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94" r:id="rId5"/>
    <p:sldId id="267" r:id="rId6"/>
    <p:sldId id="268" r:id="rId7"/>
    <p:sldId id="296" r:id="rId8"/>
    <p:sldId id="278" r:id="rId9"/>
    <p:sldId id="289" r:id="rId10"/>
    <p:sldId id="285" r:id="rId11"/>
    <p:sldId id="293" r:id="rId12"/>
    <p:sldId id="288" r:id="rId13"/>
    <p:sldId id="290" r:id="rId14"/>
    <p:sldId id="260" r:id="rId15"/>
    <p:sldId id="291" r:id="rId16"/>
    <p:sldId id="295"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平松勇紀" initials="平松勇紀" lastIdx="18" clrIdx="0">
    <p:extLst>
      <p:ext uri="{19B8F6BF-5375-455C-9EA6-DF929625EA0E}">
        <p15:presenceInfo xmlns:p15="http://schemas.microsoft.com/office/powerpoint/2012/main" userId="平松勇紀" providerId="None"/>
      </p:ext>
    </p:extLst>
  </p:cmAuthor>
  <p:cmAuthor id="2" name="中山 翔太" initials="中山" lastIdx="1" clrIdx="1">
    <p:extLst>
      <p:ext uri="{19B8F6BF-5375-455C-9EA6-DF929625EA0E}">
        <p15:presenceInfo xmlns:p15="http://schemas.microsoft.com/office/powerpoint/2012/main" userId="中山 翔太" providerId="None"/>
      </p:ext>
    </p:extLst>
  </p:cmAuthor>
  <p:cmAuthor id="3" name="勇紀 平松" initials="勇紀" lastIdx="1" clrIdx="2">
    <p:extLst>
      <p:ext uri="{19B8F6BF-5375-455C-9EA6-DF929625EA0E}">
        <p15:presenceInfo xmlns:p15="http://schemas.microsoft.com/office/powerpoint/2012/main" userId="勇紀 平松"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FAADC"/>
    <a:srgbClr val="FFFFFF"/>
    <a:srgbClr val="FFA953"/>
    <a:srgbClr val="5B63FB"/>
    <a:srgbClr val="848484"/>
    <a:srgbClr val="4472C4"/>
    <a:srgbClr val="90D9FA"/>
    <a:srgbClr val="8BF1FF"/>
    <a:srgbClr val="FF3300"/>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B51267-F412-4606-8871-91582032915C}" v="2" dt="2022-11-07T00:14:19.8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64" autoAdjust="0"/>
  </p:normalViewPr>
  <p:slideViewPr>
    <p:cSldViewPr snapToGrid="0">
      <p:cViewPr varScale="1">
        <p:scale>
          <a:sx n="64" d="100"/>
          <a:sy n="64" d="100"/>
        </p:scale>
        <p:origin x="40" y="1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平松 勇紀" userId="940ee6e9262d2cc8" providerId="LiveId" clId="{90B51267-F412-4606-8871-91582032915C}"/>
    <pc:docChg chg="modSld">
      <pc:chgData name="平松 勇紀" userId="940ee6e9262d2cc8" providerId="LiveId" clId="{90B51267-F412-4606-8871-91582032915C}" dt="2022-11-07T00:14:19.816" v="1"/>
      <pc:docMkLst>
        <pc:docMk/>
      </pc:docMkLst>
      <pc:sldChg chg="modTransition">
        <pc:chgData name="平松 勇紀" userId="940ee6e9262d2cc8" providerId="LiveId" clId="{90B51267-F412-4606-8871-91582032915C}" dt="2022-11-07T00:14:19.816" v="1"/>
        <pc:sldMkLst>
          <pc:docMk/>
          <pc:sldMk cId="3269202333"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DAC1-BC2E-4A39-ADEF-D5C5B30C85F6}" type="datetimeFigureOut">
              <a:rPr kumimoji="1" lang="ja-JP" altLang="en-US" smtClean="0"/>
              <a:t>2022/11/7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B2B0-FBBA-4A33-B28B-AC7AFE22D4EC}" type="slidenum">
              <a:rPr kumimoji="1" lang="ja-JP" altLang="en-US" smtClean="0"/>
              <a:t>‹#›</a:t>
            </a:fld>
            <a:endParaRPr kumimoji="1" lang="ja-JP" altLang="en-US"/>
          </a:p>
        </p:txBody>
      </p:sp>
    </p:spTree>
    <p:extLst>
      <p:ext uri="{BB962C8B-B14F-4D97-AF65-F5344CB8AC3E}">
        <p14:creationId xmlns:p14="http://schemas.microsoft.com/office/powerpoint/2010/main" val="21176092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（スライドを進める）これから、組み合わせ最適化による空港誘導路渋滞の改善についての中間発表を始めます</a:t>
            </a:r>
          </a:p>
          <a:p>
            <a:endParaRPr kumimoji="1" lang="ja-JP" altLang="en-US"/>
          </a:p>
        </p:txBody>
      </p:sp>
      <p:sp>
        <p:nvSpPr>
          <p:cNvPr id="4" name="スライド番号プレースホルダー 3"/>
          <p:cNvSpPr>
            <a:spLocks noGrp="1"/>
          </p:cNvSpPr>
          <p:nvPr>
            <p:ph type="sldNum" sz="quarter" idx="5"/>
          </p:nvPr>
        </p:nvSpPr>
        <p:spPr/>
        <p:txBody>
          <a:bodyPr/>
          <a:lstStyle/>
          <a:p>
            <a:fld id="{E666B2B0-FBBA-4A33-B28B-AC7AFE22D4EC}" type="slidenum">
              <a:rPr kumimoji="1" lang="ja-JP" altLang="en-US" smtClean="0"/>
              <a:t>1</a:t>
            </a:fld>
            <a:endParaRPr kumimoji="1" lang="ja-JP" altLang="en-US"/>
          </a:p>
        </p:txBody>
      </p:sp>
    </p:spTree>
    <p:extLst>
      <p:ext uri="{BB962C8B-B14F-4D97-AF65-F5344CB8AC3E}">
        <p14:creationId xmlns:p14="http://schemas.microsoft.com/office/powerpoint/2010/main" val="2759133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次に、福岡空港の本日のフライトというサイトより、離着陸時間の定刻のデータ、ゲート番号を取得しました。</a:t>
            </a:r>
            <a:endParaRPr kumimoji="1" lang="en-US" altLang="ja-JP" sz="18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離着陸のデータをゲート番号が</a:t>
            </a:r>
            <a:r>
              <a:rPr kumimoji="1" lang="en-US" altLang="ja-JP" sz="1800"/>
              <a:t>3</a:t>
            </a:r>
            <a:r>
              <a:rPr kumimoji="1" lang="ja-JP" altLang="en-US" sz="1800"/>
              <a:t>行目に入っているかどうかで区別し、待ち行列理論、今回でいう滑走路指定、遅延時間算出をするプログラムに入れる時に楽に判別できるようにしました。</a:t>
            </a:r>
            <a:endParaRPr kumimoji="1" lang="en-US" altLang="ja-JP" sz="18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最後に、フライトデータを用い、待ち行列理論を用いた遅延時間算出、滑走路指定プログラムを構築しました。現状の福岡空港の遅延時間はまだデータをとっていませんが、最適化した今の段階で離陸する機体の平均遅延時間を</a:t>
            </a:r>
            <a:r>
              <a:rPr kumimoji="1" lang="en-US" altLang="ja-JP" sz="1800"/>
              <a:t>8</a:t>
            </a:r>
            <a:r>
              <a:rPr kumimoji="1" lang="ja-JP" altLang="en-US" sz="1800"/>
              <a:t>秒に、着陸する機体の平均遅延時間を</a:t>
            </a:r>
            <a:r>
              <a:rPr kumimoji="1" lang="en-US" altLang="ja-JP" sz="1800"/>
              <a:t>3</a:t>
            </a:r>
            <a:r>
              <a:rPr kumimoji="1" lang="ja-JP" altLang="en-US" sz="1800"/>
              <a:t>分以内に抑えることが出来ました。（スライドを進める）着陸機は、このように元々同時間帯に多くの機体が予定されているため、</a:t>
            </a:r>
            <a:r>
              <a:rPr kumimoji="1" lang="en-US" altLang="ja-JP" sz="1800"/>
              <a:t>3</a:t>
            </a:r>
            <a:r>
              <a:rPr kumimoji="1" lang="ja-JP" altLang="en-US" sz="1800"/>
              <a:t>分以下に抑えられていることはいい結果と言えます。</a:t>
            </a:r>
            <a:endParaRPr kumimoji="1" lang="en-US" altLang="ja-JP" sz="180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800">
              <a:effectLst/>
              <a:latin typeface="Arial" panose="020B0604020202020204" pitchFamily="34" charset="0"/>
            </a:endParaRPr>
          </a:p>
        </p:txBody>
      </p:sp>
      <p:sp>
        <p:nvSpPr>
          <p:cNvPr id="4" name="スライド番号プレースホルダー 3"/>
          <p:cNvSpPr>
            <a:spLocks noGrp="1"/>
          </p:cNvSpPr>
          <p:nvPr>
            <p:ph type="sldNum" sz="quarter" idx="5"/>
          </p:nvPr>
        </p:nvSpPr>
        <p:spPr/>
        <p:txBody>
          <a:bodyPr/>
          <a:lstStyle/>
          <a:p>
            <a:fld id="{E666B2B0-FBBA-4A33-B28B-AC7AFE22D4EC}" type="slidenum">
              <a:rPr kumimoji="1" lang="ja-JP" altLang="en-US" smtClean="0"/>
              <a:t>10</a:t>
            </a:fld>
            <a:endParaRPr kumimoji="1" lang="ja-JP" altLang="en-US"/>
          </a:p>
        </p:txBody>
      </p:sp>
    </p:spTree>
    <p:extLst>
      <p:ext uri="{BB962C8B-B14F-4D97-AF65-F5344CB8AC3E}">
        <p14:creationId xmlns:p14="http://schemas.microsoft.com/office/powerpoint/2010/main" val="755514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以上説明した</a:t>
            </a:r>
            <a:r>
              <a:rPr kumimoji="1" lang="en-US" altLang="ja-JP"/>
              <a:t>2</a:t>
            </a:r>
            <a:r>
              <a:rPr kumimoji="1" lang="ja-JP" altLang="en-US"/>
              <a:t>つのアルゴリズムを合わせたプログラムを作ることにより</a:t>
            </a:r>
            <a:endParaRPr kumimoji="1" lang="en-US" altLang="ja-JP"/>
          </a:p>
          <a:p>
            <a:r>
              <a:rPr kumimoji="1" lang="ja-JP" altLang="en-US" sz="1200" b="0"/>
              <a:t>・滑走路に向かうまでにどのルートを使うのが良いか</a:t>
            </a:r>
            <a:endParaRPr kumimoji="1" lang="en-US" altLang="ja-JP" sz="1200" b="0"/>
          </a:p>
          <a:p>
            <a:r>
              <a:rPr lang="ja-JP" altLang="en-US" sz="1200" b="0"/>
              <a:t>・</a:t>
            </a:r>
            <a:r>
              <a:rPr lang="en-US" altLang="ja-JP" sz="1200" b="0"/>
              <a:t>2</a:t>
            </a:r>
            <a:r>
              <a:rPr lang="ja-JP" altLang="en-US" sz="1200" b="0"/>
              <a:t>つある離陸地点のうち、どちらが先に飛び立つことができるか</a:t>
            </a:r>
            <a:endParaRPr lang="en-US" altLang="ja-JP" sz="1200" b="0"/>
          </a:p>
          <a:p>
            <a:r>
              <a:rPr kumimoji="1" lang="ja-JP" altLang="en-US" sz="1200" b="0"/>
              <a:t>・決められた時間間隔で空港内を走行しているか</a:t>
            </a:r>
            <a:endParaRPr kumimoji="1" lang="en-US" altLang="ja-JP" sz="1200" b="0"/>
          </a:p>
          <a:p>
            <a:r>
              <a:rPr kumimoji="1" lang="ja-JP" altLang="en-US" sz="1200" b="0"/>
              <a:t>を考慮したプログラムを作成し遅延時間を算出することが出来ました。</a:t>
            </a:r>
          </a:p>
        </p:txBody>
      </p:sp>
      <p:sp>
        <p:nvSpPr>
          <p:cNvPr id="4" name="スライド番号プレースホルダー 3"/>
          <p:cNvSpPr>
            <a:spLocks noGrp="1"/>
          </p:cNvSpPr>
          <p:nvPr>
            <p:ph type="sldNum" sz="quarter" idx="5"/>
          </p:nvPr>
        </p:nvSpPr>
        <p:spPr/>
        <p:txBody>
          <a:bodyPr/>
          <a:lstStyle/>
          <a:p>
            <a:fld id="{E666B2B0-FBBA-4A33-B28B-AC7AFE22D4EC}" type="slidenum">
              <a:rPr kumimoji="1" lang="ja-JP" altLang="en-US" smtClean="0"/>
              <a:t>11</a:t>
            </a:fld>
            <a:endParaRPr kumimoji="1" lang="ja-JP" altLang="en-US"/>
          </a:p>
        </p:txBody>
      </p:sp>
    </p:spTree>
    <p:extLst>
      <p:ext uri="{BB962C8B-B14F-4D97-AF65-F5344CB8AC3E}">
        <p14:creationId xmlns:p14="http://schemas.microsoft.com/office/powerpoint/2010/main" val="1311935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effectLst/>
                <a:latin typeface="Arial" panose="020B0604020202020204" pitchFamily="34" charset="0"/>
              </a:rPr>
              <a:t>最後に今後取り組むことについてです。</a:t>
            </a:r>
            <a:endParaRPr lang="en-US" altLang="ja-JP" sz="180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a:effectLst/>
                <a:latin typeface="Arial" panose="020B0604020202020204" pitchFamily="34" charset="0"/>
              </a:rPr>
              <a:t>1</a:t>
            </a:r>
            <a:r>
              <a:rPr lang="ja-JP" altLang="en-US" sz="1800">
                <a:effectLst/>
                <a:latin typeface="Arial" panose="020B0604020202020204" pitchFamily="34" charset="0"/>
              </a:rPr>
              <a:t>つ目は、最適化前と比較し、どれほど遅延時間が短縮でき余分なエネルギー消費を抑えられたかを算出。これは、現状と同条件である</a:t>
            </a:r>
            <a:r>
              <a:rPr lang="en-US" altLang="ja-JP" sz="1800">
                <a:effectLst/>
                <a:latin typeface="Arial" panose="020B0604020202020204" pitchFamily="34" charset="0"/>
              </a:rPr>
              <a:t>1</a:t>
            </a:r>
            <a:r>
              <a:rPr lang="ja-JP" altLang="en-US" sz="1800">
                <a:effectLst/>
                <a:latin typeface="Arial" panose="020B0604020202020204" pitchFamily="34" charset="0"/>
              </a:rPr>
              <a:t>本の滑走路のみを最適化したデータと比較します。</a:t>
            </a:r>
            <a:endParaRPr lang="en-US" altLang="ja-JP" sz="180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a:effectLst/>
                <a:latin typeface="Arial" panose="020B0604020202020204" pitchFamily="34" charset="0"/>
              </a:rPr>
              <a:t>2</a:t>
            </a:r>
            <a:r>
              <a:rPr lang="ja-JP" altLang="en-US" sz="1800">
                <a:effectLst/>
                <a:latin typeface="Arial" panose="020B0604020202020204" pitchFamily="34" charset="0"/>
              </a:rPr>
              <a:t>つめは最適化した</a:t>
            </a:r>
            <a:r>
              <a:rPr lang="en-US" altLang="ja-JP" sz="1800">
                <a:effectLst/>
                <a:latin typeface="Arial" panose="020B0604020202020204" pitchFamily="34" charset="0"/>
              </a:rPr>
              <a:t>1</a:t>
            </a:r>
            <a:r>
              <a:rPr lang="ja-JP" altLang="en-US" sz="1800">
                <a:effectLst/>
                <a:latin typeface="Arial" panose="020B0604020202020204" pitchFamily="34" charset="0"/>
              </a:rPr>
              <a:t>本の滑走路と</a:t>
            </a:r>
            <a:r>
              <a:rPr lang="en-US" altLang="ja-JP" sz="1800">
                <a:effectLst/>
                <a:latin typeface="Arial" panose="020B0604020202020204" pitchFamily="34" charset="0"/>
              </a:rPr>
              <a:t>2</a:t>
            </a:r>
            <a:r>
              <a:rPr lang="ja-JP" altLang="en-US" sz="1800">
                <a:effectLst/>
                <a:latin typeface="Arial" panose="020B0604020202020204" pitchFamily="34" charset="0"/>
              </a:rPr>
              <a:t>本の滑走路をを比較し、</a:t>
            </a:r>
            <a:r>
              <a:rPr lang="en-US" altLang="ja-JP" sz="1800">
                <a:effectLst/>
                <a:latin typeface="Arial" panose="020B0604020202020204" pitchFamily="34" charset="0"/>
              </a:rPr>
              <a:t>2</a:t>
            </a:r>
            <a:r>
              <a:rPr lang="ja-JP" altLang="en-US" sz="1800">
                <a:effectLst/>
                <a:latin typeface="Arial" panose="020B0604020202020204" pitchFamily="34" charset="0"/>
              </a:rPr>
              <a:t>本になることによる余分なエネルギー消費量を算出します。福岡空港では</a:t>
            </a:r>
            <a:r>
              <a:rPr lang="en-US" altLang="ja-JP" sz="1800">
                <a:effectLst/>
                <a:latin typeface="Arial" panose="020B0604020202020204" pitchFamily="34" charset="0"/>
              </a:rPr>
              <a:t>2024</a:t>
            </a:r>
            <a:r>
              <a:rPr lang="ja-JP" altLang="en-US" sz="1800">
                <a:effectLst/>
                <a:latin typeface="Arial" panose="020B0604020202020204" pitchFamily="34" charset="0"/>
              </a:rPr>
              <a:t>年に滑走路が</a:t>
            </a:r>
            <a:r>
              <a:rPr lang="en-US" altLang="ja-JP" sz="1800">
                <a:effectLst/>
                <a:latin typeface="Arial" panose="020B0604020202020204" pitchFamily="34" charset="0"/>
              </a:rPr>
              <a:t>2</a:t>
            </a:r>
            <a:r>
              <a:rPr lang="ja-JP" altLang="en-US" sz="1800">
                <a:effectLst/>
                <a:latin typeface="Arial" panose="020B0604020202020204" pitchFamily="34" charset="0"/>
              </a:rPr>
              <a:t>本化されることが決まっています。</a:t>
            </a:r>
            <a:endParaRPr lang="en-US" altLang="ja-JP" sz="180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effectLst/>
                <a:latin typeface="Arial" panose="020B0604020202020204" pitchFamily="34" charset="0"/>
              </a:rPr>
              <a:t>それに伴うエネルギー消費量を調べることで、</a:t>
            </a:r>
            <a:r>
              <a:rPr lang="en-US" altLang="ja-JP" sz="1800">
                <a:effectLst/>
                <a:latin typeface="Arial" panose="020B0604020202020204" pitchFamily="34" charset="0"/>
              </a:rPr>
              <a:t>CO</a:t>
            </a:r>
            <a:r>
              <a:rPr lang="ja-JP" altLang="en-US" sz="1800">
                <a:effectLst/>
                <a:latin typeface="Arial" panose="020B0604020202020204" pitchFamily="34" charset="0"/>
              </a:rPr>
              <a:t>₂の削減についても考えていきます。</a:t>
            </a:r>
          </a:p>
        </p:txBody>
      </p:sp>
      <p:sp>
        <p:nvSpPr>
          <p:cNvPr id="4" name="スライド番号プレースホルダー 3"/>
          <p:cNvSpPr>
            <a:spLocks noGrp="1"/>
          </p:cNvSpPr>
          <p:nvPr>
            <p:ph type="sldNum" sz="quarter" idx="5"/>
          </p:nvPr>
        </p:nvSpPr>
        <p:spPr/>
        <p:txBody>
          <a:bodyPr/>
          <a:lstStyle/>
          <a:p>
            <a:fld id="{E666B2B0-FBBA-4A33-B28B-AC7AFE22D4EC}" type="slidenum">
              <a:rPr kumimoji="1" lang="ja-JP" altLang="en-US" smtClean="0"/>
              <a:t>12</a:t>
            </a:fld>
            <a:endParaRPr kumimoji="1" lang="ja-JP" altLang="en-US"/>
          </a:p>
        </p:txBody>
      </p:sp>
    </p:spTree>
    <p:extLst>
      <p:ext uri="{BB962C8B-B14F-4D97-AF65-F5344CB8AC3E}">
        <p14:creationId xmlns:p14="http://schemas.microsoft.com/office/powerpoint/2010/main" val="2012370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以上で、組み合わせ最適化による空港誘導路渋滞の改善についての中間発表を終わります。ありがとうございました。</a:t>
            </a:r>
          </a:p>
          <a:p>
            <a:endParaRPr kumimoji="1" lang="ja-JP" altLang="en-US"/>
          </a:p>
        </p:txBody>
      </p:sp>
      <p:sp>
        <p:nvSpPr>
          <p:cNvPr id="4" name="スライド番号プレースホルダー 3"/>
          <p:cNvSpPr>
            <a:spLocks noGrp="1"/>
          </p:cNvSpPr>
          <p:nvPr>
            <p:ph type="sldNum" sz="quarter" idx="5"/>
          </p:nvPr>
        </p:nvSpPr>
        <p:spPr/>
        <p:txBody>
          <a:bodyPr/>
          <a:lstStyle/>
          <a:p>
            <a:fld id="{E666B2B0-FBBA-4A33-B28B-AC7AFE22D4EC}" type="slidenum">
              <a:rPr kumimoji="1" lang="ja-JP" altLang="en-US" smtClean="0"/>
              <a:t>13</a:t>
            </a:fld>
            <a:endParaRPr kumimoji="1" lang="ja-JP" altLang="en-US"/>
          </a:p>
        </p:txBody>
      </p:sp>
    </p:spTree>
    <p:extLst>
      <p:ext uri="{BB962C8B-B14F-4D97-AF65-F5344CB8AC3E}">
        <p14:creationId xmlns:p14="http://schemas.microsoft.com/office/powerpoint/2010/main" val="1798575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今回の中間報告では、このような順序で進めていきたいと思います。よろしくお願いします。</a:t>
            </a:r>
          </a:p>
        </p:txBody>
      </p:sp>
      <p:sp>
        <p:nvSpPr>
          <p:cNvPr id="4" name="スライド番号プレースホルダー 3"/>
          <p:cNvSpPr>
            <a:spLocks noGrp="1"/>
          </p:cNvSpPr>
          <p:nvPr>
            <p:ph type="sldNum" sz="quarter" idx="5"/>
          </p:nvPr>
        </p:nvSpPr>
        <p:spPr/>
        <p:txBody>
          <a:bodyPr/>
          <a:lstStyle/>
          <a:p>
            <a:fld id="{E666B2B0-FBBA-4A33-B28B-AC7AFE22D4EC}" type="slidenum">
              <a:rPr kumimoji="1" lang="ja-JP" altLang="en-US" smtClean="0"/>
              <a:t>2</a:t>
            </a:fld>
            <a:endParaRPr kumimoji="1" lang="ja-JP" altLang="en-US"/>
          </a:p>
        </p:txBody>
      </p:sp>
    </p:spTree>
    <p:extLst>
      <p:ext uri="{BB962C8B-B14F-4D97-AF65-F5344CB8AC3E}">
        <p14:creationId xmlns:p14="http://schemas.microsoft.com/office/powerpoint/2010/main" val="20403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effectLst/>
                <a:latin typeface="Meiryo UI" panose="020B0604030504040204" pitchFamily="50" charset="-128"/>
                <a:ea typeface="Meiryo UI" panose="020B0604030504040204" pitchFamily="50" charset="-128"/>
              </a:rPr>
              <a:t>では初めに背景と概要についてです。</a:t>
            </a:r>
            <a:endParaRPr lang="en-US" altLang="ja-JP" sz="1200">
              <a:effectLst/>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effectLst/>
                <a:latin typeface="Meiryo UI" panose="020B0604030504040204" pitchFamily="50" charset="-128"/>
                <a:ea typeface="Meiryo UI" panose="020B0604030504040204" pitchFamily="50" charset="-128"/>
              </a:rPr>
              <a:t>航空需要が増加する世の中において、どの空港においても陸空路での航空機同士の渋滞は大きな問題であるといえ、今回扱う福岡空港でも同じようなことが起きています。現在の日本では、コロナ禍で航空需要は減少しましたが、</a:t>
            </a:r>
            <a:r>
              <a:rPr lang="en-US" altLang="ja-JP" sz="1200">
                <a:effectLst/>
                <a:latin typeface="Meiryo UI" panose="020B0604030504040204" pitchFamily="50" charset="-128"/>
                <a:ea typeface="Meiryo UI" panose="020B0604030504040204" pitchFamily="50" charset="-128"/>
              </a:rPr>
              <a:t>2023</a:t>
            </a:r>
            <a:r>
              <a:rPr lang="ja-JP" altLang="en-US" sz="1200">
                <a:effectLst/>
                <a:latin typeface="Meiryo UI" panose="020B0604030504040204" pitchFamily="50" charset="-128"/>
                <a:ea typeface="Meiryo UI" panose="020B0604030504040204" pitchFamily="50" charset="-128"/>
              </a:rPr>
              <a:t>年までに回復し、増加し続けると予測されているため、空港の容量に加え、効率を改善することが求められています。</a:t>
            </a:r>
            <a:endParaRPr lang="en-US" altLang="ja-JP" sz="1200">
              <a:effectLst/>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effectLst/>
                <a:latin typeface="Arial" panose="020B0604020202020204" pitchFamily="34" charset="0"/>
              </a:rPr>
              <a:t>また、渋滞が起こることによって離着陸に遅延が発生したり、エプロン（駐機場）に入れないといったことが考えられます。無駄なエネルギー消費が増え</a:t>
            </a:r>
            <a:r>
              <a:rPr lang="en-US" altLang="ja-JP" sz="1200">
                <a:effectLst/>
                <a:latin typeface="Arial" panose="020B0604020202020204" pitchFamily="34" charset="0"/>
              </a:rPr>
              <a:t>CO</a:t>
            </a:r>
            <a:r>
              <a:rPr lang="ja-JP" altLang="en-US" sz="1200">
                <a:effectLst/>
                <a:latin typeface="Arial" panose="020B0604020202020204" pitchFamily="34" charset="0"/>
              </a:rPr>
              <a:t>₂排出の増加にもつながってしまいます</a:t>
            </a:r>
            <a:r>
              <a:rPr lang="ja-JP" altLang="en-US" sz="1200">
                <a:effectLst/>
                <a:latin typeface="Meiryo UI" panose="020B0604030504040204" pitchFamily="50" charset="-128"/>
                <a:ea typeface="Meiryo UI" panose="020B0604030504040204" pitchFamily="50" charset="-128"/>
              </a:rPr>
              <a:t>。</a:t>
            </a:r>
            <a:endParaRPr lang="en-US" altLang="ja-JP" sz="1200">
              <a:effectLst/>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effectLst/>
                <a:latin typeface="Arial" panose="020B0604020202020204" pitchFamily="34" charset="0"/>
              </a:rPr>
              <a:t>主には、滑走路までの待ち時間をなくすことを目標としていますが、エネルギー問題の改善にも取り組もうと考えています。</a:t>
            </a:r>
          </a:p>
          <a:p>
            <a:endParaRPr kumimoji="1" lang="ja-JP" altLang="en-US"/>
          </a:p>
        </p:txBody>
      </p:sp>
      <p:sp>
        <p:nvSpPr>
          <p:cNvPr id="4" name="スライド番号プレースホルダー 3"/>
          <p:cNvSpPr>
            <a:spLocks noGrp="1"/>
          </p:cNvSpPr>
          <p:nvPr>
            <p:ph type="sldNum" sz="quarter" idx="5"/>
          </p:nvPr>
        </p:nvSpPr>
        <p:spPr/>
        <p:txBody>
          <a:bodyPr/>
          <a:lstStyle/>
          <a:p>
            <a:fld id="{E666B2B0-FBBA-4A33-B28B-AC7AFE22D4EC}" type="slidenum">
              <a:rPr kumimoji="1" lang="ja-JP" altLang="en-US" smtClean="0"/>
              <a:t>3</a:t>
            </a:fld>
            <a:endParaRPr kumimoji="1" lang="ja-JP" altLang="en-US"/>
          </a:p>
        </p:txBody>
      </p:sp>
    </p:spTree>
    <p:extLst>
      <p:ext uri="{BB962C8B-B14F-4D97-AF65-F5344CB8AC3E}">
        <p14:creationId xmlns:p14="http://schemas.microsoft.com/office/powerpoint/2010/main" val="112171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effectLst/>
                <a:latin typeface="Arial" panose="020B0604020202020204" pitchFamily="34" charset="0"/>
              </a:rPr>
              <a:t>これらの問題を解決するために、誘導路の最短ルートを求めること、間隔を保ちながら空いた滑走路に向かうプログラムを構築することで、誘導路の渋滞改善になるのではと考えました。</a:t>
            </a:r>
            <a:endParaRPr lang="en-US" altLang="ja-JP" sz="180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effectLst/>
                <a:latin typeface="Arial" panose="020B0604020202020204" pitchFamily="34" charset="0"/>
              </a:rPr>
              <a:t>また、実際の遅延時間と比較し、何分ほど遅延が減ったかの算出にも取り組もうと考えました。</a:t>
            </a:r>
            <a:endParaRPr lang="en-US" altLang="ja-JP" sz="180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effectLst/>
                <a:latin typeface="Arial" panose="020B0604020202020204" pitchFamily="34" charset="0"/>
              </a:rPr>
              <a:t>ここで用いるのがダイクストラ法、待ち行列理論です。</a:t>
            </a:r>
          </a:p>
        </p:txBody>
      </p:sp>
      <p:sp>
        <p:nvSpPr>
          <p:cNvPr id="4" name="スライド番号プレースホルダー 3"/>
          <p:cNvSpPr>
            <a:spLocks noGrp="1"/>
          </p:cNvSpPr>
          <p:nvPr>
            <p:ph type="sldNum" sz="quarter" idx="5"/>
          </p:nvPr>
        </p:nvSpPr>
        <p:spPr/>
        <p:txBody>
          <a:bodyPr/>
          <a:lstStyle/>
          <a:p>
            <a:fld id="{E666B2B0-FBBA-4A33-B28B-AC7AFE22D4EC}" type="slidenum">
              <a:rPr kumimoji="1" lang="ja-JP" altLang="en-US" smtClean="0"/>
              <a:t>4</a:t>
            </a:fld>
            <a:endParaRPr kumimoji="1" lang="ja-JP" altLang="en-US"/>
          </a:p>
        </p:txBody>
      </p:sp>
    </p:spTree>
    <p:extLst>
      <p:ext uri="{BB962C8B-B14F-4D97-AF65-F5344CB8AC3E}">
        <p14:creationId xmlns:p14="http://schemas.microsoft.com/office/powerpoint/2010/main" val="3741995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a:effectLst/>
                <a:latin typeface="Arial" panose="020B0604020202020204" pitchFamily="34" charset="0"/>
              </a:rPr>
              <a:t>では、ダイクストラ法とはどういったものでしょう。</a:t>
            </a:r>
          </a:p>
          <a:p>
            <a:r>
              <a:rPr lang="ja-JP" altLang="en-US" sz="1200">
                <a:effectLst/>
                <a:latin typeface="Meiryo UI" panose="020B0604030504040204" pitchFamily="50" charset="-128"/>
                <a:ea typeface="Meiryo UI" panose="020B0604030504040204" pitchFamily="50" charset="-128"/>
              </a:rPr>
              <a:t>前回も説明したので、「またかよ！」と思う方もいるかもしれませんが、ダイクストラ法とは</a:t>
            </a:r>
            <a:r>
              <a:rPr lang="ja-JP" altLang="en-US" sz="1200">
                <a:effectLst/>
                <a:latin typeface="Arial" panose="020B0604020202020204" pitchFamily="34" charset="0"/>
                <a:ea typeface="+mn-ea"/>
              </a:rPr>
              <a:t>、</a:t>
            </a:r>
            <a:r>
              <a:rPr lang="ja-JP" altLang="en-US" sz="1200">
                <a:effectLst/>
                <a:latin typeface="Meiryo UI" panose="020B0604030504040204" pitchFamily="50" charset="-128"/>
                <a:ea typeface="Meiryo UI" panose="020B0604030504040204" pitchFamily="50" charset="-128"/>
              </a:rPr>
              <a:t>グラフ上のある地点を始点とする単一始点最短経路問題を解くためのアルゴリズムです。</a:t>
            </a:r>
            <a:endParaRPr lang="en-US" altLang="ja-JP" sz="1200">
              <a:effectLst/>
              <a:latin typeface="Meiryo UI" panose="020B0604030504040204" pitchFamily="50" charset="-128"/>
              <a:ea typeface="Meiryo UI" panose="020B0604030504040204" pitchFamily="50" charset="-128"/>
            </a:endParaRPr>
          </a:p>
          <a:p>
            <a:r>
              <a:rPr lang="ja-JP" altLang="en-US" sz="1200">
                <a:effectLst/>
                <a:latin typeface="Meiryo UI" panose="020B0604030504040204" pitchFamily="50" charset="-128"/>
                <a:ea typeface="Meiryo UI" panose="020B0604030504040204" pitchFamily="50" charset="-128"/>
              </a:rPr>
              <a:t>上の例として、家からラーメン屋に向かう際に、スライドの模式図に示されるような道と交差点を経由して行けることがわかっていて、各道の近くにある数字は交通量や信号などを考慮した所要時間を表します。</a:t>
            </a:r>
            <a:endParaRPr lang="ja-JP" altLang="en-US" sz="1200">
              <a:effectLst/>
              <a:latin typeface="Arial" panose="020B0604020202020204" pitchFamily="34" charset="0"/>
            </a:endParaRPr>
          </a:p>
          <a:p>
            <a:r>
              <a:rPr lang="ja-JP" altLang="en-US" sz="1200">
                <a:effectLst/>
                <a:latin typeface="Meiryo UI" panose="020B0604030504040204" pitchFamily="50" charset="-128"/>
                <a:ea typeface="Meiryo UI" panose="020B0604030504040204" pitchFamily="50" charset="-128"/>
              </a:rPr>
              <a:t>ラーメン屋に行くまでにかかる時間を最短にしたいと考えたとき、最短で何分でラーメン屋にたどり着けるでしょうか？という問題に対し最短を求める手法です。（スライドを進める）この場合は赤い線が最短ルートです。</a:t>
            </a:r>
            <a:endParaRPr lang="en-US" altLang="ja-JP" sz="1200">
              <a:effectLst/>
              <a:latin typeface="Meiryo UI" panose="020B0604030504040204" pitchFamily="50" charset="-128"/>
              <a:ea typeface="Meiryo UI" panose="020B0604030504040204" pitchFamily="50" charset="-128"/>
            </a:endParaRPr>
          </a:p>
          <a:p>
            <a:r>
              <a:rPr lang="ja-JP" altLang="en-US" sz="1200">
                <a:effectLst/>
                <a:latin typeface="Arial" panose="020B0604020202020204" pitchFamily="34" charset="0"/>
              </a:rPr>
              <a:t>空港にも誘導路と呼ばれる滑走路や駐機場に向かう道がたくさんあります。その中でどのルートで向かうのが最短になるかを調べることができます。</a:t>
            </a:r>
            <a:endParaRPr lang="en-US" altLang="ja-JP" sz="1200">
              <a:effectLst/>
              <a:latin typeface="Arial" panose="020B0604020202020204" pitchFamily="34" charset="0"/>
            </a:endParaRPr>
          </a:p>
        </p:txBody>
      </p:sp>
      <p:sp>
        <p:nvSpPr>
          <p:cNvPr id="4" name="スライド番号プレースホルダー 3"/>
          <p:cNvSpPr>
            <a:spLocks noGrp="1"/>
          </p:cNvSpPr>
          <p:nvPr>
            <p:ph type="sldNum" sz="quarter" idx="5"/>
          </p:nvPr>
        </p:nvSpPr>
        <p:spPr/>
        <p:txBody>
          <a:bodyPr/>
          <a:lstStyle/>
          <a:p>
            <a:fld id="{E666B2B0-FBBA-4A33-B28B-AC7AFE22D4EC}" type="slidenum">
              <a:rPr kumimoji="1" lang="ja-JP" altLang="en-US" smtClean="0"/>
              <a:t>5</a:t>
            </a:fld>
            <a:endParaRPr kumimoji="1" lang="ja-JP" altLang="en-US"/>
          </a:p>
        </p:txBody>
      </p:sp>
    </p:spTree>
    <p:extLst>
      <p:ext uri="{BB962C8B-B14F-4D97-AF65-F5344CB8AC3E}">
        <p14:creationId xmlns:p14="http://schemas.microsoft.com/office/powerpoint/2010/main" val="415566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続いては待ち行列理論の説明です。</a:t>
            </a:r>
            <a:endParaRPr kumimoji="1" lang="en-US" altLang="ja-JP"/>
          </a:p>
          <a:p>
            <a:r>
              <a:rPr kumimoji="1" lang="ja-JP" altLang="en-US"/>
              <a:t>自分が行列に並んでいて、「あとどのくらい待てばいいのか？」と思う場面があるかと思います。その時間を、必要な情報を用いて具体的に何分待てばよいかを知ることができます。</a:t>
            </a:r>
            <a:endParaRPr kumimoji="1" lang="en-US" altLang="ja-JP"/>
          </a:p>
          <a:p>
            <a:r>
              <a:rPr kumimoji="1" lang="ja-JP" altLang="en-US"/>
              <a:t>スライドをご覧ください。</a:t>
            </a:r>
            <a:endParaRPr kumimoji="1" lang="en-US" altLang="ja-JP"/>
          </a:p>
          <a:p>
            <a:r>
              <a:rPr kumimoji="1" lang="ja-JP" altLang="en-US"/>
              <a:t>二番目に並んでいる人が何分待てばいいか考えています。</a:t>
            </a:r>
            <a:endParaRPr kumimoji="1" lang="en-US" altLang="ja-JP"/>
          </a:p>
          <a:p>
            <a:r>
              <a:rPr kumimoji="1" lang="ja-JP" altLang="en-US"/>
              <a:t>前の番の人の受付が終わり自分の番が来たようです。（スライドを進める）この人が並び始めてからの待ち時間を知ることができます。これが待ち行列理論です。</a:t>
            </a:r>
            <a:endParaRPr kumimoji="1" lang="en-US" altLang="ja-JP"/>
          </a:p>
          <a:p>
            <a:r>
              <a:rPr kumimoji="1" lang="ja-JP" altLang="en-US"/>
              <a:t>受付を飛行機の滑走路、飛び立つ場所として空いた滑走路に向かわせ、その飛行機がどのくらい待つかがわかります。（スライドを進める）</a:t>
            </a:r>
            <a:endParaRPr kumimoji="1" lang="en-US" altLang="ja-JP"/>
          </a:p>
          <a:p>
            <a:r>
              <a:rPr kumimoji="1" lang="ja-JP" altLang="en-US"/>
              <a:t>また、飛行機と飛行機の間には必ず時間間隔が必要です。この時間間隔も待ち行列理論のプログラムに含め作成することができます。</a:t>
            </a:r>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E666B2B0-FBBA-4A33-B28B-AC7AFE22D4EC}" type="slidenum">
              <a:rPr kumimoji="1" lang="ja-JP" altLang="en-US" smtClean="0"/>
              <a:t>6</a:t>
            </a:fld>
            <a:endParaRPr kumimoji="1" lang="ja-JP" altLang="en-US"/>
          </a:p>
        </p:txBody>
      </p:sp>
    </p:spTree>
    <p:extLst>
      <p:ext uri="{BB962C8B-B14F-4D97-AF65-F5344CB8AC3E}">
        <p14:creationId xmlns:p14="http://schemas.microsoft.com/office/powerpoint/2010/main" val="243972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800"/>
              <a:t>(</a:t>
            </a:r>
            <a:r>
              <a:rPr kumimoji="1" lang="ja-JP" altLang="en-US" sz="1800"/>
              <a:t>間を開ける）</a:t>
            </a:r>
            <a:endParaRPr kumimoji="1" lang="en-US" altLang="ja-JP" sz="1800"/>
          </a:p>
          <a:p>
            <a:r>
              <a:rPr kumimoji="1" lang="ja-JP" altLang="en-US" sz="1800"/>
              <a:t>次に、前回までに行ったことについてです。</a:t>
            </a:r>
            <a:endParaRPr kumimoji="1" lang="en-US" altLang="ja-JP" sz="1800"/>
          </a:p>
          <a:p>
            <a:r>
              <a:rPr kumimoji="1" lang="ja-JP" altLang="en-US" sz="1800"/>
              <a:t>前回までは、ダイクストラ法に当てはめるため誘導路を右の図のように簡略化しました。</a:t>
            </a:r>
            <a:endParaRPr kumimoji="1" lang="en-US" altLang="ja-JP" sz="18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誘導路や滑走路の交差している部分に</a:t>
            </a:r>
            <a:r>
              <a:rPr kumimoji="1" lang="en-US" altLang="ja-JP" sz="1800"/>
              <a:t>A</a:t>
            </a:r>
            <a:r>
              <a:rPr kumimoji="1" lang="ja-JP" altLang="en-US" sz="1800"/>
              <a:t>や</a:t>
            </a:r>
            <a:r>
              <a:rPr kumimoji="1" lang="en-US" altLang="ja-JP" sz="1800"/>
              <a:t>B1</a:t>
            </a:r>
            <a:r>
              <a:rPr kumimoji="1" lang="ja-JP" altLang="en-US" sz="1800"/>
              <a:t>などの点をふったことで、どこの距離を出しているのかが導けるようになりました。</a:t>
            </a:r>
            <a:endParaRPr kumimoji="1" lang="en-US" altLang="ja-JP" sz="1800"/>
          </a:p>
        </p:txBody>
      </p:sp>
      <p:sp>
        <p:nvSpPr>
          <p:cNvPr id="4" name="スライド番号プレースホルダー 3"/>
          <p:cNvSpPr>
            <a:spLocks noGrp="1"/>
          </p:cNvSpPr>
          <p:nvPr>
            <p:ph type="sldNum" sz="quarter" idx="5"/>
          </p:nvPr>
        </p:nvSpPr>
        <p:spPr/>
        <p:txBody>
          <a:bodyPr/>
          <a:lstStyle/>
          <a:p>
            <a:fld id="{E666B2B0-FBBA-4A33-B28B-AC7AFE22D4EC}" type="slidenum">
              <a:rPr kumimoji="1" lang="ja-JP" altLang="en-US" smtClean="0"/>
              <a:t>7</a:t>
            </a:fld>
            <a:endParaRPr kumimoji="1" lang="ja-JP" altLang="en-US"/>
          </a:p>
        </p:txBody>
      </p:sp>
    </p:spTree>
    <p:extLst>
      <p:ext uri="{BB962C8B-B14F-4D97-AF65-F5344CB8AC3E}">
        <p14:creationId xmlns:p14="http://schemas.microsoft.com/office/powerpoint/2010/main" val="3778919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また、福岡空港の滑走路が</a:t>
            </a:r>
            <a:r>
              <a:rPr kumimoji="1" lang="en-US" altLang="ja-JP" sz="1800"/>
              <a:t>2</a:t>
            </a:r>
            <a:r>
              <a:rPr kumimoji="1" lang="ja-JP" altLang="en-US" sz="1800"/>
              <a:t>本に増えた場合の、エプロンごとの各機合流地点からの最適な経路の算出を行うため、ダイクストラ法のプログラムを作成しました。</a:t>
            </a:r>
            <a:endParaRPr kumimoji="1" lang="en-US" altLang="ja-JP" sz="18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このプログラムでは、スタート地点と行き先を入力することでそこまでの最適な経路を導くことが出来ます。</a:t>
            </a:r>
            <a:endParaRPr kumimoji="1" lang="en-US" altLang="ja-JP" sz="1800"/>
          </a:p>
        </p:txBody>
      </p:sp>
      <p:sp>
        <p:nvSpPr>
          <p:cNvPr id="4" name="スライド番号プレースホルダー 3"/>
          <p:cNvSpPr>
            <a:spLocks noGrp="1"/>
          </p:cNvSpPr>
          <p:nvPr>
            <p:ph type="sldNum" sz="quarter" idx="5"/>
          </p:nvPr>
        </p:nvSpPr>
        <p:spPr/>
        <p:txBody>
          <a:bodyPr/>
          <a:lstStyle/>
          <a:p>
            <a:fld id="{E666B2B0-FBBA-4A33-B28B-AC7AFE22D4EC}" type="slidenum">
              <a:rPr kumimoji="1" lang="ja-JP" altLang="en-US" smtClean="0"/>
              <a:t>8</a:t>
            </a:fld>
            <a:endParaRPr kumimoji="1" lang="ja-JP" altLang="en-US"/>
          </a:p>
        </p:txBody>
      </p:sp>
    </p:spTree>
    <p:extLst>
      <p:ext uri="{BB962C8B-B14F-4D97-AF65-F5344CB8AC3E}">
        <p14:creationId xmlns:p14="http://schemas.microsoft.com/office/powerpoint/2010/main" val="361198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t>前回からの進行度として、まず、福岡空港の誘導路距離データを</a:t>
            </a:r>
            <a:r>
              <a:rPr lang="en-US" altLang="ja-JP" sz="1800" err="1"/>
              <a:t>GoogleMap</a:t>
            </a:r>
            <a:r>
              <a:rPr lang="ja-JP" altLang="en-US" sz="1800"/>
              <a:t>より取得しました。</a:t>
            </a:r>
            <a:endParaRPr lang="en-US" altLang="ja-JP" sz="180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t>誘導路の距離データがどこを探しても見当たらなかったため、一つ一つ地道に測るということをしました。</a:t>
            </a:r>
            <a:endParaRPr lang="en-US" altLang="ja-JP" sz="180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t>次に、</a:t>
            </a:r>
            <a:r>
              <a:rPr lang="en-US" altLang="ja-JP" sz="1800"/>
              <a:t>Python</a:t>
            </a:r>
            <a:r>
              <a:rPr lang="ja-JP" altLang="en-US" sz="1800"/>
              <a:t>のモジュールである</a:t>
            </a:r>
            <a:r>
              <a:rPr lang="en-US" altLang="ja-JP" sz="1800" err="1"/>
              <a:t>NetworkX</a:t>
            </a:r>
            <a:r>
              <a:rPr lang="ja-JP" altLang="en-US" sz="1800"/>
              <a:t>を用いて、</a:t>
            </a:r>
            <a:r>
              <a:rPr kumimoji="1" lang="en-US" altLang="ja-JP" sz="1800" err="1"/>
              <a:t>dijkstra</a:t>
            </a:r>
            <a:r>
              <a:rPr kumimoji="1" lang="ja-JP" altLang="en-US" sz="1800"/>
              <a:t>、分かりやすく表すと</a:t>
            </a:r>
            <a:r>
              <a:rPr lang="ja-JP" altLang="en-US" sz="1800"/>
              <a:t>使用経路、距離の可視化プログラムを再構築しました。（スライドを進める）</a:t>
            </a:r>
            <a:endParaRPr lang="en-US" altLang="ja-JP" sz="18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作成したプログラムの実行結果がこのようになります。この場合だと</a:t>
            </a:r>
            <a:r>
              <a:rPr kumimoji="1" lang="en-US" altLang="ja-JP" sz="1800"/>
              <a:t>A</a:t>
            </a:r>
            <a:r>
              <a:rPr kumimoji="1" lang="ja-JP" altLang="en-US" sz="1800"/>
              <a:t>の搭乗口から</a:t>
            </a:r>
            <a:r>
              <a:rPr kumimoji="1" lang="en-US" altLang="ja-JP" sz="1800"/>
              <a:t>AN</a:t>
            </a:r>
            <a:r>
              <a:rPr kumimoji="1" lang="ja-JP" altLang="en-US" sz="1800"/>
              <a:t>の離陸地点に向かうまでのルートを表示させています。</a:t>
            </a:r>
            <a:endParaRPr kumimoji="1" lang="en-US" altLang="ja-JP" sz="18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前回までに構築していた</a:t>
            </a:r>
            <a:r>
              <a:rPr kumimoji="1" lang="en-US" altLang="ja-JP" sz="1800" err="1"/>
              <a:t>dijkstra</a:t>
            </a:r>
            <a:r>
              <a:rPr kumimoji="1" lang="ja-JP" altLang="en-US" sz="1800"/>
              <a:t>プログラムは一方通行の場所を指定できなかったため、一新して、座標をノードに対応させ、最適化されたルートを見やすくたどるべき最短のルートを可視化できるようにしました。</a:t>
            </a:r>
            <a:endParaRPr kumimoji="1" lang="en-US" altLang="ja-JP" sz="180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800">
              <a:effectLst/>
              <a:latin typeface="Arial" panose="020B0604020202020204" pitchFamily="34" charset="0"/>
            </a:endParaRPr>
          </a:p>
        </p:txBody>
      </p:sp>
      <p:sp>
        <p:nvSpPr>
          <p:cNvPr id="4" name="スライド番号プレースホルダー 3"/>
          <p:cNvSpPr>
            <a:spLocks noGrp="1"/>
          </p:cNvSpPr>
          <p:nvPr>
            <p:ph type="sldNum" sz="quarter" idx="5"/>
          </p:nvPr>
        </p:nvSpPr>
        <p:spPr/>
        <p:txBody>
          <a:bodyPr/>
          <a:lstStyle/>
          <a:p>
            <a:fld id="{E666B2B0-FBBA-4A33-B28B-AC7AFE22D4EC}" type="slidenum">
              <a:rPr kumimoji="1" lang="ja-JP" altLang="en-US" smtClean="0"/>
              <a:t>9</a:t>
            </a:fld>
            <a:endParaRPr kumimoji="1" lang="ja-JP" altLang="en-US"/>
          </a:p>
        </p:txBody>
      </p:sp>
    </p:spTree>
    <p:extLst>
      <p:ext uri="{BB962C8B-B14F-4D97-AF65-F5344CB8AC3E}">
        <p14:creationId xmlns:p14="http://schemas.microsoft.com/office/powerpoint/2010/main" val="3553353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8123A6-F456-4A9D-2BB9-6605FFBB2A3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3157272-D9CD-7343-E20F-6C9755D8F3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78CC16E-A7A2-FC00-6E4C-DFAAFC4410CF}"/>
              </a:ext>
            </a:extLst>
          </p:cNvPr>
          <p:cNvSpPr>
            <a:spLocks noGrp="1"/>
          </p:cNvSpPr>
          <p:nvPr>
            <p:ph type="dt" sz="half" idx="10"/>
          </p:nvPr>
        </p:nvSpPr>
        <p:spPr/>
        <p:txBody>
          <a:bodyPr/>
          <a:lstStyle/>
          <a:p>
            <a:fld id="{F09CFCB2-5957-4ACE-8816-F4EE44CECC80}"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314CD7F9-907E-78F6-421C-3EEE2810E5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3E4A53-E6F1-268F-ED93-BE16DA49D11F}"/>
              </a:ext>
            </a:extLst>
          </p:cNvPr>
          <p:cNvSpPr>
            <a:spLocks noGrp="1"/>
          </p:cNvSpPr>
          <p:nvPr>
            <p:ph type="sldNum" sz="quarter" idx="12"/>
          </p:nvPr>
        </p:nvSpPr>
        <p:spPr/>
        <p:txBody>
          <a:bodyPr/>
          <a:lstStyle/>
          <a:p>
            <a:fld id="{B35EDE95-F7A8-47B2-8AD9-816356B04D22}" type="slidenum">
              <a:rPr kumimoji="1" lang="ja-JP" altLang="en-US" smtClean="0"/>
              <a:t>‹#›</a:t>
            </a:fld>
            <a:endParaRPr kumimoji="1" lang="ja-JP" altLang="en-US"/>
          </a:p>
        </p:txBody>
      </p:sp>
    </p:spTree>
    <p:extLst>
      <p:ext uri="{BB962C8B-B14F-4D97-AF65-F5344CB8AC3E}">
        <p14:creationId xmlns:p14="http://schemas.microsoft.com/office/powerpoint/2010/main" val="204845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C1FBBA-A34F-D64A-6DDE-BD7A3D52A4B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22E6333-6C3D-6ED7-1155-71EDC424D6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8E5FAA1-66C7-B14E-12BD-5DC79F247B84}"/>
              </a:ext>
            </a:extLst>
          </p:cNvPr>
          <p:cNvSpPr>
            <a:spLocks noGrp="1"/>
          </p:cNvSpPr>
          <p:nvPr>
            <p:ph type="dt" sz="half" idx="10"/>
          </p:nvPr>
        </p:nvSpPr>
        <p:spPr/>
        <p:txBody>
          <a:bodyPr/>
          <a:lstStyle/>
          <a:p>
            <a:fld id="{F09CFCB2-5957-4ACE-8816-F4EE44CECC80}"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0A8ABFA1-4825-BC54-687F-E294F89801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7C788E-EFB0-CDCE-B892-5F865A0501B1}"/>
              </a:ext>
            </a:extLst>
          </p:cNvPr>
          <p:cNvSpPr>
            <a:spLocks noGrp="1"/>
          </p:cNvSpPr>
          <p:nvPr>
            <p:ph type="sldNum" sz="quarter" idx="12"/>
          </p:nvPr>
        </p:nvSpPr>
        <p:spPr/>
        <p:txBody>
          <a:bodyPr/>
          <a:lstStyle/>
          <a:p>
            <a:fld id="{B35EDE95-F7A8-47B2-8AD9-816356B04D22}" type="slidenum">
              <a:rPr kumimoji="1" lang="ja-JP" altLang="en-US" smtClean="0"/>
              <a:t>‹#›</a:t>
            </a:fld>
            <a:endParaRPr kumimoji="1" lang="ja-JP" altLang="en-US"/>
          </a:p>
        </p:txBody>
      </p:sp>
    </p:spTree>
    <p:extLst>
      <p:ext uri="{BB962C8B-B14F-4D97-AF65-F5344CB8AC3E}">
        <p14:creationId xmlns:p14="http://schemas.microsoft.com/office/powerpoint/2010/main" val="408521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DB37EC0-8A32-82DA-DD9D-D03A8647490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33371A1-091F-A654-9D05-E9DF9525DA1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DDC8BC-93C1-CE70-F255-B9C3DAAF668F}"/>
              </a:ext>
            </a:extLst>
          </p:cNvPr>
          <p:cNvSpPr>
            <a:spLocks noGrp="1"/>
          </p:cNvSpPr>
          <p:nvPr>
            <p:ph type="dt" sz="half" idx="10"/>
          </p:nvPr>
        </p:nvSpPr>
        <p:spPr/>
        <p:txBody>
          <a:bodyPr/>
          <a:lstStyle/>
          <a:p>
            <a:fld id="{F09CFCB2-5957-4ACE-8816-F4EE44CECC80}"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D726EA50-9B34-C130-50AA-CD4593872B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8B9F64-225C-E991-6AD1-1A49E3F10997}"/>
              </a:ext>
            </a:extLst>
          </p:cNvPr>
          <p:cNvSpPr>
            <a:spLocks noGrp="1"/>
          </p:cNvSpPr>
          <p:nvPr>
            <p:ph type="sldNum" sz="quarter" idx="12"/>
          </p:nvPr>
        </p:nvSpPr>
        <p:spPr/>
        <p:txBody>
          <a:bodyPr/>
          <a:lstStyle/>
          <a:p>
            <a:fld id="{B35EDE95-F7A8-47B2-8AD9-816356B04D22}" type="slidenum">
              <a:rPr kumimoji="1" lang="ja-JP" altLang="en-US" smtClean="0"/>
              <a:t>‹#›</a:t>
            </a:fld>
            <a:endParaRPr kumimoji="1" lang="ja-JP" altLang="en-US"/>
          </a:p>
        </p:txBody>
      </p:sp>
    </p:spTree>
    <p:extLst>
      <p:ext uri="{BB962C8B-B14F-4D97-AF65-F5344CB8AC3E}">
        <p14:creationId xmlns:p14="http://schemas.microsoft.com/office/powerpoint/2010/main" val="80317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9C9948-58F3-275A-0627-D2CCA643EFB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D634B4-DC70-2F3C-8043-28D5898BD7A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801B89-EE75-A7BD-6C5B-23A582AA4FDB}"/>
              </a:ext>
            </a:extLst>
          </p:cNvPr>
          <p:cNvSpPr>
            <a:spLocks noGrp="1"/>
          </p:cNvSpPr>
          <p:nvPr>
            <p:ph type="dt" sz="half" idx="10"/>
          </p:nvPr>
        </p:nvSpPr>
        <p:spPr/>
        <p:txBody>
          <a:bodyPr/>
          <a:lstStyle/>
          <a:p>
            <a:fld id="{F09CFCB2-5957-4ACE-8816-F4EE44CECC80}"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93C6DBDD-FA91-C7CF-408C-21B1AFE2D2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43C992-2A83-345B-A4E6-790A9455F867}"/>
              </a:ext>
            </a:extLst>
          </p:cNvPr>
          <p:cNvSpPr>
            <a:spLocks noGrp="1"/>
          </p:cNvSpPr>
          <p:nvPr>
            <p:ph type="sldNum" sz="quarter" idx="12"/>
          </p:nvPr>
        </p:nvSpPr>
        <p:spPr/>
        <p:txBody>
          <a:bodyPr/>
          <a:lstStyle/>
          <a:p>
            <a:fld id="{B35EDE95-F7A8-47B2-8AD9-816356B04D22}" type="slidenum">
              <a:rPr kumimoji="1" lang="ja-JP" altLang="en-US" smtClean="0"/>
              <a:t>‹#›</a:t>
            </a:fld>
            <a:endParaRPr kumimoji="1" lang="ja-JP" altLang="en-US"/>
          </a:p>
        </p:txBody>
      </p:sp>
    </p:spTree>
    <p:extLst>
      <p:ext uri="{BB962C8B-B14F-4D97-AF65-F5344CB8AC3E}">
        <p14:creationId xmlns:p14="http://schemas.microsoft.com/office/powerpoint/2010/main" val="3683170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28BAAE-0907-57BF-F08D-BAF2D455B50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65846E-8F7B-FA31-615C-BD171398F3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6210552-EF77-6807-0169-43CC473DD9DC}"/>
              </a:ext>
            </a:extLst>
          </p:cNvPr>
          <p:cNvSpPr>
            <a:spLocks noGrp="1"/>
          </p:cNvSpPr>
          <p:nvPr>
            <p:ph type="dt" sz="half" idx="10"/>
          </p:nvPr>
        </p:nvSpPr>
        <p:spPr/>
        <p:txBody>
          <a:bodyPr/>
          <a:lstStyle/>
          <a:p>
            <a:fld id="{F09CFCB2-5957-4ACE-8816-F4EE44CECC80}"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CC5D195F-55BA-9FF8-EC8F-F30F4374AD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BE43F4-14B4-589E-BA36-71E7B9124E3C}"/>
              </a:ext>
            </a:extLst>
          </p:cNvPr>
          <p:cNvSpPr>
            <a:spLocks noGrp="1"/>
          </p:cNvSpPr>
          <p:nvPr>
            <p:ph type="sldNum" sz="quarter" idx="12"/>
          </p:nvPr>
        </p:nvSpPr>
        <p:spPr/>
        <p:txBody>
          <a:bodyPr/>
          <a:lstStyle/>
          <a:p>
            <a:fld id="{B35EDE95-F7A8-47B2-8AD9-816356B04D22}" type="slidenum">
              <a:rPr kumimoji="1" lang="ja-JP" altLang="en-US" smtClean="0"/>
              <a:t>‹#›</a:t>
            </a:fld>
            <a:endParaRPr kumimoji="1" lang="ja-JP" altLang="en-US"/>
          </a:p>
        </p:txBody>
      </p:sp>
    </p:spTree>
    <p:extLst>
      <p:ext uri="{BB962C8B-B14F-4D97-AF65-F5344CB8AC3E}">
        <p14:creationId xmlns:p14="http://schemas.microsoft.com/office/powerpoint/2010/main" val="370521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DC6B26-F654-F412-971A-F99221A37C3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C0759C-7A81-9296-B7A1-A91396EEF33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08C74BC-6760-27C2-1642-1ACD570462C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D2321D-7706-D1AC-FE96-FC31082422BD}"/>
              </a:ext>
            </a:extLst>
          </p:cNvPr>
          <p:cNvSpPr>
            <a:spLocks noGrp="1"/>
          </p:cNvSpPr>
          <p:nvPr>
            <p:ph type="dt" sz="half" idx="10"/>
          </p:nvPr>
        </p:nvSpPr>
        <p:spPr/>
        <p:txBody>
          <a:bodyPr/>
          <a:lstStyle/>
          <a:p>
            <a:fld id="{F09CFCB2-5957-4ACE-8816-F4EE44CECC80}"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0339B510-FFCB-216E-AF84-0AD4D110ED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004F3B-443C-14E3-6602-51C1EB236899}"/>
              </a:ext>
            </a:extLst>
          </p:cNvPr>
          <p:cNvSpPr>
            <a:spLocks noGrp="1"/>
          </p:cNvSpPr>
          <p:nvPr>
            <p:ph type="sldNum" sz="quarter" idx="12"/>
          </p:nvPr>
        </p:nvSpPr>
        <p:spPr/>
        <p:txBody>
          <a:bodyPr/>
          <a:lstStyle/>
          <a:p>
            <a:fld id="{B35EDE95-F7A8-47B2-8AD9-816356B04D22}" type="slidenum">
              <a:rPr kumimoji="1" lang="ja-JP" altLang="en-US" smtClean="0"/>
              <a:t>‹#›</a:t>
            </a:fld>
            <a:endParaRPr kumimoji="1" lang="ja-JP" altLang="en-US"/>
          </a:p>
        </p:txBody>
      </p:sp>
    </p:spTree>
    <p:extLst>
      <p:ext uri="{BB962C8B-B14F-4D97-AF65-F5344CB8AC3E}">
        <p14:creationId xmlns:p14="http://schemas.microsoft.com/office/powerpoint/2010/main" val="2865765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78EC69-52CD-57D7-D1C6-7BEAC834AD3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95B1F5-AE4E-B3C1-7391-8BAFE320B1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4B852E6-7640-CE4E-3EB5-8BAAA54976C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D35ACE2-5EA0-E0FF-8E62-5E53F475CA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0A6EAFD-7F51-EACE-3ACA-414329FD62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5C177-6C65-0191-7B0F-1093D599B580}"/>
              </a:ext>
            </a:extLst>
          </p:cNvPr>
          <p:cNvSpPr>
            <a:spLocks noGrp="1"/>
          </p:cNvSpPr>
          <p:nvPr>
            <p:ph type="dt" sz="half" idx="10"/>
          </p:nvPr>
        </p:nvSpPr>
        <p:spPr/>
        <p:txBody>
          <a:bodyPr/>
          <a:lstStyle/>
          <a:p>
            <a:fld id="{F09CFCB2-5957-4ACE-8816-F4EE44CECC80}" type="datetimeFigureOut">
              <a:rPr kumimoji="1" lang="ja-JP" altLang="en-US" smtClean="0"/>
              <a:t>2022/11/7</a:t>
            </a:fld>
            <a:endParaRPr kumimoji="1" lang="ja-JP" altLang="en-US"/>
          </a:p>
        </p:txBody>
      </p:sp>
      <p:sp>
        <p:nvSpPr>
          <p:cNvPr id="8" name="フッター プレースホルダー 7">
            <a:extLst>
              <a:ext uri="{FF2B5EF4-FFF2-40B4-BE49-F238E27FC236}">
                <a16:creationId xmlns:a16="http://schemas.microsoft.com/office/drawing/2014/main" id="{0770B0D3-6D3C-E476-EB93-022E9EE761D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2D1128E-D393-5F24-8447-05233BAD6DDE}"/>
              </a:ext>
            </a:extLst>
          </p:cNvPr>
          <p:cNvSpPr>
            <a:spLocks noGrp="1"/>
          </p:cNvSpPr>
          <p:nvPr>
            <p:ph type="sldNum" sz="quarter" idx="12"/>
          </p:nvPr>
        </p:nvSpPr>
        <p:spPr/>
        <p:txBody>
          <a:bodyPr/>
          <a:lstStyle/>
          <a:p>
            <a:fld id="{B35EDE95-F7A8-47B2-8AD9-816356B04D22}" type="slidenum">
              <a:rPr kumimoji="1" lang="ja-JP" altLang="en-US" smtClean="0"/>
              <a:t>‹#›</a:t>
            </a:fld>
            <a:endParaRPr kumimoji="1" lang="ja-JP" altLang="en-US"/>
          </a:p>
        </p:txBody>
      </p:sp>
    </p:spTree>
    <p:extLst>
      <p:ext uri="{BB962C8B-B14F-4D97-AF65-F5344CB8AC3E}">
        <p14:creationId xmlns:p14="http://schemas.microsoft.com/office/powerpoint/2010/main" val="1106453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7108D-9D9C-EA04-D01B-3380743DCFA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CD76CE5-2242-4219-1AD4-8032BD98885B}"/>
              </a:ext>
            </a:extLst>
          </p:cNvPr>
          <p:cNvSpPr>
            <a:spLocks noGrp="1"/>
          </p:cNvSpPr>
          <p:nvPr>
            <p:ph type="dt" sz="half" idx="10"/>
          </p:nvPr>
        </p:nvSpPr>
        <p:spPr/>
        <p:txBody>
          <a:bodyPr/>
          <a:lstStyle/>
          <a:p>
            <a:fld id="{F09CFCB2-5957-4ACE-8816-F4EE44CECC80}" type="datetimeFigureOut">
              <a:rPr kumimoji="1" lang="ja-JP" altLang="en-US" smtClean="0"/>
              <a:t>2022/11/7</a:t>
            </a:fld>
            <a:endParaRPr kumimoji="1" lang="ja-JP" altLang="en-US"/>
          </a:p>
        </p:txBody>
      </p:sp>
      <p:sp>
        <p:nvSpPr>
          <p:cNvPr id="4" name="フッター プレースホルダー 3">
            <a:extLst>
              <a:ext uri="{FF2B5EF4-FFF2-40B4-BE49-F238E27FC236}">
                <a16:creationId xmlns:a16="http://schemas.microsoft.com/office/drawing/2014/main" id="{B34E9EDC-3895-7601-93E1-6C32F7641DF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E2931F0-85C8-E68A-3D24-F4B5238A320E}"/>
              </a:ext>
            </a:extLst>
          </p:cNvPr>
          <p:cNvSpPr>
            <a:spLocks noGrp="1"/>
          </p:cNvSpPr>
          <p:nvPr>
            <p:ph type="sldNum" sz="quarter" idx="12"/>
          </p:nvPr>
        </p:nvSpPr>
        <p:spPr/>
        <p:txBody>
          <a:bodyPr/>
          <a:lstStyle/>
          <a:p>
            <a:fld id="{B35EDE95-F7A8-47B2-8AD9-816356B04D22}" type="slidenum">
              <a:rPr kumimoji="1" lang="ja-JP" altLang="en-US" smtClean="0"/>
              <a:t>‹#›</a:t>
            </a:fld>
            <a:endParaRPr kumimoji="1" lang="ja-JP" altLang="en-US"/>
          </a:p>
        </p:txBody>
      </p:sp>
    </p:spTree>
    <p:extLst>
      <p:ext uri="{BB962C8B-B14F-4D97-AF65-F5344CB8AC3E}">
        <p14:creationId xmlns:p14="http://schemas.microsoft.com/office/powerpoint/2010/main" val="582769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CA68898-E324-CDC3-BF00-CAD476771C1D}"/>
              </a:ext>
            </a:extLst>
          </p:cNvPr>
          <p:cNvSpPr>
            <a:spLocks noGrp="1"/>
          </p:cNvSpPr>
          <p:nvPr>
            <p:ph type="dt" sz="half" idx="10"/>
          </p:nvPr>
        </p:nvSpPr>
        <p:spPr/>
        <p:txBody>
          <a:bodyPr/>
          <a:lstStyle/>
          <a:p>
            <a:fld id="{F09CFCB2-5957-4ACE-8816-F4EE44CECC80}" type="datetimeFigureOut">
              <a:rPr kumimoji="1" lang="ja-JP" altLang="en-US" smtClean="0"/>
              <a:t>2022/11/7</a:t>
            </a:fld>
            <a:endParaRPr kumimoji="1" lang="ja-JP" altLang="en-US"/>
          </a:p>
        </p:txBody>
      </p:sp>
      <p:sp>
        <p:nvSpPr>
          <p:cNvPr id="3" name="フッター プレースホルダー 2">
            <a:extLst>
              <a:ext uri="{FF2B5EF4-FFF2-40B4-BE49-F238E27FC236}">
                <a16:creationId xmlns:a16="http://schemas.microsoft.com/office/drawing/2014/main" id="{F9A99E5A-2697-D370-4A76-4002A09D508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E344434-95E9-2769-6311-A5206C3B21D1}"/>
              </a:ext>
            </a:extLst>
          </p:cNvPr>
          <p:cNvSpPr>
            <a:spLocks noGrp="1"/>
          </p:cNvSpPr>
          <p:nvPr>
            <p:ph type="sldNum" sz="quarter" idx="12"/>
          </p:nvPr>
        </p:nvSpPr>
        <p:spPr/>
        <p:txBody>
          <a:bodyPr/>
          <a:lstStyle/>
          <a:p>
            <a:fld id="{B35EDE95-F7A8-47B2-8AD9-816356B04D22}" type="slidenum">
              <a:rPr kumimoji="1" lang="ja-JP" altLang="en-US" smtClean="0"/>
              <a:t>‹#›</a:t>
            </a:fld>
            <a:endParaRPr kumimoji="1" lang="ja-JP" altLang="en-US"/>
          </a:p>
        </p:txBody>
      </p:sp>
    </p:spTree>
    <p:extLst>
      <p:ext uri="{BB962C8B-B14F-4D97-AF65-F5344CB8AC3E}">
        <p14:creationId xmlns:p14="http://schemas.microsoft.com/office/powerpoint/2010/main" val="289000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7964A3-562A-7B82-2F8A-4968B643018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8E362E-8F9D-239D-14F3-F2053007E6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276D2BC-E7CB-F143-6E3F-51C842D14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73BE315-A787-3909-E287-1DD79F4115A2}"/>
              </a:ext>
            </a:extLst>
          </p:cNvPr>
          <p:cNvSpPr>
            <a:spLocks noGrp="1"/>
          </p:cNvSpPr>
          <p:nvPr>
            <p:ph type="dt" sz="half" idx="10"/>
          </p:nvPr>
        </p:nvSpPr>
        <p:spPr/>
        <p:txBody>
          <a:bodyPr/>
          <a:lstStyle/>
          <a:p>
            <a:fld id="{F09CFCB2-5957-4ACE-8816-F4EE44CECC80}"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164591D0-0D3A-070B-2BFC-D3583DB2F0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463842-1145-5C10-D001-4DB65365464D}"/>
              </a:ext>
            </a:extLst>
          </p:cNvPr>
          <p:cNvSpPr>
            <a:spLocks noGrp="1"/>
          </p:cNvSpPr>
          <p:nvPr>
            <p:ph type="sldNum" sz="quarter" idx="12"/>
          </p:nvPr>
        </p:nvSpPr>
        <p:spPr/>
        <p:txBody>
          <a:bodyPr/>
          <a:lstStyle/>
          <a:p>
            <a:fld id="{B35EDE95-F7A8-47B2-8AD9-816356B04D22}" type="slidenum">
              <a:rPr kumimoji="1" lang="ja-JP" altLang="en-US" smtClean="0"/>
              <a:t>‹#›</a:t>
            </a:fld>
            <a:endParaRPr kumimoji="1" lang="ja-JP" altLang="en-US"/>
          </a:p>
        </p:txBody>
      </p:sp>
    </p:spTree>
    <p:extLst>
      <p:ext uri="{BB962C8B-B14F-4D97-AF65-F5344CB8AC3E}">
        <p14:creationId xmlns:p14="http://schemas.microsoft.com/office/powerpoint/2010/main" val="2388058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9DA843-2213-B648-5017-3C66688DC7F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121EBD6-9C46-74F9-8FDF-64E3D2BE8E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38F40B0-F8CB-609A-81C0-82A51C249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CCE16F7-2F2A-A4F1-4412-29621BCDD5E5}"/>
              </a:ext>
            </a:extLst>
          </p:cNvPr>
          <p:cNvSpPr>
            <a:spLocks noGrp="1"/>
          </p:cNvSpPr>
          <p:nvPr>
            <p:ph type="dt" sz="half" idx="10"/>
          </p:nvPr>
        </p:nvSpPr>
        <p:spPr/>
        <p:txBody>
          <a:bodyPr/>
          <a:lstStyle/>
          <a:p>
            <a:fld id="{F09CFCB2-5957-4ACE-8816-F4EE44CECC80}"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2E472487-C1BD-CCAE-06A0-7BCB5A91BA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72182C-901D-C374-3A32-6AEA206B79A4}"/>
              </a:ext>
            </a:extLst>
          </p:cNvPr>
          <p:cNvSpPr>
            <a:spLocks noGrp="1"/>
          </p:cNvSpPr>
          <p:nvPr>
            <p:ph type="sldNum" sz="quarter" idx="12"/>
          </p:nvPr>
        </p:nvSpPr>
        <p:spPr/>
        <p:txBody>
          <a:bodyPr/>
          <a:lstStyle/>
          <a:p>
            <a:fld id="{B35EDE95-F7A8-47B2-8AD9-816356B04D22}" type="slidenum">
              <a:rPr kumimoji="1" lang="ja-JP" altLang="en-US" smtClean="0"/>
              <a:t>‹#›</a:t>
            </a:fld>
            <a:endParaRPr kumimoji="1" lang="ja-JP" altLang="en-US"/>
          </a:p>
        </p:txBody>
      </p:sp>
    </p:spTree>
    <p:extLst>
      <p:ext uri="{BB962C8B-B14F-4D97-AF65-F5344CB8AC3E}">
        <p14:creationId xmlns:p14="http://schemas.microsoft.com/office/powerpoint/2010/main" val="1228337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9A7A4FB-B6F2-B347-C608-C7D76AA959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F866124-E2E2-B0D2-4998-FD07180C40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9A19C8-AE80-F260-9EBB-BD19499436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CFCB2-5957-4ACE-8816-F4EE44CECC80}"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434E5082-828F-2572-438D-33093C7F0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BCD126D-FA42-FC85-76DC-647661C9B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EDE95-F7A8-47B2-8AD9-816356B04D22}" type="slidenum">
              <a:rPr kumimoji="1" lang="ja-JP" altLang="en-US" smtClean="0"/>
              <a:t>‹#›</a:t>
            </a:fld>
            <a:endParaRPr kumimoji="1" lang="ja-JP" altLang="en-US"/>
          </a:p>
        </p:txBody>
      </p:sp>
    </p:spTree>
    <p:extLst>
      <p:ext uri="{BB962C8B-B14F-4D97-AF65-F5344CB8AC3E}">
        <p14:creationId xmlns:p14="http://schemas.microsoft.com/office/powerpoint/2010/main" val="1420585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空港 シルエット">
            <a:extLst>
              <a:ext uri="{FF2B5EF4-FFF2-40B4-BE49-F238E27FC236}">
                <a16:creationId xmlns:a16="http://schemas.microsoft.com/office/drawing/2014/main" id="{2A084815-607E-4B3C-A473-505B3F637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90" y="604380"/>
            <a:ext cx="12051710" cy="5649239"/>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a:extLst>
              <a:ext uri="{FF2B5EF4-FFF2-40B4-BE49-F238E27FC236}">
                <a16:creationId xmlns:a16="http://schemas.microsoft.com/office/drawing/2014/main" id="{C5D63650-BDF0-4730-B8B5-8695FBA41169}"/>
              </a:ext>
            </a:extLst>
          </p:cNvPr>
          <p:cNvSpPr/>
          <p:nvPr/>
        </p:nvSpPr>
        <p:spPr>
          <a:xfrm>
            <a:off x="0" y="-1"/>
            <a:ext cx="12192000" cy="6858000"/>
          </a:xfrm>
          <a:prstGeom prst="rect">
            <a:avLst/>
          </a:prstGeom>
          <a:solidFill>
            <a:srgbClr val="8FAAD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ロゴ&#10;&#10;中程度の精度で自動的に生成された説明">
            <a:extLst>
              <a:ext uri="{FF2B5EF4-FFF2-40B4-BE49-F238E27FC236}">
                <a16:creationId xmlns:a16="http://schemas.microsoft.com/office/drawing/2014/main" id="{0D90F5FC-ADAB-4364-BCC4-42B8167A4C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8846" y="675381"/>
            <a:ext cx="3962400" cy="3962400"/>
          </a:xfrm>
          <a:prstGeom prst="rect">
            <a:avLst/>
          </a:prstGeom>
        </p:spPr>
      </p:pic>
      <p:sp>
        <p:nvSpPr>
          <p:cNvPr id="8" name="テキスト ボックス 7">
            <a:extLst>
              <a:ext uri="{FF2B5EF4-FFF2-40B4-BE49-F238E27FC236}">
                <a16:creationId xmlns:a16="http://schemas.microsoft.com/office/drawing/2014/main" id="{6632B7F4-E418-4B9C-9F61-C0B37AA52CB5}"/>
              </a:ext>
            </a:extLst>
          </p:cNvPr>
          <p:cNvSpPr txBox="1"/>
          <p:nvPr/>
        </p:nvSpPr>
        <p:spPr>
          <a:xfrm>
            <a:off x="4244926" y="3518986"/>
            <a:ext cx="2910238" cy="769441"/>
          </a:xfrm>
          <a:prstGeom prst="rect">
            <a:avLst/>
          </a:prstGeom>
          <a:noFill/>
        </p:spPr>
        <p:txBody>
          <a:bodyPr wrap="square" rtlCol="0">
            <a:spAutoFit/>
          </a:bodyPr>
          <a:lstStyle/>
          <a:p>
            <a:pPr algn="ctr"/>
            <a:r>
              <a:rPr lang="en-US" altLang="ja-JP" sz="4400" b="1" spc="100">
                <a:solidFill>
                  <a:schemeClr val="bg1"/>
                </a:solidFill>
                <a:latin typeface="Bahnschrift Condensed" panose="020B0502040204020203" pitchFamily="34" charset="0"/>
              </a:rPr>
              <a:t>MYSHA</a:t>
            </a:r>
            <a:endParaRPr kumimoji="1" lang="ja-JP" altLang="en-US" sz="4400" b="1" spc="100">
              <a:solidFill>
                <a:schemeClr val="bg1"/>
              </a:solidFill>
              <a:latin typeface="Bahnschrift Condensed" panose="020B0502040204020203" pitchFamily="34" charset="0"/>
            </a:endParaRPr>
          </a:p>
        </p:txBody>
      </p:sp>
      <p:sp>
        <p:nvSpPr>
          <p:cNvPr id="9" name="テキスト ボックス 8">
            <a:extLst>
              <a:ext uri="{FF2B5EF4-FFF2-40B4-BE49-F238E27FC236}">
                <a16:creationId xmlns:a16="http://schemas.microsoft.com/office/drawing/2014/main" id="{ACE66AEA-8D22-4CF9-9482-062393A05C8C}"/>
              </a:ext>
            </a:extLst>
          </p:cNvPr>
          <p:cNvSpPr txBox="1"/>
          <p:nvPr/>
        </p:nvSpPr>
        <p:spPr>
          <a:xfrm>
            <a:off x="3816848" y="4227025"/>
            <a:ext cx="3766394" cy="707886"/>
          </a:xfrm>
          <a:prstGeom prst="rect">
            <a:avLst/>
          </a:prstGeom>
          <a:noFill/>
        </p:spPr>
        <p:txBody>
          <a:bodyPr wrap="square" rtlCol="0">
            <a:spAutoFit/>
          </a:bodyPr>
          <a:lstStyle/>
          <a:p>
            <a:pPr algn="ctr"/>
            <a:r>
              <a:rPr lang="ja-JP" altLang="en-US" sz="2000" b="1" spc="500">
                <a:solidFill>
                  <a:schemeClr val="bg1"/>
                </a:solidFill>
                <a:latin typeface="Bahnschrift Condensed" panose="020B0502040204020203" pitchFamily="34" charset="0"/>
              </a:rPr>
              <a:t>組合せ最適化による</a:t>
            </a:r>
            <a:endParaRPr lang="en-US" altLang="ja-JP" sz="2000" b="1" spc="500">
              <a:solidFill>
                <a:schemeClr val="bg1"/>
              </a:solidFill>
              <a:latin typeface="Bahnschrift Condensed" panose="020B0502040204020203" pitchFamily="34" charset="0"/>
            </a:endParaRPr>
          </a:p>
          <a:p>
            <a:pPr algn="ctr"/>
            <a:r>
              <a:rPr kumimoji="1" lang="ja-JP" altLang="en-US" sz="2000" b="1" spc="500">
                <a:solidFill>
                  <a:schemeClr val="bg1"/>
                </a:solidFill>
                <a:latin typeface="Bahnschrift Condensed" panose="020B0502040204020203" pitchFamily="34" charset="0"/>
              </a:rPr>
              <a:t>航空誘導路渋滞の改善</a:t>
            </a:r>
          </a:p>
        </p:txBody>
      </p:sp>
    </p:spTree>
    <p:extLst>
      <p:ext uri="{BB962C8B-B14F-4D97-AF65-F5344CB8AC3E}">
        <p14:creationId xmlns:p14="http://schemas.microsoft.com/office/powerpoint/2010/main" val="2324917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42" presetClass="path" presetSubtype="0" accel="50000" decel="50000" fill="hold" nodeType="withEffect">
                                  <p:stCondLst>
                                    <p:cond delay="500"/>
                                  </p:stCondLst>
                                  <p:childTnLst>
                                    <p:animMotion origin="layout" path="M -0.00117 -0.05463 L -1.25E-6 2.22222E-6 " pathEditMode="relative" rAng="0" ptsTypes="AA">
                                      <p:cBhvr>
                                        <p:cTn id="9" dur="500" fill="hold"/>
                                        <p:tgtEl>
                                          <p:spTgt spid="15"/>
                                        </p:tgtEl>
                                        <p:attrNameLst>
                                          <p:attrName>ppt_x</p:attrName>
                                          <p:attrName>ppt_y</p:attrName>
                                        </p:attrNameLst>
                                      </p:cBhvr>
                                      <p:rCtr x="156" y="3819"/>
                                    </p:animMotion>
                                  </p:childTnLst>
                                </p:cTn>
                              </p:par>
                              <p:par>
                                <p:cTn id="10" presetID="1" presetClass="entr" presetSubtype="0" fill="hold" grpId="0" nodeType="withEffect">
                                  <p:stCondLst>
                                    <p:cond delay="0"/>
                                  </p:stCondLst>
                                  <p:iterate type="lt">
                                    <p:tmAbs val="50"/>
                                  </p:iterate>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0" nodeType="withEffect">
                                  <p:stCondLst>
                                    <p:cond delay="300"/>
                                  </p:stCondLst>
                                  <p:iterate type="lt">
                                    <p:tmAbs val="50"/>
                                  </p:iterate>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CB45A32A-44F9-438B-AF45-08A0ADB194CC}"/>
              </a:ext>
            </a:extLst>
          </p:cNvPr>
          <p:cNvGrpSpPr/>
          <p:nvPr/>
        </p:nvGrpSpPr>
        <p:grpSpPr>
          <a:xfrm>
            <a:off x="3778922" y="-12905"/>
            <a:ext cx="8413078" cy="6858002"/>
            <a:chOff x="3778922" y="-2"/>
            <a:chExt cx="8413078" cy="6858002"/>
          </a:xfrm>
        </p:grpSpPr>
        <p:sp>
          <p:nvSpPr>
            <p:cNvPr id="5" name="直角三角形 4">
              <a:extLst>
                <a:ext uri="{FF2B5EF4-FFF2-40B4-BE49-F238E27FC236}">
                  <a16:creationId xmlns:a16="http://schemas.microsoft.com/office/drawing/2014/main" id="{E23CB21A-12F5-44F4-B763-3FB4A579BB48}"/>
                </a:ext>
              </a:extLst>
            </p:cNvPr>
            <p:cNvSpPr/>
            <p:nvPr/>
          </p:nvSpPr>
          <p:spPr>
            <a:xfrm flipH="1">
              <a:off x="9934112" y="1615734"/>
              <a:ext cx="2257881" cy="5242266"/>
            </a:xfrm>
            <a:prstGeom prst="rtTriangle">
              <a:avLst/>
            </a:prstGeom>
            <a:solidFill>
              <a:srgbClr val="2A8DDE">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a:extLst>
                <a:ext uri="{FF2B5EF4-FFF2-40B4-BE49-F238E27FC236}">
                  <a16:creationId xmlns:a16="http://schemas.microsoft.com/office/drawing/2014/main" id="{28C0F353-D584-48FB-97E1-860DC7CDB47F}"/>
                </a:ext>
              </a:extLst>
            </p:cNvPr>
            <p:cNvSpPr/>
            <p:nvPr/>
          </p:nvSpPr>
          <p:spPr>
            <a:xfrm rot="10800000">
              <a:off x="9135122" y="-2"/>
              <a:ext cx="3056878" cy="6858002"/>
            </a:xfrm>
            <a:prstGeom prst="rtTriangle">
              <a:avLst/>
            </a:prstGeom>
            <a:solidFill>
              <a:srgbClr val="203864">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直角三角形 6">
              <a:extLst>
                <a:ext uri="{FF2B5EF4-FFF2-40B4-BE49-F238E27FC236}">
                  <a16:creationId xmlns:a16="http://schemas.microsoft.com/office/drawing/2014/main" id="{381039D7-F222-4EF0-B914-60108A57419A}"/>
                </a:ext>
              </a:extLst>
            </p:cNvPr>
            <p:cNvSpPr/>
            <p:nvPr/>
          </p:nvSpPr>
          <p:spPr>
            <a:xfrm flipH="1">
              <a:off x="3778922" y="5166803"/>
              <a:ext cx="8413071" cy="1691197"/>
            </a:xfrm>
            <a:prstGeom prst="rtTriangle">
              <a:avLst/>
            </a:prstGeom>
            <a:solidFill>
              <a:srgbClr val="4472C4">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42426367-4350-151E-E528-BA08E01CC1D7}"/>
              </a:ext>
            </a:extLst>
          </p:cNvPr>
          <p:cNvSpPr>
            <a:spLocks noGrp="1"/>
          </p:cNvSpPr>
          <p:nvPr>
            <p:ph type="title"/>
          </p:nvPr>
        </p:nvSpPr>
        <p:spPr>
          <a:xfrm>
            <a:off x="530845" y="198026"/>
            <a:ext cx="10515600" cy="1325563"/>
          </a:xfrm>
        </p:spPr>
        <p:txBody>
          <a:bodyPr/>
          <a:lstStyle/>
          <a:p>
            <a:r>
              <a:rPr lang="ja-JP" altLang="en-US" b="1"/>
              <a:t>前回からの進行度</a:t>
            </a:r>
            <a:endParaRPr kumimoji="1" lang="ja-JP" altLang="en-US" b="1"/>
          </a:p>
        </p:txBody>
      </p:sp>
      <p:sp>
        <p:nvSpPr>
          <p:cNvPr id="13" name="テキスト ボックス 12">
            <a:extLst>
              <a:ext uri="{FF2B5EF4-FFF2-40B4-BE49-F238E27FC236}">
                <a16:creationId xmlns:a16="http://schemas.microsoft.com/office/drawing/2014/main" id="{C638B737-1434-4B2C-B051-5B51F91AA3A3}"/>
              </a:ext>
            </a:extLst>
          </p:cNvPr>
          <p:cNvSpPr txBox="1"/>
          <p:nvPr/>
        </p:nvSpPr>
        <p:spPr>
          <a:xfrm>
            <a:off x="1576345" y="6042082"/>
            <a:ext cx="2961067" cy="461665"/>
          </a:xfrm>
          <a:prstGeom prst="rect">
            <a:avLst/>
          </a:prstGeom>
          <a:noFill/>
        </p:spPr>
        <p:txBody>
          <a:bodyPr wrap="none" rtlCol="0">
            <a:spAutoFit/>
          </a:bodyPr>
          <a:lstStyle/>
          <a:p>
            <a:r>
              <a:rPr kumimoji="1" lang="en-US" altLang="ja-JP" sz="2400" b="1"/>
              <a:t>queue_landing.csv</a:t>
            </a:r>
            <a:endParaRPr kumimoji="1" lang="ja-JP" altLang="en-US" sz="2400" b="1"/>
          </a:p>
        </p:txBody>
      </p:sp>
      <p:sp>
        <p:nvSpPr>
          <p:cNvPr id="14" name="テキスト ボックス 13">
            <a:extLst>
              <a:ext uri="{FF2B5EF4-FFF2-40B4-BE49-F238E27FC236}">
                <a16:creationId xmlns:a16="http://schemas.microsoft.com/office/drawing/2014/main" id="{43C091D6-0D97-4351-9ADF-9F88EEB0870F}"/>
              </a:ext>
            </a:extLst>
          </p:cNvPr>
          <p:cNvSpPr txBox="1"/>
          <p:nvPr/>
        </p:nvSpPr>
        <p:spPr>
          <a:xfrm>
            <a:off x="6074919" y="6042082"/>
            <a:ext cx="3074881" cy="461665"/>
          </a:xfrm>
          <a:prstGeom prst="rect">
            <a:avLst/>
          </a:prstGeom>
          <a:noFill/>
        </p:spPr>
        <p:txBody>
          <a:bodyPr wrap="none" rtlCol="0">
            <a:spAutoFit/>
          </a:bodyPr>
          <a:lstStyle/>
          <a:p>
            <a:r>
              <a:rPr kumimoji="1" lang="en-US" altLang="ja-JP" sz="2400" b="1"/>
              <a:t>queue_take_off.csv</a:t>
            </a:r>
            <a:endParaRPr kumimoji="1" lang="ja-JP" altLang="en-US" sz="2400" b="1"/>
          </a:p>
        </p:txBody>
      </p:sp>
      <p:pic>
        <p:nvPicPr>
          <p:cNvPr id="16" name="図 15" descr="グラフィカル ユーザー インターフェイス, アプリケーション, テーブル, Excel&#10;&#10;自動的に生成された説明">
            <a:extLst>
              <a:ext uri="{FF2B5EF4-FFF2-40B4-BE49-F238E27FC236}">
                <a16:creationId xmlns:a16="http://schemas.microsoft.com/office/drawing/2014/main" id="{A495F05D-630E-46C2-B341-9EC84811EDDF}"/>
              </a:ext>
            </a:extLst>
          </p:cNvPr>
          <p:cNvPicPr>
            <a:picLocks noChangeAspect="1"/>
          </p:cNvPicPr>
          <p:nvPr/>
        </p:nvPicPr>
        <p:blipFill rotWithShape="1">
          <a:blip r:embed="rId3">
            <a:extLst>
              <a:ext uri="{28A0092B-C50C-407E-A947-70E740481C1C}">
                <a14:useLocalDpi xmlns:a14="http://schemas.microsoft.com/office/drawing/2010/main" val="0"/>
              </a:ext>
            </a:extLst>
          </a:blip>
          <a:srcRect l="136" t="14147" r="66429" b="8617"/>
          <a:stretch/>
        </p:blipFill>
        <p:spPr>
          <a:xfrm>
            <a:off x="1428558" y="1232606"/>
            <a:ext cx="3256639" cy="4701833"/>
          </a:xfrm>
          <a:prstGeom prst="rect">
            <a:avLst/>
          </a:prstGeom>
        </p:spPr>
      </p:pic>
      <p:pic>
        <p:nvPicPr>
          <p:cNvPr id="18" name="図 17" descr="グラフィカル ユーザー インターフェイス, アプリケーション, テーブル, Excel&#10;&#10;自動的に生成された説明">
            <a:extLst>
              <a:ext uri="{FF2B5EF4-FFF2-40B4-BE49-F238E27FC236}">
                <a16:creationId xmlns:a16="http://schemas.microsoft.com/office/drawing/2014/main" id="{77CA14C7-5D93-47D2-ACD3-7AFBD5255EE9}"/>
              </a:ext>
            </a:extLst>
          </p:cNvPr>
          <p:cNvPicPr>
            <a:picLocks noChangeAspect="1"/>
          </p:cNvPicPr>
          <p:nvPr/>
        </p:nvPicPr>
        <p:blipFill rotWithShape="1">
          <a:blip r:embed="rId4">
            <a:extLst>
              <a:ext uri="{28A0092B-C50C-407E-A947-70E740481C1C}">
                <a14:useLocalDpi xmlns:a14="http://schemas.microsoft.com/office/drawing/2010/main" val="0"/>
              </a:ext>
            </a:extLst>
          </a:blip>
          <a:srcRect t="14435" r="66697" b="8634"/>
          <a:stretch/>
        </p:blipFill>
        <p:spPr>
          <a:xfrm>
            <a:off x="6006938" y="1266171"/>
            <a:ext cx="3256639" cy="4701833"/>
          </a:xfrm>
          <a:prstGeom prst="rect">
            <a:avLst/>
          </a:prstGeom>
        </p:spPr>
      </p:pic>
      <p:pic>
        <p:nvPicPr>
          <p:cNvPr id="15" name="図 14">
            <a:extLst>
              <a:ext uri="{FF2B5EF4-FFF2-40B4-BE49-F238E27FC236}">
                <a16:creationId xmlns:a16="http://schemas.microsoft.com/office/drawing/2014/main" id="{C0CA2D4A-3ECB-4A59-B003-0168C5344EC5}"/>
              </a:ext>
            </a:extLst>
          </p:cNvPr>
          <p:cNvPicPr>
            <a:picLocks noChangeAspect="1"/>
          </p:cNvPicPr>
          <p:nvPr/>
        </p:nvPicPr>
        <p:blipFill rotWithShape="1">
          <a:blip r:embed="rId5">
            <a:extLst>
              <a:ext uri="{28A0092B-C50C-407E-A947-70E740481C1C}">
                <a14:useLocalDpi xmlns:a14="http://schemas.microsoft.com/office/drawing/2010/main" val="0"/>
              </a:ext>
            </a:extLst>
          </a:blip>
          <a:srcRect l="63300" t="26091" r="11132" b="34994"/>
          <a:stretch/>
        </p:blipFill>
        <p:spPr>
          <a:xfrm>
            <a:off x="1440943" y="1232605"/>
            <a:ext cx="9773116" cy="5345219"/>
          </a:xfrm>
          <a:prstGeom prst="rect">
            <a:avLst/>
          </a:prstGeom>
        </p:spPr>
      </p:pic>
      <p:grpSp>
        <p:nvGrpSpPr>
          <p:cNvPr id="17" name="グループ化 16">
            <a:extLst>
              <a:ext uri="{FF2B5EF4-FFF2-40B4-BE49-F238E27FC236}">
                <a16:creationId xmlns:a16="http://schemas.microsoft.com/office/drawing/2014/main" id="{B297C6E6-BDC9-420D-BDB8-36962693A03F}"/>
              </a:ext>
            </a:extLst>
          </p:cNvPr>
          <p:cNvGrpSpPr/>
          <p:nvPr/>
        </p:nvGrpSpPr>
        <p:grpSpPr>
          <a:xfrm>
            <a:off x="80999" y="6165215"/>
            <a:ext cx="737104" cy="755050"/>
            <a:chOff x="80999" y="6086837"/>
            <a:chExt cx="737104" cy="755050"/>
          </a:xfrm>
        </p:grpSpPr>
        <p:pic>
          <p:nvPicPr>
            <p:cNvPr id="19" name="図 18" descr="アイコン&#10;&#10;自動的に生成された説明">
              <a:extLst>
                <a:ext uri="{FF2B5EF4-FFF2-40B4-BE49-F238E27FC236}">
                  <a16:creationId xmlns:a16="http://schemas.microsoft.com/office/drawing/2014/main" id="{5E2EE7E7-D75F-4B0A-97E8-780A0718E5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80999" y="6086837"/>
              <a:ext cx="679882" cy="679882"/>
            </a:xfrm>
            <a:prstGeom prst="rect">
              <a:avLst/>
            </a:prstGeom>
          </p:spPr>
        </p:pic>
        <p:sp>
          <p:nvSpPr>
            <p:cNvPr id="20" name="テキスト ボックス 19">
              <a:extLst>
                <a:ext uri="{FF2B5EF4-FFF2-40B4-BE49-F238E27FC236}">
                  <a16:creationId xmlns:a16="http://schemas.microsoft.com/office/drawing/2014/main" id="{3E9AA629-0A05-40F6-A589-7C8B2D99AC3C}"/>
                </a:ext>
              </a:extLst>
            </p:cNvPr>
            <p:cNvSpPr txBox="1"/>
            <p:nvPr/>
          </p:nvSpPr>
          <p:spPr>
            <a:xfrm>
              <a:off x="530845" y="6534110"/>
              <a:ext cx="287258" cy="307777"/>
            </a:xfrm>
            <a:prstGeom prst="rect">
              <a:avLst/>
            </a:prstGeom>
            <a:noFill/>
          </p:spPr>
          <p:txBody>
            <a:bodyPr wrap="none" rtlCol="0">
              <a:spAutoFit/>
            </a:bodyPr>
            <a:lstStyle/>
            <a:p>
              <a:r>
                <a:rPr kumimoji="1" lang="en-US" altLang="ja-JP" sz="1400" b="1"/>
                <a:t>8</a:t>
              </a:r>
              <a:endParaRPr kumimoji="1" lang="ja-JP" altLang="en-US" sz="1400" b="1"/>
            </a:p>
          </p:txBody>
        </p:sp>
      </p:grpSp>
    </p:spTree>
    <p:extLst>
      <p:ext uri="{BB962C8B-B14F-4D97-AF65-F5344CB8AC3E}">
        <p14:creationId xmlns:p14="http://schemas.microsoft.com/office/powerpoint/2010/main" val="78464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B725B41-B7F7-AD43-ACA2-0F32127ED37D}"/>
              </a:ext>
            </a:extLst>
          </p:cNvPr>
          <p:cNvSpPr/>
          <p:nvPr/>
        </p:nvSpPr>
        <p:spPr>
          <a:xfrm>
            <a:off x="1360454" y="2685112"/>
            <a:ext cx="1238768" cy="430887"/>
          </a:xfrm>
          <a:prstGeom prst="rect">
            <a:avLst/>
          </a:prstGeom>
        </p:spPr>
        <p:txBody>
          <a:bodyPr wrap="square">
            <a:spAutoFit/>
          </a:bodyPr>
          <a:lstStyle/>
          <a:p>
            <a:pPr algn="ctr">
              <a:spcBef>
                <a:spcPct val="0"/>
              </a:spcBef>
            </a:pPr>
            <a:r>
              <a:rPr lang="ja-JP" altLang="en-US" sz="2200" b="1" spc="500">
                <a:latin typeface="Century Gothic" panose="020B0502020202020204" pitchFamily="34" charset="0"/>
                <a:ea typeface="メイリオ" panose="020B0604030504040204" pitchFamily="50" charset="-128"/>
                <a:cs typeface="+mj-cs"/>
              </a:rPr>
              <a:t>ルート</a:t>
            </a:r>
          </a:p>
        </p:txBody>
      </p:sp>
      <p:sp>
        <p:nvSpPr>
          <p:cNvPr id="6" name="Text Box 49">
            <a:extLst>
              <a:ext uri="{FF2B5EF4-FFF2-40B4-BE49-F238E27FC236}">
                <a16:creationId xmlns:a16="http://schemas.microsoft.com/office/drawing/2014/main" id="{0C041454-5AD1-1FBF-D97A-FD660EFDDCD9}"/>
              </a:ext>
            </a:extLst>
          </p:cNvPr>
          <p:cNvSpPr txBox="1">
            <a:spLocks noChangeArrowheads="1"/>
          </p:cNvSpPr>
          <p:nvPr/>
        </p:nvSpPr>
        <p:spPr bwMode="auto">
          <a:xfrm>
            <a:off x="484220" y="3448270"/>
            <a:ext cx="2991236" cy="81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Arial" pitchFamily="34" charset="0"/>
                <a:ea typeface="ＭＳ Ｐゴシック" pitchFamily="50" charset="-128"/>
              </a:defRPr>
            </a:lvl1pPr>
            <a:lvl2pPr marL="742950" indent="-285750">
              <a:spcBef>
                <a:spcPct val="20000"/>
              </a:spcBef>
              <a:buChar char="–"/>
              <a:defRPr kumimoji="1" sz="2800">
                <a:solidFill>
                  <a:schemeClr val="tx1"/>
                </a:solidFill>
                <a:latin typeface="Arial" pitchFamily="34" charset="0"/>
                <a:ea typeface="ＭＳ Ｐゴシック" pitchFamily="50" charset="-128"/>
              </a:defRPr>
            </a:lvl2pPr>
            <a:lvl3pPr marL="1143000" indent="-228600">
              <a:spcBef>
                <a:spcPct val="20000"/>
              </a:spcBef>
              <a:buChar char="•"/>
              <a:defRPr kumimoji="1" sz="2400">
                <a:solidFill>
                  <a:schemeClr val="tx1"/>
                </a:solidFill>
                <a:latin typeface="Arial" pitchFamily="34" charset="0"/>
                <a:ea typeface="ＭＳ Ｐゴシック" pitchFamily="50" charset="-128"/>
              </a:defRPr>
            </a:lvl3pPr>
            <a:lvl4pPr marL="1600200" indent="-228600">
              <a:spcBef>
                <a:spcPct val="20000"/>
              </a:spcBef>
              <a:buChar char="–"/>
              <a:defRPr kumimoji="1" sz="2000">
                <a:solidFill>
                  <a:schemeClr val="tx1"/>
                </a:solidFill>
                <a:latin typeface="Arial" pitchFamily="34" charset="0"/>
                <a:ea typeface="ＭＳ Ｐゴシック" pitchFamily="50" charset="-128"/>
              </a:defRPr>
            </a:lvl4pPr>
            <a:lvl5pPr marL="2057400" indent="-22860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lnSpc>
                <a:spcPct val="120000"/>
              </a:lnSpc>
              <a:spcBef>
                <a:spcPct val="0"/>
              </a:spcBef>
              <a:buFontTx/>
              <a:buNone/>
            </a:pPr>
            <a:r>
              <a:rPr lang="ja-JP" altLang="en-US" sz="2000" b="1" spc="200">
                <a:latin typeface="メイリオ" panose="020B0604030504040204" pitchFamily="50" charset="-128"/>
                <a:ea typeface="メイリオ" panose="020B0604030504040204" pitchFamily="50" charset="-128"/>
                <a:cs typeface="+mj-cs"/>
              </a:rPr>
              <a:t>滑走路に向かう</a:t>
            </a:r>
            <a:endParaRPr lang="en-US" altLang="ja-JP" sz="2000" b="1" spc="200">
              <a:latin typeface="メイリオ" panose="020B0604030504040204" pitchFamily="50" charset="-128"/>
              <a:ea typeface="メイリオ" panose="020B0604030504040204" pitchFamily="50" charset="-128"/>
              <a:cs typeface="+mj-cs"/>
            </a:endParaRPr>
          </a:p>
          <a:p>
            <a:pPr algn="ctr">
              <a:lnSpc>
                <a:spcPct val="120000"/>
              </a:lnSpc>
              <a:spcBef>
                <a:spcPct val="0"/>
              </a:spcBef>
              <a:buFontTx/>
              <a:buNone/>
            </a:pPr>
            <a:r>
              <a:rPr lang="ja-JP" altLang="en-US" sz="2000" b="1" spc="200">
                <a:latin typeface="メイリオ" panose="020B0604030504040204" pitchFamily="50" charset="-128"/>
                <a:ea typeface="メイリオ" panose="020B0604030504040204" pitchFamily="50" charset="-128"/>
                <a:cs typeface="+mj-cs"/>
              </a:rPr>
              <a:t>最適なルートどり</a:t>
            </a:r>
            <a:endParaRPr lang="en-US" altLang="ja-JP" sz="2000" b="1" spc="200">
              <a:latin typeface="メイリオ" panose="020B0604030504040204" pitchFamily="50" charset="-128"/>
              <a:ea typeface="メイリオ" panose="020B0604030504040204" pitchFamily="50" charset="-128"/>
              <a:cs typeface="+mj-cs"/>
            </a:endParaRPr>
          </a:p>
        </p:txBody>
      </p:sp>
      <p:cxnSp>
        <p:nvCxnSpPr>
          <p:cNvPr id="7" name="直線コネクタ 6">
            <a:extLst>
              <a:ext uri="{FF2B5EF4-FFF2-40B4-BE49-F238E27FC236}">
                <a16:creationId xmlns:a16="http://schemas.microsoft.com/office/drawing/2014/main" id="{A866F983-D9E4-7058-FAA6-B1D88AE726B7}"/>
              </a:ext>
            </a:extLst>
          </p:cNvPr>
          <p:cNvCxnSpPr>
            <a:cxnSpLocks/>
          </p:cNvCxnSpPr>
          <p:nvPr/>
        </p:nvCxnSpPr>
        <p:spPr>
          <a:xfrm flipH="1">
            <a:off x="1497828" y="3263613"/>
            <a:ext cx="915045" cy="0"/>
          </a:xfrm>
          <a:prstGeom prst="line">
            <a:avLst/>
          </a:prstGeom>
          <a:ln w="508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8B790D06-BD01-071A-CB27-2B4C053C3106}"/>
              </a:ext>
            </a:extLst>
          </p:cNvPr>
          <p:cNvSpPr/>
          <p:nvPr/>
        </p:nvSpPr>
        <p:spPr>
          <a:xfrm>
            <a:off x="4906746" y="2685112"/>
            <a:ext cx="1190974" cy="430887"/>
          </a:xfrm>
          <a:prstGeom prst="rect">
            <a:avLst/>
          </a:prstGeom>
        </p:spPr>
        <p:txBody>
          <a:bodyPr wrap="square">
            <a:spAutoFit/>
          </a:bodyPr>
          <a:lstStyle/>
          <a:p>
            <a:pPr algn="ctr">
              <a:spcBef>
                <a:spcPct val="0"/>
              </a:spcBef>
            </a:pPr>
            <a:r>
              <a:rPr lang="ja-JP" altLang="en-US" sz="2200" b="1" spc="500">
                <a:latin typeface="Century Gothic" panose="020B0502020202020204" pitchFamily="34" charset="0"/>
                <a:ea typeface="メイリオ" panose="020B0604030504040204" pitchFamily="50" charset="-128"/>
                <a:cs typeface="+mj-cs"/>
              </a:rPr>
              <a:t>順序</a:t>
            </a:r>
          </a:p>
        </p:txBody>
      </p:sp>
      <p:sp>
        <p:nvSpPr>
          <p:cNvPr id="15" name="Text Box 49">
            <a:extLst>
              <a:ext uri="{FF2B5EF4-FFF2-40B4-BE49-F238E27FC236}">
                <a16:creationId xmlns:a16="http://schemas.microsoft.com/office/drawing/2014/main" id="{115065FE-F684-A21F-EB37-120669F0B988}"/>
              </a:ext>
            </a:extLst>
          </p:cNvPr>
          <p:cNvSpPr txBox="1">
            <a:spLocks noChangeArrowheads="1"/>
          </p:cNvSpPr>
          <p:nvPr/>
        </p:nvSpPr>
        <p:spPr bwMode="auto">
          <a:xfrm>
            <a:off x="3432092" y="3463575"/>
            <a:ext cx="4140284" cy="81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Arial" pitchFamily="34" charset="0"/>
                <a:ea typeface="ＭＳ Ｐゴシック" pitchFamily="50" charset="-128"/>
              </a:defRPr>
            </a:lvl1pPr>
            <a:lvl2pPr marL="742950" indent="-285750">
              <a:spcBef>
                <a:spcPct val="20000"/>
              </a:spcBef>
              <a:buChar char="–"/>
              <a:defRPr kumimoji="1" sz="2800">
                <a:solidFill>
                  <a:schemeClr val="tx1"/>
                </a:solidFill>
                <a:latin typeface="Arial" pitchFamily="34" charset="0"/>
                <a:ea typeface="ＭＳ Ｐゴシック" pitchFamily="50" charset="-128"/>
              </a:defRPr>
            </a:lvl2pPr>
            <a:lvl3pPr marL="1143000" indent="-228600">
              <a:spcBef>
                <a:spcPct val="20000"/>
              </a:spcBef>
              <a:buChar char="•"/>
              <a:defRPr kumimoji="1" sz="2400">
                <a:solidFill>
                  <a:schemeClr val="tx1"/>
                </a:solidFill>
                <a:latin typeface="Arial" pitchFamily="34" charset="0"/>
                <a:ea typeface="ＭＳ Ｐゴシック" pitchFamily="50" charset="-128"/>
              </a:defRPr>
            </a:lvl3pPr>
            <a:lvl4pPr marL="1600200" indent="-228600">
              <a:spcBef>
                <a:spcPct val="20000"/>
              </a:spcBef>
              <a:buChar char="–"/>
              <a:defRPr kumimoji="1" sz="2000">
                <a:solidFill>
                  <a:schemeClr val="tx1"/>
                </a:solidFill>
                <a:latin typeface="Arial" pitchFamily="34" charset="0"/>
                <a:ea typeface="ＭＳ Ｐゴシック" pitchFamily="50" charset="-128"/>
              </a:defRPr>
            </a:lvl4pPr>
            <a:lvl5pPr marL="2057400" indent="-22860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lnSpc>
                <a:spcPct val="120000"/>
              </a:lnSpc>
              <a:spcBef>
                <a:spcPct val="0"/>
              </a:spcBef>
              <a:buNone/>
            </a:pPr>
            <a:r>
              <a:rPr lang="en-US" altLang="ja-JP" sz="2000" b="1" spc="200">
                <a:latin typeface="メイリオ" panose="020B0604030504040204" pitchFamily="50" charset="-128"/>
                <a:ea typeface="メイリオ" panose="020B0604030504040204" pitchFamily="50" charset="-128"/>
              </a:rPr>
              <a:t>2</a:t>
            </a:r>
            <a:r>
              <a:rPr lang="ja-JP" altLang="en-US" sz="2000" b="1" spc="200">
                <a:latin typeface="メイリオ" panose="020B0604030504040204" pitchFamily="50" charset="-128"/>
                <a:ea typeface="メイリオ" panose="020B0604030504040204" pitchFamily="50" charset="-128"/>
              </a:rPr>
              <a:t>本のある滑走路地点のうち</a:t>
            </a:r>
            <a:endParaRPr lang="en-US" altLang="ja-JP" sz="2000" b="1" spc="200">
              <a:latin typeface="メイリオ" panose="020B0604030504040204" pitchFamily="50" charset="-128"/>
              <a:ea typeface="メイリオ" panose="020B0604030504040204" pitchFamily="50" charset="-128"/>
            </a:endParaRPr>
          </a:p>
          <a:p>
            <a:pPr algn="ctr">
              <a:lnSpc>
                <a:spcPct val="120000"/>
              </a:lnSpc>
              <a:spcBef>
                <a:spcPct val="0"/>
              </a:spcBef>
              <a:buNone/>
            </a:pPr>
            <a:r>
              <a:rPr lang="ja-JP" altLang="en-US" sz="2000" b="1" spc="200">
                <a:latin typeface="メイリオ" panose="020B0604030504040204" pitchFamily="50" charset="-128"/>
                <a:ea typeface="メイリオ" panose="020B0604030504040204" pitchFamily="50" charset="-128"/>
              </a:rPr>
              <a:t>どちらが先に飛び立つか</a:t>
            </a:r>
            <a:endParaRPr lang="en-US" altLang="ja-JP" sz="2000" b="1" spc="200">
              <a:latin typeface="メイリオ" panose="020B0604030504040204" pitchFamily="50" charset="-128"/>
              <a:ea typeface="メイリオ" panose="020B0604030504040204" pitchFamily="50" charset="-128"/>
            </a:endParaRPr>
          </a:p>
        </p:txBody>
      </p:sp>
      <p:cxnSp>
        <p:nvCxnSpPr>
          <p:cNvPr id="16" name="直線コネクタ 15">
            <a:extLst>
              <a:ext uri="{FF2B5EF4-FFF2-40B4-BE49-F238E27FC236}">
                <a16:creationId xmlns:a16="http://schemas.microsoft.com/office/drawing/2014/main" id="{A8CAF550-7C19-0322-C7A6-6EF420308CD7}"/>
              </a:ext>
            </a:extLst>
          </p:cNvPr>
          <p:cNvCxnSpPr>
            <a:cxnSpLocks/>
          </p:cNvCxnSpPr>
          <p:nvPr/>
        </p:nvCxnSpPr>
        <p:spPr>
          <a:xfrm flipH="1">
            <a:off x="5044711" y="3263613"/>
            <a:ext cx="915045" cy="0"/>
          </a:xfrm>
          <a:prstGeom prst="line">
            <a:avLst/>
          </a:prstGeom>
          <a:ln w="508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9E232FAE-8782-C3BD-554A-5ED7DF5AB658}"/>
              </a:ext>
            </a:extLst>
          </p:cNvPr>
          <p:cNvSpPr/>
          <p:nvPr/>
        </p:nvSpPr>
        <p:spPr>
          <a:xfrm>
            <a:off x="8651158" y="2685112"/>
            <a:ext cx="1190974" cy="430887"/>
          </a:xfrm>
          <a:prstGeom prst="rect">
            <a:avLst/>
          </a:prstGeom>
        </p:spPr>
        <p:txBody>
          <a:bodyPr wrap="square">
            <a:spAutoFit/>
          </a:bodyPr>
          <a:lstStyle/>
          <a:p>
            <a:pPr algn="ctr">
              <a:spcBef>
                <a:spcPct val="0"/>
              </a:spcBef>
            </a:pPr>
            <a:r>
              <a:rPr lang="ja-JP" altLang="en-US" sz="2200" b="1" spc="500">
                <a:latin typeface="Century Gothic" panose="020B0502020202020204" pitchFamily="34" charset="0"/>
                <a:ea typeface="メイリオ" panose="020B0604030504040204" pitchFamily="50" charset="-128"/>
                <a:cs typeface="+mj-cs"/>
              </a:rPr>
              <a:t>間隔</a:t>
            </a:r>
          </a:p>
        </p:txBody>
      </p:sp>
      <p:sp>
        <p:nvSpPr>
          <p:cNvPr id="18" name="Text Box 49">
            <a:extLst>
              <a:ext uri="{FF2B5EF4-FFF2-40B4-BE49-F238E27FC236}">
                <a16:creationId xmlns:a16="http://schemas.microsoft.com/office/drawing/2014/main" id="{158EBA22-AA88-FE21-2586-5675B24C6460}"/>
              </a:ext>
            </a:extLst>
          </p:cNvPr>
          <p:cNvSpPr txBox="1">
            <a:spLocks noChangeArrowheads="1"/>
          </p:cNvSpPr>
          <p:nvPr/>
        </p:nvSpPr>
        <p:spPr bwMode="auto">
          <a:xfrm>
            <a:off x="7615740" y="3448270"/>
            <a:ext cx="3261810" cy="81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Arial" pitchFamily="34" charset="0"/>
                <a:ea typeface="ＭＳ Ｐゴシック" pitchFamily="50" charset="-128"/>
              </a:defRPr>
            </a:lvl1pPr>
            <a:lvl2pPr marL="742950" indent="-285750">
              <a:spcBef>
                <a:spcPct val="20000"/>
              </a:spcBef>
              <a:buChar char="–"/>
              <a:defRPr kumimoji="1" sz="2800">
                <a:solidFill>
                  <a:schemeClr val="tx1"/>
                </a:solidFill>
                <a:latin typeface="Arial" pitchFamily="34" charset="0"/>
                <a:ea typeface="ＭＳ Ｐゴシック" pitchFamily="50" charset="-128"/>
              </a:defRPr>
            </a:lvl2pPr>
            <a:lvl3pPr marL="1143000" indent="-228600">
              <a:spcBef>
                <a:spcPct val="20000"/>
              </a:spcBef>
              <a:buChar char="•"/>
              <a:defRPr kumimoji="1" sz="2400">
                <a:solidFill>
                  <a:schemeClr val="tx1"/>
                </a:solidFill>
                <a:latin typeface="Arial" pitchFamily="34" charset="0"/>
                <a:ea typeface="ＭＳ Ｐゴシック" pitchFamily="50" charset="-128"/>
              </a:defRPr>
            </a:lvl3pPr>
            <a:lvl4pPr marL="1600200" indent="-228600">
              <a:spcBef>
                <a:spcPct val="20000"/>
              </a:spcBef>
              <a:buChar char="–"/>
              <a:defRPr kumimoji="1" sz="2000">
                <a:solidFill>
                  <a:schemeClr val="tx1"/>
                </a:solidFill>
                <a:latin typeface="Arial" pitchFamily="34" charset="0"/>
                <a:ea typeface="ＭＳ Ｐゴシック" pitchFamily="50" charset="-128"/>
              </a:defRPr>
            </a:lvl4pPr>
            <a:lvl5pPr marL="2057400" indent="-22860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lnSpc>
                <a:spcPct val="120000"/>
              </a:lnSpc>
              <a:spcBef>
                <a:spcPct val="0"/>
              </a:spcBef>
              <a:buFontTx/>
              <a:buNone/>
            </a:pPr>
            <a:r>
              <a:rPr lang="ja-JP" altLang="en-US" sz="2000" b="1" spc="200">
                <a:latin typeface="メイリオ" panose="020B0604030504040204" pitchFamily="50" charset="-128"/>
                <a:ea typeface="メイリオ" panose="020B0604030504040204" pitchFamily="50" charset="-128"/>
                <a:cs typeface="+mj-cs"/>
              </a:rPr>
              <a:t>決められた時間間隔で</a:t>
            </a:r>
            <a:endParaRPr lang="en-US" altLang="ja-JP" sz="2000" b="1" spc="200">
              <a:latin typeface="メイリオ" panose="020B0604030504040204" pitchFamily="50" charset="-128"/>
              <a:ea typeface="メイリオ" panose="020B0604030504040204" pitchFamily="50" charset="-128"/>
              <a:cs typeface="+mj-cs"/>
            </a:endParaRPr>
          </a:p>
          <a:p>
            <a:pPr algn="ctr">
              <a:lnSpc>
                <a:spcPct val="120000"/>
              </a:lnSpc>
              <a:spcBef>
                <a:spcPct val="0"/>
              </a:spcBef>
              <a:buFontTx/>
              <a:buNone/>
            </a:pPr>
            <a:r>
              <a:rPr lang="ja-JP" altLang="en-US" sz="2000" b="1" spc="200">
                <a:latin typeface="メイリオ" panose="020B0604030504040204" pitchFamily="50" charset="-128"/>
                <a:ea typeface="メイリオ" panose="020B0604030504040204" pitchFamily="50" charset="-128"/>
                <a:cs typeface="+mj-cs"/>
              </a:rPr>
              <a:t>空港内を走行しているか</a:t>
            </a:r>
            <a:endParaRPr lang="en-US" altLang="ja-JP" sz="2000" b="1" spc="200">
              <a:latin typeface="メイリオ" panose="020B0604030504040204" pitchFamily="50" charset="-128"/>
              <a:ea typeface="メイリオ" panose="020B0604030504040204" pitchFamily="50" charset="-128"/>
              <a:cs typeface="+mj-cs"/>
            </a:endParaRPr>
          </a:p>
        </p:txBody>
      </p:sp>
      <p:cxnSp>
        <p:nvCxnSpPr>
          <p:cNvPr id="19" name="直線コネクタ 18">
            <a:extLst>
              <a:ext uri="{FF2B5EF4-FFF2-40B4-BE49-F238E27FC236}">
                <a16:creationId xmlns:a16="http://schemas.microsoft.com/office/drawing/2014/main" id="{C2675459-CC90-E755-F79E-D7CAA9AA9A6F}"/>
              </a:ext>
            </a:extLst>
          </p:cNvPr>
          <p:cNvCxnSpPr>
            <a:cxnSpLocks/>
          </p:cNvCxnSpPr>
          <p:nvPr/>
        </p:nvCxnSpPr>
        <p:spPr>
          <a:xfrm flipH="1">
            <a:off x="8789122" y="3263613"/>
            <a:ext cx="915045" cy="0"/>
          </a:xfrm>
          <a:prstGeom prst="line">
            <a:avLst/>
          </a:prstGeom>
          <a:ln w="50800" cap="rnd">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5478C818-1711-4ED9-B723-8598359A194B}"/>
              </a:ext>
            </a:extLst>
          </p:cNvPr>
          <p:cNvGrpSpPr/>
          <p:nvPr/>
        </p:nvGrpSpPr>
        <p:grpSpPr>
          <a:xfrm>
            <a:off x="3778922" y="0"/>
            <a:ext cx="8413078" cy="6858002"/>
            <a:chOff x="3778922" y="-2"/>
            <a:chExt cx="8413078" cy="6858002"/>
          </a:xfrm>
        </p:grpSpPr>
        <p:sp>
          <p:nvSpPr>
            <p:cNvPr id="12" name="直角三角形 11">
              <a:extLst>
                <a:ext uri="{FF2B5EF4-FFF2-40B4-BE49-F238E27FC236}">
                  <a16:creationId xmlns:a16="http://schemas.microsoft.com/office/drawing/2014/main" id="{79645319-1E3D-40C4-BF8A-62B7427393CE}"/>
                </a:ext>
              </a:extLst>
            </p:cNvPr>
            <p:cNvSpPr/>
            <p:nvPr/>
          </p:nvSpPr>
          <p:spPr>
            <a:xfrm flipH="1">
              <a:off x="9934112" y="1615734"/>
              <a:ext cx="2257881" cy="5242266"/>
            </a:xfrm>
            <a:prstGeom prst="rtTriangle">
              <a:avLst/>
            </a:prstGeom>
            <a:solidFill>
              <a:srgbClr val="2A8DDE">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角三角形 12">
              <a:extLst>
                <a:ext uri="{FF2B5EF4-FFF2-40B4-BE49-F238E27FC236}">
                  <a16:creationId xmlns:a16="http://schemas.microsoft.com/office/drawing/2014/main" id="{BF55B7BD-985B-4C70-AE17-FFB2760EE618}"/>
                </a:ext>
              </a:extLst>
            </p:cNvPr>
            <p:cNvSpPr/>
            <p:nvPr/>
          </p:nvSpPr>
          <p:spPr>
            <a:xfrm rot="10800000">
              <a:off x="9135122" y="-2"/>
              <a:ext cx="3056878" cy="6858002"/>
            </a:xfrm>
            <a:prstGeom prst="rtTriangle">
              <a:avLst/>
            </a:prstGeom>
            <a:solidFill>
              <a:srgbClr val="203864">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a:extLst>
                <a:ext uri="{FF2B5EF4-FFF2-40B4-BE49-F238E27FC236}">
                  <a16:creationId xmlns:a16="http://schemas.microsoft.com/office/drawing/2014/main" id="{CC72E440-DFDF-450C-A3DE-CAE25BF0E54D}"/>
                </a:ext>
              </a:extLst>
            </p:cNvPr>
            <p:cNvSpPr/>
            <p:nvPr/>
          </p:nvSpPr>
          <p:spPr>
            <a:xfrm flipH="1">
              <a:off x="3778922" y="5166803"/>
              <a:ext cx="8413071" cy="1691197"/>
            </a:xfrm>
            <a:prstGeom prst="rtTriangle">
              <a:avLst/>
            </a:prstGeom>
            <a:solidFill>
              <a:srgbClr val="4472C4">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074F4D43-30CF-40DB-9915-CE80F5DADE80}"/>
              </a:ext>
            </a:extLst>
          </p:cNvPr>
          <p:cNvGrpSpPr/>
          <p:nvPr/>
        </p:nvGrpSpPr>
        <p:grpSpPr>
          <a:xfrm>
            <a:off x="80999" y="6165215"/>
            <a:ext cx="737104" cy="755050"/>
            <a:chOff x="80999" y="6086837"/>
            <a:chExt cx="737104" cy="755050"/>
          </a:xfrm>
        </p:grpSpPr>
        <p:pic>
          <p:nvPicPr>
            <p:cNvPr id="22" name="図 21" descr="アイコン&#10;&#10;自動的に生成された説明">
              <a:extLst>
                <a:ext uri="{FF2B5EF4-FFF2-40B4-BE49-F238E27FC236}">
                  <a16:creationId xmlns:a16="http://schemas.microsoft.com/office/drawing/2014/main" id="{0D1A70DF-1BCE-4BC0-8875-F61C18149F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0999" y="6086837"/>
              <a:ext cx="679882" cy="679882"/>
            </a:xfrm>
            <a:prstGeom prst="rect">
              <a:avLst/>
            </a:prstGeom>
          </p:spPr>
        </p:pic>
        <p:sp>
          <p:nvSpPr>
            <p:cNvPr id="23" name="テキスト ボックス 22">
              <a:extLst>
                <a:ext uri="{FF2B5EF4-FFF2-40B4-BE49-F238E27FC236}">
                  <a16:creationId xmlns:a16="http://schemas.microsoft.com/office/drawing/2014/main" id="{94B23724-ECE2-4F81-9776-6D55D5FF9221}"/>
                </a:ext>
              </a:extLst>
            </p:cNvPr>
            <p:cNvSpPr txBox="1"/>
            <p:nvPr/>
          </p:nvSpPr>
          <p:spPr>
            <a:xfrm>
              <a:off x="530845" y="6534110"/>
              <a:ext cx="287258" cy="307777"/>
            </a:xfrm>
            <a:prstGeom prst="rect">
              <a:avLst/>
            </a:prstGeom>
            <a:noFill/>
          </p:spPr>
          <p:txBody>
            <a:bodyPr wrap="none" rtlCol="0">
              <a:spAutoFit/>
            </a:bodyPr>
            <a:lstStyle/>
            <a:p>
              <a:r>
                <a:rPr kumimoji="1" lang="en-US" altLang="ja-JP" sz="1400" b="1"/>
                <a:t>9</a:t>
              </a:r>
              <a:endParaRPr kumimoji="1" lang="ja-JP" altLang="en-US" sz="1400" b="1"/>
            </a:p>
          </p:txBody>
        </p:sp>
      </p:grpSp>
    </p:spTree>
    <p:extLst>
      <p:ext uri="{BB962C8B-B14F-4D97-AF65-F5344CB8AC3E}">
        <p14:creationId xmlns:p14="http://schemas.microsoft.com/office/powerpoint/2010/main" val="329537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p:bldP spid="15" grpId="0"/>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CB45A32A-44F9-438B-AF45-08A0ADB194CC}"/>
              </a:ext>
            </a:extLst>
          </p:cNvPr>
          <p:cNvGrpSpPr/>
          <p:nvPr/>
        </p:nvGrpSpPr>
        <p:grpSpPr>
          <a:xfrm>
            <a:off x="3778922" y="0"/>
            <a:ext cx="8413078" cy="6858002"/>
            <a:chOff x="3778922" y="-2"/>
            <a:chExt cx="8413078" cy="6858002"/>
          </a:xfrm>
        </p:grpSpPr>
        <p:sp>
          <p:nvSpPr>
            <p:cNvPr id="5" name="直角三角形 4">
              <a:extLst>
                <a:ext uri="{FF2B5EF4-FFF2-40B4-BE49-F238E27FC236}">
                  <a16:creationId xmlns:a16="http://schemas.microsoft.com/office/drawing/2014/main" id="{E23CB21A-12F5-44F4-B763-3FB4A579BB48}"/>
                </a:ext>
              </a:extLst>
            </p:cNvPr>
            <p:cNvSpPr/>
            <p:nvPr/>
          </p:nvSpPr>
          <p:spPr>
            <a:xfrm flipH="1">
              <a:off x="9934112" y="1615734"/>
              <a:ext cx="2257881" cy="5242266"/>
            </a:xfrm>
            <a:prstGeom prst="rtTriangle">
              <a:avLst/>
            </a:prstGeom>
            <a:solidFill>
              <a:srgbClr val="2A8DDE">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a:extLst>
                <a:ext uri="{FF2B5EF4-FFF2-40B4-BE49-F238E27FC236}">
                  <a16:creationId xmlns:a16="http://schemas.microsoft.com/office/drawing/2014/main" id="{28C0F353-D584-48FB-97E1-860DC7CDB47F}"/>
                </a:ext>
              </a:extLst>
            </p:cNvPr>
            <p:cNvSpPr/>
            <p:nvPr/>
          </p:nvSpPr>
          <p:spPr>
            <a:xfrm rot="10800000">
              <a:off x="9135122" y="-2"/>
              <a:ext cx="3056878" cy="6858002"/>
            </a:xfrm>
            <a:prstGeom prst="rtTriangle">
              <a:avLst/>
            </a:prstGeom>
            <a:solidFill>
              <a:srgbClr val="203864">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直角三角形 6">
              <a:extLst>
                <a:ext uri="{FF2B5EF4-FFF2-40B4-BE49-F238E27FC236}">
                  <a16:creationId xmlns:a16="http://schemas.microsoft.com/office/drawing/2014/main" id="{381039D7-F222-4EF0-B914-60108A57419A}"/>
                </a:ext>
              </a:extLst>
            </p:cNvPr>
            <p:cNvSpPr/>
            <p:nvPr/>
          </p:nvSpPr>
          <p:spPr>
            <a:xfrm flipH="1">
              <a:off x="3778922" y="5166803"/>
              <a:ext cx="8413071" cy="1691197"/>
            </a:xfrm>
            <a:prstGeom prst="rtTriangle">
              <a:avLst/>
            </a:prstGeom>
            <a:solidFill>
              <a:srgbClr val="4472C4">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42426367-4350-151E-E528-BA08E01CC1D7}"/>
              </a:ext>
            </a:extLst>
          </p:cNvPr>
          <p:cNvSpPr>
            <a:spLocks noGrp="1"/>
          </p:cNvSpPr>
          <p:nvPr>
            <p:ph type="title"/>
          </p:nvPr>
        </p:nvSpPr>
        <p:spPr>
          <a:xfrm>
            <a:off x="530845" y="198026"/>
            <a:ext cx="10515600" cy="1325563"/>
          </a:xfrm>
        </p:spPr>
        <p:txBody>
          <a:bodyPr/>
          <a:lstStyle/>
          <a:p>
            <a:r>
              <a:rPr lang="ja-JP" altLang="en-US" b="1"/>
              <a:t>今後取り組むこと</a:t>
            </a:r>
            <a:endParaRPr kumimoji="1" lang="ja-JP" altLang="en-US" b="1"/>
          </a:p>
        </p:txBody>
      </p:sp>
      <p:grpSp>
        <p:nvGrpSpPr>
          <p:cNvPr id="10" name="グループ化 9">
            <a:extLst>
              <a:ext uri="{FF2B5EF4-FFF2-40B4-BE49-F238E27FC236}">
                <a16:creationId xmlns:a16="http://schemas.microsoft.com/office/drawing/2014/main" id="{4117B230-28BF-4364-BEB6-50F4E2688DD7}"/>
              </a:ext>
            </a:extLst>
          </p:cNvPr>
          <p:cNvGrpSpPr/>
          <p:nvPr/>
        </p:nvGrpSpPr>
        <p:grpSpPr>
          <a:xfrm>
            <a:off x="80999" y="6165215"/>
            <a:ext cx="839696" cy="755050"/>
            <a:chOff x="80999" y="6086837"/>
            <a:chExt cx="839696" cy="755050"/>
          </a:xfrm>
        </p:grpSpPr>
        <p:pic>
          <p:nvPicPr>
            <p:cNvPr id="14" name="図 13" descr="アイコン&#10;&#10;自動的に生成された説明">
              <a:extLst>
                <a:ext uri="{FF2B5EF4-FFF2-40B4-BE49-F238E27FC236}">
                  <a16:creationId xmlns:a16="http://schemas.microsoft.com/office/drawing/2014/main" id="{F584EFA4-A030-40CB-B7DE-861EEA7DD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0999" y="6086837"/>
              <a:ext cx="679882" cy="679882"/>
            </a:xfrm>
            <a:prstGeom prst="rect">
              <a:avLst/>
            </a:prstGeom>
          </p:spPr>
        </p:pic>
        <p:sp>
          <p:nvSpPr>
            <p:cNvPr id="15" name="テキスト ボックス 14">
              <a:extLst>
                <a:ext uri="{FF2B5EF4-FFF2-40B4-BE49-F238E27FC236}">
                  <a16:creationId xmlns:a16="http://schemas.microsoft.com/office/drawing/2014/main" id="{3274BDB1-86F5-4C4A-A188-686161CC525C}"/>
                </a:ext>
              </a:extLst>
            </p:cNvPr>
            <p:cNvSpPr txBox="1"/>
            <p:nvPr/>
          </p:nvSpPr>
          <p:spPr>
            <a:xfrm>
              <a:off x="530845" y="6534110"/>
              <a:ext cx="389850" cy="307777"/>
            </a:xfrm>
            <a:prstGeom prst="rect">
              <a:avLst/>
            </a:prstGeom>
            <a:noFill/>
          </p:spPr>
          <p:txBody>
            <a:bodyPr wrap="none" rtlCol="0">
              <a:spAutoFit/>
            </a:bodyPr>
            <a:lstStyle/>
            <a:p>
              <a:r>
                <a:rPr kumimoji="1" lang="en-US" altLang="ja-JP" sz="1400" b="1"/>
                <a:t>10</a:t>
              </a:r>
              <a:endParaRPr kumimoji="1" lang="ja-JP" altLang="en-US" sz="1400" b="1"/>
            </a:p>
          </p:txBody>
        </p:sp>
      </p:grpSp>
      <p:sp>
        <p:nvSpPr>
          <p:cNvPr id="4" name="テキスト ボックス 3">
            <a:extLst>
              <a:ext uri="{FF2B5EF4-FFF2-40B4-BE49-F238E27FC236}">
                <a16:creationId xmlns:a16="http://schemas.microsoft.com/office/drawing/2014/main" id="{5E161FD8-DE65-6007-FD3B-6DB13F6A2C79}"/>
              </a:ext>
            </a:extLst>
          </p:cNvPr>
          <p:cNvSpPr txBox="1"/>
          <p:nvPr/>
        </p:nvSpPr>
        <p:spPr>
          <a:xfrm>
            <a:off x="530845" y="2074687"/>
            <a:ext cx="8289449" cy="2677656"/>
          </a:xfrm>
          <a:prstGeom prst="rect">
            <a:avLst/>
          </a:prstGeom>
          <a:noFill/>
        </p:spPr>
        <p:txBody>
          <a:bodyPr wrap="none" rtlCol="0">
            <a:spAutoFit/>
          </a:bodyPr>
          <a:lstStyle/>
          <a:p>
            <a:r>
              <a:rPr lang="ja-JP" altLang="en-US" sz="2800" b="1"/>
              <a:t>１．</a:t>
            </a:r>
            <a:r>
              <a:rPr kumimoji="1" lang="ja-JP" altLang="en-US" sz="2800" b="1"/>
              <a:t>遅延時間短縮によるエネルギー消費の減少率</a:t>
            </a:r>
            <a:endParaRPr kumimoji="1" lang="en-US" altLang="ja-JP" sz="2800" b="1"/>
          </a:p>
          <a:p>
            <a:r>
              <a:rPr lang="ja-JP" altLang="en-US" sz="2800"/>
              <a:t>→現状と同じ滑走路</a:t>
            </a:r>
            <a:r>
              <a:rPr lang="en-US" altLang="ja-JP" sz="2800"/>
              <a:t>1</a:t>
            </a:r>
            <a:r>
              <a:rPr lang="ja-JP" altLang="en-US" sz="2800"/>
              <a:t>本のデータとの比較</a:t>
            </a:r>
            <a:endParaRPr lang="en-US" altLang="ja-JP" sz="2800"/>
          </a:p>
          <a:p>
            <a:endParaRPr kumimoji="1" lang="en-US" altLang="ja-JP" sz="2800"/>
          </a:p>
          <a:p>
            <a:r>
              <a:rPr lang="ja-JP" altLang="en-US" sz="2800" b="1"/>
              <a:t>２．滑走路の</a:t>
            </a:r>
            <a:r>
              <a:rPr lang="en-US" altLang="ja-JP" sz="2800" b="1"/>
              <a:t>2</a:t>
            </a:r>
            <a:r>
              <a:rPr lang="ja-JP" altLang="en-US" sz="2800" b="1"/>
              <a:t>本化によるエネルギー消費量の算出</a:t>
            </a:r>
            <a:endParaRPr lang="en-US" altLang="ja-JP" sz="2800" b="1"/>
          </a:p>
          <a:p>
            <a:r>
              <a:rPr kumimoji="1" lang="ja-JP" altLang="en-US" sz="2800"/>
              <a:t>→滑走路</a:t>
            </a:r>
            <a:r>
              <a:rPr kumimoji="1" lang="en-US" altLang="ja-JP" sz="2800"/>
              <a:t>1</a:t>
            </a:r>
            <a:r>
              <a:rPr kumimoji="1" lang="ja-JP" altLang="en-US" sz="2800"/>
              <a:t>本のエネルギー消費量、</a:t>
            </a:r>
            <a:r>
              <a:rPr kumimoji="1" lang="en-US" altLang="ja-JP" sz="2800"/>
              <a:t>2</a:t>
            </a:r>
            <a:r>
              <a:rPr kumimoji="1" lang="ja-JP" altLang="en-US" sz="2800"/>
              <a:t>本</a:t>
            </a:r>
            <a:r>
              <a:rPr lang="ja-JP" altLang="en-US" sz="2800"/>
              <a:t>の</a:t>
            </a:r>
            <a:endParaRPr lang="en-US" altLang="ja-JP" sz="2800"/>
          </a:p>
          <a:p>
            <a:r>
              <a:rPr kumimoji="1" lang="ja-JP" altLang="en-US" sz="2800"/>
              <a:t>　エネルギー消費量を比較する。</a:t>
            </a:r>
            <a:endParaRPr kumimoji="1" lang="en-US" altLang="ja-JP" sz="2800"/>
          </a:p>
        </p:txBody>
      </p:sp>
    </p:spTree>
    <p:extLst>
      <p:ext uri="{BB962C8B-B14F-4D97-AF65-F5344CB8AC3E}">
        <p14:creationId xmlns:p14="http://schemas.microsoft.com/office/powerpoint/2010/main" val="342261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空港 シルエット">
            <a:extLst>
              <a:ext uri="{FF2B5EF4-FFF2-40B4-BE49-F238E27FC236}">
                <a16:creationId xmlns:a16="http://schemas.microsoft.com/office/drawing/2014/main" id="{2A084815-607E-4B3C-A473-505B3F637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90" y="604380"/>
            <a:ext cx="12051710" cy="5649239"/>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a:extLst>
              <a:ext uri="{FF2B5EF4-FFF2-40B4-BE49-F238E27FC236}">
                <a16:creationId xmlns:a16="http://schemas.microsoft.com/office/drawing/2014/main" id="{C5D63650-BDF0-4730-B8B5-8695FBA41169}"/>
              </a:ext>
            </a:extLst>
          </p:cNvPr>
          <p:cNvSpPr/>
          <p:nvPr/>
        </p:nvSpPr>
        <p:spPr>
          <a:xfrm>
            <a:off x="0" y="-1"/>
            <a:ext cx="12192000" cy="6858000"/>
          </a:xfrm>
          <a:prstGeom prst="rect">
            <a:avLst/>
          </a:prstGeom>
          <a:solidFill>
            <a:srgbClr val="8FAAD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ロゴ&#10;&#10;中程度の精度で自動的に生成された説明">
            <a:extLst>
              <a:ext uri="{FF2B5EF4-FFF2-40B4-BE49-F238E27FC236}">
                <a16:creationId xmlns:a16="http://schemas.microsoft.com/office/drawing/2014/main" id="{0D90F5FC-ADAB-4364-BCC4-42B8167A4C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8846" y="595371"/>
            <a:ext cx="3962400" cy="3962400"/>
          </a:xfrm>
          <a:prstGeom prst="rect">
            <a:avLst/>
          </a:prstGeom>
        </p:spPr>
      </p:pic>
      <p:sp>
        <p:nvSpPr>
          <p:cNvPr id="8" name="テキスト ボックス 7">
            <a:extLst>
              <a:ext uri="{FF2B5EF4-FFF2-40B4-BE49-F238E27FC236}">
                <a16:creationId xmlns:a16="http://schemas.microsoft.com/office/drawing/2014/main" id="{6632B7F4-E418-4B9C-9F61-C0B37AA52CB5}"/>
              </a:ext>
            </a:extLst>
          </p:cNvPr>
          <p:cNvSpPr txBox="1"/>
          <p:nvPr/>
        </p:nvSpPr>
        <p:spPr>
          <a:xfrm>
            <a:off x="4244926" y="3518986"/>
            <a:ext cx="2910238" cy="769441"/>
          </a:xfrm>
          <a:prstGeom prst="rect">
            <a:avLst/>
          </a:prstGeom>
          <a:noFill/>
        </p:spPr>
        <p:txBody>
          <a:bodyPr wrap="square" rtlCol="0">
            <a:spAutoFit/>
          </a:bodyPr>
          <a:lstStyle/>
          <a:p>
            <a:pPr algn="ctr"/>
            <a:r>
              <a:rPr lang="en-US" altLang="ja-JP" sz="4400" b="1" spc="100" dirty="0">
                <a:solidFill>
                  <a:schemeClr val="bg1"/>
                </a:solidFill>
                <a:latin typeface="Bahnschrift Condensed" panose="020B0502040204020203" pitchFamily="34" charset="0"/>
              </a:rPr>
              <a:t>F I N</a:t>
            </a:r>
            <a:endParaRPr kumimoji="1" lang="ja-JP" altLang="en-US" sz="4400" b="1" spc="100" dirty="0">
              <a:solidFill>
                <a:schemeClr val="bg1"/>
              </a:solidFill>
              <a:latin typeface="Bahnschrift Condensed" panose="020B0502040204020203" pitchFamily="34" charset="0"/>
            </a:endParaRPr>
          </a:p>
        </p:txBody>
      </p:sp>
      <p:sp>
        <p:nvSpPr>
          <p:cNvPr id="9" name="テキスト ボックス 8">
            <a:extLst>
              <a:ext uri="{FF2B5EF4-FFF2-40B4-BE49-F238E27FC236}">
                <a16:creationId xmlns:a16="http://schemas.microsoft.com/office/drawing/2014/main" id="{ACE66AEA-8D22-4CF9-9482-062393A05C8C}"/>
              </a:ext>
            </a:extLst>
          </p:cNvPr>
          <p:cNvSpPr txBox="1"/>
          <p:nvPr/>
        </p:nvSpPr>
        <p:spPr>
          <a:xfrm>
            <a:off x="3816848" y="4227025"/>
            <a:ext cx="3766394" cy="707886"/>
          </a:xfrm>
          <a:prstGeom prst="rect">
            <a:avLst/>
          </a:prstGeom>
          <a:noFill/>
        </p:spPr>
        <p:txBody>
          <a:bodyPr wrap="square" rtlCol="0">
            <a:spAutoFit/>
          </a:bodyPr>
          <a:lstStyle/>
          <a:p>
            <a:pPr algn="ctr"/>
            <a:r>
              <a:rPr lang="ja-JP" altLang="en-US" sz="2000" b="1" spc="500">
                <a:solidFill>
                  <a:schemeClr val="bg1"/>
                </a:solidFill>
                <a:latin typeface="Bahnschrift Condensed" panose="020B0502040204020203" pitchFamily="34" charset="0"/>
              </a:rPr>
              <a:t>組合せ最適化による</a:t>
            </a:r>
            <a:endParaRPr lang="en-US" altLang="ja-JP" sz="2000" b="1" spc="500">
              <a:solidFill>
                <a:schemeClr val="bg1"/>
              </a:solidFill>
              <a:latin typeface="Bahnschrift Condensed" panose="020B0502040204020203" pitchFamily="34" charset="0"/>
            </a:endParaRPr>
          </a:p>
          <a:p>
            <a:pPr algn="ctr"/>
            <a:r>
              <a:rPr kumimoji="1" lang="ja-JP" altLang="en-US" sz="2000" b="1" spc="500">
                <a:solidFill>
                  <a:schemeClr val="bg1"/>
                </a:solidFill>
                <a:latin typeface="Bahnschrift Condensed" panose="020B0502040204020203" pitchFamily="34" charset="0"/>
              </a:rPr>
              <a:t>航空誘導路渋滞の改善</a:t>
            </a:r>
          </a:p>
        </p:txBody>
      </p:sp>
    </p:spTree>
    <p:extLst>
      <p:ext uri="{BB962C8B-B14F-4D97-AF65-F5344CB8AC3E}">
        <p14:creationId xmlns:p14="http://schemas.microsoft.com/office/powerpoint/2010/main" val="20655764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999"/>
                                          </p:stCondLst>
                                        </p:cTn>
                                        <p:tgtEl>
                                          <p:spTgt spid="9"/>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animEffect transition="in" filter="fade">
                                      <p:cBhvr>
                                        <p:cTn id="9" dur="2250"/>
                                        <p:tgtEl>
                                          <p:spTgt spid="15"/>
                                        </p:tgtEl>
                                      </p:cBhvr>
                                    </p:animEffect>
                                  </p:childTnLst>
                                </p:cTn>
                              </p:par>
                              <p:par>
                                <p:cTn id="10" presetID="42" presetClass="path" presetSubtype="0" accel="50000" decel="50000" fill="hold" nodeType="withEffect">
                                  <p:stCondLst>
                                    <p:cond delay="0"/>
                                  </p:stCondLst>
                                  <p:childTnLst>
                                    <p:animMotion origin="layout" path="M -0.00117 -0.05463 L 1.875E-6 -4.44444E-6 " pathEditMode="relative" rAng="0" ptsTypes="AA">
                                      <p:cBhvr>
                                        <p:cTn id="11" dur="2250" fill="hold"/>
                                        <p:tgtEl>
                                          <p:spTgt spid="15"/>
                                        </p:tgtEl>
                                        <p:attrNameLst>
                                          <p:attrName>ppt_x</p:attrName>
                                          <p:attrName>ppt_y</p:attrName>
                                        </p:attrNameLst>
                                      </p:cBhvr>
                                      <p:rCtr x="52" y="2731"/>
                                    </p:animMotion>
                                  </p:childTnLst>
                                </p:cTn>
                              </p:par>
                            </p:childTnLst>
                          </p:cTn>
                        </p:par>
                        <p:par>
                          <p:cTn id="12" fill="hold">
                            <p:stCondLst>
                              <p:cond delay="2250"/>
                            </p:stCondLst>
                            <p:childTnLst>
                              <p:par>
                                <p:cTn id="13" presetID="1" presetClass="entr" presetSubtype="0" fill="hold" grpId="0" nodeType="afterEffect">
                                  <p:stCondLst>
                                    <p:cond delay="0"/>
                                  </p:stCondLst>
                                  <p:iterate type="lt">
                                    <p:tmAbs val="500"/>
                                  </p:iterate>
                                  <p:childTnLst>
                                    <p:set>
                                      <p:cBhvr>
                                        <p:cTn id="14"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ボックス 16">
            <a:extLst>
              <a:ext uri="{FF2B5EF4-FFF2-40B4-BE49-F238E27FC236}">
                <a16:creationId xmlns:a16="http://schemas.microsoft.com/office/drawing/2014/main" id="{D6F934B4-3B6C-1117-87A7-458855EE6D8E}"/>
              </a:ext>
            </a:extLst>
          </p:cNvPr>
          <p:cNvSpPr txBox="1"/>
          <p:nvPr/>
        </p:nvSpPr>
        <p:spPr>
          <a:xfrm>
            <a:off x="5076574" y="1534803"/>
            <a:ext cx="3375068" cy="526325"/>
          </a:xfrm>
          <a:prstGeom prst="rect">
            <a:avLst/>
          </a:prstGeom>
          <a:noFill/>
        </p:spPr>
        <p:txBody>
          <a:bodyPr wrap="none" rtlCol="0" anchor="ctr" anchorCtr="0">
            <a:noAutofit/>
          </a:bodyPr>
          <a:lstStyle/>
          <a:p>
            <a:pPr>
              <a:lnSpc>
                <a:spcPts val="2400"/>
              </a:lnSpc>
            </a:pPr>
            <a:r>
              <a:rPr lang="ja-JP" altLang="en-US" sz="2800"/>
              <a:t>背景と概要</a:t>
            </a:r>
          </a:p>
        </p:txBody>
      </p:sp>
      <p:sp>
        <p:nvSpPr>
          <p:cNvPr id="18" name="テキスト ボックス 17">
            <a:extLst>
              <a:ext uri="{FF2B5EF4-FFF2-40B4-BE49-F238E27FC236}">
                <a16:creationId xmlns:a16="http://schemas.microsoft.com/office/drawing/2014/main" id="{FCE7A81F-8960-1B25-67F5-A07E512573EA}"/>
              </a:ext>
            </a:extLst>
          </p:cNvPr>
          <p:cNvSpPr txBox="1"/>
          <p:nvPr/>
        </p:nvSpPr>
        <p:spPr>
          <a:xfrm>
            <a:off x="5517081" y="2624325"/>
            <a:ext cx="3696516" cy="491350"/>
          </a:xfrm>
          <a:prstGeom prst="rect">
            <a:avLst/>
          </a:prstGeom>
          <a:noFill/>
        </p:spPr>
        <p:txBody>
          <a:bodyPr wrap="none" rtlCol="0" anchor="ctr" anchorCtr="0">
            <a:noAutofit/>
          </a:bodyPr>
          <a:lstStyle/>
          <a:p>
            <a:r>
              <a:rPr lang="ja-JP" altLang="en-US" sz="2800"/>
              <a:t>前回までと前回からの進行度</a:t>
            </a:r>
          </a:p>
        </p:txBody>
      </p:sp>
      <p:sp>
        <p:nvSpPr>
          <p:cNvPr id="19" name="テキスト ボックス 18">
            <a:extLst>
              <a:ext uri="{FF2B5EF4-FFF2-40B4-BE49-F238E27FC236}">
                <a16:creationId xmlns:a16="http://schemas.microsoft.com/office/drawing/2014/main" id="{58910EDF-3B19-726D-3003-3AD181976FE0}"/>
              </a:ext>
            </a:extLst>
          </p:cNvPr>
          <p:cNvSpPr txBox="1"/>
          <p:nvPr/>
        </p:nvSpPr>
        <p:spPr>
          <a:xfrm>
            <a:off x="5517081" y="3906485"/>
            <a:ext cx="3176700" cy="491350"/>
          </a:xfrm>
          <a:prstGeom prst="rect">
            <a:avLst/>
          </a:prstGeom>
          <a:noFill/>
        </p:spPr>
        <p:txBody>
          <a:bodyPr wrap="none" rtlCol="0" anchor="ctr" anchorCtr="0">
            <a:noAutofit/>
          </a:bodyPr>
          <a:lstStyle/>
          <a:p>
            <a:pPr>
              <a:lnSpc>
                <a:spcPts val="2400"/>
              </a:lnSpc>
            </a:pPr>
            <a:r>
              <a:rPr lang="ja-JP" altLang="en-US" sz="2800"/>
              <a:t>今後取り組むこと</a:t>
            </a:r>
          </a:p>
        </p:txBody>
      </p:sp>
      <p:sp>
        <p:nvSpPr>
          <p:cNvPr id="20" name="テキスト ボックス 19">
            <a:extLst>
              <a:ext uri="{FF2B5EF4-FFF2-40B4-BE49-F238E27FC236}">
                <a16:creationId xmlns:a16="http://schemas.microsoft.com/office/drawing/2014/main" id="{BE26ED96-07E6-F270-D87E-06642754D627}"/>
              </a:ext>
            </a:extLst>
          </p:cNvPr>
          <p:cNvSpPr txBox="1"/>
          <p:nvPr/>
        </p:nvSpPr>
        <p:spPr>
          <a:xfrm>
            <a:off x="5112721" y="4942970"/>
            <a:ext cx="3985420" cy="491350"/>
          </a:xfrm>
          <a:prstGeom prst="rect">
            <a:avLst/>
          </a:prstGeom>
          <a:noFill/>
        </p:spPr>
        <p:txBody>
          <a:bodyPr wrap="none" rtlCol="0" anchor="ctr" anchorCtr="0">
            <a:noAutofit/>
          </a:bodyPr>
          <a:lstStyle/>
          <a:p>
            <a:pPr>
              <a:lnSpc>
                <a:spcPts val="2400"/>
              </a:lnSpc>
            </a:pPr>
            <a:r>
              <a:rPr lang="ja-JP" altLang="en-US" sz="2800"/>
              <a:t>今後のスケジュール</a:t>
            </a:r>
          </a:p>
        </p:txBody>
      </p:sp>
      <p:sp>
        <p:nvSpPr>
          <p:cNvPr id="22" name="楕円 21">
            <a:extLst>
              <a:ext uri="{FF2B5EF4-FFF2-40B4-BE49-F238E27FC236}">
                <a16:creationId xmlns:a16="http://schemas.microsoft.com/office/drawing/2014/main" id="{2C859416-0756-1AE2-1316-BBD4EB823BF3}"/>
              </a:ext>
            </a:extLst>
          </p:cNvPr>
          <p:cNvSpPr>
            <a:spLocks noChangeAspect="1"/>
          </p:cNvSpPr>
          <p:nvPr/>
        </p:nvSpPr>
        <p:spPr>
          <a:xfrm>
            <a:off x="859361" y="2307171"/>
            <a:ext cx="2243658" cy="224365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94732554-3D93-C342-076E-8A42E975B8DF}"/>
              </a:ext>
            </a:extLst>
          </p:cNvPr>
          <p:cNvSpPr>
            <a:spLocks noChangeAspect="1"/>
          </p:cNvSpPr>
          <p:nvPr/>
        </p:nvSpPr>
        <p:spPr>
          <a:xfrm>
            <a:off x="-238910" y="1208900"/>
            <a:ext cx="4440201" cy="4440201"/>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F45DFED-3C5D-DBB6-D7B0-DDDF3C90D903}"/>
              </a:ext>
            </a:extLst>
          </p:cNvPr>
          <p:cNvSpPr>
            <a:spLocks noChangeAspect="1"/>
          </p:cNvSpPr>
          <p:nvPr/>
        </p:nvSpPr>
        <p:spPr>
          <a:xfrm>
            <a:off x="4379370" y="2682873"/>
            <a:ext cx="374255" cy="37425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4831E0F2-7F72-0F0F-3489-4A795E4955F5}"/>
              </a:ext>
            </a:extLst>
          </p:cNvPr>
          <p:cNvSpPr>
            <a:spLocks noChangeAspect="1"/>
          </p:cNvSpPr>
          <p:nvPr/>
        </p:nvSpPr>
        <p:spPr>
          <a:xfrm>
            <a:off x="4369431" y="3906485"/>
            <a:ext cx="374255" cy="37425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4514C84-B49F-394B-CCCE-33E08F878156}"/>
              </a:ext>
            </a:extLst>
          </p:cNvPr>
          <p:cNvSpPr>
            <a:spLocks noChangeAspect="1"/>
          </p:cNvSpPr>
          <p:nvPr/>
        </p:nvSpPr>
        <p:spPr>
          <a:xfrm>
            <a:off x="3868453" y="4948942"/>
            <a:ext cx="374255" cy="37425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226A69AA-8F0A-83C3-6562-7BA1100E9C77}"/>
              </a:ext>
            </a:extLst>
          </p:cNvPr>
          <p:cNvSpPr>
            <a:spLocks noChangeAspect="1"/>
          </p:cNvSpPr>
          <p:nvPr/>
        </p:nvSpPr>
        <p:spPr>
          <a:xfrm>
            <a:off x="3863276" y="1534803"/>
            <a:ext cx="374255" cy="374255"/>
          </a:xfrm>
          <a:prstGeom prst="ellipse">
            <a:avLst/>
          </a:prstGeom>
          <a:solidFill>
            <a:schemeClr val="accent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 name="グループ化 37">
            <a:extLst>
              <a:ext uri="{FF2B5EF4-FFF2-40B4-BE49-F238E27FC236}">
                <a16:creationId xmlns:a16="http://schemas.microsoft.com/office/drawing/2014/main" id="{25242029-85D3-46F1-A370-577AD27A4561}"/>
              </a:ext>
            </a:extLst>
          </p:cNvPr>
          <p:cNvGrpSpPr/>
          <p:nvPr/>
        </p:nvGrpSpPr>
        <p:grpSpPr>
          <a:xfrm>
            <a:off x="3778922" y="0"/>
            <a:ext cx="8413078" cy="6858002"/>
            <a:chOff x="3778922" y="-2"/>
            <a:chExt cx="8413078" cy="6858002"/>
          </a:xfrm>
        </p:grpSpPr>
        <p:sp>
          <p:nvSpPr>
            <p:cNvPr id="39" name="直角三角形 38">
              <a:extLst>
                <a:ext uri="{FF2B5EF4-FFF2-40B4-BE49-F238E27FC236}">
                  <a16:creationId xmlns:a16="http://schemas.microsoft.com/office/drawing/2014/main" id="{B9D39D58-3B32-47BD-B5F7-0F5BF44E0321}"/>
                </a:ext>
              </a:extLst>
            </p:cNvPr>
            <p:cNvSpPr/>
            <p:nvPr/>
          </p:nvSpPr>
          <p:spPr>
            <a:xfrm flipH="1">
              <a:off x="9934112" y="1615734"/>
              <a:ext cx="2257881" cy="5242266"/>
            </a:xfrm>
            <a:prstGeom prst="rtTriangle">
              <a:avLst/>
            </a:prstGeom>
            <a:solidFill>
              <a:srgbClr val="2A8DDE">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24E6C0BB-85A5-46AD-96FC-123404C38B9D}"/>
                </a:ext>
              </a:extLst>
            </p:cNvPr>
            <p:cNvSpPr/>
            <p:nvPr/>
          </p:nvSpPr>
          <p:spPr>
            <a:xfrm rot="10800000">
              <a:off x="9135122" y="-2"/>
              <a:ext cx="3056878" cy="6858002"/>
            </a:xfrm>
            <a:prstGeom prst="rtTriangle">
              <a:avLst/>
            </a:prstGeom>
            <a:solidFill>
              <a:srgbClr val="203864">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直角三角形 40">
              <a:extLst>
                <a:ext uri="{FF2B5EF4-FFF2-40B4-BE49-F238E27FC236}">
                  <a16:creationId xmlns:a16="http://schemas.microsoft.com/office/drawing/2014/main" id="{2F6EF511-BDE4-4398-8CD0-550984BFB899}"/>
                </a:ext>
              </a:extLst>
            </p:cNvPr>
            <p:cNvSpPr/>
            <p:nvPr/>
          </p:nvSpPr>
          <p:spPr>
            <a:xfrm flipH="1">
              <a:off x="3778922" y="5166803"/>
              <a:ext cx="8413071" cy="1691197"/>
            </a:xfrm>
            <a:prstGeom prst="rtTriangle">
              <a:avLst/>
            </a:prstGeom>
            <a:solidFill>
              <a:srgbClr val="4472C4">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7F60BA2E-2F2C-4D7C-9739-282AB9706B98}"/>
              </a:ext>
            </a:extLst>
          </p:cNvPr>
          <p:cNvGrpSpPr/>
          <p:nvPr/>
        </p:nvGrpSpPr>
        <p:grpSpPr>
          <a:xfrm>
            <a:off x="2399207" y="3331068"/>
            <a:ext cx="1211418" cy="446276"/>
            <a:chOff x="2399207" y="3331068"/>
            <a:chExt cx="1211418" cy="446276"/>
          </a:xfrm>
        </p:grpSpPr>
        <p:sp>
          <p:nvSpPr>
            <p:cNvPr id="24" name="正方形/長方形 23">
              <a:extLst>
                <a:ext uri="{FF2B5EF4-FFF2-40B4-BE49-F238E27FC236}">
                  <a16:creationId xmlns:a16="http://schemas.microsoft.com/office/drawing/2014/main" id="{5CDAFD14-F56A-F524-B459-6027131EE13B}"/>
                </a:ext>
              </a:extLst>
            </p:cNvPr>
            <p:cNvSpPr/>
            <p:nvPr/>
          </p:nvSpPr>
          <p:spPr>
            <a:xfrm>
              <a:off x="2476709" y="3331068"/>
              <a:ext cx="1056700" cy="446276"/>
            </a:xfrm>
            <a:prstGeom prst="rect">
              <a:avLst/>
            </a:prstGeom>
          </p:spPr>
          <p:txBody>
            <a:bodyPr wrap="none">
              <a:spAutoFit/>
            </a:bodyPr>
            <a:lstStyle/>
            <a:p>
              <a:pPr>
                <a:lnSpc>
                  <a:spcPts val="2400"/>
                </a:lnSpc>
              </a:pPr>
              <a:r>
                <a:rPr lang="ja-JP" altLang="en-US" sz="3200" b="1" spc="200">
                  <a:solidFill>
                    <a:srgbClr val="3A3A3A"/>
                  </a:solidFill>
                  <a:latin typeface="Century Gothic" panose="020B0502020202020204" pitchFamily="34" charset="0"/>
                  <a:ea typeface="メイリオ" panose="020B0604030504040204" pitchFamily="50" charset="-128"/>
                </a:rPr>
                <a:t>目次</a:t>
              </a:r>
              <a:endParaRPr lang="en-US" altLang="ja-JP" sz="3200" b="1" spc="200">
                <a:solidFill>
                  <a:srgbClr val="3A3A3A"/>
                </a:solidFill>
                <a:latin typeface="Century Gothic" panose="020B0502020202020204" pitchFamily="34" charset="0"/>
                <a:ea typeface="メイリオ" panose="020B0604030504040204" pitchFamily="50" charset="-128"/>
              </a:endParaRPr>
            </a:p>
          </p:txBody>
        </p:sp>
        <p:cxnSp>
          <p:nvCxnSpPr>
            <p:cNvPr id="42" name="直線コネクタ 41">
              <a:extLst>
                <a:ext uri="{FF2B5EF4-FFF2-40B4-BE49-F238E27FC236}">
                  <a16:creationId xmlns:a16="http://schemas.microsoft.com/office/drawing/2014/main" id="{0158902C-CC19-4177-AB4A-F5306CE6AD72}"/>
                </a:ext>
              </a:extLst>
            </p:cNvPr>
            <p:cNvCxnSpPr>
              <a:cxnSpLocks/>
            </p:cNvCxnSpPr>
            <p:nvPr/>
          </p:nvCxnSpPr>
          <p:spPr>
            <a:xfrm>
              <a:off x="2399207" y="3701325"/>
              <a:ext cx="1211418"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9295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1000"/>
                                        <p:tgtEl>
                                          <p:spTgt spid="38"/>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p:cTn id="10" dur="200" fill="hold"/>
                                        <p:tgtEl>
                                          <p:spTgt spid="25"/>
                                        </p:tgtEl>
                                        <p:attrNameLst>
                                          <p:attrName>ppt_w</p:attrName>
                                        </p:attrNameLst>
                                      </p:cBhvr>
                                      <p:tavLst>
                                        <p:tav tm="0">
                                          <p:val>
                                            <p:fltVal val="0"/>
                                          </p:val>
                                        </p:tav>
                                        <p:tav tm="100000">
                                          <p:val>
                                            <p:strVal val="#ppt_w"/>
                                          </p:val>
                                        </p:tav>
                                      </p:tavLst>
                                    </p:anim>
                                    <p:anim calcmode="lin" valueType="num">
                                      <p:cBhvr>
                                        <p:cTn id="11" dur="200" fill="hold"/>
                                        <p:tgtEl>
                                          <p:spTgt spid="25"/>
                                        </p:tgtEl>
                                        <p:attrNameLst>
                                          <p:attrName>ppt_h</p:attrName>
                                        </p:attrNameLst>
                                      </p:cBhvr>
                                      <p:tavLst>
                                        <p:tav tm="0">
                                          <p:val>
                                            <p:fltVal val="0"/>
                                          </p:val>
                                        </p:tav>
                                        <p:tav tm="100000">
                                          <p:val>
                                            <p:strVal val="#ppt_h"/>
                                          </p:val>
                                        </p:tav>
                                      </p:tavLst>
                                    </p:anim>
                                    <p:animEffect transition="in" filter="fade">
                                      <p:cBhvr>
                                        <p:cTn id="12" dur="200"/>
                                        <p:tgtEl>
                                          <p:spTgt spid="25"/>
                                        </p:tgtEl>
                                      </p:cBhvr>
                                    </p:animEffect>
                                  </p:childTnLst>
                                </p:cTn>
                              </p:par>
                              <p:par>
                                <p:cTn id="13" presetID="6" presetClass="emph" presetSubtype="0" decel="100000" fill="hold" grpId="1" nodeType="withEffect" nodePh="1">
                                  <p:stCondLst>
                                    <p:cond delay="0"/>
                                  </p:stCondLst>
                                  <p:endCondLst>
                                    <p:cond evt="begin" delay="0">
                                      <p:tn val="13"/>
                                    </p:cond>
                                  </p:endCondLst>
                                  <p:childTnLst>
                                    <p:animScale>
                                      <p:cBhvr>
                                        <p:cTn id="14" dur="1000" fill="hold"/>
                                        <p:tgtEl>
                                          <p:spTgt spid="25"/>
                                        </p:tgtEl>
                                      </p:cBhvr>
                                      <p:by x="120000" y="120000"/>
                                    </p:animScale>
                                  </p:childTnLst>
                                </p:cTn>
                              </p:par>
                              <p:par>
                                <p:cTn id="15" presetID="53" presetClass="entr" presetSubtype="16"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200" fill="hold"/>
                                        <p:tgtEl>
                                          <p:spTgt spid="26"/>
                                        </p:tgtEl>
                                        <p:attrNameLst>
                                          <p:attrName>ppt_w</p:attrName>
                                        </p:attrNameLst>
                                      </p:cBhvr>
                                      <p:tavLst>
                                        <p:tav tm="0">
                                          <p:val>
                                            <p:fltVal val="0"/>
                                          </p:val>
                                        </p:tav>
                                        <p:tav tm="100000">
                                          <p:val>
                                            <p:strVal val="#ppt_w"/>
                                          </p:val>
                                        </p:tav>
                                      </p:tavLst>
                                    </p:anim>
                                    <p:anim calcmode="lin" valueType="num">
                                      <p:cBhvr>
                                        <p:cTn id="18" dur="200" fill="hold"/>
                                        <p:tgtEl>
                                          <p:spTgt spid="26"/>
                                        </p:tgtEl>
                                        <p:attrNameLst>
                                          <p:attrName>ppt_h</p:attrName>
                                        </p:attrNameLst>
                                      </p:cBhvr>
                                      <p:tavLst>
                                        <p:tav tm="0">
                                          <p:val>
                                            <p:fltVal val="0"/>
                                          </p:val>
                                        </p:tav>
                                        <p:tav tm="100000">
                                          <p:val>
                                            <p:strVal val="#ppt_h"/>
                                          </p:val>
                                        </p:tav>
                                      </p:tavLst>
                                    </p:anim>
                                    <p:animEffect transition="in" filter="fade">
                                      <p:cBhvr>
                                        <p:cTn id="19" dur="200"/>
                                        <p:tgtEl>
                                          <p:spTgt spid="26"/>
                                        </p:tgtEl>
                                      </p:cBhvr>
                                    </p:animEffect>
                                  </p:childTnLst>
                                </p:cTn>
                              </p:par>
                              <p:par>
                                <p:cTn id="20" presetID="6" presetClass="emph" presetSubtype="0" decel="100000" fill="hold" grpId="1" nodeType="withEffect">
                                  <p:stCondLst>
                                    <p:cond delay="0"/>
                                  </p:stCondLst>
                                  <p:childTnLst>
                                    <p:animScale>
                                      <p:cBhvr>
                                        <p:cTn id="21" dur="1000" fill="hold"/>
                                        <p:tgtEl>
                                          <p:spTgt spid="26"/>
                                        </p:tgtEl>
                                      </p:cBhvr>
                                      <p:by x="120000" y="120000"/>
                                    </p:animScale>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000"/>
                            </p:stCondLst>
                            <p:childTnLst>
                              <p:par>
                                <p:cTn id="26" presetID="53" presetClass="entr" presetSubtype="16"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200" fill="hold"/>
                                        <p:tgtEl>
                                          <p:spTgt spid="27"/>
                                        </p:tgtEl>
                                        <p:attrNameLst>
                                          <p:attrName>ppt_w</p:attrName>
                                        </p:attrNameLst>
                                      </p:cBhvr>
                                      <p:tavLst>
                                        <p:tav tm="0">
                                          <p:val>
                                            <p:fltVal val="0"/>
                                          </p:val>
                                        </p:tav>
                                        <p:tav tm="100000">
                                          <p:val>
                                            <p:strVal val="#ppt_w"/>
                                          </p:val>
                                        </p:tav>
                                      </p:tavLst>
                                    </p:anim>
                                    <p:anim calcmode="lin" valueType="num">
                                      <p:cBhvr>
                                        <p:cTn id="29" dur="200" fill="hold"/>
                                        <p:tgtEl>
                                          <p:spTgt spid="27"/>
                                        </p:tgtEl>
                                        <p:attrNameLst>
                                          <p:attrName>ppt_h</p:attrName>
                                        </p:attrNameLst>
                                      </p:cBhvr>
                                      <p:tavLst>
                                        <p:tav tm="0">
                                          <p:val>
                                            <p:fltVal val="0"/>
                                          </p:val>
                                        </p:tav>
                                        <p:tav tm="100000">
                                          <p:val>
                                            <p:strVal val="#ppt_h"/>
                                          </p:val>
                                        </p:tav>
                                      </p:tavLst>
                                    </p:anim>
                                    <p:animEffect transition="in" filter="fade">
                                      <p:cBhvr>
                                        <p:cTn id="30" dur="200"/>
                                        <p:tgtEl>
                                          <p:spTgt spid="27"/>
                                        </p:tgtEl>
                                      </p:cBhvr>
                                    </p:animEffect>
                                  </p:childTnLst>
                                </p:cTn>
                              </p:par>
                              <p:par>
                                <p:cTn id="31" presetID="6" presetClass="emph" presetSubtype="0" decel="100000" fill="hold" grpId="1" nodeType="withEffect">
                                  <p:stCondLst>
                                    <p:cond delay="0"/>
                                  </p:stCondLst>
                                  <p:childTnLst>
                                    <p:animScale>
                                      <p:cBhvr>
                                        <p:cTn id="32" dur="1000" fill="hold"/>
                                        <p:tgtEl>
                                          <p:spTgt spid="27"/>
                                        </p:tgtEl>
                                      </p:cBhvr>
                                      <p:by x="120000" y="120000"/>
                                    </p:animScale>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2000"/>
                            </p:stCondLst>
                            <p:childTnLst>
                              <p:par>
                                <p:cTn id="37" presetID="53" presetClass="entr" presetSubtype="16"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p:cTn id="39" dur="200" fill="hold"/>
                                        <p:tgtEl>
                                          <p:spTgt spid="28"/>
                                        </p:tgtEl>
                                        <p:attrNameLst>
                                          <p:attrName>ppt_w</p:attrName>
                                        </p:attrNameLst>
                                      </p:cBhvr>
                                      <p:tavLst>
                                        <p:tav tm="0">
                                          <p:val>
                                            <p:fltVal val="0"/>
                                          </p:val>
                                        </p:tav>
                                        <p:tav tm="100000">
                                          <p:val>
                                            <p:strVal val="#ppt_w"/>
                                          </p:val>
                                        </p:tav>
                                      </p:tavLst>
                                    </p:anim>
                                    <p:anim calcmode="lin" valueType="num">
                                      <p:cBhvr>
                                        <p:cTn id="40" dur="200" fill="hold"/>
                                        <p:tgtEl>
                                          <p:spTgt spid="28"/>
                                        </p:tgtEl>
                                        <p:attrNameLst>
                                          <p:attrName>ppt_h</p:attrName>
                                        </p:attrNameLst>
                                      </p:cBhvr>
                                      <p:tavLst>
                                        <p:tav tm="0">
                                          <p:val>
                                            <p:fltVal val="0"/>
                                          </p:val>
                                        </p:tav>
                                        <p:tav tm="100000">
                                          <p:val>
                                            <p:strVal val="#ppt_h"/>
                                          </p:val>
                                        </p:tav>
                                      </p:tavLst>
                                    </p:anim>
                                    <p:animEffect transition="in" filter="fade">
                                      <p:cBhvr>
                                        <p:cTn id="41" dur="200"/>
                                        <p:tgtEl>
                                          <p:spTgt spid="28"/>
                                        </p:tgtEl>
                                      </p:cBhvr>
                                    </p:animEffect>
                                  </p:childTnLst>
                                </p:cTn>
                              </p:par>
                              <p:par>
                                <p:cTn id="42" presetID="6" presetClass="emph" presetSubtype="0" decel="100000" fill="hold" grpId="1" nodeType="withEffect">
                                  <p:stCondLst>
                                    <p:cond delay="0"/>
                                  </p:stCondLst>
                                  <p:childTnLst>
                                    <p:animScale>
                                      <p:cBhvr>
                                        <p:cTn id="43" dur="1000" fill="hold"/>
                                        <p:tgtEl>
                                          <p:spTgt spid="28"/>
                                        </p:tgtEl>
                                      </p:cBhvr>
                                      <p:by x="120000" y="120000"/>
                                    </p:animScale>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par>
                          <p:cTn id="47" fill="hold">
                            <p:stCondLst>
                              <p:cond delay="3000"/>
                            </p:stCondLst>
                            <p:childTnLst>
                              <p:par>
                                <p:cTn id="48" presetID="53" presetClass="entr" presetSubtype="16" fill="hold" grpId="0" nodeType="afterEffect">
                                  <p:stCondLst>
                                    <p:cond delay="0"/>
                                  </p:stCondLst>
                                  <p:childTnLst>
                                    <p:set>
                                      <p:cBhvr>
                                        <p:cTn id="49" dur="1" fill="hold">
                                          <p:stCondLst>
                                            <p:cond delay="0"/>
                                          </p:stCondLst>
                                        </p:cTn>
                                        <p:tgtEl>
                                          <p:spTgt spid="32"/>
                                        </p:tgtEl>
                                        <p:attrNameLst>
                                          <p:attrName>style.visibility</p:attrName>
                                        </p:attrNameLst>
                                      </p:cBhvr>
                                      <p:to>
                                        <p:strVal val="visible"/>
                                      </p:to>
                                    </p:set>
                                    <p:anim calcmode="lin" valueType="num">
                                      <p:cBhvr>
                                        <p:cTn id="50" dur="200" fill="hold"/>
                                        <p:tgtEl>
                                          <p:spTgt spid="32"/>
                                        </p:tgtEl>
                                        <p:attrNameLst>
                                          <p:attrName>ppt_w</p:attrName>
                                        </p:attrNameLst>
                                      </p:cBhvr>
                                      <p:tavLst>
                                        <p:tav tm="0">
                                          <p:val>
                                            <p:fltVal val="0"/>
                                          </p:val>
                                        </p:tav>
                                        <p:tav tm="100000">
                                          <p:val>
                                            <p:strVal val="#ppt_w"/>
                                          </p:val>
                                        </p:tav>
                                      </p:tavLst>
                                    </p:anim>
                                    <p:anim calcmode="lin" valueType="num">
                                      <p:cBhvr>
                                        <p:cTn id="51" dur="200" fill="hold"/>
                                        <p:tgtEl>
                                          <p:spTgt spid="32"/>
                                        </p:tgtEl>
                                        <p:attrNameLst>
                                          <p:attrName>ppt_h</p:attrName>
                                        </p:attrNameLst>
                                      </p:cBhvr>
                                      <p:tavLst>
                                        <p:tav tm="0">
                                          <p:val>
                                            <p:fltVal val="0"/>
                                          </p:val>
                                        </p:tav>
                                        <p:tav tm="100000">
                                          <p:val>
                                            <p:strVal val="#ppt_h"/>
                                          </p:val>
                                        </p:tav>
                                      </p:tavLst>
                                    </p:anim>
                                    <p:animEffect transition="in" filter="fade">
                                      <p:cBhvr>
                                        <p:cTn id="52" dur="200"/>
                                        <p:tgtEl>
                                          <p:spTgt spid="32"/>
                                        </p:tgtEl>
                                      </p:cBhvr>
                                    </p:animEffect>
                                  </p:childTnLst>
                                </p:cTn>
                              </p:par>
                              <p:par>
                                <p:cTn id="53" presetID="6" presetClass="emph" presetSubtype="0" decel="100000" fill="hold" grpId="1" nodeType="withEffect">
                                  <p:stCondLst>
                                    <p:cond delay="0"/>
                                  </p:stCondLst>
                                  <p:childTnLst>
                                    <p:animScale>
                                      <p:cBhvr>
                                        <p:cTn id="54" dur="1000" fill="hold"/>
                                        <p:tgtEl>
                                          <p:spTgt spid="32"/>
                                        </p:tgtEl>
                                      </p:cBhvr>
                                      <p:by x="120000" y="120000"/>
                                    </p:animScale>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5" grpId="0" animBg="1"/>
      <p:bldP spid="25" grpId="1" animBg="1"/>
      <p:bldP spid="27" grpId="0" animBg="1"/>
      <p:bldP spid="27" grpId="1" animBg="1"/>
      <p:bldP spid="28" grpId="0" animBg="1"/>
      <p:bldP spid="28" grpId="1" animBg="1"/>
      <p:bldP spid="32" grpId="0" animBg="1"/>
      <p:bldP spid="32" grpId="1" animBg="1"/>
      <p:bldP spid="26" grpId="0" animBg="1"/>
      <p:bldP spid="26"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621F511E-88ED-BA0D-D5DA-5222A796D310}"/>
              </a:ext>
            </a:extLst>
          </p:cNvPr>
          <p:cNvSpPr/>
          <p:nvPr/>
        </p:nvSpPr>
        <p:spPr>
          <a:xfrm>
            <a:off x="-2437867" y="2414461"/>
            <a:ext cx="8099031" cy="20050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326427C-483F-4D3A-BB07-237812F1295F}"/>
              </a:ext>
            </a:extLst>
          </p:cNvPr>
          <p:cNvSpPr/>
          <p:nvPr/>
        </p:nvSpPr>
        <p:spPr>
          <a:xfrm>
            <a:off x="-2438445" y="3971330"/>
            <a:ext cx="8099031" cy="20050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F87011BE-67B7-4D75-AC80-8D5134AC23F9}"/>
              </a:ext>
            </a:extLst>
          </p:cNvPr>
          <p:cNvSpPr/>
          <p:nvPr/>
        </p:nvSpPr>
        <p:spPr>
          <a:xfrm rot="5400000">
            <a:off x="4882945" y="3742208"/>
            <a:ext cx="241069" cy="207818"/>
          </a:xfrm>
          <a:prstGeom prst="triangle">
            <a:avLst/>
          </a:prstGeom>
          <a:solidFill>
            <a:schemeClr val="accent5"/>
          </a:solidFill>
          <a:ln w="57150" cmpd="dbl">
            <a:no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5" name="グループ化 14">
            <a:extLst>
              <a:ext uri="{FF2B5EF4-FFF2-40B4-BE49-F238E27FC236}">
                <a16:creationId xmlns:a16="http://schemas.microsoft.com/office/drawing/2014/main" id="{A18E8EBB-03BA-E3AD-E2CC-27EEA8B048F8}"/>
              </a:ext>
            </a:extLst>
          </p:cNvPr>
          <p:cNvGrpSpPr/>
          <p:nvPr/>
        </p:nvGrpSpPr>
        <p:grpSpPr>
          <a:xfrm rot="5400000">
            <a:off x="7419467" y="955044"/>
            <a:ext cx="932060" cy="4354322"/>
            <a:chOff x="1831985" y="2090594"/>
            <a:chExt cx="932060" cy="4354322"/>
          </a:xfrm>
        </p:grpSpPr>
        <p:sp>
          <p:nvSpPr>
            <p:cNvPr id="16" name="四角形: 角を丸くする 15">
              <a:extLst>
                <a:ext uri="{FF2B5EF4-FFF2-40B4-BE49-F238E27FC236}">
                  <a16:creationId xmlns:a16="http://schemas.microsoft.com/office/drawing/2014/main" id="{A7212DB4-A6CD-82A2-6F58-B8CA9DDA6E42}"/>
                </a:ext>
              </a:extLst>
            </p:cNvPr>
            <p:cNvSpPr/>
            <p:nvPr/>
          </p:nvSpPr>
          <p:spPr>
            <a:xfrm>
              <a:off x="1831985" y="2090594"/>
              <a:ext cx="932060" cy="4354322"/>
            </a:xfrm>
            <a:prstGeom prst="roundRect">
              <a:avLst/>
            </a:prstGeom>
            <a:solidFill>
              <a:schemeClr val="accent5"/>
            </a:solidFill>
            <a:ln w="57150" cmpd="sng">
              <a:solidFill>
                <a:schemeClr val="accent5"/>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四角形: 角を丸くする 16">
              <a:extLst>
                <a:ext uri="{FF2B5EF4-FFF2-40B4-BE49-F238E27FC236}">
                  <a16:creationId xmlns:a16="http://schemas.microsoft.com/office/drawing/2014/main" id="{9D348E5C-4120-B62C-55CD-10E7F0F47584}"/>
                </a:ext>
              </a:extLst>
            </p:cNvPr>
            <p:cNvSpPr/>
            <p:nvPr/>
          </p:nvSpPr>
          <p:spPr>
            <a:xfrm>
              <a:off x="1875823" y="2300895"/>
              <a:ext cx="852667" cy="3933722"/>
            </a:xfrm>
            <a:prstGeom prst="roundRect">
              <a:avLst/>
            </a:prstGeom>
            <a:solidFill>
              <a:schemeClr val="bg2">
                <a:lumMod val="95000"/>
              </a:schemeClr>
            </a:solidFill>
            <a:ln w="57150" cmpd="sng">
              <a:solidFill>
                <a:schemeClr val="accent5"/>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a:extLst>
                <a:ext uri="{FF2B5EF4-FFF2-40B4-BE49-F238E27FC236}">
                  <a16:creationId xmlns:a16="http://schemas.microsoft.com/office/drawing/2014/main" id="{2FDE925F-0DAD-16C1-00AF-1791BE53DC66}"/>
                </a:ext>
              </a:extLst>
            </p:cNvPr>
            <p:cNvSpPr/>
            <p:nvPr/>
          </p:nvSpPr>
          <p:spPr>
            <a:xfrm rot="16200000">
              <a:off x="1001196" y="4062205"/>
              <a:ext cx="2723823" cy="400110"/>
            </a:xfrm>
            <a:prstGeom prst="rect">
              <a:avLst/>
            </a:prstGeom>
          </p:spPr>
          <p:txBody>
            <a:bodyPr wrap="none">
              <a:spAutoFit/>
            </a:bodyPr>
            <a:lstStyle/>
            <a:p>
              <a:pPr algn="ctr">
                <a:spcBef>
                  <a:spcPct val="0"/>
                </a:spcBef>
              </a:pPr>
              <a:r>
                <a:rPr lang="ja-JP" altLang="en-US" sz="2000" b="1" spc="200">
                  <a:solidFill>
                    <a:srgbClr val="3A3A3A"/>
                  </a:solidFill>
                  <a:latin typeface="メイリオ" panose="020B0604030504040204" pitchFamily="50" charset="-128"/>
                  <a:ea typeface="メイリオ" panose="020B0604030504040204" pitchFamily="50" charset="-128"/>
                  <a:cs typeface="+mj-cs"/>
                </a:rPr>
                <a:t>離着陸に遅れが発生</a:t>
              </a:r>
              <a:endParaRPr lang="en-US" altLang="ja-JP" sz="2000" b="1" spc="200">
                <a:solidFill>
                  <a:srgbClr val="3A3A3A"/>
                </a:solidFill>
                <a:latin typeface="メイリオ" panose="020B0604030504040204" pitchFamily="50" charset="-128"/>
                <a:ea typeface="メイリオ" panose="020B0604030504040204" pitchFamily="50" charset="-128"/>
                <a:cs typeface="+mj-cs"/>
              </a:endParaRPr>
            </a:p>
          </p:txBody>
        </p:sp>
      </p:grpSp>
      <p:grpSp>
        <p:nvGrpSpPr>
          <p:cNvPr id="4" name="グループ化 3">
            <a:extLst>
              <a:ext uri="{FF2B5EF4-FFF2-40B4-BE49-F238E27FC236}">
                <a16:creationId xmlns:a16="http://schemas.microsoft.com/office/drawing/2014/main" id="{C9CC93CC-A72F-D57E-C744-4C65BF436AF9}"/>
              </a:ext>
            </a:extLst>
          </p:cNvPr>
          <p:cNvGrpSpPr/>
          <p:nvPr/>
        </p:nvGrpSpPr>
        <p:grpSpPr>
          <a:xfrm rot="5400000">
            <a:off x="1900241" y="959186"/>
            <a:ext cx="932060" cy="4354322"/>
            <a:chOff x="1831985" y="2090594"/>
            <a:chExt cx="932060" cy="4354322"/>
          </a:xfrm>
        </p:grpSpPr>
        <p:sp>
          <p:nvSpPr>
            <p:cNvPr id="5" name="四角形: 角を丸くする 4">
              <a:extLst>
                <a:ext uri="{FF2B5EF4-FFF2-40B4-BE49-F238E27FC236}">
                  <a16:creationId xmlns:a16="http://schemas.microsoft.com/office/drawing/2014/main" id="{5640BA00-624C-87DA-3DE0-84CD349B599B}"/>
                </a:ext>
              </a:extLst>
            </p:cNvPr>
            <p:cNvSpPr/>
            <p:nvPr/>
          </p:nvSpPr>
          <p:spPr>
            <a:xfrm>
              <a:off x="1831985" y="2090594"/>
              <a:ext cx="932060" cy="4354322"/>
            </a:xfrm>
            <a:prstGeom prst="roundRect">
              <a:avLst/>
            </a:prstGeom>
            <a:solidFill>
              <a:schemeClr val="accent5"/>
            </a:solidFill>
            <a:ln w="57150" cmpd="sng">
              <a:solidFill>
                <a:schemeClr val="accent5"/>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四角形: 角を丸くする 5">
              <a:extLst>
                <a:ext uri="{FF2B5EF4-FFF2-40B4-BE49-F238E27FC236}">
                  <a16:creationId xmlns:a16="http://schemas.microsoft.com/office/drawing/2014/main" id="{95326B27-6FF4-E94C-B4F1-C5BD10D56038}"/>
                </a:ext>
              </a:extLst>
            </p:cNvPr>
            <p:cNvSpPr/>
            <p:nvPr/>
          </p:nvSpPr>
          <p:spPr>
            <a:xfrm>
              <a:off x="1875819" y="2129777"/>
              <a:ext cx="852667" cy="3439714"/>
            </a:xfrm>
            <a:prstGeom prst="roundRect">
              <a:avLst/>
            </a:prstGeom>
            <a:solidFill>
              <a:schemeClr val="bg2">
                <a:lumMod val="95000"/>
              </a:schemeClr>
            </a:solidFill>
            <a:ln w="57150" cmpd="sng">
              <a:solidFill>
                <a:schemeClr val="accent5"/>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a:extLst>
                <a:ext uri="{FF2B5EF4-FFF2-40B4-BE49-F238E27FC236}">
                  <a16:creationId xmlns:a16="http://schemas.microsoft.com/office/drawing/2014/main" id="{0DA77710-ED75-C7D7-6EC0-9D0AE5549621}"/>
                </a:ext>
              </a:extLst>
            </p:cNvPr>
            <p:cNvSpPr/>
            <p:nvPr/>
          </p:nvSpPr>
          <p:spPr>
            <a:xfrm rot="16200000">
              <a:off x="2004238" y="5816933"/>
              <a:ext cx="697627" cy="400110"/>
            </a:xfrm>
            <a:prstGeom prst="rect">
              <a:avLst/>
            </a:prstGeom>
          </p:spPr>
          <p:txBody>
            <a:bodyPr wrap="none">
              <a:spAutoFit/>
            </a:bodyPr>
            <a:lstStyle/>
            <a:p>
              <a:pPr algn="ctr">
                <a:spcBef>
                  <a:spcPct val="0"/>
                </a:spcBef>
              </a:pPr>
              <a:r>
                <a:rPr lang="ja-JP" altLang="en-US" sz="2000" b="1">
                  <a:solidFill>
                    <a:schemeClr val="bg1"/>
                  </a:solidFill>
                  <a:latin typeface="Bahnschrift SemiBold SemiConden" panose="020B0502040204020203" pitchFamily="34" charset="0"/>
                  <a:ea typeface="メイリオ" panose="020B0604030504040204" pitchFamily="50" charset="-128"/>
                  <a:cs typeface="+mj-cs"/>
                </a:rPr>
                <a:t>原因</a:t>
              </a:r>
              <a:endParaRPr lang="en-US" altLang="ja-JP" sz="2000" b="1">
                <a:solidFill>
                  <a:schemeClr val="bg1"/>
                </a:solidFill>
                <a:latin typeface="Bahnschrift SemiBold SemiConden" panose="020B0502040204020203" pitchFamily="34" charset="0"/>
                <a:ea typeface="メイリオ" panose="020B0604030504040204" pitchFamily="50" charset="-128"/>
                <a:cs typeface="+mj-cs"/>
              </a:endParaRPr>
            </a:p>
          </p:txBody>
        </p:sp>
        <p:sp>
          <p:nvSpPr>
            <p:cNvPr id="11" name="正方形/長方形 10">
              <a:extLst>
                <a:ext uri="{FF2B5EF4-FFF2-40B4-BE49-F238E27FC236}">
                  <a16:creationId xmlns:a16="http://schemas.microsoft.com/office/drawing/2014/main" id="{76035340-F485-F818-3748-A82E3997CED9}"/>
                </a:ext>
              </a:extLst>
            </p:cNvPr>
            <p:cNvSpPr/>
            <p:nvPr/>
          </p:nvSpPr>
          <p:spPr>
            <a:xfrm rot="16200000">
              <a:off x="1109330" y="3536558"/>
              <a:ext cx="2492991" cy="646331"/>
            </a:xfrm>
            <a:prstGeom prst="rect">
              <a:avLst/>
            </a:prstGeom>
          </p:spPr>
          <p:txBody>
            <a:bodyPr wrap="none">
              <a:spAutoFit/>
            </a:bodyPr>
            <a:lstStyle/>
            <a:p>
              <a:pPr algn="ctr">
                <a:spcBef>
                  <a:spcPct val="0"/>
                </a:spcBef>
              </a:pPr>
              <a:r>
                <a:rPr lang="ja-JP" altLang="en-US" b="1" spc="200">
                  <a:solidFill>
                    <a:srgbClr val="3A3A3A"/>
                  </a:solidFill>
                  <a:latin typeface="メイリオ" panose="020B0604030504040204" pitchFamily="50" charset="-128"/>
                  <a:ea typeface="メイリオ" panose="020B0604030504040204" pitchFamily="50" charset="-128"/>
                  <a:cs typeface="+mj-cs"/>
                </a:rPr>
                <a:t>滑走路までの</a:t>
              </a:r>
              <a:endParaRPr lang="en-US" altLang="ja-JP" b="1" spc="200">
                <a:solidFill>
                  <a:srgbClr val="3A3A3A"/>
                </a:solidFill>
                <a:latin typeface="メイリオ" panose="020B0604030504040204" pitchFamily="50" charset="-128"/>
                <a:ea typeface="メイリオ" panose="020B0604030504040204" pitchFamily="50" charset="-128"/>
                <a:cs typeface="+mj-cs"/>
              </a:endParaRPr>
            </a:p>
            <a:p>
              <a:pPr algn="ctr">
                <a:spcBef>
                  <a:spcPct val="0"/>
                </a:spcBef>
              </a:pPr>
              <a:r>
                <a:rPr lang="ja-JP" altLang="en-US" b="1" spc="200">
                  <a:solidFill>
                    <a:srgbClr val="3A3A3A"/>
                  </a:solidFill>
                  <a:latin typeface="メイリオ" panose="020B0604030504040204" pitchFamily="50" charset="-128"/>
                  <a:ea typeface="メイリオ" panose="020B0604030504040204" pitchFamily="50" charset="-128"/>
                  <a:cs typeface="+mj-cs"/>
                </a:rPr>
                <a:t>ルートが最適でない</a:t>
              </a:r>
              <a:endParaRPr lang="en-US" altLang="ja-JP" b="1" spc="200">
                <a:solidFill>
                  <a:srgbClr val="3A3A3A"/>
                </a:solidFill>
                <a:latin typeface="メイリオ" panose="020B0604030504040204" pitchFamily="50" charset="-128"/>
                <a:ea typeface="メイリオ" panose="020B0604030504040204" pitchFamily="50" charset="-128"/>
                <a:cs typeface="+mj-cs"/>
              </a:endParaRPr>
            </a:p>
          </p:txBody>
        </p:sp>
      </p:grpSp>
      <p:sp>
        <p:nvSpPr>
          <p:cNvPr id="23" name="タイトル 1">
            <a:extLst>
              <a:ext uri="{FF2B5EF4-FFF2-40B4-BE49-F238E27FC236}">
                <a16:creationId xmlns:a16="http://schemas.microsoft.com/office/drawing/2014/main" id="{8AC825CA-D8B0-471C-864C-CB7DF1EA509B}"/>
              </a:ext>
            </a:extLst>
          </p:cNvPr>
          <p:cNvSpPr>
            <a:spLocks noGrp="1"/>
          </p:cNvSpPr>
          <p:nvPr>
            <p:ph type="title"/>
          </p:nvPr>
        </p:nvSpPr>
        <p:spPr>
          <a:xfrm>
            <a:off x="547452" y="145084"/>
            <a:ext cx="10515600" cy="1325563"/>
          </a:xfrm>
        </p:spPr>
        <p:txBody>
          <a:bodyPr/>
          <a:lstStyle/>
          <a:p>
            <a:r>
              <a:rPr kumimoji="1" lang="ja-JP" altLang="en-US" b="1"/>
              <a:t>背景と概要</a:t>
            </a:r>
          </a:p>
        </p:txBody>
      </p:sp>
      <p:grpSp>
        <p:nvGrpSpPr>
          <p:cNvPr id="24" name="グループ化 23">
            <a:extLst>
              <a:ext uri="{FF2B5EF4-FFF2-40B4-BE49-F238E27FC236}">
                <a16:creationId xmlns:a16="http://schemas.microsoft.com/office/drawing/2014/main" id="{0B4F96F7-75BA-494D-80B9-D9510BCCE52B}"/>
              </a:ext>
            </a:extLst>
          </p:cNvPr>
          <p:cNvGrpSpPr/>
          <p:nvPr/>
        </p:nvGrpSpPr>
        <p:grpSpPr>
          <a:xfrm>
            <a:off x="3778922" y="0"/>
            <a:ext cx="8413078" cy="6858002"/>
            <a:chOff x="3778922" y="-2"/>
            <a:chExt cx="8413078" cy="6858002"/>
          </a:xfrm>
        </p:grpSpPr>
        <p:sp>
          <p:nvSpPr>
            <p:cNvPr id="25" name="直角三角形 24">
              <a:extLst>
                <a:ext uri="{FF2B5EF4-FFF2-40B4-BE49-F238E27FC236}">
                  <a16:creationId xmlns:a16="http://schemas.microsoft.com/office/drawing/2014/main" id="{1ECFE2B8-4ABC-4F2F-9901-80A41E8DB9F8}"/>
                </a:ext>
              </a:extLst>
            </p:cNvPr>
            <p:cNvSpPr/>
            <p:nvPr/>
          </p:nvSpPr>
          <p:spPr>
            <a:xfrm flipH="1">
              <a:off x="9934112" y="1615734"/>
              <a:ext cx="2257881" cy="5242266"/>
            </a:xfrm>
            <a:prstGeom prst="rtTriangle">
              <a:avLst/>
            </a:prstGeom>
            <a:solidFill>
              <a:srgbClr val="2A8DDE">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a:extLst>
                <a:ext uri="{FF2B5EF4-FFF2-40B4-BE49-F238E27FC236}">
                  <a16:creationId xmlns:a16="http://schemas.microsoft.com/office/drawing/2014/main" id="{89F120A1-4823-4D07-9622-6F7B6997E83D}"/>
                </a:ext>
              </a:extLst>
            </p:cNvPr>
            <p:cNvSpPr/>
            <p:nvPr/>
          </p:nvSpPr>
          <p:spPr>
            <a:xfrm rot="10800000">
              <a:off x="9135122" y="-2"/>
              <a:ext cx="3056878" cy="6858002"/>
            </a:xfrm>
            <a:prstGeom prst="rtTriangle">
              <a:avLst/>
            </a:prstGeom>
            <a:solidFill>
              <a:srgbClr val="203864">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a:extLst>
                <a:ext uri="{FF2B5EF4-FFF2-40B4-BE49-F238E27FC236}">
                  <a16:creationId xmlns:a16="http://schemas.microsoft.com/office/drawing/2014/main" id="{B1718FAA-3472-4A0F-AB9E-1C2B4120ED31}"/>
                </a:ext>
              </a:extLst>
            </p:cNvPr>
            <p:cNvSpPr/>
            <p:nvPr/>
          </p:nvSpPr>
          <p:spPr>
            <a:xfrm flipH="1">
              <a:off x="3778922" y="5166803"/>
              <a:ext cx="8413071" cy="1691197"/>
            </a:xfrm>
            <a:prstGeom prst="rtTriangle">
              <a:avLst/>
            </a:prstGeom>
            <a:solidFill>
              <a:srgbClr val="4472C4">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48FE3298-CB69-4253-86A8-51148DB975F3}"/>
              </a:ext>
            </a:extLst>
          </p:cNvPr>
          <p:cNvGrpSpPr/>
          <p:nvPr/>
        </p:nvGrpSpPr>
        <p:grpSpPr>
          <a:xfrm rot="5400000">
            <a:off x="7419466" y="2341151"/>
            <a:ext cx="932060" cy="4354322"/>
            <a:chOff x="1831985" y="2090594"/>
            <a:chExt cx="932060" cy="4354322"/>
          </a:xfrm>
        </p:grpSpPr>
        <p:sp>
          <p:nvSpPr>
            <p:cNvPr id="29" name="四角形: 角を丸くする 28">
              <a:extLst>
                <a:ext uri="{FF2B5EF4-FFF2-40B4-BE49-F238E27FC236}">
                  <a16:creationId xmlns:a16="http://schemas.microsoft.com/office/drawing/2014/main" id="{3A09C832-1CF0-48A2-A6F6-FB5AB07ED4DD}"/>
                </a:ext>
              </a:extLst>
            </p:cNvPr>
            <p:cNvSpPr/>
            <p:nvPr/>
          </p:nvSpPr>
          <p:spPr>
            <a:xfrm>
              <a:off x="1831985" y="2090594"/>
              <a:ext cx="932060" cy="4354322"/>
            </a:xfrm>
            <a:prstGeom prst="roundRect">
              <a:avLst/>
            </a:prstGeom>
            <a:solidFill>
              <a:schemeClr val="accent5"/>
            </a:solidFill>
            <a:ln w="57150" cmpd="sng">
              <a:solidFill>
                <a:schemeClr val="accent5"/>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四角形: 角を丸くする 29">
              <a:extLst>
                <a:ext uri="{FF2B5EF4-FFF2-40B4-BE49-F238E27FC236}">
                  <a16:creationId xmlns:a16="http://schemas.microsoft.com/office/drawing/2014/main" id="{E4B1F577-3319-4E32-8ACB-1453449B6AA5}"/>
                </a:ext>
              </a:extLst>
            </p:cNvPr>
            <p:cNvSpPr/>
            <p:nvPr/>
          </p:nvSpPr>
          <p:spPr>
            <a:xfrm>
              <a:off x="1875823" y="2300895"/>
              <a:ext cx="852667" cy="3933722"/>
            </a:xfrm>
            <a:prstGeom prst="roundRect">
              <a:avLst/>
            </a:prstGeom>
            <a:solidFill>
              <a:schemeClr val="bg2">
                <a:lumMod val="95000"/>
              </a:schemeClr>
            </a:solidFill>
            <a:ln w="57150" cmpd="sng">
              <a:solidFill>
                <a:schemeClr val="accent5"/>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a:extLst>
                <a:ext uri="{FF2B5EF4-FFF2-40B4-BE49-F238E27FC236}">
                  <a16:creationId xmlns:a16="http://schemas.microsoft.com/office/drawing/2014/main" id="{0108C2E9-246E-40BA-9830-ABBB6EC7D57A}"/>
                </a:ext>
              </a:extLst>
            </p:cNvPr>
            <p:cNvSpPr/>
            <p:nvPr/>
          </p:nvSpPr>
          <p:spPr>
            <a:xfrm rot="16200000">
              <a:off x="860134" y="4062207"/>
              <a:ext cx="3005951" cy="400110"/>
            </a:xfrm>
            <a:prstGeom prst="rect">
              <a:avLst/>
            </a:prstGeom>
          </p:spPr>
          <p:txBody>
            <a:bodyPr wrap="none">
              <a:spAutoFit/>
            </a:bodyPr>
            <a:lstStyle/>
            <a:p>
              <a:pPr algn="ctr">
                <a:spcBef>
                  <a:spcPct val="0"/>
                </a:spcBef>
              </a:pPr>
              <a:r>
                <a:rPr lang="ja-JP" altLang="en-US" sz="2000" b="1" spc="200">
                  <a:solidFill>
                    <a:srgbClr val="3A3A3A"/>
                  </a:solidFill>
                  <a:latin typeface="メイリオ" panose="020B0604030504040204" pitchFamily="50" charset="-128"/>
                  <a:ea typeface="メイリオ" panose="020B0604030504040204" pitchFamily="50" charset="-128"/>
                  <a:cs typeface="+mj-cs"/>
                </a:rPr>
                <a:t>余計なエネルギー消費</a:t>
              </a:r>
              <a:endParaRPr lang="en-US" altLang="ja-JP" sz="2000" b="1" spc="200">
                <a:solidFill>
                  <a:srgbClr val="3A3A3A"/>
                </a:solidFill>
                <a:latin typeface="メイリオ" panose="020B0604030504040204" pitchFamily="50" charset="-128"/>
                <a:ea typeface="メイリオ" panose="020B0604030504040204" pitchFamily="50" charset="-128"/>
                <a:cs typeface="+mj-cs"/>
              </a:endParaRPr>
            </a:p>
          </p:txBody>
        </p:sp>
      </p:grpSp>
      <p:sp>
        <p:nvSpPr>
          <p:cNvPr id="43" name="四角形: 角を丸くする 42">
            <a:extLst>
              <a:ext uri="{FF2B5EF4-FFF2-40B4-BE49-F238E27FC236}">
                <a16:creationId xmlns:a16="http://schemas.microsoft.com/office/drawing/2014/main" id="{BC844CA2-5ED7-429D-B512-4FA6948140F8}"/>
              </a:ext>
            </a:extLst>
          </p:cNvPr>
          <p:cNvSpPr/>
          <p:nvPr/>
        </p:nvSpPr>
        <p:spPr>
          <a:xfrm>
            <a:off x="783850" y="1615731"/>
            <a:ext cx="6264245" cy="548931"/>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8F59FDB5-0659-41DC-9AF9-0E432E461E9C}"/>
              </a:ext>
            </a:extLst>
          </p:cNvPr>
          <p:cNvSpPr txBox="1"/>
          <p:nvPr/>
        </p:nvSpPr>
        <p:spPr>
          <a:xfrm>
            <a:off x="812058" y="1645072"/>
            <a:ext cx="6264245" cy="523220"/>
          </a:xfrm>
          <a:prstGeom prst="rect">
            <a:avLst/>
          </a:prstGeom>
          <a:noFill/>
          <a:ln>
            <a:noFill/>
          </a:ln>
        </p:spPr>
        <p:txBody>
          <a:bodyPr wrap="square" rtlCol="0">
            <a:spAutoFit/>
          </a:bodyPr>
          <a:lstStyle/>
          <a:p>
            <a:r>
              <a:rPr kumimoji="1" lang="ja-JP" altLang="en-US" sz="2800" b="1">
                <a:solidFill>
                  <a:srgbClr val="FFFFFF"/>
                </a:solidFill>
              </a:rPr>
              <a:t>空港の誘導路で飛行機が渋滞している</a:t>
            </a:r>
            <a:endParaRPr kumimoji="1" lang="en-US" altLang="ja-JP" sz="2800" b="1">
              <a:solidFill>
                <a:srgbClr val="FFFFFF"/>
              </a:solidFill>
            </a:endParaRPr>
          </a:p>
        </p:txBody>
      </p:sp>
      <p:grpSp>
        <p:nvGrpSpPr>
          <p:cNvPr id="2" name="グループ化 1">
            <a:extLst>
              <a:ext uri="{FF2B5EF4-FFF2-40B4-BE49-F238E27FC236}">
                <a16:creationId xmlns:a16="http://schemas.microsoft.com/office/drawing/2014/main" id="{A1D1C1FD-DD4D-43EA-BF26-EBA899087186}"/>
              </a:ext>
            </a:extLst>
          </p:cNvPr>
          <p:cNvGrpSpPr/>
          <p:nvPr/>
        </p:nvGrpSpPr>
        <p:grpSpPr>
          <a:xfrm>
            <a:off x="206064" y="4082294"/>
            <a:ext cx="4354322" cy="932060"/>
            <a:chOff x="206064" y="4082294"/>
            <a:chExt cx="4354322" cy="932060"/>
          </a:xfrm>
        </p:grpSpPr>
        <p:grpSp>
          <p:nvGrpSpPr>
            <p:cNvPr id="33" name="グループ化 32">
              <a:extLst>
                <a:ext uri="{FF2B5EF4-FFF2-40B4-BE49-F238E27FC236}">
                  <a16:creationId xmlns:a16="http://schemas.microsoft.com/office/drawing/2014/main" id="{CED272AC-6D08-4B92-A2EC-EE9FB7827138}"/>
                </a:ext>
              </a:extLst>
            </p:cNvPr>
            <p:cNvGrpSpPr/>
            <p:nvPr/>
          </p:nvGrpSpPr>
          <p:grpSpPr>
            <a:xfrm rot="5400000">
              <a:off x="1917195" y="2371163"/>
              <a:ext cx="932060" cy="4354322"/>
              <a:chOff x="1831985" y="2090594"/>
              <a:chExt cx="932060" cy="4354322"/>
            </a:xfrm>
          </p:grpSpPr>
          <p:sp>
            <p:nvSpPr>
              <p:cNvPr id="34" name="四角形: 角を丸くする 33">
                <a:extLst>
                  <a:ext uri="{FF2B5EF4-FFF2-40B4-BE49-F238E27FC236}">
                    <a16:creationId xmlns:a16="http://schemas.microsoft.com/office/drawing/2014/main" id="{29E543DB-8723-482D-9E2C-EC1FECCA4515}"/>
                  </a:ext>
                </a:extLst>
              </p:cNvPr>
              <p:cNvSpPr/>
              <p:nvPr/>
            </p:nvSpPr>
            <p:spPr>
              <a:xfrm>
                <a:off x="1831985" y="2090594"/>
                <a:ext cx="932060" cy="4354322"/>
              </a:xfrm>
              <a:prstGeom prst="roundRect">
                <a:avLst/>
              </a:prstGeom>
              <a:solidFill>
                <a:schemeClr val="accent5"/>
              </a:solidFill>
              <a:ln w="57150" cmpd="sng">
                <a:solidFill>
                  <a:schemeClr val="accent5"/>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四角形: 角を丸くする 34">
                <a:extLst>
                  <a:ext uri="{FF2B5EF4-FFF2-40B4-BE49-F238E27FC236}">
                    <a16:creationId xmlns:a16="http://schemas.microsoft.com/office/drawing/2014/main" id="{F3F6955E-4767-4C80-A0C0-1D7FFA33F0FB}"/>
                  </a:ext>
                </a:extLst>
              </p:cNvPr>
              <p:cNvSpPr/>
              <p:nvPr/>
            </p:nvSpPr>
            <p:spPr>
              <a:xfrm>
                <a:off x="1875819" y="2129777"/>
                <a:ext cx="852667" cy="3439714"/>
              </a:xfrm>
              <a:prstGeom prst="roundRect">
                <a:avLst/>
              </a:prstGeom>
              <a:solidFill>
                <a:schemeClr val="bg2">
                  <a:lumMod val="95000"/>
                </a:schemeClr>
              </a:solidFill>
              <a:ln w="57150" cmpd="sng">
                <a:solidFill>
                  <a:schemeClr val="accent5"/>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正方形/長方形 35">
                <a:extLst>
                  <a:ext uri="{FF2B5EF4-FFF2-40B4-BE49-F238E27FC236}">
                    <a16:creationId xmlns:a16="http://schemas.microsoft.com/office/drawing/2014/main" id="{97B5448A-623A-4C0D-A1A9-AF118F55ED71}"/>
                  </a:ext>
                </a:extLst>
              </p:cNvPr>
              <p:cNvSpPr/>
              <p:nvPr/>
            </p:nvSpPr>
            <p:spPr>
              <a:xfrm rot="16200000">
                <a:off x="2214518" y="5863100"/>
                <a:ext cx="184730" cy="307777"/>
              </a:xfrm>
              <a:prstGeom prst="rect">
                <a:avLst/>
              </a:prstGeom>
            </p:spPr>
            <p:txBody>
              <a:bodyPr wrap="none">
                <a:spAutoFit/>
              </a:bodyPr>
              <a:lstStyle/>
              <a:p>
                <a:pPr algn="ctr">
                  <a:spcBef>
                    <a:spcPct val="0"/>
                  </a:spcBef>
                </a:pPr>
                <a:endParaRPr lang="en-US" altLang="ja-JP" sz="1400" b="1">
                  <a:solidFill>
                    <a:schemeClr val="bg1"/>
                  </a:solidFill>
                  <a:latin typeface="Bahnschrift SemiBold SemiConden" panose="020B0502040204020203" pitchFamily="34" charset="0"/>
                  <a:ea typeface="メイリオ" panose="020B0604030504040204" pitchFamily="50" charset="-128"/>
                  <a:cs typeface="+mj-cs"/>
                </a:endParaRPr>
              </a:p>
            </p:txBody>
          </p:sp>
          <p:sp>
            <p:nvSpPr>
              <p:cNvPr id="37" name="正方形/長方形 36">
                <a:extLst>
                  <a:ext uri="{FF2B5EF4-FFF2-40B4-BE49-F238E27FC236}">
                    <a16:creationId xmlns:a16="http://schemas.microsoft.com/office/drawing/2014/main" id="{29FDB210-E386-4584-BE18-9BCA35615C56}"/>
                  </a:ext>
                </a:extLst>
              </p:cNvPr>
              <p:cNvSpPr/>
              <p:nvPr/>
            </p:nvSpPr>
            <p:spPr>
              <a:xfrm rot="16200000">
                <a:off x="1366827" y="3557581"/>
                <a:ext cx="1980030" cy="646331"/>
              </a:xfrm>
              <a:prstGeom prst="rect">
                <a:avLst/>
              </a:prstGeom>
            </p:spPr>
            <p:txBody>
              <a:bodyPr wrap="none">
                <a:spAutoFit/>
              </a:bodyPr>
              <a:lstStyle/>
              <a:p>
                <a:pPr algn="ctr">
                  <a:spcBef>
                    <a:spcPct val="0"/>
                  </a:spcBef>
                </a:pPr>
                <a:r>
                  <a:rPr lang="ja-JP" altLang="en-US" b="1" spc="200">
                    <a:solidFill>
                      <a:srgbClr val="3A3A3A"/>
                    </a:solidFill>
                    <a:latin typeface="メイリオ" panose="020B0604030504040204" pitchFamily="50" charset="-128"/>
                    <a:ea typeface="メイリオ" panose="020B0604030504040204" pitchFamily="50" charset="-128"/>
                    <a:cs typeface="+mj-cs"/>
                  </a:rPr>
                  <a:t>空いた滑走路に</a:t>
                </a:r>
                <a:endParaRPr lang="en-US" altLang="ja-JP" b="1" spc="200">
                  <a:solidFill>
                    <a:srgbClr val="3A3A3A"/>
                  </a:solidFill>
                  <a:latin typeface="メイリオ" panose="020B0604030504040204" pitchFamily="50" charset="-128"/>
                  <a:ea typeface="メイリオ" panose="020B0604030504040204" pitchFamily="50" charset="-128"/>
                  <a:cs typeface="+mj-cs"/>
                </a:endParaRPr>
              </a:p>
              <a:p>
                <a:pPr algn="ctr">
                  <a:spcBef>
                    <a:spcPct val="0"/>
                  </a:spcBef>
                </a:pPr>
                <a:r>
                  <a:rPr lang="ja-JP" altLang="en-US" b="1" spc="200">
                    <a:solidFill>
                      <a:srgbClr val="3A3A3A"/>
                    </a:solidFill>
                    <a:latin typeface="メイリオ" panose="020B0604030504040204" pitchFamily="50" charset="-128"/>
                    <a:ea typeface="メイリオ" panose="020B0604030504040204" pitchFamily="50" charset="-128"/>
                    <a:cs typeface="+mj-cs"/>
                  </a:rPr>
                  <a:t>すぐ入らない</a:t>
                </a:r>
                <a:endParaRPr lang="en-US" altLang="ja-JP" b="1" spc="200">
                  <a:solidFill>
                    <a:srgbClr val="3A3A3A"/>
                  </a:solidFill>
                  <a:latin typeface="メイリオ" panose="020B0604030504040204" pitchFamily="50" charset="-128"/>
                  <a:ea typeface="メイリオ" panose="020B0604030504040204" pitchFamily="50" charset="-128"/>
                  <a:cs typeface="+mj-cs"/>
                </a:endParaRPr>
              </a:p>
            </p:txBody>
          </p:sp>
        </p:grpSp>
        <p:sp>
          <p:nvSpPr>
            <p:cNvPr id="45" name="正方形/長方形 44">
              <a:extLst>
                <a:ext uri="{FF2B5EF4-FFF2-40B4-BE49-F238E27FC236}">
                  <a16:creationId xmlns:a16="http://schemas.microsoft.com/office/drawing/2014/main" id="{4BCAEED3-9E9C-43A5-8EEA-AB29481F5656}"/>
                </a:ext>
              </a:extLst>
            </p:cNvPr>
            <p:cNvSpPr/>
            <p:nvPr/>
          </p:nvSpPr>
          <p:spPr>
            <a:xfrm>
              <a:off x="268224" y="4353223"/>
              <a:ext cx="697627" cy="400110"/>
            </a:xfrm>
            <a:prstGeom prst="rect">
              <a:avLst/>
            </a:prstGeom>
          </p:spPr>
          <p:txBody>
            <a:bodyPr wrap="none">
              <a:spAutoFit/>
            </a:bodyPr>
            <a:lstStyle/>
            <a:p>
              <a:pPr algn="ctr">
                <a:spcBef>
                  <a:spcPct val="0"/>
                </a:spcBef>
              </a:pPr>
              <a:r>
                <a:rPr lang="ja-JP" altLang="en-US" sz="2000" b="1">
                  <a:solidFill>
                    <a:schemeClr val="bg1"/>
                  </a:solidFill>
                  <a:latin typeface="Bahnschrift SemiBold SemiConden" panose="020B0502040204020203" pitchFamily="34" charset="0"/>
                  <a:ea typeface="メイリオ" panose="020B0604030504040204" pitchFamily="50" charset="-128"/>
                  <a:cs typeface="+mj-cs"/>
                </a:rPr>
                <a:t>原因</a:t>
              </a:r>
              <a:endParaRPr lang="en-US" altLang="ja-JP" sz="2000" b="1">
                <a:solidFill>
                  <a:schemeClr val="bg1"/>
                </a:solidFill>
                <a:latin typeface="Bahnschrift SemiBold SemiConden" panose="020B0502040204020203" pitchFamily="34" charset="0"/>
                <a:ea typeface="メイリオ" panose="020B0604030504040204" pitchFamily="50" charset="-128"/>
                <a:cs typeface="+mj-cs"/>
              </a:endParaRPr>
            </a:p>
          </p:txBody>
        </p:sp>
      </p:grpSp>
      <p:sp>
        <p:nvSpPr>
          <p:cNvPr id="3" name="矢印: 折線 2">
            <a:extLst>
              <a:ext uri="{FF2B5EF4-FFF2-40B4-BE49-F238E27FC236}">
                <a16:creationId xmlns:a16="http://schemas.microsoft.com/office/drawing/2014/main" id="{81A8F815-9574-4D40-ADCE-F68EA098C1F9}"/>
              </a:ext>
            </a:extLst>
          </p:cNvPr>
          <p:cNvSpPr/>
          <p:nvPr/>
        </p:nvSpPr>
        <p:spPr>
          <a:xfrm flipH="1" flipV="1">
            <a:off x="6586046" y="5281343"/>
            <a:ext cx="1881664" cy="648000"/>
          </a:xfrm>
          <a:prstGeom prst="ben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p:sp>
        <p:nvSpPr>
          <p:cNvPr id="47" name="吹き出し: 線 46">
            <a:extLst>
              <a:ext uri="{FF2B5EF4-FFF2-40B4-BE49-F238E27FC236}">
                <a16:creationId xmlns:a16="http://schemas.microsoft.com/office/drawing/2014/main" id="{6B26B949-9B6A-4CB0-B460-882B0C313904}"/>
              </a:ext>
            </a:extLst>
          </p:cNvPr>
          <p:cNvSpPr/>
          <p:nvPr/>
        </p:nvSpPr>
        <p:spPr>
          <a:xfrm>
            <a:off x="3559811" y="5402519"/>
            <a:ext cx="2613776" cy="605000"/>
          </a:xfrm>
          <a:prstGeom prst="borderCallout1">
            <a:avLst>
              <a:gd name="adj1" fmla="val 72163"/>
              <a:gd name="adj2" fmla="val -7943"/>
              <a:gd name="adj3" fmla="val 69755"/>
              <a:gd name="adj4" fmla="val -83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2F224E52-E9EC-48F6-A9CA-0D3BFB0070A4}"/>
              </a:ext>
            </a:extLst>
          </p:cNvPr>
          <p:cNvSpPr txBox="1"/>
          <p:nvPr/>
        </p:nvSpPr>
        <p:spPr>
          <a:xfrm>
            <a:off x="3586271" y="5207701"/>
            <a:ext cx="2709592" cy="1015663"/>
          </a:xfrm>
          <a:prstGeom prst="rect">
            <a:avLst/>
          </a:prstGeom>
          <a:noFill/>
        </p:spPr>
        <p:txBody>
          <a:bodyPr wrap="square" rtlCol="0">
            <a:spAutoFit/>
          </a:bodyPr>
          <a:lstStyle/>
          <a:p>
            <a:endParaRPr kumimoji="1" lang="en-US" altLang="ja-JP"/>
          </a:p>
          <a:p>
            <a:r>
              <a:rPr kumimoji="1" lang="en-US" altLang="ja-JP" sz="2400"/>
              <a:t>CO</a:t>
            </a:r>
            <a:r>
              <a:rPr kumimoji="1" lang="ja-JP" altLang="en-US" sz="2400"/>
              <a:t>₂の排出量　</a:t>
            </a:r>
            <a:endParaRPr kumimoji="1" lang="en-US" altLang="ja-JP" sz="2400" b="1">
              <a:solidFill>
                <a:srgbClr val="FF0000"/>
              </a:solidFill>
            </a:endParaRPr>
          </a:p>
          <a:p>
            <a:endParaRPr kumimoji="1" lang="ja-JP" altLang="en-US"/>
          </a:p>
        </p:txBody>
      </p:sp>
      <p:sp>
        <p:nvSpPr>
          <p:cNvPr id="49" name="テキスト ボックス 48">
            <a:extLst>
              <a:ext uri="{FF2B5EF4-FFF2-40B4-BE49-F238E27FC236}">
                <a16:creationId xmlns:a16="http://schemas.microsoft.com/office/drawing/2014/main" id="{6E0CD891-CB82-4DCB-A447-991DA4439EF6}"/>
              </a:ext>
            </a:extLst>
          </p:cNvPr>
          <p:cNvSpPr txBox="1"/>
          <p:nvPr/>
        </p:nvSpPr>
        <p:spPr>
          <a:xfrm>
            <a:off x="5480258" y="5453923"/>
            <a:ext cx="543739" cy="523220"/>
          </a:xfrm>
          <a:prstGeom prst="rect">
            <a:avLst/>
          </a:prstGeom>
          <a:noFill/>
        </p:spPr>
        <p:txBody>
          <a:bodyPr wrap="none" rtlCol="0">
            <a:spAutoFit/>
          </a:bodyPr>
          <a:lstStyle/>
          <a:p>
            <a:r>
              <a:rPr kumimoji="1" lang="ja-JP" altLang="en-US" sz="2800" b="1">
                <a:solidFill>
                  <a:srgbClr val="FF0000"/>
                </a:solidFill>
              </a:rPr>
              <a:t>増</a:t>
            </a:r>
            <a:endParaRPr kumimoji="1" lang="en-US" altLang="ja-JP" sz="2800" b="1">
              <a:solidFill>
                <a:srgbClr val="FF0000"/>
              </a:solidFill>
            </a:endParaRPr>
          </a:p>
        </p:txBody>
      </p:sp>
      <p:grpSp>
        <p:nvGrpSpPr>
          <p:cNvPr id="50" name="グループ化 49">
            <a:extLst>
              <a:ext uri="{FF2B5EF4-FFF2-40B4-BE49-F238E27FC236}">
                <a16:creationId xmlns:a16="http://schemas.microsoft.com/office/drawing/2014/main" id="{6DC8786D-8D05-4C55-80C5-ABD03ECBC7AB}"/>
              </a:ext>
            </a:extLst>
          </p:cNvPr>
          <p:cNvGrpSpPr/>
          <p:nvPr/>
        </p:nvGrpSpPr>
        <p:grpSpPr>
          <a:xfrm>
            <a:off x="80999" y="6165215"/>
            <a:ext cx="737104" cy="755050"/>
            <a:chOff x="80999" y="6086837"/>
            <a:chExt cx="737104" cy="755050"/>
          </a:xfrm>
        </p:grpSpPr>
        <p:pic>
          <p:nvPicPr>
            <p:cNvPr id="51" name="図 50" descr="アイコン&#10;&#10;自動的に生成された説明">
              <a:extLst>
                <a:ext uri="{FF2B5EF4-FFF2-40B4-BE49-F238E27FC236}">
                  <a16:creationId xmlns:a16="http://schemas.microsoft.com/office/drawing/2014/main" id="{7CB076C9-5547-4FAC-9104-8A6BBF256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0999" y="6086837"/>
              <a:ext cx="679882" cy="679882"/>
            </a:xfrm>
            <a:prstGeom prst="rect">
              <a:avLst/>
            </a:prstGeom>
          </p:spPr>
        </p:pic>
        <p:sp>
          <p:nvSpPr>
            <p:cNvPr id="52" name="テキスト ボックス 51">
              <a:extLst>
                <a:ext uri="{FF2B5EF4-FFF2-40B4-BE49-F238E27FC236}">
                  <a16:creationId xmlns:a16="http://schemas.microsoft.com/office/drawing/2014/main" id="{99AA2F3F-B353-439B-AE35-9AAD93B77AEA}"/>
                </a:ext>
              </a:extLst>
            </p:cNvPr>
            <p:cNvSpPr txBox="1"/>
            <p:nvPr/>
          </p:nvSpPr>
          <p:spPr>
            <a:xfrm>
              <a:off x="530845" y="6534110"/>
              <a:ext cx="287258" cy="307777"/>
            </a:xfrm>
            <a:prstGeom prst="rect">
              <a:avLst/>
            </a:prstGeom>
            <a:noFill/>
          </p:spPr>
          <p:txBody>
            <a:bodyPr wrap="none" rtlCol="0">
              <a:spAutoFit/>
            </a:bodyPr>
            <a:lstStyle/>
            <a:p>
              <a:r>
                <a:rPr kumimoji="1" lang="en-US" altLang="ja-JP" sz="1400" b="1"/>
                <a:t>1</a:t>
              </a:r>
            </a:p>
          </p:txBody>
        </p:sp>
      </p:grpSp>
    </p:spTree>
    <p:extLst>
      <p:ext uri="{BB962C8B-B14F-4D97-AF65-F5344CB8AC3E}">
        <p14:creationId xmlns:p14="http://schemas.microsoft.com/office/powerpoint/2010/main" val="10372940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4000" decel="86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14000" decel="8600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700"/>
                                        <p:tgtEl>
                                          <p:spTgt spid="38"/>
                                        </p:tgtEl>
                                      </p:cBhvr>
                                    </p:animEffect>
                                  </p:childTnLst>
                                </p:cTn>
                              </p:par>
                              <p:par>
                                <p:cTn id="18" presetID="42" presetClass="path" presetSubtype="0" accel="8000" decel="92000" fill="hold" grpId="1" nodeType="withEffect">
                                  <p:stCondLst>
                                    <p:cond delay="0"/>
                                  </p:stCondLst>
                                  <p:childTnLst>
                                    <p:animMotion origin="layout" path="M 3.33333E-6 1.85185E-6 L 0.01601 1.85185E-6 " pathEditMode="relative" rAng="0" ptsTypes="AA">
                                      <p:cBhvr>
                                        <p:cTn id="19" dur="700" fill="hold"/>
                                        <p:tgtEl>
                                          <p:spTgt spid="38"/>
                                        </p:tgtEl>
                                        <p:attrNameLst>
                                          <p:attrName>ppt_x</p:attrName>
                                          <p:attrName>ppt_y</p:attrName>
                                        </p:attrNameLst>
                                      </p:cBhvr>
                                      <p:rCtr x="794" y="0"/>
                                    </p:animMotion>
                                  </p:childTnLst>
                                </p:cTn>
                              </p:par>
                              <p:par>
                                <p:cTn id="20" presetID="2" presetClass="entr" presetSubtype="8" accel="14000" decel="86000" fill="hold" nodeType="withEffect">
                                  <p:stCondLst>
                                    <p:cond delay="10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700" fill="hold"/>
                                        <p:tgtEl>
                                          <p:spTgt spid="15"/>
                                        </p:tgtEl>
                                        <p:attrNameLst>
                                          <p:attrName>ppt_x</p:attrName>
                                        </p:attrNameLst>
                                      </p:cBhvr>
                                      <p:tavLst>
                                        <p:tav tm="0">
                                          <p:val>
                                            <p:strVal val="0-#ppt_w/2"/>
                                          </p:val>
                                        </p:tav>
                                        <p:tav tm="100000">
                                          <p:val>
                                            <p:strVal val="#ppt_x"/>
                                          </p:val>
                                        </p:tav>
                                      </p:tavLst>
                                    </p:anim>
                                    <p:anim calcmode="lin" valueType="num">
                                      <p:cBhvr additive="base">
                                        <p:cTn id="23" dur="700" fill="hold"/>
                                        <p:tgtEl>
                                          <p:spTgt spid="15"/>
                                        </p:tgtEl>
                                        <p:attrNameLst>
                                          <p:attrName>ppt_y</p:attrName>
                                        </p:attrNameLst>
                                      </p:cBhvr>
                                      <p:tavLst>
                                        <p:tav tm="0">
                                          <p:val>
                                            <p:strVal val="#ppt_y"/>
                                          </p:val>
                                        </p:tav>
                                        <p:tav tm="100000">
                                          <p:val>
                                            <p:strVal val="#ppt_y"/>
                                          </p:val>
                                        </p:tav>
                                      </p:tavLst>
                                    </p:anim>
                                  </p:childTnLst>
                                </p:cTn>
                              </p:par>
                              <p:par>
                                <p:cTn id="24" presetID="2" presetClass="entr" presetSubtype="8" accel="14000" decel="86000" fill="hold" nodeType="withEffect">
                                  <p:stCondLst>
                                    <p:cond delay="10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700" fill="hold"/>
                                        <p:tgtEl>
                                          <p:spTgt spid="28"/>
                                        </p:tgtEl>
                                        <p:attrNameLst>
                                          <p:attrName>ppt_x</p:attrName>
                                        </p:attrNameLst>
                                      </p:cBhvr>
                                      <p:tavLst>
                                        <p:tav tm="0">
                                          <p:val>
                                            <p:strVal val="0-#ppt_w/2"/>
                                          </p:val>
                                        </p:tav>
                                        <p:tav tm="100000">
                                          <p:val>
                                            <p:strVal val="#ppt_x"/>
                                          </p:val>
                                        </p:tav>
                                      </p:tavLst>
                                    </p:anim>
                                    <p:anim calcmode="lin" valueType="num">
                                      <p:cBhvr additive="base">
                                        <p:cTn id="27" dur="7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800"/>
                            </p:stCondLst>
                            <p:childTnLst>
                              <p:par>
                                <p:cTn id="29" presetID="10"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 grpId="0" animBg="1"/>
      <p:bldP spid="47" grpId="0" animBg="1"/>
      <p:bldP spid="48" grpId="0"/>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1BB2938-9CBD-4953-BDA8-AC76C4EEBB8E}"/>
              </a:ext>
            </a:extLst>
          </p:cNvPr>
          <p:cNvGrpSpPr/>
          <p:nvPr/>
        </p:nvGrpSpPr>
        <p:grpSpPr>
          <a:xfrm>
            <a:off x="3778922" y="0"/>
            <a:ext cx="8413078" cy="6858002"/>
            <a:chOff x="3778922" y="-2"/>
            <a:chExt cx="8413078" cy="6858002"/>
          </a:xfrm>
        </p:grpSpPr>
        <p:sp>
          <p:nvSpPr>
            <p:cNvPr id="5" name="直角三角形 4">
              <a:extLst>
                <a:ext uri="{FF2B5EF4-FFF2-40B4-BE49-F238E27FC236}">
                  <a16:creationId xmlns:a16="http://schemas.microsoft.com/office/drawing/2014/main" id="{E23CB21A-12F5-44F4-B763-3FB4A579BB48}"/>
                </a:ext>
              </a:extLst>
            </p:cNvPr>
            <p:cNvSpPr/>
            <p:nvPr/>
          </p:nvSpPr>
          <p:spPr>
            <a:xfrm flipH="1">
              <a:off x="9934112" y="1615734"/>
              <a:ext cx="2257881" cy="5242266"/>
            </a:xfrm>
            <a:prstGeom prst="rtTriangle">
              <a:avLst/>
            </a:prstGeom>
            <a:solidFill>
              <a:srgbClr val="2A8DDE">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a:extLst>
                <a:ext uri="{FF2B5EF4-FFF2-40B4-BE49-F238E27FC236}">
                  <a16:creationId xmlns:a16="http://schemas.microsoft.com/office/drawing/2014/main" id="{28C0F353-D584-48FB-97E1-860DC7CDB47F}"/>
                </a:ext>
              </a:extLst>
            </p:cNvPr>
            <p:cNvSpPr/>
            <p:nvPr/>
          </p:nvSpPr>
          <p:spPr>
            <a:xfrm rot="10800000">
              <a:off x="9135122" y="-2"/>
              <a:ext cx="3056878" cy="6858002"/>
            </a:xfrm>
            <a:prstGeom prst="rtTriangle">
              <a:avLst/>
            </a:prstGeom>
            <a:solidFill>
              <a:srgbClr val="203864">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直角三角形 6">
              <a:extLst>
                <a:ext uri="{FF2B5EF4-FFF2-40B4-BE49-F238E27FC236}">
                  <a16:creationId xmlns:a16="http://schemas.microsoft.com/office/drawing/2014/main" id="{381039D7-F222-4EF0-B914-60108A57419A}"/>
                </a:ext>
              </a:extLst>
            </p:cNvPr>
            <p:cNvSpPr/>
            <p:nvPr/>
          </p:nvSpPr>
          <p:spPr>
            <a:xfrm flipH="1">
              <a:off x="3778922" y="5166803"/>
              <a:ext cx="8413071" cy="1691197"/>
            </a:xfrm>
            <a:prstGeom prst="rtTriangle">
              <a:avLst/>
            </a:prstGeom>
            <a:solidFill>
              <a:srgbClr val="4472C4">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42426367-4350-151E-E528-BA08E01CC1D7}"/>
              </a:ext>
            </a:extLst>
          </p:cNvPr>
          <p:cNvSpPr>
            <a:spLocks noGrp="1"/>
          </p:cNvSpPr>
          <p:nvPr>
            <p:ph type="title"/>
          </p:nvPr>
        </p:nvSpPr>
        <p:spPr>
          <a:xfrm>
            <a:off x="547452" y="144378"/>
            <a:ext cx="10515600" cy="1325563"/>
          </a:xfrm>
        </p:spPr>
        <p:txBody>
          <a:bodyPr/>
          <a:lstStyle/>
          <a:p>
            <a:r>
              <a:rPr kumimoji="1" lang="ja-JP" altLang="en-US" b="1"/>
              <a:t>背景と概要</a:t>
            </a:r>
          </a:p>
        </p:txBody>
      </p:sp>
      <p:grpSp>
        <p:nvGrpSpPr>
          <p:cNvPr id="8" name="グループ化 7">
            <a:extLst>
              <a:ext uri="{FF2B5EF4-FFF2-40B4-BE49-F238E27FC236}">
                <a16:creationId xmlns:a16="http://schemas.microsoft.com/office/drawing/2014/main" id="{99B43F6A-951D-4480-AD8A-53C20198E8C7}"/>
              </a:ext>
            </a:extLst>
          </p:cNvPr>
          <p:cNvGrpSpPr/>
          <p:nvPr/>
        </p:nvGrpSpPr>
        <p:grpSpPr>
          <a:xfrm>
            <a:off x="80999" y="6165215"/>
            <a:ext cx="814048" cy="755050"/>
            <a:chOff x="80999" y="6086837"/>
            <a:chExt cx="814048" cy="755050"/>
          </a:xfrm>
        </p:grpSpPr>
        <p:pic>
          <p:nvPicPr>
            <p:cNvPr id="9" name="図 8" descr="アイコン&#10;&#10;自動的に生成された説明">
              <a:extLst>
                <a:ext uri="{FF2B5EF4-FFF2-40B4-BE49-F238E27FC236}">
                  <a16:creationId xmlns:a16="http://schemas.microsoft.com/office/drawing/2014/main" id="{31012D75-C788-46C5-B9B9-FE1011A1E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0999" y="6086837"/>
              <a:ext cx="679882" cy="679882"/>
            </a:xfrm>
            <a:prstGeom prst="rect">
              <a:avLst/>
            </a:prstGeom>
          </p:spPr>
        </p:pic>
        <p:sp>
          <p:nvSpPr>
            <p:cNvPr id="10" name="テキスト ボックス 9">
              <a:extLst>
                <a:ext uri="{FF2B5EF4-FFF2-40B4-BE49-F238E27FC236}">
                  <a16:creationId xmlns:a16="http://schemas.microsoft.com/office/drawing/2014/main" id="{196BBB69-6ACE-42EF-9A31-A61B9549767B}"/>
                </a:ext>
              </a:extLst>
            </p:cNvPr>
            <p:cNvSpPr txBox="1"/>
            <p:nvPr/>
          </p:nvSpPr>
          <p:spPr>
            <a:xfrm>
              <a:off x="530845" y="6534110"/>
              <a:ext cx="364202" cy="307777"/>
            </a:xfrm>
            <a:prstGeom prst="rect">
              <a:avLst/>
            </a:prstGeom>
            <a:noFill/>
          </p:spPr>
          <p:txBody>
            <a:bodyPr wrap="none" rtlCol="0">
              <a:spAutoFit/>
            </a:bodyPr>
            <a:lstStyle/>
            <a:p>
              <a:r>
                <a:rPr lang="ja-JP" altLang="en-US" sz="1400" b="1"/>
                <a:t>２</a:t>
              </a:r>
              <a:endParaRPr kumimoji="1" lang="ja-JP" altLang="en-US" sz="1400" b="1"/>
            </a:p>
          </p:txBody>
        </p:sp>
      </p:grpSp>
      <p:sp>
        <p:nvSpPr>
          <p:cNvPr id="21" name="object 4">
            <a:extLst>
              <a:ext uri="{FF2B5EF4-FFF2-40B4-BE49-F238E27FC236}">
                <a16:creationId xmlns:a16="http://schemas.microsoft.com/office/drawing/2014/main" id="{A9E6B4D9-38A8-43B1-9A16-CC0BAA5E8ACC}"/>
              </a:ext>
            </a:extLst>
          </p:cNvPr>
          <p:cNvSpPr txBox="1"/>
          <p:nvPr/>
        </p:nvSpPr>
        <p:spPr>
          <a:xfrm>
            <a:off x="2576945" y="2750675"/>
            <a:ext cx="5664529" cy="1950140"/>
          </a:xfrm>
          <a:prstGeom prst="rect">
            <a:avLst/>
          </a:prstGeom>
          <a:noFill/>
        </p:spPr>
        <p:txBody>
          <a:bodyPr vert="horz" wrap="square" lIns="0" tIns="72000" rIns="0" bIns="0" rtlCol="0">
            <a:spAutoFit/>
          </a:bodyPr>
          <a:lstStyle/>
          <a:p>
            <a:pPr marL="12700"/>
            <a:r>
              <a:rPr lang="ja-JP" altLang="en-US" sz="5400" b="1" spc="200">
                <a:solidFill>
                  <a:srgbClr val="FFFFFF"/>
                </a:solidFill>
                <a:latin typeface="Bahnschrift Light" panose="020B0502040204020203" pitchFamily="34" charset="0"/>
                <a:ea typeface="メイリオ" panose="020B0604030504040204" pitchFamily="50" charset="-128"/>
              </a:rPr>
              <a:t>これらの問題を</a:t>
            </a:r>
            <a:endParaRPr lang="en-US" altLang="ja-JP" sz="5400" b="1" spc="200">
              <a:solidFill>
                <a:srgbClr val="FFFFFF"/>
              </a:solidFill>
              <a:latin typeface="Bahnschrift Light" panose="020B0502040204020203" pitchFamily="34" charset="0"/>
              <a:ea typeface="メイリオ" panose="020B0604030504040204" pitchFamily="50" charset="-128"/>
            </a:endParaRPr>
          </a:p>
          <a:p>
            <a:pPr marL="12700"/>
            <a:r>
              <a:rPr lang="ja-JP" altLang="en-US" sz="5400" b="1" spc="200">
                <a:solidFill>
                  <a:srgbClr val="FFFFFF"/>
                </a:solidFill>
                <a:latin typeface="Bahnschrift Light" panose="020B0502040204020203" pitchFamily="34" charset="0"/>
                <a:ea typeface="メイリオ" panose="020B0604030504040204" pitchFamily="50" charset="-128"/>
              </a:rPr>
              <a:t>解決するために</a:t>
            </a:r>
            <a:r>
              <a:rPr lang="en-US" altLang="ja-JP" sz="5400" b="1" spc="200">
                <a:solidFill>
                  <a:srgbClr val="FFFFFF"/>
                </a:solidFill>
                <a:latin typeface="Bahnschrift Light" panose="020B0502040204020203" pitchFamily="34" charset="0"/>
                <a:ea typeface="メイリオ" panose="020B0604030504040204" pitchFamily="50" charset="-128"/>
              </a:rPr>
              <a:t>…</a:t>
            </a:r>
            <a:endParaRPr lang="en-US" sz="5400" b="1" spc="200">
              <a:solidFill>
                <a:srgbClr val="FFFFFF"/>
              </a:solidFill>
              <a:latin typeface="Bahnschrift Light" panose="020B0502040204020203" pitchFamily="34" charset="0"/>
              <a:ea typeface="メイリオ" panose="020B0604030504040204" pitchFamily="50" charset="-128"/>
            </a:endParaRPr>
          </a:p>
          <a:p>
            <a:pPr marL="12700"/>
            <a:endParaRPr sz="1400">
              <a:solidFill>
                <a:srgbClr val="FFFFFF"/>
              </a:solidFill>
              <a:latin typeface="Bahnschrift Light" panose="020B0502040204020203" pitchFamily="34" charset="0"/>
              <a:cs typeface="メイリオ"/>
            </a:endParaRPr>
          </a:p>
        </p:txBody>
      </p:sp>
      <p:sp>
        <p:nvSpPr>
          <p:cNvPr id="22" name="楕円 21">
            <a:extLst>
              <a:ext uri="{FF2B5EF4-FFF2-40B4-BE49-F238E27FC236}">
                <a16:creationId xmlns:a16="http://schemas.microsoft.com/office/drawing/2014/main" id="{63A80005-634A-468B-B898-64E4346EB23A}"/>
              </a:ext>
            </a:extLst>
          </p:cNvPr>
          <p:cNvSpPr/>
          <p:nvPr/>
        </p:nvSpPr>
        <p:spPr>
          <a:xfrm>
            <a:off x="3582389" y="2364179"/>
            <a:ext cx="2438400" cy="2438400"/>
          </a:xfrm>
          <a:prstGeom prst="ellipse">
            <a:avLst/>
          </a:prstGeom>
          <a:solidFill>
            <a:srgbClr val="8FAADC"/>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FF"/>
              </a:solidFill>
            </a:endParaRPr>
          </a:p>
        </p:txBody>
      </p:sp>
      <p:sp>
        <p:nvSpPr>
          <p:cNvPr id="23" name="object 4">
            <a:extLst>
              <a:ext uri="{FF2B5EF4-FFF2-40B4-BE49-F238E27FC236}">
                <a16:creationId xmlns:a16="http://schemas.microsoft.com/office/drawing/2014/main" id="{5BDFE44D-75EF-4ACA-8D34-C76BC56A639F}"/>
              </a:ext>
            </a:extLst>
          </p:cNvPr>
          <p:cNvSpPr txBox="1"/>
          <p:nvPr/>
        </p:nvSpPr>
        <p:spPr>
          <a:xfrm>
            <a:off x="3753294" y="3137867"/>
            <a:ext cx="2195050" cy="903700"/>
          </a:xfrm>
          <a:prstGeom prst="rect">
            <a:avLst/>
          </a:prstGeom>
          <a:noFill/>
          <a:ln>
            <a:noFill/>
          </a:ln>
        </p:spPr>
        <p:txBody>
          <a:bodyPr vert="horz" wrap="square" lIns="0" tIns="72000" rIns="0" bIns="0" rtlCol="0">
            <a:spAutoFit/>
          </a:bodyPr>
          <a:lstStyle/>
          <a:p>
            <a:pPr marL="12700"/>
            <a:r>
              <a:rPr lang="ja-JP" altLang="en-US" sz="4000" b="1" spc="200">
                <a:solidFill>
                  <a:srgbClr val="FFFFFF"/>
                </a:solidFill>
                <a:latin typeface="Bahnschrift Light" panose="020B0502040204020203" pitchFamily="34" charset="0"/>
                <a:ea typeface="メイリオ" panose="020B0604030504040204" pitchFamily="50" charset="-128"/>
              </a:rPr>
              <a:t>問題解決</a:t>
            </a:r>
            <a:endParaRPr lang="en-US" sz="4000" b="1" spc="200">
              <a:solidFill>
                <a:srgbClr val="FFFFFF"/>
              </a:solidFill>
              <a:latin typeface="Bahnschrift Light" panose="020B0502040204020203" pitchFamily="34" charset="0"/>
              <a:ea typeface="メイリオ" panose="020B0604030504040204" pitchFamily="50" charset="-128"/>
            </a:endParaRPr>
          </a:p>
          <a:p>
            <a:pPr marL="12700"/>
            <a:endParaRPr sz="1400">
              <a:solidFill>
                <a:srgbClr val="FFFFFF"/>
              </a:solidFill>
              <a:latin typeface="Bahnschrift Light" panose="020B0502040204020203" pitchFamily="34" charset="0"/>
              <a:cs typeface="メイリオ"/>
            </a:endParaRPr>
          </a:p>
        </p:txBody>
      </p:sp>
      <p:sp>
        <p:nvSpPr>
          <p:cNvPr id="24" name="正方形/長方形 23">
            <a:extLst>
              <a:ext uri="{FF2B5EF4-FFF2-40B4-BE49-F238E27FC236}">
                <a16:creationId xmlns:a16="http://schemas.microsoft.com/office/drawing/2014/main" id="{64F27FCE-710D-44C3-BF9F-9EE8611BBD69}"/>
              </a:ext>
            </a:extLst>
          </p:cNvPr>
          <p:cNvSpPr/>
          <p:nvPr/>
        </p:nvSpPr>
        <p:spPr>
          <a:xfrm>
            <a:off x="4129571" y="3762015"/>
            <a:ext cx="1854995" cy="461665"/>
          </a:xfrm>
          <a:prstGeom prst="rect">
            <a:avLst/>
          </a:prstGeom>
          <a:noFill/>
          <a:ln>
            <a:noFill/>
          </a:ln>
        </p:spPr>
        <p:txBody>
          <a:bodyPr wrap="none">
            <a:spAutoFit/>
          </a:bodyPr>
          <a:lstStyle/>
          <a:p>
            <a:pPr>
              <a:spcBef>
                <a:spcPct val="0"/>
              </a:spcBef>
            </a:pPr>
            <a:r>
              <a:rPr lang="ja-JP" altLang="en-US" sz="2400" b="1" spc="200">
                <a:solidFill>
                  <a:srgbClr val="FFFFFF"/>
                </a:solidFill>
                <a:latin typeface="游ゴシック" panose="020B0400000000000000" pitchFamily="50" charset="-128"/>
                <a:ea typeface="游ゴシック" panose="020B0400000000000000" pitchFamily="50" charset="-128"/>
                <a:cs typeface="+mj-cs"/>
              </a:rPr>
              <a:t>のために</a:t>
            </a:r>
            <a:r>
              <a:rPr lang="en-US" altLang="ja-JP" sz="2400" b="1" spc="200">
                <a:solidFill>
                  <a:srgbClr val="FFFFFF"/>
                </a:solidFill>
                <a:latin typeface="游ゴシック" panose="020B0400000000000000" pitchFamily="50" charset="-128"/>
                <a:ea typeface="游ゴシック" panose="020B0400000000000000" pitchFamily="50" charset="-128"/>
                <a:cs typeface="+mj-cs"/>
              </a:rPr>
              <a:t>...</a:t>
            </a:r>
            <a:endParaRPr lang="ja-JP" altLang="en-US" sz="2400" b="1" spc="200">
              <a:solidFill>
                <a:srgbClr val="FFFFFF"/>
              </a:solidFill>
              <a:latin typeface="游ゴシック" panose="020B0400000000000000" pitchFamily="50" charset="-128"/>
              <a:ea typeface="游ゴシック" panose="020B0400000000000000" pitchFamily="50" charset="-128"/>
              <a:cs typeface="+mj-cs"/>
            </a:endParaRPr>
          </a:p>
        </p:txBody>
      </p:sp>
      <p:sp>
        <p:nvSpPr>
          <p:cNvPr id="3" name="正方形/長方形 2">
            <a:extLst>
              <a:ext uri="{FF2B5EF4-FFF2-40B4-BE49-F238E27FC236}">
                <a16:creationId xmlns:a16="http://schemas.microsoft.com/office/drawing/2014/main" id="{94D07FD0-C10D-42E1-9421-EEC50E6A9064}"/>
              </a:ext>
            </a:extLst>
          </p:cNvPr>
          <p:cNvSpPr/>
          <p:nvPr/>
        </p:nvSpPr>
        <p:spPr>
          <a:xfrm>
            <a:off x="1938991" y="2021970"/>
            <a:ext cx="5878286" cy="3585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4D555AD8-A9DA-4DB7-9DBB-200052AC05E8}"/>
              </a:ext>
            </a:extLst>
          </p:cNvPr>
          <p:cNvSpPr/>
          <p:nvPr/>
        </p:nvSpPr>
        <p:spPr>
          <a:xfrm>
            <a:off x="3893620" y="1616289"/>
            <a:ext cx="1971472" cy="1971472"/>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9C825A6A-47F8-43A7-969F-606756B2CBC9}"/>
              </a:ext>
            </a:extLst>
          </p:cNvPr>
          <p:cNvSpPr/>
          <p:nvPr/>
        </p:nvSpPr>
        <p:spPr>
          <a:xfrm>
            <a:off x="4077273" y="2872289"/>
            <a:ext cx="1601722" cy="523220"/>
          </a:xfrm>
          <a:prstGeom prst="rect">
            <a:avLst/>
          </a:prstGeom>
          <a:ln>
            <a:noFill/>
          </a:ln>
        </p:spPr>
        <p:txBody>
          <a:bodyPr wrap="none">
            <a:spAutoFit/>
          </a:bodyPr>
          <a:lstStyle/>
          <a:p>
            <a:pPr marL="12700" algn="ctr">
              <a:spcBef>
                <a:spcPct val="0"/>
              </a:spcBef>
            </a:pPr>
            <a:r>
              <a:rPr lang="en-US" altLang="ja-JP" sz="2800" b="1" spc="200">
                <a:latin typeface="Bahnschrift SemiBold SemiConden" panose="020B0502040204020203" pitchFamily="34" charset="0"/>
                <a:ea typeface="メイリオ" panose="020B0604030504040204" pitchFamily="50" charset="-128"/>
              </a:rPr>
              <a:t>Program</a:t>
            </a:r>
            <a:endParaRPr lang="ja-JP" altLang="en-US" sz="2800" b="1" spc="200">
              <a:latin typeface="Bahnschrift SemiBold SemiConden" panose="020B0502040204020203" pitchFamily="34" charset="0"/>
              <a:ea typeface="メイリオ" panose="020B0604030504040204" pitchFamily="50" charset="-128"/>
            </a:endParaRPr>
          </a:p>
        </p:txBody>
      </p:sp>
      <p:cxnSp>
        <p:nvCxnSpPr>
          <p:cNvPr id="28" name="直線コネクタ 27">
            <a:extLst>
              <a:ext uri="{FF2B5EF4-FFF2-40B4-BE49-F238E27FC236}">
                <a16:creationId xmlns:a16="http://schemas.microsoft.com/office/drawing/2014/main" id="{A304536B-47AC-49FA-82D0-4E0144216CEB}"/>
              </a:ext>
            </a:extLst>
          </p:cNvPr>
          <p:cNvCxnSpPr>
            <a:cxnSpLocks/>
          </p:cNvCxnSpPr>
          <p:nvPr/>
        </p:nvCxnSpPr>
        <p:spPr>
          <a:xfrm flipH="1">
            <a:off x="4420613" y="2572826"/>
            <a:ext cx="915045" cy="0"/>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図 11" descr="黒い背景に白い文字の絵&#10;&#10;中程度の精度で自動的に生成された説明">
            <a:extLst>
              <a:ext uri="{FF2B5EF4-FFF2-40B4-BE49-F238E27FC236}">
                <a16:creationId xmlns:a16="http://schemas.microsoft.com/office/drawing/2014/main" id="{084F9DE3-63A7-4AE6-92F6-0B3ABF328B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6711" y="1041701"/>
            <a:ext cx="1322846" cy="1322846"/>
          </a:xfrm>
          <a:prstGeom prst="rect">
            <a:avLst/>
          </a:prstGeom>
        </p:spPr>
      </p:pic>
      <p:sp>
        <p:nvSpPr>
          <p:cNvPr id="30" name="楕円 29">
            <a:extLst>
              <a:ext uri="{FF2B5EF4-FFF2-40B4-BE49-F238E27FC236}">
                <a16:creationId xmlns:a16="http://schemas.microsoft.com/office/drawing/2014/main" id="{E8453564-C718-4836-B743-36B9417F5EF8}"/>
              </a:ext>
            </a:extLst>
          </p:cNvPr>
          <p:cNvSpPr/>
          <p:nvPr/>
        </p:nvSpPr>
        <p:spPr>
          <a:xfrm>
            <a:off x="1445323" y="3989374"/>
            <a:ext cx="1971472" cy="1971472"/>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7E4D90E4-6EAE-4D43-BBF5-EE7939B309EA}"/>
              </a:ext>
            </a:extLst>
          </p:cNvPr>
          <p:cNvSpPr/>
          <p:nvPr/>
        </p:nvSpPr>
        <p:spPr>
          <a:xfrm>
            <a:off x="1561651" y="5245374"/>
            <a:ext cx="1736373" cy="523220"/>
          </a:xfrm>
          <a:prstGeom prst="rect">
            <a:avLst/>
          </a:prstGeom>
          <a:ln>
            <a:noFill/>
          </a:ln>
        </p:spPr>
        <p:txBody>
          <a:bodyPr wrap="none">
            <a:spAutoFit/>
          </a:bodyPr>
          <a:lstStyle/>
          <a:p>
            <a:pPr marL="12700" algn="ctr">
              <a:spcBef>
                <a:spcPct val="0"/>
              </a:spcBef>
            </a:pPr>
            <a:r>
              <a:rPr lang="ja-JP" altLang="en-US" sz="2800" b="1" spc="200">
                <a:latin typeface="Bahnschrift SemiBold SemiConden" panose="020B0502040204020203" pitchFamily="34" charset="0"/>
                <a:ea typeface="メイリオ" panose="020B0604030504040204" pitchFamily="50" charset="-128"/>
              </a:rPr>
              <a:t>待ち行列</a:t>
            </a:r>
          </a:p>
        </p:txBody>
      </p:sp>
      <p:cxnSp>
        <p:nvCxnSpPr>
          <p:cNvPr id="34" name="直線コネクタ 33">
            <a:extLst>
              <a:ext uri="{FF2B5EF4-FFF2-40B4-BE49-F238E27FC236}">
                <a16:creationId xmlns:a16="http://schemas.microsoft.com/office/drawing/2014/main" id="{57ABCA3B-A716-45D8-8649-BE8D47CF5037}"/>
              </a:ext>
            </a:extLst>
          </p:cNvPr>
          <p:cNvCxnSpPr>
            <a:cxnSpLocks/>
          </p:cNvCxnSpPr>
          <p:nvPr/>
        </p:nvCxnSpPr>
        <p:spPr>
          <a:xfrm flipH="1">
            <a:off x="1972316" y="4945911"/>
            <a:ext cx="915045" cy="0"/>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C26A40FD-8C7F-485C-A013-6FC952DAFFA8}"/>
              </a:ext>
            </a:extLst>
          </p:cNvPr>
          <p:cNvSpPr/>
          <p:nvPr/>
        </p:nvSpPr>
        <p:spPr>
          <a:xfrm>
            <a:off x="6591339" y="3985295"/>
            <a:ext cx="1971472" cy="1971472"/>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FB84B262-ECE8-4918-BDA2-8C46A16ACF7F}"/>
              </a:ext>
            </a:extLst>
          </p:cNvPr>
          <p:cNvSpPr/>
          <p:nvPr/>
        </p:nvSpPr>
        <p:spPr>
          <a:xfrm>
            <a:off x="6774992" y="5241295"/>
            <a:ext cx="1601722" cy="523220"/>
          </a:xfrm>
          <a:prstGeom prst="rect">
            <a:avLst/>
          </a:prstGeom>
          <a:ln>
            <a:noFill/>
          </a:ln>
        </p:spPr>
        <p:txBody>
          <a:bodyPr wrap="square">
            <a:spAutoFit/>
          </a:bodyPr>
          <a:lstStyle/>
          <a:p>
            <a:pPr marL="12700" algn="ctr">
              <a:spcBef>
                <a:spcPct val="0"/>
              </a:spcBef>
            </a:pPr>
            <a:r>
              <a:rPr lang="en-US" altLang="ja-JP" sz="2800" b="1" spc="200">
                <a:latin typeface="Bahnschrift SemiBold SemiConden" panose="020B0502040204020203" pitchFamily="34" charset="0"/>
                <a:ea typeface="メイリオ" panose="020B0604030504040204" pitchFamily="50" charset="-128"/>
              </a:rPr>
              <a:t>Dijkstra</a:t>
            </a:r>
            <a:endParaRPr lang="ja-JP" altLang="en-US" sz="2800" b="1" spc="200">
              <a:latin typeface="Bahnschrift SemiBold SemiConden" panose="020B0502040204020203" pitchFamily="34" charset="0"/>
              <a:ea typeface="メイリオ" panose="020B0604030504040204" pitchFamily="50" charset="-128"/>
            </a:endParaRPr>
          </a:p>
        </p:txBody>
      </p:sp>
      <p:cxnSp>
        <p:nvCxnSpPr>
          <p:cNvPr id="38" name="直線コネクタ 37">
            <a:extLst>
              <a:ext uri="{FF2B5EF4-FFF2-40B4-BE49-F238E27FC236}">
                <a16:creationId xmlns:a16="http://schemas.microsoft.com/office/drawing/2014/main" id="{C95A4345-26C7-4C09-9912-96F253036A10}"/>
              </a:ext>
            </a:extLst>
          </p:cNvPr>
          <p:cNvCxnSpPr>
            <a:cxnSpLocks/>
          </p:cNvCxnSpPr>
          <p:nvPr/>
        </p:nvCxnSpPr>
        <p:spPr>
          <a:xfrm flipH="1" flipV="1">
            <a:off x="7118332" y="4941832"/>
            <a:ext cx="842135" cy="6099"/>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42" name="図 41" descr="黒い背景に白い文字がある&#10;&#10;低い精度で自動的に生成された説明">
            <a:extLst>
              <a:ext uri="{FF2B5EF4-FFF2-40B4-BE49-F238E27FC236}">
                <a16:creationId xmlns:a16="http://schemas.microsoft.com/office/drawing/2014/main" id="{542E2565-CE31-4BC7-825F-CBFA69B22D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5069" y="3444815"/>
            <a:ext cx="1149535" cy="1149535"/>
          </a:xfrm>
          <a:prstGeom prst="rect">
            <a:avLst/>
          </a:prstGeom>
        </p:spPr>
      </p:pic>
      <p:pic>
        <p:nvPicPr>
          <p:cNvPr id="44" name="図 43" descr="図形, 矢印&#10;&#10;自動的に生成された説明">
            <a:extLst>
              <a:ext uri="{FF2B5EF4-FFF2-40B4-BE49-F238E27FC236}">
                <a16:creationId xmlns:a16="http://schemas.microsoft.com/office/drawing/2014/main" id="{4BF5BDBE-2005-4626-8774-B14FF46AE3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14587" y="3444815"/>
            <a:ext cx="1019890" cy="1019890"/>
          </a:xfrm>
          <a:prstGeom prst="rect">
            <a:avLst/>
          </a:prstGeom>
        </p:spPr>
      </p:pic>
    </p:spTree>
    <p:extLst>
      <p:ext uri="{BB962C8B-B14F-4D97-AF65-F5344CB8AC3E}">
        <p14:creationId xmlns:p14="http://schemas.microsoft.com/office/powerpoint/2010/main" val="373187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heel(1)">
                                      <p:cBhvr>
                                        <p:cTn id="7" dur="900"/>
                                        <p:tgtEl>
                                          <p:spTgt spid="22"/>
                                        </p:tgtEl>
                                      </p:cBhvr>
                                    </p:animEffect>
                                  </p:childTnLst>
                                </p:cTn>
                              </p:par>
                              <p:par>
                                <p:cTn id="8" presetID="8" presetClass="emph" presetSubtype="0" accel="23000" decel="77000" fill="hold" grpId="2" nodeType="withEffect">
                                  <p:stCondLst>
                                    <p:cond delay="0"/>
                                  </p:stCondLst>
                                  <p:childTnLst>
                                    <p:animRot by="43200000">
                                      <p:cBhvr>
                                        <p:cTn id="9" dur="1700" fill="hold"/>
                                        <p:tgtEl>
                                          <p:spTgt spid="22"/>
                                        </p:tgtEl>
                                        <p:attrNameLst>
                                          <p:attrName>r</p:attrName>
                                        </p:attrNameLst>
                                      </p:cBhvr>
                                    </p:animRot>
                                  </p:childTnLst>
                                </p:cTn>
                              </p:par>
                              <p:par>
                                <p:cTn id="10" presetID="6" presetClass="emph" presetSubtype="0" accel="25000" decel="75000" fill="hold" grpId="1" nodeType="withEffect">
                                  <p:stCondLst>
                                    <p:cond delay="300"/>
                                  </p:stCondLst>
                                  <p:childTnLst>
                                    <p:animScale>
                                      <p:cBhvr>
                                        <p:cTn id="11" dur="1100" fill="hold"/>
                                        <p:tgtEl>
                                          <p:spTgt spid="22"/>
                                        </p:tgtEl>
                                      </p:cBhvr>
                                      <p:by x="110000" y="110000"/>
                                    </p:animScale>
                                  </p:childTnLst>
                                </p:cTn>
                              </p:par>
                              <p:par>
                                <p:cTn id="12" presetID="1" presetClass="entr" presetSubtype="0" fill="hold" grpId="0" nodeType="withEffect">
                                  <p:stCondLst>
                                    <p:cond delay="300"/>
                                  </p:stCondLst>
                                  <p:iterate type="lt">
                                    <p:tmAbs val="50"/>
                                  </p:iterate>
                                  <p:childTnLst>
                                    <p:set>
                                      <p:cBhvr>
                                        <p:cTn id="13" dur="1" fill="hold">
                                          <p:stCondLst>
                                            <p:cond delay="0"/>
                                          </p:stCondLst>
                                        </p:cTn>
                                        <p:tgtEl>
                                          <p:spTgt spid="23"/>
                                        </p:tgtEl>
                                        <p:attrNameLst>
                                          <p:attrName>style.visibility</p:attrName>
                                        </p:attrNameLst>
                                      </p:cBhvr>
                                      <p:to>
                                        <p:strVal val="visible"/>
                                      </p:to>
                                    </p:set>
                                  </p:childTnLst>
                                </p:cTn>
                              </p:par>
                              <p:par>
                                <p:cTn id="14" presetID="1" presetClass="entr" presetSubtype="0" fill="hold" grpId="0" nodeType="withEffect">
                                  <p:stCondLst>
                                    <p:cond delay="500"/>
                                  </p:stCondLst>
                                  <p:iterate type="lt">
                                    <p:tmAbs val="50"/>
                                  </p:iterate>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1700"/>
                            </p:stCondLst>
                            <p:childTnLst>
                              <p:par>
                                <p:cTn id="17" presetID="10" presetClass="entr" presetSubtype="0" fill="hold" grpId="0" nodeType="afterEffect">
                                  <p:stCondLst>
                                    <p:cond delay="5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2700"/>
                            </p:stCondLst>
                            <p:childTnLst>
                              <p:par>
                                <p:cTn id="21" presetID="53" presetClass="entr" presetSubtype="16" fill="hold" grpId="0" nodeType="afterEffect">
                                  <p:stCondLst>
                                    <p:cond delay="500"/>
                                  </p:stCondLst>
                                  <p:childTnLst>
                                    <p:set>
                                      <p:cBhvr>
                                        <p:cTn id="22" dur="1" fill="hold">
                                          <p:stCondLst>
                                            <p:cond delay="0"/>
                                          </p:stCondLst>
                                        </p:cTn>
                                        <p:tgtEl>
                                          <p:spTgt spid="25"/>
                                        </p:tgtEl>
                                        <p:attrNameLst>
                                          <p:attrName>style.visibility</p:attrName>
                                        </p:attrNameLst>
                                      </p:cBhvr>
                                      <p:to>
                                        <p:strVal val="visible"/>
                                      </p:to>
                                    </p:set>
                                    <p:anim calcmode="lin" valueType="num">
                                      <p:cBhvr>
                                        <p:cTn id="23" dur="300" fill="hold"/>
                                        <p:tgtEl>
                                          <p:spTgt spid="25"/>
                                        </p:tgtEl>
                                        <p:attrNameLst>
                                          <p:attrName>ppt_w</p:attrName>
                                        </p:attrNameLst>
                                      </p:cBhvr>
                                      <p:tavLst>
                                        <p:tav tm="0">
                                          <p:val>
                                            <p:fltVal val="0"/>
                                          </p:val>
                                        </p:tav>
                                        <p:tav tm="100000">
                                          <p:val>
                                            <p:strVal val="#ppt_w"/>
                                          </p:val>
                                        </p:tav>
                                      </p:tavLst>
                                    </p:anim>
                                    <p:anim calcmode="lin" valueType="num">
                                      <p:cBhvr>
                                        <p:cTn id="24" dur="300" fill="hold"/>
                                        <p:tgtEl>
                                          <p:spTgt spid="25"/>
                                        </p:tgtEl>
                                        <p:attrNameLst>
                                          <p:attrName>ppt_h</p:attrName>
                                        </p:attrNameLst>
                                      </p:cBhvr>
                                      <p:tavLst>
                                        <p:tav tm="0">
                                          <p:val>
                                            <p:fltVal val="0"/>
                                          </p:val>
                                        </p:tav>
                                        <p:tav tm="100000">
                                          <p:val>
                                            <p:strVal val="#ppt_h"/>
                                          </p:val>
                                        </p:tav>
                                      </p:tavLst>
                                    </p:anim>
                                    <p:animEffect transition="in" filter="fade">
                                      <p:cBhvr>
                                        <p:cTn id="25" dur="300"/>
                                        <p:tgtEl>
                                          <p:spTgt spid="25"/>
                                        </p:tgtEl>
                                      </p:cBhvr>
                                    </p:animEffect>
                                  </p:childTnLst>
                                </p:cTn>
                              </p:par>
                              <p:par>
                                <p:cTn id="26" presetID="6" presetClass="emph" presetSubtype="0" decel="100000" fill="hold" grpId="1" nodeType="withEffect">
                                  <p:stCondLst>
                                    <p:cond delay="500"/>
                                  </p:stCondLst>
                                  <p:childTnLst>
                                    <p:animScale>
                                      <p:cBhvr>
                                        <p:cTn id="27" dur="1000" fill="hold"/>
                                        <p:tgtEl>
                                          <p:spTgt spid="25"/>
                                        </p:tgtEl>
                                      </p:cBhvr>
                                      <p:by x="120000" y="120000"/>
                                    </p:animScale>
                                  </p:childTnLst>
                                </p:cTn>
                              </p:par>
                              <p:par>
                                <p:cTn id="28" presetID="53" presetClass="entr" presetSubtype="16" fill="hold" nodeType="withEffect">
                                  <p:stCondLst>
                                    <p:cond delay="800"/>
                                  </p:stCondLst>
                                  <p:childTnLst>
                                    <p:set>
                                      <p:cBhvr>
                                        <p:cTn id="29" dur="1" fill="hold">
                                          <p:stCondLst>
                                            <p:cond delay="0"/>
                                          </p:stCondLst>
                                        </p:cTn>
                                        <p:tgtEl>
                                          <p:spTgt spid="12"/>
                                        </p:tgtEl>
                                        <p:attrNameLst>
                                          <p:attrName>style.visibility</p:attrName>
                                        </p:attrNameLst>
                                      </p:cBhvr>
                                      <p:to>
                                        <p:strVal val="visible"/>
                                      </p:to>
                                    </p:set>
                                    <p:anim calcmode="lin" valueType="num">
                                      <p:cBhvr>
                                        <p:cTn id="30" dur="300" fill="hold"/>
                                        <p:tgtEl>
                                          <p:spTgt spid="12"/>
                                        </p:tgtEl>
                                        <p:attrNameLst>
                                          <p:attrName>ppt_w</p:attrName>
                                        </p:attrNameLst>
                                      </p:cBhvr>
                                      <p:tavLst>
                                        <p:tav tm="0">
                                          <p:val>
                                            <p:fltVal val="0"/>
                                          </p:val>
                                        </p:tav>
                                        <p:tav tm="100000">
                                          <p:val>
                                            <p:strVal val="#ppt_w"/>
                                          </p:val>
                                        </p:tav>
                                      </p:tavLst>
                                    </p:anim>
                                    <p:anim calcmode="lin" valueType="num">
                                      <p:cBhvr>
                                        <p:cTn id="31" dur="300" fill="hold"/>
                                        <p:tgtEl>
                                          <p:spTgt spid="12"/>
                                        </p:tgtEl>
                                        <p:attrNameLst>
                                          <p:attrName>ppt_h</p:attrName>
                                        </p:attrNameLst>
                                      </p:cBhvr>
                                      <p:tavLst>
                                        <p:tav tm="0">
                                          <p:val>
                                            <p:fltVal val="0"/>
                                          </p:val>
                                        </p:tav>
                                        <p:tav tm="100000">
                                          <p:val>
                                            <p:strVal val="#ppt_h"/>
                                          </p:val>
                                        </p:tav>
                                      </p:tavLst>
                                    </p:anim>
                                    <p:animEffect transition="in" filter="fade">
                                      <p:cBhvr>
                                        <p:cTn id="32" dur="300"/>
                                        <p:tgtEl>
                                          <p:spTgt spid="12"/>
                                        </p:tgtEl>
                                      </p:cBhvr>
                                    </p:animEffect>
                                  </p:childTnLst>
                                </p:cTn>
                              </p:par>
                              <p:par>
                                <p:cTn id="33" presetID="42" presetClass="path" presetSubtype="0" accel="50000" decel="50000" fill="hold" nodeType="withEffect">
                                  <p:stCondLst>
                                    <p:cond delay="1450"/>
                                  </p:stCondLst>
                                  <p:childTnLst>
                                    <p:animMotion origin="layout" path="M 0 1.85185E-6 L 0.00026 0.05208 " pathEditMode="relative" rAng="0" ptsTypes="AA">
                                      <p:cBhvr>
                                        <p:cTn id="34" dur="1000" fill="hold"/>
                                        <p:tgtEl>
                                          <p:spTgt spid="12"/>
                                        </p:tgtEl>
                                        <p:attrNameLst>
                                          <p:attrName>ppt_x</p:attrName>
                                          <p:attrName>ppt_y</p:attrName>
                                        </p:attrNameLst>
                                      </p:cBhvr>
                                      <p:rCtr x="13" y="2593"/>
                                    </p:animMotion>
                                  </p:childTnLst>
                                </p:cTn>
                              </p:par>
                              <p:par>
                                <p:cTn id="35" presetID="1" presetClass="entr" presetSubtype="0" fill="hold" grpId="0" nodeType="withEffect">
                                  <p:stCondLst>
                                    <p:cond delay="1450"/>
                                  </p:stCondLst>
                                  <p:iterate type="lt">
                                    <p:tmAbs val="40"/>
                                  </p:iterate>
                                  <p:childTnLst>
                                    <p:set>
                                      <p:cBhvr>
                                        <p:cTn id="36" dur="1" fill="hold">
                                          <p:stCondLst>
                                            <p:cond delay="0"/>
                                          </p:stCondLst>
                                        </p:cTn>
                                        <p:tgtEl>
                                          <p:spTgt spid="26"/>
                                        </p:tgtEl>
                                        <p:attrNameLst>
                                          <p:attrName>style.visibility</p:attrName>
                                        </p:attrNameLst>
                                      </p:cBhvr>
                                      <p:to>
                                        <p:strVal val="visible"/>
                                      </p:to>
                                    </p:set>
                                  </p:childTnLst>
                                </p:cTn>
                              </p:par>
                              <p:par>
                                <p:cTn id="37" presetID="42" presetClass="path" presetSubtype="0" accel="40000" decel="60000" fill="hold" grpId="1" nodeType="withEffect">
                                  <p:stCondLst>
                                    <p:cond delay="1450"/>
                                  </p:stCondLst>
                                  <p:iterate type="lt">
                                    <p:tmPct val="0"/>
                                  </p:iterate>
                                  <p:childTnLst>
                                    <p:animMotion origin="layout" path="M 0 -4.44444E-6 L 0 -0.02268 " pathEditMode="relative" rAng="0" ptsTypes="AA">
                                      <p:cBhvr>
                                        <p:cTn id="38" dur="1000" fill="hold"/>
                                        <p:tgtEl>
                                          <p:spTgt spid="26"/>
                                        </p:tgtEl>
                                        <p:attrNameLst>
                                          <p:attrName>ppt_x</p:attrName>
                                          <p:attrName>ppt_y</p:attrName>
                                        </p:attrNameLst>
                                      </p:cBhvr>
                                      <p:rCtr x="0" y="-1134"/>
                                    </p:animMotion>
                                  </p:childTnLst>
                                </p:cTn>
                              </p:par>
                              <p:par>
                                <p:cTn id="39" presetID="22" presetClass="entr" presetSubtype="8" fill="hold" nodeType="withEffect">
                                  <p:stCondLst>
                                    <p:cond delay="2100"/>
                                  </p:stCondLst>
                                  <p:childTnLst>
                                    <p:set>
                                      <p:cBhvr>
                                        <p:cTn id="40" dur="1" fill="hold">
                                          <p:stCondLst>
                                            <p:cond delay="0"/>
                                          </p:stCondLst>
                                        </p:cTn>
                                        <p:tgtEl>
                                          <p:spTgt spid="28"/>
                                        </p:tgtEl>
                                        <p:attrNameLst>
                                          <p:attrName>style.visibility</p:attrName>
                                        </p:attrNameLst>
                                      </p:cBhvr>
                                      <p:to>
                                        <p:strVal val="visible"/>
                                      </p:to>
                                    </p:set>
                                    <p:animEffect transition="in" filter="wipe(left)">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p:cTn id="46" dur="300" fill="hold"/>
                                        <p:tgtEl>
                                          <p:spTgt spid="30"/>
                                        </p:tgtEl>
                                        <p:attrNameLst>
                                          <p:attrName>ppt_w</p:attrName>
                                        </p:attrNameLst>
                                      </p:cBhvr>
                                      <p:tavLst>
                                        <p:tav tm="0">
                                          <p:val>
                                            <p:fltVal val="0"/>
                                          </p:val>
                                        </p:tav>
                                        <p:tav tm="100000">
                                          <p:val>
                                            <p:strVal val="#ppt_w"/>
                                          </p:val>
                                        </p:tav>
                                      </p:tavLst>
                                    </p:anim>
                                    <p:anim calcmode="lin" valueType="num">
                                      <p:cBhvr>
                                        <p:cTn id="47" dur="300" fill="hold"/>
                                        <p:tgtEl>
                                          <p:spTgt spid="30"/>
                                        </p:tgtEl>
                                        <p:attrNameLst>
                                          <p:attrName>ppt_h</p:attrName>
                                        </p:attrNameLst>
                                      </p:cBhvr>
                                      <p:tavLst>
                                        <p:tav tm="0">
                                          <p:val>
                                            <p:fltVal val="0"/>
                                          </p:val>
                                        </p:tav>
                                        <p:tav tm="100000">
                                          <p:val>
                                            <p:strVal val="#ppt_h"/>
                                          </p:val>
                                        </p:tav>
                                      </p:tavLst>
                                    </p:anim>
                                    <p:animEffect transition="in" filter="fade">
                                      <p:cBhvr>
                                        <p:cTn id="48" dur="300"/>
                                        <p:tgtEl>
                                          <p:spTgt spid="30"/>
                                        </p:tgtEl>
                                      </p:cBhvr>
                                    </p:animEffect>
                                  </p:childTnLst>
                                </p:cTn>
                              </p:par>
                              <p:par>
                                <p:cTn id="49" presetID="6" presetClass="emph" presetSubtype="0" decel="100000" fill="hold" grpId="1" nodeType="withEffect">
                                  <p:stCondLst>
                                    <p:cond delay="0"/>
                                  </p:stCondLst>
                                  <p:childTnLst>
                                    <p:animScale>
                                      <p:cBhvr>
                                        <p:cTn id="50" dur="1000" fill="hold"/>
                                        <p:tgtEl>
                                          <p:spTgt spid="30"/>
                                        </p:tgtEl>
                                      </p:cBhvr>
                                      <p:by x="120000" y="120000"/>
                                    </p:animScale>
                                  </p:childTnLst>
                                </p:cTn>
                              </p:par>
                              <p:par>
                                <p:cTn id="51" presetID="53" presetClass="entr" presetSubtype="16" fill="hold" nodeType="withEffect">
                                  <p:stCondLst>
                                    <p:cond delay="300"/>
                                  </p:stCondLst>
                                  <p:childTnLst>
                                    <p:set>
                                      <p:cBhvr>
                                        <p:cTn id="52" dur="1" fill="hold">
                                          <p:stCondLst>
                                            <p:cond delay="0"/>
                                          </p:stCondLst>
                                        </p:cTn>
                                        <p:tgtEl>
                                          <p:spTgt spid="42"/>
                                        </p:tgtEl>
                                        <p:attrNameLst>
                                          <p:attrName>style.visibility</p:attrName>
                                        </p:attrNameLst>
                                      </p:cBhvr>
                                      <p:to>
                                        <p:strVal val="visible"/>
                                      </p:to>
                                    </p:set>
                                    <p:anim calcmode="lin" valueType="num">
                                      <p:cBhvr>
                                        <p:cTn id="53" dur="300" fill="hold"/>
                                        <p:tgtEl>
                                          <p:spTgt spid="42"/>
                                        </p:tgtEl>
                                        <p:attrNameLst>
                                          <p:attrName>ppt_w</p:attrName>
                                        </p:attrNameLst>
                                      </p:cBhvr>
                                      <p:tavLst>
                                        <p:tav tm="0">
                                          <p:val>
                                            <p:fltVal val="0"/>
                                          </p:val>
                                        </p:tav>
                                        <p:tav tm="100000">
                                          <p:val>
                                            <p:strVal val="#ppt_w"/>
                                          </p:val>
                                        </p:tav>
                                      </p:tavLst>
                                    </p:anim>
                                    <p:anim calcmode="lin" valueType="num">
                                      <p:cBhvr>
                                        <p:cTn id="54" dur="300" fill="hold"/>
                                        <p:tgtEl>
                                          <p:spTgt spid="42"/>
                                        </p:tgtEl>
                                        <p:attrNameLst>
                                          <p:attrName>ppt_h</p:attrName>
                                        </p:attrNameLst>
                                      </p:cBhvr>
                                      <p:tavLst>
                                        <p:tav tm="0">
                                          <p:val>
                                            <p:fltVal val="0"/>
                                          </p:val>
                                        </p:tav>
                                        <p:tav tm="100000">
                                          <p:val>
                                            <p:strVal val="#ppt_h"/>
                                          </p:val>
                                        </p:tav>
                                      </p:tavLst>
                                    </p:anim>
                                    <p:animEffect transition="in" filter="fade">
                                      <p:cBhvr>
                                        <p:cTn id="55" dur="300"/>
                                        <p:tgtEl>
                                          <p:spTgt spid="42"/>
                                        </p:tgtEl>
                                      </p:cBhvr>
                                    </p:animEffect>
                                  </p:childTnLst>
                                </p:cTn>
                              </p:par>
                              <p:par>
                                <p:cTn id="56" presetID="42" presetClass="path" presetSubtype="0" accel="50000" decel="50000" fill="hold" nodeType="withEffect">
                                  <p:stCondLst>
                                    <p:cond delay="650"/>
                                  </p:stCondLst>
                                  <p:childTnLst>
                                    <p:animMotion origin="layout" path="M 1.04167E-6 -1.11111E-6 L 0.00026 0.05625 " pathEditMode="relative" rAng="0" ptsTypes="AA">
                                      <p:cBhvr>
                                        <p:cTn id="57" dur="1000" fill="hold"/>
                                        <p:tgtEl>
                                          <p:spTgt spid="42"/>
                                        </p:tgtEl>
                                        <p:attrNameLst>
                                          <p:attrName>ppt_x</p:attrName>
                                          <p:attrName>ppt_y</p:attrName>
                                        </p:attrNameLst>
                                      </p:cBhvr>
                                      <p:rCtr x="13" y="2801"/>
                                    </p:animMotion>
                                  </p:childTnLst>
                                </p:cTn>
                              </p:par>
                              <p:par>
                                <p:cTn id="58" presetID="1" presetClass="entr" presetSubtype="0" fill="hold" grpId="0" nodeType="withEffect">
                                  <p:stCondLst>
                                    <p:cond delay="600"/>
                                  </p:stCondLst>
                                  <p:iterate type="lt">
                                    <p:tmAbs val="40"/>
                                  </p:iterate>
                                  <p:childTnLst>
                                    <p:set>
                                      <p:cBhvr>
                                        <p:cTn id="59" dur="1" fill="hold">
                                          <p:stCondLst>
                                            <p:cond delay="0"/>
                                          </p:stCondLst>
                                        </p:cTn>
                                        <p:tgtEl>
                                          <p:spTgt spid="31"/>
                                        </p:tgtEl>
                                        <p:attrNameLst>
                                          <p:attrName>style.visibility</p:attrName>
                                        </p:attrNameLst>
                                      </p:cBhvr>
                                      <p:to>
                                        <p:strVal val="visible"/>
                                      </p:to>
                                    </p:set>
                                  </p:childTnLst>
                                </p:cTn>
                              </p:par>
                              <p:par>
                                <p:cTn id="60" presetID="42" presetClass="path" presetSubtype="0" accel="40000" decel="60000" fill="hold" grpId="1" nodeType="withEffect">
                                  <p:stCondLst>
                                    <p:cond delay="550"/>
                                  </p:stCondLst>
                                  <p:iterate type="lt">
                                    <p:tmPct val="0"/>
                                  </p:iterate>
                                  <p:childTnLst>
                                    <p:animMotion origin="layout" path="M 1.25E-6 7.40741E-7 L 1.25E-6 -0.02269 " pathEditMode="relative" rAng="0" ptsTypes="AA">
                                      <p:cBhvr>
                                        <p:cTn id="61" dur="1000" fill="hold"/>
                                        <p:tgtEl>
                                          <p:spTgt spid="31"/>
                                        </p:tgtEl>
                                        <p:attrNameLst>
                                          <p:attrName>ppt_x</p:attrName>
                                          <p:attrName>ppt_y</p:attrName>
                                        </p:attrNameLst>
                                      </p:cBhvr>
                                      <p:rCtr x="0" y="-1134"/>
                                    </p:animMotion>
                                  </p:childTnLst>
                                </p:cTn>
                              </p:par>
                              <p:par>
                                <p:cTn id="62" presetID="22" presetClass="entr" presetSubtype="8" fill="hold" nodeType="withEffect">
                                  <p:stCondLst>
                                    <p:cond delay="1100"/>
                                  </p:stCondLst>
                                  <p:childTnLst>
                                    <p:set>
                                      <p:cBhvr>
                                        <p:cTn id="63" dur="1" fill="hold">
                                          <p:stCondLst>
                                            <p:cond delay="0"/>
                                          </p:stCondLst>
                                        </p:cTn>
                                        <p:tgtEl>
                                          <p:spTgt spid="34"/>
                                        </p:tgtEl>
                                        <p:attrNameLst>
                                          <p:attrName>style.visibility</p:attrName>
                                        </p:attrNameLst>
                                      </p:cBhvr>
                                      <p:to>
                                        <p:strVal val="visible"/>
                                      </p:to>
                                    </p:set>
                                    <p:animEffect transition="in" filter="wipe(left)">
                                      <p:cBhvr>
                                        <p:cTn id="64" dur="500"/>
                                        <p:tgtEl>
                                          <p:spTgt spid="34"/>
                                        </p:tgtEl>
                                      </p:cBhvr>
                                    </p:animEffect>
                                  </p:childTnLst>
                                </p:cTn>
                              </p:par>
                            </p:childTnLst>
                          </p:cTn>
                        </p:par>
                        <p:par>
                          <p:cTn id="65" fill="hold">
                            <p:stCondLst>
                              <p:cond delay="1650"/>
                            </p:stCondLst>
                            <p:childTnLst>
                              <p:par>
                                <p:cTn id="66" presetID="53" presetClass="entr" presetSubtype="16" fill="hold" grpId="0" nodeType="afterEffect">
                                  <p:stCondLst>
                                    <p:cond delay="0"/>
                                  </p:stCondLst>
                                  <p:childTnLst>
                                    <p:set>
                                      <p:cBhvr>
                                        <p:cTn id="67" dur="1" fill="hold">
                                          <p:stCondLst>
                                            <p:cond delay="0"/>
                                          </p:stCondLst>
                                        </p:cTn>
                                        <p:tgtEl>
                                          <p:spTgt spid="36"/>
                                        </p:tgtEl>
                                        <p:attrNameLst>
                                          <p:attrName>style.visibility</p:attrName>
                                        </p:attrNameLst>
                                      </p:cBhvr>
                                      <p:to>
                                        <p:strVal val="visible"/>
                                      </p:to>
                                    </p:set>
                                    <p:anim calcmode="lin" valueType="num">
                                      <p:cBhvr>
                                        <p:cTn id="68" dur="300" fill="hold"/>
                                        <p:tgtEl>
                                          <p:spTgt spid="36"/>
                                        </p:tgtEl>
                                        <p:attrNameLst>
                                          <p:attrName>ppt_w</p:attrName>
                                        </p:attrNameLst>
                                      </p:cBhvr>
                                      <p:tavLst>
                                        <p:tav tm="0">
                                          <p:val>
                                            <p:fltVal val="0"/>
                                          </p:val>
                                        </p:tav>
                                        <p:tav tm="100000">
                                          <p:val>
                                            <p:strVal val="#ppt_w"/>
                                          </p:val>
                                        </p:tav>
                                      </p:tavLst>
                                    </p:anim>
                                    <p:anim calcmode="lin" valueType="num">
                                      <p:cBhvr>
                                        <p:cTn id="69" dur="300" fill="hold"/>
                                        <p:tgtEl>
                                          <p:spTgt spid="36"/>
                                        </p:tgtEl>
                                        <p:attrNameLst>
                                          <p:attrName>ppt_h</p:attrName>
                                        </p:attrNameLst>
                                      </p:cBhvr>
                                      <p:tavLst>
                                        <p:tav tm="0">
                                          <p:val>
                                            <p:fltVal val="0"/>
                                          </p:val>
                                        </p:tav>
                                        <p:tav tm="100000">
                                          <p:val>
                                            <p:strVal val="#ppt_h"/>
                                          </p:val>
                                        </p:tav>
                                      </p:tavLst>
                                    </p:anim>
                                    <p:animEffect transition="in" filter="fade">
                                      <p:cBhvr>
                                        <p:cTn id="70" dur="300"/>
                                        <p:tgtEl>
                                          <p:spTgt spid="36"/>
                                        </p:tgtEl>
                                      </p:cBhvr>
                                    </p:animEffect>
                                  </p:childTnLst>
                                </p:cTn>
                              </p:par>
                              <p:par>
                                <p:cTn id="71" presetID="6" presetClass="emph" presetSubtype="0" decel="100000" fill="hold" grpId="1" nodeType="withEffect">
                                  <p:stCondLst>
                                    <p:cond delay="0"/>
                                  </p:stCondLst>
                                  <p:childTnLst>
                                    <p:animScale>
                                      <p:cBhvr>
                                        <p:cTn id="72" dur="1000" fill="hold"/>
                                        <p:tgtEl>
                                          <p:spTgt spid="36"/>
                                        </p:tgtEl>
                                      </p:cBhvr>
                                      <p:by x="120000" y="120000"/>
                                    </p:animScale>
                                  </p:childTnLst>
                                </p:cTn>
                              </p:par>
                              <p:par>
                                <p:cTn id="73" presetID="53" presetClass="entr" presetSubtype="16" fill="hold" nodeType="withEffect">
                                  <p:stCondLst>
                                    <p:cond delay="300"/>
                                  </p:stCondLst>
                                  <p:childTnLst>
                                    <p:set>
                                      <p:cBhvr>
                                        <p:cTn id="74" dur="1" fill="hold">
                                          <p:stCondLst>
                                            <p:cond delay="0"/>
                                          </p:stCondLst>
                                        </p:cTn>
                                        <p:tgtEl>
                                          <p:spTgt spid="44"/>
                                        </p:tgtEl>
                                        <p:attrNameLst>
                                          <p:attrName>style.visibility</p:attrName>
                                        </p:attrNameLst>
                                      </p:cBhvr>
                                      <p:to>
                                        <p:strVal val="visible"/>
                                      </p:to>
                                    </p:set>
                                    <p:anim calcmode="lin" valueType="num">
                                      <p:cBhvr>
                                        <p:cTn id="75" dur="300" fill="hold"/>
                                        <p:tgtEl>
                                          <p:spTgt spid="44"/>
                                        </p:tgtEl>
                                        <p:attrNameLst>
                                          <p:attrName>ppt_w</p:attrName>
                                        </p:attrNameLst>
                                      </p:cBhvr>
                                      <p:tavLst>
                                        <p:tav tm="0">
                                          <p:val>
                                            <p:fltVal val="0"/>
                                          </p:val>
                                        </p:tav>
                                        <p:tav tm="100000">
                                          <p:val>
                                            <p:strVal val="#ppt_w"/>
                                          </p:val>
                                        </p:tav>
                                      </p:tavLst>
                                    </p:anim>
                                    <p:anim calcmode="lin" valueType="num">
                                      <p:cBhvr>
                                        <p:cTn id="76" dur="300" fill="hold"/>
                                        <p:tgtEl>
                                          <p:spTgt spid="44"/>
                                        </p:tgtEl>
                                        <p:attrNameLst>
                                          <p:attrName>ppt_h</p:attrName>
                                        </p:attrNameLst>
                                      </p:cBhvr>
                                      <p:tavLst>
                                        <p:tav tm="0">
                                          <p:val>
                                            <p:fltVal val="0"/>
                                          </p:val>
                                        </p:tav>
                                        <p:tav tm="100000">
                                          <p:val>
                                            <p:strVal val="#ppt_h"/>
                                          </p:val>
                                        </p:tav>
                                      </p:tavLst>
                                    </p:anim>
                                    <p:animEffect transition="in" filter="fade">
                                      <p:cBhvr>
                                        <p:cTn id="77" dur="300"/>
                                        <p:tgtEl>
                                          <p:spTgt spid="44"/>
                                        </p:tgtEl>
                                      </p:cBhvr>
                                    </p:animEffect>
                                  </p:childTnLst>
                                </p:cTn>
                              </p:par>
                              <p:par>
                                <p:cTn id="78" presetID="42" presetClass="path" presetSubtype="0" accel="50000" decel="50000" fill="hold" nodeType="withEffect">
                                  <p:stCondLst>
                                    <p:cond delay="650"/>
                                  </p:stCondLst>
                                  <p:childTnLst>
                                    <p:animMotion origin="layout" path="M 2.5E-6 -3.7037E-7 L 0.00039 0.07431 " pathEditMode="relative" rAng="0" ptsTypes="AA">
                                      <p:cBhvr>
                                        <p:cTn id="79" dur="1000" fill="hold"/>
                                        <p:tgtEl>
                                          <p:spTgt spid="44"/>
                                        </p:tgtEl>
                                        <p:attrNameLst>
                                          <p:attrName>ppt_x</p:attrName>
                                          <p:attrName>ppt_y</p:attrName>
                                        </p:attrNameLst>
                                      </p:cBhvr>
                                      <p:rCtr x="13" y="3704"/>
                                    </p:animMotion>
                                  </p:childTnLst>
                                </p:cTn>
                              </p:par>
                              <p:par>
                                <p:cTn id="80" presetID="1" presetClass="entr" presetSubtype="0" fill="hold" grpId="0" nodeType="withEffect">
                                  <p:stCondLst>
                                    <p:cond delay="650"/>
                                  </p:stCondLst>
                                  <p:iterate type="lt">
                                    <p:tmAbs val="40"/>
                                  </p:iterate>
                                  <p:childTnLst>
                                    <p:set>
                                      <p:cBhvr>
                                        <p:cTn id="81" dur="1" fill="hold">
                                          <p:stCondLst>
                                            <p:cond delay="0"/>
                                          </p:stCondLst>
                                        </p:cTn>
                                        <p:tgtEl>
                                          <p:spTgt spid="37"/>
                                        </p:tgtEl>
                                        <p:attrNameLst>
                                          <p:attrName>style.visibility</p:attrName>
                                        </p:attrNameLst>
                                      </p:cBhvr>
                                      <p:to>
                                        <p:strVal val="visible"/>
                                      </p:to>
                                    </p:set>
                                  </p:childTnLst>
                                </p:cTn>
                              </p:par>
                              <p:par>
                                <p:cTn id="82" presetID="42" presetClass="path" presetSubtype="0" accel="40000" decel="60000" fill="hold" grpId="1" nodeType="withEffect">
                                  <p:stCondLst>
                                    <p:cond delay="650"/>
                                  </p:stCondLst>
                                  <p:iterate type="lt">
                                    <p:tmPct val="0"/>
                                  </p:iterate>
                                  <p:childTnLst>
                                    <p:animMotion origin="layout" path="M -4.16667E-6 -4.81481E-6 L -4.16667E-6 -0.02268 " pathEditMode="relative" rAng="0" ptsTypes="AA">
                                      <p:cBhvr>
                                        <p:cTn id="83" dur="1000" fill="hold"/>
                                        <p:tgtEl>
                                          <p:spTgt spid="37"/>
                                        </p:tgtEl>
                                        <p:attrNameLst>
                                          <p:attrName>ppt_x</p:attrName>
                                          <p:attrName>ppt_y</p:attrName>
                                        </p:attrNameLst>
                                      </p:cBhvr>
                                      <p:rCtr x="0" y="-1134"/>
                                    </p:animMotion>
                                  </p:childTnLst>
                                </p:cTn>
                              </p:par>
                              <p:par>
                                <p:cTn id="84" presetID="22" presetClass="entr" presetSubtype="8" fill="hold" nodeType="withEffect">
                                  <p:stCondLst>
                                    <p:cond delay="650"/>
                                  </p:stCondLst>
                                  <p:childTnLst>
                                    <p:set>
                                      <p:cBhvr>
                                        <p:cTn id="85" dur="1" fill="hold">
                                          <p:stCondLst>
                                            <p:cond delay="0"/>
                                          </p:stCondLst>
                                        </p:cTn>
                                        <p:tgtEl>
                                          <p:spTgt spid="38"/>
                                        </p:tgtEl>
                                        <p:attrNameLst>
                                          <p:attrName>style.visibility</p:attrName>
                                        </p:attrNameLst>
                                      </p:cBhvr>
                                      <p:to>
                                        <p:strVal val="visible"/>
                                      </p:to>
                                    </p:set>
                                    <p:animEffect transition="in" filter="wipe(left)">
                                      <p:cBhvr>
                                        <p:cTn id="8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23" grpId="0"/>
      <p:bldP spid="24" grpId="0"/>
      <p:bldP spid="3" grpId="0" animBg="1"/>
      <p:bldP spid="25" grpId="0" animBg="1"/>
      <p:bldP spid="25" grpId="1" animBg="1"/>
      <p:bldP spid="26" grpId="0" animBg="1"/>
      <p:bldP spid="26" grpId="1" animBg="1"/>
      <p:bldP spid="30" grpId="0" animBg="1"/>
      <p:bldP spid="30" grpId="1" animBg="1"/>
      <p:bldP spid="31" grpId="0" animBg="1"/>
      <p:bldP spid="31" grpId="1" animBg="1"/>
      <p:bldP spid="36" grpId="0" animBg="1"/>
      <p:bldP spid="36" grpId="1" animBg="1"/>
      <p:bldP spid="37" grpId="0" animBg="1"/>
      <p:bldP spid="3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3">
            <a:extLst>
              <a:ext uri="{FF2B5EF4-FFF2-40B4-BE49-F238E27FC236}">
                <a16:creationId xmlns:a16="http://schemas.microsoft.com/office/drawing/2014/main" id="{1C615C0A-3736-4D4B-AAAD-ECC702C56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038" y="1350688"/>
            <a:ext cx="9657144" cy="543214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グループ化 4">
            <a:extLst>
              <a:ext uri="{FF2B5EF4-FFF2-40B4-BE49-F238E27FC236}">
                <a16:creationId xmlns:a16="http://schemas.microsoft.com/office/drawing/2014/main" id="{2BC58B4F-04DE-480F-9B6C-39BBA6E4E001}"/>
              </a:ext>
            </a:extLst>
          </p:cNvPr>
          <p:cNvGrpSpPr/>
          <p:nvPr/>
        </p:nvGrpSpPr>
        <p:grpSpPr>
          <a:xfrm>
            <a:off x="3778922" y="0"/>
            <a:ext cx="8413078" cy="6858002"/>
            <a:chOff x="3778922" y="-2"/>
            <a:chExt cx="8413078" cy="6858002"/>
          </a:xfrm>
        </p:grpSpPr>
        <p:sp>
          <p:nvSpPr>
            <p:cNvPr id="6" name="直角三角形 5">
              <a:extLst>
                <a:ext uri="{FF2B5EF4-FFF2-40B4-BE49-F238E27FC236}">
                  <a16:creationId xmlns:a16="http://schemas.microsoft.com/office/drawing/2014/main" id="{5F3154E8-20AE-43F7-8914-D5911ECF128F}"/>
                </a:ext>
              </a:extLst>
            </p:cNvPr>
            <p:cNvSpPr/>
            <p:nvPr/>
          </p:nvSpPr>
          <p:spPr>
            <a:xfrm flipH="1">
              <a:off x="9934112" y="1615734"/>
              <a:ext cx="2257881" cy="5242266"/>
            </a:xfrm>
            <a:prstGeom prst="rtTriangle">
              <a:avLst/>
            </a:prstGeom>
            <a:solidFill>
              <a:srgbClr val="2A8DDE">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直角三角形 6">
              <a:extLst>
                <a:ext uri="{FF2B5EF4-FFF2-40B4-BE49-F238E27FC236}">
                  <a16:creationId xmlns:a16="http://schemas.microsoft.com/office/drawing/2014/main" id="{E77514D1-42CF-4A5F-8076-68FA6A608A2E}"/>
                </a:ext>
              </a:extLst>
            </p:cNvPr>
            <p:cNvSpPr/>
            <p:nvPr/>
          </p:nvSpPr>
          <p:spPr>
            <a:xfrm rot="10800000">
              <a:off x="9135122" y="-2"/>
              <a:ext cx="3056878" cy="6858002"/>
            </a:xfrm>
            <a:prstGeom prst="rtTriangle">
              <a:avLst/>
            </a:prstGeom>
            <a:solidFill>
              <a:srgbClr val="203864">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直角三角形 7">
              <a:extLst>
                <a:ext uri="{FF2B5EF4-FFF2-40B4-BE49-F238E27FC236}">
                  <a16:creationId xmlns:a16="http://schemas.microsoft.com/office/drawing/2014/main" id="{D8F75CA2-73D3-46E7-AFD0-2A40207E85C5}"/>
                </a:ext>
              </a:extLst>
            </p:cNvPr>
            <p:cNvSpPr/>
            <p:nvPr/>
          </p:nvSpPr>
          <p:spPr>
            <a:xfrm flipH="1">
              <a:off x="3778922" y="5166803"/>
              <a:ext cx="8413071" cy="1691197"/>
            </a:xfrm>
            <a:prstGeom prst="rtTriangle">
              <a:avLst/>
            </a:prstGeom>
            <a:solidFill>
              <a:srgbClr val="4472C4">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テキスト ボックス 1">
            <a:extLst>
              <a:ext uri="{FF2B5EF4-FFF2-40B4-BE49-F238E27FC236}">
                <a16:creationId xmlns:a16="http://schemas.microsoft.com/office/drawing/2014/main" id="{E1B76292-6270-4A7B-9C2D-20CF52B4A15A}"/>
              </a:ext>
            </a:extLst>
          </p:cNvPr>
          <p:cNvSpPr txBox="1"/>
          <p:nvPr/>
        </p:nvSpPr>
        <p:spPr>
          <a:xfrm flipH="1">
            <a:off x="526045" y="486137"/>
            <a:ext cx="6146737" cy="769441"/>
          </a:xfrm>
          <a:prstGeom prst="rect">
            <a:avLst/>
          </a:prstGeom>
          <a:noFill/>
        </p:spPr>
        <p:txBody>
          <a:bodyPr wrap="square" rtlCol="0">
            <a:spAutoFit/>
          </a:bodyPr>
          <a:lstStyle/>
          <a:p>
            <a:r>
              <a:rPr kumimoji="1" lang="ja-JP" altLang="en-US" sz="4400" b="1">
                <a:latin typeface="+mj-ea"/>
                <a:ea typeface="+mj-ea"/>
              </a:rPr>
              <a:t>ダイクストラ法とは</a:t>
            </a:r>
            <a:endParaRPr kumimoji="1" lang="en-US" altLang="ja-JP" sz="4400" b="1">
              <a:latin typeface="+mj-ea"/>
              <a:ea typeface="+mj-ea"/>
            </a:endParaRPr>
          </a:p>
        </p:txBody>
      </p:sp>
      <p:grpSp>
        <p:nvGrpSpPr>
          <p:cNvPr id="32" name="グループ化 31">
            <a:extLst>
              <a:ext uri="{FF2B5EF4-FFF2-40B4-BE49-F238E27FC236}">
                <a16:creationId xmlns:a16="http://schemas.microsoft.com/office/drawing/2014/main" id="{58F22095-E71F-49F1-8EB1-DF460F047776}"/>
              </a:ext>
            </a:extLst>
          </p:cNvPr>
          <p:cNvGrpSpPr/>
          <p:nvPr/>
        </p:nvGrpSpPr>
        <p:grpSpPr>
          <a:xfrm>
            <a:off x="2743200" y="2198669"/>
            <a:ext cx="5363110" cy="1797978"/>
            <a:chOff x="2743200" y="2198669"/>
            <a:chExt cx="5363110" cy="1797978"/>
          </a:xfrm>
        </p:grpSpPr>
        <p:grpSp>
          <p:nvGrpSpPr>
            <p:cNvPr id="30" name="グループ化 29">
              <a:extLst>
                <a:ext uri="{FF2B5EF4-FFF2-40B4-BE49-F238E27FC236}">
                  <a16:creationId xmlns:a16="http://schemas.microsoft.com/office/drawing/2014/main" id="{084CC2ED-007C-4230-AC24-27BCD8378013}"/>
                </a:ext>
              </a:extLst>
            </p:cNvPr>
            <p:cNvGrpSpPr/>
            <p:nvPr/>
          </p:nvGrpSpPr>
          <p:grpSpPr>
            <a:xfrm>
              <a:off x="2743200" y="2198669"/>
              <a:ext cx="2681555" cy="1797978"/>
              <a:chOff x="2743200" y="2198669"/>
              <a:chExt cx="2681555" cy="1797978"/>
            </a:xfrm>
          </p:grpSpPr>
          <p:cxnSp>
            <p:nvCxnSpPr>
              <p:cNvPr id="9" name="直線コネクタ 8">
                <a:extLst>
                  <a:ext uri="{FF2B5EF4-FFF2-40B4-BE49-F238E27FC236}">
                    <a16:creationId xmlns:a16="http://schemas.microsoft.com/office/drawing/2014/main" id="{D079B36B-7419-4D5F-86A4-2F5DD3BB5447}"/>
                  </a:ext>
                </a:extLst>
              </p:cNvPr>
              <p:cNvCxnSpPr>
                <a:cxnSpLocks/>
              </p:cNvCxnSpPr>
              <p:nvPr/>
            </p:nvCxnSpPr>
            <p:spPr>
              <a:xfrm>
                <a:off x="2743200" y="3965825"/>
                <a:ext cx="2681555" cy="205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FED36A8-5072-4A84-BC35-41FE0A7EE379}"/>
                  </a:ext>
                </a:extLst>
              </p:cNvPr>
              <p:cNvCxnSpPr/>
              <p:nvPr/>
            </p:nvCxnSpPr>
            <p:spPr>
              <a:xfrm flipV="1">
                <a:off x="5414481" y="2198669"/>
                <a:ext cx="0" cy="17979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5" name="直線コネクタ 24">
              <a:extLst>
                <a:ext uri="{FF2B5EF4-FFF2-40B4-BE49-F238E27FC236}">
                  <a16:creationId xmlns:a16="http://schemas.microsoft.com/office/drawing/2014/main" id="{57C475DE-1E6A-4D57-A58C-DFDBEF527B07}"/>
                </a:ext>
              </a:extLst>
            </p:cNvPr>
            <p:cNvCxnSpPr>
              <a:cxnSpLocks/>
            </p:cNvCxnSpPr>
            <p:nvPr/>
          </p:nvCxnSpPr>
          <p:spPr>
            <a:xfrm flipH="1" flipV="1">
              <a:off x="5404208" y="2198670"/>
              <a:ext cx="2702102" cy="17671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7" name="直線コネクタ 26">
            <a:extLst>
              <a:ext uri="{FF2B5EF4-FFF2-40B4-BE49-F238E27FC236}">
                <a16:creationId xmlns:a16="http://schemas.microsoft.com/office/drawing/2014/main" id="{9FA1BC95-9622-4B34-8D58-7D9C4FBE9A1B}"/>
              </a:ext>
            </a:extLst>
          </p:cNvPr>
          <p:cNvCxnSpPr>
            <a:cxnSpLocks/>
          </p:cNvCxnSpPr>
          <p:nvPr/>
        </p:nvCxnSpPr>
        <p:spPr>
          <a:xfrm>
            <a:off x="5720893" y="2275362"/>
            <a:ext cx="2155929" cy="14849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E2893C6D-E588-4D1A-A243-DE53073C0101}"/>
              </a:ext>
            </a:extLst>
          </p:cNvPr>
          <p:cNvGrpSpPr/>
          <p:nvPr/>
        </p:nvGrpSpPr>
        <p:grpSpPr>
          <a:xfrm>
            <a:off x="76199" y="6140020"/>
            <a:ext cx="814048" cy="755050"/>
            <a:chOff x="80999" y="6086837"/>
            <a:chExt cx="814048" cy="755050"/>
          </a:xfrm>
        </p:grpSpPr>
        <p:pic>
          <p:nvPicPr>
            <p:cNvPr id="17" name="図 16" descr="アイコン&#10;&#10;自動的に生成された説明">
              <a:extLst>
                <a:ext uri="{FF2B5EF4-FFF2-40B4-BE49-F238E27FC236}">
                  <a16:creationId xmlns:a16="http://schemas.microsoft.com/office/drawing/2014/main" id="{A83D256E-F0A3-4360-8772-E52200F68E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0999" y="6086837"/>
              <a:ext cx="679882" cy="679882"/>
            </a:xfrm>
            <a:prstGeom prst="rect">
              <a:avLst/>
            </a:prstGeom>
          </p:spPr>
        </p:pic>
        <p:sp>
          <p:nvSpPr>
            <p:cNvPr id="18" name="テキスト ボックス 17">
              <a:extLst>
                <a:ext uri="{FF2B5EF4-FFF2-40B4-BE49-F238E27FC236}">
                  <a16:creationId xmlns:a16="http://schemas.microsoft.com/office/drawing/2014/main" id="{8DDC13D5-94C2-4B0D-9F26-E5DA73A2AF8E}"/>
                </a:ext>
              </a:extLst>
            </p:cNvPr>
            <p:cNvSpPr txBox="1"/>
            <p:nvPr/>
          </p:nvSpPr>
          <p:spPr>
            <a:xfrm>
              <a:off x="530845" y="6534110"/>
              <a:ext cx="364202" cy="307777"/>
            </a:xfrm>
            <a:prstGeom prst="rect">
              <a:avLst/>
            </a:prstGeom>
            <a:noFill/>
          </p:spPr>
          <p:txBody>
            <a:bodyPr wrap="none" rtlCol="0">
              <a:spAutoFit/>
            </a:bodyPr>
            <a:lstStyle/>
            <a:p>
              <a:r>
                <a:rPr kumimoji="1" lang="ja-JP" altLang="en-US" sz="1400" b="1"/>
                <a:t>３</a:t>
              </a:r>
            </a:p>
          </p:txBody>
        </p:sp>
      </p:grpSp>
    </p:spTree>
    <p:extLst>
      <p:ext uri="{BB962C8B-B14F-4D97-AF65-F5344CB8AC3E}">
        <p14:creationId xmlns:p14="http://schemas.microsoft.com/office/powerpoint/2010/main" val="326920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500"/>
                                        <p:tgtEl>
                                          <p:spTgt spid="32"/>
                                        </p:tgtEl>
                                      </p:cBhvr>
                                    </p:animEffect>
                                  </p:childTnLst>
                                </p:cTn>
                              </p:par>
                            </p:childTnLst>
                          </p:cTn>
                        </p:par>
                        <p:par>
                          <p:cTn id="15" fill="hold">
                            <p:stCondLst>
                              <p:cond delay="500"/>
                            </p:stCondLst>
                            <p:childTnLst>
                              <p:par>
                                <p:cTn id="16" presetID="64" presetClass="path" presetSubtype="0" accel="50000" decel="50000" fill="hold" nodeType="afterEffect">
                                  <p:stCondLst>
                                    <p:cond delay="0"/>
                                  </p:stCondLst>
                                  <p:childTnLst>
                                    <p:animMotion origin="layout" path="M -3.33333E-6 0.00278 L 0.18855 -0.37199 " pathEditMode="relative" rAng="0" ptsTypes="AA">
                                      <p:cBhvr>
                                        <p:cTn id="17" dur="750" fill="hold"/>
                                        <p:tgtEl>
                                          <p:spTgt spid="16"/>
                                        </p:tgtEl>
                                        <p:attrNameLst>
                                          <p:attrName>ppt_x</p:attrName>
                                          <p:attrName>ppt_y</p:attrName>
                                        </p:attrNameLst>
                                      </p:cBhvr>
                                      <p:rCtr x="9427" y="-18750"/>
                                    </p:animMotion>
                                  </p:childTnLst>
                                </p:cTn>
                              </p:par>
                            </p:childTnLst>
                          </p:cTn>
                        </p:par>
                        <p:par>
                          <p:cTn id="18" fill="hold">
                            <p:stCondLst>
                              <p:cond delay="1250"/>
                            </p:stCondLst>
                            <p:childTnLst>
                              <p:par>
                                <p:cTn id="19" presetID="63" presetClass="path" presetSubtype="0" accel="50000" decel="50000" fill="hold" nodeType="afterEffect">
                                  <p:stCondLst>
                                    <p:cond delay="0"/>
                                  </p:stCondLst>
                                  <p:childTnLst>
                                    <p:animMotion origin="layout" path="M 0.18868 -0.36921 L 0.40847 -0.36921 " pathEditMode="relative" rAng="0" ptsTypes="AA">
                                      <p:cBhvr>
                                        <p:cTn id="20" dur="750" fill="hold"/>
                                        <p:tgtEl>
                                          <p:spTgt spid="16"/>
                                        </p:tgtEl>
                                        <p:attrNameLst>
                                          <p:attrName>ppt_x</p:attrName>
                                          <p:attrName>ppt_y</p:attrName>
                                        </p:attrNameLst>
                                      </p:cBhvr>
                                      <p:rCtr x="10990" y="0"/>
                                    </p:animMotion>
                                  </p:childTnLst>
                                </p:cTn>
                              </p:par>
                            </p:childTnLst>
                          </p:cTn>
                        </p:par>
                        <p:par>
                          <p:cTn id="21" fill="hold">
                            <p:stCondLst>
                              <p:cond delay="2000"/>
                            </p:stCondLst>
                            <p:childTnLst>
                              <p:par>
                                <p:cTn id="22" presetID="64" presetClass="path" presetSubtype="0" accel="50000" decel="50000" fill="hold" nodeType="afterEffect">
                                  <p:stCondLst>
                                    <p:cond delay="0"/>
                                  </p:stCondLst>
                                  <p:childTnLst>
                                    <p:animMotion origin="layout" path="M 0.41003 -0.36805 L 0.41003 -0.63032 " pathEditMode="relative" rAng="0" ptsTypes="AA">
                                      <p:cBhvr>
                                        <p:cTn id="23" dur="750" fill="hold"/>
                                        <p:tgtEl>
                                          <p:spTgt spid="16"/>
                                        </p:tgtEl>
                                        <p:attrNameLst>
                                          <p:attrName>ppt_x</p:attrName>
                                          <p:attrName>ppt_y</p:attrName>
                                        </p:attrNameLst>
                                      </p:cBhvr>
                                      <p:rCtr x="0" y="-13125"/>
                                    </p:animMotion>
                                  </p:childTnLst>
                                </p:cTn>
                              </p:par>
                            </p:childTnLst>
                          </p:cTn>
                        </p:par>
                        <p:par>
                          <p:cTn id="24" fill="hold">
                            <p:stCondLst>
                              <p:cond delay="2750"/>
                            </p:stCondLst>
                            <p:childTnLst>
                              <p:par>
                                <p:cTn id="25" presetID="49" presetClass="path" presetSubtype="0" accel="50000" decel="50000" fill="hold" nodeType="afterEffect">
                                  <p:stCondLst>
                                    <p:cond delay="0"/>
                                  </p:stCondLst>
                                  <p:childTnLst>
                                    <p:animMotion origin="layout" path="M 0.41003 -0.63032 L 0.62761 -0.37268 " pathEditMode="relative" rAng="0" ptsTypes="AA">
                                      <p:cBhvr>
                                        <p:cTn id="26" dur="750" fill="hold"/>
                                        <p:tgtEl>
                                          <p:spTgt spid="16"/>
                                        </p:tgtEl>
                                        <p:attrNameLst>
                                          <p:attrName>ppt_x</p:attrName>
                                          <p:attrName>ppt_y</p:attrName>
                                        </p:attrNameLst>
                                      </p:cBhvr>
                                      <p:rCtr x="10872" y="128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9A1B96-321A-8D84-E9F5-88BE23D67B1F}"/>
              </a:ext>
            </a:extLst>
          </p:cNvPr>
          <p:cNvSpPr>
            <a:spLocks noGrp="1"/>
          </p:cNvSpPr>
          <p:nvPr>
            <p:ph type="title"/>
          </p:nvPr>
        </p:nvSpPr>
        <p:spPr>
          <a:xfrm>
            <a:off x="547452" y="174404"/>
            <a:ext cx="10515600" cy="1325563"/>
          </a:xfrm>
        </p:spPr>
        <p:txBody>
          <a:bodyPr/>
          <a:lstStyle/>
          <a:p>
            <a:r>
              <a:rPr kumimoji="1" lang="ja-JP" altLang="en-US" b="1"/>
              <a:t>待ち行列理論とは</a:t>
            </a:r>
          </a:p>
        </p:txBody>
      </p:sp>
      <p:grpSp>
        <p:nvGrpSpPr>
          <p:cNvPr id="4" name="グループ化 3">
            <a:extLst>
              <a:ext uri="{FF2B5EF4-FFF2-40B4-BE49-F238E27FC236}">
                <a16:creationId xmlns:a16="http://schemas.microsoft.com/office/drawing/2014/main" id="{310B1319-6361-2A52-6EF1-FECC02FE2298}"/>
              </a:ext>
            </a:extLst>
          </p:cNvPr>
          <p:cNvGrpSpPr/>
          <p:nvPr/>
        </p:nvGrpSpPr>
        <p:grpSpPr>
          <a:xfrm>
            <a:off x="3778922" y="0"/>
            <a:ext cx="8413078" cy="6858002"/>
            <a:chOff x="3778922" y="-2"/>
            <a:chExt cx="8413078" cy="6858002"/>
          </a:xfrm>
        </p:grpSpPr>
        <p:sp>
          <p:nvSpPr>
            <p:cNvPr id="5" name="直角三角形 4">
              <a:extLst>
                <a:ext uri="{FF2B5EF4-FFF2-40B4-BE49-F238E27FC236}">
                  <a16:creationId xmlns:a16="http://schemas.microsoft.com/office/drawing/2014/main" id="{49618F4E-FEFB-88B6-8956-2845981B59D4}"/>
                </a:ext>
              </a:extLst>
            </p:cNvPr>
            <p:cNvSpPr/>
            <p:nvPr/>
          </p:nvSpPr>
          <p:spPr>
            <a:xfrm flipH="1">
              <a:off x="9934112" y="1615734"/>
              <a:ext cx="2257881" cy="5242266"/>
            </a:xfrm>
            <a:prstGeom prst="rtTriangle">
              <a:avLst/>
            </a:prstGeom>
            <a:solidFill>
              <a:srgbClr val="2A8DDE">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a:extLst>
                <a:ext uri="{FF2B5EF4-FFF2-40B4-BE49-F238E27FC236}">
                  <a16:creationId xmlns:a16="http://schemas.microsoft.com/office/drawing/2014/main" id="{4C0B41B0-56BF-DA7C-4464-972021EDB48D}"/>
                </a:ext>
              </a:extLst>
            </p:cNvPr>
            <p:cNvSpPr/>
            <p:nvPr/>
          </p:nvSpPr>
          <p:spPr>
            <a:xfrm rot="10800000">
              <a:off x="9135122" y="-2"/>
              <a:ext cx="3056878" cy="6858002"/>
            </a:xfrm>
            <a:prstGeom prst="rtTriangle">
              <a:avLst/>
            </a:prstGeom>
            <a:solidFill>
              <a:srgbClr val="203864">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直角三角形 6">
              <a:extLst>
                <a:ext uri="{FF2B5EF4-FFF2-40B4-BE49-F238E27FC236}">
                  <a16:creationId xmlns:a16="http://schemas.microsoft.com/office/drawing/2014/main" id="{752F05A4-FA07-9D26-6C6B-A32C63E73506}"/>
                </a:ext>
              </a:extLst>
            </p:cNvPr>
            <p:cNvSpPr/>
            <p:nvPr/>
          </p:nvSpPr>
          <p:spPr>
            <a:xfrm flipH="1">
              <a:off x="3778922" y="5166803"/>
              <a:ext cx="8413071" cy="1691197"/>
            </a:xfrm>
            <a:prstGeom prst="rtTriangle">
              <a:avLst/>
            </a:prstGeom>
            <a:solidFill>
              <a:srgbClr val="4472C4">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32" name="Picture 8" descr="ソース画像を表示">
            <a:extLst>
              <a:ext uri="{FF2B5EF4-FFF2-40B4-BE49-F238E27FC236}">
                <a16:creationId xmlns:a16="http://schemas.microsoft.com/office/drawing/2014/main" id="{D46F41C9-ED6E-B4F9-499C-1C3D293690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959" y="4654417"/>
            <a:ext cx="1193153" cy="11931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ソース画像を表示">
            <a:extLst>
              <a:ext uri="{FF2B5EF4-FFF2-40B4-BE49-F238E27FC236}">
                <a16:creationId xmlns:a16="http://schemas.microsoft.com/office/drawing/2014/main" id="{AE7C48F9-B577-656D-F945-C1DEEF21F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16" y="2575976"/>
            <a:ext cx="1193153" cy="1193153"/>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600D1977-DA63-F38E-7A97-3A7DFF8CCCDC}"/>
              </a:ext>
            </a:extLst>
          </p:cNvPr>
          <p:cNvSpPr txBox="1"/>
          <p:nvPr/>
        </p:nvSpPr>
        <p:spPr>
          <a:xfrm>
            <a:off x="526262" y="1989681"/>
            <a:ext cx="976549" cy="461665"/>
          </a:xfrm>
          <a:prstGeom prst="rect">
            <a:avLst/>
          </a:prstGeom>
          <a:noFill/>
        </p:spPr>
        <p:txBody>
          <a:bodyPr wrap="none" rtlCol="0">
            <a:spAutoFit/>
          </a:bodyPr>
          <a:lstStyle/>
          <a:p>
            <a:r>
              <a:rPr kumimoji="1" lang="ja-JP" altLang="en-US" sz="2400" b="1"/>
              <a:t>受付</a:t>
            </a:r>
            <a:r>
              <a:rPr kumimoji="1" lang="en-US" altLang="ja-JP" sz="2400" b="1"/>
              <a:t>1</a:t>
            </a:r>
            <a:endParaRPr kumimoji="1" lang="ja-JP" altLang="en-US" sz="2400" b="1"/>
          </a:p>
        </p:txBody>
      </p:sp>
      <p:sp>
        <p:nvSpPr>
          <p:cNvPr id="12" name="テキスト ボックス 11">
            <a:extLst>
              <a:ext uri="{FF2B5EF4-FFF2-40B4-BE49-F238E27FC236}">
                <a16:creationId xmlns:a16="http://schemas.microsoft.com/office/drawing/2014/main" id="{827DA53B-A880-FFE6-6D01-B5414B669C53}"/>
              </a:ext>
            </a:extLst>
          </p:cNvPr>
          <p:cNvSpPr txBox="1"/>
          <p:nvPr/>
        </p:nvSpPr>
        <p:spPr>
          <a:xfrm>
            <a:off x="519883" y="4192752"/>
            <a:ext cx="976549" cy="461665"/>
          </a:xfrm>
          <a:prstGeom prst="rect">
            <a:avLst/>
          </a:prstGeom>
          <a:noFill/>
        </p:spPr>
        <p:txBody>
          <a:bodyPr wrap="none" rtlCol="0">
            <a:spAutoFit/>
          </a:bodyPr>
          <a:lstStyle/>
          <a:p>
            <a:r>
              <a:rPr kumimoji="1" lang="ja-JP" altLang="en-US" sz="2400" b="1"/>
              <a:t>受付</a:t>
            </a:r>
            <a:r>
              <a:rPr lang="en-US" altLang="ja-JP" sz="2400" b="1"/>
              <a:t>2</a:t>
            </a:r>
            <a:endParaRPr kumimoji="1" lang="ja-JP" altLang="en-US" sz="2400" b="1"/>
          </a:p>
        </p:txBody>
      </p:sp>
      <p:pic>
        <p:nvPicPr>
          <p:cNvPr id="13" name="Picture 8" descr="ソース画像を表示">
            <a:extLst>
              <a:ext uri="{FF2B5EF4-FFF2-40B4-BE49-F238E27FC236}">
                <a16:creationId xmlns:a16="http://schemas.microsoft.com/office/drawing/2014/main" id="{0F46BD56-6BF4-B13F-BB54-EBE328CB0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497" y="3400031"/>
            <a:ext cx="1193153" cy="119315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ソース画像を表示">
            <a:extLst>
              <a:ext uri="{FF2B5EF4-FFF2-40B4-BE49-F238E27FC236}">
                <a16:creationId xmlns:a16="http://schemas.microsoft.com/office/drawing/2014/main" id="{EA9FBFDF-4FD3-90BA-0EA5-55CC3E14AE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2663" y="3376177"/>
            <a:ext cx="1193153" cy="119315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ソース画像を表示">
            <a:extLst>
              <a:ext uri="{FF2B5EF4-FFF2-40B4-BE49-F238E27FC236}">
                <a16:creationId xmlns:a16="http://schemas.microsoft.com/office/drawing/2014/main" id="{29A0D715-D707-BAAD-5632-93A002EB9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712" y="3415833"/>
            <a:ext cx="1193153" cy="119315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ソース画像を表示">
            <a:extLst>
              <a:ext uri="{FF2B5EF4-FFF2-40B4-BE49-F238E27FC236}">
                <a16:creationId xmlns:a16="http://schemas.microsoft.com/office/drawing/2014/main" id="{8E4E1CE1-6898-6CC1-6C04-4DB8D3AEA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0794" y="3410584"/>
            <a:ext cx="1193153" cy="1193153"/>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直線矢印コネクタ 20">
            <a:extLst>
              <a:ext uri="{FF2B5EF4-FFF2-40B4-BE49-F238E27FC236}">
                <a16:creationId xmlns:a16="http://schemas.microsoft.com/office/drawing/2014/main" id="{33D819E7-4912-C615-0EA5-3908515BB59B}"/>
              </a:ext>
            </a:extLst>
          </p:cNvPr>
          <p:cNvCxnSpPr>
            <a:cxnSpLocks/>
          </p:cNvCxnSpPr>
          <p:nvPr/>
        </p:nvCxnSpPr>
        <p:spPr>
          <a:xfrm flipH="1" flipV="1">
            <a:off x="2789545" y="3137418"/>
            <a:ext cx="1462152" cy="58316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513A8CB0-D792-2B44-4B81-E76239B93C14}"/>
              </a:ext>
            </a:extLst>
          </p:cNvPr>
          <p:cNvCxnSpPr>
            <a:cxnSpLocks/>
          </p:cNvCxnSpPr>
          <p:nvPr/>
        </p:nvCxnSpPr>
        <p:spPr>
          <a:xfrm flipH="1">
            <a:off x="2916244" y="4461328"/>
            <a:ext cx="1331256" cy="75922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思考の吹き出し: 雲形 26">
            <a:extLst>
              <a:ext uri="{FF2B5EF4-FFF2-40B4-BE49-F238E27FC236}">
                <a16:creationId xmlns:a16="http://schemas.microsoft.com/office/drawing/2014/main" id="{703CD5BD-4056-67B8-311B-746015369FCE}"/>
              </a:ext>
            </a:extLst>
          </p:cNvPr>
          <p:cNvSpPr/>
          <p:nvPr/>
        </p:nvSpPr>
        <p:spPr>
          <a:xfrm>
            <a:off x="5309119" y="1615736"/>
            <a:ext cx="2983606" cy="1691197"/>
          </a:xfrm>
          <a:prstGeom prst="cloudCallout">
            <a:avLst>
              <a:gd name="adj1" fmla="val -4257"/>
              <a:gd name="adj2" fmla="val 6108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822F0BFF-DD70-E10E-7FDF-3E79EC0834A5}"/>
              </a:ext>
            </a:extLst>
          </p:cNvPr>
          <p:cNvSpPr txBox="1"/>
          <p:nvPr/>
        </p:nvSpPr>
        <p:spPr>
          <a:xfrm>
            <a:off x="5575217" y="2220514"/>
            <a:ext cx="2492990" cy="400110"/>
          </a:xfrm>
          <a:prstGeom prst="rect">
            <a:avLst/>
          </a:prstGeom>
          <a:noFill/>
        </p:spPr>
        <p:txBody>
          <a:bodyPr wrap="none" rtlCol="0">
            <a:spAutoFit/>
          </a:bodyPr>
          <a:lstStyle/>
          <a:p>
            <a:r>
              <a:rPr lang="ja-JP" altLang="en-US" sz="2000" b="1"/>
              <a:t>何分</a:t>
            </a:r>
            <a:r>
              <a:rPr kumimoji="1" lang="ja-JP" altLang="en-US" sz="2000" b="1"/>
              <a:t>待てばいいの？</a:t>
            </a:r>
          </a:p>
        </p:txBody>
      </p:sp>
      <p:pic>
        <p:nvPicPr>
          <p:cNvPr id="29" name="Picture 8" descr="ソース画像を表示">
            <a:extLst>
              <a:ext uri="{FF2B5EF4-FFF2-40B4-BE49-F238E27FC236}">
                <a16:creationId xmlns:a16="http://schemas.microsoft.com/office/drawing/2014/main" id="{AB3E27E6-1785-BE07-C0D2-4BEC857A2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491" y="2599685"/>
            <a:ext cx="1193153" cy="1193153"/>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直線コネクタ 30">
            <a:extLst>
              <a:ext uri="{FF2B5EF4-FFF2-40B4-BE49-F238E27FC236}">
                <a16:creationId xmlns:a16="http://schemas.microsoft.com/office/drawing/2014/main" id="{5222ED8D-AE30-571A-1AA6-EE56F517B149}"/>
              </a:ext>
            </a:extLst>
          </p:cNvPr>
          <p:cNvCxnSpPr>
            <a:cxnSpLocks/>
          </p:cNvCxnSpPr>
          <p:nvPr/>
        </p:nvCxnSpPr>
        <p:spPr>
          <a:xfrm>
            <a:off x="1716833" y="2620624"/>
            <a:ext cx="0" cy="10492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67D397AD-8F29-538C-A394-4F0B427B3365}"/>
              </a:ext>
            </a:extLst>
          </p:cNvPr>
          <p:cNvCxnSpPr>
            <a:cxnSpLocks/>
          </p:cNvCxnSpPr>
          <p:nvPr/>
        </p:nvCxnSpPr>
        <p:spPr>
          <a:xfrm>
            <a:off x="1716833" y="4726363"/>
            <a:ext cx="0" cy="10492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Picture 8" descr="ソース画像を表示">
            <a:extLst>
              <a:ext uri="{FF2B5EF4-FFF2-40B4-BE49-F238E27FC236}">
                <a16:creationId xmlns:a16="http://schemas.microsoft.com/office/drawing/2014/main" id="{D5BFAB04-592C-0891-34D4-F21B47B6E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469" y="4654419"/>
            <a:ext cx="1193153" cy="1193153"/>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グループ化 23">
            <a:extLst>
              <a:ext uri="{FF2B5EF4-FFF2-40B4-BE49-F238E27FC236}">
                <a16:creationId xmlns:a16="http://schemas.microsoft.com/office/drawing/2014/main" id="{FD3692E5-EE80-4715-B461-F83A7ED5103B}"/>
              </a:ext>
            </a:extLst>
          </p:cNvPr>
          <p:cNvGrpSpPr/>
          <p:nvPr/>
        </p:nvGrpSpPr>
        <p:grpSpPr>
          <a:xfrm>
            <a:off x="80999" y="6165215"/>
            <a:ext cx="814048" cy="755050"/>
            <a:chOff x="80999" y="6086837"/>
            <a:chExt cx="814048" cy="755050"/>
          </a:xfrm>
        </p:grpSpPr>
        <p:pic>
          <p:nvPicPr>
            <p:cNvPr id="25" name="図 24" descr="アイコン&#10;&#10;自動的に生成された説明">
              <a:extLst>
                <a:ext uri="{FF2B5EF4-FFF2-40B4-BE49-F238E27FC236}">
                  <a16:creationId xmlns:a16="http://schemas.microsoft.com/office/drawing/2014/main" id="{5389921C-D708-44B9-95EB-0FFDB69768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0999" y="6086837"/>
              <a:ext cx="679882" cy="679882"/>
            </a:xfrm>
            <a:prstGeom prst="rect">
              <a:avLst/>
            </a:prstGeom>
          </p:spPr>
        </p:pic>
        <p:sp>
          <p:nvSpPr>
            <p:cNvPr id="26" name="テキスト ボックス 25">
              <a:extLst>
                <a:ext uri="{FF2B5EF4-FFF2-40B4-BE49-F238E27FC236}">
                  <a16:creationId xmlns:a16="http://schemas.microsoft.com/office/drawing/2014/main" id="{EEF39D72-6A22-49E5-A53D-FCE26E3B1B7C}"/>
                </a:ext>
              </a:extLst>
            </p:cNvPr>
            <p:cNvSpPr txBox="1"/>
            <p:nvPr/>
          </p:nvSpPr>
          <p:spPr>
            <a:xfrm>
              <a:off x="530845" y="6534110"/>
              <a:ext cx="364202" cy="307777"/>
            </a:xfrm>
            <a:prstGeom prst="rect">
              <a:avLst/>
            </a:prstGeom>
            <a:noFill/>
          </p:spPr>
          <p:txBody>
            <a:bodyPr wrap="none" rtlCol="0">
              <a:spAutoFit/>
            </a:bodyPr>
            <a:lstStyle/>
            <a:p>
              <a:r>
                <a:rPr kumimoji="1" lang="ja-JP" altLang="en-US" sz="1400" b="1"/>
                <a:t>４</a:t>
              </a:r>
            </a:p>
          </p:txBody>
        </p:sp>
      </p:grpSp>
    </p:spTree>
    <p:extLst>
      <p:ext uri="{BB962C8B-B14F-4D97-AF65-F5344CB8AC3E}">
        <p14:creationId xmlns:p14="http://schemas.microsoft.com/office/powerpoint/2010/main" val="28839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nodeType="clickEffect">
                                  <p:stCondLst>
                                    <p:cond delay="0"/>
                                  </p:stCondLst>
                                  <p:childTnLst>
                                    <p:animEffect transition="out" filter="fade">
                                      <p:cBhvr>
                                        <p:cTn id="6" dur="1000"/>
                                        <p:tgtEl>
                                          <p:spTgt spid="29"/>
                                        </p:tgtEl>
                                      </p:cBhvr>
                                    </p:animEffect>
                                    <p:anim calcmode="lin" valueType="num">
                                      <p:cBhvr>
                                        <p:cTn id="7" dur="1000"/>
                                        <p:tgtEl>
                                          <p:spTgt spid="29"/>
                                        </p:tgtEl>
                                        <p:attrNameLst>
                                          <p:attrName>ppt_x</p:attrName>
                                        </p:attrNameLst>
                                      </p:cBhvr>
                                      <p:tavLst>
                                        <p:tav tm="0">
                                          <p:val>
                                            <p:strVal val="ppt_x"/>
                                          </p:val>
                                        </p:tav>
                                        <p:tav tm="100000">
                                          <p:val>
                                            <p:strVal val="ppt_x"/>
                                          </p:val>
                                        </p:tav>
                                      </p:tavLst>
                                    </p:anim>
                                    <p:anim calcmode="lin" valueType="num">
                                      <p:cBhvr>
                                        <p:cTn id="8" dur="1000"/>
                                        <p:tgtEl>
                                          <p:spTgt spid="29"/>
                                        </p:tgtEl>
                                        <p:attrNameLst>
                                          <p:attrName>ppt_y</p:attrName>
                                        </p:attrNameLst>
                                      </p:cBhvr>
                                      <p:tavLst>
                                        <p:tav tm="0">
                                          <p:val>
                                            <p:strVal val="ppt_y"/>
                                          </p:val>
                                        </p:tav>
                                        <p:tav tm="100000">
                                          <p:val>
                                            <p:strVal val="ppt_y-.1"/>
                                          </p:val>
                                        </p:tav>
                                      </p:tavLst>
                                    </p:anim>
                                    <p:set>
                                      <p:cBhvr>
                                        <p:cTn id="9" dur="1" fill="hold">
                                          <p:stCondLst>
                                            <p:cond delay="999"/>
                                          </p:stCondLst>
                                        </p:cTn>
                                        <p:tgtEl>
                                          <p:spTgt spid="29"/>
                                        </p:tgtEl>
                                        <p:attrNameLst>
                                          <p:attrName>style.visibility</p:attrName>
                                        </p:attrNameLst>
                                      </p:cBhvr>
                                      <p:to>
                                        <p:strVal val="hidden"/>
                                      </p:to>
                                    </p:set>
                                  </p:childTnLst>
                                </p:cTn>
                              </p:par>
                            </p:childTnLst>
                          </p:cTn>
                        </p:par>
                        <p:par>
                          <p:cTn id="10" fill="hold">
                            <p:stCondLst>
                              <p:cond delay="1000"/>
                            </p:stCondLst>
                            <p:childTnLst>
                              <p:par>
                                <p:cTn id="11" presetID="42" presetClass="path" presetSubtype="0" accel="50000" decel="50000" fill="hold" nodeType="afterEffect">
                                  <p:stCondLst>
                                    <p:cond delay="0"/>
                                  </p:stCondLst>
                                  <p:childTnLst>
                                    <p:animMotion origin="layout" path="M -2.08333E-6 3.33333E-6 L -0.20208 -0.11065 " pathEditMode="relative" rAng="0" ptsTypes="AA">
                                      <p:cBhvr>
                                        <p:cTn id="12" dur="1500" fill="hold"/>
                                        <p:tgtEl>
                                          <p:spTgt spid="14"/>
                                        </p:tgtEl>
                                        <p:attrNameLst>
                                          <p:attrName>ppt_x</p:attrName>
                                          <p:attrName>ppt_y</p:attrName>
                                        </p:attrNameLst>
                                      </p:cBhvr>
                                      <p:rCtr x="-10104" y="-5532"/>
                                    </p:animMotion>
                                  </p:childTnLst>
                                </p:cTn>
                              </p:par>
                            </p:childTnLst>
                          </p:cTn>
                        </p:par>
                        <p:par>
                          <p:cTn id="13" fill="hold">
                            <p:stCondLst>
                              <p:cond delay="2500"/>
                            </p:stCondLst>
                            <p:childTnLst>
                              <p:par>
                                <p:cTn id="14" presetID="42" presetClass="path" presetSubtype="0" accel="50000" decel="50000" fill="hold" nodeType="afterEffect">
                                  <p:stCondLst>
                                    <p:cond delay="0"/>
                                  </p:stCondLst>
                                  <p:childTnLst>
                                    <p:animMotion origin="layout" path="M -8.33333E-7 1.11111E-6 L -0.13047 -0.00347 " pathEditMode="relative" rAng="0" ptsTypes="AA">
                                      <p:cBhvr>
                                        <p:cTn id="15" dur="1500" fill="hold"/>
                                        <p:tgtEl>
                                          <p:spTgt spid="13"/>
                                        </p:tgtEl>
                                        <p:attrNameLst>
                                          <p:attrName>ppt_x</p:attrName>
                                          <p:attrName>ppt_y</p:attrName>
                                        </p:attrNameLst>
                                      </p:cBhvr>
                                      <p:rCtr x="-6510" y="116"/>
                                    </p:animMotion>
                                  </p:childTnLst>
                                </p:cTn>
                              </p:par>
                              <p:par>
                                <p:cTn id="16" presetID="1" presetClass="exit"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hidden"/>
                                      </p:to>
                                    </p:set>
                                  </p:childTnLst>
                                </p:cTn>
                              </p:par>
                              <p:par>
                                <p:cTn id="18" presetID="1" presetClass="exit"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hidden"/>
                                      </p:to>
                                    </p:set>
                                  </p:childTnLst>
                                </p:cTn>
                              </p:par>
                            </p:childTnLst>
                          </p:cTn>
                        </p:par>
                        <p:par>
                          <p:cTn id="20" fill="hold">
                            <p:stCondLst>
                              <p:cond delay="4000"/>
                            </p:stCondLst>
                            <p:childTnLst>
                              <p:par>
                                <p:cTn id="21" presetID="42" presetClass="path" presetSubtype="0" accel="50000" decel="50000" fill="hold" nodeType="afterEffect">
                                  <p:stCondLst>
                                    <p:cond delay="0"/>
                                  </p:stCondLst>
                                  <p:childTnLst>
                                    <p:animMotion origin="layout" path="M 5E-6 -3.7037E-6 L -0.12761 -0.00231 " pathEditMode="relative" rAng="0" ptsTypes="AA">
                                      <p:cBhvr>
                                        <p:cTn id="22" dur="1500" fill="hold"/>
                                        <p:tgtEl>
                                          <p:spTgt spid="15"/>
                                        </p:tgtEl>
                                        <p:attrNameLst>
                                          <p:attrName>ppt_x</p:attrName>
                                          <p:attrName>ppt_y</p:attrName>
                                        </p:attrNameLst>
                                      </p:cBhvr>
                                      <p:rCtr x="-6380" y="0"/>
                                    </p:animMotion>
                                  </p:childTnLst>
                                </p:cTn>
                              </p:par>
                            </p:childTnLst>
                          </p:cTn>
                        </p:par>
                        <p:par>
                          <p:cTn id="23" fill="hold">
                            <p:stCondLst>
                              <p:cond delay="5500"/>
                            </p:stCondLst>
                            <p:childTnLst>
                              <p:par>
                                <p:cTn id="24" presetID="42" presetClass="path" presetSubtype="0" accel="50000" decel="50000" fill="hold" nodeType="afterEffect">
                                  <p:stCondLst>
                                    <p:cond delay="0"/>
                                  </p:stCondLst>
                                  <p:childTnLst>
                                    <p:animMotion origin="layout" path="M 3.54167E-6 7.40741E-7 L -0.13216 0.0007 " pathEditMode="relative" rAng="0" ptsTypes="AA">
                                      <p:cBhvr>
                                        <p:cTn id="25" dur="1500" fill="hold"/>
                                        <p:tgtEl>
                                          <p:spTgt spid="16"/>
                                        </p:tgtEl>
                                        <p:attrNameLst>
                                          <p:attrName>ppt_x</p:attrName>
                                          <p:attrName>ppt_y</p:attrName>
                                        </p:attrNameLst>
                                      </p:cBhvr>
                                      <p:rCtr x="-6523" y="46"/>
                                    </p:animMotion>
                                  </p:childTnLst>
                                </p:cTn>
                              </p:par>
                            </p:childTnLst>
                          </p:cTn>
                        </p:par>
                      </p:childTnLst>
                    </p:cTn>
                  </p:par>
                  <p:par>
                    <p:cTn id="26" fill="hold">
                      <p:stCondLst>
                        <p:cond delay="indefinite"/>
                      </p:stCondLst>
                      <p:childTnLst>
                        <p:par>
                          <p:cTn id="27" fill="hold">
                            <p:stCondLst>
                              <p:cond delay="0"/>
                            </p:stCondLst>
                            <p:childTnLst>
                              <p:par>
                                <p:cTn id="28" presetID="42" presetClass="exit" presetSubtype="0" fill="hold" nodeType="clickEffect">
                                  <p:stCondLst>
                                    <p:cond delay="0"/>
                                  </p:stCondLst>
                                  <p:childTnLst>
                                    <p:animEffect transition="out" filter="fade">
                                      <p:cBhvr>
                                        <p:cTn id="29" dur="1000"/>
                                        <p:tgtEl>
                                          <p:spTgt spid="34"/>
                                        </p:tgtEl>
                                      </p:cBhvr>
                                    </p:animEffect>
                                    <p:anim calcmode="lin" valueType="num">
                                      <p:cBhvr>
                                        <p:cTn id="30" dur="1000"/>
                                        <p:tgtEl>
                                          <p:spTgt spid="34"/>
                                        </p:tgtEl>
                                        <p:attrNameLst>
                                          <p:attrName>ppt_x</p:attrName>
                                        </p:attrNameLst>
                                      </p:cBhvr>
                                      <p:tavLst>
                                        <p:tav tm="0">
                                          <p:val>
                                            <p:strVal val="ppt_x"/>
                                          </p:val>
                                        </p:tav>
                                        <p:tav tm="100000">
                                          <p:val>
                                            <p:strVal val="ppt_x"/>
                                          </p:val>
                                        </p:tav>
                                      </p:tavLst>
                                    </p:anim>
                                    <p:anim calcmode="lin" valueType="num">
                                      <p:cBhvr>
                                        <p:cTn id="31" dur="1000"/>
                                        <p:tgtEl>
                                          <p:spTgt spid="34"/>
                                        </p:tgtEl>
                                        <p:attrNameLst>
                                          <p:attrName>ppt_y</p:attrName>
                                        </p:attrNameLst>
                                      </p:cBhvr>
                                      <p:tavLst>
                                        <p:tav tm="0">
                                          <p:val>
                                            <p:strVal val="ppt_y"/>
                                          </p:val>
                                        </p:tav>
                                        <p:tav tm="100000">
                                          <p:val>
                                            <p:strVal val="ppt_y+.1"/>
                                          </p:val>
                                        </p:tav>
                                      </p:tavLst>
                                    </p:anim>
                                    <p:set>
                                      <p:cBhvr>
                                        <p:cTn id="32" dur="1" fill="hold">
                                          <p:stCondLst>
                                            <p:cond delay="999"/>
                                          </p:stCondLst>
                                        </p:cTn>
                                        <p:tgtEl>
                                          <p:spTgt spid="34"/>
                                        </p:tgtEl>
                                        <p:attrNameLst>
                                          <p:attrName>style.visibility</p:attrName>
                                        </p:attrNameLst>
                                      </p:cBhvr>
                                      <p:to>
                                        <p:strVal val="hidden"/>
                                      </p:to>
                                    </p:set>
                                  </p:childTnLst>
                                </p:cTn>
                              </p:par>
                            </p:childTnLst>
                          </p:cTn>
                        </p:par>
                        <p:par>
                          <p:cTn id="33" fill="hold">
                            <p:stCondLst>
                              <p:cond delay="1000"/>
                            </p:stCondLst>
                            <p:childTnLst>
                              <p:par>
                                <p:cTn id="34" presetID="42" presetClass="path" presetSubtype="0" accel="50000" decel="50000" fill="hold" nodeType="afterEffect">
                                  <p:stCondLst>
                                    <p:cond delay="0"/>
                                  </p:stCondLst>
                                  <p:childTnLst>
                                    <p:animMotion origin="layout" path="M -0.13047 -0.00347 L -0.33255 0.18657 " pathEditMode="relative" rAng="0" ptsTypes="AA">
                                      <p:cBhvr>
                                        <p:cTn id="35" dur="1500" fill="hold"/>
                                        <p:tgtEl>
                                          <p:spTgt spid="13"/>
                                        </p:tgtEl>
                                        <p:attrNameLst>
                                          <p:attrName>ppt_x</p:attrName>
                                          <p:attrName>ppt_y</p:attrName>
                                        </p:attrNameLst>
                                      </p:cBhvr>
                                      <p:rCtr x="-10104" y="9491"/>
                                    </p:animMotion>
                                  </p:childTnLst>
                                </p:cTn>
                              </p:par>
                            </p:childTnLst>
                          </p:cTn>
                        </p:par>
                        <p:par>
                          <p:cTn id="36" fill="hold">
                            <p:stCondLst>
                              <p:cond delay="2500"/>
                            </p:stCondLst>
                            <p:childTnLst>
                              <p:par>
                                <p:cTn id="37" presetID="42" presetClass="path" presetSubtype="0" accel="50000" decel="50000" fill="hold" nodeType="afterEffect">
                                  <p:stCondLst>
                                    <p:cond delay="0"/>
                                  </p:stCondLst>
                                  <p:childTnLst>
                                    <p:animMotion origin="layout" path="M -0.12761 -0.00231 L -0.25807 -0.00578 " pathEditMode="relative" rAng="0" ptsTypes="AA">
                                      <p:cBhvr>
                                        <p:cTn id="38" dur="1500" fill="hold"/>
                                        <p:tgtEl>
                                          <p:spTgt spid="15"/>
                                        </p:tgtEl>
                                        <p:attrNameLst>
                                          <p:attrName>ppt_x</p:attrName>
                                          <p:attrName>ppt_y</p:attrName>
                                        </p:attrNameLst>
                                      </p:cBhvr>
                                      <p:rCtr x="-6536" y="116"/>
                                    </p:animMotion>
                                  </p:childTnLst>
                                </p:cTn>
                              </p:par>
                            </p:childTnLst>
                          </p:cTn>
                        </p:par>
                        <p:par>
                          <p:cTn id="39" fill="hold">
                            <p:stCondLst>
                              <p:cond delay="4000"/>
                            </p:stCondLst>
                            <p:childTnLst>
                              <p:par>
                                <p:cTn id="40" presetID="42" presetClass="path" presetSubtype="0" accel="50000" decel="50000" fill="hold" nodeType="afterEffect">
                                  <p:stCondLst>
                                    <p:cond delay="0"/>
                                  </p:stCondLst>
                                  <p:childTnLst>
                                    <p:animMotion origin="layout" path="M -0.13216 0.00069 L -0.25977 -0.00162 " pathEditMode="relative" rAng="0" ptsTypes="AA">
                                      <p:cBhvr>
                                        <p:cTn id="41" dur="1500" fill="hold"/>
                                        <p:tgtEl>
                                          <p:spTgt spid="16"/>
                                        </p:tgtEl>
                                        <p:attrNameLst>
                                          <p:attrName>ppt_x</p:attrName>
                                          <p:attrName>ppt_y</p:attrName>
                                        </p:attrNameLst>
                                      </p:cBhvr>
                                      <p:rCtr x="-632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CB45A32A-44F9-438B-AF45-08A0ADB194CC}"/>
              </a:ext>
            </a:extLst>
          </p:cNvPr>
          <p:cNvGrpSpPr/>
          <p:nvPr/>
        </p:nvGrpSpPr>
        <p:grpSpPr>
          <a:xfrm>
            <a:off x="3778922" y="0"/>
            <a:ext cx="8413078" cy="6858002"/>
            <a:chOff x="3778922" y="-2"/>
            <a:chExt cx="8413078" cy="6858002"/>
          </a:xfrm>
        </p:grpSpPr>
        <p:sp>
          <p:nvSpPr>
            <p:cNvPr id="5" name="直角三角形 4">
              <a:extLst>
                <a:ext uri="{FF2B5EF4-FFF2-40B4-BE49-F238E27FC236}">
                  <a16:creationId xmlns:a16="http://schemas.microsoft.com/office/drawing/2014/main" id="{E23CB21A-12F5-44F4-B763-3FB4A579BB48}"/>
                </a:ext>
              </a:extLst>
            </p:cNvPr>
            <p:cNvSpPr/>
            <p:nvPr/>
          </p:nvSpPr>
          <p:spPr>
            <a:xfrm flipH="1">
              <a:off x="9934112" y="1615734"/>
              <a:ext cx="2257881" cy="5242266"/>
            </a:xfrm>
            <a:prstGeom prst="rtTriangle">
              <a:avLst/>
            </a:prstGeom>
            <a:solidFill>
              <a:srgbClr val="2A8DDE">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a:extLst>
                <a:ext uri="{FF2B5EF4-FFF2-40B4-BE49-F238E27FC236}">
                  <a16:creationId xmlns:a16="http://schemas.microsoft.com/office/drawing/2014/main" id="{28C0F353-D584-48FB-97E1-860DC7CDB47F}"/>
                </a:ext>
              </a:extLst>
            </p:cNvPr>
            <p:cNvSpPr/>
            <p:nvPr/>
          </p:nvSpPr>
          <p:spPr>
            <a:xfrm rot="10800000">
              <a:off x="9135122" y="-2"/>
              <a:ext cx="3056878" cy="6858002"/>
            </a:xfrm>
            <a:prstGeom prst="rtTriangle">
              <a:avLst/>
            </a:prstGeom>
            <a:solidFill>
              <a:srgbClr val="203864">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直角三角形 6">
              <a:extLst>
                <a:ext uri="{FF2B5EF4-FFF2-40B4-BE49-F238E27FC236}">
                  <a16:creationId xmlns:a16="http://schemas.microsoft.com/office/drawing/2014/main" id="{381039D7-F222-4EF0-B914-60108A57419A}"/>
                </a:ext>
              </a:extLst>
            </p:cNvPr>
            <p:cNvSpPr/>
            <p:nvPr/>
          </p:nvSpPr>
          <p:spPr>
            <a:xfrm flipH="1">
              <a:off x="3778922" y="5166803"/>
              <a:ext cx="8413071" cy="1691197"/>
            </a:xfrm>
            <a:prstGeom prst="rtTriangle">
              <a:avLst/>
            </a:prstGeom>
            <a:solidFill>
              <a:srgbClr val="4472C4">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42426367-4350-151E-E528-BA08E01CC1D7}"/>
              </a:ext>
            </a:extLst>
          </p:cNvPr>
          <p:cNvSpPr>
            <a:spLocks noGrp="1"/>
          </p:cNvSpPr>
          <p:nvPr>
            <p:ph type="title"/>
          </p:nvPr>
        </p:nvSpPr>
        <p:spPr>
          <a:xfrm>
            <a:off x="530845" y="198026"/>
            <a:ext cx="10515600" cy="1325563"/>
          </a:xfrm>
        </p:spPr>
        <p:txBody>
          <a:bodyPr/>
          <a:lstStyle/>
          <a:p>
            <a:r>
              <a:rPr lang="ja-JP" altLang="en-US" b="1"/>
              <a:t>前回まで</a:t>
            </a:r>
            <a:endParaRPr kumimoji="1" lang="ja-JP" altLang="en-US" b="1"/>
          </a:p>
        </p:txBody>
      </p:sp>
      <p:grpSp>
        <p:nvGrpSpPr>
          <p:cNvPr id="8" name="グループ化 7">
            <a:extLst>
              <a:ext uri="{FF2B5EF4-FFF2-40B4-BE49-F238E27FC236}">
                <a16:creationId xmlns:a16="http://schemas.microsoft.com/office/drawing/2014/main" id="{99B43F6A-951D-4480-AD8A-53C20198E8C7}"/>
              </a:ext>
            </a:extLst>
          </p:cNvPr>
          <p:cNvGrpSpPr/>
          <p:nvPr/>
        </p:nvGrpSpPr>
        <p:grpSpPr>
          <a:xfrm>
            <a:off x="80999" y="6165215"/>
            <a:ext cx="814048" cy="755050"/>
            <a:chOff x="80999" y="6086837"/>
            <a:chExt cx="814048" cy="755050"/>
          </a:xfrm>
        </p:grpSpPr>
        <p:pic>
          <p:nvPicPr>
            <p:cNvPr id="9" name="図 8" descr="アイコン&#10;&#10;自動的に生成された説明">
              <a:extLst>
                <a:ext uri="{FF2B5EF4-FFF2-40B4-BE49-F238E27FC236}">
                  <a16:creationId xmlns:a16="http://schemas.microsoft.com/office/drawing/2014/main" id="{31012D75-C788-46C5-B9B9-FE1011A1E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0999" y="6086837"/>
              <a:ext cx="679882" cy="679882"/>
            </a:xfrm>
            <a:prstGeom prst="rect">
              <a:avLst/>
            </a:prstGeom>
          </p:spPr>
        </p:pic>
        <p:sp>
          <p:nvSpPr>
            <p:cNvPr id="10" name="テキスト ボックス 9">
              <a:extLst>
                <a:ext uri="{FF2B5EF4-FFF2-40B4-BE49-F238E27FC236}">
                  <a16:creationId xmlns:a16="http://schemas.microsoft.com/office/drawing/2014/main" id="{196BBB69-6ACE-42EF-9A31-A61B9549767B}"/>
                </a:ext>
              </a:extLst>
            </p:cNvPr>
            <p:cNvSpPr txBox="1"/>
            <p:nvPr/>
          </p:nvSpPr>
          <p:spPr>
            <a:xfrm>
              <a:off x="530845" y="6534110"/>
              <a:ext cx="364202" cy="307777"/>
            </a:xfrm>
            <a:prstGeom prst="rect">
              <a:avLst/>
            </a:prstGeom>
            <a:noFill/>
          </p:spPr>
          <p:txBody>
            <a:bodyPr wrap="none" rtlCol="0">
              <a:spAutoFit/>
            </a:bodyPr>
            <a:lstStyle/>
            <a:p>
              <a:r>
                <a:rPr lang="ja-JP" altLang="en-US" sz="1400" b="1"/>
                <a:t>５</a:t>
              </a:r>
              <a:endParaRPr kumimoji="1" lang="ja-JP" altLang="en-US" sz="1400" b="1"/>
            </a:p>
          </p:txBody>
        </p:sp>
      </p:grpSp>
      <p:pic>
        <p:nvPicPr>
          <p:cNvPr id="11" name="コンテンツ プレースホルダー 9" descr="ダイアグラム&#10;&#10;自動的に生成された説明">
            <a:extLst>
              <a:ext uri="{FF2B5EF4-FFF2-40B4-BE49-F238E27FC236}">
                <a16:creationId xmlns:a16="http://schemas.microsoft.com/office/drawing/2014/main" id="{AFBEECAF-F8A1-4A7A-BEB1-AC4EFC510281}"/>
              </a:ext>
            </a:extLst>
          </p:cNvPr>
          <p:cNvPicPr>
            <a:picLocks noGrp="1" noChangeAspect="1"/>
          </p:cNvPicPr>
          <p:nvPr>
            <p:ph sz="half" idx="1"/>
          </p:nvPr>
        </p:nvPicPr>
        <p:blipFill>
          <a:blip r:embed="rId4">
            <a:alphaModFix/>
            <a:extLst>
              <a:ext uri="{28A0092B-C50C-407E-A947-70E740481C1C}">
                <a14:useLocalDpi xmlns:a14="http://schemas.microsoft.com/office/drawing/2010/main" val="0"/>
              </a:ext>
            </a:extLst>
          </a:blip>
          <a:stretch>
            <a:fillRect/>
          </a:stretch>
        </p:blipFill>
        <p:spPr>
          <a:xfrm>
            <a:off x="420940" y="2645669"/>
            <a:ext cx="4940455" cy="3441272"/>
          </a:xfrm>
          <a:noFill/>
        </p:spPr>
      </p:pic>
      <p:sp>
        <p:nvSpPr>
          <p:cNvPr id="13" name="テキスト ボックス 12">
            <a:extLst>
              <a:ext uri="{FF2B5EF4-FFF2-40B4-BE49-F238E27FC236}">
                <a16:creationId xmlns:a16="http://schemas.microsoft.com/office/drawing/2014/main" id="{8CBA37C9-F9F9-4D05-9020-34FC93FC3BA4}"/>
              </a:ext>
            </a:extLst>
          </p:cNvPr>
          <p:cNvSpPr txBox="1"/>
          <p:nvPr/>
        </p:nvSpPr>
        <p:spPr>
          <a:xfrm>
            <a:off x="6559888" y="2115276"/>
            <a:ext cx="3754739" cy="523220"/>
          </a:xfrm>
          <a:prstGeom prst="rect">
            <a:avLst/>
          </a:prstGeom>
          <a:noFill/>
        </p:spPr>
        <p:txBody>
          <a:bodyPr wrap="square" rtlCol="0">
            <a:spAutoFit/>
          </a:bodyPr>
          <a:lstStyle/>
          <a:p>
            <a:r>
              <a:rPr kumimoji="1" lang="ja-JP" altLang="en-US" sz="2800"/>
              <a:t>簡略後</a:t>
            </a:r>
            <a:r>
              <a:rPr kumimoji="1" lang="en-US" altLang="ja-JP" sz="2800"/>
              <a:t>(</a:t>
            </a:r>
            <a:r>
              <a:rPr lang="ja-JP" altLang="en-US" sz="2800"/>
              <a:t>前回時点</a:t>
            </a:r>
            <a:r>
              <a:rPr kumimoji="1" lang="en-US" altLang="ja-JP" sz="2800"/>
              <a:t>)</a:t>
            </a:r>
            <a:endParaRPr kumimoji="1" lang="ja-JP" altLang="en-US" sz="2800"/>
          </a:p>
        </p:txBody>
      </p:sp>
      <p:sp>
        <p:nvSpPr>
          <p:cNvPr id="14" name="テキスト ボックス 13">
            <a:extLst>
              <a:ext uri="{FF2B5EF4-FFF2-40B4-BE49-F238E27FC236}">
                <a16:creationId xmlns:a16="http://schemas.microsoft.com/office/drawing/2014/main" id="{AF8FEDE8-6CBD-4F9D-8A09-23624B3AC622}"/>
              </a:ext>
            </a:extLst>
          </p:cNvPr>
          <p:cNvSpPr txBox="1"/>
          <p:nvPr/>
        </p:nvSpPr>
        <p:spPr>
          <a:xfrm>
            <a:off x="760881" y="2115276"/>
            <a:ext cx="2302933" cy="523220"/>
          </a:xfrm>
          <a:prstGeom prst="rect">
            <a:avLst/>
          </a:prstGeom>
          <a:noFill/>
        </p:spPr>
        <p:txBody>
          <a:bodyPr wrap="square" rtlCol="0">
            <a:spAutoFit/>
          </a:bodyPr>
          <a:lstStyle/>
          <a:p>
            <a:r>
              <a:rPr kumimoji="1" lang="ja-JP" altLang="en-US" sz="2800"/>
              <a:t>簡略</a:t>
            </a:r>
            <a:r>
              <a:rPr lang="ja-JP" altLang="en-US" sz="2800"/>
              <a:t>前</a:t>
            </a:r>
            <a:endParaRPr kumimoji="1" lang="ja-JP" altLang="en-US" sz="2800"/>
          </a:p>
        </p:txBody>
      </p:sp>
      <p:sp>
        <p:nvSpPr>
          <p:cNvPr id="15" name="矢印: 右 14">
            <a:extLst>
              <a:ext uri="{FF2B5EF4-FFF2-40B4-BE49-F238E27FC236}">
                <a16:creationId xmlns:a16="http://schemas.microsoft.com/office/drawing/2014/main" id="{54D2565B-53A1-406D-84CF-AC3EFA731AA9}"/>
              </a:ext>
            </a:extLst>
          </p:cNvPr>
          <p:cNvSpPr/>
          <p:nvPr/>
        </p:nvSpPr>
        <p:spPr>
          <a:xfrm>
            <a:off x="5471979" y="3720470"/>
            <a:ext cx="821267" cy="1083733"/>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CC3C8D2D-065F-479F-917A-25AC367F01FF}"/>
              </a:ext>
            </a:extLst>
          </p:cNvPr>
          <p:cNvSpPr txBox="1"/>
          <p:nvPr/>
        </p:nvSpPr>
        <p:spPr>
          <a:xfrm>
            <a:off x="112256" y="1451988"/>
            <a:ext cx="5383276" cy="523220"/>
          </a:xfrm>
          <a:prstGeom prst="rect">
            <a:avLst/>
          </a:prstGeom>
          <a:noFill/>
        </p:spPr>
        <p:txBody>
          <a:bodyPr wrap="square" rtlCol="0">
            <a:spAutoFit/>
          </a:bodyPr>
          <a:lstStyle/>
          <a:p>
            <a:r>
              <a:rPr kumimoji="1" lang="ja-JP" altLang="en-US" sz="2800"/>
              <a:t>・</a:t>
            </a:r>
            <a:r>
              <a:rPr kumimoji="1" lang="ja-JP" altLang="en-US" sz="2800" b="1"/>
              <a:t>福岡空港の誘導路の簡略化</a:t>
            </a:r>
          </a:p>
        </p:txBody>
      </p:sp>
      <p:pic>
        <p:nvPicPr>
          <p:cNvPr id="17" name="図 16" descr="グラフィカル ユーザー インターフェイス&#10;&#10;自動的に生成された説明">
            <a:extLst>
              <a:ext uri="{FF2B5EF4-FFF2-40B4-BE49-F238E27FC236}">
                <a16:creationId xmlns:a16="http://schemas.microsoft.com/office/drawing/2014/main" id="{DF4F75D9-03BB-41A4-BB12-2E0361422A92}"/>
              </a:ext>
            </a:extLst>
          </p:cNvPr>
          <p:cNvPicPr>
            <a:picLocks noChangeAspect="1"/>
          </p:cNvPicPr>
          <p:nvPr/>
        </p:nvPicPr>
        <p:blipFill rotWithShape="1">
          <a:blip r:embed="rId5">
            <a:extLst>
              <a:ext uri="{28A0092B-C50C-407E-A947-70E740481C1C}">
                <a14:useLocalDpi xmlns:a14="http://schemas.microsoft.com/office/drawing/2010/main" val="0"/>
              </a:ext>
            </a:extLst>
          </a:blip>
          <a:srcRect l="6241" t="23379" r="34403" b="9317"/>
          <a:stretch/>
        </p:blipFill>
        <p:spPr>
          <a:xfrm>
            <a:off x="6346655" y="2574996"/>
            <a:ext cx="5832638" cy="3720263"/>
          </a:xfrm>
          <a:prstGeom prst="rect">
            <a:avLst/>
          </a:prstGeom>
        </p:spPr>
      </p:pic>
    </p:spTree>
    <p:extLst>
      <p:ext uri="{BB962C8B-B14F-4D97-AF65-F5344CB8AC3E}">
        <p14:creationId xmlns:p14="http://schemas.microsoft.com/office/powerpoint/2010/main" val="2741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CB45A32A-44F9-438B-AF45-08A0ADB194CC}"/>
              </a:ext>
            </a:extLst>
          </p:cNvPr>
          <p:cNvGrpSpPr/>
          <p:nvPr/>
        </p:nvGrpSpPr>
        <p:grpSpPr>
          <a:xfrm>
            <a:off x="3778922" y="0"/>
            <a:ext cx="8413078" cy="6858002"/>
            <a:chOff x="3778922" y="-2"/>
            <a:chExt cx="8413078" cy="6858002"/>
          </a:xfrm>
        </p:grpSpPr>
        <p:sp>
          <p:nvSpPr>
            <p:cNvPr id="5" name="直角三角形 4">
              <a:extLst>
                <a:ext uri="{FF2B5EF4-FFF2-40B4-BE49-F238E27FC236}">
                  <a16:creationId xmlns:a16="http://schemas.microsoft.com/office/drawing/2014/main" id="{E23CB21A-12F5-44F4-B763-3FB4A579BB48}"/>
                </a:ext>
              </a:extLst>
            </p:cNvPr>
            <p:cNvSpPr/>
            <p:nvPr/>
          </p:nvSpPr>
          <p:spPr>
            <a:xfrm flipH="1">
              <a:off x="9934112" y="1615734"/>
              <a:ext cx="2257881" cy="5242266"/>
            </a:xfrm>
            <a:prstGeom prst="rtTriangle">
              <a:avLst/>
            </a:prstGeom>
            <a:solidFill>
              <a:srgbClr val="2A8DDE">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a:extLst>
                <a:ext uri="{FF2B5EF4-FFF2-40B4-BE49-F238E27FC236}">
                  <a16:creationId xmlns:a16="http://schemas.microsoft.com/office/drawing/2014/main" id="{28C0F353-D584-48FB-97E1-860DC7CDB47F}"/>
                </a:ext>
              </a:extLst>
            </p:cNvPr>
            <p:cNvSpPr/>
            <p:nvPr/>
          </p:nvSpPr>
          <p:spPr>
            <a:xfrm rot="10800000">
              <a:off x="9135122" y="-2"/>
              <a:ext cx="3056878" cy="6858002"/>
            </a:xfrm>
            <a:prstGeom prst="rtTriangle">
              <a:avLst/>
            </a:prstGeom>
            <a:solidFill>
              <a:srgbClr val="203864">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直角三角形 6">
              <a:extLst>
                <a:ext uri="{FF2B5EF4-FFF2-40B4-BE49-F238E27FC236}">
                  <a16:creationId xmlns:a16="http://schemas.microsoft.com/office/drawing/2014/main" id="{381039D7-F222-4EF0-B914-60108A57419A}"/>
                </a:ext>
              </a:extLst>
            </p:cNvPr>
            <p:cNvSpPr/>
            <p:nvPr/>
          </p:nvSpPr>
          <p:spPr>
            <a:xfrm flipH="1">
              <a:off x="3778922" y="5166803"/>
              <a:ext cx="8413071" cy="1691197"/>
            </a:xfrm>
            <a:prstGeom prst="rtTriangle">
              <a:avLst/>
            </a:prstGeom>
            <a:solidFill>
              <a:srgbClr val="4472C4">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42426367-4350-151E-E528-BA08E01CC1D7}"/>
              </a:ext>
            </a:extLst>
          </p:cNvPr>
          <p:cNvSpPr>
            <a:spLocks noGrp="1"/>
          </p:cNvSpPr>
          <p:nvPr>
            <p:ph type="title"/>
          </p:nvPr>
        </p:nvSpPr>
        <p:spPr>
          <a:xfrm>
            <a:off x="530845" y="198026"/>
            <a:ext cx="10515600" cy="1325563"/>
          </a:xfrm>
        </p:spPr>
        <p:txBody>
          <a:bodyPr/>
          <a:lstStyle/>
          <a:p>
            <a:r>
              <a:rPr lang="ja-JP" altLang="en-US" b="1"/>
              <a:t>前回まで</a:t>
            </a:r>
            <a:endParaRPr kumimoji="1" lang="ja-JP" altLang="en-US" b="1"/>
          </a:p>
        </p:txBody>
      </p:sp>
      <p:grpSp>
        <p:nvGrpSpPr>
          <p:cNvPr id="8" name="グループ化 7">
            <a:extLst>
              <a:ext uri="{FF2B5EF4-FFF2-40B4-BE49-F238E27FC236}">
                <a16:creationId xmlns:a16="http://schemas.microsoft.com/office/drawing/2014/main" id="{99B43F6A-951D-4480-AD8A-53C20198E8C7}"/>
              </a:ext>
            </a:extLst>
          </p:cNvPr>
          <p:cNvGrpSpPr/>
          <p:nvPr/>
        </p:nvGrpSpPr>
        <p:grpSpPr>
          <a:xfrm>
            <a:off x="80999" y="6165215"/>
            <a:ext cx="814048" cy="755050"/>
            <a:chOff x="80999" y="6086837"/>
            <a:chExt cx="814048" cy="755050"/>
          </a:xfrm>
        </p:grpSpPr>
        <p:pic>
          <p:nvPicPr>
            <p:cNvPr id="9" name="図 8" descr="アイコン&#10;&#10;自動的に生成された説明">
              <a:extLst>
                <a:ext uri="{FF2B5EF4-FFF2-40B4-BE49-F238E27FC236}">
                  <a16:creationId xmlns:a16="http://schemas.microsoft.com/office/drawing/2014/main" id="{31012D75-C788-46C5-B9B9-FE1011A1E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0999" y="6086837"/>
              <a:ext cx="679882" cy="679882"/>
            </a:xfrm>
            <a:prstGeom prst="rect">
              <a:avLst/>
            </a:prstGeom>
          </p:spPr>
        </p:pic>
        <p:sp>
          <p:nvSpPr>
            <p:cNvPr id="10" name="テキスト ボックス 9">
              <a:extLst>
                <a:ext uri="{FF2B5EF4-FFF2-40B4-BE49-F238E27FC236}">
                  <a16:creationId xmlns:a16="http://schemas.microsoft.com/office/drawing/2014/main" id="{196BBB69-6ACE-42EF-9A31-A61B9549767B}"/>
                </a:ext>
              </a:extLst>
            </p:cNvPr>
            <p:cNvSpPr txBox="1"/>
            <p:nvPr/>
          </p:nvSpPr>
          <p:spPr>
            <a:xfrm>
              <a:off x="530845" y="6534110"/>
              <a:ext cx="364202" cy="307777"/>
            </a:xfrm>
            <a:prstGeom prst="rect">
              <a:avLst/>
            </a:prstGeom>
            <a:noFill/>
          </p:spPr>
          <p:txBody>
            <a:bodyPr wrap="none" rtlCol="0">
              <a:spAutoFit/>
            </a:bodyPr>
            <a:lstStyle/>
            <a:p>
              <a:r>
                <a:rPr lang="ja-JP" altLang="en-US" sz="1400" b="1"/>
                <a:t>６</a:t>
              </a:r>
              <a:endParaRPr kumimoji="1" lang="ja-JP" altLang="en-US" sz="1400" b="1"/>
            </a:p>
          </p:txBody>
        </p:sp>
      </p:grpSp>
      <p:sp>
        <p:nvSpPr>
          <p:cNvPr id="4" name="テキスト ボックス 3">
            <a:extLst>
              <a:ext uri="{FF2B5EF4-FFF2-40B4-BE49-F238E27FC236}">
                <a16:creationId xmlns:a16="http://schemas.microsoft.com/office/drawing/2014/main" id="{943A8109-B35D-4E08-9F83-59660EC15E8E}"/>
              </a:ext>
            </a:extLst>
          </p:cNvPr>
          <p:cNvSpPr txBox="1"/>
          <p:nvPr/>
        </p:nvSpPr>
        <p:spPr>
          <a:xfrm>
            <a:off x="216211" y="1625427"/>
            <a:ext cx="9717894" cy="954107"/>
          </a:xfrm>
          <a:prstGeom prst="rect">
            <a:avLst/>
          </a:prstGeom>
          <a:noFill/>
        </p:spPr>
        <p:txBody>
          <a:bodyPr wrap="square" rtlCol="0">
            <a:spAutoFit/>
          </a:bodyPr>
          <a:lstStyle/>
          <a:p>
            <a:r>
              <a:rPr kumimoji="1" lang="ja-JP" altLang="en-US" sz="2800"/>
              <a:t>・</a:t>
            </a:r>
            <a:r>
              <a:rPr kumimoji="1" lang="ja-JP" altLang="en-US" sz="2800" b="1"/>
              <a:t>ダイクストラ法のプログラムの作成</a:t>
            </a:r>
            <a:endParaRPr kumimoji="1" lang="en-US" altLang="ja-JP" sz="2800" b="1"/>
          </a:p>
          <a:p>
            <a:r>
              <a:rPr lang="ja-JP" altLang="en-US" sz="2800" b="1"/>
              <a:t>　</a:t>
            </a:r>
            <a:r>
              <a:rPr lang="en-US" altLang="ja-JP" sz="2800"/>
              <a:t>…</a:t>
            </a:r>
            <a:r>
              <a:rPr lang="ja-JP" altLang="en-US" sz="2800"/>
              <a:t>滑走路が２本に増えた場合の最適な経路を算出する</a:t>
            </a:r>
            <a:endParaRPr kumimoji="1" lang="ja-JP" altLang="en-US" sz="2800"/>
          </a:p>
        </p:txBody>
      </p:sp>
      <p:pic>
        <p:nvPicPr>
          <p:cNvPr id="11" name="図 10">
            <a:extLst>
              <a:ext uri="{FF2B5EF4-FFF2-40B4-BE49-F238E27FC236}">
                <a16:creationId xmlns:a16="http://schemas.microsoft.com/office/drawing/2014/main" id="{41790F80-55B8-4D36-B368-FFC008BF112E}"/>
              </a:ext>
            </a:extLst>
          </p:cNvPr>
          <p:cNvPicPr>
            <a:picLocks noChangeAspect="1"/>
          </p:cNvPicPr>
          <p:nvPr/>
        </p:nvPicPr>
        <p:blipFill rotWithShape="1">
          <a:blip r:embed="rId4"/>
          <a:srcRect t="22281" b="18301"/>
          <a:stretch/>
        </p:blipFill>
        <p:spPr>
          <a:xfrm>
            <a:off x="5454484" y="2644786"/>
            <a:ext cx="6624124" cy="2475946"/>
          </a:xfrm>
          <a:prstGeom prst="rect">
            <a:avLst/>
          </a:prstGeom>
        </p:spPr>
      </p:pic>
      <p:pic>
        <p:nvPicPr>
          <p:cNvPr id="23" name="図 22" descr="コンピューターのスクリーンショット&#10;&#10;自動的に生成された説明">
            <a:extLst>
              <a:ext uri="{FF2B5EF4-FFF2-40B4-BE49-F238E27FC236}">
                <a16:creationId xmlns:a16="http://schemas.microsoft.com/office/drawing/2014/main" id="{CBFF41CF-B218-4571-BF52-656E71876DD5}"/>
              </a:ext>
            </a:extLst>
          </p:cNvPr>
          <p:cNvPicPr>
            <a:picLocks noChangeAspect="1"/>
          </p:cNvPicPr>
          <p:nvPr/>
        </p:nvPicPr>
        <p:blipFill rotWithShape="1">
          <a:blip r:embed="rId5">
            <a:extLst>
              <a:ext uri="{28A0092B-C50C-407E-A947-70E740481C1C}">
                <a14:useLocalDpi xmlns:a14="http://schemas.microsoft.com/office/drawing/2010/main" val="0"/>
              </a:ext>
            </a:extLst>
          </a:blip>
          <a:srcRect l="18022" t="68793" r="66614" b="28835"/>
          <a:stretch/>
        </p:blipFill>
        <p:spPr>
          <a:xfrm>
            <a:off x="1208687" y="2869324"/>
            <a:ext cx="3595272" cy="312287"/>
          </a:xfrm>
          <a:prstGeom prst="rect">
            <a:avLst/>
          </a:prstGeom>
        </p:spPr>
      </p:pic>
      <p:pic>
        <p:nvPicPr>
          <p:cNvPr id="25" name="図 24" descr="コンピューターのスクリーンショット&#10;&#10;自動的に生成された説明">
            <a:extLst>
              <a:ext uri="{FF2B5EF4-FFF2-40B4-BE49-F238E27FC236}">
                <a16:creationId xmlns:a16="http://schemas.microsoft.com/office/drawing/2014/main" id="{D93918F6-332E-47F9-AC20-B40AEE42B40F}"/>
              </a:ext>
            </a:extLst>
          </p:cNvPr>
          <p:cNvPicPr>
            <a:picLocks noChangeAspect="1"/>
          </p:cNvPicPr>
          <p:nvPr/>
        </p:nvPicPr>
        <p:blipFill rotWithShape="1">
          <a:blip r:embed="rId6">
            <a:extLst>
              <a:ext uri="{28A0092B-C50C-407E-A947-70E740481C1C}">
                <a14:useLocalDpi xmlns:a14="http://schemas.microsoft.com/office/drawing/2010/main" val="0"/>
              </a:ext>
            </a:extLst>
          </a:blip>
          <a:srcRect l="18313" t="75653" r="54920" b="10779"/>
          <a:stretch/>
        </p:blipFill>
        <p:spPr>
          <a:xfrm>
            <a:off x="1239792" y="5074658"/>
            <a:ext cx="5560198" cy="1585315"/>
          </a:xfrm>
          <a:prstGeom prst="rect">
            <a:avLst/>
          </a:prstGeom>
        </p:spPr>
      </p:pic>
      <p:pic>
        <p:nvPicPr>
          <p:cNvPr id="27" name="図 26" descr="アイコン&#10;&#10;自動的に生成された説明">
            <a:extLst>
              <a:ext uri="{FF2B5EF4-FFF2-40B4-BE49-F238E27FC236}">
                <a16:creationId xmlns:a16="http://schemas.microsoft.com/office/drawing/2014/main" id="{00656B78-4E02-40D0-9EE6-D9ED9B361524}"/>
              </a:ext>
            </a:extLst>
          </p:cNvPr>
          <p:cNvPicPr>
            <a:picLocks noChangeAspect="1"/>
          </p:cNvPicPr>
          <p:nvPr/>
        </p:nvPicPr>
        <p:blipFill>
          <a:blip r:embed="rId7">
            <a:duotone>
              <a:schemeClr val="accent4">
                <a:shade val="45000"/>
                <a:satMod val="135000"/>
              </a:schemeClr>
              <a:prstClr val="white"/>
            </a:duotone>
            <a:alphaModFix/>
            <a:extLst>
              <a:ext uri="{BEBA8EAE-BF5A-486C-A8C5-ECC9F3942E4B}">
                <a14:imgProps xmlns:a14="http://schemas.microsoft.com/office/drawing/2010/main">
                  <a14:imgLayer r:embed="rId8">
                    <a14:imgEffect>
                      <a14:colorTemperature colorTemp="11200"/>
                    </a14:imgEffect>
                    <a14:imgEffect>
                      <a14:saturation sat="400000"/>
                    </a14:imgEffect>
                  </a14:imgLayer>
                </a14:imgProps>
              </a:ext>
              <a:ext uri="{28A0092B-C50C-407E-A947-70E740481C1C}">
                <a14:useLocalDpi xmlns:a14="http://schemas.microsoft.com/office/drawing/2010/main" val="0"/>
              </a:ext>
            </a:extLst>
          </a:blip>
          <a:stretch>
            <a:fillRect/>
          </a:stretch>
        </p:blipFill>
        <p:spPr>
          <a:xfrm flipH="1">
            <a:off x="8203748" y="2579534"/>
            <a:ext cx="662955" cy="662955"/>
          </a:xfrm>
          <a:prstGeom prst="rect">
            <a:avLst/>
          </a:prstGeom>
          <a:noFill/>
          <a:ln>
            <a:noFill/>
          </a:ln>
          <a:effectLst>
            <a:glow>
              <a:schemeClr val="bg1"/>
            </a:glow>
          </a:effectLst>
        </p:spPr>
      </p:pic>
      <p:pic>
        <p:nvPicPr>
          <p:cNvPr id="29" name="図 28" descr="コンピューターのスクリーンショット&#10;&#10;自動的に生成された説明">
            <a:extLst>
              <a:ext uri="{FF2B5EF4-FFF2-40B4-BE49-F238E27FC236}">
                <a16:creationId xmlns:a16="http://schemas.microsoft.com/office/drawing/2014/main" id="{DB696EDC-8D0F-43BF-ADE4-DAF4FAEAC495}"/>
              </a:ext>
            </a:extLst>
          </p:cNvPr>
          <p:cNvPicPr>
            <a:picLocks noChangeAspect="1"/>
          </p:cNvPicPr>
          <p:nvPr/>
        </p:nvPicPr>
        <p:blipFill rotWithShape="1">
          <a:blip r:embed="rId5">
            <a:extLst>
              <a:ext uri="{28A0092B-C50C-407E-A947-70E740481C1C}">
                <a14:useLocalDpi xmlns:a14="http://schemas.microsoft.com/office/drawing/2010/main" val="0"/>
              </a:ext>
            </a:extLst>
          </a:blip>
          <a:srcRect l="17835" t="70927" r="66801" b="24995"/>
          <a:stretch/>
        </p:blipFill>
        <p:spPr>
          <a:xfrm>
            <a:off x="1212312" y="3181611"/>
            <a:ext cx="3591647" cy="536842"/>
          </a:xfrm>
          <a:prstGeom prst="rect">
            <a:avLst/>
          </a:prstGeom>
        </p:spPr>
      </p:pic>
    </p:spTree>
    <p:extLst>
      <p:ext uri="{BB962C8B-B14F-4D97-AF65-F5344CB8AC3E}">
        <p14:creationId xmlns:p14="http://schemas.microsoft.com/office/powerpoint/2010/main" val="188178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00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1999"/>
                                          </p:stCondLst>
                                        </p:cTn>
                                        <p:tgtEl>
                                          <p:spTgt spid="29"/>
                                        </p:tgtEl>
                                        <p:attrNameLst>
                                          <p:attrName>style.visibility</p:attrName>
                                        </p:attrNameLst>
                                      </p:cBhvr>
                                      <p:to>
                                        <p:strVal val="visible"/>
                                      </p:to>
                                    </p:set>
                                  </p:childTnLst>
                                </p:cTn>
                              </p:par>
                            </p:childTnLst>
                          </p:cTn>
                        </p:par>
                        <p:par>
                          <p:cTn id="10" fill="hold">
                            <p:stCondLst>
                              <p:cond delay="4000"/>
                            </p:stCondLst>
                            <p:childTnLst>
                              <p:par>
                                <p:cTn id="11" presetID="22" presetClass="entr" presetSubtype="1" fill="hold" nodeType="afterEffect">
                                  <p:stCondLst>
                                    <p:cond delay="1000"/>
                                  </p:stCondLst>
                                  <p:childTnLst>
                                    <p:set>
                                      <p:cBhvr>
                                        <p:cTn id="12" dur="1" fill="hold">
                                          <p:stCondLst>
                                            <p:cond delay="0"/>
                                          </p:stCondLst>
                                        </p:cTn>
                                        <p:tgtEl>
                                          <p:spTgt spid="25"/>
                                        </p:tgtEl>
                                        <p:attrNameLst>
                                          <p:attrName>style.visibility</p:attrName>
                                        </p:attrNameLst>
                                      </p:cBhvr>
                                      <p:to>
                                        <p:strVal val="visible"/>
                                      </p:to>
                                    </p:set>
                                    <p:animEffect transition="in" filter="wipe(up)">
                                      <p:cBhvr>
                                        <p:cTn id="13" dur="1500"/>
                                        <p:tgtEl>
                                          <p:spTgt spid="25"/>
                                        </p:tgtEl>
                                      </p:cBhvr>
                                    </p:animEffect>
                                  </p:childTnLst>
                                </p:cTn>
                              </p:par>
                            </p:childTnLst>
                          </p:cTn>
                        </p:par>
                        <p:par>
                          <p:cTn id="14" fill="hold">
                            <p:stCondLst>
                              <p:cond delay="6500"/>
                            </p:stCondLst>
                            <p:childTnLst>
                              <p:par>
                                <p:cTn id="15" presetID="57" presetClass="path" presetSubtype="0" accel="50000" decel="50000" fill="hold" nodeType="afterEffect">
                                  <p:stCondLst>
                                    <p:cond delay="1000"/>
                                  </p:stCondLst>
                                  <p:childTnLst>
                                    <p:animMotion origin="layout" path="M -0.20443 0.10509 L -0.20443 0.05023 C -0.20443 0.02592 -0.14805 -0.00348 -0.10182 -0.00348 L 0.00104 -0.00348 " pathEditMode="relative" rAng="0" ptsTypes="AAAA">
                                      <p:cBhvr>
                                        <p:cTn id="16" dur="2000" spd="-100000" fill="hold"/>
                                        <p:tgtEl>
                                          <p:spTgt spid="27"/>
                                        </p:tgtEl>
                                        <p:attrNameLst>
                                          <p:attrName>ppt_x</p:attrName>
                                          <p:attrName>ppt_y</p:attrName>
                                        </p:attrNameLst>
                                      </p:cBhvr>
                                      <p:rCtr x="10273" y="-54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グラフィカル ユーザー インターフェイス, アプリケーション, Word&#10;&#10;自動的に生成された説明">
            <a:extLst>
              <a:ext uri="{FF2B5EF4-FFF2-40B4-BE49-F238E27FC236}">
                <a16:creationId xmlns:a16="http://schemas.microsoft.com/office/drawing/2014/main" id="{8277F3CD-1F8B-4A16-ACC0-E469604BBDCF}"/>
              </a:ext>
            </a:extLst>
          </p:cNvPr>
          <p:cNvPicPr>
            <a:picLocks noChangeAspect="1"/>
          </p:cNvPicPr>
          <p:nvPr/>
        </p:nvPicPr>
        <p:blipFill rotWithShape="1">
          <a:blip r:embed="rId3">
            <a:extLst>
              <a:ext uri="{28A0092B-C50C-407E-A947-70E740481C1C}">
                <a14:useLocalDpi xmlns:a14="http://schemas.microsoft.com/office/drawing/2010/main" val="0"/>
              </a:ext>
            </a:extLst>
          </a:blip>
          <a:srcRect l="25027" t="22217" r="10976" b="16117"/>
          <a:stretch/>
        </p:blipFill>
        <p:spPr>
          <a:xfrm>
            <a:off x="1237699" y="860807"/>
            <a:ext cx="8788550" cy="5292902"/>
          </a:xfrm>
          <a:prstGeom prst="rect">
            <a:avLst/>
          </a:prstGeom>
        </p:spPr>
      </p:pic>
      <p:pic>
        <p:nvPicPr>
          <p:cNvPr id="12" name="図 11">
            <a:extLst>
              <a:ext uri="{FF2B5EF4-FFF2-40B4-BE49-F238E27FC236}">
                <a16:creationId xmlns:a16="http://schemas.microsoft.com/office/drawing/2014/main" id="{09945796-0699-4B5F-B4D9-96AED830D6B1}"/>
              </a:ext>
            </a:extLst>
          </p:cNvPr>
          <p:cNvPicPr>
            <a:picLocks noChangeAspect="1"/>
          </p:cNvPicPr>
          <p:nvPr/>
        </p:nvPicPr>
        <p:blipFill>
          <a:blip r:embed="rId4"/>
          <a:stretch>
            <a:fillRect/>
          </a:stretch>
        </p:blipFill>
        <p:spPr>
          <a:xfrm>
            <a:off x="1576152" y="746502"/>
            <a:ext cx="7459079" cy="5594308"/>
          </a:xfrm>
          <a:prstGeom prst="rect">
            <a:avLst/>
          </a:prstGeom>
        </p:spPr>
      </p:pic>
      <p:grpSp>
        <p:nvGrpSpPr>
          <p:cNvPr id="3" name="グループ化 2">
            <a:extLst>
              <a:ext uri="{FF2B5EF4-FFF2-40B4-BE49-F238E27FC236}">
                <a16:creationId xmlns:a16="http://schemas.microsoft.com/office/drawing/2014/main" id="{CB45A32A-44F9-438B-AF45-08A0ADB194CC}"/>
              </a:ext>
            </a:extLst>
          </p:cNvPr>
          <p:cNvGrpSpPr/>
          <p:nvPr/>
        </p:nvGrpSpPr>
        <p:grpSpPr>
          <a:xfrm>
            <a:off x="3778922" y="0"/>
            <a:ext cx="8413078" cy="6858002"/>
            <a:chOff x="3778922" y="-2"/>
            <a:chExt cx="8413078" cy="6858002"/>
          </a:xfrm>
        </p:grpSpPr>
        <p:sp>
          <p:nvSpPr>
            <p:cNvPr id="5" name="直角三角形 4">
              <a:extLst>
                <a:ext uri="{FF2B5EF4-FFF2-40B4-BE49-F238E27FC236}">
                  <a16:creationId xmlns:a16="http://schemas.microsoft.com/office/drawing/2014/main" id="{E23CB21A-12F5-44F4-B763-3FB4A579BB48}"/>
                </a:ext>
              </a:extLst>
            </p:cNvPr>
            <p:cNvSpPr/>
            <p:nvPr/>
          </p:nvSpPr>
          <p:spPr>
            <a:xfrm flipH="1">
              <a:off x="9934112" y="1615734"/>
              <a:ext cx="2257881" cy="5242266"/>
            </a:xfrm>
            <a:prstGeom prst="rtTriangle">
              <a:avLst/>
            </a:prstGeom>
            <a:solidFill>
              <a:srgbClr val="2A8DDE">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a:extLst>
                <a:ext uri="{FF2B5EF4-FFF2-40B4-BE49-F238E27FC236}">
                  <a16:creationId xmlns:a16="http://schemas.microsoft.com/office/drawing/2014/main" id="{28C0F353-D584-48FB-97E1-860DC7CDB47F}"/>
                </a:ext>
              </a:extLst>
            </p:cNvPr>
            <p:cNvSpPr/>
            <p:nvPr/>
          </p:nvSpPr>
          <p:spPr>
            <a:xfrm rot="10800000">
              <a:off x="9135122" y="-2"/>
              <a:ext cx="3056878" cy="6858002"/>
            </a:xfrm>
            <a:prstGeom prst="rtTriangle">
              <a:avLst/>
            </a:prstGeom>
            <a:solidFill>
              <a:srgbClr val="203864">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直角三角形 6">
              <a:extLst>
                <a:ext uri="{FF2B5EF4-FFF2-40B4-BE49-F238E27FC236}">
                  <a16:creationId xmlns:a16="http://schemas.microsoft.com/office/drawing/2014/main" id="{381039D7-F222-4EF0-B914-60108A57419A}"/>
                </a:ext>
              </a:extLst>
            </p:cNvPr>
            <p:cNvSpPr/>
            <p:nvPr/>
          </p:nvSpPr>
          <p:spPr>
            <a:xfrm flipH="1">
              <a:off x="3778922" y="5166803"/>
              <a:ext cx="8413071" cy="1691197"/>
            </a:xfrm>
            <a:prstGeom prst="rtTriangle">
              <a:avLst/>
            </a:prstGeom>
            <a:solidFill>
              <a:srgbClr val="4472C4">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42426367-4350-151E-E528-BA08E01CC1D7}"/>
              </a:ext>
            </a:extLst>
          </p:cNvPr>
          <p:cNvSpPr>
            <a:spLocks noGrp="1"/>
          </p:cNvSpPr>
          <p:nvPr>
            <p:ph type="title"/>
          </p:nvPr>
        </p:nvSpPr>
        <p:spPr>
          <a:xfrm>
            <a:off x="530845" y="198026"/>
            <a:ext cx="10515600" cy="1325563"/>
          </a:xfrm>
        </p:spPr>
        <p:txBody>
          <a:bodyPr/>
          <a:lstStyle/>
          <a:p>
            <a:r>
              <a:rPr lang="ja-JP" altLang="en-US" b="1"/>
              <a:t>前回からの進行度</a:t>
            </a:r>
            <a:endParaRPr kumimoji="1" lang="ja-JP" altLang="en-US" b="1"/>
          </a:p>
        </p:txBody>
      </p:sp>
      <p:grpSp>
        <p:nvGrpSpPr>
          <p:cNvPr id="13" name="グループ化 12">
            <a:extLst>
              <a:ext uri="{FF2B5EF4-FFF2-40B4-BE49-F238E27FC236}">
                <a16:creationId xmlns:a16="http://schemas.microsoft.com/office/drawing/2014/main" id="{38EC8A8E-618B-4F73-93B2-C5F517135432}"/>
              </a:ext>
            </a:extLst>
          </p:cNvPr>
          <p:cNvGrpSpPr/>
          <p:nvPr/>
        </p:nvGrpSpPr>
        <p:grpSpPr>
          <a:xfrm>
            <a:off x="80999" y="6165215"/>
            <a:ext cx="737104" cy="755050"/>
            <a:chOff x="80999" y="6086837"/>
            <a:chExt cx="737104" cy="755050"/>
          </a:xfrm>
        </p:grpSpPr>
        <p:pic>
          <p:nvPicPr>
            <p:cNvPr id="14" name="図 13" descr="アイコン&#10;&#10;自動的に生成された説明">
              <a:extLst>
                <a:ext uri="{FF2B5EF4-FFF2-40B4-BE49-F238E27FC236}">
                  <a16:creationId xmlns:a16="http://schemas.microsoft.com/office/drawing/2014/main" id="{61AF36BA-4E1F-4186-A499-E3E77BAA2B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0999" y="6086837"/>
              <a:ext cx="679882" cy="679882"/>
            </a:xfrm>
            <a:prstGeom prst="rect">
              <a:avLst/>
            </a:prstGeom>
          </p:spPr>
        </p:pic>
        <p:sp>
          <p:nvSpPr>
            <p:cNvPr id="18" name="テキスト ボックス 17">
              <a:extLst>
                <a:ext uri="{FF2B5EF4-FFF2-40B4-BE49-F238E27FC236}">
                  <a16:creationId xmlns:a16="http://schemas.microsoft.com/office/drawing/2014/main" id="{B0E2349E-304F-4F2A-AB9F-3453D1093E97}"/>
                </a:ext>
              </a:extLst>
            </p:cNvPr>
            <p:cNvSpPr txBox="1"/>
            <p:nvPr/>
          </p:nvSpPr>
          <p:spPr>
            <a:xfrm>
              <a:off x="530845" y="6534110"/>
              <a:ext cx="287258" cy="307777"/>
            </a:xfrm>
            <a:prstGeom prst="rect">
              <a:avLst/>
            </a:prstGeom>
            <a:noFill/>
          </p:spPr>
          <p:txBody>
            <a:bodyPr wrap="none" rtlCol="0">
              <a:spAutoFit/>
            </a:bodyPr>
            <a:lstStyle/>
            <a:p>
              <a:r>
                <a:rPr kumimoji="1" lang="en-US" altLang="ja-JP" sz="1400" b="1"/>
                <a:t>7</a:t>
              </a:r>
              <a:endParaRPr kumimoji="1" lang="ja-JP" altLang="en-US" sz="1400" b="1"/>
            </a:p>
          </p:txBody>
        </p:sp>
      </p:grpSp>
    </p:spTree>
    <p:extLst>
      <p:ext uri="{BB962C8B-B14F-4D97-AF65-F5344CB8AC3E}">
        <p14:creationId xmlns:p14="http://schemas.microsoft.com/office/powerpoint/2010/main" val="305237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249B0C1BABB8A4C881D3EAAEC0CFC83" ma:contentTypeVersion="7" ma:contentTypeDescription="新しいドキュメントを作成します。" ma:contentTypeScope="" ma:versionID="cc4fd9d77ef49d6433ef985620ca68e0">
  <xsd:schema xmlns:xsd="http://www.w3.org/2001/XMLSchema" xmlns:xs="http://www.w3.org/2001/XMLSchema" xmlns:p="http://schemas.microsoft.com/office/2006/metadata/properties" xmlns:ns3="fbcde4b3-d15b-49c6-a72e-9b7c9e58e08a" xmlns:ns4="87f7a028-dcd4-4d5d-b51e-09d308e48ecc" targetNamespace="http://schemas.microsoft.com/office/2006/metadata/properties" ma:root="true" ma:fieldsID="fa794bbf84549db16c6baa49494d08e6" ns3:_="" ns4:_="">
    <xsd:import namespace="fbcde4b3-d15b-49c6-a72e-9b7c9e58e08a"/>
    <xsd:import namespace="87f7a028-dcd4-4d5d-b51e-09d308e48ec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cde4b3-d15b-49c6-a72e-9b7c9e58e0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7f7a028-dcd4-4d5d-b51e-09d308e48ecc"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SharingHintHash" ma:index="14"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D06DB1-0EE4-43CD-BEC0-94E0A70035BA}">
  <ds:schemaRefs>
    <ds:schemaRef ds:uri="http://schemas.openxmlformats.org/package/2006/metadata/core-properties"/>
    <ds:schemaRef ds:uri="http://www.w3.org/XML/1998/namespace"/>
    <ds:schemaRef ds:uri="http://purl.org/dc/terms/"/>
    <ds:schemaRef ds:uri="http://schemas.microsoft.com/office/2006/documentManagement/types"/>
    <ds:schemaRef ds:uri="87f7a028-dcd4-4d5d-b51e-09d308e48ecc"/>
    <ds:schemaRef ds:uri="http://schemas.microsoft.com/office/infopath/2007/PartnerControls"/>
    <ds:schemaRef ds:uri="http://purl.org/dc/elements/1.1/"/>
    <ds:schemaRef ds:uri="fbcde4b3-d15b-49c6-a72e-9b7c9e58e08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8C587A8-E761-43B2-93E6-547EF399D371}">
  <ds:schemaRefs>
    <ds:schemaRef ds:uri="http://schemas.microsoft.com/sharepoint/v3/contenttype/forms"/>
  </ds:schemaRefs>
</ds:datastoreItem>
</file>

<file path=customXml/itemProps3.xml><?xml version="1.0" encoding="utf-8"?>
<ds:datastoreItem xmlns:ds="http://schemas.openxmlformats.org/officeDocument/2006/customXml" ds:itemID="{1686BFC3-CD38-4287-89C8-33F19B150D15}">
  <ds:schemaRefs>
    <ds:schemaRef ds:uri="87f7a028-dcd4-4d5d-b51e-09d308e48ecc"/>
    <ds:schemaRef ds:uri="fbcde4b3-d15b-49c6-a72e-9b7c9e58e08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1688</Words>
  <Application>Microsoft Office PowerPoint</Application>
  <PresentationFormat>ワイド画面</PresentationFormat>
  <Paragraphs>139</Paragraphs>
  <Slides>13</Slides>
  <Notes>13</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13</vt:i4>
      </vt:variant>
    </vt:vector>
  </HeadingPairs>
  <TitlesOfParts>
    <vt:vector size="23" baseType="lpstr">
      <vt:lpstr>Meiryo UI</vt:lpstr>
      <vt:lpstr>メイリオ</vt:lpstr>
      <vt:lpstr>游ゴシック</vt:lpstr>
      <vt:lpstr>游ゴシック Light</vt:lpstr>
      <vt:lpstr>Arial</vt:lpstr>
      <vt:lpstr>Bahnschrift Condensed</vt:lpstr>
      <vt:lpstr>Bahnschrift Light</vt:lpstr>
      <vt:lpstr>Bahnschrift SemiBold SemiConden</vt:lpstr>
      <vt:lpstr>Century Gothic</vt:lpstr>
      <vt:lpstr>Office テーマ</vt:lpstr>
      <vt:lpstr>PowerPoint プレゼンテーション</vt:lpstr>
      <vt:lpstr>PowerPoint プレゼンテーション</vt:lpstr>
      <vt:lpstr>背景と概要</vt:lpstr>
      <vt:lpstr>背景と概要</vt:lpstr>
      <vt:lpstr>PowerPoint プレゼンテーション</vt:lpstr>
      <vt:lpstr>待ち行列理論とは</vt:lpstr>
      <vt:lpstr>前回まで</vt:lpstr>
      <vt:lpstr>前回まで</vt:lpstr>
      <vt:lpstr>前回からの進行度</vt:lpstr>
      <vt:lpstr>前回からの進行度</vt:lpstr>
      <vt:lpstr>PowerPoint プレゼンテーション</vt:lpstr>
      <vt:lpstr>今後取り組むこと</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阿部 喜瞳</dc:creator>
  <cp:lastModifiedBy>平松勇紀</cp:lastModifiedBy>
  <cp:revision>1</cp:revision>
  <dcterms:created xsi:type="dcterms:W3CDTF">2022-06-21T06:09:15Z</dcterms:created>
  <dcterms:modified xsi:type="dcterms:W3CDTF">2022-11-07T00:14:25Z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0x010100E249B0C1BABB8A4C881D3EAAEC0CFC83</vt:lpwstr>
  </property>
</Properties>
</file>