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64" r:id="rId11"/>
    <p:sldId id="265" r:id="rId12"/>
    <p:sldId id="274" r:id="rId13"/>
    <p:sldId id="266" r:id="rId14"/>
    <p:sldId id="267" r:id="rId15"/>
    <p:sldId id="268" r:id="rId16"/>
    <p:sldId id="275" r:id="rId17"/>
    <p:sldId id="269" r:id="rId18"/>
    <p:sldId id="270" r:id="rId19"/>
    <p:sldId id="276" r:id="rId20"/>
    <p:sldId id="277" r:id="rId21"/>
    <p:sldId id="271" r:id="rId22"/>
    <p:sldId id="272" r:id="rId23"/>
    <p:sldId id="278" r:id="rId24"/>
    <p:sldId id="281" r:id="rId25"/>
    <p:sldId id="280" r:id="rId26"/>
    <p:sldId id="282" r:id="rId27"/>
    <p:sldId id="283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濃翔 沈" initials="濃翔" lastIdx="1" clrIdx="0">
    <p:extLst>
      <p:ext uri="{19B8F6BF-5375-455C-9EA6-DF929625EA0E}">
        <p15:presenceInfo xmlns:p15="http://schemas.microsoft.com/office/powerpoint/2012/main" userId="3932755ae2efb8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E7F58-818B-4B80-8EB1-095066C34B95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027DD-C1F8-47A8-ABCF-75060CC2B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41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027DD-C1F8-47A8-ABCF-75060CC2B89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18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027DD-C1F8-47A8-ABCF-75060CC2B89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75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F5AB7-7FE6-4F85-B97B-9982D0052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B8CE1-79DD-4BE0-8D24-F4D57345A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94CCD7-5E93-48B9-84C2-5E2649EF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676F-AD20-48A5-8D9E-CF3FCEDCEF36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73EBB-A349-4E16-A621-2CE3204C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F9A0FF-6690-453B-9F89-D7D273BE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41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753392-3FD6-4880-A768-9821908C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CB6030-99DF-4967-8417-0EA6A8F5C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E1E800-C85C-4F9F-8986-6097AFA0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B04A-96E6-406C-A288-7794DC6810D0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3D3DA-DF0E-4964-8173-C37AD414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852F88-1610-4A37-8741-ABCE7655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43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95BB20-2168-4F5A-8895-FFCE8B489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EE34D5-8463-4287-A3E7-2DAAE587D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898507-68A3-4AC0-B8AF-A7F521E8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56E2-EEB7-4430-8D43-E6CFD7246A52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C7C290-3EF2-457A-8F82-0A5E79D7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8EB2F9-4F39-4D3C-8575-6966CB4B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71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57931-0356-4437-B712-CBEA0D59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A0125-7447-4261-BB7F-F8F93252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A5F1D9-33A8-4C98-B379-EFF1FDEC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E9201-61F9-4789-A232-684B011226D6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D133DA-94F3-4B68-8B5A-4C0B90FE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5A303F-6064-4CF6-9CF6-162417B7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06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2044E-1B54-44AD-8424-551B7658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B8ADBC-719B-4166-862A-4B0643C0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689705-9E05-4CF4-88A6-870C18BD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7222-B90E-410E-AD45-43BDC3DC5EAC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561142-3904-473E-A14C-19CB812B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FA0C15-B79B-47D9-858C-E02497EC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66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A2016-9500-499A-83E6-45783899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E41692-9BEA-4D72-8D16-F5DFF99D1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7488E4-C6CC-4398-82C8-6886BDD9A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97F557-50CE-4AB2-9BD3-13275D25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1B3B-061E-4FA5-B82F-6393931D7D99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3572ED-A66E-48AF-88DB-49521888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158404-A3F2-4612-B9F5-3B4D039C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23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2DA93-2C11-444B-AC8A-FB7C14AA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9E1F5A-3296-4289-AA84-3F6082B5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776E89-D58E-4A2A-B49E-D517FE532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20C03CA-A5DE-44AD-8AAD-DC1348E59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28CB58-2D91-4F51-B3BA-9656FDE46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943890-6587-4279-B277-2252DC84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96E31-4491-43EA-AC5F-4525AFCF38BC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E9E70DE-35F4-42A8-8B45-C1F7D280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8843D7-97C4-4B3B-A108-13A34EA7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1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447E2-FF7E-40F7-9A1D-AE7B0E46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19E519D-AD57-4B14-B8FC-347B7B74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30C3-AE93-4C83-B109-1F130B80A032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3CFA72-DBAD-4701-AD60-BD361EC3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5B25A1-D2F4-4B30-ABEB-A8946977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20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31BDB7B-C43D-4A3D-BB22-349C16BD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EA5E-5881-45F5-B0F4-9E17C29A58A8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7C0460-2D4F-4FC6-AE2E-338B75E9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E6A54C-ADDE-4F0E-A2B8-156946C1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4C6D7-0491-4D20-943B-1CEB417A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D664E-550E-41AC-ADD3-BCF9F83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56FF0F-5B56-4616-B1BB-7A1A4E9E5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80AE8D-8A24-4013-87D5-E6C53E03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F6D7-1B3A-4258-B8FF-58AB49B3AFE4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D76174-8B3B-4F8B-82D7-5834BEC7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4D506D-FC7F-4025-85DA-15F3B8ED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76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66198-6DDF-4C3B-BC74-E0DF4199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33CE162-7616-4142-848B-FB2066C9F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3AA632-3BB4-4E58-9606-48A3FCE9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3EEFF4-8BFD-4EA9-B407-1C9B35D9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0651-E71B-4893-91C2-33903E602817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3C893E-7734-4456-B016-F15D6A32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9A41D7-652F-468A-B30F-C7B380F8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9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62493C4-AA7F-4906-BC30-12D58470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E71FDE-0251-44ED-9B81-B5F3E63C6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B7842D-E2B6-436A-870E-7075B7DCB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406F-810A-4982-8C65-47F97E062F2D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E5C81B-0C4A-4030-AAA3-34F48AF4A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2CBC8B-EFEA-4431-ACE1-E4149591B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58A9-F7FD-432E-B365-FD1B07C2C4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9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Zuh-HtRhm4mEYCJg0-w1UoGr8DQJ7des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Zuh-HtRhm4mEYCJg0-w1UoGr8DQJ7des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06XDGp3PlqA-3qpZMcBunnc6WpIJpUOR?usp=shar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zh.wikipedia.org/wiki/ASCI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06XDGp3PlqA-3qpZMcBunnc6WpIJpUOR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C05E8-3D9E-4AC0-840F-AE9D49C73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物聯網核心技術 實驗二</a:t>
            </a:r>
            <a:br>
              <a:rPr lang="en-US" altLang="zh-TW" dirty="0"/>
            </a:br>
            <a:r>
              <a:rPr lang="en-US" altLang="zh-TW" dirty="0"/>
              <a:t>NB-IoT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A2CBFF-94B5-4E27-A07A-89D071327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國立中正大學資訊工程系 黃仁竑教授</a:t>
            </a:r>
            <a:endParaRPr lang="en-US" altLang="zh-TW" dirty="0"/>
          </a:p>
          <a:p>
            <a:r>
              <a:rPr lang="zh-TW" altLang="en-US" dirty="0"/>
              <a:t>助教：沈濃翔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A0E786-B582-445F-A42C-4B50EE9C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23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5D7EA-6F7D-4B30-9BD5-5CE3E736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DAB6F-535A-4B3D-B5AC-1CF87AE95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12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連接相關設備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安裝兩個</a:t>
            </a:r>
            <a:r>
              <a:rPr lang="zh-TW" altLang="en-US" dirty="0">
                <a:hlinkClick r:id="rId2"/>
              </a:rPr>
              <a:t>開發版相關驅動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控制台打開裝置管理員，確認裝置是否正常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裝置管理員，設定每秒位元數</a:t>
            </a:r>
            <a:r>
              <a:rPr lang="en-US" altLang="zh-TW" dirty="0"/>
              <a:t>(B)</a:t>
            </a:r>
            <a:r>
              <a:rPr lang="zh-TW" altLang="en-US" dirty="0"/>
              <a:t> </a:t>
            </a:r>
            <a:r>
              <a:rPr lang="en-US" altLang="zh-TW" dirty="0"/>
              <a:t>= 115200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打開 </a:t>
            </a:r>
            <a:r>
              <a:rPr lang="en-US" altLang="zh-TW" dirty="0"/>
              <a:t>Arduino IDE </a:t>
            </a:r>
            <a:r>
              <a:rPr lang="zh-TW" altLang="en-US" dirty="0"/>
              <a:t>的 </a:t>
            </a:r>
            <a:r>
              <a:rPr lang="en-US" altLang="zh-TW" dirty="0"/>
              <a:t>Serial monitor</a:t>
            </a:r>
            <a:br>
              <a:rPr lang="en-US" altLang="zh-TW" dirty="0"/>
            </a:br>
            <a:r>
              <a:rPr lang="zh-TW" altLang="en-US" dirty="0"/>
              <a:t>右下角設定為 </a:t>
            </a:r>
            <a:r>
              <a:rPr lang="en-US" altLang="zh-TW" dirty="0"/>
              <a:t>Both NL &amp; CR</a:t>
            </a:r>
            <a:r>
              <a:rPr lang="zh-TW" altLang="en-US" dirty="0"/>
              <a:t>、</a:t>
            </a:r>
            <a:r>
              <a:rPr lang="en-US" altLang="zh-TW" dirty="0"/>
              <a:t>115200 baud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發送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/>
              <a:t> 進行相關設定與測試，</a:t>
            </a:r>
            <a:br>
              <a:rPr lang="en-US" altLang="zh-TW" dirty="0"/>
            </a:br>
            <a:r>
              <a:rPr lang="zh-TW" altLang="en-US" dirty="0">
                <a:solidFill>
                  <a:srgbClr val="FF0000"/>
                </a:solidFill>
              </a:rPr>
              <a:t>如果沒反應，請按住板子上的 </a:t>
            </a:r>
            <a:r>
              <a:rPr lang="en-US" altLang="zh-TW" dirty="0">
                <a:solidFill>
                  <a:srgbClr val="FF0000"/>
                </a:solidFill>
              </a:rPr>
              <a:t>PWK</a:t>
            </a:r>
            <a:r>
              <a:rPr lang="zh-TW" altLang="en-US" dirty="0">
                <a:solidFill>
                  <a:srgbClr val="FF0000"/>
                </a:solidFill>
              </a:rPr>
              <a:t> 按鈕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>
                <a:solidFill>
                  <a:srgbClr val="FF0000"/>
                </a:solidFill>
              </a:rPr>
              <a:t> 秒放開</a:t>
            </a:r>
            <a:r>
              <a:rPr lang="zh-TW" altLang="en-US" dirty="0"/>
              <a:t>之後重下指令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/>
              <a:t>AWS</a:t>
            </a:r>
            <a:r>
              <a:rPr lang="zh-TW" altLang="en-US" dirty="0"/>
              <a:t> 上開一個 </a:t>
            </a:r>
            <a:r>
              <a:rPr lang="en-US" altLang="zh-TW" dirty="0"/>
              <a:t>VM</a:t>
            </a:r>
            <a:r>
              <a:rPr lang="zh-TW" altLang="en-US" dirty="0"/>
              <a:t> 用 </a:t>
            </a:r>
            <a:r>
              <a:rPr lang="en-US" altLang="zh-TW" dirty="0"/>
              <a:t>python </a:t>
            </a:r>
            <a:r>
              <a:rPr lang="zh-TW" altLang="en-US" dirty="0"/>
              <a:t>撰寫並執行 </a:t>
            </a:r>
            <a:r>
              <a:rPr lang="en-US" altLang="zh-TW" dirty="0"/>
              <a:t>UDP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透過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 </a:t>
            </a:r>
            <a:r>
              <a:rPr lang="zh-TW" altLang="en-US" dirty="0"/>
              <a:t>收發資料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4A4497-1599-491B-BA1D-10EE7239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14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42ECA7-6F82-43CD-9370-19BFE69E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連接設備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5E96256-BE1E-46F1-96F2-876A5067E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6833"/>
            <a:ext cx="8536115" cy="4801418"/>
          </a:xfr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2869D7-F89A-411F-A1F0-71CAA216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14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F6C2C-4A21-4FD6-BD9F-339D6CA6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zh-TW" altLang="en-US" dirty="0"/>
              <a:t>連接設備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9A32E1A-43E9-4CC6-A872-8ECC2158A225}"/>
              </a:ext>
            </a:extLst>
          </p:cNvPr>
          <p:cNvSpPr txBox="1"/>
          <p:nvPr/>
        </p:nvSpPr>
        <p:spPr>
          <a:xfrm>
            <a:off x="838200" y="1417121"/>
            <a:ext cx="88612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正面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A9F7422-A559-44EE-BFD1-7F10CA73C99B}"/>
              </a:ext>
            </a:extLst>
          </p:cNvPr>
          <p:cNvSpPr txBox="1"/>
          <p:nvPr/>
        </p:nvSpPr>
        <p:spPr>
          <a:xfrm>
            <a:off x="1376313" y="2203514"/>
            <a:ext cx="5373280" cy="428936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E33EF51-53B3-43CD-AF77-3EABC910476C}"/>
              </a:ext>
            </a:extLst>
          </p:cNvPr>
          <p:cNvSpPr txBox="1"/>
          <p:nvPr/>
        </p:nvSpPr>
        <p:spPr>
          <a:xfrm>
            <a:off x="5763313" y="1647954"/>
            <a:ext cx="359789" cy="55555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8A7E1E-8E9B-4A4B-A9E3-811D027F3681}"/>
              </a:ext>
            </a:extLst>
          </p:cNvPr>
          <p:cNvSpPr txBox="1"/>
          <p:nvPr/>
        </p:nvSpPr>
        <p:spPr>
          <a:xfrm>
            <a:off x="1857671" y="1647954"/>
            <a:ext cx="359789" cy="55555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1CC41C-DD4F-4721-AE78-7C7A01B8EA92}"/>
              </a:ext>
            </a:extLst>
          </p:cNvPr>
          <p:cNvSpPr txBox="1"/>
          <p:nvPr/>
        </p:nvSpPr>
        <p:spPr>
          <a:xfrm>
            <a:off x="2224527" y="2717758"/>
            <a:ext cx="930505" cy="92333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Quectel</a:t>
            </a:r>
            <a:endParaRPr lang="en-US" altLang="zh-TW" dirty="0"/>
          </a:p>
          <a:p>
            <a:r>
              <a:rPr lang="en-US" altLang="zh-TW" dirty="0"/>
              <a:t>BC20</a:t>
            </a:r>
          </a:p>
          <a:p>
            <a:endParaRPr lang="en-US" altLang="zh-TW" dirty="0"/>
          </a:p>
        </p:txBody>
      </p:sp>
      <p:graphicFrame>
        <p:nvGraphicFramePr>
          <p:cNvPr id="17" name="表格 15">
            <a:extLst>
              <a:ext uri="{FF2B5EF4-FFF2-40B4-BE49-F238E27FC236}">
                <a16:creationId xmlns:a16="http://schemas.microsoft.com/office/drawing/2014/main" id="{9F296CF8-D3C1-4774-A7EF-BF018447E788}"/>
              </a:ext>
            </a:extLst>
          </p:cNvPr>
          <p:cNvGraphicFramePr>
            <a:graphicFrameLocks noGrp="1"/>
          </p:cNvGraphicFramePr>
          <p:nvPr/>
        </p:nvGraphicFramePr>
        <p:xfrm>
          <a:off x="3773863" y="3371633"/>
          <a:ext cx="26175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56">
                  <a:extLst>
                    <a:ext uri="{9D8B030D-6E8A-4147-A177-3AD203B41FA5}">
                      <a16:colId xmlns:a16="http://schemas.microsoft.com/office/drawing/2014/main" val="2944158830"/>
                    </a:ext>
                  </a:extLst>
                </a:gridCol>
                <a:gridCol w="1308756">
                  <a:extLst>
                    <a:ext uri="{9D8B030D-6E8A-4147-A177-3AD203B41FA5}">
                      <a16:colId xmlns:a16="http://schemas.microsoft.com/office/drawing/2014/main" val="781833183"/>
                    </a:ext>
                  </a:extLst>
                </a:gridCol>
              </a:tblGrid>
              <a:tr h="359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Ex_nRF_RX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Ex_nRF_TX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72552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CH_TX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CH_RX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643001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BC_TX_33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BC_RX_33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545638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nRF_TX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nRF_RX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41816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CFDB63-3202-469D-B065-7E8BF0167589}"/>
              </a:ext>
            </a:extLst>
          </p:cNvPr>
          <p:cNvSpPr txBox="1"/>
          <p:nvPr/>
        </p:nvSpPr>
        <p:spPr>
          <a:xfrm>
            <a:off x="3864991" y="2971523"/>
            <a:ext cx="131661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P7</a:t>
            </a:r>
            <a:r>
              <a:rPr lang="zh-TW" altLang="en-US" sz="2000" dirty="0"/>
              <a:t>腳位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FE90BC3-F326-4FCB-A1C9-A6092C0E6AD8}"/>
              </a:ext>
            </a:extLst>
          </p:cNvPr>
          <p:cNvSpPr txBox="1"/>
          <p:nvPr/>
        </p:nvSpPr>
        <p:spPr>
          <a:xfrm>
            <a:off x="1976387" y="6075272"/>
            <a:ext cx="644265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USB</a:t>
            </a:r>
            <a:r>
              <a:rPr lang="zh-TW" altLang="en-US" dirty="0"/>
              <a:t> 接口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F8DE3A9-F1C9-4DCE-8AE5-C2FA9BEE0F07}"/>
              </a:ext>
            </a:extLst>
          </p:cNvPr>
          <p:cNvSpPr txBox="1"/>
          <p:nvPr/>
        </p:nvSpPr>
        <p:spPr>
          <a:xfrm>
            <a:off x="3220726" y="5798273"/>
            <a:ext cx="64426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SIM</a:t>
            </a:r>
            <a:r>
              <a:rPr lang="zh-TW" altLang="en-US" dirty="0"/>
              <a:t> 背面接口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EC562E8-53A8-4B61-9F3B-5D60053F1E5A}"/>
              </a:ext>
            </a:extLst>
          </p:cNvPr>
          <p:cNvSpPr txBox="1"/>
          <p:nvPr/>
        </p:nvSpPr>
        <p:spPr>
          <a:xfrm>
            <a:off x="2250182" y="1698378"/>
            <a:ext cx="171850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GPS</a:t>
            </a:r>
            <a:r>
              <a:rPr lang="zh-TW" altLang="en-US" sz="2000" dirty="0"/>
              <a:t>天線接頭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E87648C-2CD1-4FDB-910F-935CCF1E1A70}"/>
              </a:ext>
            </a:extLst>
          </p:cNvPr>
          <p:cNvSpPr txBox="1"/>
          <p:nvPr/>
        </p:nvSpPr>
        <p:spPr>
          <a:xfrm>
            <a:off x="6123102" y="1725678"/>
            <a:ext cx="1925444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NB-IoT</a:t>
            </a:r>
            <a:r>
              <a:rPr lang="zh-TW" altLang="en-US" sz="2000" dirty="0"/>
              <a:t>天線接頭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9825718-20EF-4865-B430-3AA0CBBEE0B1}"/>
              </a:ext>
            </a:extLst>
          </p:cNvPr>
          <p:cNvSpPr txBox="1"/>
          <p:nvPr/>
        </p:nvSpPr>
        <p:spPr>
          <a:xfrm>
            <a:off x="6391375" y="5050117"/>
            <a:ext cx="64750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RST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E5C66DE-2FAC-47A1-B238-EFC7ECBA69E9}"/>
              </a:ext>
            </a:extLst>
          </p:cNvPr>
          <p:cNvSpPr txBox="1"/>
          <p:nvPr/>
        </p:nvSpPr>
        <p:spPr>
          <a:xfrm>
            <a:off x="6391375" y="5613607"/>
            <a:ext cx="64750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PWK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1CEA57A-2177-4B25-B976-8A2362DC89DE}"/>
              </a:ext>
            </a:extLst>
          </p:cNvPr>
          <p:cNvSpPr txBox="1"/>
          <p:nvPr/>
        </p:nvSpPr>
        <p:spPr>
          <a:xfrm>
            <a:off x="7777116" y="3692458"/>
            <a:ext cx="3223182" cy="26776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請用杜邦線將</a:t>
            </a:r>
            <a:endParaRPr lang="en-US" altLang="zh-TW" sz="2400" dirty="0"/>
          </a:p>
          <a:p>
            <a:r>
              <a:rPr lang="en-US" altLang="zh-TW" sz="2400" dirty="0"/>
              <a:t>CH_</a:t>
            </a:r>
            <a:r>
              <a:rPr lang="en-US" altLang="zh-TW" sz="2400" dirty="0">
                <a:solidFill>
                  <a:srgbClr val="FF0000"/>
                </a:solidFill>
              </a:rPr>
              <a:t>TX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/>
              <a:t>接到 </a:t>
            </a:r>
            <a:r>
              <a:rPr lang="en-US" altLang="zh-TW" sz="2400" dirty="0"/>
              <a:t>BC_</a:t>
            </a:r>
            <a:r>
              <a:rPr lang="en-US" altLang="zh-TW" sz="2400" dirty="0">
                <a:solidFill>
                  <a:srgbClr val="00B050"/>
                </a:solidFill>
              </a:rPr>
              <a:t>RX_</a:t>
            </a:r>
            <a:r>
              <a:rPr lang="en-US" altLang="zh-TW" sz="2400" dirty="0"/>
              <a:t>33</a:t>
            </a:r>
          </a:p>
          <a:p>
            <a:r>
              <a:rPr lang="en-US" altLang="zh-TW" sz="2400" dirty="0"/>
              <a:t>CH_</a:t>
            </a:r>
            <a:r>
              <a:rPr lang="en-US" altLang="zh-TW" sz="2400" dirty="0">
                <a:solidFill>
                  <a:srgbClr val="00B050"/>
                </a:solidFill>
              </a:rPr>
              <a:t>RX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zh-TW" altLang="en-US" sz="2400" dirty="0"/>
              <a:t>接到 </a:t>
            </a:r>
            <a:r>
              <a:rPr lang="en-US" altLang="zh-TW" sz="2400" dirty="0"/>
              <a:t>BC_</a:t>
            </a:r>
            <a:r>
              <a:rPr lang="en-US" altLang="zh-TW" sz="2400" dirty="0">
                <a:solidFill>
                  <a:srgbClr val="FF0000"/>
                </a:solidFill>
              </a:rPr>
              <a:t>TX_</a:t>
            </a:r>
            <a:r>
              <a:rPr lang="en-US" altLang="zh-TW" sz="2400" dirty="0"/>
              <a:t>33</a:t>
            </a:r>
          </a:p>
          <a:p>
            <a:endParaRPr lang="en-US" altLang="zh-TW" sz="2400" dirty="0"/>
          </a:p>
          <a:p>
            <a:r>
              <a:rPr lang="en-US" altLang="zh-TW" sz="2400" dirty="0"/>
              <a:t>CH</a:t>
            </a:r>
            <a:r>
              <a:rPr lang="zh-TW" altLang="en-US" sz="2400" dirty="0"/>
              <a:t>：</a:t>
            </a:r>
            <a:r>
              <a:rPr lang="en-US" altLang="zh-TW" sz="2400" dirty="0"/>
              <a:t>USB</a:t>
            </a:r>
          </a:p>
          <a:p>
            <a:r>
              <a:rPr lang="en-US" altLang="zh-TW" sz="2400" dirty="0"/>
              <a:t>BC</a:t>
            </a:r>
            <a:r>
              <a:rPr lang="zh-TW" altLang="en-US" sz="2400" dirty="0"/>
              <a:t>：</a:t>
            </a:r>
            <a:r>
              <a:rPr lang="en-US" altLang="zh-TW" sz="2400" dirty="0"/>
              <a:t>NB-IoT</a:t>
            </a:r>
            <a:r>
              <a:rPr lang="zh-TW" altLang="en-US" sz="2400" dirty="0"/>
              <a:t>晶片</a:t>
            </a:r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805F0BF-316B-46E3-9235-E3068A20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94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8D182-F751-4B76-B2C5-0D1B7EB9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安裝驅動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80A08F-6074-4941-B6E4-0159359E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3"/>
              </a:rPr>
              <a:t>下載相關驅動</a:t>
            </a:r>
            <a:endParaRPr lang="en-US" altLang="zh-TW" dirty="0"/>
          </a:p>
          <a:p>
            <a:r>
              <a:rPr lang="zh-TW" altLang="en-US" dirty="0"/>
              <a:t>解壓縮後分別執行安裝</a:t>
            </a:r>
            <a:endParaRPr lang="en-US" altLang="zh-TW" dirty="0"/>
          </a:p>
          <a:p>
            <a:pPr lvl="1"/>
            <a:r>
              <a:rPr lang="en-US" altLang="zh-TW" dirty="0"/>
              <a:t>CP210x_Universal_Windows_Driver (1)\CP210xVCPInstaller_x64.exe</a:t>
            </a:r>
          </a:p>
          <a:p>
            <a:pPr lvl="1"/>
            <a:r>
              <a:rPr lang="en-US" altLang="zh-TW" dirty="0"/>
              <a:t>PL23XX_Prolific_DriverInstaller_v202\PL23XX-M_LogoDriver_Setup_v202_20200527.exe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2BC664-6901-48DA-8C6D-68F180ED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60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9A068-4DC6-4D07-8384-3EA0B4BE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TW" altLang="en-US" dirty="0"/>
              <a:t>確認是否正常連接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C74A7-A186-45BE-A714-D6CA68813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成功安裝驅動後，打開：控制台</a:t>
            </a:r>
            <a:r>
              <a:rPr lang="en-US" altLang="zh-TW" dirty="0"/>
              <a:t>&gt;</a:t>
            </a:r>
            <a:r>
              <a:rPr lang="zh-TW" altLang="en-US" dirty="0"/>
              <a:t>硬體和音效</a:t>
            </a:r>
            <a:r>
              <a:rPr lang="en-US" altLang="zh-TW" dirty="0"/>
              <a:t>&gt;</a:t>
            </a:r>
            <a:r>
              <a:rPr lang="zh-TW" altLang="en-US" dirty="0"/>
              <a:t>裝置管理員</a:t>
            </a:r>
            <a:endParaRPr lang="en-US" altLang="zh-TW" dirty="0"/>
          </a:p>
          <a:p>
            <a:r>
              <a:rPr lang="zh-TW" altLang="en-US" dirty="0"/>
              <a:t>確認裝置是否正常運行，裝置連接後應如下圖顯示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8EDECB-01F7-42BA-9E8A-F79A834490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" t="5324" r="59923" b="45192"/>
          <a:stretch/>
        </p:blipFill>
        <p:spPr>
          <a:xfrm>
            <a:off x="3342147" y="2890018"/>
            <a:ext cx="4709545" cy="3773241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C0A573-33BC-4778-B791-09400E18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8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F4B94-6BCE-453D-9A55-5336AA42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在裝置管理員上進行設定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B5B7DD4-3EA7-4533-9EE1-768741B86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80" y="1358696"/>
            <a:ext cx="7285839" cy="5348909"/>
          </a:xfr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1EAA5C-F217-4313-AEA4-734B02B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157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F4B94-6BCE-453D-9A55-5336AA42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在裝置管理員上進行設定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0E49D75-5D10-4E64-AD2E-DE63EF4FD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"/>
          <a:stretch/>
        </p:blipFill>
        <p:spPr>
          <a:xfrm>
            <a:off x="2469783" y="1439694"/>
            <a:ext cx="7252433" cy="5252936"/>
          </a:xfr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09478DBF-B3DD-4BBB-99DD-9BB4085F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387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44985-F09F-4A3B-A7AE-6A21C654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Arduino IDE Serial monitor </a:t>
            </a:r>
            <a:r>
              <a:rPr lang="zh-TW" altLang="en-US" dirty="0"/>
              <a:t>設定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F408F18-659E-4144-B7F4-465DE3846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13" y="1322118"/>
            <a:ext cx="7633774" cy="5535882"/>
          </a:xfr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1A9136-C43A-40EE-9D69-1EEB59BD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9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2C312-B912-4B3C-AEC8-3BAB0958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 AT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/>
              <a:t> 設定與測試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88E768-A28C-4470-AEBF-0D509BB2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可參考 </a:t>
            </a:r>
            <a:r>
              <a:rPr lang="en-US" altLang="zh-TW" dirty="0">
                <a:hlinkClick r:id="rId2"/>
              </a:rPr>
              <a:t>AT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command references</a:t>
            </a:r>
            <a:endParaRPr lang="en-US" altLang="zh-TW" dirty="0"/>
          </a:p>
          <a:p>
            <a:r>
              <a:rPr lang="zh-TW" altLang="en-US" dirty="0"/>
              <a:t>可以透過 </a:t>
            </a:r>
            <a:r>
              <a:rPr lang="en-US" altLang="zh-TW" dirty="0"/>
              <a:t>Serial monitor</a:t>
            </a:r>
            <a:r>
              <a:rPr lang="zh-TW" altLang="en-US" dirty="0"/>
              <a:t> 對裝置下達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</a:p>
          <a:p>
            <a:r>
              <a:rPr lang="en-US" altLang="zh-TW" dirty="0"/>
              <a:t>AT command </a:t>
            </a:r>
            <a:r>
              <a:rPr lang="zh-TW" altLang="en-US" dirty="0"/>
              <a:t>格式通則</a:t>
            </a:r>
            <a:endParaRPr lang="en-US" altLang="zh-TW" dirty="0"/>
          </a:p>
          <a:p>
            <a:pPr lvl="1"/>
            <a:r>
              <a:rPr lang="zh-TW" altLang="en-US" dirty="0"/>
              <a:t>查詢指令可支持的參數：</a:t>
            </a:r>
            <a:r>
              <a:rPr lang="en-US" altLang="zh-TW" dirty="0"/>
              <a:t>AT+&lt;</a:t>
            </a:r>
            <a:r>
              <a:rPr lang="en-US" altLang="zh-TW" dirty="0" err="1"/>
              <a:t>cmd</a:t>
            </a:r>
            <a:r>
              <a:rPr lang="en-US" altLang="zh-TW" dirty="0"/>
              <a:t>&gt;=?</a:t>
            </a:r>
          </a:p>
          <a:p>
            <a:pPr lvl="1"/>
            <a:r>
              <a:rPr lang="zh-TW" altLang="en-US" dirty="0"/>
              <a:t>查詢指令目前的參數：</a:t>
            </a:r>
            <a:r>
              <a:rPr lang="en-US" altLang="zh-TW" dirty="0"/>
              <a:t>AT+&lt;</a:t>
            </a:r>
            <a:r>
              <a:rPr lang="en-US" altLang="zh-TW" dirty="0" err="1"/>
              <a:t>cmd</a:t>
            </a:r>
            <a:r>
              <a:rPr lang="en-US" altLang="zh-TW" dirty="0"/>
              <a:t>&gt;?</a:t>
            </a:r>
          </a:p>
          <a:p>
            <a:pPr lvl="1"/>
            <a:r>
              <a:rPr lang="zh-TW" altLang="en-US" dirty="0"/>
              <a:t>設置指令的參數：</a:t>
            </a:r>
            <a:br>
              <a:rPr lang="en-US" altLang="zh-TW" dirty="0"/>
            </a:br>
            <a:r>
              <a:rPr lang="en-US" altLang="zh-TW" dirty="0"/>
              <a:t>AT+&lt;</a:t>
            </a:r>
            <a:r>
              <a:rPr lang="en-US" altLang="zh-TW" dirty="0" err="1"/>
              <a:t>cmd</a:t>
            </a:r>
            <a:r>
              <a:rPr lang="en-US" altLang="zh-TW" dirty="0"/>
              <a:t>&gt;=&lt;para_1&gt;[,&lt;para_2&gt;[,&lt;para_3&gt;[…]]]</a:t>
            </a:r>
          </a:p>
          <a:p>
            <a:r>
              <a:rPr lang="zh-TW" altLang="en-US" dirty="0"/>
              <a:t>如果下達指令後</a:t>
            </a:r>
            <a:r>
              <a:rPr lang="zh-TW" altLang="en-US" dirty="0">
                <a:solidFill>
                  <a:srgbClr val="FF0000"/>
                </a:solidFill>
              </a:rPr>
              <a:t>沒有收到 </a:t>
            </a:r>
            <a:r>
              <a:rPr lang="en-US" altLang="zh-TW" dirty="0">
                <a:solidFill>
                  <a:srgbClr val="FF0000"/>
                </a:solidFill>
              </a:rPr>
              <a:t>response</a:t>
            </a:r>
            <a:r>
              <a:rPr lang="zh-TW" altLang="en-US" dirty="0">
                <a:solidFill>
                  <a:srgbClr val="FF0000"/>
                </a:solidFill>
              </a:rPr>
              <a:t>，請長按 </a:t>
            </a:r>
            <a:r>
              <a:rPr lang="en-US" altLang="zh-TW" dirty="0">
                <a:solidFill>
                  <a:srgbClr val="FF0000"/>
                </a:solidFill>
              </a:rPr>
              <a:t>PWK</a:t>
            </a:r>
            <a:r>
              <a:rPr lang="zh-TW" altLang="en-US" dirty="0">
                <a:solidFill>
                  <a:srgbClr val="FF0000"/>
                </a:solidFill>
              </a:rPr>
              <a:t> 兩秒</a:t>
            </a:r>
            <a:r>
              <a:rPr lang="zh-TW" altLang="en-US" dirty="0"/>
              <a:t>放開後</a:t>
            </a:r>
            <a:br>
              <a:rPr lang="en-US" altLang="zh-TW" dirty="0"/>
            </a:br>
            <a:r>
              <a:rPr lang="zh-TW" altLang="en-US" dirty="0"/>
              <a:t>重新下達 </a:t>
            </a:r>
            <a:r>
              <a:rPr lang="en-US" altLang="zh-TW" dirty="0"/>
              <a:t>AT command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C463DE-4BFC-468A-ACB1-C1C5CEB1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58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8AD66-4B47-417F-A94B-A272DAD7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  <a:r>
              <a:rPr lang="zh-TW" altLang="en-US" dirty="0"/>
              <a:t> 設定與測試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1D99A02-0E5B-4863-8EA7-6B767DE40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034734"/>
              </p:ext>
            </p:extLst>
          </p:nvPr>
        </p:nvGraphicFramePr>
        <p:xfrm>
          <a:off x="838200" y="1825624"/>
          <a:ext cx="10515600" cy="359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696394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58562805"/>
                    </a:ext>
                  </a:extLst>
                </a:gridCol>
              </a:tblGrid>
              <a:tr h="5994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75697"/>
                  </a:ext>
                </a:extLst>
              </a:tr>
              <a:tr h="59943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/>
                        <a:t>AT+QSCLK=0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200" dirty="0"/>
                        <a:t>關閉設備休眠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87426"/>
                  </a:ext>
                </a:extLst>
              </a:tr>
              <a:tr h="59943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/>
                        <a:t>AT+QBAND=1,8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200" dirty="0"/>
                        <a:t>設定一個頻段：</a:t>
                      </a:r>
                      <a:r>
                        <a:rPr lang="en-US" altLang="zh-TW" sz="3200" dirty="0"/>
                        <a:t>8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81694"/>
                  </a:ext>
                </a:extLst>
              </a:tr>
              <a:tr h="59943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/>
                        <a:t>AT+CFUN=1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/>
                        <a:t>Enable NB module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69310"/>
                  </a:ext>
                </a:extLst>
              </a:tr>
              <a:tr h="59943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/>
                        <a:t>AT+CGSN=1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200" dirty="0"/>
                        <a:t>查詢設備 </a:t>
                      </a:r>
                      <a:r>
                        <a:rPr lang="en-US" altLang="zh-TW" sz="3200" dirty="0"/>
                        <a:t>IMEI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1400"/>
                  </a:ext>
                </a:extLst>
              </a:tr>
              <a:tr h="59943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FF0000"/>
                          </a:solidFill>
                        </a:rPr>
                        <a:t>AT+CIMI</a:t>
                      </a:r>
                      <a:endParaRPr lang="zh-TW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3200" dirty="0"/>
                        <a:t>查詢 </a:t>
                      </a:r>
                      <a:r>
                        <a:rPr lang="en-US" altLang="zh-TW" sz="3200" dirty="0"/>
                        <a:t>SIM</a:t>
                      </a:r>
                      <a:r>
                        <a:rPr lang="zh-TW" altLang="en-US" sz="3200" dirty="0"/>
                        <a:t> 卡卡號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50029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6BCC0BB-37C5-40A7-9105-75B7EAD1EFF5}"/>
              </a:ext>
            </a:extLst>
          </p:cNvPr>
          <p:cNvSpPr txBox="1"/>
          <p:nvPr/>
        </p:nvSpPr>
        <p:spPr>
          <a:xfrm>
            <a:off x="838199" y="5557170"/>
            <a:ext cx="7583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紅色：只能在 </a:t>
            </a:r>
            <a:r>
              <a:rPr lang="en-US" altLang="zh-TW" sz="3200" dirty="0">
                <a:solidFill>
                  <a:srgbClr val="FF0000"/>
                </a:solidFill>
              </a:rPr>
              <a:t>enable NB module </a:t>
            </a:r>
            <a:r>
              <a:rPr lang="zh-TW" altLang="en-US" sz="3200" dirty="0">
                <a:solidFill>
                  <a:srgbClr val="FF0000"/>
                </a:solidFill>
              </a:rPr>
              <a:t>後使用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E94888-0C28-4D59-A22E-BD23F000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2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A5D46-77E4-46B7-A51A-57B22C47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BEDAB5-E86A-484D-A6E0-9BF668B0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  <a:endParaRPr lang="en-US" altLang="zh-TW" dirty="0"/>
          </a:p>
          <a:p>
            <a:pPr lvl="1"/>
            <a:r>
              <a:rPr lang="en-US" altLang="zh-TW" dirty="0"/>
              <a:t>NB-IoT Module</a:t>
            </a:r>
          </a:p>
          <a:p>
            <a:pPr lvl="1"/>
            <a:r>
              <a:rPr lang="en-US" altLang="zh-TW" dirty="0"/>
              <a:t>TCP/UDP</a:t>
            </a:r>
          </a:p>
          <a:p>
            <a:r>
              <a:rPr lang="zh-TW" altLang="en-US" dirty="0"/>
              <a:t>實驗</a:t>
            </a:r>
            <a:endParaRPr lang="en-US" altLang="zh-TW" dirty="0"/>
          </a:p>
          <a:p>
            <a:pPr lvl="1"/>
            <a:r>
              <a:rPr lang="zh-TW" altLang="en-US" dirty="0"/>
              <a:t>透過 </a:t>
            </a:r>
            <a:r>
              <a:rPr lang="en-US" altLang="zh-TW" dirty="0"/>
              <a:t>COM port </a:t>
            </a:r>
            <a:r>
              <a:rPr lang="zh-TW" altLang="en-US" dirty="0"/>
              <a:t>下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</a:t>
            </a:r>
          </a:p>
          <a:p>
            <a:pPr lvl="1"/>
            <a:r>
              <a:rPr lang="zh-TW" altLang="en-US" dirty="0"/>
              <a:t>透過 </a:t>
            </a:r>
            <a:r>
              <a:rPr lang="en-US" altLang="zh-TW" dirty="0"/>
              <a:t>AT command </a:t>
            </a:r>
            <a:r>
              <a:rPr lang="zh-TW" altLang="en-US" dirty="0"/>
              <a:t>使模組收發資料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86E8FF-B5A2-4024-845B-0DB0A74F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85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8AD66-4B47-417F-A94B-A272DAD7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目標一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C2A0F58-4369-4C35-BF80-B5146A622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98" y="1994171"/>
            <a:ext cx="7612803" cy="4710685"/>
          </a:xfr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ADC046C-B7BF-4CC2-B9E8-EBFD5415D97D}"/>
              </a:ext>
            </a:extLst>
          </p:cNvPr>
          <p:cNvSpPr txBox="1"/>
          <p:nvPr/>
        </p:nvSpPr>
        <p:spPr>
          <a:xfrm>
            <a:off x="838200" y="1429078"/>
            <a:ext cx="6831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成功顯示如下資訊即完成實驗目標一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279A3E09-AD48-4766-8BB1-7B667F6B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491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3B310-D234-43BF-8255-928879B4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7. UDP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8C7AE9-4888-43F1-A995-35BE235A0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8081" cy="435133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UDP</a:t>
            </a:r>
            <a:r>
              <a:rPr lang="zh-TW" altLang="en-US" sz="2000" dirty="0"/>
              <a:t> </a:t>
            </a:r>
            <a:r>
              <a:rPr lang="en-US" altLang="zh-TW" sz="2000" dirty="0"/>
              <a:t>server python code</a:t>
            </a:r>
          </a:p>
          <a:p>
            <a:r>
              <a:rPr lang="zh-TW" altLang="en-US" sz="2000" dirty="0"/>
              <a:t>可以自架 </a:t>
            </a:r>
            <a:r>
              <a:rPr lang="en-US" altLang="zh-TW" sz="2000" dirty="0"/>
              <a:t>server</a:t>
            </a:r>
            <a:r>
              <a:rPr lang="zh-TW" altLang="en-US" sz="2000" dirty="0"/>
              <a:t> 執行本程式</a:t>
            </a:r>
            <a:endParaRPr lang="en-US" altLang="zh-TW" sz="2000" dirty="0"/>
          </a:p>
          <a:p>
            <a:r>
              <a:rPr lang="zh-TW" altLang="en-US" sz="2000" dirty="0"/>
              <a:t>也可以直接送 </a:t>
            </a:r>
            <a:r>
              <a:rPr lang="en-US" altLang="zh-TW" sz="2000" dirty="0"/>
              <a:t>UDP</a:t>
            </a:r>
            <a:r>
              <a:rPr lang="zh-TW" altLang="en-US" sz="2000" dirty="0"/>
              <a:t> </a:t>
            </a:r>
            <a:r>
              <a:rPr lang="en-US" altLang="zh-TW" sz="2000" dirty="0"/>
              <a:t>request </a:t>
            </a:r>
            <a:r>
              <a:rPr lang="zh-TW" altLang="en-US" sz="2000" dirty="0"/>
              <a:t>到</a:t>
            </a:r>
            <a:br>
              <a:rPr lang="en-US" altLang="zh-TW" sz="2000" dirty="0"/>
            </a:br>
            <a:r>
              <a:rPr lang="en-US" altLang="zh-TW" sz="2000" dirty="0"/>
              <a:t>140.123.230.10:6000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77AF3F-F967-404D-80A6-F3F0EB0B5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042" y="352796"/>
            <a:ext cx="7282958" cy="598933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C30CDD-C4B4-409B-8543-DF77AFCE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725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ECD3A-B255-4B74-B55E-2F18D248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 </a:t>
            </a:r>
            <a:r>
              <a:rPr lang="zh-TW" altLang="en-US" dirty="0"/>
              <a:t>透過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 </a:t>
            </a:r>
            <a:r>
              <a:rPr lang="zh-TW" altLang="en-US" dirty="0"/>
              <a:t>收發訊息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BF36-7941-4341-97FE-E9D155873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3256"/>
            <a:ext cx="10515600" cy="758657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若 </a:t>
            </a:r>
            <a:r>
              <a:rPr lang="en-US" altLang="zh-TW" dirty="0">
                <a:solidFill>
                  <a:srgbClr val="FF0000"/>
                </a:solidFill>
              </a:rPr>
              <a:t>AT+CGDCONT</a:t>
            </a:r>
            <a:r>
              <a:rPr lang="zh-TW" altLang="en-US" dirty="0">
                <a:solidFill>
                  <a:srgbClr val="FF0000"/>
                </a:solidFill>
              </a:rPr>
              <a:t> 無法設定，請先將 </a:t>
            </a:r>
            <a:r>
              <a:rPr lang="en-US" altLang="zh-TW" dirty="0">
                <a:solidFill>
                  <a:srgbClr val="FF0000"/>
                </a:solidFill>
              </a:rPr>
              <a:t>AT+CGATT=0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C98066-B288-4F2D-9119-10A39BF85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82840"/>
              </p:ext>
            </p:extLst>
          </p:nvPr>
        </p:nvGraphicFramePr>
        <p:xfrm>
          <a:off x="838200" y="1690688"/>
          <a:ext cx="10515600" cy="284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696394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58562805"/>
                    </a:ext>
                  </a:extLst>
                </a:gridCol>
              </a:tblGrid>
              <a:tr h="50656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>
                          <a:latin typeface="+mn-ea"/>
                          <a:ea typeface="+mn-ea"/>
                        </a:rPr>
                        <a:t>指令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>
                          <a:latin typeface="+mn-ea"/>
                          <a:ea typeface="+mn-ea"/>
                        </a:rPr>
                        <a:t>用途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75697"/>
                  </a:ext>
                </a:extLst>
              </a:tr>
              <a:tr h="50656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AT+CFUN=1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>
                          <a:latin typeface="+mn-ea"/>
                          <a:ea typeface="+mn-ea"/>
                        </a:rPr>
                        <a:t>Enable NB module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87426"/>
                  </a:ext>
                </a:extLst>
              </a:tr>
              <a:tr h="743301"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AT+CGDCONT=1,"IPV4V6",,,0,0,,,,,0,0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設定 </a:t>
                      </a:r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IPV4/IPV6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81694"/>
                  </a:ext>
                </a:extLst>
              </a:tr>
              <a:tr h="50656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AT+CGATT=1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附著至</a:t>
                      </a:r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NB</a:t>
                      </a:r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網路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69310"/>
                  </a:ext>
                </a:extLst>
              </a:tr>
              <a:tr h="506563"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latin typeface="微軟正黑體" panose="020B0604030504040204" pitchFamily="34" charset="-120"/>
                          <a:ea typeface="+mn-ea"/>
                        </a:rPr>
                        <a:t>AT+QICFG="dataformat",1,1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設定傳送與接收格式為</a:t>
                      </a:r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HEX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1400"/>
                  </a:ext>
                </a:extLst>
              </a:tr>
            </a:tbl>
          </a:graphicData>
        </a:graphic>
      </p:graphicFrame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81AB7F-7F1C-4554-B78B-AB20A43B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388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ECD3A-B255-4B74-B55E-2F18D248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 </a:t>
            </a:r>
            <a:r>
              <a:rPr lang="zh-TW" altLang="en-US" dirty="0"/>
              <a:t>透過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 </a:t>
            </a:r>
            <a:r>
              <a:rPr lang="zh-TW" altLang="en-US" dirty="0"/>
              <a:t>收發訊息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C98066-B288-4F2D-9119-10A39BF85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205790"/>
              </p:ext>
            </p:extLst>
          </p:nvPr>
        </p:nvGraphicFramePr>
        <p:xfrm>
          <a:off x="838200" y="1462088"/>
          <a:ext cx="10515600" cy="1966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696394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58562805"/>
                    </a:ext>
                  </a:extLst>
                </a:gridCol>
              </a:tblGrid>
              <a:tr h="4917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>
                          <a:latin typeface="+mn-ea"/>
                          <a:ea typeface="+mn-ea"/>
                        </a:rPr>
                        <a:t>指令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75697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AT+CMEE=1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開啟進階錯誤回報</a:t>
                      </a:r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建議開啟</a:t>
                      </a:r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)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87426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AT+CEREG=5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開啟註冊狀態回報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81694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AT+CSCON=1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開啟基站連線狀態回報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69310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3184F28E-EDC0-4180-A10A-7ADF1DCCC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424" b="28718"/>
          <a:stretch/>
        </p:blipFill>
        <p:spPr>
          <a:xfrm>
            <a:off x="838200" y="3429000"/>
            <a:ext cx="5912738" cy="333772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0C9E215-15CF-40F5-AA03-017755349DE1}"/>
              </a:ext>
            </a:extLst>
          </p:cNvPr>
          <p:cNvSpPr/>
          <p:nvPr/>
        </p:nvSpPr>
        <p:spPr>
          <a:xfrm>
            <a:off x="3954806" y="4416618"/>
            <a:ext cx="5097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以上非必要指令，</a:t>
            </a:r>
            <a:endParaRPr lang="en-US" altLang="zh-TW" sz="24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但可以讓同學更了解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NB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的運作機制。</a:t>
            </a:r>
            <a:endParaRPr lang="en-US" altLang="zh-TW" sz="24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750A4EB3-5AFE-488C-B7F8-9525260D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07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ECD3A-B255-4B74-B55E-2F18D248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 </a:t>
            </a:r>
            <a:r>
              <a:rPr lang="zh-TW" altLang="en-US" dirty="0"/>
              <a:t>透過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 </a:t>
            </a:r>
            <a:r>
              <a:rPr lang="zh-TW" altLang="en-US" dirty="0"/>
              <a:t>收發訊息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C98066-B288-4F2D-9119-10A39BF85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623359"/>
              </p:ext>
            </p:extLst>
          </p:nvPr>
        </p:nvGraphicFramePr>
        <p:xfrm>
          <a:off x="838200" y="1462088"/>
          <a:ext cx="10515600" cy="131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696394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58562805"/>
                    </a:ext>
                  </a:extLst>
                </a:gridCol>
              </a:tblGrid>
              <a:tr h="4917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>
                          <a:latin typeface="+mn-ea"/>
                          <a:ea typeface="+mn-ea"/>
                        </a:rPr>
                        <a:t>指令</a:t>
                      </a:r>
                      <a:endParaRPr lang="zh-TW" altLang="en-US" sz="2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75697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r>
                        <a:rPr lang="da-DK" altLang="zh-TW" sz="2400" dirty="0"/>
                        <a:t>AT+QIOPEN=1,0,"UDP",</a:t>
                      </a:r>
                      <a:r>
                        <a:rPr lang="en-US" altLang="zh-TW" sz="2400" dirty="0"/>
                        <a:t>&lt;</a:t>
                      </a:r>
                      <a:r>
                        <a:rPr lang="en-US" altLang="zh-TW" sz="2400" dirty="0" err="1"/>
                        <a:t>Addr</a:t>
                      </a:r>
                      <a:r>
                        <a:rPr lang="en-US" altLang="zh-TW" sz="2400" dirty="0"/>
                        <a:t>/DomainName&gt;</a:t>
                      </a:r>
                      <a:r>
                        <a:rPr lang="da-DK" altLang="zh-TW" sz="2400" dirty="0"/>
                        <a:t>,&lt;DstPort&gt;,0,0,0</a:t>
                      </a:r>
                      <a:endParaRPr lang="da-DK" altLang="zh-TW" sz="2400" dirty="0">
                        <a:latin typeface="微軟正黑體" panose="020B0604030504040204" pitchFamily="34" charset="-12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建立 </a:t>
                      </a:r>
                      <a:r>
                        <a:rPr lang="en-US" altLang="zh-TW" sz="2400" b="0" dirty="0">
                          <a:latin typeface="+mn-ea"/>
                          <a:ea typeface="+mn-ea"/>
                        </a:rPr>
                        <a:t>Socket </a:t>
                      </a:r>
                      <a:r>
                        <a:rPr lang="zh-TW" altLang="en-US" sz="2400" b="0" dirty="0">
                          <a:latin typeface="+mn-ea"/>
                          <a:ea typeface="+mn-ea"/>
                        </a:rPr>
                        <a:t>指令格式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87426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1BC182C0-960C-4301-8F2D-BFF47203B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76" y="2776776"/>
            <a:ext cx="6511724" cy="40293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5CDD006-0F95-48CB-9CA9-147CE77C07F1}"/>
                  </a:ext>
                </a:extLst>
              </p:cNvPr>
              <p:cNvSpPr txBox="1"/>
              <p:nvPr/>
            </p:nvSpPr>
            <p:spPr>
              <a:xfrm>
                <a:off x="5636871" y="2974693"/>
                <a:ext cx="2135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TW" altLang="en-US" i="1" smtClean="0">
                          <a:latin typeface="Cambria Math" panose="02040503050406030204" pitchFamily="18" charset="0"/>
                        </a:rPr>
                        <a:t>在這裡鍵入方程式。</a:t>
                      </a:fl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5CDD006-0F95-48CB-9CA9-147CE77C0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871" y="2974693"/>
                <a:ext cx="2135200" cy="276999"/>
              </a:xfrm>
              <a:prstGeom prst="rect">
                <a:avLst/>
              </a:prstGeom>
              <a:blipFill>
                <a:blip r:embed="rId3"/>
                <a:stretch>
                  <a:fillRect l="-3429" t="-11111" r="-3429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0520FED2-205F-4E80-AB8D-C781246072FF}"/>
              </a:ext>
            </a:extLst>
          </p:cNvPr>
          <p:cNvSpPr txBox="1"/>
          <p:nvPr/>
        </p:nvSpPr>
        <p:spPr>
          <a:xfrm>
            <a:off x="706056" y="2974694"/>
            <a:ext cx="3896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Addr</a:t>
            </a:r>
            <a:r>
              <a:rPr lang="zh-TW" altLang="en-US" sz="2000" dirty="0"/>
              <a:t>：</a:t>
            </a:r>
            <a:r>
              <a:rPr lang="en-US" altLang="zh-TW" sz="2000" dirty="0"/>
              <a:t>server IP address</a:t>
            </a:r>
            <a:br>
              <a:rPr lang="en-US" altLang="zh-TW" sz="2000" dirty="0"/>
            </a:br>
            <a:r>
              <a:rPr lang="en-US" altLang="zh-TW" sz="2000" dirty="0"/>
              <a:t>ex. 140.123.230.10</a:t>
            </a:r>
            <a:br>
              <a:rPr lang="en-US" altLang="zh-TW" sz="2000" dirty="0"/>
            </a:br>
            <a:r>
              <a:rPr lang="zh-TW" altLang="en-US" sz="2000" dirty="0"/>
              <a:t>也可輸入 </a:t>
            </a:r>
            <a:r>
              <a:rPr lang="en-US" altLang="zh-TW" sz="2000" dirty="0"/>
              <a:t>domain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DstPort</a:t>
            </a:r>
            <a:r>
              <a:rPr lang="zh-TW" altLang="en-US" sz="2000" dirty="0"/>
              <a:t>：</a:t>
            </a:r>
            <a:r>
              <a:rPr lang="en-US" altLang="zh-TW" sz="2000" dirty="0"/>
              <a:t>port of service</a:t>
            </a:r>
            <a:br>
              <a:rPr lang="en-US" altLang="zh-TW" sz="2000" dirty="0"/>
            </a:br>
            <a:r>
              <a:rPr lang="en-US" altLang="zh-TW" sz="2000" dirty="0"/>
              <a:t>ex. 6000 (UDP 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Ex.</a:t>
            </a:r>
            <a:r>
              <a:rPr lang="zh-TW" altLang="en-US" sz="2000" dirty="0"/>
              <a:t> </a:t>
            </a:r>
            <a:r>
              <a:rPr lang="da-DK" altLang="zh-TW" sz="2000" dirty="0"/>
              <a:t>AT+QIOPEN=1,0,"UDP","140.123.230.10",6000,0,0,0</a:t>
            </a:r>
            <a:endParaRPr lang="zh-TW" altLang="en-US" sz="2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335B4A-793B-4F8D-8295-273C812D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155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ECD3A-B255-4B74-B55E-2F18D248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 </a:t>
            </a:r>
            <a:r>
              <a:rPr lang="zh-TW" altLang="en-US" dirty="0"/>
              <a:t>透過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 </a:t>
            </a:r>
            <a:r>
              <a:rPr lang="zh-TW" altLang="en-US" dirty="0"/>
              <a:t>收發訊息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C98066-B288-4F2D-9119-10A39BF85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108851"/>
              </p:ext>
            </p:extLst>
          </p:nvPr>
        </p:nvGraphicFramePr>
        <p:xfrm>
          <a:off x="838200" y="1462088"/>
          <a:ext cx="10515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1720">
                  <a:extLst>
                    <a:ext uri="{9D8B030D-6E8A-4147-A177-3AD203B41FA5}">
                      <a16:colId xmlns:a16="http://schemas.microsoft.com/office/drawing/2014/main" val="1069639485"/>
                    </a:ext>
                  </a:extLst>
                </a:gridCol>
                <a:gridCol w="4373880">
                  <a:extLst>
                    <a:ext uri="{9D8B030D-6E8A-4147-A177-3AD203B41FA5}">
                      <a16:colId xmlns:a16="http://schemas.microsoft.com/office/drawing/2014/main" val="2258562805"/>
                    </a:ext>
                  </a:extLst>
                </a:gridCol>
              </a:tblGrid>
              <a:tr h="4917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>
                          <a:latin typeface="+mn-ea"/>
                          <a:ea typeface="+mn-ea"/>
                        </a:rPr>
                        <a:t>指令</a:t>
                      </a:r>
                      <a:endParaRPr lang="zh-TW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 dirty="0">
                          <a:latin typeface="+mn-ea"/>
                          <a:ea typeface="+mn-ea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75697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r>
                        <a:rPr lang="da-DK" altLang="zh-TW" sz="2800" dirty="0">
                          <a:latin typeface="微軟正黑體" panose="020B0604030504040204" pitchFamily="34" charset="-120"/>
                          <a:ea typeface="+mn-ea"/>
                        </a:rPr>
                        <a:t>AT+QISENDEX=0,&lt;length&gt;,&lt;data&gt;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0" dirty="0">
                          <a:latin typeface="+mn-ea"/>
                          <a:ea typeface="+mn-ea"/>
                        </a:rPr>
                        <a:t>傳送 </a:t>
                      </a:r>
                      <a:r>
                        <a:rPr lang="en-US" altLang="zh-TW" sz="2800" b="0" dirty="0">
                          <a:latin typeface="+mn-ea"/>
                          <a:ea typeface="+mn-ea"/>
                        </a:rPr>
                        <a:t>UDP</a:t>
                      </a:r>
                      <a:r>
                        <a:rPr lang="zh-TW" altLang="en-US" sz="2800" b="0" dirty="0">
                          <a:latin typeface="+mn-ea"/>
                          <a:ea typeface="+mn-ea"/>
                        </a:rPr>
                        <a:t> 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8742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0520FED2-205F-4E80-AB8D-C781246072FF}"/>
              </a:ext>
            </a:extLst>
          </p:cNvPr>
          <p:cNvSpPr txBox="1"/>
          <p:nvPr/>
        </p:nvSpPr>
        <p:spPr>
          <a:xfrm>
            <a:off x="706056" y="2974694"/>
            <a:ext cx="55575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length</a:t>
            </a:r>
            <a:r>
              <a:rPr lang="zh-TW" altLang="en-US" sz="2000" dirty="0"/>
              <a:t>：資料長度</a:t>
            </a:r>
            <a:r>
              <a:rPr lang="en-US" altLang="zh-TW" sz="2000" dirty="0"/>
              <a:t>(IN</a:t>
            </a:r>
            <a:r>
              <a:rPr lang="zh-TW" altLang="en-US" sz="2000" dirty="0"/>
              <a:t> </a:t>
            </a:r>
            <a:r>
              <a:rPr lang="en-US" altLang="zh-TW" sz="2000" dirty="0"/>
              <a:t>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data</a:t>
            </a:r>
            <a:r>
              <a:rPr lang="zh-TW" altLang="en-US" sz="2000" dirty="0"/>
              <a:t>：資料內容</a:t>
            </a:r>
            <a:r>
              <a:rPr lang="en-US" altLang="zh-TW" sz="2000" dirty="0"/>
              <a:t>(HEX</a:t>
            </a:r>
            <a:r>
              <a:rPr lang="zh-TW" altLang="en-US" sz="2000" dirty="0"/>
              <a:t> </a:t>
            </a:r>
            <a:r>
              <a:rPr lang="en-US" altLang="zh-TW" sz="2000" dirty="0"/>
              <a:t>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Ex. </a:t>
            </a:r>
            <a:r>
              <a:rPr lang="da-DK" altLang="zh-TW" sz="2000" dirty="0">
                <a:latin typeface="微軟正黑體" panose="020B0604030504040204" pitchFamily="34" charset="-120"/>
                <a:ea typeface="+mn-ea"/>
              </a:rPr>
              <a:t>AT+QISENDEX=0,9,363038343130313137</a:t>
            </a:r>
            <a:br>
              <a:rPr lang="da-DK" altLang="zh-TW" sz="2000" dirty="0">
                <a:latin typeface="微軟正黑體" panose="020B0604030504040204" pitchFamily="34" charset="-120"/>
                <a:ea typeface="+mn-ea"/>
              </a:rPr>
            </a:br>
            <a:r>
              <a:rPr lang="zh-TW" altLang="en-US" sz="2000" dirty="0">
                <a:latin typeface="微軟正黑體" panose="020B0604030504040204" pitchFamily="34" charset="-120"/>
                <a:ea typeface="+mn-ea"/>
              </a:rPr>
              <a:t>上述指令會將 </a:t>
            </a:r>
            <a:r>
              <a:rPr lang="en-US" altLang="zh-TW" sz="2000" dirty="0">
                <a:latin typeface="微軟正黑體" panose="020B0604030504040204" pitchFamily="34" charset="-120"/>
              </a:rPr>
              <a:t>"608410117" </a:t>
            </a:r>
            <a:br>
              <a:rPr lang="en-US" altLang="zh-TW" sz="2000" dirty="0">
                <a:latin typeface="微軟正黑體" panose="020B0604030504040204" pitchFamily="34" charset="-120"/>
              </a:rPr>
            </a:br>
            <a:r>
              <a:rPr lang="zh-TW" altLang="en-US" sz="2000" dirty="0">
                <a:latin typeface="微軟正黑體" panose="020B0604030504040204" pitchFamily="34" charset="-120"/>
              </a:rPr>
              <a:t>傳送至</a:t>
            </a:r>
            <a:r>
              <a:rPr lang="en-US" altLang="zh-TW" sz="2000" dirty="0">
                <a:latin typeface="微軟正黑體" panose="020B0604030504040204" pitchFamily="34" charset="-120"/>
              </a:rPr>
              <a:t>140.123.230.10:6000 (</a:t>
            </a:r>
            <a:r>
              <a:rPr lang="en-US" altLang="zh-TW" sz="2000" dirty="0">
                <a:latin typeface="微軟正黑體" panose="020B0604030504040204" pitchFamily="34" charset="-120"/>
                <a:hlinkClick r:id="rId2"/>
              </a:rPr>
              <a:t>ASCII</a:t>
            </a:r>
            <a:r>
              <a:rPr lang="en-US" altLang="zh-TW" sz="2000" dirty="0">
                <a:latin typeface="微軟正黑體" panose="020B0604030504040204" pitchFamily="34" charset="-120"/>
              </a:rPr>
              <a:t>)</a:t>
            </a:r>
            <a:endParaRPr lang="da-DK" altLang="zh-TW" sz="2000" dirty="0">
              <a:latin typeface="微軟正黑體" panose="020B0604030504040204" pitchFamily="34" charset="-120"/>
              <a:ea typeface="+mn-ea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D0CDE45-490C-415D-A055-7C86C3B443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09"/>
          <a:stretch/>
        </p:blipFill>
        <p:spPr>
          <a:xfrm>
            <a:off x="6675120" y="2498408"/>
            <a:ext cx="4678680" cy="4399078"/>
          </a:xfrm>
          <a:prstGeom prst="rect">
            <a:avLst/>
          </a:prstGeom>
        </p:spPr>
      </p:pic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3A2D6763-203E-4887-A47C-578CF44F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ECD3A-B255-4B74-B55E-2F18D248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8. </a:t>
            </a:r>
            <a:r>
              <a:rPr lang="zh-TW" altLang="en-US" dirty="0"/>
              <a:t>透過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 </a:t>
            </a:r>
            <a:r>
              <a:rPr lang="zh-TW" altLang="en-US" dirty="0"/>
              <a:t>收發訊息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C98066-B288-4F2D-9119-10A39BF85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572753"/>
              </p:ext>
            </p:extLst>
          </p:nvPr>
        </p:nvGraphicFramePr>
        <p:xfrm>
          <a:off x="838200" y="1462088"/>
          <a:ext cx="10515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8280">
                  <a:extLst>
                    <a:ext uri="{9D8B030D-6E8A-4147-A177-3AD203B41FA5}">
                      <a16:colId xmlns:a16="http://schemas.microsoft.com/office/drawing/2014/main" val="1069639485"/>
                    </a:ext>
                  </a:extLst>
                </a:gridCol>
                <a:gridCol w="5227320">
                  <a:extLst>
                    <a:ext uri="{9D8B030D-6E8A-4147-A177-3AD203B41FA5}">
                      <a16:colId xmlns:a16="http://schemas.microsoft.com/office/drawing/2014/main" val="2258562805"/>
                    </a:ext>
                  </a:extLst>
                </a:gridCol>
              </a:tblGrid>
              <a:tr h="4917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>
                          <a:latin typeface="+mn-ea"/>
                          <a:ea typeface="+mn-ea"/>
                        </a:rPr>
                        <a:t>指令</a:t>
                      </a:r>
                      <a:endParaRPr lang="zh-TW" altLang="en-US" sz="28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 dirty="0">
                          <a:latin typeface="+mn-ea"/>
                          <a:ea typeface="+mn-ea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75697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r>
                        <a:rPr lang="da-DK" altLang="zh-TW" sz="2800" dirty="0">
                          <a:latin typeface="微軟正黑體" panose="020B0604030504040204" pitchFamily="34" charset="-120"/>
                          <a:ea typeface="+mn-ea"/>
                        </a:rPr>
                        <a:t>AT+QIRD=0,&lt;length&gt;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0" dirty="0">
                          <a:latin typeface="+mn-ea"/>
                          <a:ea typeface="+mn-ea"/>
                        </a:rPr>
                        <a:t>接收 </a:t>
                      </a:r>
                      <a:r>
                        <a:rPr lang="en-US" altLang="zh-TW" sz="2800" b="0" dirty="0">
                          <a:latin typeface="+mn-ea"/>
                          <a:ea typeface="+mn-ea"/>
                        </a:rPr>
                        <a:t>UDP</a:t>
                      </a:r>
                      <a:r>
                        <a:rPr lang="zh-TW" altLang="en-US" sz="2800" b="0" dirty="0">
                          <a:latin typeface="+mn-ea"/>
                          <a:ea typeface="+mn-ea"/>
                        </a:rPr>
                        <a:t> 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87426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0520FED2-205F-4E80-AB8D-C781246072FF}"/>
              </a:ext>
            </a:extLst>
          </p:cNvPr>
          <p:cNvSpPr txBox="1"/>
          <p:nvPr/>
        </p:nvSpPr>
        <p:spPr>
          <a:xfrm>
            <a:off x="706056" y="2974694"/>
            <a:ext cx="55575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length</a:t>
            </a:r>
            <a:r>
              <a:rPr lang="zh-TW" altLang="en-US" sz="2000" dirty="0"/>
              <a:t>：資料長度</a:t>
            </a:r>
            <a:r>
              <a:rPr lang="en-US" altLang="zh-TW" sz="2000" dirty="0"/>
              <a:t>(IN</a:t>
            </a:r>
            <a:r>
              <a:rPr lang="zh-TW" altLang="en-US" sz="2000" dirty="0"/>
              <a:t> </a:t>
            </a:r>
            <a:r>
              <a:rPr lang="en-US" altLang="zh-TW" sz="2000" dirty="0"/>
              <a:t>BYTES)</a:t>
            </a:r>
            <a:br>
              <a:rPr lang="en-US" altLang="zh-TW" sz="2000" dirty="0"/>
            </a:br>
            <a:r>
              <a:rPr lang="zh-TW" altLang="en-US" sz="2000" dirty="0"/>
              <a:t>也可以直接設定最大長度</a:t>
            </a:r>
            <a:r>
              <a:rPr lang="en-US" altLang="zh-TW" sz="2000" dirty="0"/>
              <a:t>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Ex. </a:t>
            </a:r>
            <a:r>
              <a:rPr lang="da-DK" altLang="zh-TW" sz="2000" dirty="0">
                <a:latin typeface="微軟正黑體" panose="020B0604030504040204" pitchFamily="34" charset="-120"/>
                <a:ea typeface="+mn-ea"/>
              </a:rPr>
              <a:t>AT+QI</a:t>
            </a:r>
            <a:r>
              <a:rPr lang="en-US" altLang="zh-TW" sz="2000" dirty="0">
                <a:latin typeface="微軟正黑體" panose="020B0604030504040204" pitchFamily="34" charset="-120"/>
                <a:ea typeface="+mn-ea"/>
              </a:rPr>
              <a:t>RD</a:t>
            </a:r>
            <a:r>
              <a:rPr lang="da-DK" altLang="zh-TW" sz="2000" dirty="0">
                <a:latin typeface="微軟正黑體" panose="020B0604030504040204" pitchFamily="34" charset="-120"/>
                <a:ea typeface="+mn-ea"/>
              </a:rPr>
              <a:t>=0,16</a:t>
            </a:r>
            <a:br>
              <a:rPr lang="da-DK" altLang="zh-TW" sz="2000" dirty="0">
                <a:latin typeface="微軟正黑體" panose="020B0604030504040204" pitchFamily="34" charset="-120"/>
              </a:rPr>
            </a:br>
            <a:endParaRPr lang="en-US" altLang="zh-TW" sz="2000" dirty="0">
              <a:latin typeface="微軟正黑體" panose="020B0604030504040204" pitchFamily="34" charset="-120"/>
              <a:ea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040A6A-D10A-4139-8374-84F4FA87C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516880" y="2526198"/>
            <a:ext cx="5836920" cy="4331802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306B0-4692-4071-A2A0-5FF08B66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308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84F60-30EB-46B0-A84D-1BB20BC4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D1B9AD-8615-485B-91AE-680246E1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將自己的學號送到 </a:t>
            </a:r>
            <a:r>
              <a:rPr lang="en-US" altLang="zh-TW" dirty="0"/>
              <a:t>UDP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 上</a:t>
            </a:r>
            <a:endParaRPr lang="en-US" altLang="zh-TW" dirty="0"/>
          </a:p>
          <a:p>
            <a:r>
              <a:rPr lang="zh-TW" altLang="en-US" dirty="0"/>
              <a:t>接收返還資料，應為 </a:t>
            </a:r>
            <a:r>
              <a:rPr lang="en-US" altLang="zh-TW" dirty="0"/>
              <a:t>"48656C6C6F2C20&lt;</a:t>
            </a:r>
            <a:r>
              <a:rPr lang="zh-TW" altLang="en-US" dirty="0"/>
              <a:t>你學號的</a:t>
            </a:r>
            <a:r>
              <a:rPr lang="en-US" altLang="zh-TW" dirty="0"/>
              <a:t>Hex String&gt;"</a:t>
            </a:r>
            <a:br>
              <a:rPr lang="en-US" altLang="zh-TW" dirty="0"/>
            </a:br>
            <a:r>
              <a:rPr lang="zh-TW" altLang="en-US" dirty="0"/>
              <a:t>轉換為 </a:t>
            </a:r>
            <a:r>
              <a:rPr lang="en-US" altLang="zh-TW" dirty="0"/>
              <a:t>ASCII</a:t>
            </a:r>
            <a:r>
              <a:rPr lang="zh-TW" altLang="en-US" dirty="0"/>
              <a:t> 的字元應為 </a:t>
            </a:r>
            <a:r>
              <a:rPr lang="en-US" altLang="zh-TW" dirty="0"/>
              <a:t>"Hello, &lt;</a:t>
            </a:r>
            <a:r>
              <a:rPr lang="zh-TW" altLang="en-US" dirty="0"/>
              <a:t>你的學號</a:t>
            </a:r>
            <a:r>
              <a:rPr lang="en-US" altLang="zh-TW" dirty="0"/>
              <a:t>&gt;"</a:t>
            </a:r>
          </a:p>
          <a:p>
            <a:endParaRPr lang="en-US" altLang="zh-TW" dirty="0"/>
          </a:p>
          <a:p>
            <a:r>
              <a:rPr lang="en-US" altLang="zh-TW" dirty="0"/>
              <a:t>Ex. </a:t>
            </a:r>
            <a:r>
              <a:rPr lang="zh-TW" altLang="en-US" dirty="0"/>
              <a:t>傳送 </a:t>
            </a:r>
            <a:r>
              <a:rPr lang="en-US" altLang="zh-TW" dirty="0"/>
              <a:t>608410117</a:t>
            </a:r>
            <a:r>
              <a:rPr lang="zh-TW" altLang="en-US" dirty="0"/>
              <a:t>，應收到</a:t>
            </a:r>
            <a:r>
              <a:rPr lang="en-US" altLang="zh-TW" dirty="0"/>
              <a:t>48656C6C6F2C20363038343130313137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617754-490E-40CB-A136-7EAE8513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30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751AD-F009-4EEF-BB8A-87258D8E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教材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6BADE5-E304-46D9-B4CF-B30DFBEA1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zh-TW" altLang="en-US" dirty="0"/>
              <a:t>環境</a:t>
            </a:r>
            <a:endParaRPr lang="en-US" altLang="zh-TW" dirty="0"/>
          </a:p>
          <a:p>
            <a:pPr lvl="1"/>
            <a:r>
              <a:rPr lang="en-US" altLang="zh-TW" dirty="0"/>
              <a:t>Windows 10</a:t>
            </a:r>
          </a:p>
          <a:p>
            <a:pPr lvl="1"/>
            <a:r>
              <a:rPr lang="en-US" altLang="zh-TW" dirty="0"/>
              <a:t>Arduino IDE</a:t>
            </a:r>
            <a:r>
              <a:rPr lang="zh-TW" altLang="en-US" dirty="0"/>
              <a:t> </a:t>
            </a:r>
            <a:r>
              <a:rPr lang="en-US" altLang="zh-TW" dirty="0"/>
              <a:t>1.18.13</a:t>
            </a:r>
          </a:p>
          <a:p>
            <a:pPr lvl="1"/>
            <a:r>
              <a:rPr lang="en-US" altLang="zh-TW" dirty="0"/>
              <a:t>Python 3.8.5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A66C697-51E4-4DBB-81FA-FC82E84AAC9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硬體</a:t>
            </a:r>
            <a:endParaRPr lang="en-US" altLang="zh-TW" dirty="0"/>
          </a:p>
          <a:p>
            <a:pPr lvl="1"/>
            <a:r>
              <a:rPr lang="en-US" altLang="zh-TW" dirty="0"/>
              <a:t>GAT</a:t>
            </a:r>
            <a:r>
              <a:rPr lang="zh-TW" altLang="en-US" dirty="0"/>
              <a:t> </a:t>
            </a:r>
            <a:r>
              <a:rPr lang="en-US" altLang="zh-TW" dirty="0"/>
              <a:t>4553(NB-IoT</a:t>
            </a:r>
            <a:r>
              <a:rPr lang="zh-TW" altLang="en-US" dirty="0"/>
              <a:t>模組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Micro USB cable</a:t>
            </a:r>
          </a:p>
          <a:p>
            <a:pPr lvl="1"/>
            <a:r>
              <a:rPr lang="en-US" altLang="zh-TW" dirty="0"/>
              <a:t>NB-IoT </a:t>
            </a:r>
            <a:r>
              <a:rPr lang="zh-TW" altLang="en-US" dirty="0"/>
              <a:t>天線</a:t>
            </a:r>
            <a:endParaRPr lang="en-US" altLang="zh-TW" dirty="0"/>
          </a:p>
          <a:p>
            <a:pPr lvl="1"/>
            <a:r>
              <a:rPr lang="zh-TW" altLang="en-US" dirty="0"/>
              <a:t>杜邦線</a:t>
            </a:r>
            <a:r>
              <a:rPr lang="en-US" altLang="zh-TW" dirty="0"/>
              <a:t>x2</a:t>
            </a:r>
          </a:p>
          <a:p>
            <a:pPr lvl="1"/>
            <a:r>
              <a:rPr lang="en-US" altLang="zh-TW" dirty="0"/>
              <a:t>SIM card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AE73BC-8031-4D37-8CA5-620309C7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45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FCC6F-BDF2-4EF1-86DA-81F07B17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NB-IoT</a:t>
            </a:r>
            <a:r>
              <a:rPr lang="zh-TW" altLang="en-US" dirty="0"/>
              <a:t> 模組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170196-8317-4324-A021-E302BE01B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操作環境</a:t>
            </a:r>
            <a:endParaRPr lang="en-US" altLang="zh-TW" dirty="0"/>
          </a:p>
          <a:p>
            <a:pPr lvl="1"/>
            <a:r>
              <a:rPr lang="en-US" altLang="zh-TW" dirty="0"/>
              <a:t>3.3V </a:t>
            </a:r>
            <a:r>
              <a:rPr lang="zh-TW" altLang="en-US" dirty="0"/>
              <a:t>單電源供電</a:t>
            </a:r>
            <a:endParaRPr lang="en-US" altLang="zh-TW" dirty="0"/>
          </a:p>
          <a:p>
            <a:pPr lvl="1"/>
            <a:r>
              <a:rPr lang="zh-TW" altLang="en-US" dirty="0"/>
              <a:t>操作溫度：</a:t>
            </a:r>
            <a:r>
              <a:rPr lang="en-US" altLang="zh-TW" dirty="0"/>
              <a:t>-35°C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75°C</a:t>
            </a:r>
          </a:p>
          <a:p>
            <a:r>
              <a:rPr lang="zh-TW" altLang="en-US" dirty="0"/>
              <a:t>特性</a:t>
            </a:r>
            <a:endParaRPr lang="en-US" altLang="zh-TW" dirty="0"/>
          </a:p>
          <a:p>
            <a:pPr lvl="1"/>
            <a:r>
              <a:rPr lang="zh-TW" altLang="en-US" dirty="0"/>
              <a:t>可快速整合至感應器</a:t>
            </a:r>
            <a:endParaRPr lang="en-US" altLang="zh-TW" dirty="0"/>
          </a:p>
          <a:p>
            <a:pPr lvl="1"/>
            <a:r>
              <a:rPr lang="zh-TW" altLang="en-US" dirty="0"/>
              <a:t>提供 </a:t>
            </a:r>
            <a:r>
              <a:rPr lang="en-US" altLang="zh-TW" dirty="0"/>
              <a:t>AT</a:t>
            </a:r>
            <a:r>
              <a:rPr lang="zh-TW" altLang="en-US" dirty="0"/>
              <a:t> 指令集</a:t>
            </a:r>
            <a:endParaRPr lang="en-US" altLang="zh-TW" dirty="0"/>
          </a:p>
          <a:p>
            <a:pPr lvl="1"/>
            <a:r>
              <a:rPr lang="en-US" altLang="zh-TW" dirty="0"/>
              <a:t>18.7mm x 16.0mm x 2.1mm </a:t>
            </a:r>
            <a:r>
              <a:rPr lang="zh-TW" altLang="en-US" dirty="0"/>
              <a:t>針腳封裝</a:t>
            </a:r>
            <a:endParaRPr lang="en-US" altLang="zh-TW" dirty="0"/>
          </a:p>
          <a:p>
            <a:pPr lvl="1"/>
            <a:r>
              <a:rPr lang="zh-TW" altLang="en-US" dirty="0"/>
              <a:t>介面：</a:t>
            </a:r>
            <a:r>
              <a:rPr lang="en-US" altLang="zh-TW" dirty="0"/>
              <a:t>UART</a:t>
            </a:r>
          </a:p>
          <a:p>
            <a:pPr lvl="1"/>
            <a:r>
              <a:rPr lang="zh-TW" altLang="en-US" dirty="0"/>
              <a:t>高靈敏度：</a:t>
            </a:r>
            <a:r>
              <a:rPr lang="en-US" altLang="zh-TW" dirty="0"/>
              <a:t>-129dBm</a:t>
            </a:r>
          </a:p>
          <a:p>
            <a:pPr lvl="1"/>
            <a:r>
              <a:rPr lang="zh-TW" altLang="en-US" dirty="0"/>
              <a:t>支援頻道：</a:t>
            </a:r>
            <a:r>
              <a:rPr lang="en-US" altLang="zh-TW" dirty="0"/>
              <a:t>LTE</a:t>
            </a:r>
            <a:r>
              <a:rPr lang="zh-TW" altLang="en-US" dirty="0"/>
              <a:t> </a:t>
            </a:r>
            <a:r>
              <a:rPr lang="en-US" altLang="zh-TW" dirty="0"/>
              <a:t>Band 5, 8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B9C3DC-16E5-49FE-B971-788F9935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91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F6C2C-4A21-4FD6-BD9F-339D6CA6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NB-IoT</a:t>
            </a:r>
            <a:r>
              <a:rPr lang="zh-TW" altLang="en-US" dirty="0"/>
              <a:t> 模組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9A32E1A-43E9-4CC6-A872-8ECC2158A225}"/>
              </a:ext>
            </a:extLst>
          </p:cNvPr>
          <p:cNvSpPr txBox="1"/>
          <p:nvPr/>
        </p:nvSpPr>
        <p:spPr>
          <a:xfrm>
            <a:off x="838200" y="1417121"/>
            <a:ext cx="88612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正面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A9F7422-A559-44EE-BFD1-7F10CA73C99B}"/>
              </a:ext>
            </a:extLst>
          </p:cNvPr>
          <p:cNvSpPr txBox="1"/>
          <p:nvPr/>
        </p:nvSpPr>
        <p:spPr>
          <a:xfrm>
            <a:off x="1376313" y="2203514"/>
            <a:ext cx="5373280" cy="428936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E33EF51-53B3-43CD-AF77-3EABC910476C}"/>
              </a:ext>
            </a:extLst>
          </p:cNvPr>
          <p:cNvSpPr txBox="1"/>
          <p:nvPr/>
        </p:nvSpPr>
        <p:spPr>
          <a:xfrm>
            <a:off x="5763313" y="1647954"/>
            <a:ext cx="359789" cy="55555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38A7E1E-8E9B-4A4B-A9E3-811D027F3681}"/>
              </a:ext>
            </a:extLst>
          </p:cNvPr>
          <p:cNvSpPr txBox="1"/>
          <p:nvPr/>
        </p:nvSpPr>
        <p:spPr>
          <a:xfrm>
            <a:off x="1857671" y="1647954"/>
            <a:ext cx="359789" cy="55555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1CC41C-DD4F-4721-AE78-7C7A01B8EA92}"/>
              </a:ext>
            </a:extLst>
          </p:cNvPr>
          <p:cNvSpPr txBox="1"/>
          <p:nvPr/>
        </p:nvSpPr>
        <p:spPr>
          <a:xfrm>
            <a:off x="2224527" y="2717758"/>
            <a:ext cx="930505" cy="92333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Quectel</a:t>
            </a:r>
            <a:endParaRPr lang="en-US" altLang="zh-TW" dirty="0"/>
          </a:p>
          <a:p>
            <a:r>
              <a:rPr lang="en-US" altLang="zh-TW" dirty="0"/>
              <a:t>BC20</a:t>
            </a:r>
          </a:p>
          <a:p>
            <a:endParaRPr lang="en-US" altLang="zh-TW" dirty="0"/>
          </a:p>
        </p:txBody>
      </p:sp>
      <p:graphicFrame>
        <p:nvGraphicFramePr>
          <p:cNvPr id="17" name="表格 15">
            <a:extLst>
              <a:ext uri="{FF2B5EF4-FFF2-40B4-BE49-F238E27FC236}">
                <a16:creationId xmlns:a16="http://schemas.microsoft.com/office/drawing/2014/main" id="{9F296CF8-D3C1-4774-A7EF-BF018447E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552672"/>
              </p:ext>
            </p:extLst>
          </p:nvPr>
        </p:nvGraphicFramePr>
        <p:xfrm>
          <a:off x="3773863" y="3371633"/>
          <a:ext cx="261751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56">
                  <a:extLst>
                    <a:ext uri="{9D8B030D-6E8A-4147-A177-3AD203B41FA5}">
                      <a16:colId xmlns:a16="http://schemas.microsoft.com/office/drawing/2014/main" val="2944158830"/>
                    </a:ext>
                  </a:extLst>
                </a:gridCol>
                <a:gridCol w="1308756">
                  <a:extLst>
                    <a:ext uri="{9D8B030D-6E8A-4147-A177-3AD203B41FA5}">
                      <a16:colId xmlns:a16="http://schemas.microsoft.com/office/drawing/2014/main" val="781833183"/>
                    </a:ext>
                  </a:extLst>
                </a:gridCol>
              </a:tblGrid>
              <a:tr h="359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Ex_nRF_RX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Ex_nRF_TX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472552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CH_TX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CH_RX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643001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BC_TX_33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BC_RX_33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545638"/>
                  </a:ext>
                </a:extLst>
              </a:tr>
              <a:tr h="3595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nRF_TX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nRF_RX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41816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CFDB63-3202-469D-B065-7E8BF0167589}"/>
              </a:ext>
            </a:extLst>
          </p:cNvPr>
          <p:cNvSpPr txBox="1"/>
          <p:nvPr/>
        </p:nvSpPr>
        <p:spPr>
          <a:xfrm>
            <a:off x="3864991" y="2971523"/>
            <a:ext cx="1316612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P7</a:t>
            </a:r>
            <a:r>
              <a:rPr lang="zh-TW" altLang="en-US" sz="2000" dirty="0"/>
              <a:t>腳位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FE90BC3-F326-4FCB-A1C9-A6092C0E6AD8}"/>
              </a:ext>
            </a:extLst>
          </p:cNvPr>
          <p:cNvSpPr txBox="1"/>
          <p:nvPr/>
        </p:nvSpPr>
        <p:spPr>
          <a:xfrm>
            <a:off x="1976387" y="6075272"/>
            <a:ext cx="644265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USB</a:t>
            </a:r>
            <a:r>
              <a:rPr lang="zh-TW" altLang="en-US" dirty="0"/>
              <a:t> 接口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F8DE3A9-F1C9-4DCE-8AE5-C2FA9BEE0F07}"/>
              </a:ext>
            </a:extLst>
          </p:cNvPr>
          <p:cNvSpPr txBox="1"/>
          <p:nvPr/>
        </p:nvSpPr>
        <p:spPr>
          <a:xfrm>
            <a:off x="3220726" y="5798273"/>
            <a:ext cx="64426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SIM</a:t>
            </a:r>
            <a:r>
              <a:rPr lang="zh-TW" altLang="en-US" dirty="0"/>
              <a:t> 背面接口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EC562E8-53A8-4B61-9F3B-5D60053F1E5A}"/>
              </a:ext>
            </a:extLst>
          </p:cNvPr>
          <p:cNvSpPr txBox="1"/>
          <p:nvPr/>
        </p:nvSpPr>
        <p:spPr>
          <a:xfrm>
            <a:off x="2250182" y="1698378"/>
            <a:ext cx="171850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GPS</a:t>
            </a:r>
            <a:r>
              <a:rPr lang="zh-TW" altLang="en-US" sz="2000" dirty="0"/>
              <a:t>天線接頭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E87648C-2CD1-4FDB-910F-935CCF1E1A70}"/>
              </a:ext>
            </a:extLst>
          </p:cNvPr>
          <p:cNvSpPr txBox="1"/>
          <p:nvPr/>
        </p:nvSpPr>
        <p:spPr>
          <a:xfrm>
            <a:off x="6123102" y="1725678"/>
            <a:ext cx="1925444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NB-IoT</a:t>
            </a:r>
            <a:r>
              <a:rPr lang="zh-TW" altLang="en-US" sz="2000" dirty="0"/>
              <a:t>天線接頭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9825718-20EF-4865-B430-3AA0CBBEE0B1}"/>
              </a:ext>
            </a:extLst>
          </p:cNvPr>
          <p:cNvSpPr txBox="1"/>
          <p:nvPr/>
        </p:nvSpPr>
        <p:spPr>
          <a:xfrm>
            <a:off x="6391375" y="5050117"/>
            <a:ext cx="647506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RST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E5C66DE-2FAC-47A1-B238-EFC7ECBA69E9}"/>
              </a:ext>
            </a:extLst>
          </p:cNvPr>
          <p:cNvSpPr txBox="1"/>
          <p:nvPr/>
        </p:nvSpPr>
        <p:spPr>
          <a:xfrm>
            <a:off x="6391375" y="5613607"/>
            <a:ext cx="64750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PWK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1CEA57A-2177-4B25-B976-8A2362DC89DE}"/>
              </a:ext>
            </a:extLst>
          </p:cNvPr>
          <p:cNvSpPr txBox="1"/>
          <p:nvPr/>
        </p:nvSpPr>
        <p:spPr>
          <a:xfrm>
            <a:off x="7777116" y="3692458"/>
            <a:ext cx="3223182" cy="26776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請用杜邦線將</a:t>
            </a:r>
            <a:endParaRPr lang="en-US" altLang="zh-TW" sz="2400" dirty="0"/>
          </a:p>
          <a:p>
            <a:r>
              <a:rPr lang="en-US" altLang="zh-TW" sz="2400" dirty="0"/>
              <a:t>CH_</a:t>
            </a:r>
            <a:r>
              <a:rPr lang="en-US" altLang="zh-TW" sz="2400" dirty="0">
                <a:solidFill>
                  <a:srgbClr val="FF0000"/>
                </a:solidFill>
              </a:rPr>
              <a:t>TX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/>
              <a:t>接到 </a:t>
            </a:r>
            <a:r>
              <a:rPr lang="en-US" altLang="zh-TW" sz="2400" dirty="0"/>
              <a:t>BC_</a:t>
            </a:r>
            <a:r>
              <a:rPr lang="en-US" altLang="zh-TW" sz="2400" dirty="0">
                <a:solidFill>
                  <a:srgbClr val="00B050"/>
                </a:solidFill>
              </a:rPr>
              <a:t>RX</a:t>
            </a:r>
            <a:r>
              <a:rPr lang="en-US" altLang="zh-TW" sz="2400" dirty="0"/>
              <a:t>33</a:t>
            </a:r>
          </a:p>
          <a:p>
            <a:r>
              <a:rPr lang="en-US" altLang="zh-TW" sz="2400" dirty="0"/>
              <a:t>CH_</a:t>
            </a:r>
            <a:r>
              <a:rPr lang="en-US" altLang="zh-TW" sz="2400" dirty="0">
                <a:solidFill>
                  <a:srgbClr val="00B050"/>
                </a:solidFill>
              </a:rPr>
              <a:t>RX</a:t>
            </a:r>
            <a:r>
              <a:rPr lang="zh-TW" altLang="en-US" sz="2400" dirty="0">
                <a:solidFill>
                  <a:srgbClr val="00B050"/>
                </a:solidFill>
              </a:rPr>
              <a:t> </a:t>
            </a:r>
            <a:r>
              <a:rPr lang="zh-TW" altLang="en-US" sz="2400" dirty="0"/>
              <a:t>接到 </a:t>
            </a:r>
            <a:r>
              <a:rPr lang="en-US" altLang="zh-TW" sz="2400" dirty="0"/>
              <a:t>BC_</a:t>
            </a:r>
            <a:r>
              <a:rPr lang="en-US" altLang="zh-TW" sz="2400" dirty="0">
                <a:solidFill>
                  <a:srgbClr val="FF0000"/>
                </a:solidFill>
              </a:rPr>
              <a:t>TX</a:t>
            </a:r>
            <a:r>
              <a:rPr lang="en-US" altLang="zh-TW" sz="2400" dirty="0"/>
              <a:t>33</a:t>
            </a:r>
          </a:p>
          <a:p>
            <a:endParaRPr lang="en-US" altLang="zh-TW" sz="2400" dirty="0"/>
          </a:p>
          <a:p>
            <a:r>
              <a:rPr lang="en-US" altLang="zh-TW" sz="2400" dirty="0"/>
              <a:t>CH</a:t>
            </a:r>
            <a:r>
              <a:rPr lang="zh-TW" altLang="en-US" sz="2400" dirty="0"/>
              <a:t>：</a:t>
            </a:r>
            <a:r>
              <a:rPr lang="en-US" altLang="zh-TW" sz="2400" dirty="0"/>
              <a:t>USB</a:t>
            </a:r>
          </a:p>
          <a:p>
            <a:r>
              <a:rPr lang="en-US" altLang="zh-TW" sz="2400" dirty="0"/>
              <a:t>BC</a:t>
            </a:r>
            <a:r>
              <a:rPr lang="zh-TW" altLang="en-US" sz="2400" dirty="0"/>
              <a:t>：</a:t>
            </a:r>
            <a:r>
              <a:rPr lang="en-US" altLang="zh-TW" sz="2400" dirty="0"/>
              <a:t>NB-IoT</a:t>
            </a:r>
            <a:r>
              <a:rPr lang="zh-TW" altLang="en-US" sz="2400" dirty="0"/>
              <a:t>晶片</a:t>
            </a:r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36" name="投影片編號版面配置區 35">
            <a:extLst>
              <a:ext uri="{FF2B5EF4-FFF2-40B4-BE49-F238E27FC236}">
                <a16:creationId xmlns:a16="http://schemas.microsoft.com/office/drawing/2014/main" id="{E8CBF94B-5D2E-4418-AE5B-A06A393C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73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4E395-AB26-4EA0-8CD4-BD23849D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TCP</a:t>
            </a:r>
            <a:r>
              <a:rPr lang="zh-TW" altLang="en-US" dirty="0">
                <a:latin typeface="+mj-ea"/>
              </a:rPr>
              <a:t> </a:t>
            </a:r>
            <a:r>
              <a:rPr lang="en-US" altLang="zh-TW" dirty="0">
                <a:latin typeface="+mj-ea"/>
              </a:rPr>
              <a:t>&amp;</a:t>
            </a:r>
            <a:r>
              <a:rPr lang="zh-TW" altLang="en-US" dirty="0">
                <a:latin typeface="+mj-ea"/>
              </a:rPr>
              <a:t> </a:t>
            </a:r>
            <a:r>
              <a:rPr lang="en-US" altLang="zh-TW" dirty="0">
                <a:latin typeface="+mj-ea"/>
              </a:rPr>
              <a:t>UDP</a:t>
            </a:r>
            <a:endParaRPr lang="zh-TW" altLang="en-US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50402E-3E2B-4181-BB20-7E7A78FE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2820"/>
          </a:xfrm>
        </p:spPr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 與 </a:t>
            </a:r>
            <a:r>
              <a:rPr lang="en-US" altLang="zh-TW" dirty="0"/>
              <a:t>UDP</a:t>
            </a:r>
            <a:r>
              <a:rPr lang="zh-TW" altLang="en-US" dirty="0"/>
              <a:t> 為傳輸層中，</a:t>
            </a:r>
            <a:r>
              <a:rPr lang="en-US" altLang="zh-TW" dirty="0"/>
              <a:t>TCP/IP</a:t>
            </a:r>
            <a:r>
              <a:rPr lang="zh-TW" altLang="en-US" dirty="0"/>
              <a:t> 的兩個主要的協定</a:t>
            </a:r>
            <a:endParaRPr lang="en-US" altLang="zh-TW" dirty="0"/>
          </a:p>
          <a:p>
            <a:r>
              <a:rPr lang="en-US" altLang="zh-TW" dirty="0"/>
              <a:t>Transmission Control Protocol(TCP)</a:t>
            </a:r>
          </a:p>
          <a:p>
            <a:pPr lvl="1"/>
            <a:r>
              <a:rPr lang="en-US" altLang="zh-TW" dirty="0"/>
              <a:t>TCP</a:t>
            </a:r>
            <a:r>
              <a:rPr lang="zh-TW" altLang="en-US" dirty="0"/>
              <a:t> 提供可靠的傳輸，</a:t>
            </a:r>
            <a:br>
              <a:rPr lang="en-US" altLang="zh-TW" dirty="0"/>
            </a:br>
            <a:r>
              <a:rPr lang="zh-TW" altLang="en-US" dirty="0"/>
              <a:t>包含封包的循序編號、資料確認與重送、錯誤檢查與流量控制等功能</a:t>
            </a:r>
            <a:endParaRPr lang="en-US" altLang="zh-TW" dirty="0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B5EA13E-9781-4404-9980-E7437A8D338F}"/>
              </a:ext>
            </a:extLst>
          </p:cNvPr>
          <p:cNvGrpSpPr/>
          <p:nvPr/>
        </p:nvGrpSpPr>
        <p:grpSpPr>
          <a:xfrm>
            <a:off x="710133" y="3693245"/>
            <a:ext cx="4430226" cy="2796865"/>
            <a:chOff x="284465" y="3696010"/>
            <a:chExt cx="4430226" cy="2796865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EA5CA1A-9ABE-4AB9-8B49-A111445CA775}"/>
                </a:ext>
              </a:extLst>
            </p:cNvPr>
            <p:cNvSpPr txBox="1"/>
            <p:nvPr/>
          </p:nvSpPr>
          <p:spPr>
            <a:xfrm>
              <a:off x="1231813" y="3696010"/>
              <a:ext cx="2534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TCP</a:t>
              </a:r>
              <a:r>
                <a:rPr lang="zh-TW" altLang="en-US" dirty="0"/>
                <a:t>連線建立</a:t>
              </a:r>
              <a:r>
                <a:rPr lang="en-US" altLang="zh-TW" dirty="0"/>
                <a:t>(</a:t>
              </a:r>
              <a:r>
                <a:rPr lang="zh-TW" altLang="en-US" dirty="0"/>
                <a:t>三向交握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C28F3E7A-9D23-4C60-8696-4E57AB1902A9}"/>
                </a:ext>
              </a:extLst>
            </p:cNvPr>
            <p:cNvCxnSpPr/>
            <p:nvPr/>
          </p:nvCxnSpPr>
          <p:spPr>
            <a:xfrm>
              <a:off x="1423447" y="4317476"/>
              <a:ext cx="0" cy="2175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E8356B2-BC9A-4A38-8037-5A5BB24211A3}"/>
                </a:ext>
              </a:extLst>
            </p:cNvPr>
            <p:cNvSpPr txBox="1"/>
            <p:nvPr/>
          </p:nvSpPr>
          <p:spPr>
            <a:xfrm>
              <a:off x="1115349" y="413281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D6650EF9-CD31-4311-8FAA-46396DDF0E25}"/>
                </a:ext>
              </a:extLst>
            </p:cNvPr>
            <p:cNvCxnSpPr/>
            <p:nvPr/>
          </p:nvCxnSpPr>
          <p:spPr>
            <a:xfrm>
              <a:off x="3442354" y="4317476"/>
              <a:ext cx="0" cy="2175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A454E3C-BA4E-46F9-BF0A-1F9B9347E12E}"/>
                </a:ext>
              </a:extLst>
            </p:cNvPr>
            <p:cNvSpPr txBox="1"/>
            <p:nvPr/>
          </p:nvSpPr>
          <p:spPr>
            <a:xfrm>
              <a:off x="3442353" y="4112369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E36AD0C-6122-4E3B-A24F-87F16DB1155E}"/>
                </a:ext>
              </a:extLst>
            </p:cNvPr>
            <p:cNvCxnSpPr>
              <a:cxnSpLocks/>
            </p:cNvCxnSpPr>
            <p:nvPr/>
          </p:nvCxnSpPr>
          <p:spPr>
            <a:xfrm>
              <a:off x="1533425" y="4481701"/>
              <a:ext cx="1798949" cy="42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5547CCE7-00B4-46E1-9819-FD00C30E558F}"/>
                </a:ext>
              </a:extLst>
            </p:cNvPr>
            <p:cNvCxnSpPr>
              <a:cxnSpLocks/>
            </p:cNvCxnSpPr>
            <p:nvPr/>
          </p:nvCxnSpPr>
          <p:spPr>
            <a:xfrm>
              <a:off x="1533424" y="5798417"/>
              <a:ext cx="1798949" cy="42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7FFF6A8D-849B-4174-B725-543CCB6D91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4849" y="5039273"/>
              <a:ext cx="1767524" cy="58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0A48604-D38C-4D2A-B18B-41B8D2B35A56}"/>
                </a:ext>
              </a:extLst>
            </p:cNvPr>
            <p:cNvSpPr txBox="1"/>
            <p:nvPr/>
          </p:nvSpPr>
          <p:spPr>
            <a:xfrm>
              <a:off x="2180909" y="4409340"/>
              <a:ext cx="53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SYN</a:t>
              </a:r>
              <a:endParaRPr lang="zh-TW" altLang="en-US" sz="1600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9DA5D35-B5A1-483C-B36F-78BE75BCA7FF}"/>
                </a:ext>
              </a:extLst>
            </p:cNvPr>
            <p:cNvSpPr txBox="1"/>
            <p:nvPr/>
          </p:nvSpPr>
          <p:spPr>
            <a:xfrm>
              <a:off x="2025812" y="5164557"/>
              <a:ext cx="944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SYN-ACK</a:t>
              </a:r>
              <a:endParaRPr lang="zh-TW" altLang="en-US" sz="16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6A806CD-2964-4656-AE23-99C8E98B0A60}"/>
                </a:ext>
              </a:extLst>
            </p:cNvPr>
            <p:cNvSpPr txBox="1"/>
            <p:nvPr/>
          </p:nvSpPr>
          <p:spPr>
            <a:xfrm>
              <a:off x="2229489" y="5798417"/>
              <a:ext cx="5370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ACK</a:t>
              </a:r>
              <a:endParaRPr lang="zh-TW" altLang="en-US" sz="16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BC5C41F-360A-496E-927D-9827DBA03A6C}"/>
                </a:ext>
              </a:extLst>
            </p:cNvPr>
            <p:cNvSpPr txBox="1"/>
            <p:nvPr/>
          </p:nvSpPr>
          <p:spPr>
            <a:xfrm>
              <a:off x="284465" y="5565615"/>
              <a:ext cx="11673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A</a:t>
              </a:r>
              <a:r>
                <a:rPr lang="zh-TW" altLang="en-US" sz="1600" dirty="0"/>
                <a:t> 連線建立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6FE594DD-2979-4C3A-A1BD-180B45CB2020}"/>
                </a:ext>
              </a:extLst>
            </p:cNvPr>
            <p:cNvSpPr txBox="1"/>
            <p:nvPr/>
          </p:nvSpPr>
          <p:spPr>
            <a:xfrm>
              <a:off x="3534560" y="6051775"/>
              <a:ext cx="11801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B</a:t>
              </a:r>
              <a:r>
                <a:rPr lang="zh-TW" altLang="en-US" sz="1600" dirty="0"/>
                <a:t> 連線建立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68556036-A4A7-4A44-A9F7-E9E3CA2F52BD}"/>
              </a:ext>
            </a:extLst>
          </p:cNvPr>
          <p:cNvGrpSpPr/>
          <p:nvPr/>
        </p:nvGrpSpPr>
        <p:grpSpPr>
          <a:xfrm>
            <a:off x="5748623" y="3691859"/>
            <a:ext cx="4073826" cy="2671277"/>
            <a:chOff x="4999948" y="3707043"/>
            <a:chExt cx="4073826" cy="2671277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01EB624F-264C-484F-8BB2-4E450D48791B}"/>
                </a:ext>
              </a:extLst>
            </p:cNvPr>
            <p:cNvCxnSpPr/>
            <p:nvPr/>
          </p:nvCxnSpPr>
          <p:spPr>
            <a:xfrm>
              <a:off x="6730740" y="4202921"/>
              <a:ext cx="0" cy="2175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9FC16AF-50F1-4C90-B4F1-E266C782ACFF}"/>
                </a:ext>
              </a:extLst>
            </p:cNvPr>
            <p:cNvSpPr txBox="1"/>
            <p:nvPr/>
          </p:nvSpPr>
          <p:spPr>
            <a:xfrm>
              <a:off x="6422642" y="401825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07EB227F-F020-4260-B300-0C100A34DA9B}"/>
                </a:ext>
              </a:extLst>
            </p:cNvPr>
            <p:cNvCxnSpPr/>
            <p:nvPr/>
          </p:nvCxnSpPr>
          <p:spPr>
            <a:xfrm>
              <a:off x="8749647" y="4202921"/>
              <a:ext cx="0" cy="2175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61B6AF8-13C3-49B7-BCB1-05C9C85E6FC3}"/>
                </a:ext>
              </a:extLst>
            </p:cNvPr>
            <p:cNvSpPr txBox="1"/>
            <p:nvPr/>
          </p:nvSpPr>
          <p:spPr>
            <a:xfrm>
              <a:off x="8749646" y="39978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D449FF1-E28A-49E9-B3B3-A87F4B1F5CB9}"/>
                </a:ext>
              </a:extLst>
            </p:cNvPr>
            <p:cNvCxnSpPr>
              <a:cxnSpLocks/>
            </p:cNvCxnSpPr>
            <p:nvPr/>
          </p:nvCxnSpPr>
          <p:spPr>
            <a:xfrm>
              <a:off x="6840718" y="4367146"/>
              <a:ext cx="1798949" cy="42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E241054-37B8-49C9-92C2-3F1C5800B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2142" y="4924718"/>
              <a:ext cx="1767524" cy="58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DB620644-5954-42A6-92D0-528827E63A5F}"/>
                </a:ext>
              </a:extLst>
            </p:cNvPr>
            <p:cNvSpPr txBox="1"/>
            <p:nvPr/>
          </p:nvSpPr>
          <p:spPr>
            <a:xfrm>
              <a:off x="7451910" y="4367146"/>
              <a:ext cx="607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DATA</a:t>
              </a:r>
              <a:endParaRPr lang="zh-TW" altLang="en-US" sz="1600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46F8BD1C-00DE-4FC6-B732-8E95FCEE9207}"/>
                </a:ext>
              </a:extLst>
            </p:cNvPr>
            <p:cNvSpPr txBox="1"/>
            <p:nvPr/>
          </p:nvSpPr>
          <p:spPr>
            <a:xfrm>
              <a:off x="7284476" y="5050002"/>
              <a:ext cx="1020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/>
                <a:t>DATA-ACK</a:t>
              </a:r>
              <a:endParaRPr lang="zh-TW" altLang="en-US" sz="1600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220C2D71-6BCC-44FA-B6BE-6B84B73962A2}"/>
                </a:ext>
              </a:extLst>
            </p:cNvPr>
            <p:cNvSpPr txBox="1"/>
            <p:nvPr/>
          </p:nvSpPr>
          <p:spPr>
            <a:xfrm>
              <a:off x="7038088" y="3707043"/>
              <a:ext cx="1534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TCP</a:t>
              </a:r>
              <a:r>
                <a:rPr lang="zh-TW" altLang="en-US" dirty="0"/>
                <a:t> 資料傳輸</a:t>
              </a: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FAC764CF-2785-4B02-8FC8-4F1730C42FBA}"/>
                </a:ext>
              </a:extLst>
            </p:cNvPr>
            <p:cNvSpPr txBox="1"/>
            <p:nvPr/>
          </p:nvSpPr>
          <p:spPr>
            <a:xfrm>
              <a:off x="4999948" y="4481701"/>
              <a:ext cx="17434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n </a:t>
              </a:r>
              <a:r>
                <a:rPr lang="zh-TW" altLang="en-US" dirty="0"/>
                <a:t>秒沒收到 </a:t>
              </a:r>
              <a:r>
                <a:rPr lang="en-US" altLang="zh-TW" dirty="0"/>
                <a:t>ACK</a:t>
              </a:r>
              <a:br>
                <a:rPr lang="en-US" altLang="zh-TW" dirty="0"/>
              </a:br>
              <a:r>
                <a:rPr lang="zh-TW" altLang="en-US" dirty="0"/>
                <a:t>則重發</a:t>
              </a:r>
            </a:p>
          </p:txBody>
        </p:sp>
      </p:grpSp>
      <p:sp>
        <p:nvSpPr>
          <p:cNvPr id="42" name="投影片編號版面配置區 41">
            <a:extLst>
              <a:ext uri="{FF2B5EF4-FFF2-40B4-BE49-F238E27FC236}">
                <a16:creationId xmlns:a16="http://schemas.microsoft.com/office/drawing/2014/main" id="{1194BA25-EA59-4DC0-929C-E588BE41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95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0A103-9C5B-42CE-8CF7-F4401E6F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TCP</a:t>
            </a:r>
            <a:r>
              <a:rPr lang="zh-TW" altLang="en-US" dirty="0">
                <a:latin typeface="+mj-ea"/>
              </a:rPr>
              <a:t> </a:t>
            </a:r>
            <a:r>
              <a:rPr lang="en-US" altLang="zh-TW" dirty="0">
                <a:latin typeface="+mj-ea"/>
              </a:rPr>
              <a:t>&amp;</a:t>
            </a:r>
            <a:r>
              <a:rPr lang="zh-TW" altLang="en-US" dirty="0">
                <a:latin typeface="+mj-ea"/>
              </a:rPr>
              <a:t> </a:t>
            </a:r>
            <a:r>
              <a:rPr lang="en-US" altLang="zh-TW" dirty="0">
                <a:latin typeface="+mj-ea"/>
              </a:rPr>
              <a:t>UDP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58389-E61D-4699-B05B-81EF49CDE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345"/>
            <a:ext cx="10515600" cy="4351338"/>
          </a:xfrm>
        </p:spPr>
        <p:txBody>
          <a:bodyPr/>
          <a:lstStyle/>
          <a:p>
            <a:r>
              <a:rPr lang="en-US" altLang="zh-TW" dirty="0"/>
              <a:t>User Datagram Protocol(UDP)</a:t>
            </a:r>
          </a:p>
          <a:p>
            <a:pPr lvl="1"/>
            <a:r>
              <a:rPr lang="zh-TW" altLang="en-US" dirty="0"/>
              <a:t>非可靠的非連線型資料流傳輸服務</a:t>
            </a:r>
            <a:endParaRPr lang="en-US" altLang="zh-TW" dirty="0"/>
          </a:p>
          <a:p>
            <a:pPr lvl="1"/>
            <a:r>
              <a:rPr lang="zh-TW" altLang="en-US" dirty="0"/>
              <a:t>在沒有事先建立連線的情況下，送出訊息，</a:t>
            </a:r>
            <a:br>
              <a:rPr lang="en-US" altLang="zh-TW" dirty="0"/>
            </a:br>
            <a:r>
              <a:rPr lang="zh-TW" altLang="en-US" dirty="0"/>
              <a:t>在通訊上的可靠度較低，不過負擔較小，速度較快</a:t>
            </a:r>
            <a:endParaRPr lang="en-US" altLang="zh-TW" dirty="0"/>
          </a:p>
          <a:p>
            <a:pPr lvl="1"/>
            <a:r>
              <a:rPr lang="zh-TW" altLang="en-US" dirty="0"/>
              <a:t>不保證資料正確接收，也不保證資料抵達順序</a:t>
            </a:r>
            <a:endParaRPr lang="en-US" altLang="zh-TW" dirty="0"/>
          </a:p>
          <a:p>
            <a:pPr lvl="1"/>
            <a:r>
              <a:rPr lang="zh-TW" altLang="en-US" dirty="0"/>
              <a:t>適用於可容忍部分封包丟失且流量大的應用，例如影像、語音等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B01CCB-AFB9-48A3-8B22-CD89DFD68361}"/>
              </a:ext>
            </a:extLst>
          </p:cNvPr>
          <p:cNvSpPr txBox="1"/>
          <p:nvPr/>
        </p:nvSpPr>
        <p:spPr>
          <a:xfrm>
            <a:off x="1687790" y="4725884"/>
            <a:ext cx="1951349" cy="101566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Time 1: UDP A</a:t>
            </a:r>
          </a:p>
          <a:p>
            <a:r>
              <a:rPr lang="en-US" altLang="zh-TW" sz="2000" dirty="0"/>
              <a:t>Time 2: UDP B</a:t>
            </a:r>
          </a:p>
          <a:p>
            <a:r>
              <a:rPr lang="en-US" altLang="zh-TW" sz="2000" dirty="0"/>
              <a:t>Time 3: UDP C</a:t>
            </a:r>
            <a:endParaRPr lang="zh-TW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3346407-60E6-4D6B-8E1A-AB05A9372B17}"/>
              </a:ext>
            </a:extLst>
          </p:cNvPr>
          <p:cNvSpPr txBox="1"/>
          <p:nvPr/>
        </p:nvSpPr>
        <p:spPr>
          <a:xfrm>
            <a:off x="6246829" y="4742967"/>
            <a:ext cx="1951349" cy="101566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Time 4: UDP C</a:t>
            </a:r>
          </a:p>
          <a:p>
            <a:r>
              <a:rPr lang="en-US" altLang="zh-TW" sz="2000" dirty="0"/>
              <a:t>Time 5:</a:t>
            </a:r>
          </a:p>
          <a:p>
            <a:r>
              <a:rPr lang="en-US" altLang="zh-TW" sz="2000" dirty="0"/>
              <a:t>Time 6: UDP A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40029A-A92B-4760-8018-356070465E54}"/>
              </a:ext>
            </a:extLst>
          </p:cNvPr>
          <p:cNvSpPr txBox="1"/>
          <p:nvPr/>
        </p:nvSpPr>
        <p:spPr>
          <a:xfrm>
            <a:off x="1621411" y="4334004"/>
            <a:ext cx="1508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Transmitter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1F9B8C7-E201-4ACB-BBCD-869982AA2525}"/>
              </a:ext>
            </a:extLst>
          </p:cNvPr>
          <p:cNvSpPr txBox="1"/>
          <p:nvPr/>
        </p:nvSpPr>
        <p:spPr>
          <a:xfrm>
            <a:off x="6246828" y="4334004"/>
            <a:ext cx="2897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Receiver may receive like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DACFBB3-8AEC-40EA-A79F-AB362801BB57}"/>
              </a:ext>
            </a:extLst>
          </p:cNvPr>
          <p:cNvSpPr txBox="1"/>
          <p:nvPr/>
        </p:nvSpPr>
        <p:spPr>
          <a:xfrm>
            <a:off x="6352095" y="5757426"/>
            <a:ext cx="167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(Loss UDP B)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61DEB017-3632-491B-844E-E999B1C0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4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34ACE-E969-4743-AA9E-04D734F7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9049B9-19F7-404E-BE50-ED530D48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目標一：透過 </a:t>
            </a:r>
            <a:r>
              <a:rPr lang="en-US" altLang="zh-TW" dirty="0"/>
              <a:t>COM</a:t>
            </a:r>
            <a:r>
              <a:rPr lang="zh-TW" altLang="en-US" dirty="0"/>
              <a:t> </a:t>
            </a:r>
            <a:r>
              <a:rPr lang="en-US" altLang="zh-TW" dirty="0"/>
              <a:t>port </a:t>
            </a:r>
            <a:r>
              <a:rPr lang="zh-TW" altLang="en-US" dirty="0"/>
              <a:t>下 </a:t>
            </a:r>
            <a:r>
              <a:rPr lang="en-US" altLang="zh-TW" dirty="0"/>
              <a:t>AT command</a:t>
            </a:r>
          </a:p>
          <a:p>
            <a:r>
              <a:rPr lang="zh-TW" altLang="en-US" dirty="0"/>
              <a:t>目標二：透過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command </a:t>
            </a:r>
            <a:r>
              <a:rPr lang="zh-TW" altLang="en-US" dirty="0"/>
              <a:t>使模組收發資料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References</a:t>
            </a:r>
          </a:p>
          <a:p>
            <a:pPr lvl="1"/>
            <a:r>
              <a:rPr lang="en-US" altLang="zh-TW" dirty="0">
                <a:hlinkClick r:id="rId2"/>
              </a:rPr>
              <a:t>AT command </a:t>
            </a:r>
            <a:r>
              <a:rPr lang="zh-TW" altLang="en-US" dirty="0">
                <a:hlinkClick r:id="rId2"/>
              </a:rPr>
              <a:t>相關參考資料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16DF16-73C5-4AEC-B86F-B9A63848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72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A2B29-F110-48AE-9477-C98835B9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NB-IoT </a:t>
            </a:r>
            <a:r>
              <a:rPr lang="zh-TW" altLang="en-US" dirty="0">
                <a:latin typeface="+mj-ea"/>
              </a:rPr>
              <a:t>實驗架構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E483A79-534C-442D-814F-BE0AA7AD6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927" y="1327539"/>
            <a:ext cx="8786145" cy="539196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18F384-47A6-46DE-9AEF-21251AB4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58A9-F7FD-432E-B365-FD1B07C2C4D3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8396D5B-2371-4422-9FAE-AF7CC32C9172}"/>
              </a:ext>
            </a:extLst>
          </p:cNvPr>
          <p:cNvSpPr txBox="1"/>
          <p:nvPr/>
        </p:nvSpPr>
        <p:spPr>
          <a:xfrm>
            <a:off x="7589520" y="4815840"/>
            <a:ext cx="28995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+mn-ea"/>
              </a:rPr>
              <a:t>140.123.230.10:6000</a:t>
            </a:r>
            <a:endParaRPr lang="zh-TW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97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1304</Words>
  <Application>Microsoft Office PowerPoint</Application>
  <PresentationFormat>寬螢幕</PresentationFormat>
  <Paragraphs>256</Paragraphs>
  <Slides>27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微軟正黑體</vt:lpstr>
      <vt:lpstr>Arial</vt:lpstr>
      <vt:lpstr>Calibri</vt:lpstr>
      <vt:lpstr>Cambria Math</vt:lpstr>
      <vt:lpstr>Franklin Gothic Book</vt:lpstr>
      <vt:lpstr>Franklin Gothic Medium</vt:lpstr>
      <vt:lpstr>Office 佈景主題</vt:lpstr>
      <vt:lpstr>物聯網核心技術 實驗二 NB-IoT</vt:lpstr>
      <vt:lpstr>目錄</vt:lpstr>
      <vt:lpstr>教材</vt:lpstr>
      <vt:lpstr>NB-IoT 模組</vt:lpstr>
      <vt:lpstr>NB-IoT 模組</vt:lpstr>
      <vt:lpstr>TCP &amp; UDP</vt:lpstr>
      <vt:lpstr>TCP &amp; UDP</vt:lpstr>
      <vt:lpstr>實驗</vt:lpstr>
      <vt:lpstr>NB-IoT 實驗架構</vt:lpstr>
      <vt:lpstr>步驟</vt:lpstr>
      <vt:lpstr>1. 連接設備</vt:lpstr>
      <vt:lpstr>1. 連接設備</vt:lpstr>
      <vt:lpstr>2. 安裝驅動</vt:lpstr>
      <vt:lpstr>3. 確認是否正常連接</vt:lpstr>
      <vt:lpstr>4. 在裝置管理員上進行設定</vt:lpstr>
      <vt:lpstr>4. 在裝置管理員上進行設定</vt:lpstr>
      <vt:lpstr>5. Arduino IDE Serial monitor 設定</vt:lpstr>
      <vt:lpstr>6. AT command 設定與測試</vt:lpstr>
      <vt:lpstr>AT command 設定與測試</vt:lpstr>
      <vt:lpstr>目標一</vt:lpstr>
      <vt:lpstr>7. UDP Server</vt:lpstr>
      <vt:lpstr>8. 透過 AT command 收發訊息</vt:lpstr>
      <vt:lpstr>8. 透過 AT command 收發訊息</vt:lpstr>
      <vt:lpstr>8. 透過 AT command 收發訊息</vt:lpstr>
      <vt:lpstr>8. 透過 AT command 收發訊息</vt:lpstr>
      <vt:lpstr>8. 透過 AT command 收發訊息</vt:lpstr>
      <vt:lpstr>目標二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實驗二 NB-IoT模組</dc:title>
  <dc:creator>濃翔 沈</dc:creator>
  <cp:lastModifiedBy>濃翔 沈</cp:lastModifiedBy>
  <cp:revision>62</cp:revision>
  <dcterms:created xsi:type="dcterms:W3CDTF">2020-10-21T14:04:17Z</dcterms:created>
  <dcterms:modified xsi:type="dcterms:W3CDTF">2020-10-22T17:19:35Z</dcterms:modified>
</cp:coreProperties>
</file>