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8" r:id="rId5"/>
    <p:sldId id="318" r:id="rId6"/>
    <p:sldId id="310" r:id="rId7"/>
    <p:sldId id="311" r:id="rId8"/>
    <p:sldId id="317" r:id="rId9"/>
    <p:sldId id="319" r:id="rId10"/>
    <p:sldId id="316" r:id="rId11"/>
    <p:sldId id="315" r:id="rId12"/>
    <p:sldId id="314" r:id="rId13"/>
    <p:sldId id="320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83" r:id="rId50"/>
    <p:sldId id="282" r:id="rId51"/>
    <p:sldId id="281" r:id="rId52"/>
    <p:sldId id="280" r:id="rId53"/>
    <p:sldId id="279" r:id="rId54"/>
    <p:sldId id="325" r:id="rId55"/>
    <p:sldId id="324" r:id="rId56"/>
    <p:sldId id="278" r:id="rId57"/>
    <p:sldId id="277" r:id="rId58"/>
    <p:sldId id="276" r:id="rId59"/>
    <p:sldId id="326" r:id="rId60"/>
    <p:sldId id="307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D7FB8FB-2364-48C5-A4F8-AF0A2E45CEFF}">
          <p14:sldIdLst>
            <p14:sldId id="256"/>
            <p14:sldId id="257"/>
            <p14:sldId id="258"/>
          </p14:sldIdLst>
        </p14:section>
        <p14:section name="Introduction" id="{24925582-59A1-4430-9FAE-E9DF0C2D3270}">
          <p14:sldIdLst>
            <p14:sldId id="308"/>
            <p14:sldId id="318"/>
            <p14:sldId id="310"/>
            <p14:sldId id="311"/>
            <p14:sldId id="317"/>
            <p14:sldId id="319"/>
            <p14:sldId id="316"/>
            <p14:sldId id="315"/>
            <p14:sldId id="314"/>
            <p14:sldId id="320"/>
          </p14:sldIdLst>
        </p14:section>
        <p14:section name="Applying for an Azure account" id="{5E8A7131-33F9-413D-A956-B366671E5E13}">
          <p14:sldIdLst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Connect to Azure" id="{286356C0-B1A7-4089-BBD4-01D47654F4A7}">
          <p14:sldIdLst>
            <p14:sldId id="266"/>
            <p14:sldId id="267"/>
            <p14:sldId id="268"/>
            <p14:sldId id="269"/>
            <p14:sldId id="270"/>
            <p14:sldId id="27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83"/>
            <p14:sldId id="282"/>
            <p14:sldId id="281"/>
            <p14:sldId id="280"/>
            <p14:sldId id="279"/>
            <p14:sldId id="325"/>
            <p14:sldId id="324"/>
            <p14:sldId id="278"/>
            <p14:sldId id="277"/>
            <p14:sldId id="276"/>
            <p14:sldId id="326"/>
          </p14:sldIdLst>
        </p14:section>
        <p14:section name="資料來源" id="{ECEA08E2-B840-4474-8FE2-B93FCA2131C3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8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8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7B66-CC20-4163-B89A-5D8B5F089727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iot-hub/" TargetMode="External"/><Relationship Id="rId2" Type="http://schemas.openxmlformats.org/officeDocument/2006/relationships/hyperlink" Target="https://azure.microsoft.com/services/iot-ed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services/monit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cosmos-db/" TargetMode="External"/><Relationship Id="rId2" Type="http://schemas.openxmlformats.org/officeDocument/2006/relationships/hyperlink" Target="https://azure.microsoft.com/services/machine-lear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icecatalog.azu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zh-tw/free/studen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mail.ccu.edu.tw/cgi-bin/owmmdir2/openwebmail.p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azure.com/#ho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Seeed-Studio/Grove_Temperature_And_Humidity_Senso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lab.com/ghuiry2546/iot/-/tree/mast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iot-hub/iot-hub-mqtt-support" TargetMode="External"/><Relationship Id="rId2" Type="http://schemas.openxmlformats.org/officeDocument/2006/relationships/hyperlink" Target="https://marketplace.visualstudio.com/items?itemName=vsciot-vscode.azure-iot-tool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azure-iot-sdk-c/blob/master/certs/certs.c#L24docs.microsoft.com/zh-tw/azure/iot-hub/iot-hub-mqtt-suppo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C2360F-B44B-414A-AC03-83CF8DBA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1122363"/>
            <a:ext cx="969264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物聯網核心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雲端管理平台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2215963-792A-441F-9C46-82AF8E93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國立中正大學資訊工程系 黃仁竑教授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周秉泓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2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各元件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IoT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 Edge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可讓您透過標準容器，部署雲端工作負載，以在物聯網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Edge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裝置上執行。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和協力廠商服務，或您自己的商務邏輯等工作負載。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IoT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中樞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可讓您的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應用程式與其管理的裝置之間進行高度安全且可靠的通訊。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監視器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會從您的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和內部部署環境收集、分析及採取遙測資料的動作。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2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各元件功能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Azure Machine Learning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讓開發人員和資料科學家能夠更快地建立、定型及部署機器學習模型。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連續重新訓練、更新及改善資料收集和分析，可讓模型在一段時間後變得更好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Azure Cosmos DB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-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完全受控的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NoSQL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資料庫服務，適用于新式應用程式開發。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Azure Cosmos 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保證單一位數毫秒的回應時間。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它也保證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99.999%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的可用性受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Sla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、自動化和立即的擴充性，以及適用于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MongoDB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Cassandra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的開放原始碼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所支援。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剩下請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上觀看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使用裝置連線到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首先我們需要先確保裝置具備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語言，並針對特定裝置功能來認證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裝置，有列於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認證裝置目錄中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https://devicecatalog.azure.com/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步，我們使用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的溫溼度借由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Bridge Library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使用裝置連線到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接下來我們使用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協定來傳輸其裝置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所測量到的值，同時使用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傳輸到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中樞的資料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所以我們會需要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Connection String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先讓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相連，再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程式中會使用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DigiCert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Baltimore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根憑證，將數據傳輸到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如果想使用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其他服務可以參考上方各元件功能進行使用。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90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74B6C411-F9F2-48A0-9D55-A691DC60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9816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Applying for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account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4589BCE-A14A-44D5-A398-49C4E556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6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Educate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網址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hlinkClick r:id="rId2"/>
              </a:rPr>
              <a:t>https://azure.microsoft.com/zh-tw/free/students/</a:t>
            </a:r>
            <a:endParaRPr lang="en-US" altLang="zh-TW" u="sng" dirty="0" smtClean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4" y="2380297"/>
            <a:ext cx="9568271" cy="346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41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輸入手機和驗證碼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國碼：台灣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(+886)</a:t>
            </a:r>
            <a:endParaRPr lang="zh-TW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電話：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900-000-000</a:t>
            </a:r>
            <a:endParaRPr lang="zh-TW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08" y="1433784"/>
            <a:ext cx="5695950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95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填寫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學校信箱。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**10***@ccu.edu.tw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04214" y="1027906"/>
            <a:ext cx="5368290" cy="50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5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 E-mail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webmail.ccu.edu.tw/cgi-bin/owmmdir2/openwebmail.pl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信箱收確認信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01180" y="2264954"/>
            <a:ext cx="3514317" cy="45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請點選信件中的網址。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02" y="1524000"/>
            <a:ext cx="11796396" cy="45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11F291-A71E-4175-B6CE-5E10A6A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298AE75-398C-4899-914A-CD879C5B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Applying for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account</a:t>
            </a:r>
          </a:p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 to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zh-TW" altLang="zh-TW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https://portal.azure.com/#home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建立資源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0" y="2464526"/>
            <a:ext cx="4691380" cy="413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43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”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，中文版選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，英文版選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5050"/>
            <a:ext cx="4206240" cy="370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49" y="2157004"/>
            <a:ext cx="6638925" cy="45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10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18" y="1540171"/>
            <a:ext cx="5866667" cy="38772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11086"/>
            <a:ext cx="10515600" cy="456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“Azure for Students Starter”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資源群組：請新增一個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隨便名稱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區域：建議使用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東亞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en-US" altLang="zh-TW" sz="2000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中樞名稱：即為此中樞取名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都可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定價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與級別層：請選</a:t>
            </a:r>
            <a:r>
              <a:rPr lang="zh-TW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；免費層</a:t>
            </a:r>
            <a:r>
              <a:rPr lang="zh-TW" altLang="zh-TW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：值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都可：都可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7470" indent="0">
              <a:buNone/>
              <a:tabLst>
                <a:tab pos="304800" algn="l"/>
              </a:tabLst>
            </a:pPr>
            <a:endParaRPr lang="zh-TW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83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61" y="589007"/>
            <a:ext cx="6762639" cy="589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23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04" y="1550040"/>
            <a:ext cx="7219048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49" y="4902421"/>
            <a:ext cx="5057775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6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成功建立，完成畫面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1648"/>
            <a:ext cx="11998236" cy="23849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4863" y="3244334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69" y="2261055"/>
            <a:ext cx="870768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690687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/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58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點選新增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053"/>
            <a:ext cx="10515600" cy="4240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39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依序輸入資料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輸入裝置識別碼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名稱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)</a:t>
            </a:r>
          </a:p>
          <a:p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確認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認證類型為“對稱金鑰</a:t>
            </a:r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”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就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可儲存</a:t>
            </a:r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48" y="365125"/>
            <a:ext cx="4341948" cy="603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67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成功建立，完成畫面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021" y="1573076"/>
            <a:ext cx="8571305" cy="47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04BF383-0E82-4756-8B84-14D8051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使用設備與環境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03DD2C51-AC60-44E2-B9DF-7D7C99356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10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263A6A3-1700-4506-BB26-92CD19C1F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7688 Duo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Micro-USB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DHT22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杜邦線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75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u="sng" kern="100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</a:t>
            </a:r>
            <a:r>
              <a:rPr lang="zh-TW" altLang="zh-TW" kern="1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61" y="2454366"/>
            <a:ext cx="7050677" cy="411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00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52" y="1512116"/>
            <a:ext cx="9578895" cy="5106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75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Microsoft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帳戶使用者的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5556"/>
            <a:ext cx="2299435" cy="50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42609" y="2124164"/>
            <a:ext cx="4310108" cy="3336109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57691" y="2224722"/>
            <a:ext cx="3846332" cy="32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5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單擊左下角的“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22" y="2265362"/>
            <a:ext cx="8565974" cy="23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在菜單中單擊“</a:t>
            </a:r>
            <a:r>
              <a:rPr lang="en-US" altLang="zh-TW" sz="4000" dirty="0">
                <a:solidFill>
                  <a:srgbClr val="333333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zh-TW" sz="4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IoT</a:t>
            </a:r>
            <a:r>
              <a:rPr lang="en-US" altLang="zh-TW" sz="4000" dirty="0">
                <a:solidFill>
                  <a:srgbClr val="333333"/>
                </a:solidFill>
                <a:latin typeface="Times New Roman" panose="02020603050405020304" pitchFamily="18" charset="0"/>
              </a:rPr>
              <a:t> Hub Connection String</a:t>
            </a:r>
            <a:r>
              <a:rPr lang="zh-TW" altLang="zh-TW" sz="40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4" y="1276555"/>
            <a:ext cx="10123186" cy="5446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44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輸入您的</a:t>
            </a:r>
            <a:r>
              <a:rPr lang="en-US" altLang="zh-TW" kern="1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Hub Connection </a:t>
            </a:r>
            <a:r>
              <a:rPr lang="en-US" altLang="zh-TW" kern="1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69" y="2317706"/>
            <a:ext cx="713938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8166" y="2059761"/>
            <a:ext cx="6001385" cy="933450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請到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中樞的共用存取原則裡拿取。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9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連接，成功畫面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40" y="1582610"/>
            <a:ext cx="7300519" cy="48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右鍵要用的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選取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zh-TW" sz="24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 SAS Token for Device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8" y="1375365"/>
            <a:ext cx="4441372" cy="548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95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10000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hr</a:t>
            </a:r>
            <a:r>
              <a:rPr lang="zh-TW" altLang="en-US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6200" indent="0">
              <a:spcAft>
                <a:spcPts val="0"/>
              </a:spcAft>
              <a:buNone/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一年為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8700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26" y="1690687"/>
            <a:ext cx="7639594" cy="442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390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記住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SAS Token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請留存，後面還會用到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73" y="2408986"/>
            <a:ext cx="9719515" cy="3767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8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是跨邊緣和雲端的受控平台服務集合，可連線、監視及控制數十億個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資產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也包括裝置和設備的安全性與作業系統，以及可協助企業建置、部署並管理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應用程式的資料和分析。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73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7688 Duo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DHT22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記得接上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 USB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讓它開機，並確認有連到同一個網路底下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Picture 2" descr="未提供說明。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a16="http://schemas.microsoft.com/office/drawing/2014/main" xmlns:lc="http://schemas.openxmlformats.org/drawingml/2006/lockedCanvas" id="{C99CD1C0-D065-3B4E-9EBC-B83E167AD08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8669" b="3771"/>
          <a:stretch/>
        </p:blipFill>
        <p:spPr bwMode="auto">
          <a:xfrm>
            <a:off x="4079421" y="2479131"/>
            <a:ext cx="3618956" cy="4052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322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安裝程式庫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，草稿碼→匯入程式庫→管理程式庫→輸入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dht→DHT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sensor library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9648" y="2914627"/>
            <a:ext cx="9267690" cy="22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5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下載網址：</a:t>
            </a:r>
            <a:r>
              <a:rPr lang="en-US" altLang="zh-TW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https://github.com/Seeed-Studio/Grove_Temperature_And_Humidity_Sensor</a:t>
            </a:r>
            <a:endParaRPr lang="en-US" altLang="zh-TW" u="sng" dirty="0" smtClean="0">
              <a:solidFill>
                <a:srgbClr val="0563C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a16="http://schemas.microsoft.com/office/drawing/2014/main" xmlns:lc="http://schemas.openxmlformats.org/drawingml/2006/lockedCanvas" id="{0E521788-2EA0-4EC9-B90B-E7925F5F78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82" y="2889546"/>
            <a:ext cx="7456716" cy="359834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559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a16="http://schemas.microsoft.com/office/drawing/2014/main" xmlns:lc="http://schemas.openxmlformats.org/drawingml/2006/lockedCanvas" id="{9AF08EED-329C-4A06-BB27-15D0E80C5C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3" y="1690688"/>
            <a:ext cx="8408633" cy="47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7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端程式撰寫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File→New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並輸入程式，接著點擊編譯並上傳。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MCU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請至以下</a:t>
            </a:r>
            <a:r>
              <a:rPr lang="en-US" altLang="zh-TW" u="sng" kern="100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https://gitlab.com/ghuiry2546/iot/-/blob/master/azure_ht_mcu.ino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若想看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是否有正確收到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的值，可以加上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Serial.print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(h); 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Serial.print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(t);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850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a16="http://schemas.microsoft.com/office/drawing/2014/main" xmlns:lc="http://schemas.openxmlformats.org/drawingml/2006/lockedCanvas" id="{B25384A9-75E2-4216-B047-E2F8D2AF41F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76" t="13218" b="14472"/>
          <a:stretch/>
        </p:blipFill>
        <p:spPr bwMode="auto">
          <a:xfrm>
            <a:off x="402145" y="449670"/>
            <a:ext cx="11075752" cy="5855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491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Mobaxterm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https://mobaxterm.mobatek.net/download.html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95" y="2492465"/>
            <a:ext cx="6274979" cy="4256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131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64" y="1690688"/>
            <a:ext cx="761067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83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06" y="1499052"/>
            <a:ext cx="6890702" cy="4509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46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成功連線，登入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預設帳號：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預設密碼：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lab331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72" y="1509440"/>
            <a:ext cx="7848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時，我們會考慮這些服務如何在三個元件之間搭配運作：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持續或間歇連線到雲端的實體物件或物聯網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例如工業設備、裝置或感應器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物聯網收集的資訊，再由人員或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AI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分析並轉換為可付諸行動的知識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人們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回應這些見解並將該見解連結到其商務的方式，以及所使用的系統和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25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成功登入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24" y="1407612"/>
            <a:ext cx="8386685" cy="54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4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接著進行安裝更新，請直接輸入以下指令：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opkg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paho-mqtt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yunbridge.config.disabled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228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下載程式碼和憑證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917"/>
            <a:ext cx="10515600" cy="4351338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https://gitlab.com/ghuiry2546/iot/-/tree/master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3" y="2461214"/>
            <a:ext cx="8105413" cy="347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21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mqtt.crt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mqtt.py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3" y="1616619"/>
            <a:ext cx="9368113" cy="5241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476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vim mqtt.py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看程式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需要修改的有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步所複製的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mqtt.crt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路徑位置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path_to_root_cert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"/root/mqtt.crt"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的名稱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device_id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"7688"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步所複製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sas_token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SharedAccessSignature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=linklt.azure-devices.net%2Fdevices%2F7688&amp;sig=cF9yvJiFt0nErXoeDxbgzZ%2FANBdeQCbzdl7jaUyZADM%3D&amp;se=1633243410"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iot_hub_name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linklt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09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3" y="-172993"/>
            <a:ext cx="6261463" cy="7113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8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所上傳的資料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25" y="1616618"/>
            <a:ext cx="3993011" cy="502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003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所上傳的資料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98" y="2096028"/>
            <a:ext cx="987880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08" y="2435225"/>
            <a:ext cx="9342897" cy="435133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169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47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便可成功看到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傳輸到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查看傳送數據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199" y="1512116"/>
            <a:ext cx="8582869" cy="53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108"/>
            <a:ext cx="10515600" cy="4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4FF327-2E29-6147-854D-DABB6ED6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AC3295C-6AE5-AC45-85F6-4840C55C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hlinkClick r:id="rId2"/>
              </a:rPr>
              <a:t>Azure </a:t>
            </a:r>
            <a:r>
              <a:rPr lang="en-US" altLang="zh-TW" sz="2400" b="1" dirty="0" err="1">
                <a:hlinkClick r:id="rId2"/>
              </a:rPr>
              <a:t>IoT</a:t>
            </a:r>
            <a:r>
              <a:rPr lang="en-US" altLang="zh-TW" sz="2400" b="1" dirty="0">
                <a:hlinkClick r:id="rId2"/>
              </a:rPr>
              <a:t> </a:t>
            </a:r>
            <a:r>
              <a:rPr lang="en-US" altLang="zh-TW" sz="2400" b="1" dirty="0" smtClean="0">
                <a:hlinkClick r:id="rId2"/>
              </a:rPr>
              <a:t>Hub</a:t>
            </a:r>
            <a:r>
              <a:rPr lang="zh-TW" altLang="en-US" sz="2400" b="1" dirty="0" smtClean="0">
                <a:hlinkClick r:id="rId2"/>
              </a:rPr>
              <a:t> </a:t>
            </a:r>
            <a:endParaRPr lang="en-US" altLang="zh-TW" sz="2400" b="1" dirty="0" smtClean="0"/>
          </a:p>
          <a:p>
            <a:pPr>
              <a:lnSpc>
                <a:spcPct val="200000"/>
              </a:lnSpc>
            </a:pPr>
            <a:r>
              <a:rPr lang="zh-TW" altLang="en-US" sz="2400" b="1" dirty="0" smtClean="0">
                <a:hlinkClick r:id="rId3"/>
              </a:rPr>
              <a:t>使用 </a:t>
            </a:r>
            <a:r>
              <a:rPr lang="en-US" altLang="zh-TW" sz="2400" b="1" dirty="0">
                <a:hlinkClick r:id="rId3"/>
              </a:rPr>
              <a:t>MQTT </a:t>
            </a:r>
            <a:r>
              <a:rPr lang="zh-TW" altLang="en-US" sz="2400" b="1" dirty="0">
                <a:hlinkClick r:id="rId3"/>
              </a:rPr>
              <a:t>通訊協定來與 </a:t>
            </a:r>
            <a:r>
              <a:rPr lang="en-US" altLang="zh-TW" sz="2400" b="1" dirty="0" err="1">
                <a:hlinkClick r:id="rId3"/>
              </a:rPr>
              <a:t>IoT</a:t>
            </a:r>
            <a:r>
              <a:rPr lang="en-US" altLang="zh-TW" sz="2400" b="1" dirty="0">
                <a:hlinkClick r:id="rId3"/>
              </a:rPr>
              <a:t> </a:t>
            </a:r>
            <a:r>
              <a:rPr lang="zh-TW" altLang="en-US" sz="2400" b="1" dirty="0">
                <a:hlinkClick r:id="rId3"/>
              </a:rPr>
              <a:t>中樞通訊</a:t>
            </a:r>
            <a:endParaRPr lang="zh-TW" altLang="en-US" sz="2400" b="1" dirty="0"/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hlinkClick r:id="rId4"/>
              </a:rPr>
              <a:t>azure-</a:t>
            </a:r>
            <a:r>
              <a:rPr lang="en-US" altLang="zh-TW" sz="2400" b="1" dirty="0" err="1" smtClean="0">
                <a:hlinkClick r:id="rId4"/>
              </a:rPr>
              <a:t>iot</a:t>
            </a:r>
            <a:r>
              <a:rPr lang="en-US" altLang="zh-TW" sz="2400" b="1" dirty="0" smtClean="0">
                <a:hlinkClick r:id="rId4"/>
              </a:rPr>
              <a:t>-</a:t>
            </a:r>
            <a:r>
              <a:rPr lang="en-US" altLang="zh-TW" sz="2400" b="1" dirty="0" err="1" smtClean="0">
                <a:hlinkClick r:id="rId4"/>
              </a:rPr>
              <a:t>sdk</a:t>
            </a:r>
            <a:r>
              <a:rPr lang="en-US" altLang="zh-TW" sz="2400" b="1" dirty="0" smtClean="0">
                <a:hlinkClick r:id="rId4"/>
              </a:rPr>
              <a:t>-c/certs/</a:t>
            </a:r>
            <a:r>
              <a:rPr lang="en-US" altLang="zh-TW" sz="2400" b="1" dirty="0" err="1" smtClean="0">
                <a:hlinkClick r:id="rId4"/>
              </a:rPr>
              <a:t>certs.c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  <a:p>
            <a:pPr>
              <a:lnSpc>
                <a:spcPct val="150000"/>
              </a:lnSpc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64" y="1027906"/>
            <a:ext cx="10159136" cy="58300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71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不同的裝置會收集資料：熱映射攝影機、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LIDAR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感應器、佔用感應器、智慧監看與防護應用程式、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感應器，以及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空氣品質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和溫度感應器。 該資料會流入建築物的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Edge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會將資料摘要至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Data Factory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Blob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儲存體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中樞會透過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Kubernetes Service (AKS)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來傳送資料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AKS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會將資料路由傳送，讓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串流分析和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Databricks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可以分析並充實它。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52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>
              <a:lnSpc>
                <a:spcPts val="29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本身會將處理過的資料傳送至各種資料存放區：</a:t>
            </a:r>
          </a:p>
          <a:p>
            <a:pPr lvl="1">
              <a:lnSpc>
                <a:spcPts val="29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Lake-Azure Data Lake Storage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時間深入解析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Cosmos 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和適用於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PostgreSQL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存取資料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SQL Database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Cache for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ts val="29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該處，不同的服務和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會使用資料：</a:t>
            </a: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服務。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平臺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定型。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命令和控制項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AKS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會將平臺服務的資料傳遞給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Functions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86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1191</Words>
  <Application>Microsoft Office PowerPoint</Application>
  <PresentationFormat>寬螢幕</PresentationFormat>
  <Paragraphs>169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物聯網核心技術 雲端管理平台 Azure IoT</vt:lpstr>
      <vt:lpstr>目錄</vt:lpstr>
      <vt:lpstr>使用設備與環境</vt:lpstr>
      <vt:lpstr>什麼是 Azure IoT</vt:lpstr>
      <vt:lpstr>什麼是 Azure IoT</vt:lpstr>
      <vt:lpstr>什麼是 Azure IoT</vt:lpstr>
      <vt:lpstr>架構</vt:lpstr>
      <vt:lpstr>架構</vt:lpstr>
      <vt:lpstr>架構</vt:lpstr>
      <vt:lpstr>各元件功能</vt:lpstr>
      <vt:lpstr>各元件功能</vt:lpstr>
      <vt:lpstr>如何使用裝置連線到Azure IoT 中樞</vt:lpstr>
      <vt:lpstr>如何使用裝置連線到Azure IoT 中樞</vt:lpstr>
      <vt:lpstr>Applying for an Azure account</vt:lpstr>
      <vt:lpstr>到Azure Educate網址註冊。</vt:lpstr>
      <vt:lpstr>輸入手機和驗證碼。</vt:lpstr>
      <vt:lpstr>填寫學校信箱。</vt:lpstr>
      <vt:lpstr>Check Your E-mail </vt:lpstr>
      <vt:lpstr>請點選信件中的網址。</vt:lpstr>
      <vt:lpstr>登入Azure平台</vt:lpstr>
      <vt:lpstr>建立IoT Hub</vt:lpstr>
      <vt:lpstr>依序輸入資料</vt:lpstr>
      <vt:lpstr>依序輸入資料</vt:lpstr>
      <vt:lpstr>依序輸入資料</vt:lpstr>
      <vt:lpstr>成功建立，完成畫面</vt:lpstr>
      <vt:lpstr>建立IoT device</vt:lpstr>
      <vt:lpstr>點選新增</vt:lpstr>
      <vt:lpstr>依序輸入資料</vt:lpstr>
      <vt:lpstr>成功建立，完成畫面</vt:lpstr>
      <vt:lpstr>下載Visual Studio Code</vt:lpstr>
      <vt:lpstr>開啟Visual Studio Code</vt:lpstr>
      <vt:lpstr>連接Microsoft 帳戶使用者的Azure</vt:lpstr>
      <vt:lpstr>單擊左下角的“ Azure IoT中心”</vt:lpstr>
      <vt:lpstr>在菜單中單擊“Set IoT Hub Connection String”</vt:lpstr>
      <vt:lpstr>輸入您的IoT Hub Connection String</vt:lpstr>
      <vt:lpstr>完成Azure IoT HUB連接，成功畫面</vt:lpstr>
      <vt:lpstr>獲取IoT device的SAS Token</vt:lpstr>
      <vt:lpstr>輸入SAS Token使用時數</vt:lpstr>
      <vt:lpstr>記住SAS Token值</vt:lpstr>
      <vt:lpstr>LinkIt 7688 Duo接DHT22</vt:lpstr>
      <vt:lpstr>Arduino安裝程式庫</vt:lpstr>
      <vt:lpstr>下載Library</vt:lpstr>
      <vt:lpstr>匯入Library</vt:lpstr>
      <vt:lpstr>Arduino IDE端程式撰寫</vt:lpstr>
      <vt:lpstr>PowerPoint 簡報</vt:lpstr>
      <vt:lpstr>安裝Mobaxterm</vt:lpstr>
      <vt:lpstr>SSH連線</vt:lpstr>
      <vt:lpstr>SSH連線</vt:lpstr>
      <vt:lpstr>成功連線，登入7688</vt:lpstr>
      <vt:lpstr>成功登入</vt:lpstr>
      <vt:lpstr>安裝套件</vt:lpstr>
      <vt:lpstr>下載程式碼和憑證</vt:lpstr>
      <vt:lpstr>將mqtt.crt和mqtt.py放入</vt:lpstr>
      <vt:lpstr>使用vim mqtt.py查看程式</vt:lpstr>
      <vt:lpstr>PowerPoint 簡報</vt:lpstr>
      <vt:lpstr>開啟Visual Studio Code監控7688所上傳的資料</vt:lpstr>
      <vt:lpstr>開啟Visual Studio Code監控7688所上傳的資料</vt:lpstr>
      <vt:lpstr>執行mqtt.py</vt:lpstr>
      <vt:lpstr>由Azure IoT HUB查看傳送數據量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物聯網核心技術期末專題 Azure IoT</dc:title>
  <dc:creator>Horizon</dc:creator>
  <cp:lastModifiedBy>Horizon</cp:lastModifiedBy>
  <cp:revision>17</cp:revision>
  <dcterms:created xsi:type="dcterms:W3CDTF">2020-10-15T12:12:00Z</dcterms:created>
  <dcterms:modified xsi:type="dcterms:W3CDTF">2020-10-16T07:49:57Z</dcterms:modified>
</cp:coreProperties>
</file>