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9"/>
  </p:notesMasterIdLst>
  <p:sldIdLst>
    <p:sldId id="256" r:id="rId2"/>
    <p:sldId id="313" r:id="rId3"/>
    <p:sldId id="380" r:id="rId4"/>
    <p:sldId id="374" r:id="rId5"/>
    <p:sldId id="375" r:id="rId6"/>
    <p:sldId id="402" r:id="rId7"/>
    <p:sldId id="403" r:id="rId8"/>
    <p:sldId id="376" r:id="rId9"/>
    <p:sldId id="377" r:id="rId10"/>
    <p:sldId id="378" r:id="rId11"/>
    <p:sldId id="379" r:id="rId12"/>
    <p:sldId id="314" r:id="rId13"/>
    <p:sldId id="389" r:id="rId14"/>
    <p:sldId id="317" r:id="rId15"/>
    <p:sldId id="390" r:id="rId16"/>
    <p:sldId id="391" r:id="rId17"/>
    <p:sldId id="387" r:id="rId18"/>
    <p:sldId id="316" r:id="rId19"/>
    <p:sldId id="382" r:id="rId20"/>
    <p:sldId id="383" r:id="rId21"/>
    <p:sldId id="321" r:id="rId22"/>
    <p:sldId id="322" r:id="rId23"/>
    <p:sldId id="394" r:id="rId24"/>
    <p:sldId id="392" r:id="rId25"/>
    <p:sldId id="319" r:id="rId26"/>
    <p:sldId id="320" r:id="rId27"/>
    <p:sldId id="325" r:id="rId28"/>
    <p:sldId id="326" r:id="rId29"/>
    <p:sldId id="327" r:id="rId30"/>
    <p:sldId id="328" r:id="rId31"/>
    <p:sldId id="335" r:id="rId32"/>
    <p:sldId id="336" r:id="rId33"/>
    <p:sldId id="393" r:id="rId34"/>
    <p:sldId id="338" r:id="rId35"/>
    <p:sldId id="404" r:id="rId36"/>
    <p:sldId id="399" r:id="rId37"/>
    <p:sldId id="400" r:id="rId38"/>
    <p:sldId id="405" r:id="rId39"/>
    <p:sldId id="406" r:id="rId40"/>
    <p:sldId id="342" r:id="rId41"/>
    <p:sldId id="408" r:id="rId42"/>
    <p:sldId id="407" r:id="rId43"/>
    <p:sldId id="343" r:id="rId44"/>
    <p:sldId id="409" r:id="rId45"/>
    <p:sldId id="410" r:id="rId46"/>
    <p:sldId id="344" r:id="rId47"/>
    <p:sldId id="411" r:id="rId48"/>
    <p:sldId id="412" r:id="rId49"/>
    <p:sldId id="413" r:id="rId50"/>
    <p:sldId id="345" r:id="rId51"/>
    <p:sldId id="414" r:id="rId52"/>
    <p:sldId id="401" r:id="rId53"/>
    <p:sldId id="416" r:id="rId54"/>
    <p:sldId id="415" r:id="rId55"/>
    <p:sldId id="346" r:id="rId56"/>
    <p:sldId id="347" r:id="rId57"/>
    <p:sldId id="354" r:id="rId58"/>
    <p:sldId id="395" r:id="rId59"/>
    <p:sldId id="355" r:id="rId60"/>
    <p:sldId id="368" r:id="rId61"/>
    <p:sldId id="396" r:id="rId62"/>
    <p:sldId id="397" r:id="rId63"/>
    <p:sldId id="417" r:id="rId64"/>
    <p:sldId id="398" r:id="rId65"/>
    <p:sldId id="372" r:id="rId66"/>
    <p:sldId id="373" r:id="rId67"/>
    <p:sldId id="312" r:id="rId68"/>
  </p:sldIdLst>
  <p:sldSz cx="9144000" cy="6858000" type="screen4x3"/>
  <p:notesSz cx="7099300" cy="10234613"/>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B4C"/>
    <a:srgbClr val="8BCD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4" autoAdjust="0"/>
    <p:restoredTop sz="88815" autoAdjust="0"/>
  </p:normalViewPr>
  <p:slideViewPr>
    <p:cSldViewPr>
      <p:cViewPr varScale="1">
        <p:scale>
          <a:sx n="90" d="100"/>
          <a:sy n="90" d="100"/>
        </p:scale>
        <p:origin x="912" y="90"/>
      </p:cViewPr>
      <p:guideLst>
        <p:guide orient="horz" pos="2160"/>
        <p:guide pos="288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3077137" cy="512222"/>
          </a:xfrm>
          <a:prstGeom prst="rect">
            <a:avLst/>
          </a:prstGeom>
        </p:spPr>
        <p:txBody>
          <a:bodyPr vert="horz" lIns="94759" tIns="47380" rIns="94759" bIns="47380" rtlCol="0"/>
          <a:lstStyle>
            <a:lvl1pPr algn="l">
              <a:defRPr sz="1200"/>
            </a:lvl1pPr>
          </a:lstStyle>
          <a:p>
            <a:endParaRPr lang="zh-TW" altLang="en-US"/>
          </a:p>
        </p:txBody>
      </p:sp>
      <p:sp>
        <p:nvSpPr>
          <p:cNvPr id="3" name="日期版面配置區 2"/>
          <p:cNvSpPr>
            <a:spLocks noGrp="1"/>
          </p:cNvSpPr>
          <p:nvPr>
            <p:ph type="dt" idx="1"/>
          </p:nvPr>
        </p:nvSpPr>
        <p:spPr>
          <a:xfrm>
            <a:off x="4020506" y="0"/>
            <a:ext cx="3077137" cy="512222"/>
          </a:xfrm>
          <a:prstGeom prst="rect">
            <a:avLst/>
          </a:prstGeom>
        </p:spPr>
        <p:txBody>
          <a:bodyPr vert="horz" lIns="94759" tIns="47380" rIns="94759" bIns="47380" rtlCol="0"/>
          <a:lstStyle>
            <a:lvl1pPr algn="r">
              <a:defRPr sz="1200"/>
            </a:lvl1pPr>
          </a:lstStyle>
          <a:p>
            <a:fld id="{3884BB79-1D64-4462-96B3-115CE533B62C}" type="datetimeFigureOut">
              <a:rPr lang="zh-TW" altLang="en-US" smtClean="0"/>
              <a:t>2017/10/1</a:t>
            </a:fld>
            <a:endParaRPr lang="zh-TW" altLang="en-US"/>
          </a:p>
        </p:txBody>
      </p:sp>
      <p:sp>
        <p:nvSpPr>
          <p:cNvPr id="4" name="投影片圖像版面配置區 3"/>
          <p:cNvSpPr>
            <a:spLocks noGrp="1" noRot="1" noChangeAspect="1"/>
          </p:cNvSpPr>
          <p:nvPr>
            <p:ph type="sldImg" idx="2"/>
          </p:nvPr>
        </p:nvSpPr>
        <p:spPr>
          <a:xfrm>
            <a:off x="990600" y="766763"/>
            <a:ext cx="5118100" cy="3838575"/>
          </a:xfrm>
          <a:prstGeom prst="rect">
            <a:avLst/>
          </a:prstGeom>
          <a:noFill/>
          <a:ln w="12700">
            <a:solidFill>
              <a:prstClr val="black"/>
            </a:solidFill>
          </a:ln>
        </p:spPr>
        <p:txBody>
          <a:bodyPr vert="horz" lIns="94759" tIns="47380" rIns="94759" bIns="47380" rtlCol="0" anchor="ctr"/>
          <a:lstStyle/>
          <a:p>
            <a:endParaRPr lang="zh-TW" altLang="en-US"/>
          </a:p>
        </p:txBody>
      </p:sp>
      <p:sp>
        <p:nvSpPr>
          <p:cNvPr id="5" name="備忘稿版面配置區 4"/>
          <p:cNvSpPr>
            <a:spLocks noGrp="1"/>
          </p:cNvSpPr>
          <p:nvPr>
            <p:ph type="body" sz="quarter" idx="3"/>
          </p:nvPr>
        </p:nvSpPr>
        <p:spPr>
          <a:xfrm>
            <a:off x="709599" y="4862015"/>
            <a:ext cx="5680103" cy="4605085"/>
          </a:xfrm>
          <a:prstGeom prst="rect">
            <a:avLst/>
          </a:prstGeom>
        </p:spPr>
        <p:txBody>
          <a:bodyPr vert="horz" lIns="94759" tIns="47380" rIns="94759" bIns="4738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9720755"/>
            <a:ext cx="3077137" cy="512222"/>
          </a:xfrm>
          <a:prstGeom prst="rect">
            <a:avLst/>
          </a:prstGeom>
        </p:spPr>
        <p:txBody>
          <a:bodyPr vert="horz" lIns="94759" tIns="47380" rIns="94759" bIns="4738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4020506" y="9720755"/>
            <a:ext cx="3077137" cy="512222"/>
          </a:xfrm>
          <a:prstGeom prst="rect">
            <a:avLst/>
          </a:prstGeom>
        </p:spPr>
        <p:txBody>
          <a:bodyPr vert="horz" lIns="94759" tIns="47380" rIns="94759" bIns="47380" rtlCol="0" anchor="b"/>
          <a:lstStyle>
            <a:lvl1pPr algn="r">
              <a:defRPr sz="1200"/>
            </a:lvl1pPr>
          </a:lstStyle>
          <a:p>
            <a:fld id="{4A8043B2-447E-4ED6-A21D-578071228552}" type="slidenum">
              <a:rPr lang="zh-TW" altLang="en-US" smtClean="0"/>
              <a:t>‹#›</a:t>
            </a:fld>
            <a:endParaRPr lang="zh-TW" altLang="en-US"/>
          </a:p>
        </p:txBody>
      </p:sp>
    </p:spTree>
    <p:extLst>
      <p:ext uri="{BB962C8B-B14F-4D97-AF65-F5344CB8AC3E}">
        <p14:creationId xmlns:p14="http://schemas.microsoft.com/office/powerpoint/2010/main" val="2744355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4A8043B2-447E-4ED6-A21D-578071228552}" type="slidenum">
              <a:rPr lang="zh-TW" altLang="en-US" smtClean="0"/>
              <a:t>1</a:t>
            </a:fld>
            <a:endParaRPr lang="zh-TW" altLang="en-US"/>
          </a:p>
        </p:txBody>
      </p:sp>
    </p:spTree>
    <p:extLst>
      <p:ext uri="{BB962C8B-B14F-4D97-AF65-F5344CB8AC3E}">
        <p14:creationId xmlns:p14="http://schemas.microsoft.com/office/powerpoint/2010/main" val="14174054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64515" name="備忘稿版面配置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zh-TW" dirty="0" smtClean="0"/>
              <a:t>M2M Device</a:t>
            </a:r>
            <a:r>
              <a:rPr lang="zh-TW" altLang="en-US" dirty="0" smtClean="0"/>
              <a:t>可能具有以下幾個特點：</a:t>
            </a:r>
            <a:endParaRPr lang="en-US" altLang="zh-TW" dirty="0" smtClean="0"/>
          </a:p>
          <a:p>
            <a:pPr eaLnBrk="1" hangingPunct="1">
              <a:spcBef>
                <a:spcPct val="0"/>
              </a:spcBef>
              <a:buFontTx/>
              <a:buAutoNum type="arabicPeriod"/>
            </a:pPr>
            <a:r>
              <a:rPr lang="zh-TW" altLang="en-US" dirty="0" smtClean="0"/>
              <a:t>電力來自於電池，所以可能要考慮電壓小，電力不持久等等的問題。</a:t>
            </a:r>
            <a:endParaRPr lang="en-US" altLang="zh-TW" dirty="0" smtClean="0"/>
          </a:p>
          <a:p>
            <a:pPr eaLnBrk="1" hangingPunct="1">
              <a:spcBef>
                <a:spcPct val="0"/>
              </a:spcBef>
              <a:buFontTx/>
              <a:buAutoNum type="arabicPeriod"/>
            </a:pPr>
            <a:r>
              <a:rPr lang="zh-TW" altLang="en-US" dirty="0" smtClean="0"/>
              <a:t>嵌入式的裝置，因為需要考慮裝置特性，加上每個裝置要做的事情其實並不複雜。因此可能會需要將所有裝置的功能整合並簡化再出產。</a:t>
            </a:r>
            <a:endParaRPr lang="en-US" altLang="zh-TW" dirty="0" smtClean="0"/>
          </a:p>
          <a:p>
            <a:pPr eaLnBrk="1" hangingPunct="1">
              <a:spcBef>
                <a:spcPct val="0"/>
              </a:spcBef>
              <a:buFontTx/>
              <a:buAutoNum type="arabicPeriod"/>
            </a:pPr>
            <a:r>
              <a:rPr lang="zh-TW" altLang="en-US" dirty="0" smtClean="0"/>
              <a:t>許多裝置是不會移動或不會時常移動的，所以不用受到一些行動網路條件的限制。</a:t>
            </a:r>
            <a:endParaRPr lang="zh-TW" altLang="zh-TW" dirty="0" smtClean="0"/>
          </a:p>
          <a:p>
            <a:pPr eaLnBrk="1" hangingPunct="1">
              <a:spcBef>
                <a:spcPct val="0"/>
              </a:spcBef>
            </a:pPr>
            <a:endParaRPr lang="zh-TW" altLang="en-US" dirty="0" smtClean="0"/>
          </a:p>
        </p:txBody>
      </p:sp>
      <p:sp>
        <p:nvSpPr>
          <p:cNvPr id="64516" name="投影片編號版面配置區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新細明體" charset="-120"/>
              </a:defRPr>
            </a:lvl1pPr>
            <a:lvl2pPr marL="803796" indent="-309152" eaLnBrk="0" hangingPunct="0">
              <a:defRPr>
                <a:solidFill>
                  <a:schemeClr val="tx1"/>
                </a:solidFill>
                <a:latin typeface="Arial" charset="0"/>
                <a:ea typeface="新細明體" charset="-120"/>
              </a:defRPr>
            </a:lvl2pPr>
            <a:lvl3pPr marL="1236608" indent="-247321" eaLnBrk="0" hangingPunct="0">
              <a:defRPr>
                <a:solidFill>
                  <a:schemeClr val="tx1"/>
                </a:solidFill>
                <a:latin typeface="Arial" charset="0"/>
                <a:ea typeface="新細明體" charset="-120"/>
              </a:defRPr>
            </a:lvl3pPr>
            <a:lvl4pPr marL="1731252" indent="-247321" eaLnBrk="0" hangingPunct="0">
              <a:defRPr>
                <a:solidFill>
                  <a:schemeClr val="tx1"/>
                </a:solidFill>
                <a:latin typeface="Arial" charset="0"/>
                <a:ea typeface="新細明體" charset="-120"/>
              </a:defRPr>
            </a:lvl4pPr>
            <a:lvl5pPr marL="2225896" indent="-247321" eaLnBrk="0" hangingPunct="0">
              <a:defRPr>
                <a:solidFill>
                  <a:schemeClr val="tx1"/>
                </a:solidFill>
                <a:latin typeface="Arial" charset="0"/>
                <a:ea typeface="新細明體" charset="-120"/>
              </a:defRPr>
            </a:lvl5pPr>
            <a:lvl6pPr marL="2720538" indent="-247321" eaLnBrk="0" fontAlgn="base" hangingPunct="0">
              <a:spcBef>
                <a:spcPct val="0"/>
              </a:spcBef>
              <a:spcAft>
                <a:spcPct val="0"/>
              </a:spcAft>
              <a:defRPr>
                <a:solidFill>
                  <a:schemeClr val="tx1"/>
                </a:solidFill>
                <a:latin typeface="Arial" charset="0"/>
                <a:ea typeface="新細明體" charset="-120"/>
              </a:defRPr>
            </a:lvl6pPr>
            <a:lvl7pPr marL="3215182" indent="-247321" eaLnBrk="0" fontAlgn="base" hangingPunct="0">
              <a:spcBef>
                <a:spcPct val="0"/>
              </a:spcBef>
              <a:spcAft>
                <a:spcPct val="0"/>
              </a:spcAft>
              <a:defRPr>
                <a:solidFill>
                  <a:schemeClr val="tx1"/>
                </a:solidFill>
                <a:latin typeface="Arial" charset="0"/>
                <a:ea typeface="新細明體" charset="-120"/>
              </a:defRPr>
            </a:lvl7pPr>
            <a:lvl8pPr marL="3709825" indent="-247321" eaLnBrk="0" fontAlgn="base" hangingPunct="0">
              <a:spcBef>
                <a:spcPct val="0"/>
              </a:spcBef>
              <a:spcAft>
                <a:spcPct val="0"/>
              </a:spcAft>
              <a:defRPr>
                <a:solidFill>
                  <a:schemeClr val="tx1"/>
                </a:solidFill>
                <a:latin typeface="Arial" charset="0"/>
                <a:ea typeface="新細明體" charset="-120"/>
              </a:defRPr>
            </a:lvl8pPr>
            <a:lvl9pPr marL="4204469" indent="-247321" eaLnBrk="0" fontAlgn="base" hangingPunct="0">
              <a:spcBef>
                <a:spcPct val="0"/>
              </a:spcBef>
              <a:spcAft>
                <a:spcPct val="0"/>
              </a:spcAft>
              <a:defRPr>
                <a:solidFill>
                  <a:schemeClr val="tx1"/>
                </a:solidFill>
                <a:latin typeface="Arial" charset="0"/>
                <a:ea typeface="新細明體" charset="-120"/>
              </a:defRPr>
            </a:lvl9pPr>
          </a:lstStyle>
          <a:p>
            <a:pPr eaLnBrk="1" fontAlgn="base" hangingPunct="1">
              <a:spcBef>
                <a:spcPct val="0"/>
              </a:spcBef>
              <a:spcAft>
                <a:spcPct val="0"/>
              </a:spcAft>
              <a:defRPr/>
            </a:pPr>
            <a:fld id="{8169CBFC-0722-4877-8C18-05F025CDC713}" type="slidenum">
              <a:rPr lang="zh-TW" altLang="en-US" smtClean="0">
                <a:solidFill>
                  <a:prstClr val="black"/>
                </a:solidFill>
                <a:latin typeface="Calibri" pitchFamily="34" charset="0"/>
              </a:rPr>
              <a:pPr eaLnBrk="1" fontAlgn="base" hangingPunct="1">
                <a:spcBef>
                  <a:spcPct val="0"/>
                </a:spcBef>
                <a:spcAft>
                  <a:spcPct val="0"/>
                </a:spcAft>
                <a:defRPr/>
              </a:pPr>
              <a:t>10</a:t>
            </a:fld>
            <a:endParaRPr lang="zh-TW" altLang="en-US" smtClean="0">
              <a:solidFill>
                <a:prstClr val="black"/>
              </a:solidFill>
              <a:latin typeface="Calibri" pitchFamily="34" charset="0"/>
            </a:endParaRPr>
          </a:p>
        </p:txBody>
      </p:sp>
    </p:spTree>
    <p:extLst>
      <p:ext uri="{BB962C8B-B14F-4D97-AF65-F5344CB8AC3E}">
        <p14:creationId xmlns:p14="http://schemas.microsoft.com/office/powerpoint/2010/main" val="8906359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72707" name="備忘稿版面配置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zh-TW" dirty="0" smtClean="0"/>
              <a:t>※M2M</a:t>
            </a:r>
            <a:r>
              <a:rPr lang="zh-TW" altLang="en-US" dirty="0" smtClean="0"/>
              <a:t>可能面臨到的挑戰</a:t>
            </a:r>
            <a:endParaRPr lang="en-US" altLang="zh-TW" dirty="0" smtClean="0"/>
          </a:p>
          <a:p>
            <a:pPr eaLnBrk="1" hangingPunct="1">
              <a:spcBef>
                <a:spcPct val="0"/>
              </a:spcBef>
            </a:pPr>
            <a:endParaRPr lang="en-US" altLang="zh-TW" dirty="0" smtClean="0"/>
          </a:p>
          <a:p>
            <a:pPr eaLnBrk="1" hangingPunct="1">
              <a:spcBef>
                <a:spcPct val="0"/>
              </a:spcBef>
            </a:pPr>
            <a:r>
              <a:rPr lang="en-US" altLang="zh-TW" dirty="0" smtClean="0"/>
              <a:t>1.</a:t>
            </a:r>
            <a:r>
              <a:rPr lang="zh-TW" altLang="en-US" dirty="0" smtClean="0"/>
              <a:t> </a:t>
            </a:r>
            <a:r>
              <a:rPr lang="en-US" altLang="zh-TW" dirty="0" smtClean="0"/>
              <a:t>M2M</a:t>
            </a:r>
            <a:r>
              <a:rPr lang="zh-TW" altLang="en-US" dirty="0" smtClean="0"/>
              <a:t>在發展的過程面臨到的第一個挑戰就是沒有一個統一的架構。</a:t>
            </a:r>
            <a:endParaRPr lang="en-US" altLang="zh-TW" dirty="0" smtClean="0"/>
          </a:p>
          <a:p>
            <a:pPr eaLnBrk="1" hangingPunct="1">
              <a:spcBef>
                <a:spcPct val="0"/>
              </a:spcBef>
            </a:pPr>
            <a:r>
              <a:rPr lang="zh-TW" altLang="en-US" dirty="0" smtClean="0"/>
              <a:t>因為</a:t>
            </a:r>
            <a:r>
              <a:rPr lang="en-US" altLang="zh-TW" dirty="0" smtClean="0"/>
              <a:t>M2M</a:t>
            </a:r>
            <a:r>
              <a:rPr lang="zh-TW" altLang="en-US" dirty="0" smtClean="0"/>
              <a:t>發展也有一段時間了，各單位也依照自己的需求設計了屬於自己適合的架構。但缺少了整合，造成了發展或普及的不易。</a:t>
            </a:r>
            <a:endParaRPr lang="en-US" altLang="zh-TW" dirty="0" smtClean="0"/>
          </a:p>
          <a:p>
            <a:pPr eaLnBrk="1" hangingPunct="1">
              <a:spcBef>
                <a:spcPct val="0"/>
              </a:spcBef>
            </a:pPr>
            <a:endParaRPr lang="en-US" altLang="zh-TW" dirty="0" smtClean="0"/>
          </a:p>
          <a:p>
            <a:pPr eaLnBrk="1" hangingPunct="1">
              <a:spcBef>
                <a:spcPct val="0"/>
              </a:spcBef>
            </a:pPr>
            <a:r>
              <a:rPr lang="en-US" altLang="zh-TW" dirty="0" smtClean="0"/>
              <a:t>2.</a:t>
            </a:r>
            <a:r>
              <a:rPr lang="zh-TW" altLang="en-US" dirty="0" smtClean="0"/>
              <a:t> 之前就有提到</a:t>
            </a:r>
            <a:r>
              <a:rPr lang="en-US" altLang="zh-TW" dirty="0" smtClean="0"/>
              <a:t>M2M</a:t>
            </a:r>
            <a:r>
              <a:rPr lang="zh-TW" altLang="en-US" dirty="0" smtClean="0"/>
              <a:t>可能會有相當龐大數量的機器，而網路的負荷就會是一項挑戰，雖然每個感測器都是傳送極少量的資料，但因為機器數量多，還是會有一定的難度</a:t>
            </a:r>
            <a:r>
              <a:rPr lang="en-US" altLang="zh-TW" dirty="0" smtClean="0"/>
              <a:t>(</a:t>
            </a:r>
            <a:r>
              <a:rPr lang="zh-TW" altLang="en-US" dirty="0" smtClean="0"/>
              <a:t>連線次數與</a:t>
            </a:r>
            <a:r>
              <a:rPr lang="en-US" altLang="zh-TW" dirty="0" smtClean="0"/>
              <a:t>Control</a:t>
            </a:r>
            <a:r>
              <a:rPr lang="en-US" altLang="zh-TW" baseline="0" dirty="0" smtClean="0"/>
              <a:t> </a:t>
            </a:r>
            <a:r>
              <a:rPr lang="zh-TW" altLang="en-US" baseline="0" dirty="0" smtClean="0"/>
              <a:t>訊息會造成網路負擔</a:t>
            </a:r>
            <a:r>
              <a:rPr lang="en-US" altLang="zh-TW" baseline="0" dirty="0" smtClean="0"/>
              <a:t>)</a:t>
            </a:r>
            <a:r>
              <a:rPr lang="zh-TW" altLang="en-US" dirty="0" smtClean="0"/>
              <a:t>。</a:t>
            </a:r>
            <a:endParaRPr lang="en-US" altLang="zh-TW" dirty="0" smtClean="0"/>
          </a:p>
          <a:p>
            <a:pPr eaLnBrk="1" hangingPunct="1">
              <a:spcBef>
                <a:spcPct val="0"/>
              </a:spcBef>
            </a:pPr>
            <a:endParaRPr lang="en-US" altLang="zh-TW" dirty="0" smtClean="0"/>
          </a:p>
          <a:p>
            <a:pPr eaLnBrk="1" hangingPunct="1">
              <a:spcBef>
                <a:spcPct val="0"/>
              </a:spcBef>
            </a:pPr>
            <a:r>
              <a:rPr lang="en-US" altLang="zh-TW" dirty="0" smtClean="0"/>
              <a:t>3.</a:t>
            </a:r>
            <a:r>
              <a:rPr lang="zh-TW" altLang="en-US" dirty="0" smtClean="0"/>
              <a:t> 再來就是一些安全性及隱私權的問題也需要好好維護。</a:t>
            </a:r>
            <a:endParaRPr lang="en-US" altLang="zh-TW" dirty="0" smtClean="0"/>
          </a:p>
          <a:p>
            <a:pPr eaLnBrk="1" hangingPunct="1">
              <a:spcBef>
                <a:spcPct val="0"/>
              </a:spcBef>
            </a:pPr>
            <a:endParaRPr lang="en-US" altLang="zh-TW" dirty="0" smtClean="0"/>
          </a:p>
          <a:p>
            <a:pPr eaLnBrk="1" hangingPunct="1">
              <a:spcBef>
                <a:spcPct val="0"/>
              </a:spcBef>
            </a:pPr>
            <a:endParaRPr lang="en-US" altLang="zh-TW" dirty="0" smtClean="0"/>
          </a:p>
          <a:p>
            <a:pPr eaLnBrk="1" hangingPunct="1">
              <a:spcBef>
                <a:spcPct val="0"/>
              </a:spcBef>
            </a:pPr>
            <a:endParaRPr lang="en-US" altLang="zh-TW" dirty="0" smtClean="0"/>
          </a:p>
        </p:txBody>
      </p:sp>
      <p:sp>
        <p:nvSpPr>
          <p:cNvPr id="72708" name="投影片編號版面配置區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新細明體" charset="-120"/>
              </a:defRPr>
            </a:lvl1pPr>
            <a:lvl2pPr marL="803796" indent="-309152" eaLnBrk="0" hangingPunct="0">
              <a:defRPr>
                <a:solidFill>
                  <a:schemeClr val="tx1"/>
                </a:solidFill>
                <a:latin typeface="Arial" charset="0"/>
                <a:ea typeface="新細明體" charset="-120"/>
              </a:defRPr>
            </a:lvl2pPr>
            <a:lvl3pPr marL="1236608" indent="-247321" eaLnBrk="0" hangingPunct="0">
              <a:defRPr>
                <a:solidFill>
                  <a:schemeClr val="tx1"/>
                </a:solidFill>
                <a:latin typeface="Arial" charset="0"/>
                <a:ea typeface="新細明體" charset="-120"/>
              </a:defRPr>
            </a:lvl3pPr>
            <a:lvl4pPr marL="1731252" indent="-247321" eaLnBrk="0" hangingPunct="0">
              <a:defRPr>
                <a:solidFill>
                  <a:schemeClr val="tx1"/>
                </a:solidFill>
                <a:latin typeface="Arial" charset="0"/>
                <a:ea typeface="新細明體" charset="-120"/>
              </a:defRPr>
            </a:lvl4pPr>
            <a:lvl5pPr marL="2225896" indent="-247321" eaLnBrk="0" hangingPunct="0">
              <a:defRPr>
                <a:solidFill>
                  <a:schemeClr val="tx1"/>
                </a:solidFill>
                <a:latin typeface="Arial" charset="0"/>
                <a:ea typeface="新細明體" charset="-120"/>
              </a:defRPr>
            </a:lvl5pPr>
            <a:lvl6pPr marL="2720538" indent="-247321" eaLnBrk="0" fontAlgn="base" hangingPunct="0">
              <a:spcBef>
                <a:spcPct val="0"/>
              </a:spcBef>
              <a:spcAft>
                <a:spcPct val="0"/>
              </a:spcAft>
              <a:defRPr>
                <a:solidFill>
                  <a:schemeClr val="tx1"/>
                </a:solidFill>
                <a:latin typeface="Arial" charset="0"/>
                <a:ea typeface="新細明體" charset="-120"/>
              </a:defRPr>
            </a:lvl6pPr>
            <a:lvl7pPr marL="3215182" indent="-247321" eaLnBrk="0" fontAlgn="base" hangingPunct="0">
              <a:spcBef>
                <a:spcPct val="0"/>
              </a:spcBef>
              <a:spcAft>
                <a:spcPct val="0"/>
              </a:spcAft>
              <a:defRPr>
                <a:solidFill>
                  <a:schemeClr val="tx1"/>
                </a:solidFill>
                <a:latin typeface="Arial" charset="0"/>
                <a:ea typeface="新細明體" charset="-120"/>
              </a:defRPr>
            </a:lvl7pPr>
            <a:lvl8pPr marL="3709825" indent="-247321" eaLnBrk="0" fontAlgn="base" hangingPunct="0">
              <a:spcBef>
                <a:spcPct val="0"/>
              </a:spcBef>
              <a:spcAft>
                <a:spcPct val="0"/>
              </a:spcAft>
              <a:defRPr>
                <a:solidFill>
                  <a:schemeClr val="tx1"/>
                </a:solidFill>
                <a:latin typeface="Arial" charset="0"/>
                <a:ea typeface="新細明體" charset="-120"/>
              </a:defRPr>
            </a:lvl8pPr>
            <a:lvl9pPr marL="4204469" indent="-247321" eaLnBrk="0" fontAlgn="base" hangingPunct="0">
              <a:spcBef>
                <a:spcPct val="0"/>
              </a:spcBef>
              <a:spcAft>
                <a:spcPct val="0"/>
              </a:spcAft>
              <a:defRPr>
                <a:solidFill>
                  <a:schemeClr val="tx1"/>
                </a:solidFill>
                <a:latin typeface="Arial" charset="0"/>
                <a:ea typeface="新細明體" charset="-120"/>
              </a:defRPr>
            </a:lvl9pPr>
          </a:lstStyle>
          <a:p>
            <a:pPr eaLnBrk="1" fontAlgn="base" hangingPunct="1">
              <a:spcBef>
                <a:spcPct val="0"/>
              </a:spcBef>
              <a:spcAft>
                <a:spcPct val="0"/>
              </a:spcAft>
              <a:defRPr/>
            </a:pPr>
            <a:fld id="{95C2734D-51BF-40C3-9B05-B9569BFE8470}" type="slidenum">
              <a:rPr lang="zh-TW" altLang="en-US" smtClean="0">
                <a:latin typeface="Calibri" pitchFamily="34" charset="0"/>
              </a:rPr>
              <a:pPr eaLnBrk="1" fontAlgn="base" hangingPunct="1">
                <a:spcBef>
                  <a:spcPct val="0"/>
                </a:spcBef>
                <a:spcAft>
                  <a:spcPct val="0"/>
                </a:spcAft>
                <a:defRPr/>
              </a:pPr>
              <a:t>11</a:t>
            </a:fld>
            <a:endParaRPr lang="zh-TW" altLang="en-US" smtClean="0">
              <a:latin typeface="Calibri" pitchFamily="34" charset="0"/>
            </a:endParaRPr>
          </a:p>
        </p:txBody>
      </p:sp>
    </p:spTree>
    <p:extLst>
      <p:ext uri="{BB962C8B-B14F-4D97-AF65-F5344CB8AC3E}">
        <p14:creationId xmlns:p14="http://schemas.microsoft.com/office/powerpoint/2010/main" val="25924546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ea typeface="新細明體" panose="02020500000000000000" pitchFamily="18" charset="-120"/>
            </a:endParaRPr>
          </a:p>
        </p:txBody>
      </p:sp>
    </p:spTree>
    <p:extLst>
      <p:ext uri="{BB962C8B-B14F-4D97-AF65-F5344CB8AC3E}">
        <p14:creationId xmlns:p14="http://schemas.microsoft.com/office/powerpoint/2010/main" val="33278601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ETSI</a:t>
            </a:r>
            <a:r>
              <a:rPr lang="zh-TW" altLang="en-US" dirty="0" smtClean="0"/>
              <a:t> </a:t>
            </a:r>
            <a:r>
              <a:rPr lang="en-US" altLang="zh-TW" dirty="0" smtClean="0"/>
              <a:t>TC</a:t>
            </a:r>
            <a:r>
              <a:rPr lang="zh-TW" altLang="en-US" dirty="0" smtClean="0"/>
              <a:t> </a:t>
            </a:r>
            <a:r>
              <a:rPr lang="en-US" altLang="zh-TW" dirty="0" smtClean="0"/>
              <a:t>M2M</a:t>
            </a:r>
            <a:r>
              <a:rPr lang="zh-TW" altLang="en-US" sz="1200" b="0" i="0" kern="1200" dirty="0" smtClean="0">
                <a:solidFill>
                  <a:schemeClr val="tx1"/>
                </a:solidFill>
                <a:effectLst/>
                <a:latin typeface="+mn-lt"/>
                <a:ea typeface="+mn-ea"/>
                <a:cs typeface="+mn-cs"/>
              </a:rPr>
              <a:t>於</a:t>
            </a:r>
            <a:r>
              <a:rPr lang="en-US" altLang="zh-TW" sz="1200" b="0" i="0" kern="1200" dirty="0" smtClean="0">
                <a:solidFill>
                  <a:schemeClr val="tx1"/>
                </a:solidFill>
                <a:effectLst/>
                <a:latin typeface="+mn-lt"/>
                <a:ea typeface="+mn-ea"/>
                <a:cs typeface="+mn-cs"/>
              </a:rPr>
              <a:t>2009</a:t>
            </a:r>
            <a:r>
              <a:rPr lang="zh-TW" altLang="en-US" sz="1200" b="0" i="0" kern="1200" dirty="0" smtClean="0">
                <a:solidFill>
                  <a:schemeClr val="tx1"/>
                </a:solidFill>
                <a:effectLst/>
                <a:latin typeface="+mn-lt"/>
                <a:ea typeface="+mn-ea"/>
                <a:cs typeface="+mn-cs"/>
              </a:rPr>
              <a:t>年</a:t>
            </a:r>
            <a:r>
              <a:rPr lang="en-US" altLang="zh-TW" sz="1200" b="0" i="0" kern="1200" dirty="0" smtClean="0">
                <a:solidFill>
                  <a:schemeClr val="tx1"/>
                </a:solidFill>
                <a:effectLst/>
                <a:latin typeface="+mn-lt"/>
                <a:ea typeface="+mn-ea"/>
                <a:cs typeface="+mn-cs"/>
              </a:rPr>
              <a:t>1</a:t>
            </a:r>
            <a:r>
              <a:rPr lang="zh-TW" altLang="en-US" sz="1200" b="0" i="0" kern="1200" dirty="0" smtClean="0">
                <a:solidFill>
                  <a:schemeClr val="tx1"/>
                </a:solidFill>
                <a:effectLst/>
                <a:latin typeface="+mn-lt"/>
                <a:ea typeface="+mn-ea"/>
                <a:cs typeface="+mn-cs"/>
              </a:rPr>
              <a:t>月成立，為了發展與維護</a:t>
            </a:r>
            <a:r>
              <a:rPr lang="en-US" altLang="zh-TW" sz="1200" b="0" i="0" kern="1200" dirty="0" smtClean="0">
                <a:solidFill>
                  <a:schemeClr val="tx1"/>
                </a:solidFill>
                <a:effectLst/>
                <a:latin typeface="+mn-lt"/>
                <a:ea typeface="+mn-ea"/>
                <a:cs typeface="+mn-cs"/>
              </a:rPr>
              <a:t>M2M</a:t>
            </a:r>
            <a:r>
              <a:rPr lang="zh-TW" altLang="en-US" sz="1200" b="0" i="0" kern="1200" dirty="0" smtClean="0">
                <a:solidFill>
                  <a:schemeClr val="tx1"/>
                </a:solidFill>
                <a:effectLst/>
                <a:latin typeface="+mn-lt"/>
                <a:ea typeface="+mn-ea"/>
                <a:cs typeface="+mn-cs"/>
              </a:rPr>
              <a:t>的大致架構、定義物聯網與現有標準間的障礙及提出標準來解決這些問題。</a:t>
            </a:r>
            <a:endParaRPr lang="en-US" altLang="zh-TW" sz="1200" b="0" i="0" kern="1200" dirty="0" smtClean="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4A8043B2-447E-4ED6-A21D-578071228552}" type="slidenum">
              <a:rPr lang="zh-TW" altLang="en-US" smtClean="0"/>
              <a:t>13</a:t>
            </a:fld>
            <a:endParaRPr lang="zh-TW" altLang="en-US"/>
          </a:p>
        </p:txBody>
      </p:sp>
    </p:spTree>
    <p:extLst>
      <p:ext uri="{BB962C8B-B14F-4D97-AF65-F5344CB8AC3E}">
        <p14:creationId xmlns:p14="http://schemas.microsoft.com/office/powerpoint/2010/main" val="21020048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ETSI</a:t>
            </a:r>
            <a:r>
              <a:rPr lang="zh-TW" altLang="en-US" dirty="0" smtClean="0"/>
              <a:t>的物聯網網路包含三個部分：</a:t>
            </a:r>
            <a:endParaRPr lang="en-US" altLang="zh-TW" dirty="0" smtClean="0"/>
          </a:p>
          <a:p>
            <a:pPr marL="228600" indent="-228600">
              <a:buAutoNum type="arabicPeriod"/>
            </a:pPr>
            <a:r>
              <a:rPr lang="en-US" altLang="zh-TW" dirty="0" smtClean="0"/>
              <a:t>M2M Device Domain</a:t>
            </a:r>
            <a:r>
              <a:rPr lang="zh-TW" altLang="en-US" dirty="0" smtClean="0"/>
              <a:t>，由</a:t>
            </a:r>
            <a:r>
              <a:rPr lang="en-US" altLang="zh-TW" dirty="0" smtClean="0"/>
              <a:t>devices</a:t>
            </a:r>
            <a:r>
              <a:rPr lang="zh-TW" altLang="en-US" dirty="0" smtClean="0"/>
              <a:t>所組成，通常為</a:t>
            </a:r>
            <a:r>
              <a:rPr lang="en-US" altLang="zh-TW" dirty="0" smtClean="0"/>
              <a:t>M2M Area Network</a:t>
            </a:r>
          </a:p>
          <a:p>
            <a:pPr marL="228600" indent="-228600">
              <a:buAutoNum type="arabicPeriod"/>
            </a:pPr>
            <a:r>
              <a:rPr lang="zh-TW" altLang="en-US" dirty="0" smtClean="0"/>
              <a:t>Ｍ</a:t>
            </a:r>
            <a:r>
              <a:rPr lang="en-US" altLang="zh-TW" dirty="0" smtClean="0"/>
              <a:t>2M Network Domain</a:t>
            </a:r>
            <a:r>
              <a:rPr lang="zh-TW" altLang="en-US" dirty="0" smtClean="0"/>
              <a:t>，為物聯網的主要核心網路，也就是現有的</a:t>
            </a:r>
            <a:r>
              <a:rPr lang="en-US" altLang="zh-TW" dirty="0" smtClean="0"/>
              <a:t>Internet</a:t>
            </a:r>
          </a:p>
          <a:p>
            <a:pPr marL="228600" indent="-228600">
              <a:buAutoNum type="arabicPeriod"/>
            </a:pPr>
            <a:r>
              <a:rPr lang="en-US" altLang="zh-TW" dirty="0" smtClean="0"/>
              <a:t>M2M</a:t>
            </a:r>
            <a:r>
              <a:rPr lang="en-US" altLang="zh-TW" baseline="0" dirty="0" smtClean="0"/>
              <a:t> Application Domain</a:t>
            </a:r>
            <a:r>
              <a:rPr lang="zh-TW" altLang="en-US" baseline="0" dirty="0" smtClean="0"/>
              <a:t>，由物聯網應用程式與使用者應用程式所組成</a:t>
            </a:r>
            <a:endParaRPr lang="en-US" altLang="zh-TW" baseline="0" dirty="0" smtClean="0"/>
          </a:p>
          <a:p>
            <a:pPr marL="228600" indent="-228600">
              <a:buAutoNum type="arabicPeriod"/>
            </a:pPr>
            <a:endParaRPr lang="en-US" altLang="zh-TW" baseline="0" dirty="0" smtClean="0"/>
          </a:p>
          <a:p>
            <a:pPr marL="0" indent="0">
              <a:buNone/>
            </a:pPr>
            <a:r>
              <a:rPr lang="zh-TW" altLang="en-US" dirty="0" smtClean="0"/>
              <a:t>其中，</a:t>
            </a:r>
            <a:r>
              <a:rPr lang="en-US" altLang="zh-TW" dirty="0" smtClean="0"/>
              <a:t>M2M Device Domain</a:t>
            </a:r>
            <a:r>
              <a:rPr lang="zh-TW" altLang="en-US" dirty="0" smtClean="0"/>
              <a:t>會透過</a:t>
            </a:r>
            <a:r>
              <a:rPr lang="en-US" altLang="zh-TW" dirty="0" smtClean="0"/>
              <a:t>M2M Gateway</a:t>
            </a:r>
            <a:r>
              <a:rPr lang="zh-TW" altLang="en-US" dirty="0" smtClean="0"/>
              <a:t>連上網路</a:t>
            </a:r>
            <a:r>
              <a:rPr lang="en-US" altLang="zh-TW" dirty="0" smtClean="0"/>
              <a:t>(M2M</a:t>
            </a:r>
            <a:r>
              <a:rPr lang="zh-TW" altLang="en-US" dirty="0" smtClean="0"/>
              <a:t> </a:t>
            </a:r>
            <a:r>
              <a:rPr lang="en-US" altLang="zh-TW" dirty="0" smtClean="0"/>
              <a:t>Network Domain)</a:t>
            </a:r>
            <a:r>
              <a:rPr lang="zh-TW" altLang="en-US" dirty="0" smtClean="0"/>
              <a:t>，而</a:t>
            </a:r>
            <a:r>
              <a:rPr lang="en-US" altLang="zh-TW" dirty="0" smtClean="0"/>
              <a:t>M2M</a:t>
            </a:r>
            <a:r>
              <a:rPr lang="en-US" altLang="zh-TW" baseline="0" dirty="0" smtClean="0"/>
              <a:t> Application Domain</a:t>
            </a:r>
            <a:r>
              <a:rPr lang="zh-TW" altLang="en-US" baseline="0" dirty="0" smtClean="0"/>
              <a:t>則會透過</a:t>
            </a:r>
            <a:r>
              <a:rPr lang="en-US" altLang="zh-TW" baseline="0" dirty="0" smtClean="0"/>
              <a:t>M2M Network Service </a:t>
            </a:r>
            <a:r>
              <a:rPr lang="en-US" altLang="zh-TW" baseline="0" dirty="0" err="1" smtClean="0"/>
              <a:t>Cabilities</a:t>
            </a:r>
            <a:r>
              <a:rPr lang="zh-TW" altLang="en-US" baseline="0" dirty="0" smtClean="0"/>
              <a:t>使用核心網路功能。</a:t>
            </a:r>
            <a:endParaRPr lang="zh-TW" altLang="en-US" dirty="0"/>
          </a:p>
        </p:txBody>
      </p:sp>
      <p:sp>
        <p:nvSpPr>
          <p:cNvPr id="4" name="投影片編號版面配置區 3"/>
          <p:cNvSpPr>
            <a:spLocks noGrp="1"/>
          </p:cNvSpPr>
          <p:nvPr>
            <p:ph type="sldNum" sz="quarter" idx="10"/>
          </p:nvPr>
        </p:nvSpPr>
        <p:spPr/>
        <p:txBody>
          <a:bodyPr/>
          <a:lstStyle/>
          <a:p>
            <a:fld id="{4A8043B2-447E-4ED6-A21D-578071228552}" type="slidenum">
              <a:rPr lang="zh-TW" altLang="en-US" smtClean="0"/>
              <a:t>14</a:t>
            </a:fld>
            <a:endParaRPr lang="zh-TW" altLang="en-US"/>
          </a:p>
        </p:txBody>
      </p:sp>
    </p:spTree>
    <p:extLst>
      <p:ext uri="{BB962C8B-B14F-4D97-AF65-F5344CB8AC3E}">
        <p14:creationId xmlns:p14="http://schemas.microsoft.com/office/powerpoint/2010/main" val="40302738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ETSI</a:t>
            </a:r>
            <a:r>
              <a:rPr lang="zh-TW" altLang="en-US" dirty="0" smtClean="0"/>
              <a:t> </a:t>
            </a:r>
            <a:r>
              <a:rPr lang="en-US" altLang="zh-TW" dirty="0" smtClean="0"/>
              <a:t>M2M</a:t>
            </a:r>
            <a:r>
              <a:rPr lang="zh-TW" altLang="en-US" dirty="0" smtClean="0"/>
              <a:t>的標準規格包含版本一</a:t>
            </a:r>
            <a:r>
              <a:rPr lang="en-US" altLang="zh-TW" dirty="0" smtClean="0"/>
              <a:t>(2011)</a:t>
            </a:r>
            <a:r>
              <a:rPr lang="zh-TW" altLang="en-US" dirty="0" smtClean="0"/>
              <a:t>與版本二</a:t>
            </a:r>
            <a:r>
              <a:rPr lang="en-US" altLang="zh-TW" dirty="0" smtClean="0"/>
              <a:t>(2013)</a:t>
            </a:r>
          </a:p>
          <a:p>
            <a:endParaRPr lang="en-US" altLang="zh-TW" dirty="0" smtClean="0"/>
          </a:p>
          <a:p>
            <a:r>
              <a:rPr lang="en-US" altLang="zh-TW" dirty="0" smtClean="0"/>
              <a:t>TR</a:t>
            </a:r>
            <a:r>
              <a:rPr lang="zh-TW" altLang="en-US" dirty="0" smtClean="0"/>
              <a:t>為</a:t>
            </a:r>
            <a:r>
              <a:rPr lang="en-US" altLang="zh-TW" dirty="0" smtClean="0"/>
              <a:t>Technical Report, TS</a:t>
            </a:r>
            <a:r>
              <a:rPr lang="zh-TW" altLang="en-US" dirty="0" smtClean="0"/>
              <a:t>為</a:t>
            </a:r>
            <a:r>
              <a:rPr lang="en-US" altLang="zh-TW" dirty="0" smtClean="0"/>
              <a:t>Technical</a:t>
            </a:r>
            <a:r>
              <a:rPr lang="en-US" altLang="zh-TW" baseline="0" dirty="0" smtClean="0"/>
              <a:t> Specification, </a:t>
            </a:r>
            <a:r>
              <a:rPr lang="zh-TW" altLang="en-US" baseline="0" dirty="0" smtClean="0"/>
              <a:t>分別定義了不同部分的物聯網系統架構</a:t>
            </a:r>
            <a:endParaRPr lang="zh-TW" altLang="en-US" dirty="0"/>
          </a:p>
        </p:txBody>
      </p:sp>
      <p:sp>
        <p:nvSpPr>
          <p:cNvPr id="4" name="投影片編號版面配置區 3"/>
          <p:cNvSpPr>
            <a:spLocks noGrp="1"/>
          </p:cNvSpPr>
          <p:nvPr>
            <p:ph type="sldNum" sz="quarter" idx="10"/>
          </p:nvPr>
        </p:nvSpPr>
        <p:spPr/>
        <p:txBody>
          <a:bodyPr/>
          <a:lstStyle/>
          <a:p>
            <a:fld id="{4A8043B2-447E-4ED6-A21D-578071228552}" type="slidenum">
              <a:rPr lang="zh-TW" altLang="en-US" smtClean="0"/>
              <a:t>15</a:t>
            </a:fld>
            <a:endParaRPr lang="zh-TW" altLang="en-US"/>
          </a:p>
        </p:txBody>
      </p:sp>
    </p:spTree>
    <p:extLst>
      <p:ext uri="{BB962C8B-B14F-4D97-AF65-F5344CB8AC3E}">
        <p14:creationId xmlns:p14="http://schemas.microsoft.com/office/powerpoint/2010/main" val="40022280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ETSI</a:t>
            </a:r>
            <a:r>
              <a:rPr lang="zh-TW" altLang="en-US" dirty="0" smtClean="0"/>
              <a:t> 從</a:t>
            </a:r>
            <a:r>
              <a:rPr lang="en-US" altLang="zh-TW" dirty="0" smtClean="0"/>
              <a:t>2012</a:t>
            </a:r>
            <a:r>
              <a:rPr lang="zh-TW" altLang="en-US" dirty="0" smtClean="0"/>
              <a:t>年與其他開發組織合作</a:t>
            </a:r>
            <a:r>
              <a:rPr lang="en-US" altLang="zh-TW" dirty="0" smtClean="0"/>
              <a:t>,</a:t>
            </a:r>
            <a:r>
              <a:rPr lang="zh-TW" altLang="en-US" dirty="0" smtClean="0"/>
              <a:t> 共同參與</a:t>
            </a:r>
            <a:r>
              <a:rPr lang="en-US" altLang="zh-TW" dirty="0" smtClean="0"/>
              <a:t>oneM2M </a:t>
            </a:r>
            <a:r>
              <a:rPr lang="zh-TW" altLang="en-US" dirty="0" smtClean="0"/>
              <a:t>合作計畫</a:t>
            </a:r>
            <a:r>
              <a:rPr lang="en-US" altLang="zh-TW" dirty="0" smtClean="0"/>
              <a:t>, </a:t>
            </a:r>
            <a:r>
              <a:rPr lang="zh-TW" altLang="en-US" dirty="0" smtClean="0"/>
              <a:t>目標在於發展一套統一的物聯網服務標準</a:t>
            </a:r>
            <a:r>
              <a:rPr lang="en-US" altLang="zh-TW" dirty="0" smtClean="0"/>
              <a:t>, </a:t>
            </a:r>
            <a:r>
              <a:rPr lang="zh-TW" altLang="en-US" dirty="0" smtClean="0"/>
              <a:t>能夠應用在所有系統或軟體裡</a:t>
            </a:r>
            <a:r>
              <a:rPr lang="en-US" altLang="zh-TW" dirty="0" smtClean="0"/>
              <a:t>, </a:t>
            </a:r>
            <a:r>
              <a:rPr lang="zh-TW" altLang="en-US" dirty="0" smtClean="0"/>
              <a:t>並且增強其互通性、簡化應用的開發、減少各國標準的重疊部分等等</a:t>
            </a:r>
            <a:endParaRPr lang="en-US" altLang="zh-TW" dirty="0" smtClean="0"/>
          </a:p>
          <a:p>
            <a:endParaRPr lang="en-US" altLang="zh-TW" dirty="0" smtClean="0"/>
          </a:p>
          <a:p>
            <a:r>
              <a:rPr lang="zh-TW" altLang="en-US" dirty="0" smtClean="0"/>
              <a:t>目前</a:t>
            </a:r>
            <a:r>
              <a:rPr lang="en-US" altLang="zh-TW" dirty="0" smtClean="0"/>
              <a:t>,</a:t>
            </a:r>
            <a:r>
              <a:rPr lang="zh-TW" altLang="en-US" dirty="0" smtClean="0"/>
              <a:t> </a:t>
            </a:r>
            <a:r>
              <a:rPr lang="en-US" altLang="zh-TW" dirty="0" smtClean="0"/>
              <a:t>ETS</a:t>
            </a:r>
            <a:r>
              <a:rPr lang="en-US" altLang="zh-TW" baseline="0" dirty="0" smtClean="0"/>
              <a:t>I M2M </a:t>
            </a:r>
            <a:r>
              <a:rPr lang="zh-TW" altLang="en-US" baseline="0" dirty="0" smtClean="0"/>
              <a:t>的標準已經被轉移成</a:t>
            </a:r>
            <a:r>
              <a:rPr lang="en-US" altLang="zh-TW" baseline="0" dirty="0" smtClean="0"/>
              <a:t>oneM2M, </a:t>
            </a:r>
            <a:r>
              <a:rPr lang="zh-TW" altLang="en-US" baseline="0" dirty="0" smtClean="0"/>
              <a:t>而</a:t>
            </a:r>
            <a:r>
              <a:rPr lang="en-US" altLang="zh-TW" baseline="0" dirty="0" smtClean="0"/>
              <a:t>ETSI</a:t>
            </a:r>
            <a:r>
              <a:rPr lang="zh-TW" altLang="en-US" baseline="0" dirty="0" smtClean="0"/>
              <a:t> </a:t>
            </a:r>
            <a:r>
              <a:rPr lang="en-US" altLang="zh-TW" baseline="0" dirty="0" smtClean="0"/>
              <a:t>TC</a:t>
            </a:r>
            <a:r>
              <a:rPr lang="zh-TW" altLang="en-US" baseline="0" dirty="0" smtClean="0"/>
              <a:t> </a:t>
            </a:r>
            <a:r>
              <a:rPr lang="en-US" altLang="zh-TW" baseline="0" dirty="0" smtClean="0"/>
              <a:t>M2M </a:t>
            </a:r>
            <a:r>
              <a:rPr lang="zh-TW" altLang="en-US" baseline="0" dirty="0" smtClean="0"/>
              <a:t>已經被修改成</a:t>
            </a:r>
            <a:r>
              <a:rPr lang="en-US" altLang="zh-TW" baseline="0" dirty="0" smtClean="0"/>
              <a:t>ETSI</a:t>
            </a:r>
            <a:r>
              <a:rPr lang="zh-TW" altLang="en-US" baseline="0" dirty="0" smtClean="0"/>
              <a:t> </a:t>
            </a:r>
            <a:r>
              <a:rPr lang="en-US" altLang="zh-TW" baseline="0" dirty="0" smtClean="0"/>
              <a:t>TC</a:t>
            </a:r>
            <a:r>
              <a:rPr lang="zh-TW" altLang="en-US" baseline="0" dirty="0" smtClean="0"/>
              <a:t> </a:t>
            </a:r>
            <a:r>
              <a:rPr lang="en-US" altLang="zh-TW" baseline="0" dirty="0" smtClean="0"/>
              <a:t>SmartM2M, </a:t>
            </a:r>
            <a:r>
              <a:rPr lang="zh-TW" altLang="en-US" baseline="0" dirty="0" smtClean="0"/>
              <a:t>主要符合</a:t>
            </a:r>
            <a:r>
              <a:rPr lang="en-US" altLang="zh-TW" baseline="0" dirty="0" smtClean="0"/>
              <a:t>EU</a:t>
            </a:r>
            <a:r>
              <a:rPr lang="zh-TW" altLang="en-US" baseline="0" dirty="0" smtClean="0"/>
              <a:t>的政策及常規標準</a:t>
            </a:r>
            <a:r>
              <a:rPr lang="en-US" altLang="zh-TW" baseline="0" dirty="0" smtClean="0"/>
              <a:t>.</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4A8043B2-447E-4ED6-A21D-578071228552}" type="slidenum">
              <a:rPr lang="zh-TW" altLang="en-US" smtClean="0"/>
              <a:t>16</a:t>
            </a:fld>
            <a:endParaRPr lang="zh-TW" altLang="en-US"/>
          </a:p>
        </p:txBody>
      </p:sp>
    </p:spTree>
    <p:extLst>
      <p:ext uri="{BB962C8B-B14F-4D97-AF65-F5344CB8AC3E}">
        <p14:creationId xmlns:p14="http://schemas.microsoft.com/office/powerpoint/2010/main" val="3966631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ATIS	Alliance for Telecommunications Industry Solutions	USA</a:t>
            </a:r>
          </a:p>
          <a:p>
            <a:r>
              <a:rPr lang="en-US" altLang="zh-TW" dirty="0" smtClean="0"/>
              <a:t>ARIB	Association of Radio Industries and Businesses	Japan</a:t>
            </a:r>
          </a:p>
          <a:p>
            <a:r>
              <a:rPr lang="en-US" altLang="zh-TW" dirty="0" smtClean="0"/>
              <a:t>CCSA	China Communication Standards Association	China</a:t>
            </a:r>
          </a:p>
          <a:p>
            <a:r>
              <a:rPr lang="en-US" altLang="zh-TW" dirty="0" smtClean="0"/>
              <a:t>ETSI	European Telecommunications Standards Institute	European Union</a:t>
            </a:r>
          </a:p>
          <a:p>
            <a:r>
              <a:rPr lang="en-US" altLang="zh-TW" dirty="0" smtClean="0"/>
              <a:t>TIA	Telecommunications Industry Association		USA</a:t>
            </a:r>
          </a:p>
          <a:p>
            <a:r>
              <a:rPr lang="en-US" altLang="zh-TW" dirty="0" smtClean="0"/>
              <a:t>TTA	Telecommunications Technology Association	Korea</a:t>
            </a:r>
          </a:p>
          <a:p>
            <a:r>
              <a:rPr lang="en-US" altLang="zh-TW" dirty="0" smtClean="0"/>
              <a:t>TTC	Telecommunication Technology Committee	Japan</a:t>
            </a:r>
          </a:p>
          <a:p>
            <a:r>
              <a:rPr lang="en-US" altLang="zh-TW" dirty="0" smtClean="0"/>
              <a:t>TSDSI	Telecommunications Standards Development Society	India</a:t>
            </a:r>
          </a:p>
          <a:p>
            <a:endParaRPr lang="zh-TW" altLang="en-US" dirty="0"/>
          </a:p>
        </p:txBody>
      </p:sp>
      <p:sp>
        <p:nvSpPr>
          <p:cNvPr id="4" name="投影片編號版面配置區 3"/>
          <p:cNvSpPr>
            <a:spLocks noGrp="1"/>
          </p:cNvSpPr>
          <p:nvPr>
            <p:ph type="sldNum" sz="quarter" idx="10"/>
          </p:nvPr>
        </p:nvSpPr>
        <p:spPr/>
        <p:txBody>
          <a:bodyPr/>
          <a:lstStyle/>
          <a:p>
            <a:fld id="{4A8043B2-447E-4ED6-A21D-578071228552}" type="slidenum">
              <a:rPr lang="zh-TW" altLang="en-US" smtClean="0"/>
              <a:t>17</a:t>
            </a:fld>
            <a:endParaRPr lang="zh-TW" altLang="en-US"/>
          </a:p>
        </p:txBody>
      </p:sp>
    </p:spTree>
    <p:extLst>
      <p:ext uri="{BB962C8B-B14F-4D97-AF65-F5344CB8AC3E}">
        <p14:creationId xmlns:p14="http://schemas.microsoft.com/office/powerpoint/2010/main" val="31435576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ea typeface="新細明體" panose="02020500000000000000" pitchFamily="18" charset="-120"/>
              </a:rPr>
              <a:t>oneM2M</a:t>
            </a:r>
            <a:r>
              <a:rPr lang="zh-TW" altLang="en-US" dirty="0" smtClean="0">
                <a:ea typeface="新細明體" panose="02020500000000000000" pitchFamily="18" charset="-120"/>
              </a:rPr>
              <a:t> 主要是為了提出一般化的物聯網服務層之需求</a:t>
            </a:r>
            <a:r>
              <a:rPr lang="en-US" altLang="zh-TW" dirty="0" smtClean="0">
                <a:ea typeface="新細明體" panose="02020500000000000000" pitchFamily="18" charset="-120"/>
              </a:rPr>
              <a:t>,</a:t>
            </a:r>
            <a:r>
              <a:rPr lang="zh-TW" altLang="en-US" dirty="0" smtClean="0">
                <a:ea typeface="新細明體" panose="02020500000000000000" pitchFamily="18" charset="-120"/>
              </a:rPr>
              <a:t> 讓其可以輕易被嵌入到各種不同的硬體與軟體中</a:t>
            </a:r>
            <a:r>
              <a:rPr lang="en-US" altLang="zh-TW" dirty="0" smtClean="0">
                <a:ea typeface="新細明體" panose="02020500000000000000" pitchFamily="18" charset="-120"/>
              </a:rPr>
              <a:t>,</a:t>
            </a:r>
            <a:r>
              <a:rPr lang="zh-TW" altLang="en-US" dirty="0" smtClean="0">
                <a:ea typeface="新細明體" panose="02020500000000000000" pitchFamily="18" charset="-120"/>
              </a:rPr>
              <a:t> 並且能透過此服務層連接大量遍佈世界各地的物聯網應用服務的裝置</a:t>
            </a:r>
            <a:endParaRPr lang="en-US" altLang="zh-TW" dirty="0" smtClean="0">
              <a:ea typeface="新細明體" panose="02020500000000000000" pitchFamily="18" charset="-120"/>
            </a:endParaRPr>
          </a:p>
          <a:p>
            <a:endParaRPr lang="en-US" altLang="en-US" dirty="0" smtClean="0">
              <a:ea typeface="新細明體" panose="02020500000000000000" pitchFamily="18" charset="-120"/>
            </a:endParaRPr>
          </a:p>
          <a:p>
            <a:r>
              <a:rPr lang="zh-TW" altLang="en-US" dirty="0" smtClean="0">
                <a:ea typeface="新細明體" panose="02020500000000000000" pitchFamily="18" charset="-120"/>
              </a:rPr>
              <a:t>最初</a:t>
            </a:r>
            <a:r>
              <a:rPr lang="en-US" altLang="zh-TW" dirty="0" smtClean="0">
                <a:ea typeface="新細明體" panose="02020500000000000000" pitchFamily="18" charset="-120"/>
              </a:rPr>
              <a:t>,</a:t>
            </a:r>
            <a:r>
              <a:rPr lang="zh-TW" altLang="en-US" dirty="0" smtClean="0">
                <a:ea typeface="新細明體" panose="02020500000000000000" pitchFamily="18" charset="-120"/>
              </a:rPr>
              <a:t> </a:t>
            </a:r>
            <a:r>
              <a:rPr lang="en-US" altLang="zh-TW" dirty="0" smtClean="0">
                <a:ea typeface="新細明體" panose="02020500000000000000" pitchFamily="18" charset="-120"/>
              </a:rPr>
              <a:t>oneM2M</a:t>
            </a:r>
            <a:r>
              <a:rPr lang="zh-TW" altLang="en-US" dirty="0" smtClean="0">
                <a:ea typeface="新細明體" panose="02020500000000000000" pitchFamily="18" charset="-120"/>
              </a:rPr>
              <a:t>需要準備、批准並維護必要的</a:t>
            </a:r>
            <a:r>
              <a:rPr lang="en-US" altLang="zh-TW" dirty="0" smtClean="0">
                <a:ea typeface="新細明體" panose="02020500000000000000" pitchFamily="18" charset="-120"/>
              </a:rPr>
              <a:t>TS</a:t>
            </a:r>
            <a:r>
              <a:rPr lang="zh-TW" altLang="en-US" dirty="0" smtClean="0">
                <a:ea typeface="新細明體" panose="02020500000000000000" pitchFamily="18" charset="-120"/>
              </a:rPr>
              <a:t>與</a:t>
            </a:r>
            <a:r>
              <a:rPr lang="en-US" altLang="zh-TW" dirty="0" smtClean="0">
                <a:ea typeface="新細明體" panose="02020500000000000000" pitchFamily="18" charset="-120"/>
              </a:rPr>
              <a:t>TR:</a:t>
            </a:r>
            <a:r>
              <a:rPr lang="zh-TW" altLang="en-US" dirty="0" smtClean="0">
                <a:ea typeface="新細明體" panose="02020500000000000000" pitchFamily="18" charset="-120"/>
              </a:rPr>
              <a:t> </a:t>
            </a:r>
            <a:endParaRPr lang="en-US" altLang="zh-TW" dirty="0" smtClean="0">
              <a:ea typeface="新細明體" panose="02020500000000000000" pitchFamily="18" charset="-120"/>
            </a:endParaRPr>
          </a:p>
          <a:p>
            <a:pPr marL="171450" indent="-171450">
              <a:buFontTx/>
              <a:buChar char="-"/>
            </a:pPr>
            <a:r>
              <a:rPr lang="zh-TW" altLang="en-US" dirty="0" smtClean="0">
                <a:ea typeface="新細明體" panose="02020500000000000000" pitchFamily="18" charset="-120"/>
              </a:rPr>
              <a:t>服務層能力的使用者範例與需求</a:t>
            </a:r>
            <a:endParaRPr lang="en-US" altLang="zh-TW" dirty="0" smtClean="0">
              <a:ea typeface="新細明體" panose="02020500000000000000" pitchFamily="18" charset="-120"/>
            </a:endParaRPr>
          </a:p>
          <a:p>
            <a:pPr marL="171450" indent="-171450">
              <a:buFontTx/>
              <a:buChar char="-"/>
            </a:pPr>
            <a:r>
              <a:rPr lang="zh-TW" altLang="en-US" dirty="0" smtClean="0">
                <a:ea typeface="新細明體" panose="02020500000000000000" pitchFamily="18" charset="-120"/>
              </a:rPr>
              <a:t>服務層的高層級與詳細的服務架構</a:t>
            </a:r>
            <a:endParaRPr lang="en-US" altLang="zh-TW" dirty="0" smtClean="0">
              <a:ea typeface="新細明體" panose="02020500000000000000" pitchFamily="18" charset="-120"/>
            </a:endParaRPr>
          </a:p>
          <a:p>
            <a:pPr marL="171450" indent="-171450">
              <a:buFontTx/>
              <a:buChar char="-"/>
            </a:pPr>
            <a:r>
              <a:rPr lang="zh-TW" altLang="en-US" dirty="0" smtClean="0">
                <a:ea typeface="新細明體" panose="02020500000000000000" pitchFamily="18" charset="-120"/>
              </a:rPr>
              <a:t>根據此架構的</a:t>
            </a:r>
            <a:r>
              <a:rPr lang="en-US" altLang="zh-TW" dirty="0" smtClean="0">
                <a:ea typeface="新細明體" panose="02020500000000000000" pitchFamily="18" charset="-120"/>
              </a:rPr>
              <a:t>Protocols/APIs/</a:t>
            </a:r>
            <a:r>
              <a:rPr lang="zh-TW" altLang="en-US" dirty="0" smtClean="0">
                <a:ea typeface="新細明體" panose="02020500000000000000" pitchFamily="18" charset="-120"/>
              </a:rPr>
              <a:t>標準物件</a:t>
            </a:r>
            <a:endParaRPr lang="en-US" altLang="zh-TW" dirty="0" smtClean="0">
              <a:ea typeface="新細明體" panose="02020500000000000000" pitchFamily="18" charset="-120"/>
            </a:endParaRPr>
          </a:p>
          <a:p>
            <a:pPr marL="171450" indent="-171450">
              <a:buFontTx/>
              <a:buChar char="-"/>
            </a:pPr>
            <a:r>
              <a:rPr lang="zh-TW" altLang="en-US" dirty="0" smtClean="0">
                <a:ea typeface="新細明體" panose="02020500000000000000" pitchFamily="18" charset="-120"/>
              </a:rPr>
              <a:t>安全性與隱私方面</a:t>
            </a:r>
            <a:r>
              <a:rPr lang="en-US" altLang="zh-TW" dirty="0" smtClean="0">
                <a:ea typeface="新細明體" panose="02020500000000000000" pitchFamily="18" charset="-120"/>
              </a:rPr>
              <a:t>(</a:t>
            </a:r>
            <a:r>
              <a:rPr lang="zh-TW" altLang="en-US" dirty="0" smtClean="0">
                <a:ea typeface="新細明體" panose="02020500000000000000" pitchFamily="18" charset="-120"/>
              </a:rPr>
              <a:t>認證、加密、完整性驗證</a:t>
            </a:r>
            <a:r>
              <a:rPr lang="en-US" altLang="zh-TW" dirty="0" smtClean="0">
                <a:ea typeface="新細明體" panose="02020500000000000000" pitchFamily="18" charset="-120"/>
              </a:rPr>
              <a:t>)</a:t>
            </a:r>
            <a:br>
              <a:rPr lang="en-US" altLang="zh-TW" dirty="0" smtClean="0">
                <a:ea typeface="新細明體" panose="02020500000000000000" pitchFamily="18" charset="-120"/>
              </a:rPr>
            </a:br>
            <a:r>
              <a:rPr lang="en-US" altLang="zh-TW" dirty="0" smtClean="0">
                <a:ea typeface="新細明體" panose="02020500000000000000" pitchFamily="18" charset="-120"/>
              </a:rPr>
              <a:t/>
            </a:r>
            <a:br>
              <a:rPr lang="en-US" altLang="zh-TW" dirty="0" smtClean="0">
                <a:ea typeface="新細明體" panose="02020500000000000000" pitchFamily="18" charset="-120"/>
              </a:rPr>
            </a:br>
            <a:r>
              <a:rPr lang="en-US" altLang="zh-TW" dirty="0" smtClean="0">
                <a:ea typeface="新細明體" panose="02020500000000000000" pitchFamily="18" charset="-120"/>
              </a:rPr>
              <a:t/>
            </a:r>
            <a:br>
              <a:rPr lang="en-US" altLang="zh-TW" dirty="0" smtClean="0">
                <a:ea typeface="新細明體" panose="02020500000000000000" pitchFamily="18" charset="-120"/>
              </a:rPr>
            </a:br>
            <a:r>
              <a:rPr lang="en-US" altLang="zh-TW" dirty="0" smtClean="0">
                <a:ea typeface="新細明體" panose="02020500000000000000" pitchFamily="18" charset="-120"/>
              </a:rPr>
              <a:t/>
            </a:r>
            <a:br>
              <a:rPr lang="en-US" altLang="zh-TW" dirty="0" smtClean="0">
                <a:ea typeface="新細明體" panose="02020500000000000000" pitchFamily="18" charset="-120"/>
              </a:rPr>
            </a:br>
            <a:r>
              <a:rPr lang="en-US" altLang="zh-TW" dirty="0" smtClean="0">
                <a:ea typeface="新細明體" panose="02020500000000000000" pitchFamily="18" charset="-120"/>
              </a:rPr>
              <a:t/>
            </a:r>
            <a:br>
              <a:rPr lang="en-US" altLang="zh-TW" dirty="0" smtClean="0">
                <a:ea typeface="新細明體" panose="02020500000000000000" pitchFamily="18" charset="-120"/>
              </a:rPr>
            </a:br>
            <a:r>
              <a:rPr lang="en-US" altLang="zh-TW" dirty="0" smtClean="0">
                <a:ea typeface="新細明體" panose="02020500000000000000" pitchFamily="18" charset="-120"/>
              </a:rPr>
              <a:t/>
            </a:r>
            <a:br>
              <a:rPr lang="en-US" altLang="zh-TW" dirty="0" smtClean="0">
                <a:ea typeface="新細明體" panose="02020500000000000000" pitchFamily="18" charset="-120"/>
              </a:rPr>
            </a:br>
            <a:r>
              <a:rPr lang="en-US" altLang="zh-TW" dirty="0" smtClean="0">
                <a:ea typeface="新細明體" panose="02020500000000000000" pitchFamily="18" charset="-120"/>
              </a:rPr>
              <a:t/>
            </a:r>
            <a:br>
              <a:rPr lang="en-US" altLang="zh-TW" dirty="0" smtClean="0">
                <a:ea typeface="新細明體" panose="02020500000000000000" pitchFamily="18" charset="-120"/>
              </a:rPr>
            </a:br>
            <a:r>
              <a:rPr lang="en-US" altLang="zh-TW" dirty="0" smtClean="0">
                <a:ea typeface="新細明體" panose="02020500000000000000" pitchFamily="18" charset="-120"/>
              </a:rPr>
              <a:t/>
            </a:r>
            <a:br>
              <a:rPr lang="en-US" altLang="zh-TW" dirty="0" smtClean="0">
                <a:ea typeface="新細明體" panose="02020500000000000000" pitchFamily="18" charset="-120"/>
              </a:rPr>
            </a:br>
            <a:r>
              <a:rPr lang="en-US" altLang="zh-TW" dirty="0" smtClean="0">
                <a:ea typeface="新細明體" panose="02020500000000000000" pitchFamily="18" charset="-120"/>
              </a:rPr>
              <a:t/>
            </a:r>
            <a:br>
              <a:rPr lang="en-US" altLang="zh-TW" dirty="0" smtClean="0">
                <a:ea typeface="新細明體" panose="02020500000000000000" pitchFamily="18" charset="-120"/>
              </a:rPr>
            </a:br>
            <a:r>
              <a:rPr lang="en-US" altLang="zh-TW" dirty="0" smtClean="0">
                <a:ea typeface="新細明體" panose="02020500000000000000" pitchFamily="18" charset="-120"/>
              </a:rPr>
              <a:t/>
            </a:r>
            <a:br>
              <a:rPr lang="en-US" altLang="zh-TW" dirty="0" smtClean="0">
                <a:ea typeface="新細明體" panose="02020500000000000000" pitchFamily="18" charset="-120"/>
              </a:rPr>
            </a:br>
            <a:r>
              <a:rPr lang="en-US" altLang="zh-TW" dirty="0" smtClean="0">
                <a:ea typeface="新細明體" panose="02020500000000000000" pitchFamily="18" charset="-120"/>
              </a:rPr>
              <a:t/>
            </a:r>
            <a:br>
              <a:rPr lang="en-US" altLang="zh-TW" dirty="0" smtClean="0">
                <a:ea typeface="新細明體" panose="02020500000000000000" pitchFamily="18" charset="-120"/>
              </a:rPr>
            </a:br>
            <a:r>
              <a:rPr lang="en-US" altLang="zh-TW" dirty="0" smtClean="0">
                <a:ea typeface="新細明體" panose="02020500000000000000" pitchFamily="18" charset="-120"/>
              </a:rPr>
              <a:t/>
            </a:r>
            <a:br>
              <a:rPr lang="en-US" altLang="zh-TW" dirty="0" smtClean="0">
                <a:ea typeface="新細明體" panose="02020500000000000000" pitchFamily="18" charset="-120"/>
              </a:rPr>
            </a:br>
            <a:r>
              <a:rPr lang="en-US" altLang="zh-TW" dirty="0" smtClean="0">
                <a:ea typeface="新細明體" panose="02020500000000000000" pitchFamily="18" charset="-120"/>
              </a:rPr>
              <a:t/>
            </a:r>
            <a:br>
              <a:rPr lang="en-US" altLang="zh-TW" dirty="0" smtClean="0">
                <a:ea typeface="新細明體" panose="02020500000000000000" pitchFamily="18" charset="-120"/>
              </a:rPr>
            </a:br>
            <a:r>
              <a:rPr lang="en-US" altLang="zh-TW" dirty="0" smtClean="0">
                <a:ea typeface="新細明體" panose="02020500000000000000" pitchFamily="18" charset="-120"/>
              </a:rPr>
              <a:t/>
            </a:r>
            <a:br>
              <a:rPr lang="en-US" altLang="zh-TW" dirty="0" smtClean="0">
                <a:ea typeface="新細明體" panose="02020500000000000000" pitchFamily="18" charset="-120"/>
              </a:rPr>
            </a:br>
            <a:r>
              <a:rPr lang="en-US" altLang="zh-TW" dirty="0" smtClean="0">
                <a:ea typeface="新細明體" panose="02020500000000000000" pitchFamily="18" charset="-120"/>
              </a:rPr>
              <a:t/>
            </a:r>
            <a:br>
              <a:rPr lang="en-US" altLang="zh-TW" dirty="0" smtClean="0">
                <a:ea typeface="新細明體" panose="02020500000000000000" pitchFamily="18" charset="-120"/>
              </a:rPr>
            </a:br>
            <a:r>
              <a:rPr lang="en-US" altLang="zh-TW" dirty="0" smtClean="0">
                <a:ea typeface="新細明體" panose="02020500000000000000" pitchFamily="18" charset="-120"/>
              </a:rPr>
              <a:t/>
            </a:r>
            <a:br>
              <a:rPr lang="en-US" altLang="zh-TW" dirty="0" smtClean="0">
                <a:ea typeface="新細明體" panose="02020500000000000000" pitchFamily="18" charset="-120"/>
              </a:rPr>
            </a:br>
            <a:r>
              <a:rPr lang="en-US" altLang="zh-TW" dirty="0" smtClean="0">
                <a:ea typeface="新細明體" panose="02020500000000000000" pitchFamily="18" charset="-120"/>
              </a:rPr>
              <a:t/>
            </a:r>
            <a:br>
              <a:rPr lang="en-US" altLang="zh-TW" dirty="0" smtClean="0">
                <a:ea typeface="新細明體" panose="02020500000000000000" pitchFamily="18" charset="-120"/>
              </a:rPr>
            </a:br>
            <a:r>
              <a:rPr lang="en-US" altLang="zh-TW" dirty="0" smtClean="0">
                <a:ea typeface="新細明體" panose="02020500000000000000" pitchFamily="18" charset="-120"/>
              </a:rPr>
              <a:t/>
            </a:r>
            <a:br>
              <a:rPr lang="en-US" altLang="zh-TW" dirty="0" smtClean="0">
                <a:ea typeface="新細明體" panose="02020500000000000000" pitchFamily="18" charset="-120"/>
              </a:rPr>
            </a:br>
            <a:r>
              <a:rPr lang="en-US" altLang="zh-TW" dirty="0" smtClean="0">
                <a:ea typeface="新細明體" panose="02020500000000000000" pitchFamily="18" charset="-120"/>
              </a:rPr>
              <a:t/>
            </a:r>
            <a:br>
              <a:rPr lang="en-US" altLang="zh-TW" dirty="0" smtClean="0">
                <a:ea typeface="新細明體" panose="02020500000000000000" pitchFamily="18" charset="-120"/>
              </a:rPr>
            </a:br>
            <a:r>
              <a:rPr lang="en-US" altLang="zh-TW" dirty="0" smtClean="0">
                <a:ea typeface="新細明體" panose="02020500000000000000" pitchFamily="18" charset="-120"/>
              </a:rPr>
              <a:t/>
            </a:r>
            <a:br>
              <a:rPr lang="en-US" altLang="zh-TW" dirty="0" smtClean="0">
                <a:ea typeface="新細明體" panose="02020500000000000000" pitchFamily="18" charset="-120"/>
              </a:rPr>
            </a:br>
            <a:r>
              <a:rPr lang="en-US" altLang="zh-TW" dirty="0" smtClean="0">
                <a:ea typeface="新細明體" panose="02020500000000000000" pitchFamily="18" charset="-120"/>
              </a:rPr>
              <a:t/>
            </a:r>
            <a:br>
              <a:rPr lang="en-US" altLang="zh-TW" dirty="0" smtClean="0">
                <a:ea typeface="新細明體" panose="02020500000000000000" pitchFamily="18" charset="-120"/>
              </a:rPr>
            </a:br>
            <a:r>
              <a:rPr lang="en-US" altLang="zh-TW" dirty="0" smtClean="0">
                <a:ea typeface="新細明體" panose="02020500000000000000" pitchFamily="18" charset="-120"/>
              </a:rPr>
              <a:t/>
            </a:r>
            <a:br>
              <a:rPr lang="en-US" altLang="zh-TW" dirty="0" smtClean="0">
                <a:ea typeface="新細明體" panose="02020500000000000000" pitchFamily="18" charset="-120"/>
              </a:rPr>
            </a:br>
            <a:r>
              <a:rPr lang="en-US" altLang="zh-TW" dirty="0" smtClean="0">
                <a:ea typeface="新細明體" panose="02020500000000000000" pitchFamily="18" charset="-120"/>
              </a:rPr>
              <a:t/>
            </a:r>
            <a:br>
              <a:rPr lang="en-US" altLang="zh-TW" dirty="0" smtClean="0">
                <a:ea typeface="新細明體" panose="02020500000000000000" pitchFamily="18" charset="-120"/>
              </a:rPr>
            </a:br>
            <a:r>
              <a:rPr lang="en-US" altLang="zh-TW" dirty="0" smtClean="0">
                <a:ea typeface="新細明體" panose="02020500000000000000" pitchFamily="18" charset="-120"/>
              </a:rPr>
              <a:t/>
            </a:r>
            <a:br>
              <a:rPr lang="en-US" altLang="zh-TW" dirty="0" smtClean="0">
                <a:ea typeface="新細明體" panose="02020500000000000000" pitchFamily="18" charset="-120"/>
              </a:rPr>
            </a:br>
            <a:r>
              <a:rPr lang="en-US" altLang="zh-TW" dirty="0" smtClean="0">
                <a:ea typeface="新細明體" panose="02020500000000000000" pitchFamily="18" charset="-120"/>
              </a:rPr>
              <a:t/>
            </a:r>
            <a:br>
              <a:rPr lang="en-US" altLang="zh-TW" dirty="0" smtClean="0">
                <a:ea typeface="新細明體" panose="02020500000000000000" pitchFamily="18" charset="-120"/>
              </a:rPr>
            </a:br>
            <a:r>
              <a:rPr lang="en-US" altLang="zh-TW" dirty="0" smtClean="0">
                <a:ea typeface="新細明體" panose="02020500000000000000" pitchFamily="18" charset="-120"/>
              </a:rPr>
              <a:t>&gt;</a:t>
            </a:r>
            <a:endParaRPr lang="en-US" altLang="en-US" dirty="0" smtClean="0">
              <a:ea typeface="新細明體" panose="02020500000000000000" pitchFamily="18" charset="-120"/>
            </a:endParaRPr>
          </a:p>
        </p:txBody>
      </p:sp>
    </p:spTree>
    <p:extLst>
      <p:ext uri="{BB962C8B-B14F-4D97-AF65-F5344CB8AC3E}">
        <p14:creationId xmlns:p14="http://schemas.microsoft.com/office/powerpoint/2010/main" val="18668212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Tx/>
              <a:buChar char="-"/>
            </a:pPr>
            <a:r>
              <a:rPr lang="zh-TW" altLang="en-US" dirty="0" smtClean="0"/>
              <a:t>可達性與發掘應用程式</a:t>
            </a:r>
            <a:endParaRPr lang="en-US" altLang="zh-TW" dirty="0" smtClean="0"/>
          </a:p>
          <a:p>
            <a:pPr marL="171450" indent="-171450">
              <a:buFontTx/>
              <a:buChar char="-"/>
            </a:pPr>
            <a:r>
              <a:rPr lang="zh-TW" altLang="en-US" dirty="0" smtClean="0"/>
              <a:t>互用性</a:t>
            </a:r>
            <a:r>
              <a:rPr lang="en-US" altLang="zh-TW" dirty="0" smtClean="0"/>
              <a:t>, </a:t>
            </a:r>
            <a:r>
              <a:rPr lang="zh-TW" altLang="en-US" dirty="0" smtClean="0"/>
              <a:t>包含測試及規格一致性</a:t>
            </a:r>
            <a:endParaRPr lang="en-US" altLang="zh-TW" dirty="0" smtClean="0"/>
          </a:p>
          <a:p>
            <a:pPr marL="171450" indent="-171450">
              <a:buFontTx/>
              <a:buChar char="-"/>
            </a:pPr>
            <a:r>
              <a:rPr lang="zh-TW" altLang="en-US" dirty="0" smtClean="0"/>
              <a:t>計費紀錄的資料收集 </a:t>
            </a:r>
            <a:r>
              <a:rPr lang="en-US" altLang="zh-TW" dirty="0" smtClean="0"/>
              <a:t>(</a:t>
            </a:r>
            <a:r>
              <a:rPr lang="zh-TW" altLang="en-US" dirty="0" smtClean="0"/>
              <a:t> 用來做計費或統計等等</a:t>
            </a:r>
            <a:r>
              <a:rPr lang="en-US" altLang="zh-TW" dirty="0" smtClean="0"/>
              <a:t>)</a:t>
            </a:r>
            <a:r>
              <a:rPr lang="zh-TW" altLang="en-US" dirty="0" smtClean="0"/>
              <a:t> </a:t>
            </a:r>
            <a:endParaRPr lang="en-US" altLang="zh-TW" dirty="0" smtClean="0"/>
          </a:p>
          <a:p>
            <a:pPr marL="171450" indent="-171450">
              <a:buFontTx/>
              <a:buChar char="-"/>
            </a:pPr>
            <a:r>
              <a:rPr lang="zh-TW" altLang="en-US" dirty="0" smtClean="0"/>
              <a:t>裝置與應用程式的識別及命名</a:t>
            </a:r>
            <a:endParaRPr lang="en-US" altLang="zh-TW" dirty="0" smtClean="0"/>
          </a:p>
          <a:p>
            <a:pPr marL="171450" indent="-171450">
              <a:buFontTx/>
              <a:buChar char="-"/>
            </a:pPr>
            <a:r>
              <a:rPr lang="zh-TW" altLang="en-US" dirty="0" smtClean="0"/>
              <a:t>資訊模型與資料管理 </a:t>
            </a:r>
            <a:r>
              <a:rPr lang="en-US" altLang="zh-TW" dirty="0" smtClean="0"/>
              <a:t>(</a:t>
            </a:r>
            <a:r>
              <a:rPr lang="zh-TW" altLang="en-US" dirty="0" smtClean="0"/>
              <a:t>包含儲存</a:t>
            </a:r>
            <a:r>
              <a:rPr lang="en-US" altLang="zh-TW" dirty="0" smtClean="0"/>
              <a:t>, </a:t>
            </a:r>
            <a:r>
              <a:rPr lang="zh-TW" altLang="en-US" dirty="0" smtClean="0"/>
              <a:t>訂閱</a:t>
            </a:r>
            <a:r>
              <a:rPr lang="en-US" altLang="zh-TW" dirty="0" smtClean="0"/>
              <a:t>/</a:t>
            </a:r>
            <a:r>
              <a:rPr lang="zh-TW" altLang="en-US" dirty="0" smtClean="0"/>
              <a:t>通知 功能</a:t>
            </a:r>
            <a:r>
              <a:rPr lang="en-US" altLang="zh-TW" dirty="0" smtClean="0"/>
              <a:t>)</a:t>
            </a:r>
          </a:p>
          <a:p>
            <a:pPr marL="171450" indent="-171450">
              <a:buFontTx/>
              <a:buChar char="-"/>
            </a:pPr>
            <a:r>
              <a:rPr lang="zh-TW" altLang="en-US" dirty="0" smtClean="0"/>
              <a:t>管理方面 </a:t>
            </a:r>
            <a:r>
              <a:rPr lang="en-US" altLang="zh-TW" dirty="0" smtClean="0"/>
              <a:t>(</a:t>
            </a:r>
            <a:r>
              <a:rPr lang="zh-TW" altLang="en-US" dirty="0" smtClean="0"/>
              <a:t> 包含實體的遠端管理</a:t>
            </a:r>
            <a:r>
              <a:rPr lang="en-US" altLang="zh-TW" dirty="0" smtClean="0"/>
              <a:t>)</a:t>
            </a:r>
            <a:r>
              <a:rPr lang="zh-TW" altLang="en-US" dirty="0" smtClean="0"/>
              <a:t> 及</a:t>
            </a:r>
            <a:endParaRPr lang="en-US" altLang="zh-TW" dirty="0" smtClean="0"/>
          </a:p>
          <a:p>
            <a:pPr marL="171450" indent="-171450">
              <a:buFontTx/>
              <a:buChar char="-"/>
            </a:pPr>
            <a:r>
              <a:rPr lang="zh-TW" altLang="en-US" dirty="0" smtClean="0"/>
              <a:t>一般使用案例</a:t>
            </a:r>
            <a:r>
              <a:rPr lang="en-US" altLang="zh-TW" dirty="0" smtClean="0"/>
              <a:t>, </a:t>
            </a:r>
            <a:r>
              <a:rPr lang="zh-TW" altLang="en-US" dirty="0" smtClean="0"/>
              <a:t>終端</a:t>
            </a:r>
            <a:r>
              <a:rPr lang="en-US" altLang="zh-TW" dirty="0" smtClean="0"/>
              <a:t>/</a:t>
            </a:r>
            <a:r>
              <a:rPr lang="zh-TW" altLang="en-US" dirty="0" smtClean="0"/>
              <a:t>模組方面</a:t>
            </a:r>
            <a:r>
              <a:rPr lang="en-US" altLang="zh-TW" dirty="0" smtClean="0"/>
              <a:t>,</a:t>
            </a:r>
            <a:r>
              <a:rPr lang="zh-TW" altLang="en-US" dirty="0" smtClean="0"/>
              <a:t> 包含應用程式與服務層間的服務層介面</a:t>
            </a:r>
            <a:r>
              <a:rPr lang="en-US" altLang="zh-TW" dirty="0" smtClean="0"/>
              <a:t>/APIs</a:t>
            </a:r>
            <a:r>
              <a:rPr lang="zh-TW" altLang="en-US" dirty="0" smtClean="0"/>
              <a:t> </a:t>
            </a:r>
            <a:endParaRPr lang="en-US" altLang="zh-TW" dirty="0" smtClean="0"/>
          </a:p>
          <a:p>
            <a:pPr marL="171450" indent="-171450">
              <a:buFontTx/>
              <a:buChar char="-"/>
            </a:pPr>
            <a:r>
              <a:rPr lang="zh-TW" altLang="en-US" dirty="0" smtClean="0"/>
              <a:t>服務層及通訊方程式</a:t>
            </a:r>
            <a:endParaRPr lang="en-US" altLang="zh-TW" dirty="0" smtClean="0"/>
          </a:p>
        </p:txBody>
      </p:sp>
      <p:sp>
        <p:nvSpPr>
          <p:cNvPr id="4" name="投影片編號版面配置區 3"/>
          <p:cNvSpPr>
            <a:spLocks noGrp="1"/>
          </p:cNvSpPr>
          <p:nvPr>
            <p:ph type="sldNum" sz="quarter" idx="10"/>
          </p:nvPr>
        </p:nvSpPr>
        <p:spPr/>
        <p:txBody>
          <a:bodyPr/>
          <a:lstStyle/>
          <a:p>
            <a:fld id="{4A8043B2-447E-4ED6-A21D-578071228552}" type="slidenum">
              <a:rPr lang="zh-TW" altLang="en-US" smtClean="0"/>
              <a:t>19</a:t>
            </a:fld>
            <a:endParaRPr lang="zh-TW" altLang="en-US"/>
          </a:p>
        </p:txBody>
      </p:sp>
    </p:spTree>
    <p:extLst>
      <p:ext uri="{BB962C8B-B14F-4D97-AF65-F5344CB8AC3E}">
        <p14:creationId xmlns:p14="http://schemas.microsoft.com/office/powerpoint/2010/main" val="3185105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t>大綱</a:t>
            </a:r>
          </a:p>
          <a:p>
            <a:r>
              <a:rPr lang="en-US" altLang="en-US" dirty="0" smtClean="0">
                <a:ea typeface="新細明體" panose="02020500000000000000" pitchFamily="18" charset="-120"/>
              </a:rPr>
              <a:t>1. </a:t>
            </a:r>
            <a:r>
              <a:rPr lang="zh-TW" altLang="en-US" dirty="0" smtClean="0">
                <a:ea typeface="新細明體" panose="02020500000000000000" pitchFamily="18" charset="-120"/>
              </a:rPr>
              <a:t>物聯網的系統結構：關於物聯網的一些系統組成、特性以及一些可能面臨的挑戰。</a:t>
            </a:r>
            <a:endParaRPr lang="en-US" altLang="en-US" dirty="0" smtClean="0">
              <a:ea typeface="新細明體" panose="02020500000000000000" pitchFamily="18" charset="-120"/>
            </a:endParaRPr>
          </a:p>
          <a:p>
            <a:r>
              <a:rPr lang="en-US" altLang="en-US" dirty="0" smtClean="0">
                <a:ea typeface="新細明體" panose="02020500000000000000" pitchFamily="18" charset="-120"/>
              </a:rPr>
              <a:t>2. oneM2M</a:t>
            </a:r>
            <a:r>
              <a:rPr lang="zh-TW" altLang="en-US" dirty="0" smtClean="0">
                <a:ea typeface="新細明體" panose="02020500000000000000" pitchFamily="18" charset="-120"/>
              </a:rPr>
              <a:t>的介紹</a:t>
            </a:r>
            <a:endParaRPr lang="en-US" altLang="zh-TW" dirty="0" smtClean="0">
              <a:ea typeface="新細明體" panose="02020500000000000000" pitchFamily="18" charset="-120"/>
            </a:endParaRPr>
          </a:p>
          <a:p>
            <a:r>
              <a:rPr lang="en-US" altLang="zh-TW" dirty="0" smtClean="0">
                <a:ea typeface="新細明體" panose="02020500000000000000" pitchFamily="18" charset="-120"/>
              </a:rPr>
              <a:t>3.</a:t>
            </a:r>
            <a:r>
              <a:rPr lang="zh-TW" altLang="en-US" dirty="0" smtClean="0">
                <a:ea typeface="新細明體" panose="02020500000000000000" pitchFamily="18" charset="-120"/>
              </a:rPr>
              <a:t> 物聯網的使用者需求</a:t>
            </a:r>
            <a:endParaRPr lang="en-US" altLang="zh-TW" dirty="0" smtClean="0">
              <a:ea typeface="新細明體" panose="02020500000000000000" pitchFamily="18" charset="-120"/>
            </a:endParaRPr>
          </a:p>
          <a:p>
            <a:r>
              <a:rPr lang="en-US" altLang="zh-TW" dirty="0" smtClean="0">
                <a:ea typeface="新細明體" panose="02020500000000000000" pitchFamily="18" charset="-120"/>
              </a:rPr>
              <a:t>4.</a:t>
            </a:r>
            <a:r>
              <a:rPr lang="zh-TW" altLang="en-US" dirty="0" smtClean="0">
                <a:ea typeface="新細明體" panose="02020500000000000000" pitchFamily="18" charset="-120"/>
              </a:rPr>
              <a:t> 物聯網的架構</a:t>
            </a:r>
            <a:endParaRPr lang="en-US" altLang="en-US" dirty="0" smtClean="0">
              <a:ea typeface="新細明體" panose="02020500000000000000" pitchFamily="18" charset="-120"/>
            </a:endParaRPr>
          </a:p>
        </p:txBody>
      </p:sp>
    </p:spTree>
    <p:extLst>
      <p:ext uri="{BB962C8B-B14F-4D97-AF65-F5344CB8AC3E}">
        <p14:creationId xmlns:p14="http://schemas.microsoft.com/office/powerpoint/2010/main" val="22188165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oneM2M</a:t>
            </a:r>
            <a:r>
              <a:rPr lang="zh-TW" altLang="en-US" dirty="0" smtClean="0"/>
              <a:t>的網路架構 </a:t>
            </a:r>
            <a:r>
              <a:rPr lang="en-US" altLang="zh-TW" dirty="0" smtClean="0"/>
              <a:t>,</a:t>
            </a:r>
            <a:r>
              <a:rPr lang="en-US" altLang="zh-TW" baseline="0" dirty="0" smtClean="0"/>
              <a:t> </a:t>
            </a:r>
            <a:r>
              <a:rPr lang="zh-TW" altLang="en-US" baseline="0" dirty="0" smtClean="0"/>
              <a:t>圖為一物聯網的分散式應用程式平台</a:t>
            </a:r>
            <a:endParaRPr lang="en-US" altLang="zh-TW" baseline="0" dirty="0" smtClean="0"/>
          </a:p>
          <a:p>
            <a:endParaRPr lang="en-US" altLang="zh-TW" baseline="0" dirty="0" smtClean="0"/>
          </a:p>
          <a:p>
            <a:r>
              <a:rPr lang="zh-TW" altLang="en-US" baseline="0" dirty="0" smtClean="0"/>
              <a:t>最左邊為</a:t>
            </a:r>
            <a:r>
              <a:rPr lang="en-US" altLang="zh-TW" baseline="0" dirty="0" smtClean="0"/>
              <a:t>Field Domain, </a:t>
            </a:r>
            <a:r>
              <a:rPr lang="zh-TW" altLang="en-US" baseline="0" dirty="0" smtClean="0"/>
              <a:t>包含</a:t>
            </a:r>
            <a:r>
              <a:rPr lang="en-US" altLang="zh-TW" baseline="0" dirty="0" smtClean="0"/>
              <a:t>Application Dedicated Node(</a:t>
            </a:r>
            <a:r>
              <a:rPr lang="zh-TW" altLang="en-US" baseline="0" dirty="0" smtClean="0"/>
              <a:t>單純的具</a:t>
            </a:r>
            <a:r>
              <a:rPr lang="en-US" altLang="zh-TW" baseline="0" dirty="0" smtClean="0"/>
              <a:t>AE</a:t>
            </a:r>
            <a:r>
              <a:rPr lang="zh-TW" altLang="en-US" baseline="0" dirty="0" smtClean="0"/>
              <a:t>功能的節點</a:t>
            </a:r>
            <a:r>
              <a:rPr lang="en-US" altLang="zh-TW" baseline="0" dirty="0" smtClean="0"/>
              <a:t>)</a:t>
            </a:r>
            <a:r>
              <a:rPr lang="zh-TW" altLang="en-US" baseline="0" dirty="0" smtClean="0"/>
              <a:t>及</a:t>
            </a:r>
            <a:r>
              <a:rPr lang="en-US" altLang="zh-TW" baseline="0" dirty="0" smtClean="0"/>
              <a:t>Application Service Node(</a:t>
            </a:r>
            <a:r>
              <a:rPr lang="zh-TW" altLang="en-US" baseline="0" dirty="0" smtClean="0"/>
              <a:t>同時具有</a:t>
            </a:r>
            <a:r>
              <a:rPr lang="en-US" altLang="zh-TW" baseline="0" dirty="0" smtClean="0"/>
              <a:t>AE</a:t>
            </a:r>
            <a:r>
              <a:rPr lang="zh-TW" altLang="en-US" baseline="0" dirty="0" smtClean="0"/>
              <a:t>與</a:t>
            </a:r>
            <a:r>
              <a:rPr lang="en-US" altLang="zh-TW" baseline="0" dirty="0" smtClean="0"/>
              <a:t>CSE</a:t>
            </a:r>
            <a:r>
              <a:rPr lang="zh-TW" altLang="en-US" baseline="0" dirty="0" smtClean="0"/>
              <a:t>功能的節點</a:t>
            </a:r>
            <a:r>
              <a:rPr lang="en-US" altLang="zh-TW" baseline="0" dirty="0" smtClean="0"/>
              <a:t>), AND</a:t>
            </a:r>
            <a:r>
              <a:rPr lang="zh-TW" altLang="en-US" baseline="0" dirty="0" smtClean="0"/>
              <a:t>與</a:t>
            </a:r>
            <a:r>
              <a:rPr lang="en-US" altLang="zh-TW" baseline="0" dirty="0" smtClean="0"/>
              <a:t>ASN</a:t>
            </a:r>
            <a:r>
              <a:rPr lang="zh-TW" altLang="en-US" baseline="0" dirty="0" smtClean="0"/>
              <a:t>會透過</a:t>
            </a:r>
            <a:r>
              <a:rPr lang="en-US" altLang="zh-TW" baseline="0" dirty="0" smtClean="0"/>
              <a:t>WPAN/WLAN</a:t>
            </a:r>
            <a:r>
              <a:rPr lang="zh-TW" altLang="en-US" baseline="0" dirty="0" smtClean="0"/>
              <a:t>與</a:t>
            </a:r>
            <a:r>
              <a:rPr lang="en-US" altLang="zh-TW" baseline="0" dirty="0" smtClean="0"/>
              <a:t>Middle Node(</a:t>
            </a:r>
            <a:r>
              <a:rPr lang="zh-TW" altLang="en-US" baseline="0" dirty="0" smtClean="0"/>
              <a:t>也就是</a:t>
            </a:r>
            <a:r>
              <a:rPr lang="en-US" altLang="zh-TW" baseline="0" dirty="0" smtClean="0"/>
              <a:t>Gateway, </a:t>
            </a:r>
            <a:r>
              <a:rPr lang="zh-TW" altLang="en-US" baseline="0" dirty="0" smtClean="0"/>
              <a:t>具有</a:t>
            </a:r>
            <a:r>
              <a:rPr lang="en-US" altLang="zh-TW" baseline="0" dirty="0" smtClean="0"/>
              <a:t>AE</a:t>
            </a:r>
            <a:r>
              <a:rPr lang="zh-TW" altLang="en-US" baseline="0" dirty="0" smtClean="0"/>
              <a:t>與</a:t>
            </a:r>
            <a:r>
              <a:rPr lang="en-US" altLang="zh-TW" baseline="0" dirty="0" smtClean="0"/>
              <a:t>CSE</a:t>
            </a:r>
            <a:r>
              <a:rPr lang="zh-TW" altLang="en-US" baseline="0" dirty="0" smtClean="0"/>
              <a:t>功能</a:t>
            </a:r>
            <a:r>
              <a:rPr lang="en-US" altLang="zh-TW" baseline="0" dirty="0" smtClean="0"/>
              <a:t>)</a:t>
            </a:r>
            <a:r>
              <a:rPr lang="zh-TW" altLang="en-US" baseline="0" dirty="0" smtClean="0"/>
              <a:t>溝通</a:t>
            </a:r>
            <a:endParaRPr lang="en-US" altLang="zh-TW" baseline="0" dirty="0" smtClean="0"/>
          </a:p>
          <a:p>
            <a:endParaRPr lang="en-US" altLang="zh-TW" baseline="0" dirty="0" smtClean="0"/>
          </a:p>
          <a:p>
            <a:r>
              <a:rPr lang="en-US" altLang="zh-TW" baseline="0" dirty="0" smtClean="0"/>
              <a:t>Middle</a:t>
            </a:r>
            <a:r>
              <a:rPr lang="zh-TW" altLang="en-US" baseline="0" dirty="0" smtClean="0"/>
              <a:t> </a:t>
            </a:r>
            <a:r>
              <a:rPr lang="en-US" altLang="zh-TW" baseline="0" dirty="0" smtClean="0"/>
              <a:t>Node</a:t>
            </a:r>
            <a:r>
              <a:rPr lang="zh-TW" altLang="en-US" baseline="0" dirty="0" smtClean="0"/>
              <a:t>則透過網路如</a:t>
            </a:r>
            <a:r>
              <a:rPr lang="en-US" altLang="zh-TW" baseline="0" dirty="0" smtClean="0"/>
              <a:t>WWAN</a:t>
            </a:r>
            <a:r>
              <a:rPr lang="zh-TW" altLang="en-US" baseline="0" dirty="0" smtClean="0"/>
              <a:t>與</a:t>
            </a:r>
            <a:r>
              <a:rPr lang="en-US" altLang="zh-TW" baseline="0" dirty="0" smtClean="0"/>
              <a:t>Infrastructure Node</a:t>
            </a:r>
            <a:r>
              <a:rPr lang="zh-TW" altLang="en-US" baseline="0" dirty="0" smtClean="0"/>
              <a:t>溝通</a:t>
            </a:r>
            <a:r>
              <a:rPr lang="en-US" altLang="zh-TW" baseline="0" dirty="0" smtClean="0"/>
              <a:t>, Infrastructure</a:t>
            </a:r>
            <a:r>
              <a:rPr lang="zh-TW" altLang="en-US" baseline="0" dirty="0" smtClean="0"/>
              <a:t> </a:t>
            </a:r>
            <a:r>
              <a:rPr lang="en-US" altLang="zh-TW" baseline="0" dirty="0" smtClean="0"/>
              <a:t>Node</a:t>
            </a:r>
            <a:r>
              <a:rPr lang="zh-TW" altLang="en-US" baseline="0" dirty="0" smtClean="0"/>
              <a:t>位於</a:t>
            </a:r>
            <a:r>
              <a:rPr lang="en-US" altLang="zh-TW" baseline="0" dirty="0" smtClean="0"/>
              <a:t>Infrastructure Domain, </a:t>
            </a:r>
            <a:r>
              <a:rPr lang="zh-TW" altLang="en-US" baseline="0" dirty="0" smtClean="0"/>
              <a:t>具有多個</a:t>
            </a:r>
            <a:r>
              <a:rPr lang="en-US" altLang="zh-TW" baseline="0" dirty="0" smtClean="0"/>
              <a:t>AE</a:t>
            </a:r>
            <a:r>
              <a:rPr lang="zh-TW" altLang="en-US" baseline="0" dirty="0" smtClean="0"/>
              <a:t>與</a:t>
            </a:r>
            <a:r>
              <a:rPr lang="en-US" altLang="zh-TW" baseline="0" dirty="0" smtClean="0"/>
              <a:t>CSE</a:t>
            </a:r>
            <a:r>
              <a:rPr lang="zh-TW" altLang="en-US" baseline="0" dirty="0" smtClean="0"/>
              <a:t>的功能</a:t>
            </a:r>
            <a:r>
              <a:rPr lang="en-US" altLang="zh-TW" baseline="0" dirty="0" smtClean="0"/>
              <a:t>,</a:t>
            </a:r>
            <a:r>
              <a:rPr lang="zh-TW" altLang="en-US" baseline="0" dirty="0" smtClean="0"/>
              <a:t> 可以放在雲端提供服務</a:t>
            </a:r>
            <a:endParaRPr lang="en-US" altLang="zh-TW" baseline="0" dirty="0" smtClean="0"/>
          </a:p>
          <a:p>
            <a:endParaRPr lang="en-US" altLang="zh-TW" baseline="0" dirty="0" smtClean="0"/>
          </a:p>
          <a:p>
            <a:r>
              <a:rPr lang="zh-TW" altLang="en-US" baseline="0" dirty="0" smtClean="0"/>
              <a:t>其中</a:t>
            </a:r>
            <a:r>
              <a:rPr lang="en-US" altLang="zh-TW" baseline="0" dirty="0" smtClean="0"/>
              <a:t>,</a:t>
            </a:r>
            <a:r>
              <a:rPr lang="zh-TW" altLang="en-US" baseline="0" dirty="0" smtClean="0"/>
              <a:t> 資料傳輸會以</a:t>
            </a:r>
            <a:r>
              <a:rPr lang="en-US" altLang="zh-TW" baseline="0" dirty="0" smtClean="0"/>
              <a:t>oneM2M</a:t>
            </a:r>
            <a:r>
              <a:rPr lang="zh-TW" altLang="en-US" baseline="0" dirty="0" smtClean="0"/>
              <a:t>的資料格式傳送</a:t>
            </a:r>
            <a:r>
              <a:rPr lang="en-US" altLang="zh-TW" baseline="0" dirty="0" smtClean="0"/>
              <a:t>.</a:t>
            </a:r>
          </a:p>
        </p:txBody>
      </p:sp>
      <p:sp>
        <p:nvSpPr>
          <p:cNvPr id="4" name="投影片編號版面配置區 3"/>
          <p:cNvSpPr>
            <a:spLocks noGrp="1"/>
          </p:cNvSpPr>
          <p:nvPr>
            <p:ph type="sldNum" sz="quarter" idx="10"/>
          </p:nvPr>
        </p:nvSpPr>
        <p:spPr/>
        <p:txBody>
          <a:bodyPr/>
          <a:lstStyle/>
          <a:p>
            <a:fld id="{4A8043B2-447E-4ED6-A21D-578071228552}" type="slidenum">
              <a:rPr lang="zh-TW" altLang="en-US" smtClean="0"/>
              <a:t>20</a:t>
            </a:fld>
            <a:endParaRPr lang="zh-TW" altLang="en-US"/>
          </a:p>
        </p:txBody>
      </p:sp>
    </p:spTree>
    <p:extLst>
      <p:ext uri="{BB962C8B-B14F-4D97-AF65-F5344CB8AC3E}">
        <p14:creationId xmlns:p14="http://schemas.microsoft.com/office/powerpoint/2010/main" val="24994980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smtClean="0"/>
              <a:t>技術報告（</a:t>
            </a:r>
            <a:r>
              <a:rPr lang="en-US" altLang="zh-TW" dirty="0" smtClean="0"/>
              <a:t>TR</a:t>
            </a:r>
            <a:r>
              <a:rPr lang="zh-TW" altLang="en-US" smtClean="0"/>
              <a:t>）</a:t>
            </a:r>
            <a:r>
              <a:rPr lang="en-US" altLang="zh-TW" dirty="0" smtClean="0"/>
              <a:t>: </a:t>
            </a:r>
            <a:r>
              <a:rPr lang="zh-TW" altLang="en-US" smtClean="0"/>
              <a:t>前標準規範的研究，這些報告不是標準但其中的想法引導出標準規範。</a:t>
            </a:r>
            <a:endParaRPr lang="en-US" altLang="en-US" dirty="0" smtClean="0">
              <a:ea typeface="新細明體" panose="02020500000000000000" pitchFamily="18" charset="-120"/>
            </a:endParaRPr>
          </a:p>
          <a:p>
            <a:endParaRPr lang="en-US" altLang="en-US" dirty="0" smtClean="0">
              <a:ea typeface="新細明體" panose="02020500000000000000" pitchFamily="18" charset="-120"/>
            </a:endParaRPr>
          </a:p>
        </p:txBody>
      </p:sp>
    </p:spTree>
    <p:extLst>
      <p:ext uri="{BB962C8B-B14F-4D97-AF65-F5344CB8AC3E}">
        <p14:creationId xmlns:p14="http://schemas.microsoft.com/office/powerpoint/2010/main" val="21928945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t>技術規範（</a:t>
            </a:r>
            <a:r>
              <a:rPr lang="en-US" altLang="zh-TW" dirty="0" smtClean="0"/>
              <a:t>TS</a:t>
            </a:r>
            <a:r>
              <a:rPr lang="zh-TW" altLang="en-US" dirty="0" smtClean="0"/>
              <a:t>）</a:t>
            </a:r>
            <a:r>
              <a:rPr lang="en-US" altLang="zh-TW" dirty="0" smtClean="0"/>
              <a:t>:</a:t>
            </a:r>
            <a:endParaRPr lang="zh-TW" altLang="en-US" dirty="0" smtClean="0"/>
          </a:p>
          <a:p>
            <a:r>
              <a:rPr lang="zh-TW" altLang="en-US" dirty="0" smtClean="0"/>
              <a:t>這是正式的標準規範。</a:t>
            </a:r>
          </a:p>
          <a:p>
            <a:r>
              <a:rPr lang="zh-TW" altLang="en-US" dirty="0" smtClean="0"/>
              <a:t>遵照從高階到低階的三個階段來制定如下規格</a:t>
            </a:r>
            <a:r>
              <a:rPr lang="en-US" altLang="zh-TW" dirty="0" smtClean="0"/>
              <a:t>:</a:t>
            </a:r>
            <a:endParaRPr lang="zh-TW" altLang="en-US" dirty="0" smtClean="0"/>
          </a:p>
          <a:p>
            <a:r>
              <a:rPr lang="zh-TW" altLang="en-US" dirty="0" smtClean="0"/>
              <a:t>第</a:t>
            </a:r>
            <a:r>
              <a:rPr lang="en-US" altLang="zh-TW" dirty="0" smtClean="0"/>
              <a:t>1</a:t>
            </a:r>
            <a:r>
              <a:rPr lang="zh-TW" altLang="en-US" dirty="0" smtClean="0"/>
              <a:t>階段：系統要求</a:t>
            </a:r>
          </a:p>
          <a:p>
            <a:r>
              <a:rPr lang="zh-TW" altLang="en-US" dirty="0" smtClean="0"/>
              <a:t>第</a:t>
            </a:r>
            <a:r>
              <a:rPr lang="en-US" altLang="zh-TW" dirty="0" smtClean="0"/>
              <a:t>2</a:t>
            </a:r>
            <a:r>
              <a:rPr lang="zh-TW" altLang="en-US" dirty="0" smtClean="0"/>
              <a:t>階段：系統架構</a:t>
            </a:r>
          </a:p>
          <a:p>
            <a:r>
              <a:rPr lang="zh-TW" altLang="en-US" dirty="0" smtClean="0"/>
              <a:t>第</a:t>
            </a:r>
            <a:r>
              <a:rPr lang="en-US" altLang="zh-TW" dirty="0" smtClean="0"/>
              <a:t>3</a:t>
            </a:r>
            <a:r>
              <a:rPr lang="zh-TW" altLang="en-US" dirty="0" smtClean="0"/>
              <a:t>階段：系統接口界面 ，</a:t>
            </a:r>
            <a:r>
              <a:rPr lang="en-US" altLang="zh-TW" dirty="0" smtClean="0"/>
              <a:t>Application Programming Interface</a:t>
            </a:r>
            <a:endParaRPr lang="en-US" altLang="en-US" dirty="0" smtClean="0">
              <a:ea typeface="新細明體" panose="02020500000000000000" pitchFamily="18" charset="-120"/>
            </a:endParaRPr>
          </a:p>
        </p:txBody>
      </p:sp>
    </p:spTree>
    <p:extLst>
      <p:ext uri="{BB962C8B-B14F-4D97-AF65-F5344CB8AC3E}">
        <p14:creationId xmlns:p14="http://schemas.microsoft.com/office/powerpoint/2010/main" val="30427472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Release 1 </a:t>
            </a:r>
            <a:r>
              <a:rPr lang="zh-TW" altLang="en-US" dirty="0" smtClean="0"/>
              <a:t>的技術報告包含</a:t>
            </a:r>
            <a:r>
              <a:rPr lang="en-US" altLang="zh-TW" dirty="0" smtClean="0"/>
              <a:t>:</a:t>
            </a:r>
          </a:p>
          <a:p>
            <a:pPr marL="171450" indent="-171450">
              <a:buFont typeface="Calibri" panose="020F0502020204030204" pitchFamily="34" charset="0"/>
              <a:buChar char="­"/>
            </a:pPr>
            <a:r>
              <a:rPr lang="en-US" altLang="zh-TW" dirty="0" smtClean="0"/>
              <a:t>TR-0002 </a:t>
            </a:r>
            <a:r>
              <a:rPr lang="zh-TW" altLang="en-US" dirty="0" smtClean="0"/>
              <a:t>架構分析</a:t>
            </a:r>
            <a:r>
              <a:rPr lang="en-US" altLang="zh-TW" dirty="0" smtClean="0"/>
              <a:t>1</a:t>
            </a:r>
            <a:r>
              <a:rPr lang="zh-TW" altLang="en-US" dirty="0" smtClean="0"/>
              <a:t> </a:t>
            </a:r>
            <a:r>
              <a:rPr lang="en-US" altLang="zh-TW" dirty="0" smtClean="0"/>
              <a:t>:</a:t>
            </a:r>
            <a:r>
              <a:rPr lang="zh-TW" altLang="en-US" dirty="0" smtClean="0"/>
              <a:t> 分析已提出的架構</a:t>
            </a:r>
            <a:endParaRPr lang="en-US" altLang="zh-TW" dirty="0" smtClean="0"/>
          </a:p>
          <a:p>
            <a:pPr marL="171450" indent="-171450">
              <a:buFont typeface="Calibri" panose="020F0502020204030204" pitchFamily="34" charset="0"/>
              <a:buChar char="­"/>
            </a:pPr>
            <a:r>
              <a:rPr lang="en-US" altLang="zh-TW" dirty="0" smtClean="0"/>
              <a:t>TR-0001 </a:t>
            </a:r>
            <a:r>
              <a:rPr lang="zh-TW" altLang="en-US" dirty="0" smtClean="0"/>
              <a:t>使用案例</a:t>
            </a:r>
            <a:endParaRPr lang="en-US" altLang="zh-TW" dirty="0" smtClean="0"/>
          </a:p>
          <a:p>
            <a:pPr marL="171450" indent="-171450">
              <a:buFont typeface="Calibri" panose="020F0502020204030204" pitchFamily="34" charset="0"/>
              <a:buChar char="­"/>
            </a:pPr>
            <a:r>
              <a:rPr lang="en-US" altLang="zh-TW" dirty="0" smtClean="0"/>
              <a:t>TR-0003 </a:t>
            </a:r>
            <a:r>
              <a:rPr lang="zh-TW" altLang="en-US" dirty="0" smtClean="0"/>
              <a:t>架構分析</a:t>
            </a:r>
            <a:r>
              <a:rPr lang="en-US" altLang="zh-TW" dirty="0" smtClean="0"/>
              <a:t>2: </a:t>
            </a:r>
            <a:r>
              <a:rPr lang="zh-TW" altLang="en-US" dirty="0" smtClean="0"/>
              <a:t>研究合併已提出的架構</a:t>
            </a:r>
            <a:endParaRPr lang="en-US" altLang="zh-TW" dirty="0" smtClean="0"/>
          </a:p>
          <a:p>
            <a:pPr marL="171450" indent="-171450">
              <a:buFont typeface="Calibri" panose="020F0502020204030204" pitchFamily="34" charset="0"/>
              <a:buChar char="­"/>
            </a:pPr>
            <a:r>
              <a:rPr lang="en-US" altLang="zh-TW" dirty="0" smtClean="0"/>
              <a:t>TR-0009</a:t>
            </a:r>
            <a:r>
              <a:rPr lang="zh-TW" altLang="en-US" baseline="0" dirty="0" smtClean="0"/>
              <a:t> 拓樸分析</a:t>
            </a:r>
            <a:endParaRPr lang="en-US" altLang="zh-TW" baseline="0" dirty="0" smtClean="0"/>
          </a:p>
          <a:p>
            <a:pPr marL="171450" indent="-171450">
              <a:buFont typeface="Calibri" panose="020F0502020204030204" pitchFamily="34" charset="0"/>
              <a:buChar char="­"/>
            </a:pPr>
            <a:r>
              <a:rPr lang="en-US" altLang="zh-TW" baseline="0" dirty="0" smtClean="0"/>
              <a:t>TR-0006 </a:t>
            </a:r>
            <a:r>
              <a:rPr lang="zh-TW" altLang="en-US" baseline="0" dirty="0" smtClean="0"/>
              <a:t>賦予管理能力的研究</a:t>
            </a:r>
            <a:r>
              <a:rPr lang="en-US" altLang="zh-TW" baseline="0" dirty="0" smtClean="0"/>
              <a:t>:</a:t>
            </a:r>
            <a:r>
              <a:rPr lang="zh-TW" altLang="en-US" baseline="0" dirty="0" smtClean="0"/>
              <a:t> 研究賦予管理能力的技術</a:t>
            </a:r>
            <a:endParaRPr lang="en-US" altLang="zh-TW" baseline="0" dirty="0" smtClean="0"/>
          </a:p>
          <a:p>
            <a:pPr marL="171450" indent="-171450">
              <a:buFont typeface="Calibri" panose="020F0502020204030204" pitchFamily="34" charset="0"/>
              <a:buChar char="­"/>
            </a:pPr>
            <a:r>
              <a:rPr lang="en-US" altLang="zh-TW" baseline="0" dirty="0" smtClean="0"/>
              <a:t>TR-0007 </a:t>
            </a:r>
            <a:r>
              <a:rPr lang="zh-TW" altLang="en-US" baseline="0" dirty="0" smtClean="0"/>
              <a:t>抽象與語義</a:t>
            </a:r>
            <a:endParaRPr lang="en-US" altLang="zh-TW" baseline="0" dirty="0" smtClean="0"/>
          </a:p>
          <a:p>
            <a:pPr marL="171450" indent="-171450">
              <a:buFont typeface="Calibri" panose="020F0502020204030204" pitchFamily="34" charset="0"/>
              <a:buChar char="­"/>
            </a:pPr>
            <a:r>
              <a:rPr lang="en-US" altLang="zh-TW" baseline="0" dirty="0" smtClean="0"/>
              <a:t>TR-0008 </a:t>
            </a:r>
            <a:r>
              <a:rPr lang="zh-TW" altLang="en-US" baseline="0" dirty="0" smtClean="0"/>
              <a:t>安全性分析</a:t>
            </a:r>
            <a:r>
              <a:rPr lang="en-US" altLang="zh-TW" baseline="0" dirty="0" smtClean="0"/>
              <a:t>:</a:t>
            </a:r>
            <a:r>
              <a:rPr lang="zh-TW" altLang="en-US" baseline="0" dirty="0" smtClean="0"/>
              <a:t> 分析</a:t>
            </a:r>
            <a:r>
              <a:rPr lang="en-US" altLang="zh-TW" baseline="0" dirty="0" smtClean="0"/>
              <a:t>oneM2M</a:t>
            </a:r>
            <a:r>
              <a:rPr lang="zh-TW" altLang="en-US" baseline="0" dirty="0" smtClean="0"/>
              <a:t>安全性的解決方法</a:t>
            </a:r>
            <a:endParaRPr lang="en-US" altLang="zh-TW" baseline="0" dirty="0" smtClean="0"/>
          </a:p>
          <a:p>
            <a:pPr marL="171450" indent="-171450">
              <a:buFont typeface="Calibri" panose="020F0502020204030204" pitchFamily="34" charset="0"/>
              <a:buChar char="­"/>
            </a:pPr>
            <a:r>
              <a:rPr lang="en-US" altLang="zh-TW" dirty="0" smtClean="0"/>
              <a:t>TR-0005 </a:t>
            </a:r>
            <a:r>
              <a:rPr lang="zh-TW" altLang="en-US" dirty="0" smtClean="0"/>
              <a:t>角色及專注的領域</a:t>
            </a:r>
            <a:endParaRPr lang="en-US" altLang="zh-TW" dirty="0" smtClean="0"/>
          </a:p>
          <a:p>
            <a:pPr marL="171450" indent="-171450">
              <a:buFont typeface="Calibri" panose="020F0502020204030204" pitchFamily="34" charset="0"/>
              <a:buChar char="­"/>
            </a:pPr>
            <a:r>
              <a:rPr lang="en-US" altLang="zh-TW" dirty="0" smtClean="0"/>
              <a:t>TR-0011 </a:t>
            </a:r>
            <a:r>
              <a:rPr lang="zh-TW" altLang="en-US" dirty="0" smtClean="0"/>
              <a:t>使用案例</a:t>
            </a:r>
            <a:r>
              <a:rPr lang="en-US" altLang="zh-TW" dirty="0" smtClean="0"/>
              <a:t>v2</a:t>
            </a:r>
          </a:p>
          <a:p>
            <a:pPr marL="171450" indent="-171450">
              <a:buFont typeface="Calibri" panose="020F0502020204030204" pitchFamily="34" charset="0"/>
              <a:buChar char="­"/>
            </a:pPr>
            <a:r>
              <a:rPr lang="en-US" altLang="zh-TW" dirty="0" smtClean="0"/>
              <a:t>TR-0012 </a:t>
            </a:r>
            <a:r>
              <a:rPr lang="zh-TW" altLang="en-US" dirty="0" smtClean="0"/>
              <a:t>終端對終端的安全性及群組認證</a:t>
            </a:r>
            <a:endParaRPr lang="en-US" altLang="zh-TW" dirty="0" smtClean="0"/>
          </a:p>
        </p:txBody>
      </p:sp>
      <p:sp>
        <p:nvSpPr>
          <p:cNvPr id="4" name="投影片編號版面配置區 3"/>
          <p:cNvSpPr>
            <a:spLocks noGrp="1"/>
          </p:cNvSpPr>
          <p:nvPr>
            <p:ph type="sldNum" sz="quarter" idx="10"/>
          </p:nvPr>
        </p:nvSpPr>
        <p:spPr/>
        <p:txBody>
          <a:bodyPr/>
          <a:lstStyle/>
          <a:p>
            <a:fld id="{4A8043B2-447E-4ED6-A21D-578071228552}" type="slidenum">
              <a:rPr lang="zh-TW" altLang="en-US" smtClean="0"/>
              <a:t>23</a:t>
            </a:fld>
            <a:endParaRPr lang="zh-TW" altLang="en-US"/>
          </a:p>
        </p:txBody>
      </p:sp>
    </p:spTree>
    <p:extLst>
      <p:ext uri="{BB962C8B-B14F-4D97-AF65-F5344CB8AC3E}">
        <p14:creationId xmlns:p14="http://schemas.microsoft.com/office/powerpoint/2010/main" val="22531883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Release</a:t>
            </a:r>
            <a:r>
              <a:rPr lang="en-US" altLang="zh-TW" baseline="0" dirty="0" smtClean="0"/>
              <a:t> 1 </a:t>
            </a:r>
            <a:r>
              <a:rPr lang="zh-TW" altLang="en-US" baseline="0" dirty="0" smtClean="0"/>
              <a:t>技術規範</a:t>
            </a:r>
            <a:r>
              <a:rPr lang="en-US" altLang="zh-TW" baseline="0" dirty="0" smtClean="0"/>
              <a:t>, </a:t>
            </a:r>
            <a:r>
              <a:rPr lang="zh-TW" altLang="en-US" baseline="0" dirty="0" smtClean="0"/>
              <a:t>包含</a:t>
            </a:r>
            <a:endParaRPr lang="en-US" altLang="zh-TW" baseline="0" dirty="0" smtClean="0"/>
          </a:p>
          <a:p>
            <a:pPr marL="171450" indent="-171450">
              <a:buFont typeface="Calibri" panose="020F0502020204030204" pitchFamily="34" charset="0"/>
              <a:buChar char="­"/>
            </a:pPr>
            <a:r>
              <a:rPr lang="en-US" altLang="zh-TW" baseline="0" dirty="0" smtClean="0"/>
              <a:t>TS-0001 </a:t>
            </a:r>
            <a:r>
              <a:rPr lang="zh-TW" altLang="en-US" baseline="0" dirty="0" smtClean="0"/>
              <a:t>功能性架構</a:t>
            </a:r>
            <a:endParaRPr lang="en-US" altLang="zh-TW" baseline="0" dirty="0" smtClean="0"/>
          </a:p>
          <a:p>
            <a:pPr marL="628650" lvl="1" indent="-171450">
              <a:buFont typeface="Calibri" panose="020F0502020204030204" pitchFamily="34" charset="0"/>
              <a:buChar char="­"/>
            </a:pPr>
            <a:r>
              <a:rPr lang="en-US" altLang="zh-TW" baseline="0" dirty="0" smtClean="0"/>
              <a:t>TS-0002 </a:t>
            </a:r>
            <a:r>
              <a:rPr lang="zh-TW" altLang="en-US" baseline="0" dirty="0" smtClean="0"/>
              <a:t>服務層的核心拓樸</a:t>
            </a:r>
            <a:endParaRPr lang="en-US" altLang="zh-TW" baseline="0" dirty="0" smtClean="0"/>
          </a:p>
          <a:p>
            <a:pPr marL="1085850" lvl="2" indent="-171450">
              <a:buFont typeface="Calibri" panose="020F0502020204030204" pitchFamily="34" charset="0"/>
              <a:buChar char="­"/>
            </a:pPr>
            <a:r>
              <a:rPr lang="en-US" altLang="zh-TW" baseline="0" dirty="0" smtClean="0"/>
              <a:t>TS-0009</a:t>
            </a:r>
            <a:r>
              <a:rPr lang="zh-TW" altLang="en-US" baseline="0" dirty="0" smtClean="0"/>
              <a:t> </a:t>
            </a:r>
            <a:r>
              <a:rPr lang="en-US" altLang="zh-TW" baseline="0" dirty="0" smtClean="0"/>
              <a:t>HTT</a:t>
            </a:r>
            <a:r>
              <a:rPr lang="zh-TW" altLang="en-US" baseline="0" dirty="0" smtClean="0"/>
              <a:t>拓樸連接</a:t>
            </a:r>
            <a:endParaRPr lang="en-US" altLang="zh-TW" baseline="0" dirty="0" smtClean="0"/>
          </a:p>
          <a:p>
            <a:pPr marL="1085850" lvl="2" indent="-171450">
              <a:buFont typeface="Calibri" panose="020F0502020204030204" pitchFamily="34" charset="0"/>
              <a:buChar char="­"/>
            </a:pPr>
            <a:r>
              <a:rPr lang="en-US" altLang="zh-TW" baseline="0" dirty="0" smtClean="0"/>
              <a:t>TS-0008 </a:t>
            </a:r>
            <a:r>
              <a:rPr lang="en-US" altLang="zh-TW" baseline="0" dirty="0" err="1" smtClean="0"/>
              <a:t>CoAP</a:t>
            </a:r>
            <a:r>
              <a:rPr lang="zh-TW" altLang="en-US" baseline="0" dirty="0" smtClean="0"/>
              <a:t>拓樸連接</a:t>
            </a:r>
            <a:endParaRPr lang="en-US" altLang="zh-TW" baseline="0" dirty="0" smtClean="0"/>
          </a:p>
          <a:p>
            <a:pPr marL="1085850" lvl="2" indent="-171450">
              <a:buFont typeface="Calibri" panose="020F0502020204030204" pitchFamily="34" charset="0"/>
              <a:buChar char="­"/>
            </a:pPr>
            <a:r>
              <a:rPr lang="en-US" altLang="zh-TW" baseline="0" dirty="0" smtClean="0"/>
              <a:t>TS-0010 MQTT</a:t>
            </a:r>
            <a:r>
              <a:rPr lang="zh-TW" altLang="en-US" baseline="0" dirty="0" smtClean="0"/>
              <a:t>拓樸連接</a:t>
            </a:r>
            <a:endParaRPr lang="en-US" altLang="zh-TW" baseline="0" dirty="0" smtClean="0"/>
          </a:p>
          <a:p>
            <a:pPr marL="1085850" lvl="2" indent="-171450">
              <a:buFont typeface="Calibri" panose="020F0502020204030204" pitchFamily="34" charset="0"/>
              <a:buChar char="­"/>
            </a:pPr>
            <a:r>
              <a:rPr lang="en-US" altLang="zh-TW" baseline="0" dirty="0" smtClean="0"/>
              <a:t>TS-0006 </a:t>
            </a:r>
            <a:r>
              <a:rPr lang="zh-TW" altLang="en-US" baseline="0" dirty="0" smtClean="0"/>
              <a:t>管理賦予</a:t>
            </a:r>
            <a:r>
              <a:rPr lang="en-US" altLang="zh-TW" baseline="0" dirty="0" smtClean="0"/>
              <a:t>(BBF): </a:t>
            </a:r>
            <a:r>
              <a:rPr lang="zh-TW" altLang="en-US" baseline="0" dirty="0" smtClean="0"/>
              <a:t>利用</a:t>
            </a:r>
            <a:r>
              <a:rPr lang="en-US" altLang="zh-TW" baseline="0" dirty="0" smtClean="0"/>
              <a:t>BBF</a:t>
            </a:r>
            <a:r>
              <a:rPr lang="zh-TW" altLang="en-US" baseline="0" dirty="0" smtClean="0"/>
              <a:t> </a:t>
            </a:r>
            <a:r>
              <a:rPr lang="en-US" altLang="zh-TW" baseline="0" dirty="0" smtClean="0"/>
              <a:t>( </a:t>
            </a:r>
            <a:r>
              <a:rPr lang="en-US" altLang="zh-TW" sz="1200" b="0" i="0" kern="1200" dirty="0" smtClean="0">
                <a:solidFill>
                  <a:schemeClr val="tx1"/>
                </a:solidFill>
                <a:effectLst/>
                <a:latin typeface="+mn-lt"/>
                <a:ea typeface="+mn-ea"/>
                <a:cs typeface="+mn-cs"/>
              </a:rPr>
              <a:t>Broadband Forum)</a:t>
            </a:r>
            <a:r>
              <a:rPr lang="zh-TW" altLang="en-US" sz="1200" b="0" i="0" kern="1200" dirty="0" smtClean="0">
                <a:solidFill>
                  <a:schemeClr val="tx1"/>
                </a:solidFill>
                <a:effectLst/>
                <a:latin typeface="+mn-lt"/>
                <a:ea typeface="+mn-ea"/>
                <a:cs typeface="+mn-cs"/>
              </a:rPr>
              <a:t> </a:t>
            </a:r>
            <a:r>
              <a:rPr lang="en-US" altLang="zh-TW" sz="1200" b="0" i="0" kern="1200" dirty="0" smtClean="0">
                <a:solidFill>
                  <a:schemeClr val="tx1"/>
                </a:solidFill>
                <a:effectLst/>
                <a:latin typeface="+mn-lt"/>
                <a:ea typeface="+mn-ea"/>
                <a:cs typeface="+mn-cs"/>
              </a:rPr>
              <a:t>TR-069</a:t>
            </a:r>
            <a:r>
              <a:rPr lang="zh-TW" altLang="en-US" sz="1200" b="0" i="0" kern="1200" dirty="0" smtClean="0">
                <a:solidFill>
                  <a:schemeClr val="tx1"/>
                </a:solidFill>
                <a:effectLst/>
                <a:latin typeface="+mn-lt"/>
                <a:ea typeface="+mn-ea"/>
                <a:cs typeface="+mn-cs"/>
              </a:rPr>
              <a:t> </a:t>
            </a:r>
            <a:r>
              <a:rPr lang="en-US" altLang="zh-TW" sz="1200" b="0" i="0" kern="1200" dirty="0" smtClean="0">
                <a:solidFill>
                  <a:schemeClr val="tx1"/>
                </a:solidFill>
                <a:effectLst/>
                <a:latin typeface="+mn-lt"/>
                <a:ea typeface="+mn-ea"/>
                <a:cs typeface="+mn-cs"/>
              </a:rPr>
              <a:t>protocol</a:t>
            </a:r>
            <a:r>
              <a:rPr lang="zh-TW" altLang="en-US" sz="1200" b="0" i="0" kern="1200" dirty="0" smtClean="0">
                <a:solidFill>
                  <a:schemeClr val="tx1"/>
                </a:solidFill>
                <a:effectLst/>
                <a:latin typeface="+mn-lt"/>
                <a:ea typeface="+mn-ea"/>
                <a:cs typeface="+mn-cs"/>
              </a:rPr>
              <a:t>與相關的訊息流程達到</a:t>
            </a:r>
            <a:r>
              <a:rPr lang="en-US" altLang="zh-TW" sz="1200" b="0" i="0" kern="1200" dirty="0" smtClean="0">
                <a:solidFill>
                  <a:schemeClr val="tx1"/>
                </a:solidFill>
                <a:effectLst/>
                <a:latin typeface="+mn-lt"/>
                <a:ea typeface="+mn-ea"/>
                <a:cs typeface="+mn-cs"/>
              </a:rPr>
              <a:t>oneM2M</a:t>
            </a:r>
            <a:r>
              <a:rPr lang="zh-TW" altLang="en-US" sz="1200" b="0" i="0" kern="1200" dirty="0" smtClean="0">
                <a:solidFill>
                  <a:schemeClr val="tx1"/>
                </a:solidFill>
                <a:effectLst/>
                <a:latin typeface="+mn-lt"/>
                <a:ea typeface="+mn-ea"/>
                <a:cs typeface="+mn-cs"/>
              </a:rPr>
              <a:t>的管理要求</a:t>
            </a:r>
            <a:endParaRPr lang="en-US" altLang="zh-TW" sz="1200" b="0" i="0" kern="1200" dirty="0" smtClean="0">
              <a:solidFill>
                <a:schemeClr val="tx1"/>
              </a:solidFill>
              <a:effectLst/>
              <a:latin typeface="+mn-lt"/>
              <a:ea typeface="+mn-ea"/>
              <a:cs typeface="+mn-cs"/>
            </a:endParaRPr>
          </a:p>
          <a:p>
            <a:pPr marL="1085850" lvl="2" indent="-171450">
              <a:buFont typeface="Calibri" panose="020F0502020204030204" pitchFamily="34" charset="0"/>
              <a:buChar char="­"/>
            </a:pPr>
            <a:r>
              <a:rPr lang="en-US" altLang="zh-TW" sz="1200" b="0" i="0" kern="1200" baseline="0" dirty="0" smtClean="0">
                <a:solidFill>
                  <a:schemeClr val="tx1"/>
                </a:solidFill>
                <a:effectLst/>
                <a:latin typeface="+mn-lt"/>
                <a:ea typeface="+mn-ea"/>
                <a:cs typeface="+mn-cs"/>
              </a:rPr>
              <a:t>TS-0005 </a:t>
            </a:r>
            <a:r>
              <a:rPr lang="zh-TW" altLang="en-US" sz="1200" b="0" i="0" kern="1200" baseline="0" dirty="0" smtClean="0">
                <a:solidFill>
                  <a:schemeClr val="tx1"/>
                </a:solidFill>
                <a:effectLst/>
                <a:latin typeface="+mn-lt"/>
                <a:ea typeface="+mn-ea"/>
                <a:cs typeface="+mn-cs"/>
              </a:rPr>
              <a:t>管理賦予</a:t>
            </a:r>
            <a:r>
              <a:rPr lang="en-US" altLang="zh-TW" sz="1200" b="0" i="0" kern="1200" baseline="0" dirty="0" smtClean="0">
                <a:solidFill>
                  <a:schemeClr val="tx1"/>
                </a:solidFill>
                <a:effectLst/>
                <a:latin typeface="+mn-lt"/>
                <a:ea typeface="+mn-ea"/>
                <a:cs typeface="+mn-cs"/>
              </a:rPr>
              <a:t>(OMA):</a:t>
            </a:r>
            <a:r>
              <a:rPr lang="zh-TW" altLang="en-US" sz="1200" b="0" i="0" kern="1200" baseline="0" dirty="0" smtClean="0">
                <a:solidFill>
                  <a:schemeClr val="tx1"/>
                </a:solidFill>
                <a:effectLst/>
                <a:latin typeface="+mn-lt"/>
                <a:ea typeface="+mn-ea"/>
                <a:cs typeface="+mn-cs"/>
              </a:rPr>
              <a:t> 利用</a:t>
            </a:r>
            <a:r>
              <a:rPr lang="en-US" altLang="zh-TW" sz="1200" b="0" i="0" kern="1200" baseline="0" dirty="0" smtClean="0">
                <a:solidFill>
                  <a:schemeClr val="tx1"/>
                </a:solidFill>
                <a:effectLst/>
                <a:latin typeface="+mn-lt"/>
                <a:ea typeface="+mn-ea"/>
                <a:cs typeface="+mn-cs"/>
              </a:rPr>
              <a:t>OMA(</a:t>
            </a:r>
            <a:r>
              <a:rPr lang="en-US" altLang="zh-TW" sz="1200" b="0" i="0" kern="1200" dirty="0" smtClean="0">
                <a:solidFill>
                  <a:schemeClr val="tx1"/>
                </a:solidFill>
                <a:effectLst/>
                <a:latin typeface="+mn-lt"/>
                <a:ea typeface="+mn-ea"/>
                <a:cs typeface="+mn-cs"/>
              </a:rPr>
              <a:t>Open Mobile Alliance)</a:t>
            </a:r>
            <a:r>
              <a:rPr lang="zh-TW" altLang="en-US" sz="1200" b="0" i="0" kern="1200" dirty="0" smtClean="0">
                <a:solidFill>
                  <a:schemeClr val="tx1"/>
                </a:solidFill>
                <a:effectLst/>
                <a:latin typeface="+mn-lt"/>
                <a:ea typeface="+mn-ea"/>
                <a:cs typeface="+mn-cs"/>
              </a:rPr>
              <a:t> </a:t>
            </a:r>
            <a:r>
              <a:rPr lang="en-US" altLang="zh-TW" sz="1200" b="0" i="0" kern="1200" dirty="0" smtClean="0">
                <a:solidFill>
                  <a:schemeClr val="tx1"/>
                </a:solidFill>
                <a:effectLst/>
                <a:latin typeface="+mn-lt"/>
                <a:ea typeface="+mn-ea"/>
                <a:cs typeface="+mn-cs"/>
              </a:rPr>
              <a:t>DM</a:t>
            </a:r>
            <a:r>
              <a:rPr lang="zh-TW" altLang="en-US" sz="1200" b="0" i="0" kern="1200" dirty="0" smtClean="0">
                <a:solidFill>
                  <a:schemeClr val="tx1"/>
                </a:solidFill>
                <a:effectLst/>
                <a:latin typeface="+mn-lt"/>
                <a:ea typeface="+mn-ea"/>
                <a:cs typeface="+mn-cs"/>
              </a:rPr>
              <a:t>及</a:t>
            </a:r>
            <a:r>
              <a:rPr lang="en-US" altLang="zh-TW" sz="1200" b="0" i="0" kern="1200" dirty="0" smtClean="0">
                <a:solidFill>
                  <a:schemeClr val="tx1"/>
                </a:solidFill>
                <a:effectLst/>
                <a:latin typeface="+mn-lt"/>
                <a:ea typeface="+mn-ea"/>
                <a:cs typeface="+mn-cs"/>
              </a:rPr>
              <a:t>OMA</a:t>
            </a:r>
            <a:r>
              <a:rPr lang="zh-TW" altLang="en-US" sz="1200" b="0" i="0" kern="1200" dirty="0" smtClean="0">
                <a:solidFill>
                  <a:schemeClr val="tx1"/>
                </a:solidFill>
                <a:effectLst/>
                <a:latin typeface="+mn-lt"/>
                <a:ea typeface="+mn-ea"/>
                <a:cs typeface="+mn-cs"/>
              </a:rPr>
              <a:t> </a:t>
            </a:r>
            <a:r>
              <a:rPr lang="en-US" altLang="zh-TW" sz="1200" b="0" i="0" kern="1200" dirty="0" smtClean="0">
                <a:solidFill>
                  <a:schemeClr val="tx1"/>
                </a:solidFill>
                <a:effectLst/>
                <a:latin typeface="+mn-lt"/>
                <a:ea typeface="+mn-ea"/>
                <a:cs typeface="+mn-cs"/>
              </a:rPr>
              <a:t>LWM2M</a:t>
            </a:r>
            <a:r>
              <a:rPr lang="zh-TW" altLang="en-US" sz="1200" b="0" i="0" kern="1200" dirty="0" smtClean="0">
                <a:solidFill>
                  <a:schemeClr val="tx1"/>
                </a:solidFill>
                <a:effectLst/>
                <a:latin typeface="+mn-lt"/>
                <a:ea typeface="+mn-ea"/>
                <a:cs typeface="+mn-cs"/>
              </a:rPr>
              <a:t> </a:t>
            </a:r>
            <a:r>
              <a:rPr lang="en-US" altLang="zh-TW" sz="1200" b="0" i="0" kern="1200" dirty="0" smtClean="0">
                <a:solidFill>
                  <a:schemeClr val="tx1"/>
                </a:solidFill>
                <a:effectLst/>
                <a:latin typeface="+mn-lt"/>
                <a:ea typeface="+mn-ea"/>
                <a:cs typeface="+mn-cs"/>
              </a:rPr>
              <a:t>resource</a:t>
            </a:r>
            <a:r>
              <a:rPr lang="zh-TW" altLang="en-US" sz="1200" b="0" i="0" kern="1200" dirty="0" smtClean="0">
                <a:solidFill>
                  <a:schemeClr val="tx1"/>
                </a:solidFill>
                <a:effectLst/>
                <a:latin typeface="+mn-lt"/>
                <a:ea typeface="+mn-ea"/>
                <a:cs typeface="+mn-cs"/>
              </a:rPr>
              <a:t>與相關訊息流程達到</a:t>
            </a:r>
            <a:r>
              <a:rPr lang="en-US" altLang="zh-TW" sz="1200" b="0" i="0" kern="1200" dirty="0" smtClean="0">
                <a:solidFill>
                  <a:schemeClr val="tx1"/>
                </a:solidFill>
                <a:effectLst/>
                <a:latin typeface="+mn-lt"/>
                <a:ea typeface="+mn-ea"/>
                <a:cs typeface="+mn-cs"/>
              </a:rPr>
              <a:t>oneM2M</a:t>
            </a:r>
            <a:r>
              <a:rPr lang="zh-TW" altLang="en-US" sz="1200" b="0" i="0" kern="1200" dirty="0" smtClean="0">
                <a:solidFill>
                  <a:schemeClr val="tx1"/>
                </a:solidFill>
                <a:effectLst/>
                <a:latin typeface="+mn-lt"/>
                <a:ea typeface="+mn-ea"/>
                <a:cs typeface="+mn-cs"/>
              </a:rPr>
              <a:t>的管理要求</a:t>
            </a:r>
            <a:endParaRPr lang="en-US" altLang="zh-TW" sz="1200" b="0" i="0" kern="1200" dirty="0" smtClean="0">
              <a:solidFill>
                <a:schemeClr val="tx1"/>
              </a:solidFill>
              <a:effectLst/>
              <a:latin typeface="+mn-lt"/>
              <a:ea typeface="+mn-ea"/>
              <a:cs typeface="+mn-cs"/>
            </a:endParaRPr>
          </a:p>
          <a:p>
            <a:pPr marL="171450" lvl="0" indent="-171450">
              <a:buFont typeface="Calibri" panose="020F0502020204030204" pitchFamily="34" charset="0"/>
              <a:buChar char="­"/>
            </a:pPr>
            <a:r>
              <a:rPr lang="en-US" altLang="zh-TW" b="0" i="0" kern="1200" baseline="0" dirty="0" smtClean="0">
                <a:solidFill>
                  <a:schemeClr val="tx1"/>
                </a:solidFill>
                <a:effectLst/>
                <a:latin typeface="+mn-lt"/>
                <a:ea typeface="+mn-ea"/>
                <a:cs typeface="+mn-cs"/>
              </a:rPr>
              <a:t>TS-0003 </a:t>
            </a:r>
            <a:r>
              <a:rPr lang="zh-TW" altLang="en-US" b="0" i="0" kern="1200" baseline="0" dirty="0" smtClean="0">
                <a:solidFill>
                  <a:schemeClr val="tx1"/>
                </a:solidFill>
                <a:effectLst/>
                <a:latin typeface="+mn-lt"/>
                <a:ea typeface="+mn-ea"/>
                <a:cs typeface="+mn-cs"/>
              </a:rPr>
              <a:t>安全性解決方法</a:t>
            </a:r>
            <a:endParaRPr lang="en-US" altLang="zh-TW" b="0" i="0" kern="1200" baseline="0" dirty="0" smtClean="0">
              <a:solidFill>
                <a:schemeClr val="tx1"/>
              </a:solidFill>
              <a:effectLst/>
              <a:latin typeface="+mn-lt"/>
              <a:ea typeface="+mn-ea"/>
              <a:cs typeface="+mn-cs"/>
            </a:endParaRPr>
          </a:p>
          <a:p>
            <a:pPr marL="171450" lvl="0" indent="-171450">
              <a:buFont typeface="Calibri" panose="020F0502020204030204" pitchFamily="34" charset="0"/>
              <a:buChar char="­"/>
            </a:pPr>
            <a:r>
              <a:rPr lang="en-US" altLang="zh-TW" b="0" i="0" kern="1200" baseline="0" dirty="0" smtClean="0">
                <a:solidFill>
                  <a:schemeClr val="tx1"/>
                </a:solidFill>
                <a:effectLst/>
                <a:latin typeface="+mn-lt"/>
                <a:ea typeface="+mn-ea"/>
                <a:cs typeface="+mn-cs"/>
              </a:rPr>
              <a:t>TS-0002 </a:t>
            </a:r>
            <a:r>
              <a:rPr lang="zh-TW" altLang="en-US" b="0" i="0" kern="1200" baseline="0" dirty="0" smtClean="0">
                <a:solidFill>
                  <a:schemeClr val="tx1"/>
                </a:solidFill>
                <a:effectLst/>
                <a:latin typeface="+mn-lt"/>
                <a:ea typeface="+mn-ea"/>
                <a:cs typeface="+mn-cs"/>
              </a:rPr>
              <a:t>要求</a:t>
            </a:r>
            <a:endParaRPr lang="en-US" altLang="zh-TW" b="0" i="0" kern="1200" baseline="0" dirty="0" smtClean="0">
              <a:solidFill>
                <a:schemeClr val="tx1"/>
              </a:solidFill>
              <a:effectLst/>
              <a:latin typeface="+mn-lt"/>
              <a:ea typeface="+mn-ea"/>
              <a:cs typeface="+mn-cs"/>
            </a:endParaRPr>
          </a:p>
          <a:p>
            <a:pPr marL="171450" lvl="0" indent="-171450">
              <a:buFont typeface="Calibri" panose="020F0502020204030204" pitchFamily="34" charset="0"/>
              <a:buChar char="­"/>
            </a:pPr>
            <a:r>
              <a:rPr lang="en-US" altLang="zh-TW" baseline="0" dirty="0" smtClean="0"/>
              <a:t>TS-0011 </a:t>
            </a:r>
            <a:r>
              <a:rPr lang="zh-TW" altLang="en-US" baseline="0" dirty="0" smtClean="0"/>
              <a:t>縮寫與定義</a:t>
            </a:r>
            <a:endParaRPr lang="en-US" altLang="zh-TW" baseline="0" dirty="0" smtClean="0"/>
          </a:p>
          <a:p>
            <a:pPr marL="1085850" lvl="2" indent="-171450">
              <a:buFont typeface="Calibri" panose="020F0502020204030204" pitchFamily="34" charset="0"/>
              <a:buChar char="­"/>
            </a:pPr>
            <a:endParaRPr lang="en-US" altLang="zh-TW" baseline="0" dirty="0" smtClean="0"/>
          </a:p>
        </p:txBody>
      </p:sp>
      <p:sp>
        <p:nvSpPr>
          <p:cNvPr id="4" name="投影片編號版面配置區 3"/>
          <p:cNvSpPr>
            <a:spLocks noGrp="1"/>
          </p:cNvSpPr>
          <p:nvPr>
            <p:ph type="sldNum" sz="quarter" idx="10"/>
          </p:nvPr>
        </p:nvSpPr>
        <p:spPr/>
        <p:txBody>
          <a:bodyPr/>
          <a:lstStyle/>
          <a:p>
            <a:fld id="{4A8043B2-447E-4ED6-A21D-578071228552}" type="slidenum">
              <a:rPr lang="zh-TW" altLang="en-US" smtClean="0"/>
              <a:t>24</a:t>
            </a:fld>
            <a:endParaRPr lang="zh-TW" altLang="en-US"/>
          </a:p>
        </p:txBody>
      </p:sp>
    </p:spTree>
    <p:extLst>
      <p:ext uri="{BB962C8B-B14F-4D97-AF65-F5344CB8AC3E}">
        <p14:creationId xmlns:p14="http://schemas.microsoft.com/office/powerpoint/2010/main" val="28966370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dirty="0" smtClean="0">
                <a:ea typeface="新細明體" panose="02020500000000000000" pitchFamily="18" charset="-120"/>
              </a:rPr>
              <a:t>Infrastructure Domain</a:t>
            </a:r>
            <a:r>
              <a:rPr lang="zh-TW" altLang="en-US" dirty="0" smtClean="0">
                <a:ea typeface="新細明體" panose="02020500000000000000" pitchFamily="18" charset="-120"/>
              </a:rPr>
              <a:t>為物聯網核心網路且一般存在於雲端環境</a:t>
            </a:r>
            <a:r>
              <a:rPr lang="en-US" altLang="zh-TW" dirty="0" smtClean="0">
                <a:ea typeface="新細明體" panose="02020500000000000000" pitchFamily="18" charset="-120"/>
              </a:rPr>
              <a:t>,</a:t>
            </a:r>
            <a:r>
              <a:rPr lang="en-US" altLang="zh-TW" baseline="0" dirty="0" smtClean="0">
                <a:ea typeface="新細明體" panose="02020500000000000000" pitchFamily="18" charset="-120"/>
              </a:rPr>
              <a:t> </a:t>
            </a:r>
            <a:r>
              <a:rPr lang="zh-TW" altLang="en-US" baseline="0" dirty="0" smtClean="0">
                <a:ea typeface="新細明體" panose="02020500000000000000" pitchFamily="18" charset="-120"/>
              </a:rPr>
              <a:t>可以影響目前現存網路包含固定網路及行動網路</a:t>
            </a:r>
            <a:r>
              <a:rPr lang="en-US" altLang="zh-TW" baseline="0" dirty="0" smtClean="0">
                <a:ea typeface="新細明體" panose="02020500000000000000" pitchFamily="18" charset="-120"/>
              </a:rPr>
              <a:t>(4G</a:t>
            </a:r>
            <a:r>
              <a:rPr lang="zh-TW" altLang="en-US" baseline="0" dirty="0" smtClean="0">
                <a:ea typeface="新細明體" panose="02020500000000000000" pitchFamily="18" charset="-120"/>
              </a:rPr>
              <a:t>或未來的</a:t>
            </a:r>
            <a:r>
              <a:rPr lang="en-US" altLang="zh-TW" baseline="0" dirty="0" smtClean="0">
                <a:ea typeface="新細明體" panose="02020500000000000000" pitchFamily="18" charset="-120"/>
              </a:rPr>
              <a:t>5G),</a:t>
            </a:r>
            <a:r>
              <a:rPr lang="zh-TW" altLang="en-US" baseline="0" dirty="0" smtClean="0">
                <a:ea typeface="新細明體" panose="02020500000000000000" pitchFamily="18" charset="-120"/>
              </a:rPr>
              <a:t> 其中</a:t>
            </a:r>
            <a:r>
              <a:rPr lang="en-US" altLang="zh-TW" baseline="0" dirty="0" smtClean="0">
                <a:ea typeface="新細明體" panose="02020500000000000000" pitchFamily="18" charset="-120"/>
              </a:rPr>
              <a:t>,</a:t>
            </a:r>
            <a:r>
              <a:rPr lang="zh-TW" altLang="en-US" baseline="0" dirty="0" smtClean="0">
                <a:ea typeface="新細明體" panose="02020500000000000000" pitchFamily="18" charset="-120"/>
              </a:rPr>
              <a:t> 行動網路將會是</a:t>
            </a:r>
            <a:r>
              <a:rPr lang="en-US" altLang="zh-TW" baseline="0" dirty="0" smtClean="0">
                <a:ea typeface="新細明體" panose="02020500000000000000" pitchFamily="18" charset="-120"/>
              </a:rPr>
              <a:t>M2M</a:t>
            </a:r>
            <a:r>
              <a:rPr lang="zh-TW" altLang="en-US" baseline="0" dirty="0" smtClean="0">
                <a:ea typeface="新細明體" panose="02020500000000000000" pitchFamily="18" charset="-120"/>
              </a:rPr>
              <a:t>的主要核心</a:t>
            </a:r>
            <a:endParaRPr lang="en-US" altLang="zh-TW" baseline="0" dirty="0" smtClean="0">
              <a:ea typeface="新細明體" panose="02020500000000000000" pitchFamily="18" charset="-120"/>
            </a:endParaRPr>
          </a:p>
          <a:p>
            <a:endParaRPr lang="en-US" altLang="zh-TW" baseline="0" dirty="0" smtClean="0">
              <a:ea typeface="新細明體" panose="02020500000000000000" pitchFamily="18" charset="-120"/>
            </a:endParaRPr>
          </a:p>
          <a:p>
            <a:r>
              <a:rPr lang="zh-TW" altLang="en-US" dirty="0" smtClean="0">
                <a:ea typeface="新細明體" panose="02020500000000000000" pitchFamily="18" charset="-120"/>
              </a:rPr>
              <a:t>而</a:t>
            </a:r>
            <a:r>
              <a:rPr lang="en-US" altLang="zh-TW" dirty="0" smtClean="0">
                <a:ea typeface="新細明體" panose="02020500000000000000" pitchFamily="18" charset="-120"/>
              </a:rPr>
              <a:t>infrastructure</a:t>
            </a:r>
            <a:r>
              <a:rPr lang="en-US" altLang="zh-TW" baseline="0" dirty="0" smtClean="0">
                <a:ea typeface="新細明體" panose="02020500000000000000" pitchFamily="18" charset="-120"/>
              </a:rPr>
              <a:t> node </a:t>
            </a:r>
            <a:r>
              <a:rPr lang="zh-TW" altLang="en-US" baseline="0" dirty="0" smtClean="0">
                <a:ea typeface="新細明體" panose="02020500000000000000" pitchFamily="18" charset="-120"/>
              </a:rPr>
              <a:t>是核心網路中的</a:t>
            </a:r>
            <a:r>
              <a:rPr lang="en-US" altLang="zh-TW" baseline="0" dirty="0" smtClean="0">
                <a:ea typeface="新細明體" panose="02020500000000000000" pitchFamily="18" charset="-120"/>
              </a:rPr>
              <a:t>M2M</a:t>
            </a:r>
            <a:r>
              <a:rPr lang="zh-TW" altLang="en-US" baseline="0" dirty="0" smtClean="0">
                <a:ea typeface="新細明體" panose="02020500000000000000" pitchFamily="18" charset="-120"/>
              </a:rPr>
              <a:t>伺服器</a:t>
            </a:r>
            <a:endParaRPr lang="en-US" altLang="zh-TW" dirty="0" smtClean="0">
              <a:ea typeface="新細明體" panose="02020500000000000000" pitchFamily="18" charset="-120"/>
            </a:endParaRPr>
          </a:p>
        </p:txBody>
      </p:sp>
    </p:spTree>
    <p:extLst>
      <p:ext uri="{BB962C8B-B14F-4D97-AF65-F5344CB8AC3E}">
        <p14:creationId xmlns:p14="http://schemas.microsoft.com/office/powerpoint/2010/main" val="34736044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dirty="0" smtClean="0"/>
              <a:t>Field</a:t>
            </a:r>
            <a:r>
              <a:rPr lang="zh-TW" altLang="en-US" dirty="0" smtClean="0"/>
              <a:t> </a:t>
            </a:r>
            <a:r>
              <a:rPr lang="en-US" altLang="zh-TW" dirty="0" smtClean="0"/>
              <a:t>domain</a:t>
            </a:r>
            <a:r>
              <a:rPr lang="zh-TW" altLang="en-US" dirty="0" smtClean="0"/>
              <a:t>則是物聯網的</a:t>
            </a:r>
            <a:r>
              <a:rPr lang="en-US" altLang="zh-TW" dirty="0" smtClean="0"/>
              <a:t>area network, </a:t>
            </a:r>
            <a:r>
              <a:rPr lang="zh-TW" altLang="en-US" dirty="0" smtClean="0"/>
              <a:t>一般存在於網路的邊緣</a:t>
            </a:r>
            <a:r>
              <a:rPr lang="en-US" altLang="zh-TW" dirty="0" smtClean="0"/>
              <a:t>,</a:t>
            </a:r>
            <a:r>
              <a:rPr lang="en-US" altLang="zh-TW" baseline="0" dirty="0" smtClean="0"/>
              <a:t> </a:t>
            </a:r>
            <a:r>
              <a:rPr lang="zh-TW" altLang="en-US" baseline="0" dirty="0" smtClean="0"/>
              <a:t>他利用了大量的無線及有線的</a:t>
            </a:r>
            <a:r>
              <a:rPr lang="en-US" altLang="zh-TW" baseline="0" dirty="0" smtClean="0"/>
              <a:t>protocols</a:t>
            </a:r>
            <a:r>
              <a:rPr lang="zh-TW" altLang="en-US" baseline="0" dirty="0" smtClean="0"/>
              <a:t>及技術</a:t>
            </a:r>
            <a:endParaRPr lang="en-US" altLang="zh-TW" baseline="0" dirty="0" smtClean="0"/>
          </a:p>
          <a:p>
            <a:endParaRPr lang="en-US" altLang="zh-TW" baseline="0" dirty="0" smtClean="0"/>
          </a:p>
          <a:p>
            <a:r>
              <a:rPr lang="en-US" altLang="zh-TW" dirty="0" smtClean="0"/>
              <a:t>Field domain</a:t>
            </a:r>
            <a:r>
              <a:rPr lang="en-US" altLang="zh-TW" baseline="0" dirty="0" smtClean="0"/>
              <a:t> </a:t>
            </a:r>
            <a:r>
              <a:rPr lang="zh-TW" altLang="en-US" baseline="0" dirty="0" smtClean="0"/>
              <a:t>包含物聯網裝置及閘道器</a:t>
            </a:r>
            <a:r>
              <a:rPr lang="en-US" altLang="zh-TW" baseline="0" dirty="0" smtClean="0"/>
              <a:t>, </a:t>
            </a:r>
            <a:r>
              <a:rPr lang="zh-TW" altLang="en-US" baseline="0" dirty="0" smtClean="0"/>
              <a:t>裝置部分包含</a:t>
            </a:r>
            <a:r>
              <a:rPr lang="en-US" altLang="zh-TW" baseline="0" dirty="0" smtClean="0"/>
              <a:t>Application Dedicated Node</a:t>
            </a:r>
            <a:r>
              <a:rPr lang="zh-TW" altLang="en-US" baseline="0" dirty="0" smtClean="0"/>
              <a:t> 及</a:t>
            </a:r>
            <a:r>
              <a:rPr lang="en-US" altLang="zh-TW" baseline="0" dirty="0" smtClean="0"/>
              <a:t>Application Service Node</a:t>
            </a:r>
            <a:r>
              <a:rPr lang="zh-TW" altLang="en-US" baseline="0" dirty="0" smtClean="0"/>
              <a:t>兩種</a:t>
            </a:r>
            <a:r>
              <a:rPr lang="en-US" altLang="zh-TW" baseline="0" dirty="0" smtClean="0"/>
              <a:t>, </a:t>
            </a:r>
            <a:r>
              <a:rPr lang="zh-TW" altLang="en-US" baseline="0" dirty="0" smtClean="0"/>
              <a:t>閘道器則又稱為</a:t>
            </a:r>
            <a:r>
              <a:rPr lang="en-US" altLang="zh-TW" baseline="0" dirty="0" smtClean="0"/>
              <a:t>Middle Nodes.</a:t>
            </a:r>
          </a:p>
        </p:txBody>
      </p:sp>
    </p:spTree>
    <p:extLst>
      <p:ext uri="{BB962C8B-B14F-4D97-AF65-F5344CB8AC3E}">
        <p14:creationId xmlns:p14="http://schemas.microsoft.com/office/powerpoint/2010/main" val="5364888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ea typeface="新細明體" panose="02020500000000000000" pitchFamily="18" charset="-120"/>
              </a:rPr>
              <a:t>oneM2M</a:t>
            </a:r>
            <a:r>
              <a:rPr lang="zh-TW" altLang="en-US" dirty="0" smtClean="0">
                <a:ea typeface="新細明體" panose="02020500000000000000" pitchFamily="18" charset="-120"/>
              </a:rPr>
              <a:t>的重要性</a:t>
            </a:r>
            <a:endParaRPr lang="en-US" altLang="zh-TW" dirty="0" smtClean="0">
              <a:ea typeface="新細明體" panose="02020500000000000000" pitchFamily="18" charset="-120"/>
            </a:endParaRPr>
          </a:p>
          <a:p>
            <a:pPr marL="171450" indent="-171450">
              <a:buFontTx/>
              <a:buChar char="-"/>
            </a:pPr>
            <a:r>
              <a:rPr lang="zh-TW" altLang="en-US" dirty="0" smtClean="0">
                <a:ea typeface="新細明體" panose="02020500000000000000" pitchFamily="18" charset="-120"/>
              </a:rPr>
              <a:t>建立一般化服務層供大規模物聯網應用程式使用</a:t>
            </a:r>
            <a:r>
              <a:rPr lang="en-US" altLang="zh-TW" dirty="0" smtClean="0">
                <a:ea typeface="新細明體" panose="02020500000000000000" pitchFamily="18" charset="-120"/>
              </a:rPr>
              <a:t>,</a:t>
            </a:r>
            <a:r>
              <a:rPr lang="zh-TW" altLang="en-US" dirty="0" smtClean="0">
                <a:ea typeface="新細明體" panose="02020500000000000000" pitchFamily="18" charset="-120"/>
              </a:rPr>
              <a:t> 包含物聯網所有領域</a:t>
            </a:r>
            <a:endParaRPr lang="en-US" altLang="zh-TW" dirty="0" smtClean="0">
              <a:ea typeface="新細明體" panose="02020500000000000000" pitchFamily="18" charset="-120"/>
            </a:endParaRPr>
          </a:p>
          <a:p>
            <a:pPr marL="171450" indent="-171450">
              <a:buFontTx/>
              <a:buChar char="-"/>
            </a:pPr>
            <a:r>
              <a:rPr lang="zh-TW" altLang="en-US" dirty="0" smtClean="0">
                <a:ea typeface="新細明體" panose="02020500000000000000" pitchFamily="18" charset="-120"/>
              </a:rPr>
              <a:t>隱藏網路使用的複雜度</a:t>
            </a:r>
            <a:r>
              <a:rPr lang="en-US" altLang="zh-TW" dirty="0" smtClean="0">
                <a:ea typeface="新細明體" panose="02020500000000000000" pitchFamily="18" charset="-120"/>
              </a:rPr>
              <a:t>,</a:t>
            </a:r>
            <a:r>
              <a:rPr lang="zh-TW" altLang="en-US" dirty="0" smtClean="0">
                <a:ea typeface="新細明體" panose="02020500000000000000" pitchFamily="18" charset="-120"/>
              </a:rPr>
              <a:t> 簡化應用程式的實作</a:t>
            </a:r>
            <a:endParaRPr lang="en-US" altLang="zh-TW" dirty="0" smtClean="0">
              <a:ea typeface="新細明體" panose="02020500000000000000" pitchFamily="18" charset="-120"/>
            </a:endParaRPr>
          </a:p>
          <a:p>
            <a:pPr marL="171450" indent="-171450">
              <a:buFontTx/>
              <a:buChar char="-"/>
            </a:pPr>
            <a:r>
              <a:rPr lang="zh-TW" altLang="en-US" dirty="0" smtClean="0">
                <a:ea typeface="新細明體" panose="02020500000000000000" pitchFamily="18" charset="-120"/>
              </a:rPr>
              <a:t>服務層也能根據因子像是時間敏感性及節省資料傳輸進控制</a:t>
            </a:r>
            <a:endParaRPr lang="en-US" altLang="en-US" dirty="0" smtClean="0">
              <a:ea typeface="新細明體" panose="02020500000000000000" pitchFamily="18" charset="-120"/>
            </a:endParaRPr>
          </a:p>
        </p:txBody>
      </p:sp>
    </p:spTree>
    <p:extLst>
      <p:ext uri="{BB962C8B-B14F-4D97-AF65-F5344CB8AC3E}">
        <p14:creationId xmlns:p14="http://schemas.microsoft.com/office/powerpoint/2010/main" val="41965392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t>為什麼需要 </a:t>
            </a:r>
            <a:r>
              <a:rPr lang="en-US" altLang="zh-TW" dirty="0" smtClean="0"/>
              <a:t>M2M</a:t>
            </a:r>
            <a:r>
              <a:rPr lang="zh-TW" altLang="en-US" dirty="0" smtClean="0"/>
              <a:t>系統級架構</a:t>
            </a:r>
            <a:r>
              <a:rPr lang="en-US" altLang="zh-TW" dirty="0" smtClean="0"/>
              <a:t>:</a:t>
            </a:r>
            <a:endParaRPr lang="zh-TW" altLang="en-US" dirty="0" smtClean="0"/>
          </a:p>
          <a:p>
            <a:r>
              <a:rPr lang="zh-TW" altLang="en-US" dirty="0" smtClean="0"/>
              <a:t>藉著專注於高階而不是低階如網路接取控制，身份驗證或路由的功能，來 鼓 勵 </a:t>
            </a:r>
            <a:r>
              <a:rPr lang="en-US" altLang="zh-TW" dirty="0" smtClean="0"/>
              <a:t>M2M</a:t>
            </a:r>
            <a:r>
              <a:rPr lang="zh-TW" altLang="en-US" dirty="0" smtClean="0"/>
              <a:t>應用的發展 。</a:t>
            </a:r>
          </a:p>
          <a:p>
            <a:r>
              <a:rPr lang="zh-TW" altLang="en-US" dirty="0" smtClean="0"/>
              <a:t>使得任何應用通過一個共同的橫向服務層即可執行傳感器的數據檢索和控制。</a:t>
            </a:r>
          </a:p>
          <a:p>
            <a:r>
              <a:rPr lang="zh-TW" altLang="en-US" dirty="0" smtClean="0"/>
              <a:t>提供如數據的發布和訂閱等基於網路的服務功 能 。</a:t>
            </a:r>
          </a:p>
        </p:txBody>
      </p:sp>
    </p:spTree>
    <p:extLst>
      <p:ext uri="{BB962C8B-B14F-4D97-AF65-F5344CB8AC3E}">
        <p14:creationId xmlns:p14="http://schemas.microsoft.com/office/powerpoint/2010/main" val="30596583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t>圖示多種應用共通的橫向服務層。</a:t>
            </a:r>
            <a:endParaRPr lang="en-US" altLang="zh-TW" dirty="0" smtClean="0"/>
          </a:p>
          <a:p>
            <a:endParaRPr lang="en-US" altLang="en-US" dirty="0" smtClean="0">
              <a:ea typeface="新細明體" panose="02020500000000000000" pitchFamily="18" charset="-120"/>
            </a:endParaRPr>
          </a:p>
          <a:p>
            <a:r>
              <a:rPr lang="zh-TW" altLang="en-US" dirty="0" smtClean="0">
                <a:ea typeface="新細明體" panose="02020500000000000000" pitchFamily="18" charset="-120"/>
              </a:rPr>
              <a:t>列舉了四種應用如</a:t>
            </a:r>
            <a:r>
              <a:rPr lang="en-US" altLang="zh-TW" dirty="0" smtClean="0">
                <a:ea typeface="新細明體" panose="02020500000000000000" pitchFamily="18" charset="-120"/>
              </a:rPr>
              <a:t>Smart Grid, Connected Vehicle,</a:t>
            </a:r>
            <a:r>
              <a:rPr lang="en-US" altLang="zh-TW" baseline="0" dirty="0" smtClean="0">
                <a:ea typeface="新細明體" panose="02020500000000000000" pitchFamily="18" charset="-120"/>
              </a:rPr>
              <a:t> E-health, Connected Home, </a:t>
            </a:r>
            <a:r>
              <a:rPr lang="zh-TW" altLang="en-US" baseline="0" dirty="0" smtClean="0">
                <a:ea typeface="新細明體" panose="02020500000000000000" pitchFamily="18" charset="-120"/>
              </a:rPr>
              <a:t>這些應用會通過垂直的特定</a:t>
            </a:r>
            <a:r>
              <a:rPr lang="en-US" altLang="zh-TW" baseline="0" dirty="0" smtClean="0">
                <a:ea typeface="新細明體" panose="02020500000000000000" pitchFamily="18" charset="-120"/>
              </a:rPr>
              <a:t>APIs</a:t>
            </a:r>
            <a:r>
              <a:rPr lang="zh-TW" altLang="en-US" baseline="0" dirty="0" smtClean="0">
                <a:ea typeface="新細明體" panose="02020500000000000000" pitchFamily="18" charset="-120"/>
              </a:rPr>
              <a:t>去使用</a:t>
            </a:r>
            <a:r>
              <a:rPr lang="en-US" altLang="zh-TW" baseline="0" dirty="0" smtClean="0">
                <a:ea typeface="新細明體" panose="02020500000000000000" pitchFamily="18" charset="-120"/>
              </a:rPr>
              <a:t>M2M</a:t>
            </a:r>
            <a:r>
              <a:rPr lang="zh-TW" altLang="en-US" baseline="0" dirty="0" smtClean="0">
                <a:ea typeface="新細明體" panose="02020500000000000000" pitchFamily="18" charset="-120"/>
              </a:rPr>
              <a:t> </a:t>
            </a:r>
            <a:r>
              <a:rPr lang="en-US" altLang="zh-TW" baseline="0" dirty="0" smtClean="0">
                <a:ea typeface="新細明體" panose="02020500000000000000" pitchFamily="18" charset="-120"/>
              </a:rPr>
              <a:t>Core</a:t>
            </a:r>
            <a:r>
              <a:rPr lang="zh-TW" altLang="en-US" baseline="0" dirty="0" smtClean="0">
                <a:ea typeface="新細明體" panose="02020500000000000000" pitchFamily="18" charset="-120"/>
              </a:rPr>
              <a:t> </a:t>
            </a:r>
            <a:r>
              <a:rPr lang="en-US" altLang="zh-TW" baseline="0" dirty="0" smtClean="0">
                <a:ea typeface="新細明體" panose="02020500000000000000" pitchFamily="18" charset="-120"/>
              </a:rPr>
              <a:t>Needs</a:t>
            </a:r>
          </a:p>
        </p:txBody>
      </p:sp>
    </p:spTree>
    <p:extLst>
      <p:ext uri="{BB962C8B-B14F-4D97-AF65-F5344CB8AC3E}">
        <p14:creationId xmlns:p14="http://schemas.microsoft.com/office/powerpoint/2010/main" val="123227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ea typeface="新細明體" panose="02020500000000000000" pitchFamily="18" charset="-120"/>
            </a:endParaRPr>
          </a:p>
        </p:txBody>
      </p:sp>
    </p:spTree>
    <p:extLst>
      <p:ext uri="{BB962C8B-B14F-4D97-AF65-F5344CB8AC3E}">
        <p14:creationId xmlns:p14="http://schemas.microsoft.com/office/powerpoint/2010/main" val="24781833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未來會將網路的部分再細分為服務層、網路層</a:t>
            </a:r>
            <a:r>
              <a:rPr lang="en-US" altLang="zh-TW" dirty="0" smtClean="0"/>
              <a:t>(</a:t>
            </a:r>
            <a:r>
              <a:rPr lang="zh-TW" altLang="en-US" dirty="0" smtClean="0"/>
              <a:t>含</a:t>
            </a:r>
            <a:r>
              <a:rPr lang="en-US" altLang="zh-TW" dirty="0" smtClean="0"/>
              <a:t>Gateway)</a:t>
            </a:r>
            <a:endParaRPr lang="zh-TW" altLang="en-US" dirty="0"/>
          </a:p>
        </p:txBody>
      </p:sp>
      <p:sp>
        <p:nvSpPr>
          <p:cNvPr id="4" name="投影片編號版面配置區 3"/>
          <p:cNvSpPr>
            <a:spLocks noGrp="1"/>
          </p:cNvSpPr>
          <p:nvPr>
            <p:ph type="sldNum" sz="quarter" idx="10"/>
          </p:nvPr>
        </p:nvSpPr>
        <p:spPr/>
        <p:txBody>
          <a:bodyPr/>
          <a:lstStyle/>
          <a:p>
            <a:fld id="{4A8043B2-447E-4ED6-A21D-578071228552}" type="slidenum">
              <a:rPr lang="zh-TW" altLang="en-US" smtClean="0"/>
              <a:t>30</a:t>
            </a:fld>
            <a:endParaRPr lang="zh-TW" altLang="en-US"/>
          </a:p>
        </p:txBody>
      </p:sp>
    </p:spTree>
    <p:extLst>
      <p:ext uri="{BB962C8B-B14F-4D97-AF65-F5344CB8AC3E}">
        <p14:creationId xmlns:p14="http://schemas.microsoft.com/office/powerpoint/2010/main" val="21775947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ea typeface="新細明體" panose="02020500000000000000" pitchFamily="18" charset="-120"/>
            </a:endParaRPr>
          </a:p>
        </p:txBody>
      </p:sp>
    </p:spTree>
    <p:extLst>
      <p:ext uri="{BB962C8B-B14F-4D97-AF65-F5344CB8AC3E}">
        <p14:creationId xmlns:p14="http://schemas.microsoft.com/office/powerpoint/2010/main" val="6199836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smtClean="0"/>
              <a:t>什麼是用例？</a:t>
            </a:r>
          </a:p>
          <a:p>
            <a:r>
              <a:rPr lang="zh-TW" altLang="en-US" smtClean="0"/>
              <a:t>用例描述一個或多個參與者和所關切的系統間為實現某些功能而有的相互作用。</a:t>
            </a:r>
          </a:p>
          <a:p>
            <a:r>
              <a:rPr lang="zh-TW" altLang="en-US" smtClean="0"/>
              <a:t>參與者可以是系統外的一個設備或一個人。</a:t>
            </a:r>
          </a:p>
          <a:p>
            <a:r>
              <a:rPr lang="zh-TW" altLang="en-US" smtClean="0"/>
              <a:t>該系統被視為一個黑盒子 ，系統其中的實際結構並不重要。</a:t>
            </a:r>
          </a:p>
        </p:txBody>
      </p:sp>
    </p:spTree>
    <p:extLst>
      <p:ext uri="{BB962C8B-B14F-4D97-AF65-F5344CB8AC3E}">
        <p14:creationId xmlns:p14="http://schemas.microsoft.com/office/powerpoint/2010/main" val="17348461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TR-0001</a:t>
            </a:r>
            <a:r>
              <a:rPr lang="zh-TW" altLang="en-US" dirty="0" smtClean="0"/>
              <a:t>中</a:t>
            </a:r>
            <a:r>
              <a:rPr lang="en-US" altLang="zh-TW" dirty="0" smtClean="0"/>
              <a:t>, </a:t>
            </a:r>
            <a:r>
              <a:rPr lang="zh-TW" altLang="en-US" dirty="0" smtClean="0"/>
              <a:t>使用案例衍生為</a:t>
            </a:r>
            <a:r>
              <a:rPr lang="en-US" altLang="zh-TW" dirty="0" smtClean="0"/>
              <a:t>oneM2M</a:t>
            </a:r>
            <a:r>
              <a:rPr lang="zh-TW" altLang="en-US" dirty="0" smtClean="0"/>
              <a:t>要求的部分</a:t>
            </a:r>
            <a:endParaRPr lang="en-US" altLang="zh-TW" dirty="0" smtClean="0"/>
          </a:p>
          <a:p>
            <a:endParaRPr lang="en-US" altLang="zh-TW" dirty="0" smtClean="0"/>
          </a:p>
          <a:p>
            <a:r>
              <a:rPr lang="zh-TW" altLang="en-US" dirty="0" smtClean="0"/>
              <a:t>以不同應用類別為區分</a:t>
            </a:r>
            <a:r>
              <a:rPr lang="en-US" altLang="zh-TW" dirty="0" smtClean="0"/>
              <a:t>, </a:t>
            </a:r>
            <a:r>
              <a:rPr lang="zh-TW" altLang="en-US" dirty="0" smtClean="0"/>
              <a:t>紅色格子的使用範例會於後面的投影片做說明</a:t>
            </a:r>
            <a:endParaRPr lang="zh-TW" altLang="en-US" dirty="0"/>
          </a:p>
        </p:txBody>
      </p:sp>
      <p:sp>
        <p:nvSpPr>
          <p:cNvPr id="4" name="投影片編號版面配置區 3"/>
          <p:cNvSpPr>
            <a:spLocks noGrp="1"/>
          </p:cNvSpPr>
          <p:nvPr>
            <p:ph type="sldNum" sz="quarter" idx="10"/>
          </p:nvPr>
        </p:nvSpPr>
        <p:spPr/>
        <p:txBody>
          <a:bodyPr/>
          <a:lstStyle/>
          <a:p>
            <a:fld id="{4A8043B2-447E-4ED6-A21D-578071228552}" type="slidenum">
              <a:rPr lang="zh-TW" altLang="en-US" smtClean="0"/>
              <a:t>33</a:t>
            </a:fld>
            <a:endParaRPr lang="zh-TW" altLang="en-US"/>
          </a:p>
        </p:txBody>
      </p:sp>
    </p:spTree>
    <p:extLst>
      <p:ext uri="{BB962C8B-B14F-4D97-AF65-F5344CB8AC3E}">
        <p14:creationId xmlns:p14="http://schemas.microsoft.com/office/powerpoint/2010/main" val="2285714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dirty="0" smtClean="0"/>
              <a:t>oneM2M</a:t>
            </a:r>
            <a:r>
              <a:rPr lang="zh-TW" altLang="en-US" dirty="0" smtClean="0"/>
              <a:t>使用的方法原則 </a:t>
            </a:r>
            <a:r>
              <a:rPr lang="en-US" altLang="zh-TW" dirty="0" smtClean="0"/>
              <a:t>:</a:t>
            </a:r>
          </a:p>
          <a:p>
            <a:endParaRPr lang="zh-TW" altLang="en-US" dirty="0" smtClean="0"/>
          </a:p>
          <a:p>
            <a:r>
              <a:rPr lang="zh-TW" altLang="en-US" dirty="0" smtClean="0"/>
              <a:t>使用一個固定模式來描述用例如下 </a:t>
            </a:r>
            <a:r>
              <a:rPr lang="en-US" altLang="zh-TW" dirty="0" smtClean="0"/>
              <a:t>-</a:t>
            </a:r>
            <a:endParaRPr lang="zh-TW" altLang="en-US" dirty="0" smtClean="0"/>
          </a:p>
          <a:p>
            <a:pPr>
              <a:buFontTx/>
              <a:buChar char="•"/>
            </a:pPr>
            <a:r>
              <a:rPr lang="zh-TW" altLang="en-US" dirty="0" smtClean="0"/>
              <a:t>用例描述</a:t>
            </a:r>
          </a:p>
          <a:p>
            <a:pPr>
              <a:buFontTx/>
              <a:buChar char="•"/>
            </a:pPr>
            <a:r>
              <a:rPr lang="zh-TW" altLang="en-US" dirty="0" smtClean="0"/>
              <a:t>使用案源</a:t>
            </a:r>
          </a:p>
          <a:p>
            <a:pPr>
              <a:buFontTx/>
              <a:buChar char="•"/>
            </a:pPr>
            <a:r>
              <a:rPr lang="zh-TW" altLang="en-US" dirty="0" smtClean="0"/>
              <a:t>利益相關者</a:t>
            </a:r>
          </a:p>
          <a:p>
            <a:pPr>
              <a:buFontTx/>
              <a:buChar char="•"/>
            </a:pPr>
            <a:r>
              <a:rPr lang="zh-TW" altLang="en-US" dirty="0" smtClean="0"/>
              <a:t>情境案例說明</a:t>
            </a:r>
            <a:endParaRPr lang="en-US" altLang="zh-TW" dirty="0" smtClean="0"/>
          </a:p>
          <a:p>
            <a:pPr>
              <a:buFontTx/>
              <a:buChar char="•"/>
            </a:pPr>
            <a:r>
              <a:rPr lang="zh-TW" altLang="en-US" dirty="0" smtClean="0"/>
              <a:t>情境觸發</a:t>
            </a:r>
            <a:endParaRPr lang="en-US" altLang="zh-TW" dirty="0" smtClean="0"/>
          </a:p>
          <a:p>
            <a:pPr>
              <a:buFontTx/>
              <a:buChar char="•"/>
            </a:pPr>
            <a:r>
              <a:rPr lang="zh-TW" altLang="en-US" dirty="0" smtClean="0"/>
              <a:t>一般流程</a:t>
            </a:r>
            <a:endParaRPr lang="en-US" altLang="zh-TW" dirty="0" smtClean="0"/>
          </a:p>
          <a:p>
            <a:pPr>
              <a:buFontTx/>
              <a:buChar char="•"/>
            </a:pPr>
            <a:r>
              <a:rPr lang="zh-TW" altLang="en-US" dirty="0" smtClean="0"/>
              <a:t>其他流程</a:t>
            </a:r>
            <a:endParaRPr lang="en-US" altLang="zh-TW" dirty="0" smtClean="0"/>
          </a:p>
          <a:p>
            <a:pPr>
              <a:buFontTx/>
              <a:buChar char="•"/>
            </a:pPr>
            <a:r>
              <a:rPr lang="zh-TW" altLang="en-US" dirty="0" smtClean="0"/>
              <a:t>使用後情況</a:t>
            </a:r>
          </a:p>
          <a:p>
            <a:pPr>
              <a:buFontTx/>
              <a:buChar char="•"/>
            </a:pPr>
            <a:r>
              <a:rPr lang="zh-TW" altLang="en-US" dirty="0" smtClean="0"/>
              <a:t>高層級解說</a:t>
            </a:r>
          </a:p>
          <a:p>
            <a:pPr>
              <a:buFontTx/>
              <a:buChar char="•"/>
            </a:pPr>
            <a:r>
              <a:rPr lang="zh-TW" altLang="en-US" dirty="0" smtClean="0"/>
              <a:t>潛在的新要求</a:t>
            </a:r>
          </a:p>
        </p:txBody>
      </p:sp>
    </p:spTree>
    <p:extLst>
      <p:ext uri="{BB962C8B-B14F-4D97-AF65-F5344CB8AC3E}">
        <p14:creationId xmlns:p14="http://schemas.microsoft.com/office/powerpoint/2010/main" val="41818843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buFont typeface="Arial" panose="020B0604020202020204" pitchFamily="34" charset="0"/>
              <a:buNone/>
            </a:pPr>
            <a:r>
              <a:rPr lang="en-US" altLang="zh-TW" dirty="0" smtClean="0"/>
              <a:t>Smart</a:t>
            </a:r>
            <a:r>
              <a:rPr lang="en-US" altLang="zh-TW" baseline="0" dirty="0" smtClean="0"/>
              <a:t> Metering Reading </a:t>
            </a:r>
            <a:r>
              <a:rPr lang="zh-TW" altLang="en-US" baseline="0" dirty="0" smtClean="0"/>
              <a:t>使用案例</a:t>
            </a:r>
            <a:r>
              <a:rPr lang="en-US" altLang="zh-TW" baseline="0" dirty="0" smtClean="0"/>
              <a:t>, </a:t>
            </a:r>
            <a:r>
              <a:rPr lang="zh-TW" altLang="en-US" baseline="0" dirty="0" smtClean="0"/>
              <a:t>圖為概念上的流程圖</a:t>
            </a:r>
            <a:r>
              <a:rPr lang="en-US" altLang="zh-TW" baseline="0" dirty="0" smtClean="0"/>
              <a:t>:</a:t>
            </a:r>
            <a:r>
              <a:rPr lang="zh-TW" altLang="en-US" baseline="0" dirty="0" smtClean="0"/>
              <a:t> </a:t>
            </a:r>
            <a:endParaRPr lang="en-US" altLang="zh-TW" baseline="0" dirty="0" smtClean="0"/>
          </a:p>
          <a:p>
            <a:pPr marL="0" indent="0">
              <a:buFont typeface="Arial" panose="020B0604020202020204" pitchFamily="34" charset="0"/>
              <a:buNone/>
            </a:pPr>
            <a:endParaRPr lang="en-US" altLang="zh-TW" baseline="0" dirty="0" smtClean="0"/>
          </a:p>
          <a:p>
            <a:pPr marL="0" indent="0">
              <a:buFont typeface="Arial" panose="020B0604020202020204" pitchFamily="34" charset="0"/>
              <a:buNone/>
            </a:pPr>
            <a:r>
              <a:rPr lang="zh-TW" altLang="en-US" baseline="0" dirty="0" smtClean="0"/>
              <a:t>縮寫解釋</a:t>
            </a:r>
            <a:r>
              <a:rPr lang="en-US" altLang="zh-TW" baseline="0" dirty="0" smtClean="0"/>
              <a:t>:</a:t>
            </a:r>
            <a:r>
              <a:rPr lang="zh-TW" altLang="en-US" baseline="0" dirty="0" smtClean="0"/>
              <a:t> </a:t>
            </a:r>
            <a:endParaRPr lang="en-US" altLang="zh-TW" baseline="0" dirty="0" smtClean="0"/>
          </a:p>
          <a:p>
            <a:pPr marL="171450" indent="-171450">
              <a:buFont typeface="Arial" panose="020B0604020202020204" pitchFamily="34" charset="0"/>
              <a:buChar char="•"/>
            </a:pPr>
            <a:r>
              <a:rPr lang="en-US" altLang="zh-TW" sz="1000" dirty="0" smtClean="0"/>
              <a:t>Smart Meters (SM)</a:t>
            </a:r>
          </a:p>
          <a:p>
            <a:pPr marL="171450" indent="-171450">
              <a:buFont typeface="Arial" panose="020B0604020202020204" pitchFamily="34" charset="0"/>
              <a:buChar char="•"/>
            </a:pPr>
            <a:r>
              <a:rPr lang="en-US" altLang="zh-TW" sz="1000" dirty="0" smtClean="0"/>
              <a:t>Data Aggregation Points (DAPs)</a:t>
            </a:r>
          </a:p>
          <a:p>
            <a:pPr marL="171450" indent="-171450">
              <a:buFont typeface="Arial" panose="020B0604020202020204" pitchFamily="34" charset="0"/>
              <a:buChar char="•"/>
            </a:pPr>
            <a:r>
              <a:rPr lang="en-US" altLang="zh-TW" sz="1000" dirty="0" smtClean="0"/>
              <a:t>Advanced Metering Infrastructure (AMI) Head-end</a:t>
            </a:r>
          </a:p>
          <a:p>
            <a:pPr marL="171450" indent="-171450">
              <a:buFont typeface="Arial" panose="020B0604020202020204" pitchFamily="34" charset="0"/>
              <a:buChar char="•"/>
            </a:pPr>
            <a:r>
              <a:rPr lang="en-US" altLang="zh-TW" sz="1000" dirty="0" smtClean="0"/>
              <a:t>Meter Data Management System (MDMS)</a:t>
            </a:r>
          </a:p>
          <a:p>
            <a:pPr marL="171450" indent="-171450">
              <a:buFont typeface="Arial" panose="020B0604020202020204" pitchFamily="34" charset="0"/>
              <a:buChar char="•"/>
            </a:pPr>
            <a:r>
              <a:rPr lang="en-US" altLang="zh-TW" sz="1000" dirty="0" smtClean="0"/>
              <a:t>Customer Information System (CIS)</a:t>
            </a:r>
          </a:p>
          <a:p>
            <a:pPr marL="171450" indent="-171450">
              <a:buFont typeface="Arial" panose="020B0604020202020204" pitchFamily="34" charset="0"/>
              <a:buChar char="•"/>
            </a:pPr>
            <a:r>
              <a:rPr lang="en-US" altLang="zh-TW" sz="1000" dirty="0" smtClean="0"/>
              <a:t>HAN  Home Area Network </a:t>
            </a:r>
          </a:p>
          <a:p>
            <a:pPr marL="171450" indent="-171450">
              <a:buFont typeface="Arial" panose="020B0604020202020204" pitchFamily="34" charset="0"/>
              <a:buChar char="•"/>
            </a:pPr>
            <a:endParaRPr lang="en-US" altLang="zh-TW" sz="1000" dirty="0" smtClean="0"/>
          </a:p>
          <a:p>
            <a:pPr marL="0" indent="0">
              <a:buFont typeface="Arial" panose="020B0604020202020204" pitchFamily="34" charset="0"/>
              <a:buNone/>
            </a:pPr>
            <a:r>
              <a:rPr lang="en-US" altLang="zh-TW" sz="1000" dirty="0" smtClean="0"/>
              <a:t>Ref: http://www.onem2m.org/images/files/deliverables/Release2/TR-0001-Use_Cases_Collection-V2.4.1.pdf</a:t>
            </a:r>
          </a:p>
        </p:txBody>
      </p:sp>
      <p:sp>
        <p:nvSpPr>
          <p:cNvPr id="4" name="投影片編號版面配置區 3"/>
          <p:cNvSpPr>
            <a:spLocks noGrp="1"/>
          </p:cNvSpPr>
          <p:nvPr>
            <p:ph type="sldNum" sz="quarter" idx="10"/>
          </p:nvPr>
        </p:nvSpPr>
        <p:spPr/>
        <p:txBody>
          <a:bodyPr/>
          <a:lstStyle/>
          <a:p>
            <a:fld id="{4A8043B2-447E-4ED6-A21D-578071228552}" type="slidenum">
              <a:rPr lang="zh-TW" altLang="en-US" smtClean="0"/>
              <a:t>36</a:t>
            </a:fld>
            <a:endParaRPr lang="zh-TW" altLang="en-US"/>
          </a:p>
        </p:txBody>
      </p:sp>
    </p:spTree>
    <p:extLst>
      <p:ext uri="{BB962C8B-B14F-4D97-AF65-F5344CB8AC3E}">
        <p14:creationId xmlns:p14="http://schemas.microsoft.com/office/powerpoint/2010/main" val="40597205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典型的</a:t>
            </a:r>
            <a:r>
              <a:rPr lang="en-US" altLang="zh-TW" dirty="0" smtClean="0"/>
              <a:t>Smart</a:t>
            </a:r>
            <a:r>
              <a:rPr lang="zh-TW" altLang="en-US" dirty="0" smtClean="0"/>
              <a:t> </a:t>
            </a:r>
            <a:r>
              <a:rPr lang="en-US" altLang="zh-TW" dirty="0" smtClean="0"/>
              <a:t>Meter</a:t>
            </a:r>
            <a:r>
              <a:rPr lang="zh-TW" altLang="en-US" dirty="0" smtClean="0"/>
              <a:t> </a:t>
            </a:r>
            <a:r>
              <a:rPr lang="en-US" altLang="zh-TW" dirty="0" smtClean="0"/>
              <a:t>Reading</a:t>
            </a:r>
            <a:r>
              <a:rPr lang="zh-TW" altLang="en-US" dirty="0" smtClean="0"/>
              <a:t>流程圖 </a:t>
            </a:r>
            <a:r>
              <a:rPr lang="en-US" altLang="zh-TW" dirty="0" smtClean="0"/>
              <a:t>A</a:t>
            </a:r>
            <a:r>
              <a:rPr lang="zh-TW" altLang="en-US" dirty="0" smtClean="0"/>
              <a:t> </a:t>
            </a:r>
            <a:r>
              <a:rPr lang="en-US" altLang="zh-TW" dirty="0" smtClean="0"/>
              <a:t>(</a:t>
            </a:r>
            <a:r>
              <a:rPr lang="zh-TW" altLang="en-US" dirty="0" smtClean="0"/>
              <a:t>左側</a:t>
            </a:r>
            <a:r>
              <a:rPr lang="en-US" altLang="zh-TW" dirty="0" smtClean="0"/>
              <a:t>),</a:t>
            </a:r>
            <a:r>
              <a:rPr lang="zh-TW" altLang="en-US" dirty="0" smtClean="0"/>
              <a:t> </a:t>
            </a:r>
            <a:r>
              <a:rPr lang="en-US" altLang="zh-TW" dirty="0" smtClean="0"/>
              <a:t>B(</a:t>
            </a:r>
            <a:r>
              <a:rPr lang="zh-TW" altLang="en-US" dirty="0" smtClean="0"/>
              <a:t>右側</a:t>
            </a:r>
            <a:r>
              <a:rPr lang="en-US" altLang="zh-TW" dirty="0" smtClean="0"/>
              <a:t>)</a:t>
            </a:r>
            <a:br>
              <a:rPr lang="en-US" altLang="zh-TW" dirty="0" smtClean="0"/>
            </a:br>
            <a:endParaRPr lang="en-US" altLang="zh-TW" dirty="0" smtClean="0"/>
          </a:p>
          <a:p>
            <a:r>
              <a:rPr lang="zh-TW" altLang="en-US" dirty="0" smtClean="0"/>
              <a:t>其中每一個</a:t>
            </a:r>
            <a:r>
              <a:rPr lang="en-US" altLang="zh-TW" dirty="0" smtClean="0"/>
              <a:t>element</a:t>
            </a:r>
            <a:r>
              <a:rPr lang="zh-TW" altLang="en-US" dirty="0" smtClean="0"/>
              <a:t>都是一個</a:t>
            </a:r>
            <a:r>
              <a:rPr lang="en-US" altLang="zh-TW" dirty="0" smtClean="0"/>
              <a:t>actor, </a:t>
            </a:r>
            <a:r>
              <a:rPr lang="zh-TW" altLang="en-US" dirty="0" smtClean="0"/>
              <a:t>利用圖中的</a:t>
            </a:r>
            <a:r>
              <a:rPr lang="en-US" altLang="zh-TW" dirty="0" smtClean="0"/>
              <a:t>data</a:t>
            </a:r>
            <a:r>
              <a:rPr lang="zh-TW" altLang="en-US" dirty="0" smtClean="0"/>
              <a:t> </a:t>
            </a:r>
            <a:r>
              <a:rPr lang="en-US" altLang="zh-TW" dirty="0" smtClean="0"/>
              <a:t>flows</a:t>
            </a:r>
            <a:r>
              <a:rPr lang="zh-TW" altLang="en-US" dirty="0" smtClean="0"/>
              <a:t>與其他</a:t>
            </a:r>
            <a:r>
              <a:rPr lang="en-US" altLang="zh-TW" dirty="0" smtClean="0"/>
              <a:t>actor</a:t>
            </a:r>
            <a:r>
              <a:rPr lang="zh-TW" altLang="en-US" dirty="0" smtClean="0"/>
              <a:t>溝通</a:t>
            </a:r>
            <a:r>
              <a:rPr lang="en-US" altLang="zh-TW" dirty="0" smtClean="0"/>
              <a:t>.</a:t>
            </a:r>
          </a:p>
          <a:p>
            <a:endParaRPr lang="en-US" altLang="zh-TW" dirty="0" smtClean="0"/>
          </a:p>
          <a:p>
            <a:r>
              <a:rPr lang="zh-TW" altLang="en-US" dirty="0" smtClean="0"/>
              <a:t>如右圖</a:t>
            </a:r>
            <a:r>
              <a:rPr lang="en-US" altLang="zh-TW" dirty="0" smtClean="0"/>
              <a:t>, Smart Meter </a:t>
            </a:r>
            <a:r>
              <a:rPr lang="zh-TW" altLang="en-US" dirty="0" smtClean="0"/>
              <a:t>與其他</a:t>
            </a:r>
            <a:r>
              <a:rPr lang="en-US" altLang="zh-TW" dirty="0" smtClean="0"/>
              <a:t>actors</a:t>
            </a:r>
            <a:r>
              <a:rPr lang="zh-TW" altLang="en-US" dirty="0" smtClean="0"/>
              <a:t>溝通</a:t>
            </a:r>
            <a:r>
              <a:rPr lang="en-US" altLang="zh-TW" dirty="0" smtClean="0"/>
              <a:t>,</a:t>
            </a:r>
            <a:r>
              <a:rPr lang="zh-TW" altLang="en-US" dirty="0" smtClean="0"/>
              <a:t> 例如</a:t>
            </a:r>
            <a:r>
              <a:rPr lang="en-US" altLang="zh-TW" dirty="0" smtClean="0"/>
              <a:t>Data Aggregation Point(DAP, </a:t>
            </a:r>
            <a:r>
              <a:rPr lang="zh-TW" altLang="en-US" dirty="0" smtClean="0"/>
              <a:t>位於</a:t>
            </a:r>
            <a:r>
              <a:rPr lang="en-US" altLang="zh-TW" dirty="0" smtClean="0"/>
              <a:t>AMI</a:t>
            </a:r>
            <a:r>
              <a:rPr lang="zh-TW" altLang="en-US" dirty="0" smtClean="0"/>
              <a:t> </a:t>
            </a:r>
            <a:r>
              <a:rPr lang="en-US" altLang="zh-TW" dirty="0" smtClean="0"/>
              <a:t>Network</a:t>
            </a:r>
            <a:r>
              <a:rPr lang="zh-TW" altLang="en-US" dirty="0" smtClean="0"/>
              <a:t>中</a:t>
            </a:r>
            <a:r>
              <a:rPr lang="en-US" altLang="zh-TW" dirty="0" smtClean="0"/>
              <a:t>).</a:t>
            </a:r>
            <a:r>
              <a:rPr lang="zh-TW" altLang="en-US" dirty="0" smtClean="0"/>
              <a:t> </a:t>
            </a:r>
            <a:r>
              <a:rPr lang="en-US" altLang="zh-TW" dirty="0" smtClean="0"/>
              <a:t>DAP</a:t>
            </a:r>
            <a:r>
              <a:rPr lang="zh-TW" altLang="en-US" dirty="0" smtClean="0"/>
              <a:t>可以將聚集起來的資料透過</a:t>
            </a:r>
            <a:r>
              <a:rPr lang="en-US" altLang="zh-TW" dirty="0" smtClean="0"/>
              <a:t>Wide Area Network</a:t>
            </a:r>
            <a:r>
              <a:rPr lang="zh-TW" altLang="en-US" dirty="0" smtClean="0"/>
              <a:t>傳到</a:t>
            </a:r>
            <a:r>
              <a:rPr lang="en-US" altLang="zh-TW" dirty="0" smtClean="0"/>
              <a:t>Utility</a:t>
            </a:r>
            <a:r>
              <a:rPr lang="en-US" altLang="zh-TW" baseline="0" dirty="0" smtClean="0"/>
              <a:t> Service Provider.</a:t>
            </a:r>
            <a:r>
              <a:rPr lang="zh-TW" altLang="en-US" baseline="0" dirty="0" smtClean="0"/>
              <a:t> </a:t>
            </a:r>
            <a:r>
              <a:rPr lang="en-US" altLang="zh-TW" baseline="0" dirty="0" smtClean="0"/>
              <a:t>meter reading </a:t>
            </a:r>
            <a:r>
              <a:rPr lang="zh-TW" altLang="en-US" baseline="0" dirty="0" smtClean="0"/>
              <a:t>資訊可以透過</a:t>
            </a:r>
            <a:r>
              <a:rPr lang="en-US" altLang="zh-TW" baseline="0" dirty="0" smtClean="0"/>
              <a:t>AMI</a:t>
            </a:r>
            <a:r>
              <a:rPr lang="zh-TW" altLang="en-US" baseline="0" dirty="0" smtClean="0"/>
              <a:t> </a:t>
            </a:r>
            <a:r>
              <a:rPr lang="en-US" altLang="zh-TW" baseline="0" dirty="0" smtClean="0"/>
              <a:t>Headend</a:t>
            </a:r>
            <a:r>
              <a:rPr lang="zh-TW" altLang="en-US" baseline="0" dirty="0" smtClean="0"/>
              <a:t> </a:t>
            </a:r>
            <a:r>
              <a:rPr lang="en-US" altLang="zh-TW" baseline="0" dirty="0" smtClean="0"/>
              <a:t>(</a:t>
            </a:r>
            <a:r>
              <a:rPr lang="zh-TW" altLang="en-US" baseline="0" dirty="0" smtClean="0"/>
              <a:t>可以轉送資訊到</a:t>
            </a:r>
            <a:r>
              <a:rPr lang="en-US" altLang="zh-TW" baseline="0" dirty="0" smtClean="0"/>
              <a:t>MDMS-</a:t>
            </a:r>
            <a:r>
              <a:rPr lang="zh-TW" altLang="en-US" baseline="0" dirty="0" smtClean="0"/>
              <a:t>與</a:t>
            </a:r>
            <a:r>
              <a:rPr lang="en-US" altLang="zh-TW" baseline="0" dirty="0" smtClean="0"/>
              <a:t>CIS</a:t>
            </a:r>
            <a:r>
              <a:rPr lang="zh-TW" altLang="en-US" baseline="0" dirty="0" smtClean="0"/>
              <a:t>協調</a:t>
            </a:r>
            <a:r>
              <a:rPr lang="en-US" altLang="zh-TW" baseline="0" dirty="0" smtClean="0"/>
              <a:t>, </a:t>
            </a:r>
            <a:r>
              <a:rPr lang="zh-TW" altLang="en-US" baseline="0" dirty="0" smtClean="0"/>
              <a:t>可以用來儲存</a:t>
            </a:r>
            <a:r>
              <a:rPr lang="en-US" altLang="zh-TW" baseline="0" dirty="0" smtClean="0"/>
              <a:t>/</a:t>
            </a:r>
            <a:r>
              <a:rPr lang="zh-TW" altLang="en-US" baseline="0" dirty="0" smtClean="0"/>
              <a:t>取得 </a:t>
            </a:r>
            <a:r>
              <a:rPr lang="en-US" altLang="zh-TW" baseline="0" dirty="0" smtClean="0"/>
              <a:t>meter data</a:t>
            </a:r>
            <a:r>
              <a:rPr lang="zh-TW" altLang="en-US" baseline="0" dirty="0" smtClean="0"/>
              <a:t>來產生使用者費用資訊</a:t>
            </a:r>
            <a:r>
              <a:rPr lang="en-US" altLang="zh-TW" baseline="0" dirty="0" smtClean="0"/>
              <a:t>-)</a:t>
            </a:r>
            <a:r>
              <a:rPr lang="zh-TW" altLang="en-US" baseline="0" dirty="0" smtClean="0"/>
              <a:t> 抵達</a:t>
            </a:r>
            <a:r>
              <a:rPr lang="en-US" altLang="zh-TW" baseline="0" dirty="0" smtClean="0"/>
              <a:t>data center </a:t>
            </a:r>
            <a:r>
              <a:rPr lang="en-US" altLang="zh-TW" dirty="0" smtClean="0"/>
              <a:t/>
            </a:r>
            <a:br>
              <a:rPr lang="en-US" altLang="zh-TW" dirty="0" smtClean="0"/>
            </a:br>
            <a:endParaRPr lang="en-US" altLang="zh-TW" dirty="0" smtClean="0"/>
          </a:p>
          <a:p>
            <a:r>
              <a:rPr lang="zh-TW" altLang="en-US" dirty="0" smtClean="0"/>
              <a:t>左圖則是省略的</a:t>
            </a:r>
            <a:r>
              <a:rPr lang="en-US" altLang="zh-TW" dirty="0" smtClean="0"/>
              <a:t>DAP.</a:t>
            </a:r>
            <a:endParaRPr lang="zh-TW" altLang="en-US" dirty="0"/>
          </a:p>
        </p:txBody>
      </p:sp>
      <p:sp>
        <p:nvSpPr>
          <p:cNvPr id="4" name="投影片編號版面配置區 3"/>
          <p:cNvSpPr>
            <a:spLocks noGrp="1"/>
          </p:cNvSpPr>
          <p:nvPr>
            <p:ph type="sldNum" sz="quarter" idx="10"/>
          </p:nvPr>
        </p:nvSpPr>
        <p:spPr/>
        <p:txBody>
          <a:bodyPr/>
          <a:lstStyle/>
          <a:p>
            <a:fld id="{4A8043B2-447E-4ED6-A21D-578071228552}" type="slidenum">
              <a:rPr lang="zh-TW" altLang="en-US" smtClean="0"/>
              <a:t>37</a:t>
            </a:fld>
            <a:endParaRPr lang="zh-TW" altLang="en-US"/>
          </a:p>
        </p:txBody>
      </p:sp>
    </p:spTree>
    <p:extLst>
      <p:ext uri="{BB962C8B-B14F-4D97-AF65-F5344CB8AC3E}">
        <p14:creationId xmlns:p14="http://schemas.microsoft.com/office/powerpoint/2010/main" val="6504504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t>健康服務的使用案例</a:t>
            </a:r>
            <a:endParaRPr lang="en-US" altLang="zh-TW" dirty="0" smtClean="0"/>
          </a:p>
          <a:p>
            <a:endParaRPr lang="en-US" altLang="zh-TW" dirty="0" smtClean="0"/>
          </a:p>
          <a:p>
            <a:r>
              <a:rPr lang="zh-TW" altLang="en-US" dirty="0" smtClean="0"/>
              <a:t>介紹數種</a:t>
            </a:r>
            <a:r>
              <a:rPr lang="en-US" altLang="zh-TW" dirty="0" smtClean="0"/>
              <a:t>wellness service, </a:t>
            </a:r>
            <a:r>
              <a:rPr lang="zh-TW" altLang="en-US" dirty="0" smtClean="0"/>
              <a:t>這些服務為將行動裝置如手機等視為</a:t>
            </a:r>
            <a:r>
              <a:rPr lang="en-US" altLang="zh-TW" dirty="0" smtClean="0"/>
              <a:t>M2M gateway, </a:t>
            </a:r>
            <a:r>
              <a:rPr lang="zh-TW" altLang="en-US" dirty="0" smtClean="0"/>
              <a:t>使用</a:t>
            </a:r>
            <a:r>
              <a:rPr lang="en-US" altLang="zh-TW" dirty="0" smtClean="0"/>
              <a:t>wellness</a:t>
            </a:r>
            <a:r>
              <a:rPr lang="en-US" altLang="zh-TW" baseline="0" dirty="0" smtClean="0"/>
              <a:t> sensor devices</a:t>
            </a:r>
            <a:r>
              <a:rPr lang="zh-TW" altLang="en-US" baseline="0" dirty="0" smtClean="0"/>
              <a:t>收集資訊與提供應用</a:t>
            </a:r>
            <a:r>
              <a:rPr lang="en-US" altLang="zh-TW" baseline="0" dirty="0" smtClean="0"/>
              <a:t>.</a:t>
            </a:r>
          </a:p>
          <a:p>
            <a:endParaRPr lang="en-US" altLang="zh-TW" baseline="0" dirty="0" smtClean="0"/>
          </a:p>
          <a:p>
            <a:r>
              <a:rPr lang="en-US" altLang="zh-TW" dirty="0" smtClean="0"/>
              <a:t>Actors: </a:t>
            </a:r>
          </a:p>
          <a:p>
            <a:pPr marL="171450" indent="-171450">
              <a:buFont typeface="Arial" panose="020B0604020202020204" pitchFamily="34" charset="0"/>
              <a:buChar char="•"/>
            </a:pPr>
            <a:r>
              <a:rPr lang="en-US" altLang="en-US" sz="1200" dirty="0" smtClean="0">
                <a:ea typeface="新細明體" panose="02020500000000000000" pitchFamily="18" charset="-120"/>
              </a:rPr>
              <a:t>M2M Device: </a:t>
            </a:r>
            <a:r>
              <a:rPr lang="zh-TW" altLang="en-US" sz="1200" dirty="0" smtClean="0">
                <a:ea typeface="新細明體" panose="02020500000000000000" pitchFamily="18" charset="-120"/>
              </a:rPr>
              <a:t>感測器裝置</a:t>
            </a:r>
            <a:r>
              <a:rPr lang="en-US" altLang="zh-TW" sz="1200" dirty="0" smtClean="0">
                <a:ea typeface="新細明體" panose="02020500000000000000" pitchFamily="18" charset="-120"/>
              </a:rPr>
              <a:t>,</a:t>
            </a:r>
            <a:r>
              <a:rPr lang="zh-TW" altLang="en-US" sz="1200" dirty="0" smtClean="0">
                <a:ea typeface="新細明體" panose="02020500000000000000" pitchFamily="18" charset="-120"/>
              </a:rPr>
              <a:t> 如血壓感測器</a:t>
            </a:r>
            <a:r>
              <a:rPr lang="en-US" altLang="zh-TW" sz="1200" dirty="0" smtClean="0">
                <a:ea typeface="新細明體" panose="02020500000000000000" pitchFamily="18" charset="-120"/>
              </a:rPr>
              <a:t>, </a:t>
            </a:r>
            <a:r>
              <a:rPr lang="zh-TW" altLang="en-US" sz="1200" dirty="0" smtClean="0">
                <a:ea typeface="新細明體" panose="02020500000000000000" pitchFamily="18" charset="-120"/>
              </a:rPr>
              <a:t>心跳感測器等等</a:t>
            </a:r>
            <a:r>
              <a:rPr lang="en-US" altLang="zh-TW" sz="1200" dirty="0" smtClean="0">
                <a:ea typeface="新細明體" panose="02020500000000000000" pitchFamily="18" charset="-120"/>
              </a:rPr>
              <a:t>.</a:t>
            </a:r>
            <a:r>
              <a:rPr lang="zh-TW" altLang="en-US" sz="1200" dirty="0" smtClean="0">
                <a:ea typeface="新細明體" panose="02020500000000000000" pitchFamily="18" charset="-120"/>
              </a:rPr>
              <a:t> 主要用來量測使用者健康資訊</a:t>
            </a:r>
            <a:r>
              <a:rPr lang="en-US" altLang="zh-TW" sz="1200" dirty="0" smtClean="0">
                <a:ea typeface="新細明體" panose="02020500000000000000" pitchFamily="18" charset="-120"/>
              </a:rPr>
              <a:t>,</a:t>
            </a:r>
            <a:r>
              <a:rPr lang="zh-TW" altLang="en-US" sz="1200" dirty="0" smtClean="0">
                <a:ea typeface="新細明體" panose="02020500000000000000" pitchFamily="18" charset="-120"/>
              </a:rPr>
              <a:t> 可能由不同廠商製作</a:t>
            </a:r>
            <a:r>
              <a:rPr lang="en-US" altLang="zh-TW" sz="1200" dirty="0" smtClean="0">
                <a:ea typeface="新細明體" panose="02020500000000000000" pitchFamily="18" charset="-120"/>
              </a:rPr>
              <a:t>,</a:t>
            </a:r>
            <a:r>
              <a:rPr lang="zh-TW" altLang="en-US" sz="1200" dirty="0" smtClean="0">
                <a:ea typeface="新細明體" panose="02020500000000000000" pitchFamily="18" charset="-120"/>
              </a:rPr>
              <a:t> 且具有多種通訊</a:t>
            </a:r>
            <a:r>
              <a:rPr lang="en-US" altLang="zh-TW" sz="1200" dirty="0" smtClean="0">
                <a:ea typeface="新細明體" panose="02020500000000000000" pitchFamily="18" charset="-120"/>
              </a:rPr>
              <a:t>protocol.</a:t>
            </a:r>
            <a:r>
              <a:rPr lang="zh-TW" altLang="en-US" sz="1200" dirty="0" smtClean="0">
                <a:ea typeface="新細明體" panose="02020500000000000000" pitchFamily="18" charset="-120"/>
              </a:rPr>
              <a:t> </a:t>
            </a:r>
            <a:endParaRPr lang="en-US" altLang="zh-TW" sz="1200" dirty="0" smtClean="0">
              <a:ea typeface="新細明體" panose="02020500000000000000" pitchFamily="18" charset="-120"/>
            </a:endParaRPr>
          </a:p>
          <a:p>
            <a:pPr marL="171450" indent="-171450">
              <a:buFont typeface="Arial" panose="020B0604020202020204" pitchFamily="34" charset="0"/>
              <a:buChar char="•"/>
            </a:pPr>
            <a:r>
              <a:rPr lang="en-US" altLang="en-US" sz="1200" dirty="0" smtClean="0">
                <a:ea typeface="新細明體" panose="02020500000000000000" pitchFamily="18" charset="-120"/>
              </a:rPr>
              <a:t>M2M Area Network: </a:t>
            </a:r>
            <a:r>
              <a:rPr lang="en-US" altLang="zh-TW" sz="1200" dirty="0" smtClean="0">
                <a:ea typeface="新細明體" panose="02020500000000000000" pitchFamily="18" charset="-120"/>
              </a:rPr>
              <a:t>M2M</a:t>
            </a:r>
            <a:r>
              <a:rPr lang="en-US" altLang="zh-TW" sz="1200" baseline="0" dirty="0" smtClean="0">
                <a:ea typeface="新細明體" panose="02020500000000000000" pitchFamily="18" charset="-120"/>
              </a:rPr>
              <a:t> device </a:t>
            </a:r>
            <a:r>
              <a:rPr lang="zh-TW" altLang="en-US" sz="1200" baseline="0" dirty="0" smtClean="0">
                <a:ea typeface="新細明體" panose="02020500000000000000" pitchFamily="18" charset="-120"/>
              </a:rPr>
              <a:t>與</a:t>
            </a:r>
            <a:r>
              <a:rPr lang="en-US" altLang="zh-TW" sz="1200" baseline="0" dirty="0" smtClean="0">
                <a:ea typeface="新細明體" panose="02020500000000000000" pitchFamily="18" charset="-120"/>
              </a:rPr>
              <a:t>M2M Gateway</a:t>
            </a:r>
            <a:r>
              <a:rPr lang="zh-TW" altLang="en-US" sz="1200" baseline="0" dirty="0" smtClean="0">
                <a:ea typeface="新細明體" panose="02020500000000000000" pitchFamily="18" charset="-120"/>
              </a:rPr>
              <a:t>間的網路</a:t>
            </a:r>
            <a:r>
              <a:rPr lang="en-US" altLang="en-US" sz="1200" dirty="0" smtClean="0">
                <a:ea typeface="新細明體" panose="02020500000000000000" pitchFamily="18" charset="-120"/>
              </a:rPr>
              <a:t>.</a:t>
            </a:r>
          </a:p>
          <a:p>
            <a:pPr marL="171450" indent="-171450">
              <a:buFont typeface="Arial" panose="020B0604020202020204" pitchFamily="34" charset="0"/>
              <a:buChar char="•"/>
            </a:pPr>
            <a:r>
              <a:rPr lang="en-US" altLang="en-US" sz="1200" dirty="0" smtClean="0">
                <a:ea typeface="新細明體" panose="02020500000000000000" pitchFamily="18" charset="-120"/>
              </a:rPr>
              <a:t>M2M Gateway: </a:t>
            </a:r>
            <a:r>
              <a:rPr lang="zh-TW" altLang="en-US" sz="1200" dirty="0" smtClean="0">
                <a:ea typeface="新細明體" panose="02020500000000000000" pitchFamily="18" charset="-120"/>
              </a:rPr>
              <a:t>行動裝置</a:t>
            </a:r>
            <a:r>
              <a:rPr lang="en-US" altLang="zh-TW" sz="1200" dirty="0" smtClean="0">
                <a:ea typeface="新細明體" panose="02020500000000000000" pitchFamily="18" charset="-120"/>
              </a:rPr>
              <a:t>(</a:t>
            </a:r>
            <a:r>
              <a:rPr lang="zh-TW" altLang="en-US" sz="1200" dirty="0" smtClean="0">
                <a:ea typeface="新細明體" panose="02020500000000000000" pitchFamily="18" charset="-120"/>
              </a:rPr>
              <a:t>如手機</a:t>
            </a:r>
            <a:r>
              <a:rPr lang="en-US" altLang="zh-TW" sz="1200" dirty="0" smtClean="0">
                <a:ea typeface="新細明體" panose="02020500000000000000" pitchFamily="18" charset="-120"/>
              </a:rPr>
              <a:t>),</a:t>
            </a:r>
            <a:r>
              <a:rPr lang="zh-TW" altLang="en-US" sz="1200" dirty="0" smtClean="0">
                <a:ea typeface="新細明體" panose="02020500000000000000" pitchFamily="18" charset="-120"/>
              </a:rPr>
              <a:t> 可以從感測器接收資料並與應用程式伺服器溝通</a:t>
            </a:r>
            <a:r>
              <a:rPr lang="en-US" altLang="zh-TW" sz="1200" dirty="0" smtClean="0">
                <a:ea typeface="新細明體" panose="02020500000000000000" pitchFamily="18" charset="-120"/>
              </a:rPr>
              <a:t>.</a:t>
            </a:r>
            <a:r>
              <a:rPr lang="zh-TW" altLang="en-US" sz="1200" dirty="0" smtClean="0">
                <a:ea typeface="新細明體" panose="02020500000000000000" pitchFamily="18" charset="-120"/>
              </a:rPr>
              <a:t> </a:t>
            </a:r>
            <a:endParaRPr lang="en-US" altLang="en-US" sz="1200" dirty="0" smtClean="0">
              <a:ea typeface="新細明體" panose="02020500000000000000" pitchFamily="18" charset="-120"/>
            </a:endParaRPr>
          </a:p>
          <a:p>
            <a:pPr marL="171450" indent="-171450">
              <a:buFont typeface="Arial" panose="020B0604020202020204" pitchFamily="34" charset="0"/>
              <a:buChar char="•"/>
            </a:pPr>
            <a:r>
              <a:rPr lang="en-US" altLang="en-US" sz="1200" dirty="0" smtClean="0">
                <a:ea typeface="新細明體" panose="02020500000000000000" pitchFamily="18" charset="-120"/>
              </a:rPr>
              <a:t>Mobile Network: </a:t>
            </a:r>
            <a:r>
              <a:rPr lang="zh-TW" altLang="en-US" sz="1200" dirty="0" smtClean="0">
                <a:ea typeface="新細明體" panose="02020500000000000000" pitchFamily="18" charset="-120"/>
              </a:rPr>
              <a:t>位於</a:t>
            </a:r>
            <a:r>
              <a:rPr lang="en-US" altLang="zh-TW" sz="1200" dirty="0" smtClean="0">
                <a:ea typeface="新細明體" panose="02020500000000000000" pitchFamily="18" charset="-120"/>
              </a:rPr>
              <a:t>M2M</a:t>
            </a:r>
            <a:r>
              <a:rPr lang="zh-TW" altLang="en-US" sz="1200" dirty="0" smtClean="0">
                <a:ea typeface="新細明體" panose="02020500000000000000" pitchFamily="18" charset="-120"/>
              </a:rPr>
              <a:t> </a:t>
            </a:r>
            <a:r>
              <a:rPr lang="en-US" altLang="zh-TW" sz="1200" dirty="0" smtClean="0">
                <a:ea typeface="新細明體" panose="02020500000000000000" pitchFamily="18" charset="-120"/>
              </a:rPr>
              <a:t>Gateway</a:t>
            </a:r>
            <a:r>
              <a:rPr lang="zh-TW" altLang="en-US" sz="1200" dirty="0" smtClean="0">
                <a:ea typeface="新細明體" panose="02020500000000000000" pitchFamily="18" charset="-120"/>
              </a:rPr>
              <a:t>與</a:t>
            </a:r>
            <a:r>
              <a:rPr lang="en-US" altLang="zh-TW" sz="1200" dirty="0" smtClean="0">
                <a:ea typeface="新細明體" panose="02020500000000000000" pitchFamily="18" charset="-120"/>
              </a:rPr>
              <a:t>M2M Service Platform</a:t>
            </a:r>
            <a:r>
              <a:rPr lang="zh-TW" altLang="en-US" sz="1200" dirty="0" smtClean="0">
                <a:ea typeface="新細明體" panose="02020500000000000000" pitchFamily="18" charset="-120"/>
              </a:rPr>
              <a:t>間的網路</a:t>
            </a:r>
            <a:r>
              <a:rPr lang="en-US" altLang="zh-TW" sz="1200" dirty="0" smtClean="0">
                <a:ea typeface="新細明體" panose="02020500000000000000" pitchFamily="18" charset="-120"/>
              </a:rPr>
              <a:t>,</a:t>
            </a:r>
            <a:r>
              <a:rPr lang="zh-TW" altLang="en-US" sz="1200" dirty="0" smtClean="0">
                <a:ea typeface="新細明體" panose="02020500000000000000" pitchFamily="18" charset="-120"/>
              </a:rPr>
              <a:t> 具有傳輸健康資訊與控制訊息的功能</a:t>
            </a:r>
            <a:endParaRPr lang="en-US" altLang="zh-TW" sz="1200" dirty="0" smtClean="0">
              <a:ea typeface="新細明體" panose="02020500000000000000" pitchFamily="18" charset="-120"/>
            </a:endParaRPr>
          </a:p>
          <a:p>
            <a:pPr marL="171450" indent="-171450">
              <a:buFont typeface="Arial" panose="020B0604020202020204" pitchFamily="34" charset="0"/>
              <a:buChar char="•"/>
            </a:pPr>
            <a:r>
              <a:rPr lang="en-US" altLang="en-US" sz="1200" dirty="0" smtClean="0">
                <a:ea typeface="新細明體" panose="02020500000000000000" pitchFamily="18" charset="-120"/>
              </a:rPr>
              <a:t>M2M Service Platform: </a:t>
            </a:r>
            <a:r>
              <a:rPr lang="zh-TW" altLang="en-US" sz="1200" dirty="0" smtClean="0">
                <a:ea typeface="新細明體" panose="02020500000000000000" pitchFamily="18" charset="-120"/>
              </a:rPr>
              <a:t>管理伺服器位於的平台</a:t>
            </a:r>
            <a:r>
              <a:rPr lang="en-US" altLang="zh-TW" sz="1200" dirty="0" smtClean="0">
                <a:ea typeface="新細明體" panose="02020500000000000000" pitchFamily="18" charset="-120"/>
              </a:rPr>
              <a:t>,</a:t>
            </a:r>
            <a:r>
              <a:rPr lang="zh-TW" altLang="en-US" sz="1200" dirty="0" smtClean="0">
                <a:ea typeface="新細明體" panose="02020500000000000000" pitchFamily="18" charset="-120"/>
              </a:rPr>
              <a:t> 且能被應用伺服器用來與</a:t>
            </a:r>
            <a:r>
              <a:rPr lang="en-US" altLang="zh-TW" sz="1200" dirty="0" smtClean="0">
                <a:ea typeface="新細明體" panose="02020500000000000000" pitchFamily="18" charset="-120"/>
              </a:rPr>
              <a:t>M2M Gateway</a:t>
            </a:r>
            <a:r>
              <a:rPr lang="zh-TW" altLang="en-US" sz="1200" dirty="0" smtClean="0">
                <a:ea typeface="新細明體" panose="02020500000000000000" pitchFamily="18" charset="-120"/>
              </a:rPr>
              <a:t>溝通</a:t>
            </a:r>
            <a:r>
              <a:rPr lang="en-US" altLang="zh-TW" sz="1200" dirty="0" smtClean="0">
                <a:ea typeface="新細明體" panose="02020500000000000000" pitchFamily="18" charset="-120"/>
              </a:rPr>
              <a:t>.</a:t>
            </a:r>
          </a:p>
          <a:p>
            <a:pPr marL="171450" indent="-171450">
              <a:buFont typeface="Arial" panose="020B0604020202020204" pitchFamily="34" charset="0"/>
              <a:buChar char="•"/>
            </a:pPr>
            <a:r>
              <a:rPr lang="en-US" altLang="en-US" sz="1200" dirty="0" smtClean="0">
                <a:ea typeface="新細明體" panose="02020500000000000000" pitchFamily="18" charset="-120"/>
              </a:rPr>
              <a:t>Management Server: </a:t>
            </a:r>
            <a:r>
              <a:rPr lang="zh-TW" altLang="en-US" sz="1200" dirty="0" smtClean="0">
                <a:ea typeface="新細明體" panose="02020500000000000000" pitchFamily="18" charset="-120"/>
              </a:rPr>
              <a:t>用來管理行動裝置並控制其設定</a:t>
            </a:r>
            <a:r>
              <a:rPr lang="en-US" altLang="zh-TW" sz="1200" dirty="0" smtClean="0">
                <a:ea typeface="新細明體" panose="02020500000000000000" pitchFamily="18" charset="-120"/>
              </a:rPr>
              <a:t>(</a:t>
            </a:r>
            <a:r>
              <a:rPr lang="zh-TW" altLang="en-US" sz="1200" dirty="0" smtClean="0">
                <a:ea typeface="新細明體" panose="02020500000000000000" pitchFamily="18" charset="-120"/>
              </a:rPr>
              <a:t>如安裝</a:t>
            </a:r>
            <a:r>
              <a:rPr lang="en-US" altLang="zh-TW" sz="1200" dirty="0" smtClean="0">
                <a:ea typeface="新細明體" panose="02020500000000000000" pitchFamily="18" charset="-120"/>
              </a:rPr>
              <a:t>/</a:t>
            </a:r>
            <a:r>
              <a:rPr lang="zh-TW" altLang="en-US" sz="1200" dirty="0" smtClean="0">
                <a:ea typeface="新細明體" panose="02020500000000000000" pitchFamily="18" charset="-120"/>
              </a:rPr>
              <a:t>解除安裝應用程式</a:t>
            </a:r>
            <a:r>
              <a:rPr lang="en-US" altLang="zh-TW" sz="1200" dirty="0" smtClean="0">
                <a:ea typeface="新細明體" panose="02020500000000000000" pitchFamily="18" charset="-120"/>
              </a:rPr>
              <a:t>)</a:t>
            </a:r>
            <a:r>
              <a:rPr lang="zh-TW" altLang="en-US" sz="1200" dirty="0" smtClean="0">
                <a:ea typeface="新細明體" panose="02020500000000000000" pitchFamily="18" charset="-120"/>
              </a:rPr>
              <a:t>的伺服器</a:t>
            </a:r>
            <a:r>
              <a:rPr lang="en-US" altLang="zh-TW" sz="1200" dirty="0" smtClean="0">
                <a:ea typeface="新細明體" panose="02020500000000000000" pitchFamily="18" charset="-120"/>
              </a:rPr>
              <a:t>.</a:t>
            </a:r>
          </a:p>
          <a:p>
            <a:pPr marL="171450" indent="-171450">
              <a:buFont typeface="Arial" panose="020B0604020202020204" pitchFamily="34" charset="0"/>
              <a:buChar char="•"/>
            </a:pPr>
            <a:r>
              <a:rPr lang="en-US" altLang="en-US" sz="1200" dirty="0" smtClean="0">
                <a:ea typeface="新細明體" panose="02020500000000000000" pitchFamily="18" charset="-120"/>
              </a:rPr>
              <a:t>Application Server: </a:t>
            </a:r>
            <a:r>
              <a:rPr lang="zh-TW" altLang="en-US" sz="1200" dirty="0" smtClean="0">
                <a:ea typeface="新細明體" panose="02020500000000000000" pitchFamily="18" charset="-120"/>
              </a:rPr>
              <a:t>提供健康服務如顯示健康資訊的趨勢圖的伺服器</a:t>
            </a:r>
            <a:endParaRPr lang="en-US" altLang="zh-TW" sz="1200" dirty="0" smtClean="0">
              <a:ea typeface="新細明體" panose="02020500000000000000" pitchFamily="18" charset="-120"/>
            </a:endParaRPr>
          </a:p>
          <a:p>
            <a:pPr marL="171450" indent="-171450">
              <a:buFont typeface="Arial" panose="020B0604020202020204" pitchFamily="34" charset="0"/>
              <a:buChar char="•"/>
            </a:pPr>
            <a:endParaRPr lang="zh-TW" altLang="en-US" dirty="0" smtClean="0"/>
          </a:p>
        </p:txBody>
      </p:sp>
    </p:spTree>
    <p:extLst>
      <p:ext uri="{BB962C8B-B14F-4D97-AF65-F5344CB8AC3E}">
        <p14:creationId xmlns:p14="http://schemas.microsoft.com/office/powerpoint/2010/main" val="27873894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dirty="0" smtClean="0">
                <a:ea typeface="新細明體" panose="02020500000000000000" pitchFamily="18" charset="-120"/>
              </a:rPr>
              <a:t>Pre-conditions:</a:t>
            </a:r>
            <a:r>
              <a:rPr lang="en-US" altLang="zh-TW" baseline="0" dirty="0" smtClean="0">
                <a:ea typeface="新細明體" panose="02020500000000000000" pitchFamily="18" charset="-120"/>
              </a:rPr>
              <a:t>  Wellness sensor </a:t>
            </a:r>
            <a:r>
              <a:rPr lang="en-US" altLang="zh-TW" baseline="0" dirty="0" err="1" smtClean="0">
                <a:ea typeface="新細明體" panose="02020500000000000000" pitchFamily="18" charset="-120"/>
              </a:rPr>
              <a:t>deivces</a:t>
            </a:r>
            <a:r>
              <a:rPr lang="zh-TW" altLang="en-US" baseline="0" dirty="0" smtClean="0">
                <a:ea typeface="新細明體" panose="02020500000000000000" pitchFamily="18" charset="-120"/>
              </a:rPr>
              <a:t>可以與行動裝置建立連線</a:t>
            </a:r>
            <a:r>
              <a:rPr lang="en-US" altLang="zh-TW" baseline="0" dirty="0" smtClean="0">
                <a:ea typeface="新細明體" panose="02020500000000000000" pitchFamily="18" charset="-120"/>
              </a:rPr>
              <a:t>,</a:t>
            </a:r>
            <a:r>
              <a:rPr lang="zh-TW" altLang="en-US" baseline="0" dirty="0" smtClean="0">
                <a:ea typeface="新細明體" panose="02020500000000000000" pitchFamily="18" charset="-120"/>
              </a:rPr>
              <a:t> 用來傳輸資料到</a:t>
            </a:r>
            <a:r>
              <a:rPr lang="en-US" altLang="zh-TW" baseline="0" dirty="0" smtClean="0">
                <a:ea typeface="新細明體" panose="02020500000000000000" pitchFamily="18" charset="-120"/>
              </a:rPr>
              <a:t>M2M Service Platform</a:t>
            </a:r>
            <a:r>
              <a:rPr lang="zh-TW" altLang="en-US" baseline="0" dirty="0" smtClean="0">
                <a:ea typeface="新細明體" panose="02020500000000000000" pitchFamily="18" charset="-120"/>
              </a:rPr>
              <a:t>或</a:t>
            </a:r>
            <a:r>
              <a:rPr lang="en-US" altLang="zh-TW" baseline="0" dirty="0" smtClean="0">
                <a:ea typeface="新細明體" panose="02020500000000000000" pitchFamily="18" charset="-120"/>
              </a:rPr>
              <a:t>Application Server. </a:t>
            </a:r>
            <a:endParaRPr lang="en-US" altLang="en-US" dirty="0" smtClean="0">
              <a:ea typeface="新細明體" panose="02020500000000000000" pitchFamily="18" charset="-120"/>
            </a:endParaRPr>
          </a:p>
          <a:p>
            <a:r>
              <a:rPr lang="en-US" altLang="en-US" dirty="0" smtClean="0">
                <a:ea typeface="新細明體" panose="02020500000000000000" pitchFamily="18" charset="-120"/>
              </a:rPr>
              <a:t>Triggers:</a:t>
            </a:r>
            <a:r>
              <a:rPr lang="en-US" altLang="en-US" baseline="0" dirty="0" smtClean="0">
                <a:ea typeface="新細明體" panose="02020500000000000000" pitchFamily="18" charset="-120"/>
              </a:rPr>
              <a:t> </a:t>
            </a:r>
            <a:r>
              <a:rPr lang="zh-TW" altLang="en-US" baseline="0" dirty="0" smtClean="0">
                <a:ea typeface="新細明體" panose="02020500000000000000" pitchFamily="18" charset="-120"/>
              </a:rPr>
              <a:t> 新的健康感測器</a:t>
            </a:r>
            <a:r>
              <a:rPr lang="en-US" altLang="zh-TW" baseline="0" dirty="0" smtClean="0">
                <a:ea typeface="新細明體" panose="02020500000000000000" pitchFamily="18" charset="-120"/>
              </a:rPr>
              <a:t>(</a:t>
            </a:r>
            <a:r>
              <a:rPr lang="zh-TW" altLang="en-US" baseline="0" dirty="0" smtClean="0">
                <a:ea typeface="新細明體" panose="02020500000000000000" pitchFamily="18" charset="-120"/>
              </a:rPr>
              <a:t>如</a:t>
            </a:r>
            <a:r>
              <a:rPr lang="en-US" altLang="zh-TW" baseline="0" dirty="0" smtClean="0">
                <a:ea typeface="新細明體" panose="02020500000000000000" pitchFamily="18" charset="-120"/>
              </a:rPr>
              <a:t>weight scale) </a:t>
            </a:r>
            <a:r>
              <a:rPr lang="zh-TW" altLang="en-US" baseline="0" dirty="0" smtClean="0">
                <a:ea typeface="新細明體" panose="02020500000000000000" pitchFamily="18" charset="-120"/>
              </a:rPr>
              <a:t>被行動裝置偵測到</a:t>
            </a:r>
            <a:r>
              <a:rPr lang="en-US" altLang="zh-TW" baseline="0" dirty="0" smtClean="0">
                <a:ea typeface="新細明體" panose="02020500000000000000" pitchFamily="18" charset="-120"/>
              </a:rPr>
              <a:t>, </a:t>
            </a:r>
            <a:r>
              <a:rPr lang="zh-TW" altLang="en-US" baseline="0" dirty="0" smtClean="0">
                <a:ea typeface="新細明體" panose="02020500000000000000" pitchFamily="18" charset="-120"/>
              </a:rPr>
              <a:t>使用者試圖聯繫此感測器</a:t>
            </a:r>
            <a:r>
              <a:rPr lang="en-US" altLang="zh-TW" baseline="0" dirty="0" smtClean="0">
                <a:ea typeface="新細明體" panose="02020500000000000000" pitchFamily="18" charset="-120"/>
              </a:rPr>
              <a:t>:</a:t>
            </a:r>
            <a:r>
              <a:rPr lang="zh-TW" altLang="en-US" baseline="0" dirty="0" smtClean="0">
                <a:ea typeface="新細明體" panose="02020500000000000000" pitchFamily="18" charset="-120"/>
              </a:rPr>
              <a:t> </a:t>
            </a:r>
            <a:endParaRPr lang="en-US" altLang="zh-TW" baseline="0" dirty="0" smtClean="0">
              <a:ea typeface="新細明體" panose="02020500000000000000" pitchFamily="18" charset="-120"/>
            </a:endParaRPr>
          </a:p>
          <a:p>
            <a:pPr marL="171450" indent="-171450">
              <a:buFont typeface="Arial" panose="020B0604020202020204" pitchFamily="34" charset="0"/>
              <a:buChar char="•"/>
            </a:pPr>
            <a:r>
              <a:rPr lang="zh-TW" altLang="en-US" baseline="0" dirty="0" smtClean="0">
                <a:ea typeface="新細明體" panose="02020500000000000000" pitchFamily="18" charset="-120"/>
              </a:rPr>
              <a:t>使用者購買許多感測器裝置</a:t>
            </a:r>
            <a:r>
              <a:rPr lang="en-US" altLang="zh-TW" baseline="0" dirty="0" smtClean="0">
                <a:ea typeface="新細明體" panose="02020500000000000000" pitchFamily="18" charset="-120"/>
              </a:rPr>
              <a:t>,</a:t>
            </a:r>
            <a:r>
              <a:rPr lang="zh-TW" altLang="en-US" baseline="0" dirty="0" smtClean="0">
                <a:ea typeface="新細明體" panose="02020500000000000000" pitchFamily="18" charset="-120"/>
              </a:rPr>
              <a:t> 為了能夠取得感測資料</a:t>
            </a:r>
            <a:r>
              <a:rPr lang="en-US" altLang="zh-TW" baseline="0" dirty="0" smtClean="0">
                <a:ea typeface="新細明體" panose="02020500000000000000" pitchFamily="18" charset="-120"/>
              </a:rPr>
              <a:t>,</a:t>
            </a:r>
            <a:r>
              <a:rPr lang="zh-TW" altLang="en-US" baseline="0" dirty="0" smtClean="0">
                <a:ea typeface="新細明體" panose="02020500000000000000" pitchFamily="18" charset="-120"/>
              </a:rPr>
              <a:t> 使用者試圖同時設定這些裝置</a:t>
            </a:r>
            <a:endParaRPr lang="en-US" altLang="zh-TW" baseline="0" dirty="0" smtClean="0">
              <a:ea typeface="新細明體" panose="02020500000000000000" pitchFamily="18" charset="-120"/>
            </a:endParaRPr>
          </a:p>
          <a:p>
            <a:pPr marL="171450" indent="-171450">
              <a:buFont typeface="Arial" panose="020B0604020202020204" pitchFamily="34" charset="0"/>
              <a:buChar char="•"/>
            </a:pPr>
            <a:r>
              <a:rPr lang="zh-TW" altLang="en-US" baseline="0" dirty="0" smtClean="0">
                <a:ea typeface="新細明體" panose="02020500000000000000" pitchFamily="18" charset="-120"/>
              </a:rPr>
              <a:t>使用者購買了感測器裝置如</a:t>
            </a:r>
            <a:r>
              <a:rPr lang="en-US" altLang="zh-TW" baseline="0" dirty="0" smtClean="0">
                <a:ea typeface="新細明體" panose="02020500000000000000" pitchFamily="18" charset="-120"/>
              </a:rPr>
              <a:t>weight scale, </a:t>
            </a:r>
            <a:r>
              <a:rPr lang="zh-TW" altLang="en-US" baseline="0" dirty="0" smtClean="0">
                <a:ea typeface="新細明體" panose="02020500000000000000" pitchFamily="18" charset="-120"/>
              </a:rPr>
              <a:t>並且布置到家裡來確認日常健康狀況</a:t>
            </a:r>
            <a:endParaRPr lang="en-US" altLang="zh-TW" baseline="0" dirty="0" smtClean="0">
              <a:ea typeface="新細明體" panose="02020500000000000000" pitchFamily="18" charset="-120"/>
            </a:endParaRPr>
          </a:p>
          <a:p>
            <a:pPr marL="171450" indent="-171450">
              <a:buFont typeface="Arial" panose="020B0604020202020204" pitchFamily="34" charset="0"/>
              <a:buChar char="•"/>
            </a:pPr>
            <a:r>
              <a:rPr lang="zh-TW" altLang="en-US" baseline="0" dirty="0" smtClean="0">
                <a:ea typeface="新細明體" panose="02020500000000000000" pitchFamily="18" charset="-120"/>
              </a:rPr>
              <a:t>使用者到健身中心運動並透過使用裝備來確認效果</a:t>
            </a:r>
            <a:r>
              <a:rPr lang="en-US" altLang="zh-TW" baseline="0" dirty="0" smtClean="0">
                <a:ea typeface="新細明體" panose="02020500000000000000" pitchFamily="18" charset="-120"/>
              </a:rPr>
              <a:t>(</a:t>
            </a:r>
            <a:r>
              <a:rPr lang="zh-TW" altLang="en-US" baseline="0" dirty="0" smtClean="0">
                <a:ea typeface="新細明體" panose="02020500000000000000" pitchFamily="18" charset="-120"/>
              </a:rPr>
              <a:t> 裝備由健身中心所擁有且從未連接過使用者的行動裝置</a:t>
            </a:r>
            <a:r>
              <a:rPr lang="en-US" altLang="zh-TW" baseline="0" dirty="0" smtClean="0">
                <a:ea typeface="新細明體" panose="02020500000000000000" pitchFamily="18" charset="-120"/>
              </a:rPr>
              <a:t>)</a:t>
            </a:r>
          </a:p>
          <a:p>
            <a:pPr marL="171450" indent="-171450">
              <a:buFont typeface="Arial" panose="020B0604020202020204" pitchFamily="34" charset="0"/>
              <a:buChar char="•"/>
            </a:pPr>
            <a:endParaRPr lang="en-US" altLang="en-US" baseline="0" dirty="0" smtClean="0">
              <a:ea typeface="新細明體" panose="02020500000000000000" pitchFamily="18" charset="-120"/>
            </a:endParaRPr>
          </a:p>
          <a:p>
            <a:pPr marL="0" indent="0">
              <a:buFont typeface="Arial" panose="020B0604020202020204" pitchFamily="34" charset="0"/>
              <a:buNone/>
            </a:pPr>
            <a:r>
              <a:rPr lang="en-US" altLang="zh-TW" baseline="0" dirty="0" smtClean="0">
                <a:ea typeface="新細明體" panose="02020500000000000000" pitchFamily="18" charset="-120"/>
              </a:rPr>
              <a:t>Normal Flow: </a:t>
            </a:r>
            <a:r>
              <a:rPr lang="zh-TW" altLang="en-US" baseline="0" dirty="0" smtClean="0">
                <a:ea typeface="新細明體" panose="02020500000000000000" pitchFamily="18" charset="-120"/>
              </a:rPr>
              <a:t>一般狀況下</a:t>
            </a:r>
            <a:r>
              <a:rPr lang="en-US" altLang="zh-TW" baseline="0" dirty="0" smtClean="0">
                <a:ea typeface="新細明體" panose="02020500000000000000" pitchFamily="18" charset="-120"/>
              </a:rPr>
              <a:t>,</a:t>
            </a:r>
            <a:r>
              <a:rPr lang="zh-TW" altLang="en-US" baseline="0" dirty="0" smtClean="0">
                <a:ea typeface="新細明體" panose="02020500000000000000" pitchFamily="18" charset="-120"/>
              </a:rPr>
              <a:t> 感測裝置通常由使用者購買並安裝在使用者家中或穿戴在使用者身上</a:t>
            </a:r>
            <a:r>
              <a:rPr lang="en-US" altLang="zh-TW" baseline="0" dirty="0" smtClean="0">
                <a:ea typeface="新細明體" panose="02020500000000000000" pitchFamily="18" charset="-120"/>
              </a:rPr>
              <a:t>:</a:t>
            </a:r>
          </a:p>
          <a:p>
            <a:pPr marL="228600" indent="-228600">
              <a:buFont typeface="+mj-lt"/>
              <a:buAutoNum type="arabicPeriod"/>
            </a:pPr>
            <a:r>
              <a:rPr lang="zh-TW" altLang="en-US" baseline="0" dirty="0" smtClean="0">
                <a:ea typeface="新細明體" panose="02020500000000000000" pitchFamily="18" charset="-120"/>
              </a:rPr>
              <a:t>行動裝置偵測到新的健康感測裝置</a:t>
            </a:r>
            <a:r>
              <a:rPr lang="en-US" altLang="zh-TW" baseline="0" dirty="0" smtClean="0">
                <a:ea typeface="新細明體" panose="02020500000000000000" pitchFamily="18" charset="-120"/>
              </a:rPr>
              <a:t>, </a:t>
            </a:r>
            <a:r>
              <a:rPr lang="zh-TW" altLang="en-US" baseline="0" dirty="0" smtClean="0">
                <a:ea typeface="新細明體" panose="02020500000000000000" pitchFamily="18" charset="-120"/>
              </a:rPr>
              <a:t>且試圖在使用者的允許下建立連線</a:t>
            </a:r>
            <a:r>
              <a:rPr lang="en-US" altLang="zh-TW" baseline="0" dirty="0" smtClean="0">
                <a:ea typeface="新細明體" panose="02020500000000000000" pitchFamily="18" charset="-120"/>
              </a:rPr>
              <a:t>(</a:t>
            </a:r>
            <a:r>
              <a:rPr lang="zh-TW" altLang="en-US" baseline="0" dirty="0" smtClean="0">
                <a:ea typeface="新細明體" panose="02020500000000000000" pitchFamily="18" charset="-120"/>
              </a:rPr>
              <a:t>配對感測裝置與行動裝置</a:t>
            </a:r>
            <a:r>
              <a:rPr lang="en-US" altLang="zh-TW" baseline="0" dirty="0" smtClean="0">
                <a:ea typeface="新細明體" panose="02020500000000000000" pitchFamily="18" charset="-120"/>
              </a:rPr>
              <a:t>)</a:t>
            </a:r>
          </a:p>
          <a:p>
            <a:pPr marL="228600" indent="-228600">
              <a:buFont typeface="+mj-lt"/>
              <a:buAutoNum type="arabicPeriod"/>
            </a:pPr>
            <a:r>
              <a:rPr lang="zh-TW" altLang="en-US" baseline="0" dirty="0" smtClean="0">
                <a:ea typeface="新細明體" panose="02020500000000000000" pitchFamily="18" charset="-120"/>
              </a:rPr>
              <a:t>行動裝置建立連線後</a:t>
            </a:r>
            <a:r>
              <a:rPr lang="en-US" altLang="zh-TW" baseline="0" dirty="0" smtClean="0">
                <a:ea typeface="新細明體" panose="02020500000000000000" pitchFamily="18" charset="-120"/>
              </a:rPr>
              <a:t>,</a:t>
            </a:r>
            <a:r>
              <a:rPr lang="zh-TW" altLang="en-US" baseline="0" dirty="0" smtClean="0">
                <a:ea typeface="新細明體" panose="02020500000000000000" pitchFamily="18" charset="-120"/>
              </a:rPr>
              <a:t> 會收到感測裝置額外的資訊</a:t>
            </a:r>
            <a:r>
              <a:rPr lang="en-US" altLang="zh-TW" baseline="0" dirty="0" smtClean="0">
                <a:ea typeface="新細明體" panose="02020500000000000000" pitchFamily="18" charset="-120"/>
              </a:rPr>
              <a:t>(</a:t>
            </a:r>
            <a:r>
              <a:rPr lang="zh-TW" altLang="en-US" baseline="0" dirty="0" smtClean="0">
                <a:ea typeface="新細明體" panose="02020500000000000000" pitchFamily="18" charset="-120"/>
              </a:rPr>
              <a:t> 如裝置類型</a:t>
            </a:r>
            <a:r>
              <a:rPr lang="en-US" altLang="zh-TW" baseline="0" dirty="0" smtClean="0">
                <a:ea typeface="新細明體" panose="02020500000000000000" pitchFamily="18" charset="-120"/>
              </a:rPr>
              <a:t>,</a:t>
            </a:r>
            <a:r>
              <a:rPr lang="zh-TW" altLang="en-US" baseline="0" dirty="0" smtClean="0">
                <a:ea typeface="新細明體" panose="02020500000000000000" pitchFamily="18" charset="-120"/>
              </a:rPr>
              <a:t> 服務認證</a:t>
            </a:r>
            <a:r>
              <a:rPr lang="en-US" altLang="zh-TW" baseline="0" dirty="0" smtClean="0">
                <a:ea typeface="新細明體" panose="02020500000000000000" pitchFamily="18" charset="-120"/>
              </a:rPr>
              <a:t>,</a:t>
            </a:r>
            <a:r>
              <a:rPr lang="zh-TW" altLang="en-US" baseline="0" dirty="0" smtClean="0">
                <a:ea typeface="新細明體" panose="02020500000000000000" pitchFamily="18" charset="-120"/>
              </a:rPr>
              <a:t> 需要的應用程式等等</a:t>
            </a:r>
            <a:r>
              <a:rPr lang="en-US" altLang="zh-TW" baseline="0" dirty="0" smtClean="0">
                <a:ea typeface="新細明體" panose="02020500000000000000" pitchFamily="18" charset="-120"/>
              </a:rPr>
              <a:t>)</a:t>
            </a:r>
          </a:p>
          <a:p>
            <a:pPr marL="228600" indent="-228600">
              <a:buFont typeface="+mj-lt"/>
              <a:buAutoNum type="arabicPeriod"/>
            </a:pPr>
            <a:r>
              <a:rPr lang="zh-TW" altLang="en-US" baseline="0" dirty="0" smtClean="0">
                <a:ea typeface="新細明體" panose="02020500000000000000" pitchFamily="18" charset="-120"/>
              </a:rPr>
              <a:t>行動裝置會與合適的應用程式軟體一同由</a:t>
            </a:r>
            <a:r>
              <a:rPr lang="en-US" altLang="zh-TW" baseline="0" dirty="0" smtClean="0">
                <a:ea typeface="新細明體" panose="02020500000000000000" pitchFamily="18" charset="-120"/>
              </a:rPr>
              <a:t>Management Server</a:t>
            </a:r>
            <a:r>
              <a:rPr lang="zh-TW" altLang="en-US" baseline="0" dirty="0" smtClean="0">
                <a:ea typeface="新細明體" panose="02020500000000000000" pitchFamily="18" charset="-120"/>
              </a:rPr>
              <a:t>提供且得到合適的設定</a:t>
            </a:r>
            <a:endParaRPr lang="en-US" altLang="zh-TW" baseline="0" dirty="0" smtClean="0">
              <a:ea typeface="新細明體" panose="02020500000000000000" pitchFamily="18" charset="-120"/>
            </a:endParaRPr>
          </a:p>
          <a:p>
            <a:pPr marL="228600" indent="-228600">
              <a:buFont typeface="+mj-lt"/>
              <a:buAutoNum type="arabicPeriod"/>
            </a:pPr>
            <a:r>
              <a:rPr lang="zh-TW" altLang="en-US" baseline="0" dirty="0" smtClean="0">
                <a:ea typeface="新細明體" panose="02020500000000000000" pitchFamily="18" charset="-120"/>
              </a:rPr>
              <a:t>當使用者透過健康感測器量測資料時</a:t>
            </a:r>
            <a:r>
              <a:rPr lang="en-US" altLang="zh-TW" baseline="0" dirty="0" smtClean="0">
                <a:ea typeface="新細明體" panose="02020500000000000000" pitchFamily="18" charset="-120"/>
              </a:rPr>
              <a:t>,</a:t>
            </a:r>
            <a:r>
              <a:rPr lang="zh-TW" altLang="en-US" baseline="0" dirty="0" smtClean="0">
                <a:ea typeface="新細明體" panose="02020500000000000000" pitchFamily="18" charset="-120"/>
              </a:rPr>
              <a:t> 行動裝置會收集資料並送到</a:t>
            </a:r>
            <a:r>
              <a:rPr lang="en-US" altLang="zh-TW" baseline="0" dirty="0" smtClean="0">
                <a:ea typeface="新細明體" panose="02020500000000000000" pitchFamily="18" charset="-120"/>
              </a:rPr>
              <a:t>Application Server</a:t>
            </a:r>
          </a:p>
          <a:p>
            <a:pPr marL="171450" indent="-171450">
              <a:buFont typeface="Arial" panose="020B0604020202020204" pitchFamily="34" charset="0"/>
              <a:buChar char="•"/>
            </a:pPr>
            <a:endParaRPr lang="en-US" altLang="en-US" baseline="0" dirty="0" smtClean="0">
              <a:ea typeface="新細明體" panose="02020500000000000000" pitchFamily="18" charset="-120"/>
            </a:endParaRPr>
          </a:p>
          <a:p>
            <a:endParaRPr lang="en-US" altLang="en-US" dirty="0" smtClean="0">
              <a:ea typeface="新細明體" panose="02020500000000000000" pitchFamily="18" charset="-120"/>
            </a:endParaRPr>
          </a:p>
        </p:txBody>
      </p:sp>
    </p:spTree>
    <p:extLst>
      <p:ext uri="{BB962C8B-B14F-4D97-AF65-F5344CB8AC3E}">
        <p14:creationId xmlns:p14="http://schemas.microsoft.com/office/powerpoint/2010/main" val="29439404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Font typeface="+mj-lt"/>
              <a:buNone/>
            </a:pPr>
            <a:r>
              <a:rPr lang="zh-TW" altLang="en-US" dirty="0" smtClean="0"/>
              <a:t>另一種流程</a:t>
            </a:r>
            <a:r>
              <a:rPr lang="en-US" altLang="zh-TW" dirty="0" smtClean="0"/>
              <a:t/>
            </a:r>
            <a:br>
              <a:rPr lang="en-US" altLang="zh-TW" dirty="0" smtClean="0"/>
            </a:br>
            <a:endParaRPr lang="en-US" altLang="zh-TW" dirty="0" smtClean="0"/>
          </a:p>
          <a:p>
            <a:pPr marL="228600" indent="-228600">
              <a:buFont typeface="+mj-lt"/>
              <a:buAutoNum type="arabicPeriod"/>
            </a:pPr>
            <a:r>
              <a:rPr lang="zh-TW" altLang="en-US" dirty="0" smtClean="0"/>
              <a:t>如同一般流程所說</a:t>
            </a:r>
            <a:r>
              <a:rPr lang="en-US" altLang="zh-TW" dirty="0" smtClean="0"/>
              <a:t>,</a:t>
            </a:r>
            <a:r>
              <a:rPr lang="zh-TW" altLang="en-US" dirty="0" smtClean="0"/>
              <a:t> 通常健康服務會蒐集從感測器偵測而來的資料</a:t>
            </a:r>
            <a:r>
              <a:rPr lang="en-US" altLang="zh-TW" dirty="0" smtClean="0"/>
              <a:t>,</a:t>
            </a:r>
            <a:r>
              <a:rPr lang="zh-TW" altLang="en-US" dirty="0" smtClean="0"/>
              <a:t> 且感測器通常屬於使用者本身</a:t>
            </a:r>
            <a:endParaRPr lang="en-US" altLang="zh-TW" dirty="0" smtClean="0"/>
          </a:p>
          <a:p>
            <a:pPr marL="228600" indent="-228600">
              <a:buFont typeface="+mj-lt"/>
              <a:buAutoNum type="arabicPeriod"/>
            </a:pPr>
            <a:r>
              <a:rPr lang="zh-TW" altLang="en-US" dirty="0" smtClean="0"/>
              <a:t>當行動裝置被攜帶出門</a:t>
            </a:r>
            <a:r>
              <a:rPr lang="en-US" altLang="zh-TW" dirty="0" smtClean="0"/>
              <a:t>,</a:t>
            </a:r>
            <a:r>
              <a:rPr lang="zh-TW" altLang="en-US" dirty="0" smtClean="0"/>
              <a:t> 很有機會與新的感測裝置連接</a:t>
            </a:r>
            <a:r>
              <a:rPr lang="en-US" altLang="zh-TW" dirty="0" smtClean="0"/>
              <a:t>(</a:t>
            </a:r>
            <a:r>
              <a:rPr lang="zh-TW" altLang="en-US" dirty="0" smtClean="0"/>
              <a:t> 如健身中心的血壓器</a:t>
            </a:r>
            <a:r>
              <a:rPr lang="en-US" altLang="zh-TW" dirty="0" smtClean="0"/>
              <a:t>)</a:t>
            </a:r>
          </a:p>
          <a:p>
            <a:pPr marL="228600" indent="-228600">
              <a:buFont typeface="+mj-lt"/>
              <a:buAutoNum type="arabicPeriod"/>
            </a:pPr>
            <a:r>
              <a:rPr lang="zh-TW" altLang="en-US" dirty="0" smtClean="0"/>
              <a:t>行動裝置身側到新的健康感測裝置</a:t>
            </a:r>
            <a:r>
              <a:rPr lang="en-US" altLang="zh-TW" dirty="0" smtClean="0"/>
              <a:t>,</a:t>
            </a:r>
            <a:r>
              <a:rPr lang="zh-TW" altLang="en-US" dirty="0" smtClean="0"/>
              <a:t> 並試圖在使用者同意下與之連線</a:t>
            </a:r>
            <a:endParaRPr lang="en-US" altLang="zh-TW" dirty="0" smtClean="0"/>
          </a:p>
          <a:p>
            <a:pPr marL="228600" indent="-228600">
              <a:buFont typeface="+mj-lt"/>
              <a:buAutoNum type="arabicPeriod"/>
            </a:pPr>
            <a:r>
              <a:rPr lang="zh-TW" altLang="en-US" baseline="0" dirty="0" smtClean="0">
                <a:ea typeface="+mn-ea"/>
              </a:rPr>
              <a:t>行動裝置建立連線後</a:t>
            </a:r>
            <a:r>
              <a:rPr lang="en-US" altLang="zh-TW" baseline="0" dirty="0" smtClean="0">
                <a:ea typeface="+mn-ea"/>
              </a:rPr>
              <a:t>,</a:t>
            </a:r>
            <a:r>
              <a:rPr lang="zh-TW" altLang="en-US" baseline="0" dirty="0" smtClean="0">
                <a:ea typeface="+mn-ea"/>
              </a:rPr>
              <a:t> 會收到感測裝置額外的資訊</a:t>
            </a:r>
            <a:r>
              <a:rPr lang="en-US" altLang="zh-TW" baseline="0" dirty="0" smtClean="0">
                <a:ea typeface="+mn-ea"/>
              </a:rPr>
              <a:t>(</a:t>
            </a:r>
            <a:r>
              <a:rPr lang="zh-TW" altLang="en-US" baseline="0" dirty="0" smtClean="0">
                <a:ea typeface="+mn-ea"/>
              </a:rPr>
              <a:t> 如裝置類型</a:t>
            </a:r>
            <a:r>
              <a:rPr lang="en-US" altLang="zh-TW" baseline="0" dirty="0" smtClean="0">
                <a:ea typeface="+mn-ea"/>
              </a:rPr>
              <a:t>,</a:t>
            </a:r>
            <a:r>
              <a:rPr lang="zh-TW" altLang="en-US" baseline="0" dirty="0" smtClean="0">
                <a:ea typeface="+mn-ea"/>
              </a:rPr>
              <a:t> 服務認證</a:t>
            </a:r>
            <a:r>
              <a:rPr lang="en-US" altLang="zh-TW" baseline="0" dirty="0" smtClean="0">
                <a:ea typeface="+mn-ea"/>
              </a:rPr>
              <a:t>,</a:t>
            </a:r>
            <a:r>
              <a:rPr lang="zh-TW" altLang="en-US" baseline="0" dirty="0" smtClean="0">
                <a:ea typeface="+mn-ea"/>
              </a:rPr>
              <a:t> 需要的應用程式等等</a:t>
            </a:r>
            <a:r>
              <a:rPr lang="en-US" altLang="zh-TW" baseline="0" dirty="0" smtClean="0">
                <a:ea typeface="+mn-ea"/>
              </a:rPr>
              <a:t>)</a:t>
            </a:r>
          </a:p>
          <a:p>
            <a:pPr marL="228600" indent="-228600">
              <a:buFont typeface="+mj-lt"/>
              <a:buAutoNum type="arabicPeriod"/>
            </a:pPr>
            <a:r>
              <a:rPr lang="zh-TW" altLang="en-US" baseline="0" dirty="0" smtClean="0">
                <a:ea typeface="+mn-ea"/>
              </a:rPr>
              <a:t>行動裝置會與合適的應用程式軟體一同由</a:t>
            </a:r>
            <a:r>
              <a:rPr lang="en-US" altLang="zh-TW" baseline="0" dirty="0" smtClean="0">
                <a:ea typeface="+mn-ea"/>
              </a:rPr>
              <a:t>Management Server</a:t>
            </a:r>
            <a:r>
              <a:rPr lang="zh-TW" altLang="en-US" baseline="0" dirty="0" smtClean="0">
                <a:ea typeface="+mn-ea"/>
              </a:rPr>
              <a:t>提供且得到合適的設定</a:t>
            </a:r>
            <a:endParaRPr lang="en-US" altLang="zh-TW" baseline="0" dirty="0" smtClean="0">
              <a:ea typeface="+mn-ea"/>
            </a:endParaRPr>
          </a:p>
          <a:p>
            <a:pPr marL="228600" indent="-228600">
              <a:buFont typeface="+mj-lt"/>
              <a:buAutoNum type="arabicPeriod"/>
            </a:pPr>
            <a:r>
              <a:rPr lang="zh-TW" altLang="en-US" baseline="0" dirty="0" smtClean="0">
                <a:ea typeface="+mn-ea"/>
              </a:rPr>
              <a:t>當使用者透過健康感測器量測資料時</a:t>
            </a:r>
            <a:r>
              <a:rPr lang="en-US" altLang="zh-TW" baseline="0" dirty="0" smtClean="0">
                <a:ea typeface="+mn-ea"/>
              </a:rPr>
              <a:t>,</a:t>
            </a:r>
            <a:r>
              <a:rPr lang="zh-TW" altLang="en-US" baseline="0" dirty="0" smtClean="0">
                <a:ea typeface="+mn-ea"/>
              </a:rPr>
              <a:t> 行動裝置會收集資料並送到</a:t>
            </a:r>
            <a:r>
              <a:rPr lang="en-US" altLang="zh-TW" baseline="0" dirty="0" smtClean="0">
                <a:ea typeface="+mn-ea"/>
              </a:rPr>
              <a:t>Application Server</a:t>
            </a:r>
          </a:p>
          <a:p>
            <a:pPr marL="228600" indent="-228600">
              <a:buFont typeface="+mj-lt"/>
              <a:buAutoNum type="arabicPeriod"/>
            </a:pPr>
            <a:endParaRPr lang="en-US" altLang="zh-TW" baseline="0" dirty="0" smtClean="0">
              <a:ea typeface="+mn-ea"/>
            </a:endParaRPr>
          </a:p>
        </p:txBody>
      </p:sp>
    </p:spTree>
    <p:extLst>
      <p:ext uri="{BB962C8B-B14F-4D97-AF65-F5344CB8AC3E}">
        <p14:creationId xmlns:p14="http://schemas.microsoft.com/office/powerpoint/2010/main" val="3348028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60419" name="備忘稿版面配置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zh-TW" dirty="0" smtClean="0"/>
              <a:t>M2M</a:t>
            </a:r>
            <a:r>
              <a:rPr lang="zh-TW" altLang="en-US" dirty="0" smtClean="0"/>
              <a:t>的架構圖 </a:t>
            </a:r>
            <a:r>
              <a:rPr lang="en-US" altLang="zh-TW" dirty="0" smtClean="0"/>
              <a:t>reference: &lt;M2M COMMUNICATIONS A SYSTEMS APPROACH&gt;</a:t>
            </a:r>
          </a:p>
          <a:p>
            <a:pPr eaLnBrk="1" hangingPunct="1">
              <a:spcBef>
                <a:spcPct val="0"/>
              </a:spcBef>
            </a:pPr>
            <a:r>
              <a:rPr lang="zh-TW" altLang="en-US" dirty="0" smtClean="0"/>
              <a:t>應用層：可以提供完整服務的應用，例如</a:t>
            </a:r>
            <a:r>
              <a:rPr lang="en-US" altLang="zh-TW" dirty="0" smtClean="0"/>
              <a:t>eHealthCare, Smart Grid, etc.. </a:t>
            </a:r>
          </a:p>
          <a:p>
            <a:pPr eaLnBrk="1" hangingPunct="1">
              <a:spcBef>
                <a:spcPct val="0"/>
              </a:spcBef>
            </a:pPr>
            <a:r>
              <a:rPr lang="zh-TW" altLang="en-US" dirty="0" smtClean="0"/>
              <a:t>網路層：</a:t>
            </a:r>
            <a:r>
              <a:rPr lang="en-US" altLang="zh-TW" dirty="0" smtClean="0"/>
              <a:t>M2M</a:t>
            </a:r>
            <a:r>
              <a:rPr lang="zh-TW" altLang="en-US" dirty="0" smtClean="0"/>
              <a:t>強調機器間互相溝通必須要透過</a:t>
            </a:r>
            <a:r>
              <a:rPr lang="en-US" altLang="zh-TW" dirty="0" smtClean="0"/>
              <a:t>Internet</a:t>
            </a:r>
            <a:r>
              <a:rPr lang="zh-TW" altLang="en-US" dirty="0" smtClean="0"/>
              <a:t>。</a:t>
            </a:r>
            <a:endParaRPr lang="en-US" altLang="zh-TW" dirty="0" smtClean="0"/>
          </a:p>
          <a:p>
            <a:pPr eaLnBrk="1" hangingPunct="1">
              <a:spcBef>
                <a:spcPct val="0"/>
              </a:spcBef>
            </a:pPr>
            <a:r>
              <a:rPr lang="zh-TW" altLang="en-US" dirty="0" smtClean="0"/>
              <a:t>感測層：主要可分三類</a:t>
            </a:r>
            <a:r>
              <a:rPr lang="en-US" altLang="zh-TW" dirty="0" smtClean="0"/>
              <a:t/>
            </a:r>
            <a:br>
              <a:rPr lang="en-US" altLang="zh-TW" dirty="0" smtClean="0"/>
            </a:br>
            <a:r>
              <a:rPr lang="en-US" altLang="zh-TW" dirty="0" smtClean="0"/>
              <a:t>	1) </a:t>
            </a:r>
            <a:r>
              <a:rPr lang="zh-TW" altLang="en-US" dirty="0" smtClean="0"/>
              <a:t>以單一</a:t>
            </a:r>
            <a:r>
              <a:rPr lang="en-US" altLang="zh-TW" dirty="0" smtClean="0"/>
              <a:t>device</a:t>
            </a:r>
            <a:r>
              <a:rPr lang="zh-TW" altLang="en-US" dirty="0" smtClean="0"/>
              <a:t>連上</a:t>
            </a:r>
            <a:r>
              <a:rPr lang="en-US" altLang="zh-TW" dirty="0" smtClean="0"/>
              <a:t>Internet</a:t>
            </a:r>
            <a:r>
              <a:rPr lang="zh-TW" altLang="en-US" dirty="0" smtClean="0"/>
              <a:t>，是最基本的</a:t>
            </a:r>
            <a:r>
              <a:rPr lang="en-US" altLang="zh-TW" dirty="0" smtClean="0"/>
              <a:t>M2M</a:t>
            </a:r>
            <a:r>
              <a:rPr lang="zh-TW" altLang="en-US" dirty="0" smtClean="0"/>
              <a:t>架構</a:t>
            </a:r>
            <a:r>
              <a:rPr lang="en-US" altLang="zh-TW" dirty="0" smtClean="0"/>
              <a:t/>
            </a:r>
            <a:br>
              <a:rPr lang="en-US" altLang="zh-TW" dirty="0" smtClean="0"/>
            </a:br>
            <a:r>
              <a:rPr lang="en-US" altLang="zh-TW" dirty="0" smtClean="0"/>
              <a:t>	2)</a:t>
            </a:r>
            <a:r>
              <a:rPr lang="zh-TW" altLang="en-US" dirty="0" smtClean="0"/>
              <a:t> 一群</a:t>
            </a:r>
            <a:r>
              <a:rPr lang="en-US" altLang="zh-TW" dirty="0" smtClean="0"/>
              <a:t>devices</a:t>
            </a:r>
            <a:r>
              <a:rPr lang="zh-TW" altLang="en-US" dirty="0" smtClean="0"/>
              <a:t>一起連上</a:t>
            </a:r>
            <a:r>
              <a:rPr lang="en-US" altLang="zh-TW" dirty="0" smtClean="0"/>
              <a:t>Internet</a:t>
            </a:r>
            <a:r>
              <a:rPr lang="zh-TW" altLang="en-US" dirty="0" smtClean="0"/>
              <a:t>，因為沒有透過特殊的</a:t>
            </a:r>
            <a:r>
              <a:rPr lang="en-US" altLang="zh-TW" dirty="0" smtClean="0"/>
              <a:t>Gateway</a:t>
            </a:r>
            <a:r>
              <a:rPr lang="zh-TW" altLang="en-US" dirty="0" smtClean="0"/>
              <a:t>，</a:t>
            </a:r>
            <a:endParaRPr lang="en-US" altLang="zh-TW" dirty="0" smtClean="0"/>
          </a:p>
          <a:p>
            <a:pPr eaLnBrk="1" hangingPunct="1">
              <a:spcBef>
                <a:spcPct val="0"/>
              </a:spcBef>
            </a:pPr>
            <a:r>
              <a:rPr lang="en-US" altLang="zh-TW" dirty="0" smtClean="0"/>
              <a:t>	     </a:t>
            </a:r>
            <a:r>
              <a:rPr lang="zh-TW" altLang="en-US" dirty="0" smtClean="0"/>
              <a:t>所以稱為</a:t>
            </a:r>
            <a:r>
              <a:rPr lang="en-US" altLang="zh-TW" dirty="0" smtClean="0"/>
              <a:t>M2M relationship</a:t>
            </a:r>
            <a:br>
              <a:rPr lang="en-US" altLang="zh-TW" dirty="0" smtClean="0"/>
            </a:br>
            <a:r>
              <a:rPr lang="en-US" altLang="zh-TW" dirty="0" smtClean="0"/>
              <a:t>	3)</a:t>
            </a:r>
            <a:r>
              <a:rPr lang="zh-TW" altLang="en-US" dirty="0" smtClean="0"/>
              <a:t>第三種</a:t>
            </a:r>
            <a:r>
              <a:rPr lang="en-US" altLang="zh-TW" dirty="0" smtClean="0"/>
              <a:t>model</a:t>
            </a:r>
            <a:r>
              <a:rPr lang="zh-TW" altLang="en-US" dirty="0" smtClean="0"/>
              <a:t>的</a:t>
            </a:r>
            <a:r>
              <a:rPr lang="en-US" altLang="zh-TW" dirty="0" smtClean="0"/>
              <a:t>Agents</a:t>
            </a:r>
            <a:r>
              <a:rPr lang="zh-TW" altLang="en-US" dirty="0" smtClean="0"/>
              <a:t>是由一群</a:t>
            </a:r>
            <a:r>
              <a:rPr lang="en-US" altLang="zh-TW" dirty="0" smtClean="0"/>
              <a:t>Devices</a:t>
            </a:r>
            <a:r>
              <a:rPr lang="zh-TW" altLang="en-US" dirty="0" smtClean="0"/>
              <a:t>與</a:t>
            </a:r>
            <a:r>
              <a:rPr lang="en-US" altLang="zh-TW" dirty="0" smtClean="0"/>
              <a:t>Gateway</a:t>
            </a:r>
            <a:r>
              <a:rPr lang="zh-TW" altLang="en-US" dirty="0" smtClean="0"/>
              <a:t>組成。</a:t>
            </a:r>
            <a:r>
              <a:rPr lang="en-US" altLang="zh-TW" dirty="0" smtClean="0"/>
              <a:t/>
            </a:r>
            <a:br>
              <a:rPr lang="en-US" altLang="zh-TW" dirty="0" smtClean="0"/>
            </a:br>
            <a:r>
              <a:rPr lang="en-US" altLang="zh-TW" dirty="0" smtClean="0"/>
              <a:t>	Agents</a:t>
            </a:r>
            <a:r>
              <a:rPr lang="zh-TW" altLang="en-US" dirty="0" smtClean="0"/>
              <a:t>自己構成一個小型的溝通網路，稱為</a:t>
            </a:r>
            <a:r>
              <a:rPr lang="en-US" altLang="zh-TW" dirty="0" smtClean="0"/>
              <a:t>M2M</a:t>
            </a:r>
            <a:r>
              <a:rPr lang="zh-TW" altLang="en-US" dirty="0" smtClean="0"/>
              <a:t> </a:t>
            </a:r>
            <a:r>
              <a:rPr lang="en-US" altLang="zh-TW" dirty="0" smtClean="0"/>
              <a:t>area network</a:t>
            </a:r>
            <a:r>
              <a:rPr lang="zh-TW" altLang="en-US" dirty="0" smtClean="0"/>
              <a:t>，會透過</a:t>
            </a:r>
            <a:r>
              <a:rPr lang="en-US" altLang="zh-TW" dirty="0" smtClean="0"/>
              <a:t>Gateway</a:t>
            </a:r>
            <a:r>
              <a:rPr lang="zh-TW" altLang="en-US" dirty="0" smtClean="0"/>
              <a:t>連上</a:t>
            </a:r>
            <a:r>
              <a:rPr lang="en-US" altLang="zh-TW" dirty="0" smtClean="0"/>
              <a:t>Internet</a:t>
            </a:r>
            <a:r>
              <a:rPr lang="zh-TW" altLang="en-US" dirty="0" smtClean="0"/>
              <a:t>。</a:t>
            </a:r>
          </a:p>
        </p:txBody>
      </p:sp>
      <p:sp>
        <p:nvSpPr>
          <p:cNvPr id="60420" name="投影片編號版面配置區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新細明體" charset="-120"/>
              </a:defRPr>
            </a:lvl1pPr>
            <a:lvl2pPr marL="803796" indent="-309152" eaLnBrk="0" hangingPunct="0">
              <a:defRPr>
                <a:solidFill>
                  <a:schemeClr val="tx1"/>
                </a:solidFill>
                <a:latin typeface="Arial" charset="0"/>
                <a:ea typeface="新細明體" charset="-120"/>
              </a:defRPr>
            </a:lvl2pPr>
            <a:lvl3pPr marL="1236608" indent="-247321" eaLnBrk="0" hangingPunct="0">
              <a:defRPr>
                <a:solidFill>
                  <a:schemeClr val="tx1"/>
                </a:solidFill>
                <a:latin typeface="Arial" charset="0"/>
                <a:ea typeface="新細明體" charset="-120"/>
              </a:defRPr>
            </a:lvl3pPr>
            <a:lvl4pPr marL="1731252" indent="-247321" eaLnBrk="0" hangingPunct="0">
              <a:defRPr>
                <a:solidFill>
                  <a:schemeClr val="tx1"/>
                </a:solidFill>
                <a:latin typeface="Arial" charset="0"/>
                <a:ea typeface="新細明體" charset="-120"/>
              </a:defRPr>
            </a:lvl4pPr>
            <a:lvl5pPr marL="2225896" indent="-247321" eaLnBrk="0" hangingPunct="0">
              <a:defRPr>
                <a:solidFill>
                  <a:schemeClr val="tx1"/>
                </a:solidFill>
                <a:latin typeface="Arial" charset="0"/>
                <a:ea typeface="新細明體" charset="-120"/>
              </a:defRPr>
            </a:lvl5pPr>
            <a:lvl6pPr marL="2720538" indent="-247321" eaLnBrk="0" fontAlgn="base" hangingPunct="0">
              <a:spcBef>
                <a:spcPct val="0"/>
              </a:spcBef>
              <a:spcAft>
                <a:spcPct val="0"/>
              </a:spcAft>
              <a:defRPr>
                <a:solidFill>
                  <a:schemeClr val="tx1"/>
                </a:solidFill>
                <a:latin typeface="Arial" charset="0"/>
                <a:ea typeface="新細明體" charset="-120"/>
              </a:defRPr>
            </a:lvl6pPr>
            <a:lvl7pPr marL="3215182" indent="-247321" eaLnBrk="0" fontAlgn="base" hangingPunct="0">
              <a:spcBef>
                <a:spcPct val="0"/>
              </a:spcBef>
              <a:spcAft>
                <a:spcPct val="0"/>
              </a:spcAft>
              <a:defRPr>
                <a:solidFill>
                  <a:schemeClr val="tx1"/>
                </a:solidFill>
                <a:latin typeface="Arial" charset="0"/>
                <a:ea typeface="新細明體" charset="-120"/>
              </a:defRPr>
            </a:lvl7pPr>
            <a:lvl8pPr marL="3709825" indent="-247321" eaLnBrk="0" fontAlgn="base" hangingPunct="0">
              <a:spcBef>
                <a:spcPct val="0"/>
              </a:spcBef>
              <a:spcAft>
                <a:spcPct val="0"/>
              </a:spcAft>
              <a:defRPr>
                <a:solidFill>
                  <a:schemeClr val="tx1"/>
                </a:solidFill>
                <a:latin typeface="Arial" charset="0"/>
                <a:ea typeface="新細明體" charset="-120"/>
              </a:defRPr>
            </a:lvl8pPr>
            <a:lvl9pPr marL="4204469" indent="-247321" eaLnBrk="0" fontAlgn="base" hangingPunct="0">
              <a:spcBef>
                <a:spcPct val="0"/>
              </a:spcBef>
              <a:spcAft>
                <a:spcPct val="0"/>
              </a:spcAft>
              <a:defRPr>
                <a:solidFill>
                  <a:schemeClr val="tx1"/>
                </a:solidFill>
                <a:latin typeface="Arial" charset="0"/>
                <a:ea typeface="新細明體" charset="-120"/>
              </a:defRPr>
            </a:lvl9pPr>
          </a:lstStyle>
          <a:p>
            <a:pPr eaLnBrk="1" fontAlgn="base" hangingPunct="1">
              <a:spcBef>
                <a:spcPct val="0"/>
              </a:spcBef>
              <a:spcAft>
                <a:spcPct val="0"/>
              </a:spcAft>
              <a:defRPr/>
            </a:pPr>
            <a:fld id="{E095F0D3-C01E-475E-A226-C691EF704BFD}" type="slidenum">
              <a:rPr lang="zh-TW" altLang="en-US" smtClean="0">
                <a:latin typeface="Calibri" pitchFamily="34" charset="0"/>
              </a:rPr>
              <a:pPr eaLnBrk="1" fontAlgn="base" hangingPunct="1">
                <a:spcBef>
                  <a:spcPct val="0"/>
                </a:spcBef>
                <a:spcAft>
                  <a:spcPct val="0"/>
                </a:spcAft>
                <a:defRPr/>
              </a:pPr>
              <a:t>4</a:t>
            </a:fld>
            <a:endParaRPr lang="zh-TW" altLang="en-US" smtClean="0">
              <a:latin typeface="Calibri" pitchFamily="34" charset="0"/>
            </a:endParaRPr>
          </a:p>
        </p:txBody>
      </p:sp>
    </p:spTree>
    <p:extLst>
      <p:ext uri="{BB962C8B-B14F-4D97-AF65-F5344CB8AC3E}">
        <p14:creationId xmlns:p14="http://schemas.microsoft.com/office/powerpoint/2010/main" val="9327234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ea typeface="新細明體" panose="02020500000000000000" pitchFamily="18" charset="-120"/>
              </a:rPr>
              <a:t>家裡用電量管理使用案例</a:t>
            </a:r>
            <a:endParaRPr lang="en-US" altLang="zh-TW" dirty="0" smtClean="0">
              <a:ea typeface="新細明體" panose="02020500000000000000" pitchFamily="18" charset="-120"/>
            </a:endParaRPr>
          </a:p>
          <a:p>
            <a:endParaRPr lang="en-US" altLang="en-US" dirty="0" smtClean="0">
              <a:ea typeface="新細明體" panose="02020500000000000000" pitchFamily="18" charset="-120"/>
            </a:endParaRPr>
          </a:p>
          <a:p>
            <a:r>
              <a:rPr lang="zh-TW" altLang="en-US" dirty="0" smtClean="0">
                <a:ea typeface="新細明體" panose="02020500000000000000" pitchFamily="18" charset="-120"/>
              </a:rPr>
              <a:t>此案例是用來管理家裡耗電量</a:t>
            </a:r>
            <a:r>
              <a:rPr lang="en-US" altLang="zh-TW" dirty="0" smtClean="0">
                <a:ea typeface="新細明體" panose="02020500000000000000" pitchFamily="18" charset="-120"/>
              </a:rPr>
              <a:t>, </a:t>
            </a:r>
            <a:r>
              <a:rPr lang="zh-TW" altLang="en-US" dirty="0" smtClean="0">
                <a:ea typeface="新細明體" panose="02020500000000000000" pitchFamily="18" charset="-120"/>
              </a:rPr>
              <a:t>因此客戶可以注意家中的日常用電量且能透過遠端控制家電來掌控耗電量</a:t>
            </a:r>
            <a:r>
              <a:rPr lang="en-US" altLang="zh-TW" dirty="0" smtClean="0">
                <a:ea typeface="新細明體" panose="02020500000000000000" pitchFamily="18" charset="-120"/>
              </a:rPr>
              <a:t>.</a:t>
            </a:r>
            <a:r>
              <a:rPr lang="zh-TW" altLang="en-US" dirty="0" smtClean="0">
                <a:ea typeface="新細明體" panose="02020500000000000000" pitchFamily="18" charset="-120"/>
              </a:rPr>
              <a:t> 創新服務為透過</a:t>
            </a:r>
            <a:r>
              <a:rPr lang="en-US" altLang="zh-TW" dirty="0" smtClean="0">
                <a:ea typeface="新細明體" panose="02020500000000000000" pitchFamily="18" charset="-120"/>
              </a:rPr>
              <a:t>data(</a:t>
            </a:r>
            <a:r>
              <a:rPr lang="zh-TW" altLang="en-US" dirty="0" smtClean="0">
                <a:ea typeface="新細明體" panose="02020500000000000000" pitchFamily="18" charset="-120"/>
              </a:rPr>
              <a:t>電量</a:t>
            </a:r>
            <a:r>
              <a:rPr lang="en-US" altLang="zh-TW" dirty="0" smtClean="0">
                <a:ea typeface="新細明體" panose="02020500000000000000" pitchFamily="18" charset="-120"/>
              </a:rPr>
              <a:t>)</a:t>
            </a:r>
            <a:r>
              <a:rPr lang="zh-TW" altLang="en-US" dirty="0" smtClean="0">
                <a:ea typeface="新細明體" panose="02020500000000000000" pitchFamily="18" charset="-120"/>
              </a:rPr>
              <a:t> 收集與傳送資料至使用者</a:t>
            </a:r>
            <a:r>
              <a:rPr lang="en-US" altLang="zh-TW" dirty="0" smtClean="0">
                <a:ea typeface="新細明體" panose="02020500000000000000" pitchFamily="18" charset="-120"/>
              </a:rPr>
              <a:t>/</a:t>
            </a:r>
            <a:r>
              <a:rPr lang="zh-TW" altLang="en-US" dirty="0" smtClean="0">
                <a:ea typeface="新細明體" panose="02020500000000000000" pitchFamily="18" charset="-120"/>
              </a:rPr>
              <a:t>設備</a:t>
            </a:r>
            <a:r>
              <a:rPr lang="en-US" altLang="zh-TW" dirty="0" smtClean="0">
                <a:ea typeface="新細明體" panose="02020500000000000000" pitchFamily="18" charset="-120"/>
              </a:rPr>
              <a:t>/</a:t>
            </a:r>
            <a:r>
              <a:rPr lang="zh-TW" altLang="en-US" dirty="0" smtClean="0">
                <a:ea typeface="新細明體" panose="02020500000000000000" pitchFamily="18" charset="-120"/>
              </a:rPr>
              <a:t> 或</a:t>
            </a:r>
            <a:r>
              <a:rPr lang="en-US" altLang="zh-TW" dirty="0" smtClean="0">
                <a:ea typeface="新細明體" panose="02020500000000000000" pitchFamily="18" charset="-120"/>
              </a:rPr>
              <a:t>Business-to-Business</a:t>
            </a:r>
            <a:r>
              <a:rPr lang="en-US" altLang="zh-TW" baseline="0" dirty="0" smtClean="0">
                <a:ea typeface="新細明體" panose="02020500000000000000" pitchFamily="18" charset="-120"/>
              </a:rPr>
              <a:t> market</a:t>
            </a:r>
            <a:r>
              <a:rPr lang="zh-TW" altLang="en-US" baseline="0" dirty="0" smtClean="0">
                <a:ea typeface="新細明體" panose="02020500000000000000" pitchFamily="18" charset="-120"/>
              </a:rPr>
              <a:t>來開發</a:t>
            </a:r>
            <a:endParaRPr lang="en-US" altLang="zh-TW" baseline="0" dirty="0" smtClean="0">
              <a:ea typeface="新細明體" panose="02020500000000000000" pitchFamily="18" charset="-120"/>
            </a:endParaRPr>
          </a:p>
          <a:p>
            <a:endParaRPr lang="en-US" altLang="zh-TW" dirty="0" smtClean="0">
              <a:ea typeface="新細明體" panose="02020500000000000000" pitchFamily="18" charset="-120"/>
            </a:endParaRPr>
          </a:p>
          <a:p>
            <a:r>
              <a:rPr lang="zh-TW" altLang="en-US" dirty="0" smtClean="0">
                <a:ea typeface="新細明體" panose="02020500000000000000" pitchFamily="18" charset="-120"/>
              </a:rPr>
              <a:t>使用案例主要為家中</a:t>
            </a:r>
            <a:r>
              <a:rPr lang="en-US" altLang="zh-TW" dirty="0" smtClean="0">
                <a:ea typeface="新細明體" panose="02020500000000000000" pitchFamily="18" charset="-120"/>
              </a:rPr>
              <a:t>Energy Gateway (EGW)</a:t>
            </a:r>
            <a:r>
              <a:rPr lang="en-US" altLang="zh-TW" baseline="0" dirty="0" smtClean="0">
                <a:ea typeface="新細明體" panose="02020500000000000000" pitchFamily="18" charset="-120"/>
              </a:rPr>
              <a:t>, EGW</a:t>
            </a:r>
            <a:r>
              <a:rPr lang="zh-TW" altLang="en-US" baseline="0" dirty="0" smtClean="0">
                <a:ea typeface="新細明體" panose="02020500000000000000" pitchFamily="18" charset="-120"/>
              </a:rPr>
              <a:t>會從</a:t>
            </a:r>
            <a:r>
              <a:rPr lang="en-US" altLang="zh-TW" baseline="0" dirty="0" smtClean="0">
                <a:ea typeface="新細明體" panose="02020500000000000000" pitchFamily="18" charset="-120"/>
              </a:rPr>
              <a:t>electrical home network</a:t>
            </a:r>
            <a:r>
              <a:rPr lang="zh-TW" altLang="en-US" baseline="0" dirty="0" smtClean="0">
                <a:ea typeface="新細明體" panose="02020500000000000000" pitchFamily="18" charset="-120"/>
              </a:rPr>
              <a:t>蒐集電量資訊並且與</a:t>
            </a:r>
            <a:r>
              <a:rPr lang="en-US" altLang="zh-TW" baseline="0" dirty="0" smtClean="0">
                <a:ea typeface="新細明體" panose="02020500000000000000" pitchFamily="18" charset="-120"/>
              </a:rPr>
              <a:t>M2M</a:t>
            </a:r>
            <a:r>
              <a:rPr lang="zh-TW" altLang="en-US" baseline="0" dirty="0" smtClean="0">
                <a:ea typeface="新細明體" panose="02020500000000000000" pitchFamily="18" charset="-120"/>
              </a:rPr>
              <a:t> </a:t>
            </a:r>
            <a:r>
              <a:rPr lang="en-US" altLang="zh-TW" baseline="0" dirty="0" smtClean="0">
                <a:ea typeface="新細明體" panose="02020500000000000000" pitchFamily="18" charset="-120"/>
              </a:rPr>
              <a:t>system</a:t>
            </a:r>
            <a:r>
              <a:rPr lang="zh-TW" altLang="en-US" baseline="0" dirty="0" smtClean="0">
                <a:ea typeface="新細明體" panose="02020500000000000000" pitchFamily="18" charset="-120"/>
              </a:rPr>
              <a:t>溝通來聚集</a:t>
            </a:r>
            <a:r>
              <a:rPr lang="en-US" altLang="zh-TW" baseline="0" dirty="0" smtClean="0">
                <a:ea typeface="新細明體" panose="02020500000000000000" pitchFamily="18" charset="-120"/>
              </a:rPr>
              <a:t>/</a:t>
            </a:r>
            <a:r>
              <a:rPr lang="zh-TW" altLang="en-US" baseline="0" dirty="0" smtClean="0">
                <a:ea typeface="新細明體" panose="02020500000000000000" pitchFamily="18" charset="-120"/>
              </a:rPr>
              <a:t>處理這些資料</a:t>
            </a:r>
            <a:r>
              <a:rPr lang="en-US" altLang="zh-TW" baseline="0" dirty="0" smtClean="0">
                <a:ea typeface="新細明體" panose="02020500000000000000" pitchFamily="18" charset="-120"/>
              </a:rPr>
              <a:t>.</a:t>
            </a:r>
            <a:r>
              <a:rPr lang="zh-TW" altLang="en-US" baseline="0" dirty="0" smtClean="0">
                <a:ea typeface="新細明體" panose="02020500000000000000" pitchFamily="18" charset="-120"/>
              </a:rPr>
              <a:t> 服務便可由這些蒐集的資料來發展與提供</a:t>
            </a:r>
            <a:endParaRPr lang="en-US" altLang="zh-TW" baseline="0" dirty="0" smtClean="0">
              <a:ea typeface="新細明體" panose="02020500000000000000" pitchFamily="18" charset="-120"/>
            </a:endParaRPr>
          </a:p>
          <a:p>
            <a:endParaRPr lang="en-US" altLang="en-US" baseline="0" dirty="0" smtClean="0">
              <a:ea typeface="新細明體" panose="02020500000000000000" pitchFamily="18" charset="-120"/>
            </a:endParaRPr>
          </a:p>
          <a:p>
            <a:r>
              <a:rPr lang="en-US" altLang="zh-TW" baseline="0" dirty="0" smtClean="0">
                <a:ea typeface="新細明體" panose="02020500000000000000" pitchFamily="18" charset="-120"/>
              </a:rPr>
              <a:t>EGW</a:t>
            </a:r>
            <a:r>
              <a:rPr lang="zh-TW" altLang="en-US" baseline="0" dirty="0" smtClean="0">
                <a:ea typeface="新細明體" panose="02020500000000000000" pitchFamily="18" charset="-120"/>
              </a:rPr>
              <a:t>負責對</a:t>
            </a:r>
            <a:r>
              <a:rPr lang="en-US" altLang="zh-TW" baseline="0" dirty="0" smtClean="0">
                <a:ea typeface="新細明體" panose="02020500000000000000" pitchFamily="18" charset="-120"/>
              </a:rPr>
              <a:t>data(</a:t>
            </a:r>
            <a:r>
              <a:rPr lang="zh-TW" altLang="en-US" baseline="0" dirty="0" smtClean="0">
                <a:ea typeface="新細明體" panose="02020500000000000000" pitchFamily="18" charset="-120"/>
              </a:rPr>
              <a:t>從不同地方蒐集而來</a:t>
            </a:r>
            <a:r>
              <a:rPr lang="en-US" altLang="zh-TW" baseline="0" dirty="0" smtClean="0">
                <a:ea typeface="新細明體" panose="02020500000000000000" pitchFamily="18" charset="-120"/>
              </a:rPr>
              <a:t>,</a:t>
            </a:r>
            <a:r>
              <a:rPr lang="zh-TW" altLang="en-US" baseline="0" dirty="0" smtClean="0">
                <a:ea typeface="新細明體" panose="02020500000000000000" pitchFamily="18" charset="-120"/>
              </a:rPr>
              <a:t> 如</a:t>
            </a:r>
            <a:r>
              <a:rPr lang="en-US" altLang="zh-TW" baseline="0" dirty="0" smtClean="0">
                <a:ea typeface="新細明體" panose="02020500000000000000" pitchFamily="18" charset="-120"/>
              </a:rPr>
              <a:t>sensor,</a:t>
            </a:r>
            <a:r>
              <a:rPr lang="zh-TW" altLang="en-US" baseline="0" dirty="0" smtClean="0">
                <a:ea typeface="新細明體" panose="02020500000000000000" pitchFamily="18" charset="-120"/>
              </a:rPr>
              <a:t> </a:t>
            </a:r>
            <a:r>
              <a:rPr lang="en-US" altLang="zh-TW" baseline="0" dirty="0" smtClean="0">
                <a:ea typeface="新細明體" panose="02020500000000000000" pitchFamily="18" charset="-120"/>
              </a:rPr>
              <a:t>context)</a:t>
            </a:r>
            <a:r>
              <a:rPr lang="zh-TW" altLang="en-US" baseline="0" dirty="0" smtClean="0">
                <a:ea typeface="新細明體" panose="02020500000000000000" pitchFamily="18" charset="-120"/>
              </a:rPr>
              <a:t> 做第一線的處理</a:t>
            </a:r>
            <a:r>
              <a:rPr lang="en-US" altLang="zh-TW" baseline="0" dirty="0" smtClean="0">
                <a:ea typeface="新細明體" panose="02020500000000000000" pitchFamily="18" charset="-120"/>
              </a:rPr>
              <a:t>:</a:t>
            </a:r>
            <a:r>
              <a:rPr lang="zh-TW" altLang="en-US" baseline="0" dirty="0" smtClean="0">
                <a:ea typeface="新細明體" panose="02020500000000000000" pitchFamily="18" charset="-120"/>
              </a:rPr>
              <a:t> </a:t>
            </a:r>
            <a:endParaRPr lang="en-US" altLang="zh-TW" baseline="0" dirty="0" smtClean="0">
              <a:ea typeface="新細明體" panose="02020500000000000000" pitchFamily="18" charset="-120"/>
            </a:endParaRPr>
          </a:p>
          <a:p>
            <a:pPr marL="171450" indent="-171450">
              <a:buFont typeface="Arial" panose="020B0604020202020204" pitchFamily="34" charset="0"/>
              <a:buChar char="•"/>
            </a:pPr>
            <a:r>
              <a:rPr lang="zh-TW" altLang="en-US" baseline="0" dirty="0" smtClean="0">
                <a:ea typeface="新細明體" panose="02020500000000000000" pitchFamily="18" charset="-120"/>
              </a:rPr>
              <a:t>聚集並處理收集到的資料</a:t>
            </a:r>
            <a:endParaRPr lang="en-US" altLang="zh-TW" baseline="0" dirty="0" smtClean="0">
              <a:ea typeface="新細明體" panose="02020500000000000000" pitchFamily="18" charset="-120"/>
            </a:endParaRPr>
          </a:p>
          <a:p>
            <a:pPr marL="171450" indent="-171450">
              <a:buFont typeface="Arial" panose="020B0604020202020204" pitchFamily="34" charset="0"/>
              <a:buChar char="•"/>
            </a:pPr>
            <a:r>
              <a:rPr lang="zh-TW" altLang="en-US" baseline="0" dirty="0" smtClean="0">
                <a:ea typeface="新細明體" panose="02020500000000000000" pitchFamily="18" charset="-120"/>
              </a:rPr>
              <a:t>傳送資訊到遠端的</a:t>
            </a:r>
            <a:r>
              <a:rPr lang="en-US" altLang="zh-TW" baseline="0" dirty="0" smtClean="0">
                <a:ea typeface="新細明體" panose="02020500000000000000" pitchFamily="18" charset="-120"/>
              </a:rPr>
              <a:t>M2M</a:t>
            </a:r>
            <a:r>
              <a:rPr lang="zh-TW" altLang="en-US" baseline="0" dirty="0" smtClean="0">
                <a:ea typeface="新細明體" panose="02020500000000000000" pitchFamily="18" charset="-120"/>
              </a:rPr>
              <a:t>系統</a:t>
            </a:r>
            <a:endParaRPr lang="en-US" altLang="zh-TW" baseline="0" dirty="0" smtClean="0">
              <a:ea typeface="新細明體" panose="02020500000000000000" pitchFamily="18" charset="-120"/>
            </a:endParaRPr>
          </a:p>
          <a:p>
            <a:pPr marL="171450" indent="-171450">
              <a:buFont typeface="Arial" panose="020B0604020202020204" pitchFamily="34" charset="0"/>
              <a:buChar char="•"/>
            </a:pPr>
            <a:r>
              <a:rPr lang="zh-TW" altLang="en-US" baseline="0" dirty="0" smtClean="0">
                <a:ea typeface="新細明體" panose="02020500000000000000" pitchFamily="18" charset="-120"/>
              </a:rPr>
              <a:t>直接使用這些資訊</a:t>
            </a:r>
            <a:r>
              <a:rPr lang="en-US" altLang="zh-TW" baseline="0" dirty="0" smtClean="0">
                <a:ea typeface="新細明體" panose="02020500000000000000" pitchFamily="18" charset="-120"/>
              </a:rPr>
              <a:t>, </a:t>
            </a:r>
            <a:r>
              <a:rPr lang="zh-TW" altLang="en-US" baseline="0" dirty="0" smtClean="0">
                <a:ea typeface="新細明體" panose="02020500000000000000" pitchFamily="18" charset="-120"/>
              </a:rPr>
              <a:t>讓一些</a:t>
            </a:r>
            <a:r>
              <a:rPr lang="en-US" altLang="zh-TW" baseline="0" dirty="0" smtClean="0">
                <a:ea typeface="新細明體" panose="02020500000000000000" pitchFamily="18" charset="-120"/>
              </a:rPr>
              <a:t>actuators/appliances</a:t>
            </a:r>
            <a:r>
              <a:rPr lang="zh-TW" altLang="en-US" baseline="0" dirty="0" smtClean="0">
                <a:ea typeface="新細明體" panose="02020500000000000000" pitchFamily="18" charset="-120"/>
              </a:rPr>
              <a:t>能夠做立即的動作</a:t>
            </a:r>
            <a:endParaRPr lang="en-US" altLang="zh-TW" baseline="0" dirty="0" smtClean="0">
              <a:ea typeface="新細明體" panose="02020500000000000000" pitchFamily="18" charset="-120"/>
            </a:endParaRPr>
          </a:p>
          <a:p>
            <a:pPr marL="171450" indent="-171450">
              <a:buFont typeface="Arial" panose="020B0604020202020204" pitchFamily="34" charset="0"/>
              <a:buChar char="•"/>
            </a:pPr>
            <a:r>
              <a:rPr lang="zh-TW" altLang="en-US" baseline="0" dirty="0" smtClean="0">
                <a:ea typeface="新細明體" panose="02020500000000000000" pitchFamily="18" charset="-120"/>
              </a:rPr>
              <a:t>會和家裡的裝置連接</a:t>
            </a:r>
            <a:r>
              <a:rPr lang="en-US" altLang="zh-TW" baseline="0" dirty="0" smtClean="0">
                <a:ea typeface="新細明體" panose="02020500000000000000" pitchFamily="18" charset="-120"/>
              </a:rPr>
              <a:t>,</a:t>
            </a:r>
            <a:r>
              <a:rPr lang="zh-TW" altLang="en-US" baseline="0" dirty="0" smtClean="0">
                <a:ea typeface="新細明體" panose="02020500000000000000" pitchFamily="18" charset="-120"/>
              </a:rPr>
              <a:t> 包含</a:t>
            </a:r>
            <a:r>
              <a:rPr lang="en-US" altLang="zh-TW" baseline="0" dirty="0" smtClean="0">
                <a:ea typeface="新細明體" panose="02020500000000000000" pitchFamily="18" charset="-120"/>
              </a:rPr>
              <a:t>electrical meter</a:t>
            </a:r>
          </a:p>
          <a:p>
            <a:pPr marL="171450" indent="-171450">
              <a:buFont typeface="Arial" panose="020B0604020202020204" pitchFamily="34" charset="0"/>
              <a:buChar char="•"/>
            </a:pPr>
            <a:r>
              <a:rPr lang="zh-TW" altLang="en-US" baseline="0" dirty="0" smtClean="0">
                <a:ea typeface="新細明體" panose="02020500000000000000" pitchFamily="18" charset="-120"/>
              </a:rPr>
              <a:t>提供可顯示電量數據</a:t>
            </a:r>
            <a:r>
              <a:rPr lang="en-US" altLang="zh-TW" baseline="0" dirty="0" smtClean="0">
                <a:ea typeface="新細明體" panose="02020500000000000000" pitchFamily="18" charset="-120"/>
              </a:rPr>
              <a:t>, </a:t>
            </a:r>
            <a:r>
              <a:rPr lang="zh-TW" altLang="en-US" baseline="0" dirty="0" smtClean="0">
                <a:ea typeface="新細明體" panose="02020500000000000000" pitchFamily="18" charset="-120"/>
              </a:rPr>
              <a:t>由使用者的終端裝置顯示</a:t>
            </a:r>
            <a:r>
              <a:rPr lang="en-US" altLang="zh-TW" baseline="0" dirty="0" smtClean="0">
                <a:ea typeface="新細明體" panose="02020500000000000000" pitchFamily="18" charset="-120"/>
              </a:rPr>
              <a:t>(</a:t>
            </a:r>
            <a:r>
              <a:rPr lang="zh-TW" altLang="en-US" baseline="0" dirty="0" smtClean="0">
                <a:ea typeface="新細明體" panose="02020500000000000000" pitchFamily="18" charset="-120"/>
              </a:rPr>
              <a:t> 如</a:t>
            </a:r>
            <a:r>
              <a:rPr lang="en-US" altLang="zh-TW" baseline="0" dirty="0" smtClean="0">
                <a:ea typeface="新細明體" panose="02020500000000000000" pitchFamily="18" charset="-120"/>
              </a:rPr>
              <a:t>PC,</a:t>
            </a:r>
            <a:r>
              <a:rPr lang="zh-TW" altLang="en-US" baseline="0" dirty="0" smtClean="0">
                <a:ea typeface="新細明體" panose="02020500000000000000" pitchFamily="18" charset="-120"/>
              </a:rPr>
              <a:t> 手機</a:t>
            </a:r>
            <a:r>
              <a:rPr lang="en-US" altLang="zh-TW" baseline="0" dirty="0" smtClean="0">
                <a:ea typeface="新細明體" panose="02020500000000000000" pitchFamily="18" charset="-120"/>
              </a:rPr>
              <a:t>,</a:t>
            </a:r>
            <a:r>
              <a:rPr lang="zh-TW" altLang="en-US" baseline="0" dirty="0" smtClean="0">
                <a:ea typeface="新細明體" panose="02020500000000000000" pitchFamily="18" charset="-120"/>
              </a:rPr>
              <a:t> 平板</a:t>
            </a:r>
            <a:r>
              <a:rPr lang="en-US" altLang="zh-TW" baseline="0" dirty="0" smtClean="0">
                <a:ea typeface="新細明體" panose="02020500000000000000" pitchFamily="18" charset="-120"/>
              </a:rPr>
              <a:t>,</a:t>
            </a:r>
            <a:r>
              <a:rPr lang="zh-TW" altLang="en-US" baseline="0" dirty="0" smtClean="0">
                <a:ea typeface="新細明體" panose="02020500000000000000" pitchFamily="18" charset="-120"/>
              </a:rPr>
              <a:t> 電視螢幕等等</a:t>
            </a:r>
            <a:r>
              <a:rPr lang="en-US" altLang="zh-TW" baseline="0" dirty="0" smtClean="0">
                <a:ea typeface="新細明體" panose="02020500000000000000" pitchFamily="18" charset="-120"/>
              </a:rPr>
              <a:t>)</a:t>
            </a:r>
            <a:r>
              <a:rPr lang="zh-TW" altLang="en-US" baseline="0" dirty="0" smtClean="0">
                <a:ea typeface="新細明體" panose="02020500000000000000" pitchFamily="18" charset="-120"/>
              </a:rPr>
              <a:t> </a:t>
            </a:r>
            <a:r>
              <a:rPr lang="en-US" altLang="zh-TW" baseline="0" dirty="0" smtClean="0">
                <a:ea typeface="新細明體" panose="02020500000000000000" pitchFamily="18" charset="-120"/>
              </a:rPr>
              <a:t> </a:t>
            </a:r>
            <a:endParaRPr lang="en-US" altLang="en-US" dirty="0" smtClean="0">
              <a:ea typeface="新細明體" panose="02020500000000000000" pitchFamily="18" charset="-120"/>
            </a:endParaRPr>
          </a:p>
        </p:txBody>
      </p:sp>
    </p:spTree>
    <p:extLst>
      <p:ext uri="{BB962C8B-B14F-4D97-AF65-F5344CB8AC3E}">
        <p14:creationId xmlns:p14="http://schemas.microsoft.com/office/powerpoint/2010/main" val="5163542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此為</a:t>
            </a:r>
            <a:r>
              <a:rPr lang="en-US" altLang="zh-TW" dirty="0" smtClean="0"/>
              <a:t>Home Energy</a:t>
            </a:r>
            <a:r>
              <a:rPr lang="en-US" altLang="zh-TW" baseline="0" dirty="0" smtClean="0"/>
              <a:t> Management </a:t>
            </a:r>
            <a:r>
              <a:rPr lang="zh-TW" altLang="en-US" baseline="0" dirty="0" smtClean="0"/>
              <a:t>使用案例的一般流程圖</a:t>
            </a:r>
            <a:endParaRPr lang="en-US" altLang="zh-TW" baseline="0" dirty="0" smtClean="0"/>
          </a:p>
          <a:p>
            <a:endParaRPr lang="en-US" altLang="zh-TW" dirty="0" smtClean="0"/>
          </a:p>
          <a:p>
            <a:r>
              <a:rPr lang="zh-TW" altLang="en-US" dirty="0" smtClean="0"/>
              <a:t>虛線為非必要的</a:t>
            </a:r>
            <a:r>
              <a:rPr lang="en-US" altLang="zh-TW" dirty="0" smtClean="0"/>
              <a:t>flow</a:t>
            </a:r>
            <a:endParaRPr lang="zh-TW" altLang="en-US" dirty="0"/>
          </a:p>
        </p:txBody>
      </p:sp>
      <p:sp>
        <p:nvSpPr>
          <p:cNvPr id="4" name="投影片編號版面配置區 3"/>
          <p:cNvSpPr>
            <a:spLocks noGrp="1"/>
          </p:cNvSpPr>
          <p:nvPr>
            <p:ph type="sldNum" sz="quarter" idx="10"/>
          </p:nvPr>
        </p:nvSpPr>
        <p:spPr/>
        <p:txBody>
          <a:bodyPr/>
          <a:lstStyle/>
          <a:p>
            <a:fld id="{4A8043B2-447E-4ED6-A21D-578071228552}" type="slidenum">
              <a:rPr lang="zh-TW" altLang="en-US" smtClean="0"/>
              <a:t>52</a:t>
            </a:fld>
            <a:endParaRPr lang="zh-TW" altLang="en-US"/>
          </a:p>
        </p:txBody>
      </p:sp>
    </p:spTree>
    <p:extLst>
      <p:ext uri="{BB962C8B-B14F-4D97-AF65-F5344CB8AC3E}">
        <p14:creationId xmlns:p14="http://schemas.microsoft.com/office/powerpoint/2010/main" val="3605464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dirty="0" smtClean="0">
                <a:ea typeface="新細明體" panose="02020500000000000000" pitchFamily="18" charset="-120"/>
              </a:rPr>
              <a:t>TS-0002</a:t>
            </a:r>
            <a:r>
              <a:rPr lang="zh-TW" altLang="en-US" dirty="0" smtClean="0">
                <a:ea typeface="新細明體" panose="02020500000000000000" pitchFamily="18" charset="-120"/>
              </a:rPr>
              <a:t> 物聯網需求</a:t>
            </a:r>
            <a:endParaRPr lang="en-US" altLang="zh-TW" dirty="0" smtClean="0">
              <a:ea typeface="新細明體" panose="02020500000000000000" pitchFamily="18" charset="-120"/>
            </a:endParaRPr>
          </a:p>
          <a:p>
            <a:endParaRPr lang="en-US" altLang="en-US" dirty="0" smtClean="0">
              <a:ea typeface="新細明體" panose="02020500000000000000" pitchFamily="18" charset="-120"/>
            </a:endParaRPr>
          </a:p>
          <a:p>
            <a:r>
              <a:rPr lang="zh-TW" altLang="en-US" dirty="0" smtClean="0">
                <a:ea typeface="新細明體" panose="02020500000000000000" pitchFamily="18" charset="-120"/>
              </a:rPr>
              <a:t>需求的主要分類</a:t>
            </a:r>
            <a:endParaRPr lang="en-US" altLang="zh-TW" dirty="0" smtClean="0">
              <a:ea typeface="新細明體" panose="02020500000000000000" pitchFamily="18" charset="-12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dirty="0" smtClean="0">
                <a:ea typeface="新細明體" panose="02020500000000000000" pitchFamily="18" charset="-120"/>
              </a:rPr>
              <a:t>OSR	72</a:t>
            </a:r>
            <a:r>
              <a:rPr lang="zh-TW" altLang="en-US" dirty="0" smtClean="0">
                <a:ea typeface="+mn-ea"/>
              </a:rPr>
              <a:t>個認同的需求</a:t>
            </a:r>
            <a:r>
              <a:rPr lang="en-US" altLang="zh-TW" baseline="0" dirty="0" smtClean="0">
                <a:ea typeface="新細明體" panose="02020500000000000000" pitchFamily="18" charset="-120"/>
              </a:rPr>
              <a:t>	</a:t>
            </a:r>
            <a:r>
              <a:rPr lang="zh-TW" altLang="en-US" baseline="0" dirty="0" smtClean="0">
                <a:ea typeface="新細明體" panose="02020500000000000000" pitchFamily="18" charset="-120"/>
              </a:rPr>
              <a:t>整體系統需求</a:t>
            </a:r>
            <a:endParaRPr lang="en-US" altLang="zh-TW" baseline="0" dirty="0" smtClean="0">
              <a:ea typeface="新細明體" panose="02020500000000000000" pitchFamily="18" charset="-12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baseline="0" dirty="0" smtClean="0">
                <a:ea typeface="新細明體" panose="02020500000000000000" pitchFamily="18" charset="-120"/>
              </a:rPr>
              <a:t>MGR	17</a:t>
            </a:r>
            <a:r>
              <a:rPr lang="zh-TW" altLang="en-US" baseline="0" dirty="0" smtClean="0">
                <a:ea typeface="新細明體" panose="02020500000000000000" pitchFamily="18" charset="-120"/>
              </a:rPr>
              <a:t>個</a:t>
            </a:r>
            <a:r>
              <a:rPr lang="zh-TW" altLang="en-US" dirty="0" smtClean="0">
                <a:ea typeface="+mn-ea"/>
              </a:rPr>
              <a:t>認同的需求</a:t>
            </a:r>
            <a:r>
              <a:rPr lang="en-US" altLang="zh-TW" baseline="0" dirty="0" smtClean="0">
                <a:ea typeface="新細明體" panose="02020500000000000000" pitchFamily="18" charset="-120"/>
              </a:rPr>
              <a:t>	</a:t>
            </a:r>
            <a:r>
              <a:rPr lang="zh-TW" altLang="en-US" baseline="0" dirty="0" smtClean="0">
                <a:ea typeface="新細明體" panose="02020500000000000000" pitchFamily="18" charset="-120"/>
              </a:rPr>
              <a:t>管理需求</a:t>
            </a:r>
            <a:endParaRPr lang="en-US" altLang="zh-TW" baseline="0" dirty="0" smtClean="0">
              <a:ea typeface="新細明體" panose="02020500000000000000" pitchFamily="18" charset="-120"/>
            </a:endParaRPr>
          </a:p>
          <a:p>
            <a:pPr marL="171450" indent="-171450">
              <a:buFont typeface="Arial" panose="020B0604020202020204" pitchFamily="34" charset="0"/>
              <a:buChar char="•"/>
            </a:pPr>
            <a:r>
              <a:rPr lang="en-US" altLang="zh-TW" dirty="0" smtClean="0">
                <a:ea typeface="新細明體" panose="02020500000000000000" pitchFamily="18" charset="-120"/>
              </a:rPr>
              <a:t>ABR	3</a:t>
            </a:r>
            <a:r>
              <a:rPr lang="zh-TW" altLang="en-US" dirty="0" smtClean="0">
                <a:ea typeface="新細明體" panose="02020500000000000000" pitchFamily="18" charset="-120"/>
              </a:rPr>
              <a:t>個認同的需求</a:t>
            </a:r>
            <a:r>
              <a:rPr lang="en-US" altLang="zh-TW" dirty="0" smtClean="0">
                <a:ea typeface="新細明體" panose="02020500000000000000" pitchFamily="18" charset="-120"/>
              </a:rPr>
              <a:t>	</a:t>
            </a:r>
            <a:r>
              <a:rPr lang="zh-TW" altLang="en-US" dirty="0" smtClean="0">
                <a:ea typeface="新細明體" panose="02020500000000000000" pitchFamily="18" charset="-120"/>
              </a:rPr>
              <a:t>抽象概念需求</a:t>
            </a:r>
            <a:endParaRPr lang="en-US" altLang="zh-TW" dirty="0" smtClean="0">
              <a:ea typeface="新細明體" panose="02020500000000000000" pitchFamily="18" charset="-120"/>
            </a:endParaRPr>
          </a:p>
          <a:p>
            <a:pPr marL="171450" indent="-171450">
              <a:buFont typeface="Arial" panose="020B0604020202020204" pitchFamily="34" charset="0"/>
              <a:buChar char="•"/>
            </a:pPr>
            <a:r>
              <a:rPr lang="en-US" altLang="zh-TW" dirty="0" smtClean="0">
                <a:ea typeface="新細明體" panose="02020500000000000000" pitchFamily="18" charset="-120"/>
              </a:rPr>
              <a:t>SMR	7</a:t>
            </a:r>
            <a:r>
              <a:rPr lang="zh-TW" altLang="en-US" dirty="0" smtClean="0">
                <a:ea typeface="+mn-ea"/>
              </a:rPr>
              <a:t>個認同的需求</a:t>
            </a:r>
            <a:r>
              <a:rPr lang="en-US" altLang="zh-TW" dirty="0" smtClean="0">
                <a:ea typeface="+mn-ea"/>
              </a:rPr>
              <a:t>	</a:t>
            </a:r>
            <a:r>
              <a:rPr lang="zh-TW" altLang="en-US" dirty="0" smtClean="0">
                <a:ea typeface="+mn-ea"/>
              </a:rPr>
              <a:t>語意需求</a:t>
            </a:r>
            <a:endParaRPr lang="en-US" altLang="zh-TW" dirty="0" smtClean="0">
              <a:ea typeface="新細明體" panose="02020500000000000000" pitchFamily="18" charset="-120"/>
            </a:endParaRPr>
          </a:p>
          <a:p>
            <a:pPr marL="171450" indent="-171450">
              <a:buFont typeface="Arial" panose="020B0604020202020204" pitchFamily="34" charset="0"/>
              <a:buChar char="•"/>
            </a:pPr>
            <a:r>
              <a:rPr lang="en-US" altLang="zh-TW" dirty="0" smtClean="0">
                <a:ea typeface="新細明體" panose="02020500000000000000" pitchFamily="18" charset="-120"/>
              </a:rPr>
              <a:t>SER	26</a:t>
            </a:r>
            <a:r>
              <a:rPr lang="zh-TW" altLang="en-US" dirty="0" smtClean="0">
                <a:ea typeface="+mn-ea"/>
              </a:rPr>
              <a:t>個認同的需求</a:t>
            </a:r>
            <a:r>
              <a:rPr lang="en-US" altLang="zh-TW" dirty="0" smtClean="0">
                <a:ea typeface="+mn-ea"/>
              </a:rPr>
              <a:t>	</a:t>
            </a:r>
            <a:r>
              <a:rPr lang="zh-TW" altLang="en-US" dirty="0" smtClean="0">
                <a:ea typeface="+mn-ea"/>
              </a:rPr>
              <a:t>安全性需求</a:t>
            </a:r>
            <a:endParaRPr lang="en-US" altLang="zh-TW" dirty="0" smtClean="0">
              <a:ea typeface="新細明體" panose="02020500000000000000" pitchFamily="18" charset="-120"/>
            </a:endParaRPr>
          </a:p>
          <a:p>
            <a:pPr marL="171450" indent="-171450">
              <a:buFont typeface="Arial" panose="020B0604020202020204" pitchFamily="34" charset="0"/>
              <a:buChar char="•"/>
            </a:pPr>
            <a:r>
              <a:rPr lang="en-US" altLang="zh-TW" dirty="0" smtClean="0">
                <a:ea typeface="新細明體" panose="02020500000000000000" pitchFamily="18" charset="-120"/>
              </a:rPr>
              <a:t>CHG	6</a:t>
            </a:r>
            <a:r>
              <a:rPr lang="zh-TW" altLang="en-US" dirty="0" smtClean="0">
                <a:ea typeface="+mn-ea"/>
              </a:rPr>
              <a:t>個認同的需求</a:t>
            </a:r>
            <a:r>
              <a:rPr lang="en-US" altLang="zh-TW" dirty="0" smtClean="0">
                <a:ea typeface="+mn-ea"/>
              </a:rPr>
              <a:t>	</a:t>
            </a:r>
            <a:r>
              <a:rPr lang="zh-TW" altLang="en-US" dirty="0" smtClean="0">
                <a:ea typeface="+mn-ea"/>
              </a:rPr>
              <a:t>計費需求</a:t>
            </a:r>
            <a:endParaRPr lang="en-US" altLang="zh-TW" dirty="0" smtClean="0">
              <a:ea typeface="新細明體" panose="02020500000000000000" pitchFamily="18" charset="-120"/>
            </a:endParaRPr>
          </a:p>
          <a:p>
            <a:pPr marL="171450" indent="-171450">
              <a:buFont typeface="Arial" panose="020B0604020202020204" pitchFamily="34" charset="0"/>
              <a:buChar char="•"/>
            </a:pPr>
            <a:r>
              <a:rPr lang="en-US" altLang="zh-TW" dirty="0" smtClean="0">
                <a:ea typeface="新細明體" panose="02020500000000000000" pitchFamily="18" charset="-120"/>
              </a:rPr>
              <a:t>OPR	6</a:t>
            </a:r>
            <a:r>
              <a:rPr lang="zh-TW" altLang="en-US" dirty="0" smtClean="0">
                <a:ea typeface="+mn-ea"/>
              </a:rPr>
              <a:t>個認同的需求</a:t>
            </a:r>
            <a:r>
              <a:rPr lang="en-US" altLang="zh-TW" dirty="0" smtClean="0">
                <a:ea typeface="+mn-ea"/>
              </a:rPr>
              <a:t>	</a:t>
            </a:r>
            <a:r>
              <a:rPr lang="zh-TW" altLang="en-US" dirty="0" smtClean="0">
                <a:ea typeface="+mn-ea"/>
              </a:rPr>
              <a:t>操作上需求</a:t>
            </a:r>
            <a:endParaRPr lang="en-US" altLang="zh-TW" dirty="0" smtClean="0">
              <a:ea typeface="新細明體" panose="02020500000000000000" pitchFamily="18" charset="-120"/>
            </a:endParaRPr>
          </a:p>
          <a:p>
            <a:pPr marL="171450" indent="-171450">
              <a:buFont typeface="Arial" panose="020B0604020202020204" pitchFamily="34" charset="0"/>
              <a:buChar char="•"/>
            </a:pPr>
            <a:r>
              <a:rPr lang="en-US" altLang="zh-TW" dirty="0" smtClean="0">
                <a:ea typeface="新細明體" panose="02020500000000000000" pitchFamily="18" charset="-120"/>
              </a:rPr>
              <a:t>CRPR	5</a:t>
            </a:r>
            <a:r>
              <a:rPr lang="zh-TW" altLang="en-US" dirty="0" smtClean="0">
                <a:ea typeface="+mn-ea"/>
              </a:rPr>
              <a:t>個認同的需求</a:t>
            </a:r>
            <a:r>
              <a:rPr lang="en-US" altLang="zh-TW" dirty="0" smtClean="0">
                <a:ea typeface="+mn-ea"/>
              </a:rPr>
              <a:t>	</a:t>
            </a:r>
            <a:r>
              <a:rPr lang="zh-TW" altLang="en-US" dirty="0" smtClean="0">
                <a:ea typeface="+mn-ea"/>
              </a:rPr>
              <a:t>通訊</a:t>
            </a:r>
            <a:r>
              <a:rPr lang="en-US" altLang="zh-TW" dirty="0" smtClean="0">
                <a:ea typeface="+mn-ea"/>
              </a:rPr>
              <a:t>,</a:t>
            </a:r>
            <a:r>
              <a:rPr lang="zh-TW" altLang="en-US" dirty="0" smtClean="0">
                <a:ea typeface="+mn-ea"/>
              </a:rPr>
              <a:t> 要求處理需求</a:t>
            </a:r>
            <a:endParaRPr lang="en-US" altLang="zh-TW" dirty="0" smtClean="0">
              <a:ea typeface="新細明體" panose="02020500000000000000" pitchFamily="18" charset="-120"/>
            </a:endParaRPr>
          </a:p>
          <a:p>
            <a:pPr marL="171450" indent="-171450">
              <a:buFont typeface="Arial" panose="020B0604020202020204" pitchFamily="34" charset="0"/>
              <a:buChar char="•"/>
            </a:pPr>
            <a:r>
              <a:rPr lang="en-US" altLang="zh-TW" dirty="0" smtClean="0">
                <a:ea typeface="新細明體" panose="02020500000000000000" pitchFamily="18" charset="-120"/>
              </a:rPr>
              <a:t>NFR	2</a:t>
            </a:r>
            <a:r>
              <a:rPr lang="zh-TW" altLang="en-US" dirty="0" smtClean="0">
                <a:ea typeface="+mn-ea"/>
              </a:rPr>
              <a:t>個認同的需求</a:t>
            </a:r>
            <a:r>
              <a:rPr lang="en-US" altLang="zh-TW" dirty="0" smtClean="0">
                <a:ea typeface="+mn-ea"/>
              </a:rPr>
              <a:t>	</a:t>
            </a:r>
            <a:r>
              <a:rPr lang="zh-TW" altLang="en-US" dirty="0" smtClean="0">
                <a:ea typeface="+mn-ea"/>
              </a:rPr>
              <a:t>非功能性需求</a:t>
            </a:r>
            <a:endParaRPr lang="en-US" altLang="en-US" dirty="0" smtClean="0">
              <a:ea typeface="新細明體" panose="02020500000000000000" pitchFamily="18" charset="-120"/>
            </a:endParaRPr>
          </a:p>
        </p:txBody>
      </p:sp>
    </p:spTree>
    <p:extLst>
      <p:ext uri="{BB962C8B-B14F-4D97-AF65-F5344CB8AC3E}">
        <p14:creationId xmlns:p14="http://schemas.microsoft.com/office/powerpoint/2010/main" val="22565436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t>需求範例</a:t>
            </a:r>
            <a:endParaRPr lang="en-US" altLang="zh-TW" dirty="0" smtClean="0"/>
          </a:p>
          <a:p>
            <a:endParaRPr lang="en-US" altLang="zh-TW" dirty="0" smtClean="0"/>
          </a:p>
          <a:p>
            <a:pPr marL="171450" indent="-171450">
              <a:buFont typeface="Arial" panose="020B0604020202020204" pitchFamily="34" charset="0"/>
              <a:buChar char="•"/>
            </a:pPr>
            <a:r>
              <a:rPr lang="en-US" altLang="zh-TW" dirty="0" smtClean="0"/>
              <a:t>[OSR-001]</a:t>
            </a:r>
            <a:r>
              <a:rPr lang="en-US" altLang="zh-TW" baseline="0" dirty="0" smtClean="0"/>
              <a:t> M2M</a:t>
            </a:r>
            <a:r>
              <a:rPr lang="zh-TW" altLang="en-US" baseline="0" dirty="0" smtClean="0"/>
              <a:t>系統必須能夠讓在</a:t>
            </a:r>
            <a:r>
              <a:rPr lang="en-US" altLang="zh-TW" baseline="0" dirty="0" smtClean="0"/>
              <a:t>Network Domain</a:t>
            </a:r>
            <a:r>
              <a:rPr lang="zh-TW" altLang="en-US" baseline="0" dirty="0" smtClean="0"/>
              <a:t>中的</a:t>
            </a:r>
            <a:r>
              <a:rPr lang="en-US" altLang="zh-TW" baseline="0" dirty="0" smtClean="0"/>
              <a:t>M2M</a:t>
            </a:r>
            <a:r>
              <a:rPr lang="zh-TW" altLang="en-US" baseline="0" dirty="0" smtClean="0"/>
              <a:t> </a:t>
            </a:r>
            <a:r>
              <a:rPr lang="en-US" altLang="zh-TW" baseline="0" dirty="0" smtClean="0"/>
              <a:t>Applications</a:t>
            </a:r>
            <a:r>
              <a:rPr lang="zh-TW" altLang="en-US" baseline="0" dirty="0" smtClean="0"/>
              <a:t>及在</a:t>
            </a:r>
            <a:r>
              <a:rPr lang="en-US" altLang="zh-TW" baseline="0" dirty="0" smtClean="0"/>
              <a:t>Device</a:t>
            </a:r>
            <a:r>
              <a:rPr lang="zh-TW" altLang="en-US" baseline="0" dirty="0" smtClean="0"/>
              <a:t> </a:t>
            </a:r>
            <a:r>
              <a:rPr lang="en-US" altLang="zh-TW" baseline="0" dirty="0" smtClean="0"/>
              <a:t>Domain</a:t>
            </a:r>
            <a:r>
              <a:rPr lang="zh-TW" altLang="en-US" baseline="0" dirty="0" smtClean="0"/>
              <a:t>中的</a:t>
            </a:r>
            <a:r>
              <a:rPr lang="en-US" altLang="zh-TW" baseline="0" dirty="0" smtClean="0"/>
              <a:t>M2M</a:t>
            </a:r>
            <a:r>
              <a:rPr lang="zh-TW" altLang="en-US" baseline="0" dirty="0" smtClean="0"/>
              <a:t> </a:t>
            </a:r>
            <a:r>
              <a:rPr lang="en-US" altLang="zh-TW" baseline="0" dirty="0" smtClean="0"/>
              <a:t>Applications</a:t>
            </a:r>
            <a:r>
              <a:rPr lang="zh-TW" altLang="en-US" baseline="0" dirty="0" smtClean="0"/>
              <a:t>使用多種溝通方法</a:t>
            </a:r>
            <a:r>
              <a:rPr lang="en-US" altLang="zh-TW" baseline="0" dirty="0" smtClean="0"/>
              <a:t>(</a:t>
            </a:r>
            <a:r>
              <a:rPr lang="zh-TW" altLang="en-US" baseline="0" dirty="0" smtClean="0"/>
              <a:t>基於</a:t>
            </a:r>
            <a:r>
              <a:rPr lang="en-US" altLang="zh-TW" baseline="0" dirty="0" smtClean="0"/>
              <a:t>IP)</a:t>
            </a:r>
            <a:r>
              <a:rPr lang="zh-TW" altLang="en-US" baseline="0" dirty="0" smtClean="0"/>
              <a:t>溝通</a:t>
            </a:r>
            <a:endParaRPr lang="en-US" altLang="zh-TW" baseline="0" dirty="0" smtClean="0"/>
          </a:p>
          <a:p>
            <a:pPr marL="171450" indent="-171450">
              <a:buFont typeface="Arial" panose="020B0604020202020204" pitchFamily="34" charset="0"/>
              <a:buChar char="•"/>
            </a:pPr>
            <a:r>
              <a:rPr lang="en-US" altLang="zh-TW" baseline="0" dirty="0" smtClean="0"/>
              <a:t>[MGR-007] M2M</a:t>
            </a:r>
            <a:r>
              <a:rPr lang="zh-TW" altLang="en-US" baseline="0" dirty="0" smtClean="0"/>
              <a:t>系統必須提供對</a:t>
            </a:r>
            <a:r>
              <a:rPr lang="en-US" altLang="zh-TW" baseline="0" dirty="0" smtClean="0"/>
              <a:t>M2M Area Networks</a:t>
            </a:r>
            <a:r>
              <a:rPr lang="zh-TW" altLang="en-US" baseline="0" dirty="0" smtClean="0"/>
              <a:t>中</a:t>
            </a:r>
            <a:r>
              <a:rPr lang="en-US" altLang="zh-TW" baseline="0" dirty="0" smtClean="0"/>
              <a:t>M2M Gateways/Device</a:t>
            </a:r>
            <a:r>
              <a:rPr lang="zh-TW" altLang="en-US" baseline="0" dirty="0" smtClean="0"/>
              <a:t>進行監測與診斷的能力</a:t>
            </a:r>
            <a:endParaRPr lang="en-US" altLang="zh-TW" baseline="0" dirty="0" smtClean="0"/>
          </a:p>
          <a:p>
            <a:pPr marL="171450" indent="-171450">
              <a:buFont typeface="Arial" panose="020B0604020202020204" pitchFamily="34" charset="0"/>
              <a:buChar char="•"/>
            </a:pPr>
            <a:r>
              <a:rPr lang="en-US" altLang="zh-TW" baseline="0" dirty="0" smtClean="0"/>
              <a:t>[SER-008] M2M</a:t>
            </a:r>
            <a:r>
              <a:rPr lang="zh-TW" altLang="en-US" baseline="0" dirty="0" smtClean="0"/>
              <a:t>系統必須支援對於非授權存取</a:t>
            </a:r>
            <a:r>
              <a:rPr lang="en-US" altLang="zh-TW" baseline="0" dirty="0" smtClean="0"/>
              <a:t>M2M</a:t>
            </a:r>
            <a:r>
              <a:rPr lang="zh-TW" altLang="en-US" baseline="0" dirty="0" smtClean="0"/>
              <a:t> 服務與</a:t>
            </a:r>
            <a:r>
              <a:rPr lang="en-US" altLang="zh-TW" baseline="0" dirty="0" smtClean="0"/>
              <a:t>M2M</a:t>
            </a:r>
            <a:r>
              <a:rPr lang="zh-TW" altLang="en-US" baseline="0" dirty="0" smtClean="0"/>
              <a:t>應用服務的對策</a:t>
            </a:r>
            <a:endParaRPr lang="zh-TW" altLang="en-US" dirty="0" smtClean="0"/>
          </a:p>
        </p:txBody>
      </p:sp>
    </p:spTree>
    <p:extLst>
      <p:ext uri="{BB962C8B-B14F-4D97-AF65-F5344CB8AC3E}">
        <p14:creationId xmlns:p14="http://schemas.microsoft.com/office/powerpoint/2010/main" val="277740354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dirty="0" smtClean="0"/>
              <a:t>IoT/M2M</a:t>
            </a:r>
            <a:r>
              <a:rPr lang="zh-TW" altLang="en-US" smtClean="0"/>
              <a:t>高層結構</a:t>
            </a:r>
          </a:p>
          <a:p>
            <a:endParaRPr lang="en-US" altLang="en-US" dirty="0" smtClean="0">
              <a:ea typeface="新細明體" panose="02020500000000000000" pitchFamily="18" charset="-120"/>
            </a:endParaRPr>
          </a:p>
        </p:txBody>
      </p:sp>
    </p:spTree>
    <p:extLst>
      <p:ext uri="{BB962C8B-B14F-4D97-AF65-F5344CB8AC3E}">
        <p14:creationId xmlns:p14="http://schemas.microsoft.com/office/powerpoint/2010/main" val="189412878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oneM2M </a:t>
            </a:r>
            <a:r>
              <a:rPr lang="zh-TW" altLang="en-US" dirty="0" smtClean="0"/>
              <a:t>功能性架構</a:t>
            </a:r>
            <a:endParaRPr lang="en-US" altLang="zh-TW" dirty="0" smtClean="0"/>
          </a:p>
          <a:p>
            <a:endParaRPr lang="en-US" altLang="zh-TW" dirty="0" smtClean="0"/>
          </a:p>
          <a:p>
            <a:r>
              <a:rPr lang="zh-TW" altLang="en-US" dirty="0" smtClean="0"/>
              <a:t>圖為</a:t>
            </a:r>
            <a:r>
              <a:rPr lang="en-US" altLang="zh-TW" dirty="0" err="1" smtClean="0"/>
              <a:t>IoT</a:t>
            </a:r>
            <a:r>
              <a:rPr lang="en-US" altLang="zh-TW" dirty="0" smtClean="0"/>
              <a:t>/M2M</a:t>
            </a:r>
            <a:r>
              <a:rPr lang="zh-TW" altLang="en-US" dirty="0" smtClean="0"/>
              <a:t> 分散式應用平台</a:t>
            </a:r>
            <a:endParaRPr lang="en-US" altLang="zh-TW" dirty="0" smtClean="0"/>
          </a:p>
          <a:p>
            <a:r>
              <a:rPr lang="zh-TW" altLang="en-US" dirty="0" smtClean="0"/>
              <a:t>主要分為三種</a:t>
            </a:r>
            <a:r>
              <a:rPr lang="en-US" altLang="zh-TW" dirty="0" smtClean="0"/>
              <a:t>Node:</a:t>
            </a:r>
            <a:r>
              <a:rPr lang="en-US" altLang="zh-TW" baseline="0" dirty="0" smtClean="0"/>
              <a:t> Application Service Node, Middle Node,</a:t>
            </a:r>
            <a:r>
              <a:rPr lang="zh-TW" altLang="en-US" baseline="0" dirty="0" smtClean="0"/>
              <a:t>及</a:t>
            </a:r>
            <a:r>
              <a:rPr lang="en-US" altLang="zh-TW" baseline="0" dirty="0" smtClean="0"/>
              <a:t>Infrastructure Node. </a:t>
            </a:r>
          </a:p>
          <a:p>
            <a:r>
              <a:rPr lang="zh-TW" altLang="en-US" dirty="0" smtClean="0"/>
              <a:t>其中每個</a:t>
            </a:r>
            <a:r>
              <a:rPr lang="en-US" altLang="zh-TW" dirty="0" smtClean="0"/>
              <a:t>Node</a:t>
            </a:r>
            <a:r>
              <a:rPr lang="zh-TW" altLang="en-US" dirty="0" smtClean="0"/>
              <a:t>中又分為 </a:t>
            </a:r>
            <a:r>
              <a:rPr lang="en-US" altLang="zh-TW" dirty="0" smtClean="0"/>
              <a:t>Application Layer, Service Layer</a:t>
            </a:r>
            <a:r>
              <a:rPr lang="zh-TW" altLang="en-US" dirty="0" smtClean="0"/>
              <a:t>及</a:t>
            </a:r>
            <a:r>
              <a:rPr lang="en-US" altLang="zh-TW" dirty="0" smtClean="0"/>
              <a:t>Network Layer.</a:t>
            </a:r>
          </a:p>
          <a:p>
            <a:endParaRPr lang="en-US" altLang="zh-TW" dirty="0" smtClean="0"/>
          </a:p>
          <a:p>
            <a:r>
              <a:rPr lang="en-US" altLang="zh-TW" dirty="0" smtClean="0"/>
              <a:t>AE</a:t>
            </a:r>
            <a:r>
              <a:rPr lang="zh-TW" altLang="en-US" dirty="0" smtClean="0"/>
              <a:t>與</a:t>
            </a:r>
            <a:r>
              <a:rPr lang="en-US" altLang="zh-TW" dirty="0" smtClean="0"/>
              <a:t>CSE</a:t>
            </a:r>
            <a:r>
              <a:rPr lang="zh-TW" altLang="en-US" dirty="0" smtClean="0"/>
              <a:t>間透過</a:t>
            </a:r>
            <a:r>
              <a:rPr lang="en-US" altLang="zh-TW" dirty="0" err="1" smtClean="0"/>
              <a:t>Mca</a:t>
            </a:r>
            <a:r>
              <a:rPr lang="zh-TW" altLang="en-US" dirty="0" smtClean="0"/>
              <a:t>溝通</a:t>
            </a:r>
            <a:endParaRPr lang="en-US" altLang="zh-TW" dirty="0" smtClean="0"/>
          </a:p>
          <a:p>
            <a:r>
              <a:rPr lang="en-US" altLang="zh-TW" dirty="0" smtClean="0"/>
              <a:t>CSE</a:t>
            </a:r>
            <a:r>
              <a:rPr lang="zh-TW" altLang="en-US" dirty="0" smtClean="0"/>
              <a:t>與</a:t>
            </a:r>
            <a:r>
              <a:rPr lang="en-US" altLang="zh-TW" dirty="0" smtClean="0"/>
              <a:t>NSE</a:t>
            </a:r>
            <a:r>
              <a:rPr lang="zh-TW" altLang="en-US" dirty="0" smtClean="0"/>
              <a:t>間透過</a:t>
            </a:r>
            <a:r>
              <a:rPr lang="en-US" altLang="zh-TW" dirty="0" err="1" smtClean="0"/>
              <a:t>Mcn</a:t>
            </a:r>
            <a:r>
              <a:rPr lang="zh-TW" altLang="en-US" dirty="0" smtClean="0"/>
              <a:t>溝通</a:t>
            </a:r>
            <a:endParaRPr lang="en-US" altLang="zh-TW" dirty="0" smtClean="0"/>
          </a:p>
          <a:p>
            <a:r>
              <a:rPr lang="en-US" altLang="zh-TW" dirty="0" smtClean="0"/>
              <a:t>CSEs</a:t>
            </a:r>
            <a:r>
              <a:rPr lang="zh-TW" altLang="en-US" dirty="0" smtClean="0"/>
              <a:t>間透過</a:t>
            </a:r>
            <a:r>
              <a:rPr lang="en-US" altLang="zh-TW" dirty="0" err="1" smtClean="0"/>
              <a:t>Mcc</a:t>
            </a:r>
            <a:r>
              <a:rPr lang="zh-TW" altLang="en-US" dirty="0" smtClean="0"/>
              <a:t>互相溝通</a:t>
            </a:r>
            <a:endParaRPr lang="en-US" altLang="zh-TW" dirty="0" smtClean="0"/>
          </a:p>
          <a:p>
            <a:r>
              <a:rPr lang="zh-TW" altLang="en-US" dirty="0" smtClean="0"/>
              <a:t>而</a:t>
            </a:r>
            <a:r>
              <a:rPr lang="en-US" altLang="zh-TW" dirty="0" smtClean="0"/>
              <a:t>Inf. Node</a:t>
            </a:r>
            <a:r>
              <a:rPr lang="zh-TW" altLang="en-US" dirty="0" smtClean="0"/>
              <a:t>間的</a:t>
            </a:r>
            <a:r>
              <a:rPr lang="en-US" altLang="zh-TW" dirty="0" smtClean="0"/>
              <a:t>CSEs</a:t>
            </a:r>
            <a:r>
              <a:rPr lang="zh-TW" altLang="en-US" dirty="0" smtClean="0"/>
              <a:t>則是透過</a:t>
            </a:r>
            <a:r>
              <a:rPr lang="en-US" altLang="zh-TW" dirty="0" err="1" smtClean="0"/>
              <a:t>Mcc</a:t>
            </a:r>
            <a:r>
              <a:rPr lang="en-US" altLang="zh-TW" dirty="0" smtClean="0"/>
              <a:t>'</a:t>
            </a:r>
            <a:r>
              <a:rPr lang="zh-TW" altLang="en-US" dirty="0" smtClean="0"/>
              <a:t>溝通</a:t>
            </a:r>
            <a:endParaRPr lang="zh-TW" altLang="en-US" dirty="0"/>
          </a:p>
        </p:txBody>
      </p:sp>
      <p:sp>
        <p:nvSpPr>
          <p:cNvPr id="4" name="投影片編號版面配置區 3"/>
          <p:cNvSpPr>
            <a:spLocks noGrp="1"/>
          </p:cNvSpPr>
          <p:nvPr>
            <p:ph type="sldNum" sz="quarter" idx="10"/>
          </p:nvPr>
        </p:nvSpPr>
        <p:spPr/>
        <p:txBody>
          <a:bodyPr/>
          <a:lstStyle/>
          <a:p>
            <a:fld id="{4A8043B2-447E-4ED6-A21D-578071228552}" type="slidenum">
              <a:rPr lang="zh-TW" altLang="en-US" smtClean="0"/>
              <a:t>58</a:t>
            </a:fld>
            <a:endParaRPr lang="zh-TW" altLang="en-US"/>
          </a:p>
        </p:txBody>
      </p:sp>
    </p:spTree>
    <p:extLst>
      <p:ext uri="{BB962C8B-B14F-4D97-AF65-F5344CB8AC3E}">
        <p14:creationId xmlns:p14="http://schemas.microsoft.com/office/powerpoint/2010/main" val="351652283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dirty="0" smtClean="0"/>
              <a:t>IoT/M2M</a:t>
            </a:r>
            <a:r>
              <a:rPr lang="zh-TW" altLang="en-US" dirty="0" smtClean="0"/>
              <a:t>高層結構</a:t>
            </a:r>
            <a:r>
              <a:rPr lang="en-US" altLang="zh-TW" dirty="0" smtClean="0"/>
              <a:t>:</a:t>
            </a:r>
          </a:p>
          <a:p>
            <a:pPr marL="171450" indent="-171450">
              <a:buFontTx/>
              <a:buChar char="-"/>
            </a:pPr>
            <a:r>
              <a:rPr lang="zh-TW" altLang="en-US" baseline="0" dirty="0" smtClean="0"/>
              <a:t>定義在</a:t>
            </a:r>
            <a:r>
              <a:rPr lang="en-US" altLang="zh-TW" baseline="0" dirty="0" smtClean="0"/>
              <a:t>oneM2M TS-0001</a:t>
            </a:r>
            <a:r>
              <a:rPr lang="zh-TW" altLang="en-US" baseline="0" dirty="0" smtClean="0"/>
              <a:t>內</a:t>
            </a:r>
            <a:endParaRPr lang="en-US" altLang="zh-TW" baseline="0" dirty="0" smtClean="0"/>
          </a:p>
          <a:p>
            <a:pPr marL="171450" indent="-171450">
              <a:buFontTx/>
              <a:buChar char="-"/>
            </a:pPr>
            <a:r>
              <a:rPr lang="zh-TW" altLang="en-US" dirty="0" smtClean="0"/>
              <a:t>三層架構</a:t>
            </a:r>
            <a:r>
              <a:rPr lang="en-US" altLang="zh-TW" dirty="0" smtClean="0"/>
              <a:t>:</a:t>
            </a:r>
            <a:r>
              <a:rPr lang="zh-TW" altLang="en-US" dirty="0" smtClean="0"/>
              <a:t> 應用層</a:t>
            </a:r>
            <a:r>
              <a:rPr lang="en-US" altLang="zh-TW" dirty="0" smtClean="0"/>
              <a:t>,</a:t>
            </a:r>
            <a:r>
              <a:rPr lang="zh-TW" altLang="en-US" dirty="0" smtClean="0"/>
              <a:t> 服務層跟網路層</a:t>
            </a:r>
            <a:endParaRPr lang="en-US" altLang="zh-TW" dirty="0" smtClean="0"/>
          </a:p>
          <a:p>
            <a:pPr marL="171450" indent="-171450">
              <a:buFontTx/>
              <a:buChar char="-"/>
            </a:pPr>
            <a:r>
              <a:rPr lang="zh-TW" altLang="en-US" dirty="0" smtClean="0"/>
              <a:t>三種</a:t>
            </a:r>
            <a:r>
              <a:rPr lang="en-US" altLang="zh-TW" dirty="0" smtClean="0"/>
              <a:t>Entity:</a:t>
            </a:r>
            <a:r>
              <a:rPr lang="zh-TW" altLang="en-US" dirty="0" smtClean="0"/>
              <a:t> </a:t>
            </a:r>
            <a:r>
              <a:rPr lang="en-US" altLang="zh-TW" dirty="0" smtClean="0"/>
              <a:t>Application Entity(AE),</a:t>
            </a:r>
            <a:r>
              <a:rPr lang="zh-TW" altLang="en-US" dirty="0" smtClean="0"/>
              <a:t> </a:t>
            </a:r>
            <a:r>
              <a:rPr lang="en-US" altLang="zh-TW" dirty="0" smtClean="0"/>
              <a:t>Service</a:t>
            </a:r>
            <a:r>
              <a:rPr lang="en-US" altLang="zh-TW" baseline="0" dirty="0" smtClean="0"/>
              <a:t> Entity</a:t>
            </a:r>
            <a:r>
              <a:rPr lang="en-US" altLang="zh-TW" dirty="0" smtClean="0"/>
              <a:t>(CSE),</a:t>
            </a:r>
            <a:r>
              <a:rPr lang="zh-TW" altLang="en-US" dirty="0" smtClean="0"/>
              <a:t> </a:t>
            </a:r>
            <a:r>
              <a:rPr lang="en-US" altLang="zh-TW" dirty="0" smtClean="0"/>
              <a:t>Network</a:t>
            </a:r>
            <a:r>
              <a:rPr lang="en-US" altLang="zh-TW" baseline="0" dirty="0" smtClean="0"/>
              <a:t> Service Entity</a:t>
            </a:r>
            <a:r>
              <a:rPr lang="en-US" altLang="zh-TW" dirty="0" smtClean="0"/>
              <a:t>(NSE)</a:t>
            </a:r>
          </a:p>
          <a:p>
            <a:pPr marL="171450" indent="-171450">
              <a:buFontTx/>
              <a:buChar char="-"/>
            </a:pPr>
            <a:r>
              <a:rPr lang="zh-TW" altLang="en-US" dirty="0" smtClean="0"/>
              <a:t>四種</a:t>
            </a:r>
            <a:r>
              <a:rPr lang="en-US" altLang="zh-TW" dirty="0" smtClean="0"/>
              <a:t>Node:</a:t>
            </a:r>
            <a:r>
              <a:rPr lang="zh-TW" altLang="en-US" dirty="0" smtClean="0"/>
              <a:t> </a:t>
            </a:r>
            <a:r>
              <a:rPr lang="en-US" altLang="zh-TW" dirty="0" smtClean="0"/>
              <a:t>Application Dedicated</a:t>
            </a:r>
            <a:r>
              <a:rPr lang="en-US" altLang="zh-TW" baseline="0" dirty="0" smtClean="0"/>
              <a:t> Node</a:t>
            </a:r>
            <a:r>
              <a:rPr lang="en-US" altLang="zh-TW" dirty="0" smtClean="0"/>
              <a:t>(ADN),</a:t>
            </a:r>
            <a:r>
              <a:rPr lang="zh-TW" altLang="en-US" baseline="0" dirty="0" smtClean="0"/>
              <a:t> </a:t>
            </a:r>
            <a:r>
              <a:rPr lang="en-US" altLang="zh-TW" baseline="0" dirty="0" smtClean="0"/>
              <a:t>Application Service Node</a:t>
            </a:r>
            <a:r>
              <a:rPr lang="en-US" altLang="zh-TW" dirty="0" smtClean="0"/>
              <a:t>(ASN),</a:t>
            </a:r>
            <a:r>
              <a:rPr lang="en-US" altLang="zh-TW" baseline="0" dirty="0" smtClean="0"/>
              <a:t> Middle Node</a:t>
            </a:r>
            <a:r>
              <a:rPr lang="en-US" altLang="zh-TW" dirty="0" smtClean="0"/>
              <a:t>(MN),</a:t>
            </a:r>
            <a:r>
              <a:rPr lang="zh-TW" altLang="en-US" dirty="0" smtClean="0"/>
              <a:t> </a:t>
            </a:r>
            <a:r>
              <a:rPr lang="en-US" altLang="zh-TW" dirty="0" smtClean="0"/>
              <a:t>Infrastructure</a:t>
            </a:r>
            <a:r>
              <a:rPr lang="en-US" altLang="zh-TW" baseline="0" dirty="0" smtClean="0"/>
              <a:t> Node</a:t>
            </a:r>
            <a:r>
              <a:rPr lang="en-US" altLang="zh-TW" dirty="0" smtClean="0"/>
              <a:t>(IN)</a:t>
            </a:r>
          </a:p>
          <a:p>
            <a:pPr marL="171450" indent="-171450">
              <a:buFontTx/>
              <a:buChar char="-"/>
            </a:pPr>
            <a:r>
              <a:rPr lang="zh-TW" altLang="en-US" dirty="0" smtClean="0"/>
              <a:t>四種</a:t>
            </a:r>
            <a:r>
              <a:rPr lang="en-US" altLang="zh-TW" dirty="0" smtClean="0"/>
              <a:t>Reference</a:t>
            </a:r>
            <a:r>
              <a:rPr lang="en-US" altLang="zh-TW" baseline="0" dirty="0" smtClean="0"/>
              <a:t> Point</a:t>
            </a:r>
            <a:r>
              <a:rPr lang="en-US" altLang="zh-TW" dirty="0" smtClean="0"/>
              <a:t>:</a:t>
            </a:r>
            <a:r>
              <a:rPr lang="zh-TW" altLang="en-US" dirty="0" smtClean="0"/>
              <a:t> 不同</a:t>
            </a:r>
            <a:r>
              <a:rPr lang="en-US" altLang="zh-TW" dirty="0" smtClean="0"/>
              <a:t>Entity</a:t>
            </a:r>
            <a:r>
              <a:rPr lang="zh-TW" altLang="en-US" dirty="0" smtClean="0"/>
              <a:t>交換的介面</a:t>
            </a:r>
            <a:r>
              <a:rPr lang="en-US" altLang="zh-TW" dirty="0" smtClean="0"/>
              <a:t>,</a:t>
            </a:r>
            <a:r>
              <a:rPr lang="zh-TW" altLang="en-US" dirty="0" smtClean="0"/>
              <a:t> </a:t>
            </a:r>
            <a:r>
              <a:rPr lang="en-US" altLang="zh-TW" dirty="0" err="1" smtClean="0"/>
              <a:t>Mcc</a:t>
            </a:r>
            <a:r>
              <a:rPr lang="en-US" altLang="zh-TW" dirty="0" smtClean="0"/>
              <a:t> (</a:t>
            </a:r>
            <a:r>
              <a:rPr lang="zh-TW" altLang="en-US" dirty="0" smtClean="0"/>
              <a:t>兩個</a:t>
            </a:r>
            <a:r>
              <a:rPr lang="en-US" altLang="zh-TW" dirty="0" smtClean="0"/>
              <a:t>CSE</a:t>
            </a:r>
            <a:r>
              <a:rPr lang="zh-TW" altLang="en-US" dirty="0" smtClean="0"/>
              <a:t>間</a:t>
            </a:r>
            <a:r>
              <a:rPr lang="en-US" altLang="zh-TW" dirty="0" smtClean="0"/>
              <a:t>),</a:t>
            </a:r>
            <a:r>
              <a:rPr lang="zh-TW" altLang="en-US" dirty="0" smtClean="0"/>
              <a:t> </a:t>
            </a:r>
            <a:r>
              <a:rPr lang="en-US" altLang="zh-TW" dirty="0" err="1" smtClean="0"/>
              <a:t>Mca</a:t>
            </a:r>
            <a:r>
              <a:rPr lang="en-US" altLang="zh-TW" dirty="0" smtClean="0"/>
              <a:t>(CSE</a:t>
            </a:r>
            <a:r>
              <a:rPr lang="zh-TW" altLang="en-US" dirty="0" smtClean="0"/>
              <a:t>與</a:t>
            </a:r>
            <a:r>
              <a:rPr lang="en-US" altLang="zh-TW" dirty="0" smtClean="0"/>
              <a:t>AE</a:t>
            </a:r>
            <a:r>
              <a:rPr lang="zh-TW" altLang="en-US" dirty="0" smtClean="0"/>
              <a:t>間</a:t>
            </a:r>
            <a:r>
              <a:rPr lang="en-US" altLang="zh-TW" dirty="0" smtClean="0"/>
              <a:t>),</a:t>
            </a:r>
            <a:r>
              <a:rPr lang="zh-TW" altLang="en-US" dirty="0" smtClean="0"/>
              <a:t> </a:t>
            </a:r>
            <a:r>
              <a:rPr lang="en-US" altLang="zh-TW" dirty="0" err="1" smtClean="0"/>
              <a:t>Mcn</a:t>
            </a:r>
            <a:r>
              <a:rPr lang="en-US" altLang="zh-TW" dirty="0" smtClean="0"/>
              <a:t>(</a:t>
            </a:r>
            <a:r>
              <a:rPr lang="zh-TW" altLang="en-US" dirty="0" smtClean="0"/>
              <a:t> </a:t>
            </a:r>
            <a:r>
              <a:rPr lang="en-US" altLang="zh-TW" dirty="0" smtClean="0"/>
              <a:t>CSE</a:t>
            </a:r>
            <a:r>
              <a:rPr lang="zh-TW" altLang="en-US" dirty="0" smtClean="0"/>
              <a:t>與</a:t>
            </a:r>
            <a:r>
              <a:rPr lang="en-US" altLang="zh-TW" dirty="0" smtClean="0"/>
              <a:t>NSE</a:t>
            </a:r>
            <a:r>
              <a:rPr lang="zh-TW" altLang="en-US" dirty="0" smtClean="0"/>
              <a:t>間</a:t>
            </a:r>
            <a:r>
              <a:rPr lang="en-US" altLang="zh-TW" dirty="0" smtClean="0"/>
              <a:t>),</a:t>
            </a:r>
            <a:r>
              <a:rPr lang="zh-TW" altLang="en-US" dirty="0" smtClean="0"/>
              <a:t> </a:t>
            </a:r>
            <a:r>
              <a:rPr lang="en-US" altLang="zh-TW" dirty="0" err="1" smtClean="0"/>
              <a:t>Mcc</a:t>
            </a:r>
            <a:r>
              <a:rPr lang="en-US" altLang="zh-TW" dirty="0" smtClean="0"/>
              <a:t>’(</a:t>
            </a:r>
            <a:r>
              <a:rPr lang="zh-TW" altLang="en-US" dirty="0" smtClean="0"/>
              <a:t>兩個服務提供者之間</a:t>
            </a:r>
            <a:r>
              <a:rPr lang="en-US" altLang="zh-TW" dirty="0" smtClean="0"/>
              <a:t>)</a:t>
            </a:r>
            <a:r>
              <a:rPr lang="zh-TW" altLang="en-US" dirty="0" smtClean="0"/>
              <a:t> </a:t>
            </a:r>
            <a:endParaRPr lang="en-US" altLang="zh-TW" dirty="0" smtClean="0"/>
          </a:p>
          <a:p>
            <a:pPr marL="171450" indent="-171450">
              <a:buFontTx/>
              <a:buChar char="-"/>
            </a:pPr>
            <a:r>
              <a:rPr lang="zh-TW" altLang="en-US" dirty="0" smtClean="0"/>
              <a:t>另外還有</a:t>
            </a:r>
            <a:r>
              <a:rPr lang="en-US" altLang="zh-TW" dirty="0" err="1" smtClean="0"/>
              <a:t>Mch</a:t>
            </a:r>
            <a:r>
              <a:rPr lang="en-US" altLang="zh-TW" dirty="0" smtClean="0"/>
              <a:t>(IN-CSE</a:t>
            </a:r>
            <a:r>
              <a:rPr lang="zh-TW" altLang="en-US" dirty="0" smtClean="0"/>
              <a:t>與計費伺服器間</a:t>
            </a:r>
            <a:r>
              <a:rPr lang="en-US" altLang="zh-TW" dirty="0" smtClean="0"/>
              <a:t>,</a:t>
            </a:r>
            <a:r>
              <a:rPr lang="zh-TW" altLang="en-US" dirty="0" smtClean="0"/>
              <a:t> 用來計費使用</a:t>
            </a:r>
            <a:r>
              <a:rPr lang="en-US" altLang="zh-TW" dirty="0" smtClean="0"/>
              <a:t>)</a:t>
            </a:r>
            <a:r>
              <a:rPr lang="zh-TW" altLang="en-US" dirty="0" smtClean="0"/>
              <a:t> </a:t>
            </a:r>
            <a:endParaRPr lang="en-US" altLang="zh-TW" dirty="0" smtClean="0"/>
          </a:p>
        </p:txBody>
      </p:sp>
    </p:spTree>
    <p:extLst>
      <p:ext uri="{BB962C8B-B14F-4D97-AF65-F5344CB8AC3E}">
        <p14:creationId xmlns:p14="http://schemas.microsoft.com/office/powerpoint/2010/main" val="71407665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dirty="0" smtClean="0"/>
              <a:t>M2M</a:t>
            </a:r>
            <a:r>
              <a:rPr lang="zh-TW" altLang="en-US" dirty="0" smtClean="0"/>
              <a:t>服務功能是什麼？</a:t>
            </a:r>
            <a:endParaRPr lang="en-US" altLang="zh-TW" dirty="0" smtClean="0"/>
          </a:p>
          <a:p>
            <a:r>
              <a:rPr lang="en-US" altLang="zh-TW" dirty="0" smtClean="0"/>
              <a:t>M2M</a:t>
            </a:r>
            <a:r>
              <a:rPr lang="zh-TW" altLang="en-US" dirty="0" smtClean="0"/>
              <a:t>服務功能可以位於</a:t>
            </a:r>
            <a:r>
              <a:rPr lang="en-US" altLang="zh-TW" dirty="0" smtClean="0"/>
              <a:t>Application Service Node, Middle</a:t>
            </a:r>
            <a:r>
              <a:rPr lang="en-US" altLang="zh-TW" baseline="0" dirty="0" smtClean="0"/>
              <a:t> Node, </a:t>
            </a:r>
            <a:r>
              <a:rPr lang="zh-TW" altLang="en-US" baseline="0" dirty="0" smtClean="0"/>
              <a:t>及</a:t>
            </a:r>
            <a:r>
              <a:rPr lang="en-US" altLang="zh-TW" baseline="0" dirty="0" smtClean="0"/>
              <a:t>Infrastructure Node</a:t>
            </a:r>
            <a:r>
              <a:rPr lang="en-US" altLang="zh-TW" dirty="0" smtClean="0"/>
              <a:t>,</a:t>
            </a:r>
            <a:r>
              <a:rPr lang="en-US" altLang="zh-TW" baseline="0" dirty="0" smtClean="0"/>
              <a:t> </a:t>
            </a:r>
            <a:r>
              <a:rPr lang="zh-TW" altLang="en-US" baseline="0" dirty="0" smtClean="0"/>
              <a:t>總共有</a:t>
            </a:r>
            <a:r>
              <a:rPr lang="en-US" altLang="zh-TW" baseline="0" dirty="0" smtClean="0"/>
              <a:t>12</a:t>
            </a:r>
            <a:r>
              <a:rPr lang="zh-TW" altLang="en-US" baseline="0" dirty="0" smtClean="0"/>
              <a:t>種一般服務被定義在</a:t>
            </a:r>
            <a:r>
              <a:rPr lang="en-US" altLang="zh-TW" baseline="0" dirty="0" smtClean="0"/>
              <a:t>oneM2M</a:t>
            </a:r>
            <a:r>
              <a:rPr lang="zh-TW" altLang="en-US" baseline="0" dirty="0" smtClean="0"/>
              <a:t> </a:t>
            </a:r>
            <a:r>
              <a:rPr lang="en-US" altLang="zh-TW" baseline="0" dirty="0" smtClean="0"/>
              <a:t>CSE</a:t>
            </a:r>
            <a:r>
              <a:rPr lang="zh-TW" altLang="en-US" baseline="0" dirty="0" smtClean="0"/>
              <a:t>內</a:t>
            </a:r>
            <a:endParaRPr lang="en-US" altLang="zh-TW" dirty="0" smtClean="0"/>
          </a:p>
        </p:txBody>
      </p:sp>
    </p:spTree>
    <p:extLst>
      <p:ext uri="{BB962C8B-B14F-4D97-AF65-F5344CB8AC3E}">
        <p14:creationId xmlns:p14="http://schemas.microsoft.com/office/powerpoint/2010/main" val="405213192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oneM2M </a:t>
            </a:r>
            <a:r>
              <a:rPr lang="zh-TW" altLang="en-US" dirty="0" smtClean="0"/>
              <a:t>一般服務功能</a:t>
            </a:r>
            <a:endParaRPr lang="en-US" altLang="zh-TW" dirty="0" smtClean="0"/>
          </a:p>
          <a:p>
            <a:endParaRPr lang="en-US" altLang="zh-TW" dirty="0" smtClean="0"/>
          </a:p>
          <a:p>
            <a:pPr marL="171450" indent="-171450">
              <a:buFont typeface="Arial" panose="020B0604020202020204" pitchFamily="34" charset="0"/>
              <a:buChar char="•"/>
            </a:pPr>
            <a:r>
              <a:rPr lang="zh-TW" altLang="en-US" dirty="0" smtClean="0"/>
              <a:t>註冊</a:t>
            </a:r>
            <a:endParaRPr lang="en-US" altLang="zh-TW" dirty="0" smtClean="0"/>
          </a:p>
          <a:p>
            <a:pPr marL="171450" indent="-171450">
              <a:buFont typeface="Arial" panose="020B0604020202020204" pitchFamily="34" charset="0"/>
              <a:buChar char="•"/>
            </a:pPr>
            <a:r>
              <a:rPr lang="zh-TW" altLang="en-US" dirty="0" smtClean="0"/>
              <a:t>發掘</a:t>
            </a:r>
            <a:endParaRPr lang="en-US" altLang="zh-TW" dirty="0" smtClean="0"/>
          </a:p>
          <a:p>
            <a:pPr marL="171450" indent="-171450">
              <a:buFont typeface="Arial" panose="020B0604020202020204" pitchFamily="34" charset="0"/>
              <a:buChar char="•"/>
            </a:pPr>
            <a:r>
              <a:rPr lang="zh-TW" altLang="en-US" dirty="0" smtClean="0"/>
              <a:t>安全</a:t>
            </a:r>
            <a:endParaRPr lang="en-US" altLang="zh-TW" dirty="0" smtClean="0"/>
          </a:p>
          <a:p>
            <a:pPr marL="171450" indent="-171450">
              <a:buFont typeface="Arial" panose="020B0604020202020204" pitchFamily="34" charset="0"/>
              <a:buChar char="•"/>
            </a:pPr>
            <a:r>
              <a:rPr lang="zh-TW" altLang="en-US" dirty="0" smtClean="0"/>
              <a:t>群組管理</a:t>
            </a:r>
            <a:endParaRPr lang="en-US" altLang="zh-TW" dirty="0" smtClean="0"/>
          </a:p>
          <a:p>
            <a:pPr marL="171450" indent="-171450">
              <a:buFont typeface="Arial" panose="020B0604020202020204" pitchFamily="34" charset="0"/>
              <a:buChar char="•"/>
            </a:pPr>
            <a:r>
              <a:rPr lang="zh-TW" altLang="en-US" dirty="0" smtClean="0"/>
              <a:t>資料管理與儲存</a:t>
            </a:r>
            <a:endParaRPr lang="en-US" altLang="zh-TW" dirty="0" smtClean="0"/>
          </a:p>
          <a:p>
            <a:pPr marL="171450" indent="-171450">
              <a:buFont typeface="Arial" panose="020B0604020202020204" pitchFamily="34" charset="0"/>
              <a:buChar char="•"/>
            </a:pPr>
            <a:r>
              <a:rPr lang="zh-TW" altLang="en-US" dirty="0" smtClean="0"/>
              <a:t>訂閱與通知</a:t>
            </a:r>
            <a:endParaRPr lang="en-US" altLang="zh-TW" dirty="0" smtClean="0"/>
          </a:p>
          <a:p>
            <a:pPr marL="171450" indent="-171450">
              <a:buFont typeface="Arial" panose="020B0604020202020204" pitchFamily="34" charset="0"/>
              <a:buChar char="•"/>
            </a:pPr>
            <a:r>
              <a:rPr lang="zh-TW" altLang="en-US" dirty="0" smtClean="0"/>
              <a:t>裝置管理</a:t>
            </a:r>
            <a:endParaRPr lang="en-US" altLang="zh-TW" dirty="0" smtClean="0"/>
          </a:p>
          <a:p>
            <a:pPr marL="171450" indent="-171450">
              <a:buFont typeface="Arial" panose="020B0604020202020204" pitchFamily="34" charset="0"/>
              <a:buChar char="•"/>
            </a:pPr>
            <a:r>
              <a:rPr lang="zh-TW" altLang="en-US" dirty="0" smtClean="0"/>
              <a:t>應用程式與服務管理</a:t>
            </a:r>
            <a:endParaRPr lang="en-US" altLang="zh-TW" dirty="0" smtClean="0"/>
          </a:p>
          <a:p>
            <a:pPr marL="171450" indent="-171450">
              <a:buFont typeface="Arial" panose="020B0604020202020204" pitchFamily="34" charset="0"/>
              <a:buChar char="•"/>
            </a:pPr>
            <a:r>
              <a:rPr lang="zh-TW" altLang="en-US" dirty="0" smtClean="0"/>
              <a:t>通訊管理</a:t>
            </a:r>
            <a:endParaRPr lang="en-US" altLang="zh-TW" dirty="0" smtClean="0"/>
          </a:p>
          <a:p>
            <a:pPr marL="171450" indent="-171450">
              <a:buFont typeface="Arial" panose="020B0604020202020204" pitchFamily="34" charset="0"/>
              <a:buChar char="•"/>
            </a:pPr>
            <a:r>
              <a:rPr lang="zh-TW" altLang="en-US" dirty="0" smtClean="0"/>
              <a:t>網路服務 </a:t>
            </a:r>
            <a:r>
              <a:rPr lang="en-US" altLang="zh-TW" dirty="0" smtClean="0"/>
              <a:t>exposure</a:t>
            </a:r>
          </a:p>
          <a:p>
            <a:pPr marL="171450" indent="-171450">
              <a:buFont typeface="Arial" panose="020B0604020202020204" pitchFamily="34" charset="0"/>
              <a:buChar char="•"/>
            </a:pPr>
            <a:r>
              <a:rPr lang="zh-TW" altLang="en-US" dirty="0" smtClean="0"/>
              <a:t>位置</a:t>
            </a:r>
            <a:endParaRPr lang="en-US" altLang="zh-TW" dirty="0" smtClean="0"/>
          </a:p>
          <a:p>
            <a:pPr marL="171450" indent="-171450">
              <a:buFont typeface="Arial" panose="020B0604020202020204" pitchFamily="34" charset="0"/>
              <a:buChar char="•"/>
            </a:pPr>
            <a:r>
              <a:rPr lang="zh-TW" altLang="en-US" dirty="0" smtClean="0"/>
              <a:t>服務計費與結帳</a:t>
            </a:r>
            <a:endParaRPr lang="zh-TW" altLang="en-US" dirty="0"/>
          </a:p>
        </p:txBody>
      </p:sp>
      <p:sp>
        <p:nvSpPr>
          <p:cNvPr id="4" name="投影片編號版面配置區 3"/>
          <p:cNvSpPr>
            <a:spLocks noGrp="1"/>
          </p:cNvSpPr>
          <p:nvPr>
            <p:ph type="sldNum" sz="quarter" idx="10"/>
          </p:nvPr>
        </p:nvSpPr>
        <p:spPr/>
        <p:txBody>
          <a:bodyPr/>
          <a:lstStyle/>
          <a:p>
            <a:fld id="{4A8043B2-447E-4ED6-A21D-578071228552}" type="slidenum">
              <a:rPr lang="zh-TW" altLang="en-US" smtClean="0"/>
              <a:t>61</a:t>
            </a:fld>
            <a:endParaRPr lang="zh-TW" altLang="en-US"/>
          </a:p>
        </p:txBody>
      </p:sp>
    </p:spTree>
    <p:extLst>
      <p:ext uri="{BB962C8B-B14F-4D97-AF65-F5344CB8AC3E}">
        <p14:creationId xmlns:p14="http://schemas.microsoft.com/office/powerpoint/2010/main" val="104783726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oneM2M </a:t>
            </a:r>
            <a:r>
              <a:rPr lang="zh-TW" altLang="en-US" dirty="0" smtClean="0"/>
              <a:t>一般服務功能的範例</a:t>
            </a:r>
            <a:endParaRPr lang="en-US" altLang="zh-TW" dirty="0" smtClean="0"/>
          </a:p>
          <a:p>
            <a:endParaRPr lang="en-US" altLang="zh-TW" dirty="0" smtClean="0"/>
          </a:p>
          <a:p>
            <a:pPr marL="171450" indent="-171450">
              <a:buFont typeface="Arial" panose="020B0604020202020204" pitchFamily="34" charset="0"/>
              <a:buChar char="•"/>
            </a:pPr>
            <a:r>
              <a:rPr lang="zh-TW" altLang="en-US" dirty="0" smtClean="0"/>
              <a:t>註冊</a:t>
            </a:r>
            <a:r>
              <a:rPr lang="en-US" altLang="zh-TW" dirty="0" smtClean="0"/>
              <a:t>:</a:t>
            </a:r>
            <a:r>
              <a:rPr lang="en-US" altLang="zh-TW" baseline="0" dirty="0" smtClean="0"/>
              <a:t>  	CSE</a:t>
            </a:r>
            <a:r>
              <a:rPr lang="zh-TW" altLang="en-US" baseline="0" dirty="0" smtClean="0"/>
              <a:t>對</a:t>
            </a:r>
            <a:r>
              <a:rPr lang="en-US" altLang="zh-TW" baseline="0" dirty="0" smtClean="0"/>
              <a:t>CSE</a:t>
            </a:r>
            <a:r>
              <a:rPr lang="zh-TW" altLang="en-US" baseline="0" dirty="0" smtClean="0"/>
              <a:t>註冊</a:t>
            </a:r>
            <a:r>
              <a:rPr lang="en-US" altLang="zh-TW" baseline="0" dirty="0" smtClean="0"/>
              <a:t>(MN-CSE</a:t>
            </a:r>
            <a:r>
              <a:rPr lang="zh-TW" altLang="en-US" baseline="0" dirty="0" smtClean="0"/>
              <a:t>對</a:t>
            </a:r>
            <a:r>
              <a:rPr lang="en-US" altLang="zh-TW" baseline="0" dirty="0" smtClean="0"/>
              <a:t>IN-CSE),</a:t>
            </a:r>
            <a:r>
              <a:rPr lang="zh-TW" altLang="en-US" baseline="0" dirty="0" smtClean="0"/>
              <a:t> </a:t>
            </a:r>
            <a:r>
              <a:rPr lang="en-US" altLang="zh-TW" baseline="0" dirty="0" smtClean="0"/>
              <a:t>AE</a:t>
            </a:r>
            <a:r>
              <a:rPr lang="zh-TW" altLang="en-US" baseline="0" dirty="0" smtClean="0"/>
              <a:t>對</a:t>
            </a:r>
            <a:r>
              <a:rPr lang="en-US" altLang="zh-TW" baseline="0" dirty="0" smtClean="0"/>
              <a:t>CSE</a:t>
            </a:r>
            <a:r>
              <a:rPr lang="zh-TW" altLang="en-US" baseline="0" dirty="0" smtClean="0"/>
              <a:t>註冊 等等</a:t>
            </a:r>
            <a:endParaRPr lang="en-US" altLang="zh-TW" baseline="0" dirty="0" smtClean="0"/>
          </a:p>
          <a:p>
            <a:pPr marL="171450" indent="-171450">
              <a:buFont typeface="Arial" panose="020B0604020202020204" pitchFamily="34" charset="0"/>
              <a:buChar char="•"/>
            </a:pPr>
            <a:r>
              <a:rPr lang="zh-TW" altLang="en-US" baseline="0" dirty="0" smtClean="0"/>
              <a:t>發掘</a:t>
            </a:r>
            <a:r>
              <a:rPr lang="en-US" altLang="zh-TW" baseline="0" dirty="0" smtClean="0"/>
              <a:t>:</a:t>
            </a:r>
            <a:r>
              <a:rPr lang="zh-TW" altLang="en-US" baseline="0" dirty="0" smtClean="0"/>
              <a:t>  </a:t>
            </a:r>
            <a:r>
              <a:rPr lang="en-US" altLang="zh-TW" baseline="0" dirty="0" smtClean="0"/>
              <a:t>	</a:t>
            </a:r>
            <a:r>
              <a:rPr lang="zh-TW" altLang="en-US" baseline="0" dirty="0" smtClean="0"/>
              <a:t>發掘實體與資訊</a:t>
            </a:r>
            <a:r>
              <a:rPr lang="en-US" altLang="zh-TW" baseline="0" dirty="0" smtClean="0"/>
              <a:t>/</a:t>
            </a:r>
            <a:r>
              <a:rPr lang="zh-TW" altLang="en-US" baseline="0" dirty="0" smtClean="0"/>
              <a:t>資源</a:t>
            </a:r>
            <a:endParaRPr lang="en-US" altLang="zh-TW" baseline="0" dirty="0" smtClean="0"/>
          </a:p>
          <a:p>
            <a:pPr marL="171450" indent="-171450">
              <a:buFont typeface="Arial" panose="020B0604020202020204" pitchFamily="34" charset="0"/>
              <a:buChar char="•"/>
            </a:pPr>
            <a:r>
              <a:rPr lang="zh-TW" altLang="en-US" baseline="0" dirty="0" smtClean="0"/>
              <a:t>安全性</a:t>
            </a:r>
            <a:r>
              <a:rPr lang="en-US" altLang="zh-TW" baseline="0" dirty="0" smtClean="0"/>
              <a:t>:</a:t>
            </a:r>
            <a:r>
              <a:rPr lang="zh-TW" altLang="en-US" baseline="0" dirty="0" smtClean="0"/>
              <a:t> </a:t>
            </a:r>
            <a:r>
              <a:rPr lang="en-US" altLang="zh-TW" baseline="0" dirty="0" smtClean="0"/>
              <a:t>	</a:t>
            </a:r>
            <a:r>
              <a:rPr lang="zh-TW" altLang="en-US" baseline="0" dirty="0" smtClean="0"/>
              <a:t>機密性</a:t>
            </a:r>
            <a:r>
              <a:rPr lang="en-US" altLang="zh-TW" baseline="0" dirty="0" smtClean="0"/>
              <a:t>,</a:t>
            </a:r>
            <a:r>
              <a:rPr lang="zh-TW" altLang="en-US" baseline="0" dirty="0" smtClean="0"/>
              <a:t> 一致性</a:t>
            </a:r>
            <a:r>
              <a:rPr lang="en-US" altLang="zh-TW" baseline="0" dirty="0" smtClean="0"/>
              <a:t>,</a:t>
            </a:r>
            <a:r>
              <a:rPr lang="zh-TW" altLang="en-US" baseline="0" dirty="0" smtClean="0"/>
              <a:t> 可取得性</a:t>
            </a:r>
            <a:r>
              <a:rPr lang="en-US" altLang="zh-TW" baseline="0" dirty="0" smtClean="0"/>
              <a:t>,</a:t>
            </a:r>
            <a:r>
              <a:rPr lang="zh-TW" altLang="en-US" baseline="0" dirty="0" smtClean="0"/>
              <a:t> 憑證</a:t>
            </a:r>
            <a:r>
              <a:rPr lang="en-US" altLang="zh-TW" baseline="0" dirty="0" smtClean="0"/>
              <a:t>/</a:t>
            </a:r>
            <a:r>
              <a:rPr lang="zh-TW" altLang="en-US" baseline="0" dirty="0" smtClean="0"/>
              <a:t>鑰匙管理</a:t>
            </a:r>
            <a:r>
              <a:rPr lang="en-US" altLang="zh-TW" baseline="0" dirty="0" smtClean="0"/>
              <a:t>,</a:t>
            </a:r>
            <a:r>
              <a:rPr lang="zh-TW" altLang="en-US" baseline="0" dirty="0" smtClean="0"/>
              <a:t> 加密</a:t>
            </a:r>
            <a:r>
              <a:rPr lang="en-US" altLang="zh-TW" baseline="0" dirty="0" smtClean="0"/>
              <a:t>,</a:t>
            </a:r>
            <a:r>
              <a:rPr lang="zh-TW" altLang="en-US" baseline="0" dirty="0" smtClean="0"/>
              <a:t> 私密性</a:t>
            </a:r>
            <a:r>
              <a:rPr lang="en-US" altLang="zh-TW" baseline="0" dirty="0" smtClean="0"/>
              <a:t>,</a:t>
            </a:r>
            <a:r>
              <a:rPr lang="zh-TW" altLang="en-US" baseline="0" dirty="0" smtClean="0"/>
              <a:t> 認證</a:t>
            </a:r>
            <a:r>
              <a:rPr lang="en-US" altLang="zh-TW" baseline="0" dirty="0" smtClean="0"/>
              <a:t>,</a:t>
            </a:r>
            <a:r>
              <a:rPr lang="zh-TW" altLang="en-US" baseline="0" dirty="0" smtClean="0"/>
              <a:t> 授權</a:t>
            </a:r>
            <a:endParaRPr lang="en-US" altLang="zh-TW" baseline="0" dirty="0" smtClean="0"/>
          </a:p>
          <a:p>
            <a:pPr marL="171450" indent="-171450">
              <a:buFont typeface="Arial" panose="020B0604020202020204" pitchFamily="34" charset="0"/>
              <a:buChar char="•"/>
            </a:pPr>
            <a:r>
              <a:rPr lang="zh-TW" altLang="en-US" baseline="0" dirty="0" smtClean="0"/>
              <a:t>群組管理</a:t>
            </a:r>
            <a:r>
              <a:rPr lang="en-US" altLang="zh-TW" baseline="0" dirty="0" smtClean="0"/>
              <a:t>:	</a:t>
            </a:r>
            <a:r>
              <a:rPr lang="zh-TW" altLang="en-US" baseline="0" dirty="0" smtClean="0"/>
              <a:t>管理群組</a:t>
            </a:r>
            <a:r>
              <a:rPr lang="en-US" altLang="zh-TW" baseline="0" dirty="0" smtClean="0"/>
              <a:t>,</a:t>
            </a:r>
            <a:r>
              <a:rPr lang="zh-TW" altLang="en-US" baseline="0" dirty="0" smtClean="0"/>
              <a:t> 支援大量操作與存取</a:t>
            </a:r>
            <a:endParaRPr lang="en-US" altLang="zh-TW" baseline="0" dirty="0" smtClean="0"/>
          </a:p>
          <a:p>
            <a:pPr marL="171450" indent="-171450">
              <a:buFont typeface="Arial" panose="020B0604020202020204" pitchFamily="34" charset="0"/>
              <a:buChar char="•"/>
            </a:pPr>
            <a:r>
              <a:rPr lang="zh-TW" altLang="en-US" baseline="0" dirty="0" smtClean="0"/>
              <a:t>裝置管理</a:t>
            </a:r>
            <a:r>
              <a:rPr lang="en-US" altLang="zh-TW" baseline="0" dirty="0" smtClean="0"/>
              <a:t>:	</a:t>
            </a:r>
            <a:r>
              <a:rPr lang="zh-TW" altLang="en-US" baseline="0" dirty="0" smtClean="0"/>
              <a:t>韌體更新</a:t>
            </a:r>
            <a:r>
              <a:rPr lang="en-US" altLang="zh-TW" baseline="0" dirty="0" smtClean="0"/>
              <a:t>,</a:t>
            </a:r>
            <a:r>
              <a:rPr lang="zh-TW" altLang="en-US" baseline="0" dirty="0" smtClean="0"/>
              <a:t> 設定</a:t>
            </a:r>
            <a:r>
              <a:rPr lang="en-US" altLang="zh-TW" baseline="0" dirty="0" smtClean="0"/>
              <a:t>,</a:t>
            </a:r>
            <a:r>
              <a:rPr lang="zh-TW" altLang="en-US" baseline="0" dirty="0" smtClean="0"/>
              <a:t> </a:t>
            </a:r>
            <a:r>
              <a:rPr lang="en-US" altLang="zh-TW" baseline="0" dirty="0" smtClean="0"/>
              <a:t>topology</a:t>
            </a:r>
            <a:r>
              <a:rPr lang="zh-TW" altLang="en-US" baseline="0" dirty="0" smtClean="0"/>
              <a:t>管理</a:t>
            </a:r>
            <a:r>
              <a:rPr lang="en-US" altLang="zh-TW" baseline="0" dirty="0" smtClean="0"/>
              <a:t>,</a:t>
            </a:r>
            <a:r>
              <a:rPr lang="zh-TW" altLang="en-US" baseline="0" dirty="0" smtClean="0"/>
              <a:t> 軟體安裝</a:t>
            </a:r>
            <a:r>
              <a:rPr lang="en-US" altLang="zh-TW" baseline="0" dirty="0" smtClean="0"/>
              <a:t>,</a:t>
            </a:r>
            <a:r>
              <a:rPr lang="zh-TW" altLang="en-US" baseline="0" dirty="0" smtClean="0"/>
              <a:t> 紀錄</a:t>
            </a:r>
            <a:r>
              <a:rPr lang="en-US" altLang="zh-TW" baseline="0" dirty="0" smtClean="0"/>
              <a:t>,</a:t>
            </a:r>
            <a:r>
              <a:rPr lang="zh-TW" altLang="en-US" baseline="0" dirty="0" smtClean="0"/>
              <a:t> 監測</a:t>
            </a:r>
            <a:r>
              <a:rPr lang="en-US" altLang="zh-TW" baseline="0" dirty="0" smtClean="0"/>
              <a:t>,</a:t>
            </a:r>
            <a:r>
              <a:rPr lang="zh-TW" altLang="en-US" baseline="0" dirty="0" smtClean="0"/>
              <a:t> 診斷</a:t>
            </a:r>
            <a:r>
              <a:rPr lang="en-US" altLang="zh-TW" baseline="0" dirty="0" smtClean="0"/>
              <a:t>,</a:t>
            </a:r>
            <a:r>
              <a:rPr lang="zh-TW" altLang="en-US" baseline="0" dirty="0" smtClean="0"/>
              <a:t> 現有裝置管理技術的重用</a:t>
            </a:r>
            <a:endParaRPr lang="en-US" altLang="zh-TW" baseline="0" dirty="0" smtClean="0"/>
          </a:p>
          <a:p>
            <a:pPr marL="171450" indent="-171450">
              <a:buFont typeface="Arial" panose="020B0604020202020204" pitchFamily="34" charset="0"/>
              <a:buChar char="•"/>
            </a:pPr>
            <a:r>
              <a:rPr lang="zh-TW" altLang="en-US" baseline="0" dirty="0" smtClean="0"/>
              <a:t>訂閱與通知</a:t>
            </a:r>
            <a:r>
              <a:rPr lang="en-US" altLang="zh-TW" baseline="0" dirty="0" smtClean="0"/>
              <a:t>:</a:t>
            </a:r>
            <a:r>
              <a:rPr lang="zh-TW" altLang="en-US" baseline="0" dirty="0" smtClean="0"/>
              <a:t>支援事件相關的通知</a:t>
            </a:r>
            <a:r>
              <a:rPr lang="en-US" altLang="zh-TW" baseline="0" dirty="0" smtClean="0"/>
              <a:t>(</a:t>
            </a:r>
            <a:r>
              <a:rPr lang="zh-TW" altLang="en-US" baseline="0" dirty="0" smtClean="0"/>
              <a:t>改變數值時</a:t>
            </a:r>
            <a:r>
              <a:rPr lang="en-US" altLang="zh-TW" baseline="0" dirty="0" smtClean="0"/>
              <a:t>)</a:t>
            </a:r>
          </a:p>
          <a:p>
            <a:pPr marL="171450" indent="-171450">
              <a:buFont typeface="Arial" panose="020B0604020202020204" pitchFamily="34" charset="0"/>
              <a:buChar char="•"/>
            </a:pPr>
            <a:r>
              <a:rPr lang="zh-TW" altLang="en-US" baseline="0" dirty="0" smtClean="0"/>
              <a:t>網路揭發</a:t>
            </a:r>
            <a:r>
              <a:rPr lang="en-US" altLang="zh-TW" baseline="0" dirty="0" smtClean="0"/>
              <a:t>:	</a:t>
            </a:r>
            <a:r>
              <a:rPr lang="zh-TW" altLang="en-US" baseline="0" dirty="0" smtClean="0"/>
              <a:t>抽象畫底層的網路介面</a:t>
            </a:r>
            <a:r>
              <a:rPr lang="en-US" altLang="zh-TW" baseline="0" dirty="0" smtClean="0"/>
              <a:t>(</a:t>
            </a:r>
            <a:r>
              <a:rPr lang="zh-TW" altLang="en-US" baseline="0" dirty="0" smtClean="0"/>
              <a:t> 如使用遠端裝置觸發</a:t>
            </a:r>
            <a:r>
              <a:rPr lang="en-US" altLang="zh-TW" baseline="0" dirty="0" smtClean="0"/>
              <a:t>,</a:t>
            </a:r>
            <a:r>
              <a:rPr lang="zh-TW" altLang="en-US" baseline="0" dirty="0" smtClean="0"/>
              <a:t> 位置服務等</a:t>
            </a:r>
            <a:r>
              <a:rPr lang="en-US" altLang="zh-TW" baseline="0" dirty="0" smtClean="0"/>
              <a:t>)</a:t>
            </a:r>
          </a:p>
          <a:p>
            <a:pPr marL="171450" indent="-171450">
              <a:buFont typeface="Arial" panose="020B0604020202020204" pitchFamily="34" charset="0"/>
              <a:buChar char="•"/>
            </a:pPr>
            <a:r>
              <a:rPr lang="zh-TW" altLang="en-US" baseline="0" dirty="0" smtClean="0"/>
              <a:t>通訊管理</a:t>
            </a:r>
            <a:r>
              <a:rPr lang="en-US" altLang="zh-TW" baseline="0" dirty="0" smtClean="0"/>
              <a:t>:	</a:t>
            </a:r>
            <a:r>
              <a:rPr lang="zh-TW" altLang="en-US" baseline="0" dirty="0" smtClean="0"/>
              <a:t>選擇通訊頻道</a:t>
            </a:r>
            <a:r>
              <a:rPr lang="en-US" altLang="zh-TW" baseline="0" dirty="0" smtClean="0"/>
              <a:t>,</a:t>
            </a:r>
            <a:r>
              <a:rPr lang="zh-TW" altLang="en-US" baseline="0" dirty="0" smtClean="0"/>
              <a:t> 排程</a:t>
            </a:r>
            <a:r>
              <a:rPr lang="en-US" altLang="zh-TW" baseline="0" dirty="0" smtClean="0"/>
              <a:t>,</a:t>
            </a:r>
            <a:r>
              <a:rPr lang="zh-TW" altLang="en-US" baseline="0" dirty="0" smtClean="0"/>
              <a:t> 儲存與轉送</a:t>
            </a:r>
            <a:r>
              <a:rPr lang="en-US" altLang="zh-TW" baseline="0" dirty="0" smtClean="0"/>
              <a:t>,</a:t>
            </a:r>
            <a:r>
              <a:rPr lang="zh-TW" altLang="en-US" baseline="0" dirty="0" smtClean="0"/>
              <a:t> </a:t>
            </a:r>
            <a:r>
              <a:rPr lang="en-US" altLang="zh-TW" baseline="0" dirty="0" smtClean="0"/>
              <a:t>reachability status awareness</a:t>
            </a:r>
          </a:p>
          <a:p>
            <a:pPr marL="171450" indent="-171450">
              <a:buFont typeface="Arial" panose="020B0604020202020204" pitchFamily="34" charset="0"/>
              <a:buChar char="•"/>
            </a:pPr>
            <a:r>
              <a:rPr lang="zh-TW" altLang="en-US" baseline="0" dirty="0" smtClean="0"/>
              <a:t>位置</a:t>
            </a:r>
            <a:r>
              <a:rPr lang="en-US" altLang="zh-TW" baseline="0" dirty="0" smtClean="0"/>
              <a:t>:	</a:t>
            </a:r>
            <a:r>
              <a:rPr lang="zh-TW" altLang="en-US" baseline="0" dirty="0" smtClean="0"/>
              <a:t>管理與提供位置資訊服務</a:t>
            </a:r>
            <a:endParaRPr lang="en-US" altLang="zh-TW" baseline="0" dirty="0" smtClean="0"/>
          </a:p>
        </p:txBody>
      </p:sp>
      <p:sp>
        <p:nvSpPr>
          <p:cNvPr id="4" name="投影片編號版面配置區 3"/>
          <p:cNvSpPr>
            <a:spLocks noGrp="1"/>
          </p:cNvSpPr>
          <p:nvPr>
            <p:ph type="sldNum" sz="quarter" idx="10"/>
          </p:nvPr>
        </p:nvSpPr>
        <p:spPr/>
        <p:txBody>
          <a:bodyPr/>
          <a:lstStyle/>
          <a:p>
            <a:fld id="{4A8043B2-447E-4ED6-A21D-578071228552}" type="slidenum">
              <a:rPr lang="zh-TW" altLang="en-US" smtClean="0"/>
              <a:t>62</a:t>
            </a:fld>
            <a:endParaRPr lang="zh-TW" altLang="en-US"/>
          </a:p>
        </p:txBody>
      </p:sp>
    </p:spTree>
    <p:extLst>
      <p:ext uri="{BB962C8B-B14F-4D97-AF65-F5344CB8AC3E}">
        <p14:creationId xmlns:p14="http://schemas.microsoft.com/office/powerpoint/2010/main" val="3015647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61443" name="備忘稿版面配置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zh-TW" dirty="0" smtClean="0"/>
              <a:t>European Telecommunication Standards Institute (ETSI)</a:t>
            </a:r>
            <a:r>
              <a:rPr lang="zh-TW" altLang="en-US" dirty="0" smtClean="0"/>
              <a:t>歐洲電信標準協會</a:t>
            </a:r>
            <a:endParaRPr lang="en-US" altLang="zh-TW" dirty="0" smtClean="0"/>
          </a:p>
          <a:p>
            <a:pPr eaLnBrk="1" hangingPunct="1">
              <a:spcBef>
                <a:spcPct val="0"/>
              </a:spcBef>
            </a:pPr>
            <a:r>
              <a:rPr lang="en-US" altLang="zh-TW" dirty="0" smtClean="0"/>
              <a:t>-1988</a:t>
            </a:r>
            <a:r>
              <a:rPr lang="zh-TW" altLang="en-US" dirty="0" smtClean="0"/>
              <a:t>年由歐洲共體委員會建立的非營利性電信標準化組織。</a:t>
            </a:r>
            <a:endParaRPr lang="en-US" altLang="zh-TW" dirty="0" smtClean="0"/>
          </a:p>
          <a:p>
            <a:pPr eaLnBrk="1" hangingPunct="1">
              <a:spcBef>
                <a:spcPct val="0"/>
              </a:spcBef>
            </a:pPr>
            <a:r>
              <a:rPr lang="en-US" altLang="zh-TW" dirty="0" smtClean="0"/>
              <a:t>-</a:t>
            </a:r>
            <a:r>
              <a:rPr lang="zh-TW" altLang="en-US" dirty="0" smtClean="0"/>
              <a:t>特性</a:t>
            </a:r>
            <a:r>
              <a:rPr lang="zh-TW" altLang="en-US" dirty="0" smtClean="0">
                <a:sym typeface="Wingdings" pitchFamily="2" charset="2"/>
              </a:rPr>
              <a:t>：與</a:t>
            </a:r>
            <a:r>
              <a:rPr lang="en-US" altLang="zh-TW" dirty="0" smtClean="0">
                <a:sym typeface="Wingdings" pitchFamily="2" charset="2"/>
              </a:rPr>
              <a:t>ITU(</a:t>
            </a:r>
            <a:r>
              <a:rPr lang="zh-TW" altLang="en-US" dirty="0" smtClean="0">
                <a:sym typeface="Wingdings" pitchFamily="2" charset="2"/>
              </a:rPr>
              <a:t>國際電信聯盟</a:t>
            </a:r>
            <a:r>
              <a:rPr lang="en-US" altLang="zh-TW" dirty="0" smtClean="0">
                <a:sym typeface="Wingdings" pitchFamily="2" charset="2"/>
              </a:rPr>
              <a:t>)</a:t>
            </a:r>
            <a:r>
              <a:rPr lang="zh-TW" altLang="en-US" dirty="0" smtClean="0">
                <a:sym typeface="Wingdings" pitchFamily="2" charset="2"/>
              </a:rPr>
              <a:t>相比</a:t>
            </a:r>
            <a:r>
              <a:rPr lang="en-US" altLang="zh-TW" dirty="0" smtClean="0">
                <a:sym typeface="Wingdings" pitchFamily="2" charset="2"/>
              </a:rPr>
              <a:t/>
            </a:r>
            <a:br>
              <a:rPr lang="en-US" altLang="zh-TW" dirty="0" smtClean="0">
                <a:sym typeface="Wingdings" pitchFamily="2" charset="2"/>
              </a:rPr>
            </a:br>
            <a:r>
              <a:rPr lang="en-US" altLang="zh-TW" dirty="0" smtClean="0">
                <a:sym typeface="Wingdings" pitchFamily="2" charset="2"/>
              </a:rPr>
              <a:t>	1.</a:t>
            </a:r>
            <a:r>
              <a:rPr lang="zh-TW" altLang="en-US" dirty="0" smtClean="0">
                <a:sym typeface="Wingdings" pitchFamily="2" charset="2"/>
              </a:rPr>
              <a:t>具有大眾性和開放性</a:t>
            </a:r>
            <a:endParaRPr lang="en-US" altLang="zh-TW" dirty="0" smtClean="0">
              <a:sym typeface="Wingdings" pitchFamily="2" charset="2"/>
            </a:endParaRPr>
          </a:p>
          <a:p>
            <a:pPr eaLnBrk="1" hangingPunct="1">
              <a:spcBef>
                <a:spcPct val="0"/>
              </a:spcBef>
            </a:pPr>
            <a:r>
              <a:rPr lang="en-US" altLang="zh-TW" dirty="0" smtClean="0">
                <a:sym typeface="Wingdings" pitchFamily="2" charset="2"/>
              </a:rPr>
              <a:t>	2.</a:t>
            </a:r>
            <a:r>
              <a:rPr lang="zh-TW" altLang="en-US" dirty="0" smtClean="0">
                <a:sym typeface="Wingdings" pitchFamily="2" charset="2"/>
              </a:rPr>
              <a:t>對市場敏感，按照市場與用戶需求制定標準</a:t>
            </a:r>
            <a:endParaRPr lang="en-US" altLang="zh-TW" dirty="0" smtClean="0">
              <a:sym typeface="Wingdings" pitchFamily="2" charset="2"/>
            </a:endParaRPr>
          </a:p>
          <a:p>
            <a:pPr eaLnBrk="1" hangingPunct="1">
              <a:spcBef>
                <a:spcPct val="0"/>
              </a:spcBef>
            </a:pPr>
            <a:r>
              <a:rPr lang="en-US" altLang="zh-TW" dirty="0" smtClean="0">
                <a:sym typeface="Wingdings" pitchFamily="2" charset="2"/>
              </a:rPr>
              <a:t>	3.</a:t>
            </a:r>
            <a:r>
              <a:rPr lang="zh-TW" altLang="en-US" dirty="0" smtClean="0">
                <a:sym typeface="Wingdings" pitchFamily="2" charset="2"/>
              </a:rPr>
              <a:t>時效性和針對性強</a:t>
            </a:r>
            <a:endParaRPr lang="en-US" altLang="zh-TW" dirty="0" smtClean="0"/>
          </a:p>
          <a:p>
            <a:pPr eaLnBrk="1" hangingPunct="1">
              <a:spcBef>
                <a:spcPct val="0"/>
              </a:spcBef>
            </a:pPr>
            <a:r>
              <a:rPr lang="en-US" altLang="zh-TW" dirty="0" smtClean="0"/>
              <a:t>-</a:t>
            </a:r>
            <a:r>
              <a:rPr lang="zh-TW" altLang="en-US" dirty="0" smtClean="0"/>
              <a:t>主要領域：</a:t>
            </a:r>
            <a:r>
              <a:rPr lang="en-US" altLang="zh-TW" dirty="0" smtClean="0"/>
              <a:t>3G, ATM, VoIP, VPN, etc.</a:t>
            </a:r>
          </a:p>
          <a:p>
            <a:pPr eaLnBrk="1" hangingPunct="1">
              <a:spcBef>
                <a:spcPct val="0"/>
              </a:spcBef>
            </a:pPr>
            <a:endParaRPr lang="en-US" altLang="zh-TW" dirty="0" smtClean="0"/>
          </a:p>
          <a:p>
            <a:pPr eaLnBrk="1" hangingPunct="1">
              <a:spcBef>
                <a:spcPct val="0"/>
              </a:spcBef>
            </a:pPr>
            <a:r>
              <a:rPr lang="en-US" altLang="zh-TW" dirty="0" smtClean="0"/>
              <a:t>M2M</a:t>
            </a:r>
            <a:r>
              <a:rPr lang="zh-TW" altLang="en-US" dirty="0" smtClean="0"/>
              <a:t>區域網路</a:t>
            </a:r>
            <a:r>
              <a:rPr lang="en-US" altLang="zh-TW" dirty="0" smtClean="0"/>
              <a:t>(M2M Area Network)</a:t>
            </a:r>
            <a:r>
              <a:rPr lang="zh-TW" altLang="en-US" dirty="0" smtClean="0"/>
              <a:t>：</a:t>
            </a:r>
            <a:endParaRPr lang="en-US" altLang="zh-TW" dirty="0" smtClean="0"/>
          </a:p>
          <a:p>
            <a:pPr eaLnBrk="1" hangingPunct="1">
              <a:spcBef>
                <a:spcPct val="0"/>
              </a:spcBef>
            </a:pPr>
            <a:r>
              <a:rPr lang="zh-TW" altLang="en-US" dirty="0" smtClean="0"/>
              <a:t>由</a:t>
            </a:r>
            <a:r>
              <a:rPr lang="en-US" altLang="zh-TW" dirty="0" smtClean="0"/>
              <a:t>ETSI</a:t>
            </a:r>
            <a:r>
              <a:rPr lang="zh-TW" altLang="en-US" dirty="0" smtClean="0"/>
              <a:t>所提出，提供在實體層相同機器</a:t>
            </a:r>
            <a:r>
              <a:rPr lang="en-US" altLang="zh-TW" dirty="0" smtClean="0"/>
              <a:t>(</a:t>
            </a:r>
            <a:r>
              <a:rPr lang="zh-TW" altLang="en-US" dirty="0" smtClean="0"/>
              <a:t>指機器以同樣的方式傳輸</a:t>
            </a:r>
            <a:r>
              <a:rPr lang="en-US" altLang="zh-TW" dirty="0" smtClean="0"/>
              <a:t>)</a:t>
            </a:r>
            <a:r>
              <a:rPr lang="zh-TW" altLang="en-US" dirty="0" smtClean="0"/>
              <a:t>相互溝通的網路。而要與外界網路溝通，則須經由</a:t>
            </a:r>
            <a:r>
              <a:rPr lang="en-US" altLang="zh-TW" dirty="0" smtClean="0"/>
              <a:t>Gateway</a:t>
            </a:r>
            <a:r>
              <a:rPr lang="zh-TW" altLang="en-US" dirty="0" smtClean="0"/>
              <a:t>。</a:t>
            </a:r>
            <a:endParaRPr lang="en-US" altLang="zh-TW" dirty="0" smtClean="0"/>
          </a:p>
          <a:p>
            <a:pPr eaLnBrk="1" hangingPunct="1">
              <a:spcBef>
                <a:spcPct val="0"/>
              </a:spcBef>
            </a:pPr>
            <a:r>
              <a:rPr lang="zh-TW" altLang="en-US" dirty="0" smtClean="0"/>
              <a:t>這樣的</a:t>
            </a:r>
            <a:r>
              <a:rPr lang="en-US" altLang="zh-TW" dirty="0" smtClean="0"/>
              <a:t>M2M</a:t>
            </a:r>
            <a:r>
              <a:rPr lang="zh-TW" altLang="en-US" dirty="0" smtClean="0"/>
              <a:t>區域網路是階層式</a:t>
            </a:r>
            <a:r>
              <a:rPr lang="en-US" altLang="zh-TW" dirty="0" smtClean="0"/>
              <a:t>M2M</a:t>
            </a:r>
            <a:r>
              <a:rPr lang="zh-TW" altLang="en-US" dirty="0" smtClean="0"/>
              <a:t>的一部份。</a:t>
            </a:r>
            <a:endParaRPr lang="en-US" altLang="zh-TW" dirty="0" smtClean="0"/>
          </a:p>
          <a:p>
            <a:pPr eaLnBrk="1" hangingPunct="1">
              <a:spcBef>
                <a:spcPct val="0"/>
              </a:spcBef>
            </a:pPr>
            <a:endParaRPr lang="en-US" altLang="zh-TW" dirty="0" smtClean="0"/>
          </a:p>
          <a:p>
            <a:pPr eaLnBrk="1" hangingPunct="1">
              <a:spcBef>
                <a:spcPct val="0"/>
              </a:spcBef>
            </a:pPr>
            <a:endParaRPr lang="en-US" altLang="zh-TW" dirty="0" smtClean="0"/>
          </a:p>
          <a:p>
            <a:pPr eaLnBrk="1" hangingPunct="1">
              <a:spcBef>
                <a:spcPct val="0"/>
              </a:spcBef>
            </a:pPr>
            <a:endParaRPr lang="en-US" altLang="zh-TW" dirty="0" smtClean="0"/>
          </a:p>
          <a:p>
            <a:pPr eaLnBrk="1" hangingPunct="1">
              <a:spcBef>
                <a:spcPct val="0"/>
              </a:spcBef>
            </a:pPr>
            <a:endParaRPr lang="en-US" altLang="zh-TW" dirty="0" smtClean="0"/>
          </a:p>
          <a:p>
            <a:pPr eaLnBrk="1" hangingPunct="1">
              <a:spcBef>
                <a:spcPct val="0"/>
              </a:spcBef>
            </a:pPr>
            <a:endParaRPr lang="en-US" altLang="zh-TW" dirty="0" smtClean="0"/>
          </a:p>
        </p:txBody>
      </p:sp>
      <p:sp>
        <p:nvSpPr>
          <p:cNvPr id="61444" name="投影片編號版面配置區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新細明體" charset="-120"/>
              </a:defRPr>
            </a:lvl1pPr>
            <a:lvl2pPr marL="803796" indent="-309152" eaLnBrk="0" hangingPunct="0">
              <a:defRPr>
                <a:solidFill>
                  <a:schemeClr val="tx1"/>
                </a:solidFill>
                <a:latin typeface="Arial" charset="0"/>
                <a:ea typeface="新細明體" charset="-120"/>
              </a:defRPr>
            </a:lvl2pPr>
            <a:lvl3pPr marL="1236608" indent="-247321" eaLnBrk="0" hangingPunct="0">
              <a:defRPr>
                <a:solidFill>
                  <a:schemeClr val="tx1"/>
                </a:solidFill>
                <a:latin typeface="Arial" charset="0"/>
                <a:ea typeface="新細明體" charset="-120"/>
              </a:defRPr>
            </a:lvl3pPr>
            <a:lvl4pPr marL="1731252" indent="-247321" eaLnBrk="0" hangingPunct="0">
              <a:defRPr>
                <a:solidFill>
                  <a:schemeClr val="tx1"/>
                </a:solidFill>
                <a:latin typeface="Arial" charset="0"/>
                <a:ea typeface="新細明體" charset="-120"/>
              </a:defRPr>
            </a:lvl4pPr>
            <a:lvl5pPr marL="2225896" indent="-247321" eaLnBrk="0" hangingPunct="0">
              <a:defRPr>
                <a:solidFill>
                  <a:schemeClr val="tx1"/>
                </a:solidFill>
                <a:latin typeface="Arial" charset="0"/>
                <a:ea typeface="新細明體" charset="-120"/>
              </a:defRPr>
            </a:lvl5pPr>
            <a:lvl6pPr marL="2720538" indent="-247321" eaLnBrk="0" fontAlgn="base" hangingPunct="0">
              <a:spcBef>
                <a:spcPct val="0"/>
              </a:spcBef>
              <a:spcAft>
                <a:spcPct val="0"/>
              </a:spcAft>
              <a:defRPr>
                <a:solidFill>
                  <a:schemeClr val="tx1"/>
                </a:solidFill>
                <a:latin typeface="Arial" charset="0"/>
                <a:ea typeface="新細明體" charset="-120"/>
              </a:defRPr>
            </a:lvl6pPr>
            <a:lvl7pPr marL="3215182" indent="-247321" eaLnBrk="0" fontAlgn="base" hangingPunct="0">
              <a:spcBef>
                <a:spcPct val="0"/>
              </a:spcBef>
              <a:spcAft>
                <a:spcPct val="0"/>
              </a:spcAft>
              <a:defRPr>
                <a:solidFill>
                  <a:schemeClr val="tx1"/>
                </a:solidFill>
                <a:latin typeface="Arial" charset="0"/>
                <a:ea typeface="新細明體" charset="-120"/>
              </a:defRPr>
            </a:lvl7pPr>
            <a:lvl8pPr marL="3709825" indent="-247321" eaLnBrk="0" fontAlgn="base" hangingPunct="0">
              <a:spcBef>
                <a:spcPct val="0"/>
              </a:spcBef>
              <a:spcAft>
                <a:spcPct val="0"/>
              </a:spcAft>
              <a:defRPr>
                <a:solidFill>
                  <a:schemeClr val="tx1"/>
                </a:solidFill>
                <a:latin typeface="Arial" charset="0"/>
                <a:ea typeface="新細明體" charset="-120"/>
              </a:defRPr>
            </a:lvl8pPr>
            <a:lvl9pPr marL="4204469" indent="-247321" eaLnBrk="0" fontAlgn="base" hangingPunct="0">
              <a:spcBef>
                <a:spcPct val="0"/>
              </a:spcBef>
              <a:spcAft>
                <a:spcPct val="0"/>
              </a:spcAft>
              <a:defRPr>
                <a:solidFill>
                  <a:schemeClr val="tx1"/>
                </a:solidFill>
                <a:latin typeface="Arial" charset="0"/>
                <a:ea typeface="新細明體" charset="-120"/>
              </a:defRPr>
            </a:lvl9pPr>
          </a:lstStyle>
          <a:p>
            <a:pPr eaLnBrk="1" fontAlgn="base" hangingPunct="1">
              <a:spcBef>
                <a:spcPct val="0"/>
              </a:spcBef>
              <a:spcAft>
                <a:spcPct val="0"/>
              </a:spcAft>
              <a:defRPr/>
            </a:pPr>
            <a:fld id="{BC02105F-590C-44E7-BF4F-A77B01A5CCEA}" type="slidenum">
              <a:rPr lang="zh-TW" altLang="en-US" smtClean="0">
                <a:solidFill>
                  <a:prstClr val="black"/>
                </a:solidFill>
                <a:latin typeface="Calibri" pitchFamily="34" charset="0"/>
              </a:rPr>
              <a:pPr eaLnBrk="1" fontAlgn="base" hangingPunct="1">
                <a:spcBef>
                  <a:spcPct val="0"/>
                </a:spcBef>
                <a:spcAft>
                  <a:spcPct val="0"/>
                </a:spcAft>
                <a:defRPr/>
              </a:pPr>
              <a:t>5</a:t>
            </a:fld>
            <a:endParaRPr lang="zh-TW" altLang="en-US" smtClean="0">
              <a:solidFill>
                <a:prstClr val="black"/>
              </a:solidFill>
              <a:latin typeface="Calibri" pitchFamily="34" charset="0"/>
            </a:endParaRPr>
          </a:p>
        </p:txBody>
      </p:sp>
    </p:spTree>
    <p:extLst>
      <p:ext uri="{BB962C8B-B14F-4D97-AF65-F5344CB8AC3E}">
        <p14:creationId xmlns:p14="http://schemas.microsoft.com/office/powerpoint/2010/main" val="344284054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整體的</a:t>
            </a:r>
            <a:r>
              <a:rPr lang="en-US" altLang="zh-TW" dirty="0" smtClean="0"/>
              <a:t>oneM2M </a:t>
            </a:r>
            <a:r>
              <a:rPr lang="zh-TW" altLang="en-US" dirty="0" smtClean="0"/>
              <a:t>功能架構圖</a:t>
            </a:r>
            <a:endParaRPr lang="zh-TW" altLang="en-US" dirty="0"/>
          </a:p>
        </p:txBody>
      </p:sp>
      <p:sp>
        <p:nvSpPr>
          <p:cNvPr id="4" name="投影片編號版面配置區 3"/>
          <p:cNvSpPr>
            <a:spLocks noGrp="1"/>
          </p:cNvSpPr>
          <p:nvPr>
            <p:ph type="sldNum" sz="quarter" idx="10"/>
          </p:nvPr>
        </p:nvSpPr>
        <p:spPr/>
        <p:txBody>
          <a:bodyPr/>
          <a:lstStyle/>
          <a:p>
            <a:fld id="{4A8043B2-447E-4ED6-A21D-578071228552}" type="slidenum">
              <a:rPr lang="zh-TW" altLang="en-US" smtClean="0"/>
              <a:t>64</a:t>
            </a:fld>
            <a:endParaRPr lang="zh-TW" altLang="en-US"/>
          </a:p>
        </p:txBody>
      </p:sp>
    </p:spTree>
    <p:extLst>
      <p:ext uri="{BB962C8B-B14F-4D97-AF65-F5344CB8AC3E}">
        <p14:creationId xmlns:p14="http://schemas.microsoft.com/office/powerpoint/2010/main" val="347077175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t>結語（</a:t>
            </a:r>
            <a:r>
              <a:rPr lang="en-US" altLang="zh-TW" dirty="0" smtClean="0"/>
              <a:t>1</a:t>
            </a:r>
            <a:r>
              <a:rPr lang="zh-TW" altLang="en-US" dirty="0" smtClean="0"/>
              <a:t>）</a:t>
            </a:r>
          </a:p>
          <a:p>
            <a:endParaRPr lang="en-US" altLang="zh-TW" dirty="0" smtClean="0"/>
          </a:p>
          <a:p>
            <a:r>
              <a:rPr lang="en-US" altLang="zh-TW" dirty="0" smtClean="0"/>
              <a:t>oneM2M </a:t>
            </a:r>
            <a:r>
              <a:rPr lang="zh-TW" altLang="en-US" dirty="0" smtClean="0"/>
              <a:t>依照嚴密的程序定義了</a:t>
            </a:r>
            <a:r>
              <a:rPr lang="en-US" altLang="zh-TW" dirty="0" err="1" smtClean="0"/>
              <a:t>IoT</a:t>
            </a:r>
            <a:r>
              <a:rPr lang="en-US" altLang="zh-TW" dirty="0" smtClean="0"/>
              <a:t>/M2M</a:t>
            </a:r>
            <a:r>
              <a:rPr lang="zh-TW" altLang="en-US" dirty="0" smtClean="0"/>
              <a:t>的高層級架構</a:t>
            </a:r>
            <a:r>
              <a:rPr lang="en-US" altLang="zh-TW" dirty="0" smtClean="0"/>
              <a:t>, </a:t>
            </a:r>
            <a:r>
              <a:rPr lang="zh-TW" altLang="en-US" dirty="0" smtClean="0"/>
              <a:t>透過研究使用者案例去列出足夠的需求</a:t>
            </a:r>
            <a:r>
              <a:rPr lang="en-US" altLang="zh-TW" dirty="0" smtClean="0"/>
              <a:t>,</a:t>
            </a:r>
            <a:r>
              <a:rPr lang="en-US" altLang="zh-TW" baseline="0" dirty="0" smtClean="0"/>
              <a:t> </a:t>
            </a:r>
            <a:r>
              <a:rPr lang="zh-TW" altLang="en-US" baseline="0" dirty="0" smtClean="0"/>
              <a:t>並且根據這些需求去發展一套高層級的</a:t>
            </a:r>
            <a:r>
              <a:rPr lang="en-US" altLang="zh-TW" baseline="0" dirty="0" err="1" smtClean="0"/>
              <a:t>IoT</a:t>
            </a:r>
            <a:r>
              <a:rPr lang="en-US" altLang="zh-TW" baseline="0" dirty="0" smtClean="0"/>
              <a:t>/M2M </a:t>
            </a:r>
            <a:r>
              <a:rPr lang="zh-TW" altLang="en-US" baseline="0" dirty="0" smtClean="0"/>
              <a:t>架構</a:t>
            </a:r>
            <a:r>
              <a:rPr lang="en-US" altLang="zh-TW" baseline="0" dirty="0" smtClean="0"/>
              <a:t>, </a:t>
            </a:r>
            <a:r>
              <a:rPr lang="zh-TW" altLang="en-US" baseline="0" dirty="0" smtClean="0"/>
              <a:t>這套架構包含</a:t>
            </a:r>
            <a:r>
              <a:rPr lang="en-US" altLang="zh-TW" baseline="0" dirty="0" smtClean="0"/>
              <a:t>field domain</a:t>
            </a:r>
            <a:r>
              <a:rPr lang="zh-TW" altLang="en-US" baseline="0" dirty="0" smtClean="0"/>
              <a:t> 及 </a:t>
            </a:r>
            <a:r>
              <a:rPr lang="en-US" altLang="zh-TW" baseline="0" dirty="0" smtClean="0"/>
              <a:t>infrastructure domain. </a:t>
            </a:r>
            <a:endParaRPr lang="en-US" altLang="zh-TW" dirty="0" smtClean="0"/>
          </a:p>
        </p:txBody>
      </p:sp>
    </p:spTree>
    <p:extLst>
      <p:ext uri="{BB962C8B-B14F-4D97-AF65-F5344CB8AC3E}">
        <p14:creationId xmlns:p14="http://schemas.microsoft.com/office/powerpoint/2010/main" val="140649653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t>結語（</a:t>
            </a:r>
            <a:r>
              <a:rPr lang="en-US" altLang="zh-TW" dirty="0" smtClean="0"/>
              <a:t>2</a:t>
            </a:r>
            <a:r>
              <a:rPr lang="zh-TW" altLang="en-US" dirty="0" smtClean="0"/>
              <a:t>）</a:t>
            </a:r>
            <a:endParaRPr lang="en-US" altLang="zh-TW" dirty="0" smtClean="0"/>
          </a:p>
          <a:p>
            <a:endParaRPr lang="zh-TW" altLang="en-US" dirty="0" smtClean="0"/>
          </a:p>
          <a:p>
            <a:r>
              <a:rPr lang="zh-TW" altLang="en-US" dirty="0" smtClean="0">
                <a:ea typeface="新細明體" panose="02020500000000000000" pitchFamily="18" charset="-120"/>
              </a:rPr>
              <a:t>一共定義了四種節點</a:t>
            </a:r>
            <a:r>
              <a:rPr lang="en-US" altLang="zh-TW" dirty="0" smtClean="0">
                <a:ea typeface="新細明體" panose="02020500000000000000" pitchFamily="18" charset="-120"/>
              </a:rPr>
              <a:t>,</a:t>
            </a:r>
            <a:r>
              <a:rPr lang="zh-TW" altLang="en-US" dirty="0" smtClean="0">
                <a:ea typeface="新細明體" panose="02020500000000000000" pitchFamily="18" charset="-120"/>
              </a:rPr>
              <a:t> 四種參考點</a:t>
            </a:r>
            <a:r>
              <a:rPr lang="en-US" altLang="zh-TW" dirty="0" smtClean="0">
                <a:ea typeface="新細明體" panose="02020500000000000000" pitchFamily="18" charset="-120"/>
              </a:rPr>
              <a:t>,</a:t>
            </a:r>
            <a:r>
              <a:rPr lang="zh-TW" altLang="en-US" dirty="0" smtClean="0">
                <a:ea typeface="新細明體" panose="02020500000000000000" pitchFamily="18" charset="-120"/>
              </a:rPr>
              <a:t> 十二個一般服務功能</a:t>
            </a:r>
            <a:r>
              <a:rPr lang="en-US" altLang="zh-TW" dirty="0" smtClean="0">
                <a:ea typeface="新細明體" panose="02020500000000000000" pitchFamily="18" charset="-120"/>
              </a:rPr>
              <a:t>, </a:t>
            </a:r>
            <a:r>
              <a:rPr lang="zh-TW" altLang="en-US" dirty="0" smtClean="0">
                <a:ea typeface="新細明體" panose="02020500000000000000" pitchFamily="18" charset="-120"/>
              </a:rPr>
              <a:t>這些服務功能會分布在</a:t>
            </a:r>
            <a:r>
              <a:rPr lang="en-US" altLang="zh-TW" dirty="0" smtClean="0">
                <a:ea typeface="新細明體" panose="02020500000000000000" pitchFamily="18" charset="-120"/>
              </a:rPr>
              <a:t>M2M</a:t>
            </a:r>
            <a:r>
              <a:rPr lang="zh-TW" altLang="en-US" dirty="0" smtClean="0">
                <a:ea typeface="新細明體" panose="02020500000000000000" pitchFamily="18" charset="-120"/>
              </a:rPr>
              <a:t>網路上</a:t>
            </a:r>
            <a:r>
              <a:rPr lang="en-US" altLang="zh-TW" dirty="0" smtClean="0">
                <a:ea typeface="新細明體" panose="02020500000000000000" pitchFamily="18" charset="-120"/>
              </a:rPr>
              <a:t>, </a:t>
            </a:r>
            <a:r>
              <a:rPr lang="zh-TW" altLang="en-US" dirty="0" smtClean="0">
                <a:ea typeface="新細明體" panose="02020500000000000000" pitchFamily="18" charset="-120"/>
              </a:rPr>
              <a:t>也可以存在於</a:t>
            </a:r>
            <a:r>
              <a:rPr lang="en-US" altLang="zh-TW" dirty="0" smtClean="0">
                <a:ea typeface="新細明體" panose="02020500000000000000" pitchFamily="18" charset="-120"/>
              </a:rPr>
              <a:t>Application Service</a:t>
            </a:r>
            <a:r>
              <a:rPr lang="en-US" altLang="zh-TW" baseline="0" dirty="0" smtClean="0">
                <a:ea typeface="新細明體" panose="02020500000000000000" pitchFamily="18" charset="-120"/>
              </a:rPr>
              <a:t> Node, Middle Node, </a:t>
            </a:r>
            <a:r>
              <a:rPr lang="zh-TW" altLang="en-US" baseline="0" dirty="0" smtClean="0">
                <a:ea typeface="新細明體" panose="02020500000000000000" pitchFamily="18" charset="-120"/>
              </a:rPr>
              <a:t>及</a:t>
            </a:r>
            <a:r>
              <a:rPr lang="en-US" altLang="zh-TW" baseline="0" dirty="0" smtClean="0">
                <a:ea typeface="新細明體" panose="02020500000000000000" pitchFamily="18" charset="-120"/>
              </a:rPr>
              <a:t>Infrastructure Node, </a:t>
            </a:r>
            <a:r>
              <a:rPr lang="zh-TW" altLang="en-US" baseline="0" dirty="0" smtClean="0">
                <a:ea typeface="新細明體" panose="02020500000000000000" pitchFamily="18" charset="-120"/>
              </a:rPr>
              <a:t>並且支援</a:t>
            </a:r>
            <a:r>
              <a:rPr lang="en-US" altLang="zh-TW" baseline="0" dirty="0" smtClean="0">
                <a:ea typeface="新細明體" panose="02020500000000000000" pitchFamily="18" charset="-120"/>
              </a:rPr>
              <a:t>M2M</a:t>
            </a:r>
            <a:r>
              <a:rPr lang="zh-TW" altLang="en-US" baseline="0" dirty="0" smtClean="0">
                <a:ea typeface="新細明體" panose="02020500000000000000" pitchFamily="18" charset="-120"/>
              </a:rPr>
              <a:t>的服務</a:t>
            </a:r>
            <a:endParaRPr lang="en-US" altLang="en-US" dirty="0" smtClean="0">
              <a:ea typeface="新細明體" panose="02020500000000000000" pitchFamily="18" charset="-120"/>
            </a:endParaRPr>
          </a:p>
          <a:p>
            <a:endParaRPr lang="en-US" altLang="en-US" dirty="0" smtClean="0">
              <a:ea typeface="新細明體" panose="02020500000000000000" pitchFamily="18" charset="-120"/>
            </a:endParaRPr>
          </a:p>
          <a:p>
            <a:endParaRPr lang="en-US" altLang="en-US" dirty="0" smtClean="0">
              <a:ea typeface="新細明體" panose="02020500000000000000" pitchFamily="18" charset="-120"/>
            </a:endParaRPr>
          </a:p>
        </p:txBody>
      </p:sp>
    </p:spTree>
    <p:extLst>
      <p:ext uri="{BB962C8B-B14F-4D97-AF65-F5344CB8AC3E}">
        <p14:creationId xmlns:p14="http://schemas.microsoft.com/office/powerpoint/2010/main" val="112453975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ea typeface="新細明體" pitchFamily="18" charset="-120"/>
            </a:endParaRPr>
          </a:p>
        </p:txBody>
      </p:sp>
    </p:spTree>
    <p:extLst>
      <p:ext uri="{BB962C8B-B14F-4D97-AF65-F5344CB8AC3E}">
        <p14:creationId xmlns:p14="http://schemas.microsoft.com/office/powerpoint/2010/main" val="37363532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63491" name="備忘稿版面配置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zh-TW" dirty="0" smtClean="0"/>
              <a:t>M2M</a:t>
            </a:r>
            <a:r>
              <a:rPr lang="zh-TW" altLang="en-US" dirty="0" smtClean="0"/>
              <a:t>的</a:t>
            </a:r>
            <a:r>
              <a:rPr lang="en-US" altLang="zh-TW" dirty="0" smtClean="0"/>
              <a:t>Applications</a:t>
            </a:r>
            <a:r>
              <a:rPr lang="zh-TW" altLang="en-US" dirty="0" smtClean="0"/>
              <a:t>可能具有下列特性：</a:t>
            </a:r>
            <a:endParaRPr lang="en-US" altLang="zh-TW" dirty="0" smtClean="0"/>
          </a:p>
          <a:p>
            <a:pPr eaLnBrk="1" hangingPunct="1">
              <a:spcBef>
                <a:spcPct val="0"/>
              </a:spcBef>
            </a:pPr>
            <a:endParaRPr lang="en-US" altLang="zh-TW" dirty="0" smtClean="0"/>
          </a:p>
          <a:p>
            <a:pPr eaLnBrk="1" hangingPunct="1">
              <a:spcBef>
                <a:spcPct val="0"/>
              </a:spcBef>
            </a:pPr>
            <a:r>
              <a:rPr lang="en-US" altLang="zh-TW" dirty="0" smtClean="0"/>
              <a:t>1.</a:t>
            </a:r>
            <a:r>
              <a:rPr lang="zh-TW" altLang="en-US" dirty="0" smtClean="0"/>
              <a:t> </a:t>
            </a:r>
            <a:r>
              <a:rPr lang="en-US" altLang="zh-TW" dirty="0" smtClean="0"/>
              <a:t>devices</a:t>
            </a:r>
            <a:r>
              <a:rPr lang="zh-TW" altLang="en-US" dirty="0" smtClean="0"/>
              <a:t>可能數量很大很多。</a:t>
            </a:r>
            <a:endParaRPr lang="en-US" altLang="zh-TW" dirty="0" smtClean="0"/>
          </a:p>
          <a:p>
            <a:pPr eaLnBrk="1" hangingPunct="1">
              <a:spcBef>
                <a:spcPct val="0"/>
              </a:spcBef>
            </a:pPr>
            <a:r>
              <a:rPr lang="zh-TW" altLang="en-US" dirty="0" smtClean="0"/>
              <a:t>那麼要維護這樣大量的機器，處理大量的資料會是</a:t>
            </a:r>
            <a:r>
              <a:rPr lang="en-US" altLang="zh-TW" dirty="0" smtClean="0"/>
              <a:t>M2M Application</a:t>
            </a:r>
            <a:r>
              <a:rPr lang="zh-TW" altLang="en-US" dirty="0" smtClean="0"/>
              <a:t>要面臨的問題（</a:t>
            </a:r>
            <a:r>
              <a:rPr lang="en-US" altLang="zh-TW" dirty="0" err="1" smtClean="0"/>
              <a:t>Scalabitily</a:t>
            </a:r>
            <a:r>
              <a:rPr lang="en-US" altLang="zh-TW" dirty="0" smtClean="0"/>
              <a:t>)</a:t>
            </a:r>
            <a:r>
              <a:rPr lang="zh-TW" altLang="en-US" dirty="0" smtClean="0"/>
              <a:t>。</a:t>
            </a:r>
            <a:endParaRPr lang="en-US" altLang="zh-TW" dirty="0" smtClean="0"/>
          </a:p>
          <a:p>
            <a:pPr eaLnBrk="1" hangingPunct="1">
              <a:spcBef>
                <a:spcPct val="0"/>
              </a:spcBef>
            </a:pPr>
            <a:r>
              <a:rPr lang="zh-TW" altLang="en-US" dirty="0" smtClean="0"/>
              <a:t>再來，有些應用雖然機器量很多，但每個機器並不是隨時都要用到。例如：感測器可能平時只需要自行蒐集資料，可能每天定時上傳資料到資料庫即可。像這樣的應用，感測器若一直占著頻寬而不上傳資料，這樣是非常浪費的。因此，這也需要一些處理機制。</a:t>
            </a:r>
            <a:endParaRPr lang="en-US" altLang="zh-TW" dirty="0" smtClean="0"/>
          </a:p>
          <a:p>
            <a:pPr eaLnBrk="1" hangingPunct="1">
              <a:spcBef>
                <a:spcPct val="0"/>
              </a:spcBef>
            </a:pPr>
            <a:endParaRPr lang="en-US" altLang="zh-TW" dirty="0" smtClean="0"/>
          </a:p>
          <a:p>
            <a:pPr eaLnBrk="1" hangingPunct="1">
              <a:spcBef>
                <a:spcPct val="0"/>
              </a:spcBef>
            </a:pPr>
            <a:r>
              <a:rPr lang="en-US" altLang="zh-TW" dirty="0" smtClean="0"/>
              <a:t>2.</a:t>
            </a:r>
            <a:r>
              <a:rPr lang="zh-TW" altLang="en-US" dirty="0" smtClean="0"/>
              <a:t> 一個系統可能是由多個異質網路所組成。</a:t>
            </a:r>
            <a:endParaRPr lang="en-US" altLang="zh-TW" dirty="0" smtClean="0"/>
          </a:p>
          <a:p>
            <a:pPr eaLnBrk="1" hangingPunct="1">
              <a:spcBef>
                <a:spcPct val="0"/>
              </a:spcBef>
            </a:pPr>
            <a:r>
              <a:rPr lang="zh-TW" altLang="en-US" dirty="0" smtClean="0"/>
              <a:t>那麼異質網路衍生出來的問題會有：資料傳遞的速率問題、延遲和建立一些共有的權限等等，</a:t>
            </a:r>
            <a:endParaRPr lang="en-US" altLang="zh-TW" dirty="0" smtClean="0"/>
          </a:p>
          <a:p>
            <a:pPr eaLnBrk="1" hangingPunct="1">
              <a:spcBef>
                <a:spcPct val="0"/>
              </a:spcBef>
            </a:pPr>
            <a:r>
              <a:rPr lang="zh-TW" altLang="en-US" dirty="0" smtClean="0"/>
              <a:t>系統亦必須處理不同的溝通</a:t>
            </a:r>
            <a:r>
              <a:rPr lang="en-US" altLang="zh-TW" dirty="0" smtClean="0"/>
              <a:t>protocols</a:t>
            </a:r>
            <a:r>
              <a:rPr lang="zh-TW" altLang="en-US" dirty="0" smtClean="0"/>
              <a:t>。</a:t>
            </a:r>
            <a:endParaRPr lang="en-US" altLang="zh-TW" dirty="0" smtClean="0"/>
          </a:p>
          <a:p>
            <a:pPr eaLnBrk="1" hangingPunct="1">
              <a:spcBef>
                <a:spcPct val="0"/>
              </a:spcBef>
            </a:pPr>
            <a:endParaRPr lang="en-US" altLang="zh-TW" dirty="0" smtClean="0"/>
          </a:p>
          <a:p>
            <a:pPr eaLnBrk="1" hangingPunct="1">
              <a:spcBef>
                <a:spcPct val="0"/>
              </a:spcBef>
            </a:pPr>
            <a:r>
              <a:rPr lang="en-US" altLang="zh-TW" dirty="0" smtClean="0"/>
              <a:t>3.</a:t>
            </a:r>
            <a:r>
              <a:rPr lang="zh-TW" altLang="en-US" dirty="0" smtClean="0"/>
              <a:t> </a:t>
            </a:r>
            <a:r>
              <a:rPr lang="en-US" altLang="zh-TW" dirty="0" smtClean="0"/>
              <a:t>Transparency</a:t>
            </a:r>
            <a:r>
              <a:rPr lang="zh-TW" altLang="en-US" dirty="0" smtClean="0"/>
              <a:t>的意思是說 </a:t>
            </a:r>
            <a:r>
              <a:rPr lang="en-US" altLang="zh-TW" dirty="0" smtClean="0"/>
              <a:t>M2M Application</a:t>
            </a:r>
            <a:r>
              <a:rPr lang="zh-TW" altLang="en-US" dirty="0" smtClean="0"/>
              <a:t>可以不用透過人進行反應，機器本身就可以做一些簡單及時的處理。例如：</a:t>
            </a:r>
            <a:r>
              <a:rPr lang="en-US" altLang="zh-TW" dirty="0" smtClean="0"/>
              <a:t>eCall</a:t>
            </a:r>
            <a:r>
              <a:rPr lang="zh-TW" altLang="en-US" dirty="0" smtClean="0"/>
              <a:t>就是一個需要快速即時的反應，才能把災害造成的損失降到最低。</a:t>
            </a:r>
            <a:endParaRPr lang="en-US" altLang="zh-TW" dirty="0" smtClean="0"/>
          </a:p>
          <a:p>
            <a:pPr eaLnBrk="1" hangingPunct="1">
              <a:spcBef>
                <a:spcPct val="0"/>
              </a:spcBef>
            </a:pPr>
            <a:endParaRPr lang="en-US" altLang="zh-TW" dirty="0" smtClean="0"/>
          </a:p>
          <a:p>
            <a:pPr eaLnBrk="1" hangingPunct="1">
              <a:spcBef>
                <a:spcPct val="0"/>
              </a:spcBef>
            </a:pPr>
            <a:r>
              <a:rPr lang="en-US" altLang="zh-TW" dirty="0" smtClean="0"/>
              <a:t>4.</a:t>
            </a:r>
            <a:r>
              <a:rPr lang="zh-TW" altLang="en-US" dirty="0" smtClean="0"/>
              <a:t> </a:t>
            </a:r>
            <a:r>
              <a:rPr lang="en-US" altLang="zh-TW" dirty="0" smtClean="0"/>
              <a:t>M2M</a:t>
            </a:r>
            <a:r>
              <a:rPr lang="zh-TW" altLang="en-US" dirty="0" smtClean="0"/>
              <a:t>系統可能擁有一些個人的資訊。保密的問題就需要特別注意了。</a:t>
            </a:r>
            <a:endParaRPr lang="en-US" altLang="zh-TW" dirty="0" smtClean="0"/>
          </a:p>
          <a:p>
            <a:pPr eaLnBrk="1" hangingPunct="1">
              <a:spcBef>
                <a:spcPct val="0"/>
              </a:spcBef>
            </a:pPr>
            <a:endParaRPr lang="en-US" altLang="zh-TW" dirty="0" smtClean="0"/>
          </a:p>
          <a:p>
            <a:pPr eaLnBrk="1" hangingPunct="1">
              <a:spcBef>
                <a:spcPct val="0"/>
              </a:spcBef>
            </a:pPr>
            <a:r>
              <a:rPr lang="en-US" altLang="zh-TW" dirty="0" smtClean="0"/>
              <a:t>5.</a:t>
            </a:r>
            <a:r>
              <a:rPr lang="zh-TW" altLang="en-US" dirty="0" smtClean="0"/>
              <a:t> </a:t>
            </a:r>
            <a:r>
              <a:rPr lang="en-US" altLang="zh-TW" dirty="0" smtClean="0"/>
              <a:t>M2M</a:t>
            </a:r>
            <a:r>
              <a:rPr lang="zh-TW" altLang="en-US" dirty="0" smtClean="0"/>
              <a:t>應用可能包含一些較危急的應用，例如與生命相關的應用，需要注意資料傳輸的即時性與正確性。</a:t>
            </a:r>
            <a:endParaRPr lang="en-US" altLang="zh-TW" dirty="0" smtClean="0"/>
          </a:p>
          <a:p>
            <a:pPr eaLnBrk="1" hangingPunct="1">
              <a:spcBef>
                <a:spcPct val="0"/>
              </a:spcBef>
            </a:pPr>
            <a:endParaRPr lang="en-US" altLang="zh-TW" dirty="0" smtClean="0"/>
          </a:p>
          <a:p>
            <a:pPr eaLnBrk="1" hangingPunct="1">
              <a:spcBef>
                <a:spcPct val="0"/>
              </a:spcBef>
            </a:pPr>
            <a:endParaRPr lang="en-US" altLang="zh-TW" dirty="0" smtClean="0"/>
          </a:p>
          <a:p>
            <a:pPr eaLnBrk="1" hangingPunct="1">
              <a:spcBef>
                <a:spcPct val="0"/>
              </a:spcBef>
            </a:pPr>
            <a:endParaRPr lang="en-US" altLang="zh-TW" dirty="0" smtClean="0"/>
          </a:p>
        </p:txBody>
      </p:sp>
      <p:sp>
        <p:nvSpPr>
          <p:cNvPr id="63492" name="投影片編號版面配置區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新細明體" charset="-120"/>
              </a:defRPr>
            </a:lvl1pPr>
            <a:lvl2pPr marL="803796" indent="-309152" eaLnBrk="0" hangingPunct="0">
              <a:defRPr>
                <a:solidFill>
                  <a:schemeClr val="tx1"/>
                </a:solidFill>
                <a:latin typeface="Arial" charset="0"/>
                <a:ea typeface="新細明體" charset="-120"/>
              </a:defRPr>
            </a:lvl2pPr>
            <a:lvl3pPr marL="1236608" indent="-247321" eaLnBrk="0" hangingPunct="0">
              <a:defRPr>
                <a:solidFill>
                  <a:schemeClr val="tx1"/>
                </a:solidFill>
                <a:latin typeface="Arial" charset="0"/>
                <a:ea typeface="新細明體" charset="-120"/>
              </a:defRPr>
            </a:lvl3pPr>
            <a:lvl4pPr marL="1731252" indent="-247321" eaLnBrk="0" hangingPunct="0">
              <a:defRPr>
                <a:solidFill>
                  <a:schemeClr val="tx1"/>
                </a:solidFill>
                <a:latin typeface="Arial" charset="0"/>
                <a:ea typeface="新細明體" charset="-120"/>
              </a:defRPr>
            </a:lvl4pPr>
            <a:lvl5pPr marL="2225896" indent="-247321" eaLnBrk="0" hangingPunct="0">
              <a:defRPr>
                <a:solidFill>
                  <a:schemeClr val="tx1"/>
                </a:solidFill>
                <a:latin typeface="Arial" charset="0"/>
                <a:ea typeface="新細明體" charset="-120"/>
              </a:defRPr>
            </a:lvl5pPr>
            <a:lvl6pPr marL="2720538" indent="-247321" eaLnBrk="0" fontAlgn="base" hangingPunct="0">
              <a:spcBef>
                <a:spcPct val="0"/>
              </a:spcBef>
              <a:spcAft>
                <a:spcPct val="0"/>
              </a:spcAft>
              <a:defRPr>
                <a:solidFill>
                  <a:schemeClr val="tx1"/>
                </a:solidFill>
                <a:latin typeface="Arial" charset="0"/>
                <a:ea typeface="新細明體" charset="-120"/>
              </a:defRPr>
            </a:lvl6pPr>
            <a:lvl7pPr marL="3215182" indent="-247321" eaLnBrk="0" fontAlgn="base" hangingPunct="0">
              <a:spcBef>
                <a:spcPct val="0"/>
              </a:spcBef>
              <a:spcAft>
                <a:spcPct val="0"/>
              </a:spcAft>
              <a:defRPr>
                <a:solidFill>
                  <a:schemeClr val="tx1"/>
                </a:solidFill>
                <a:latin typeface="Arial" charset="0"/>
                <a:ea typeface="新細明體" charset="-120"/>
              </a:defRPr>
            </a:lvl7pPr>
            <a:lvl8pPr marL="3709825" indent="-247321" eaLnBrk="0" fontAlgn="base" hangingPunct="0">
              <a:spcBef>
                <a:spcPct val="0"/>
              </a:spcBef>
              <a:spcAft>
                <a:spcPct val="0"/>
              </a:spcAft>
              <a:defRPr>
                <a:solidFill>
                  <a:schemeClr val="tx1"/>
                </a:solidFill>
                <a:latin typeface="Arial" charset="0"/>
                <a:ea typeface="新細明體" charset="-120"/>
              </a:defRPr>
            </a:lvl8pPr>
            <a:lvl9pPr marL="4204469" indent="-247321" eaLnBrk="0" fontAlgn="base" hangingPunct="0">
              <a:spcBef>
                <a:spcPct val="0"/>
              </a:spcBef>
              <a:spcAft>
                <a:spcPct val="0"/>
              </a:spcAft>
              <a:defRPr>
                <a:solidFill>
                  <a:schemeClr val="tx1"/>
                </a:solidFill>
                <a:latin typeface="Arial" charset="0"/>
                <a:ea typeface="新細明體" charset="-120"/>
              </a:defRPr>
            </a:lvl9pPr>
          </a:lstStyle>
          <a:p>
            <a:pPr eaLnBrk="1" fontAlgn="base" hangingPunct="1">
              <a:spcBef>
                <a:spcPct val="0"/>
              </a:spcBef>
              <a:spcAft>
                <a:spcPct val="0"/>
              </a:spcAft>
              <a:defRPr/>
            </a:pPr>
            <a:fld id="{D9EAFC56-BDDB-4E46-A69C-086983ECE5AC}" type="slidenum">
              <a:rPr lang="zh-TW" altLang="en-US" smtClean="0">
                <a:solidFill>
                  <a:prstClr val="black"/>
                </a:solidFill>
                <a:latin typeface="Calibri" pitchFamily="34" charset="0"/>
              </a:rPr>
              <a:pPr eaLnBrk="1" fontAlgn="base" hangingPunct="1">
                <a:spcBef>
                  <a:spcPct val="0"/>
                </a:spcBef>
                <a:spcAft>
                  <a:spcPct val="0"/>
                </a:spcAft>
                <a:defRPr/>
              </a:pPr>
              <a:t>6</a:t>
            </a:fld>
            <a:endParaRPr lang="zh-TW" altLang="en-US" smtClean="0">
              <a:solidFill>
                <a:prstClr val="black"/>
              </a:solidFill>
              <a:latin typeface="Calibri" pitchFamily="34" charset="0"/>
            </a:endParaRPr>
          </a:p>
        </p:txBody>
      </p:sp>
    </p:spTree>
    <p:extLst>
      <p:ext uri="{BB962C8B-B14F-4D97-AF65-F5344CB8AC3E}">
        <p14:creationId xmlns:p14="http://schemas.microsoft.com/office/powerpoint/2010/main" val="41214367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63491" name="備忘稿版面配置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zh-TW" dirty="0" smtClean="0"/>
              <a:t>M2M</a:t>
            </a:r>
            <a:r>
              <a:rPr lang="zh-TW" altLang="en-US" dirty="0" smtClean="0"/>
              <a:t>的</a:t>
            </a:r>
            <a:r>
              <a:rPr lang="en-US" altLang="zh-TW" dirty="0" smtClean="0"/>
              <a:t>Applications</a:t>
            </a:r>
            <a:r>
              <a:rPr lang="zh-TW" altLang="en-US" dirty="0" smtClean="0"/>
              <a:t>可能具有下列特性：</a:t>
            </a:r>
            <a:endParaRPr lang="en-US" altLang="zh-TW" dirty="0" smtClean="0"/>
          </a:p>
          <a:p>
            <a:pPr eaLnBrk="1" hangingPunct="1">
              <a:spcBef>
                <a:spcPct val="0"/>
              </a:spcBef>
            </a:pPr>
            <a:endParaRPr lang="en-US" altLang="zh-TW" dirty="0" smtClean="0"/>
          </a:p>
          <a:p>
            <a:pPr eaLnBrk="1" hangingPunct="1">
              <a:spcBef>
                <a:spcPct val="0"/>
              </a:spcBef>
            </a:pPr>
            <a:r>
              <a:rPr lang="en-US" altLang="zh-TW" dirty="0" smtClean="0"/>
              <a:t>1.</a:t>
            </a:r>
            <a:r>
              <a:rPr lang="zh-TW" altLang="en-US" dirty="0" smtClean="0"/>
              <a:t> </a:t>
            </a:r>
            <a:r>
              <a:rPr lang="en-US" altLang="zh-TW" dirty="0" smtClean="0"/>
              <a:t>devices</a:t>
            </a:r>
            <a:r>
              <a:rPr lang="zh-TW" altLang="en-US" dirty="0" smtClean="0"/>
              <a:t>可能數量很大很多。</a:t>
            </a:r>
            <a:endParaRPr lang="en-US" altLang="zh-TW" dirty="0" smtClean="0"/>
          </a:p>
          <a:p>
            <a:pPr eaLnBrk="1" hangingPunct="1">
              <a:spcBef>
                <a:spcPct val="0"/>
              </a:spcBef>
            </a:pPr>
            <a:r>
              <a:rPr lang="zh-TW" altLang="en-US" dirty="0" smtClean="0"/>
              <a:t>那麼要維護這樣大量的機器，處理大量的資料會是</a:t>
            </a:r>
            <a:r>
              <a:rPr lang="en-US" altLang="zh-TW" dirty="0" smtClean="0"/>
              <a:t>M2M Application</a:t>
            </a:r>
            <a:r>
              <a:rPr lang="zh-TW" altLang="en-US" dirty="0" smtClean="0"/>
              <a:t>要面臨的問題（</a:t>
            </a:r>
            <a:r>
              <a:rPr lang="en-US" altLang="zh-TW" dirty="0" err="1" smtClean="0"/>
              <a:t>Scalabitily</a:t>
            </a:r>
            <a:r>
              <a:rPr lang="en-US" altLang="zh-TW" dirty="0" smtClean="0"/>
              <a:t>)</a:t>
            </a:r>
            <a:r>
              <a:rPr lang="zh-TW" altLang="en-US" dirty="0" smtClean="0"/>
              <a:t>。</a:t>
            </a:r>
            <a:endParaRPr lang="en-US" altLang="zh-TW" dirty="0" smtClean="0"/>
          </a:p>
          <a:p>
            <a:pPr eaLnBrk="1" hangingPunct="1">
              <a:spcBef>
                <a:spcPct val="0"/>
              </a:spcBef>
            </a:pPr>
            <a:r>
              <a:rPr lang="zh-TW" altLang="en-US" dirty="0" smtClean="0"/>
              <a:t>再來，有些應用雖然機器量很多，但每個機器並不是隨時都要用到。例如：感測器可能平時只需要自行蒐集資料，可能每天定時上傳資料到資料庫即可。像這樣的應用，感測器若一直占著頻寬而不上傳資料，這樣是非常浪費的。因此，這也需要一些處理機制。</a:t>
            </a:r>
            <a:endParaRPr lang="en-US" altLang="zh-TW" dirty="0" smtClean="0"/>
          </a:p>
          <a:p>
            <a:pPr eaLnBrk="1" hangingPunct="1">
              <a:spcBef>
                <a:spcPct val="0"/>
              </a:spcBef>
            </a:pPr>
            <a:endParaRPr lang="en-US" altLang="zh-TW" dirty="0" smtClean="0"/>
          </a:p>
          <a:p>
            <a:pPr eaLnBrk="1" hangingPunct="1">
              <a:spcBef>
                <a:spcPct val="0"/>
              </a:spcBef>
            </a:pPr>
            <a:r>
              <a:rPr lang="en-US" altLang="zh-TW" dirty="0" smtClean="0"/>
              <a:t>2.</a:t>
            </a:r>
            <a:r>
              <a:rPr lang="zh-TW" altLang="en-US" dirty="0" smtClean="0"/>
              <a:t> 一個系統可能是由多個異質網路所組成。</a:t>
            </a:r>
            <a:endParaRPr lang="en-US" altLang="zh-TW" dirty="0" smtClean="0"/>
          </a:p>
          <a:p>
            <a:pPr eaLnBrk="1" hangingPunct="1">
              <a:spcBef>
                <a:spcPct val="0"/>
              </a:spcBef>
            </a:pPr>
            <a:r>
              <a:rPr lang="zh-TW" altLang="en-US" dirty="0" smtClean="0"/>
              <a:t>那麼異質網路衍生出來的問題會有：資料傳遞的速率問題、延遲和建立一些共有的權限等等，</a:t>
            </a:r>
            <a:endParaRPr lang="en-US" altLang="zh-TW" dirty="0" smtClean="0"/>
          </a:p>
          <a:p>
            <a:pPr eaLnBrk="1" hangingPunct="1">
              <a:spcBef>
                <a:spcPct val="0"/>
              </a:spcBef>
            </a:pPr>
            <a:r>
              <a:rPr lang="zh-TW" altLang="en-US" dirty="0" smtClean="0"/>
              <a:t>系統亦必須處理不同的溝通</a:t>
            </a:r>
            <a:r>
              <a:rPr lang="en-US" altLang="zh-TW" dirty="0" smtClean="0"/>
              <a:t>protocols</a:t>
            </a:r>
            <a:r>
              <a:rPr lang="zh-TW" altLang="en-US" dirty="0" smtClean="0"/>
              <a:t>。</a:t>
            </a:r>
            <a:endParaRPr lang="en-US" altLang="zh-TW" dirty="0" smtClean="0"/>
          </a:p>
          <a:p>
            <a:pPr eaLnBrk="1" hangingPunct="1">
              <a:spcBef>
                <a:spcPct val="0"/>
              </a:spcBef>
            </a:pPr>
            <a:endParaRPr lang="en-US" altLang="zh-TW" dirty="0" smtClean="0"/>
          </a:p>
          <a:p>
            <a:pPr eaLnBrk="1" hangingPunct="1">
              <a:spcBef>
                <a:spcPct val="0"/>
              </a:spcBef>
            </a:pPr>
            <a:r>
              <a:rPr lang="en-US" altLang="zh-TW" dirty="0" smtClean="0"/>
              <a:t>3.</a:t>
            </a:r>
            <a:r>
              <a:rPr lang="zh-TW" altLang="en-US" dirty="0" smtClean="0"/>
              <a:t> </a:t>
            </a:r>
            <a:r>
              <a:rPr lang="en-US" altLang="zh-TW" dirty="0" smtClean="0"/>
              <a:t>Transparency</a:t>
            </a:r>
            <a:r>
              <a:rPr lang="zh-TW" altLang="en-US" dirty="0" smtClean="0"/>
              <a:t>的意思是說 </a:t>
            </a:r>
            <a:r>
              <a:rPr lang="en-US" altLang="zh-TW" dirty="0" smtClean="0"/>
              <a:t>M2M Application</a:t>
            </a:r>
            <a:r>
              <a:rPr lang="zh-TW" altLang="en-US" dirty="0" smtClean="0"/>
              <a:t>可以不用透過人進行反應，機器本身就可以做一些簡單及時的處理。例如：</a:t>
            </a:r>
            <a:r>
              <a:rPr lang="en-US" altLang="zh-TW" dirty="0" smtClean="0"/>
              <a:t>eCall</a:t>
            </a:r>
            <a:r>
              <a:rPr lang="zh-TW" altLang="en-US" dirty="0" smtClean="0"/>
              <a:t>就是一個需要快速即時的反應，才能把災害造成的損失降到最低。</a:t>
            </a:r>
            <a:endParaRPr lang="en-US" altLang="zh-TW" dirty="0" smtClean="0"/>
          </a:p>
          <a:p>
            <a:pPr eaLnBrk="1" hangingPunct="1">
              <a:spcBef>
                <a:spcPct val="0"/>
              </a:spcBef>
            </a:pPr>
            <a:endParaRPr lang="en-US" altLang="zh-TW" dirty="0" smtClean="0"/>
          </a:p>
          <a:p>
            <a:pPr eaLnBrk="1" hangingPunct="1">
              <a:spcBef>
                <a:spcPct val="0"/>
              </a:spcBef>
            </a:pPr>
            <a:r>
              <a:rPr lang="en-US" altLang="zh-TW" dirty="0" smtClean="0"/>
              <a:t>4.</a:t>
            </a:r>
            <a:r>
              <a:rPr lang="zh-TW" altLang="en-US" dirty="0" smtClean="0"/>
              <a:t> </a:t>
            </a:r>
            <a:r>
              <a:rPr lang="en-US" altLang="zh-TW" dirty="0" smtClean="0"/>
              <a:t>M2M</a:t>
            </a:r>
            <a:r>
              <a:rPr lang="zh-TW" altLang="en-US" dirty="0" smtClean="0"/>
              <a:t>系統可能擁有一些個人的資訊。保密的問題就需要特別注意了。</a:t>
            </a:r>
            <a:endParaRPr lang="en-US" altLang="zh-TW" dirty="0" smtClean="0"/>
          </a:p>
          <a:p>
            <a:pPr eaLnBrk="1" hangingPunct="1">
              <a:spcBef>
                <a:spcPct val="0"/>
              </a:spcBef>
            </a:pPr>
            <a:endParaRPr lang="en-US" altLang="zh-TW" dirty="0" smtClean="0"/>
          </a:p>
          <a:p>
            <a:pPr eaLnBrk="1" hangingPunct="1">
              <a:spcBef>
                <a:spcPct val="0"/>
              </a:spcBef>
            </a:pPr>
            <a:r>
              <a:rPr lang="en-US" altLang="zh-TW" dirty="0" smtClean="0"/>
              <a:t>5.</a:t>
            </a:r>
            <a:r>
              <a:rPr lang="zh-TW" altLang="en-US" dirty="0" smtClean="0"/>
              <a:t> </a:t>
            </a:r>
            <a:r>
              <a:rPr lang="en-US" altLang="zh-TW" dirty="0" smtClean="0"/>
              <a:t>M2M</a:t>
            </a:r>
            <a:r>
              <a:rPr lang="zh-TW" altLang="en-US" dirty="0" smtClean="0"/>
              <a:t>應用可能包含一些較危急的應用，例如與生命相關的應用，需要注意資料傳輸的即時性與正確性。</a:t>
            </a:r>
            <a:endParaRPr lang="en-US" altLang="zh-TW" dirty="0" smtClean="0"/>
          </a:p>
          <a:p>
            <a:pPr eaLnBrk="1" hangingPunct="1">
              <a:spcBef>
                <a:spcPct val="0"/>
              </a:spcBef>
            </a:pPr>
            <a:endParaRPr lang="en-US" altLang="zh-TW" dirty="0" smtClean="0"/>
          </a:p>
          <a:p>
            <a:pPr eaLnBrk="1" hangingPunct="1">
              <a:spcBef>
                <a:spcPct val="0"/>
              </a:spcBef>
            </a:pPr>
            <a:endParaRPr lang="en-US" altLang="zh-TW" dirty="0" smtClean="0"/>
          </a:p>
          <a:p>
            <a:pPr eaLnBrk="1" hangingPunct="1">
              <a:spcBef>
                <a:spcPct val="0"/>
              </a:spcBef>
            </a:pPr>
            <a:endParaRPr lang="en-US" altLang="zh-TW" dirty="0" smtClean="0"/>
          </a:p>
        </p:txBody>
      </p:sp>
      <p:sp>
        <p:nvSpPr>
          <p:cNvPr id="63492" name="投影片編號版面配置區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新細明體" charset="-120"/>
              </a:defRPr>
            </a:lvl1pPr>
            <a:lvl2pPr marL="803796" indent="-309152" eaLnBrk="0" hangingPunct="0">
              <a:defRPr>
                <a:solidFill>
                  <a:schemeClr val="tx1"/>
                </a:solidFill>
                <a:latin typeface="Arial" charset="0"/>
                <a:ea typeface="新細明體" charset="-120"/>
              </a:defRPr>
            </a:lvl2pPr>
            <a:lvl3pPr marL="1236608" indent="-247321" eaLnBrk="0" hangingPunct="0">
              <a:defRPr>
                <a:solidFill>
                  <a:schemeClr val="tx1"/>
                </a:solidFill>
                <a:latin typeface="Arial" charset="0"/>
                <a:ea typeface="新細明體" charset="-120"/>
              </a:defRPr>
            </a:lvl3pPr>
            <a:lvl4pPr marL="1731252" indent="-247321" eaLnBrk="0" hangingPunct="0">
              <a:defRPr>
                <a:solidFill>
                  <a:schemeClr val="tx1"/>
                </a:solidFill>
                <a:latin typeface="Arial" charset="0"/>
                <a:ea typeface="新細明體" charset="-120"/>
              </a:defRPr>
            </a:lvl4pPr>
            <a:lvl5pPr marL="2225896" indent="-247321" eaLnBrk="0" hangingPunct="0">
              <a:defRPr>
                <a:solidFill>
                  <a:schemeClr val="tx1"/>
                </a:solidFill>
                <a:latin typeface="Arial" charset="0"/>
                <a:ea typeface="新細明體" charset="-120"/>
              </a:defRPr>
            </a:lvl5pPr>
            <a:lvl6pPr marL="2720538" indent="-247321" eaLnBrk="0" fontAlgn="base" hangingPunct="0">
              <a:spcBef>
                <a:spcPct val="0"/>
              </a:spcBef>
              <a:spcAft>
                <a:spcPct val="0"/>
              </a:spcAft>
              <a:defRPr>
                <a:solidFill>
                  <a:schemeClr val="tx1"/>
                </a:solidFill>
                <a:latin typeface="Arial" charset="0"/>
                <a:ea typeface="新細明體" charset="-120"/>
              </a:defRPr>
            </a:lvl6pPr>
            <a:lvl7pPr marL="3215182" indent="-247321" eaLnBrk="0" fontAlgn="base" hangingPunct="0">
              <a:spcBef>
                <a:spcPct val="0"/>
              </a:spcBef>
              <a:spcAft>
                <a:spcPct val="0"/>
              </a:spcAft>
              <a:defRPr>
                <a:solidFill>
                  <a:schemeClr val="tx1"/>
                </a:solidFill>
                <a:latin typeface="Arial" charset="0"/>
                <a:ea typeface="新細明體" charset="-120"/>
              </a:defRPr>
            </a:lvl7pPr>
            <a:lvl8pPr marL="3709825" indent="-247321" eaLnBrk="0" fontAlgn="base" hangingPunct="0">
              <a:spcBef>
                <a:spcPct val="0"/>
              </a:spcBef>
              <a:spcAft>
                <a:spcPct val="0"/>
              </a:spcAft>
              <a:defRPr>
                <a:solidFill>
                  <a:schemeClr val="tx1"/>
                </a:solidFill>
                <a:latin typeface="Arial" charset="0"/>
                <a:ea typeface="新細明體" charset="-120"/>
              </a:defRPr>
            </a:lvl8pPr>
            <a:lvl9pPr marL="4204469" indent="-247321" eaLnBrk="0" fontAlgn="base" hangingPunct="0">
              <a:spcBef>
                <a:spcPct val="0"/>
              </a:spcBef>
              <a:spcAft>
                <a:spcPct val="0"/>
              </a:spcAft>
              <a:defRPr>
                <a:solidFill>
                  <a:schemeClr val="tx1"/>
                </a:solidFill>
                <a:latin typeface="Arial" charset="0"/>
                <a:ea typeface="新細明體" charset="-120"/>
              </a:defRPr>
            </a:lvl9pPr>
          </a:lstStyle>
          <a:p>
            <a:pPr eaLnBrk="1" fontAlgn="base" hangingPunct="1">
              <a:spcBef>
                <a:spcPct val="0"/>
              </a:spcBef>
              <a:spcAft>
                <a:spcPct val="0"/>
              </a:spcAft>
              <a:defRPr/>
            </a:pPr>
            <a:fld id="{D9EAFC56-BDDB-4E46-A69C-086983ECE5AC}" type="slidenum">
              <a:rPr lang="zh-TW" altLang="en-US" smtClean="0">
                <a:solidFill>
                  <a:prstClr val="black"/>
                </a:solidFill>
                <a:latin typeface="Calibri" pitchFamily="34" charset="0"/>
              </a:rPr>
              <a:pPr eaLnBrk="1" fontAlgn="base" hangingPunct="1">
                <a:spcBef>
                  <a:spcPct val="0"/>
                </a:spcBef>
                <a:spcAft>
                  <a:spcPct val="0"/>
                </a:spcAft>
                <a:defRPr/>
              </a:pPr>
              <a:t>7</a:t>
            </a:fld>
            <a:endParaRPr lang="zh-TW" altLang="en-US" smtClean="0">
              <a:solidFill>
                <a:prstClr val="black"/>
              </a:solidFill>
              <a:latin typeface="Calibri" pitchFamily="34" charset="0"/>
            </a:endParaRPr>
          </a:p>
        </p:txBody>
      </p:sp>
    </p:spTree>
    <p:extLst>
      <p:ext uri="{BB962C8B-B14F-4D97-AF65-F5344CB8AC3E}">
        <p14:creationId xmlns:p14="http://schemas.microsoft.com/office/powerpoint/2010/main" val="29199542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62467" name="備忘稿版面配置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zh-TW" dirty="0" smtClean="0"/>
              <a:t>M2M</a:t>
            </a:r>
            <a:r>
              <a:rPr lang="zh-TW" altLang="en-US" dirty="0" smtClean="0"/>
              <a:t>特性：</a:t>
            </a:r>
            <a:endParaRPr lang="en-US" altLang="zh-TW" dirty="0" smtClean="0"/>
          </a:p>
          <a:p>
            <a:pPr eaLnBrk="1" hangingPunct="1">
              <a:spcBef>
                <a:spcPct val="0"/>
              </a:spcBef>
            </a:pPr>
            <a:r>
              <a:rPr lang="en-US" altLang="zh-TW" dirty="0" smtClean="0"/>
              <a:t>1.</a:t>
            </a:r>
            <a:r>
              <a:rPr lang="zh-TW" altLang="en-US" dirty="0" smtClean="0"/>
              <a:t>資料的互相傳遞</a:t>
            </a:r>
            <a:r>
              <a:rPr lang="en-US" altLang="zh-TW" dirty="0" smtClean="0"/>
              <a:t>(</a:t>
            </a:r>
            <a:r>
              <a:rPr lang="zh-TW" altLang="en-US" dirty="0" smtClean="0"/>
              <a:t>透過</a:t>
            </a:r>
            <a:r>
              <a:rPr lang="en-US" altLang="zh-TW" dirty="0" smtClean="0"/>
              <a:t>Mobile</a:t>
            </a:r>
            <a:r>
              <a:rPr lang="zh-TW" altLang="en-US" dirty="0" smtClean="0"/>
              <a:t> </a:t>
            </a:r>
            <a:r>
              <a:rPr lang="en-US" altLang="zh-TW" dirty="0" smtClean="0"/>
              <a:t>Network</a:t>
            </a:r>
            <a:r>
              <a:rPr lang="zh-TW" altLang="en-US" dirty="0" smtClean="0"/>
              <a:t> 或</a:t>
            </a:r>
            <a:r>
              <a:rPr lang="en-US" altLang="zh-TW" dirty="0" smtClean="0"/>
              <a:t>Public Internets)</a:t>
            </a:r>
            <a:r>
              <a:rPr lang="zh-TW" altLang="en-US" dirty="0" smtClean="0"/>
              <a:t>。</a:t>
            </a:r>
            <a:endParaRPr lang="en-US" altLang="zh-TW" dirty="0" smtClean="0"/>
          </a:p>
          <a:p>
            <a:pPr eaLnBrk="1" hangingPunct="1">
              <a:spcBef>
                <a:spcPct val="0"/>
              </a:spcBef>
            </a:pPr>
            <a:r>
              <a:rPr lang="en-US" altLang="zh-TW" dirty="0" smtClean="0"/>
              <a:t>2. </a:t>
            </a:r>
            <a:r>
              <a:rPr lang="zh-TW" altLang="en-US" dirty="0" smtClean="0"/>
              <a:t>由一群功能類似的</a:t>
            </a:r>
            <a:r>
              <a:rPr lang="en-US" altLang="zh-TW" dirty="0" smtClean="0"/>
              <a:t>devices</a:t>
            </a:r>
            <a:r>
              <a:rPr lang="zh-TW" altLang="en-US" dirty="0" smtClean="0"/>
              <a:t>組成</a:t>
            </a:r>
            <a:r>
              <a:rPr lang="en-US" altLang="zh-TW" dirty="0" smtClean="0"/>
              <a:t>End</a:t>
            </a:r>
            <a:r>
              <a:rPr lang="en-US" altLang="zh-TW" baseline="0" dirty="0" smtClean="0"/>
              <a:t> User</a:t>
            </a:r>
            <a:r>
              <a:rPr lang="zh-TW" altLang="en-US" baseline="0" dirty="0" smtClean="0"/>
              <a:t>端</a:t>
            </a:r>
            <a:r>
              <a:rPr lang="zh-TW" altLang="en-US" dirty="0" smtClean="0"/>
              <a:t>，其中</a:t>
            </a:r>
            <a:r>
              <a:rPr lang="en-US" altLang="zh-TW" dirty="0" smtClean="0"/>
              <a:t>devices</a:t>
            </a:r>
            <a:r>
              <a:rPr lang="zh-TW" altLang="en-US" dirty="0" smtClean="0"/>
              <a:t>可能能力有限。</a:t>
            </a:r>
            <a:endParaRPr lang="en-US" altLang="zh-TW" dirty="0" smtClean="0"/>
          </a:p>
          <a:p>
            <a:pPr eaLnBrk="1" hangingPunct="1">
              <a:spcBef>
                <a:spcPct val="0"/>
              </a:spcBef>
            </a:pPr>
            <a:r>
              <a:rPr lang="en-US" altLang="zh-TW" dirty="0" smtClean="0"/>
              <a:t>4.</a:t>
            </a:r>
            <a:r>
              <a:rPr lang="zh-TW" altLang="en-US" dirty="0" smtClean="0"/>
              <a:t>有</a:t>
            </a:r>
            <a:r>
              <a:rPr lang="en-US" altLang="zh-TW" dirty="0" smtClean="0"/>
              <a:t>M2M area network</a:t>
            </a:r>
            <a:r>
              <a:rPr lang="zh-TW" altLang="en-US" dirty="0" smtClean="0"/>
              <a:t>的架構，形成一個階層式的整體。</a:t>
            </a:r>
            <a:endParaRPr lang="en-US" altLang="zh-TW" dirty="0" smtClean="0"/>
          </a:p>
          <a:p>
            <a:pPr marL="0" marR="0" lvl="0" indent="0" algn="l" defTabSz="914400" rtl="0" eaLnBrk="1" fontAlgn="auto" latinLnBrk="0" hangingPunct="1">
              <a:lnSpc>
                <a:spcPct val="100000"/>
              </a:lnSpc>
              <a:spcBef>
                <a:spcPct val="0"/>
              </a:spcBef>
              <a:spcAft>
                <a:spcPts val="0"/>
              </a:spcAft>
              <a:buClrTx/>
              <a:buSzTx/>
              <a:buFontTx/>
              <a:buNone/>
              <a:tabLst/>
              <a:defRPr/>
            </a:pPr>
            <a:r>
              <a:rPr lang="en-US" altLang="zh-TW" dirty="0" smtClean="0"/>
              <a:t>3.</a:t>
            </a:r>
            <a:r>
              <a:rPr lang="zh-TW" altLang="en-US" dirty="0" smtClean="0"/>
              <a:t>不需要透過人來做回應，加快整體流程的時間。</a:t>
            </a:r>
            <a:r>
              <a:rPr lang="en-US" altLang="zh-TW" dirty="0" smtClean="0"/>
              <a:t>e.g. </a:t>
            </a:r>
            <a:r>
              <a:rPr lang="en-US" altLang="zh-TW" dirty="0" err="1" smtClean="0"/>
              <a:t>eCall</a:t>
            </a:r>
            <a:endParaRPr lang="en-US" altLang="zh-TW" dirty="0" smtClean="0"/>
          </a:p>
          <a:p>
            <a:pPr eaLnBrk="1" hangingPunct="1">
              <a:spcBef>
                <a:spcPct val="0"/>
              </a:spcBef>
            </a:pPr>
            <a:endParaRPr lang="en-US" altLang="zh-TW" dirty="0" smtClean="0"/>
          </a:p>
        </p:txBody>
      </p:sp>
      <p:sp>
        <p:nvSpPr>
          <p:cNvPr id="62468" name="投影片編號版面配置區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新細明體" charset="-120"/>
              </a:defRPr>
            </a:lvl1pPr>
            <a:lvl2pPr marL="803796" indent="-309152" eaLnBrk="0" hangingPunct="0">
              <a:defRPr>
                <a:solidFill>
                  <a:schemeClr val="tx1"/>
                </a:solidFill>
                <a:latin typeface="Arial" charset="0"/>
                <a:ea typeface="新細明體" charset="-120"/>
              </a:defRPr>
            </a:lvl2pPr>
            <a:lvl3pPr marL="1236608" indent="-247321" eaLnBrk="0" hangingPunct="0">
              <a:defRPr>
                <a:solidFill>
                  <a:schemeClr val="tx1"/>
                </a:solidFill>
                <a:latin typeface="Arial" charset="0"/>
                <a:ea typeface="新細明體" charset="-120"/>
              </a:defRPr>
            </a:lvl3pPr>
            <a:lvl4pPr marL="1731252" indent="-247321" eaLnBrk="0" hangingPunct="0">
              <a:defRPr>
                <a:solidFill>
                  <a:schemeClr val="tx1"/>
                </a:solidFill>
                <a:latin typeface="Arial" charset="0"/>
                <a:ea typeface="新細明體" charset="-120"/>
              </a:defRPr>
            </a:lvl4pPr>
            <a:lvl5pPr marL="2225896" indent="-247321" eaLnBrk="0" hangingPunct="0">
              <a:defRPr>
                <a:solidFill>
                  <a:schemeClr val="tx1"/>
                </a:solidFill>
                <a:latin typeface="Arial" charset="0"/>
                <a:ea typeface="新細明體" charset="-120"/>
              </a:defRPr>
            </a:lvl5pPr>
            <a:lvl6pPr marL="2720538" indent="-247321" eaLnBrk="0" fontAlgn="base" hangingPunct="0">
              <a:spcBef>
                <a:spcPct val="0"/>
              </a:spcBef>
              <a:spcAft>
                <a:spcPct val="0"/>
              </a:spcAft>
              <a:defRPr>
                <a:solidFill>
                  <a:schemeClr val="tx1"/>
                </a:solidFill>
                <a:latin typeface="Arial" charset="0"/>
                <a:ea typeface="新細明體" charset="-120"/>
              </a:defRPr>
            </a:lvl6pPr>
            <a:lvl7pPr marL="3215182" indent="-247321" eaLnBrk="0" fontAlgn="base" hangingPunct="0">
              <a:spcBef>
                <a:spcPct val="0"/>
              </a:spcBef>
              <a:spcAft>
                <a:spcPct val="0"/>
              </a:spcAft>
              <a:defRPr>
                <a:solidFill>
                  <a:schemeClr val="tx1"/>
                </a:solidFill>
                <a:latin typeface="Arial" charset="0"/>
                <a:ea typeface="新細明體" charset="-120"/>
              </a:defRPr>
            </a:lvl7pPr>
            <a:lvl8pPr marL="3709825" indent="-247321" eaLnBrk="0" fontAlgn="base" hangingPunct="0">
              <a:spcBef>
                <a:spcPct val="0"/>
              </a:spcBef>
              <a:spcAft>
                <a:spcPct val="0"/>
              </a:spcAft>
              <a:defRPr>
                <a:solidFill>
                  <a:schemeClr val="tx1"/>
                </a:solidFill>
                <a:latin typeface="Arial" charset="0"/>
                <a:ea typeface="新細明體" charset="-120"/>
              </a:defRPr>
            </a:lvl8pPr>
            <a:lvl9pPr marL="4204469" indent="-247321" eaLnBrk="0" fontAlgn="base" hangingPunct="0">
              <a:spcBef>
                <a:spcPct val="0"/>
              </a:spcBef>
              <a:spcAft>
                <a:spcPct val="0"/>
              </a:spcAft>
              <a:defRPr>
                <a:solidFill>
                  <a:schemeClr val="tx1"/>
                </a:solidFill>
                <a:latin typeface="Arial" charset="0"/>
                <a:ea typeface="新細明體" charset="-120"/>
              </a:defRPr>
            </a:lvl9pPr>
          </a:lstStyle>
          <a:p>
            <a:pPr eaLnBrk="1" fontAlgn="base" hangingPunct="1">
              <a:spcBef>
                <a:spcPct val="0"/>
              </a:spcBef>
              <a:spcAft>
                <a:spcPct val="0"/>
              </a:spcAft>
              <a:defRPr/>
            </a:pPr>
            <a:fld id="{A29D5B68-2D3E-428B-8CAE-7D76E9171E4D}" type="slidenum">
              <a:rPr lang="zh-TW" altLang="en-US" smtClean="0">
                <a:solidFill>
                  <a:prstClr val="black"/>
                </a:solidFill>
                <a:latin typeface="Calibri" pitchFamily="34" charset="0"/>
              </a:rPr>
              <a:pPr eaLnBrk="1" fontAlgn="base" hangingPunct="1">
                <a:spcBef>
                  <a:spcPct val="0"/>
                </a:spcBef>
                <a:spcAft>
                  <a:spcPct val="0"/>
                </a:spcAft>
                <a:defRPr/>
              </a:pPr>
              <a:t>8</a:t>
            </a:fld>
            <a:endParaRPr lang="zh-TW" altLang="en-US" smtClean="0">
              <a:solidFill>
                <a:prstClr val="black"/>
              </a:solidFill>
              <a:latin typeface="Calibri" pitchFamily="34" charset="0"/>
            </a:endParaRPr>
          </a:p>
        </p:txBody>
      </p:sp>
    </p:spTree>
    <p:extLst>
      <p:ext uri="{BB962C8B-B14F-4D97-AF65-F5344CB8AC3E}">
        <p14:creationId xmlns:p14="http://schemas.microsoft.com/office/powerpoint/2010/main" val="20290579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63491" name="備忘稿版面配置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zh-TW" dirty="0" smtClean="0"/>
              <a:t>M2M</a:t>
            </a:r>
            <a:r>
              <a:rPr lang="zh-TW" altLang="en-US" dirty="0" smtClean="0"/>
              <a:t>的</a:t>
            </a:r>
            <a:r>
              <a:rPr lang="en-US" altLang="zh-TW" dirty="0" smtClean="0"/>
              <a:t>Applications</a:t>
            </a:r>
            <a:r>
              <a:rPr lang="zh-TW" altLang="en-US" dirty="0" smtClean="0"/>
              <a:t>可能具有下列特性：</a:t>
            </a:r>
            <a:endParaRPr lang="en-US" altLang="zh-TW" dirty="0" smtClean="0"/>
          </a:p>
          <a:p>
            <a:pPr eaLnBrk="1" hangingPunct="1">
              <a:spcBef>
                <a:spcPct val="0"/>
              </a:spcBef>
            </a:pPr>
            <a:endParaRPr lang="en-US" altLang="zh-TW" dirty="0" smtClean="0"/>
          </a:p>
          <a:p>
            <a:pPr eaLnBrk="1" hangingPunct="1">
              <a:spcBef>
                <a:spcPct val="0"/>
              </a:spcBef>
            </a:pPr>
            <a:r>
              <a:rPr lang="en-US" altLang="zh-TW" dirty="0" smtClean="0"/>
              <a:t>1.</a:t>
            </a:r>
            <a:r>
              <a:rPr lang="zh-TW" altLang="en-US" dirty="0" smtClean="0"/>
              <a:t> </a:t>
            </a:r>
            <a:r>
              <a:rPr lang="en-US" altLang="zh-TW" dirty="0" smtClean="0"/>
              <a:t>devices</a:t>
            </a:r>
            <a:r>
              <a:rPr lang="zh-TW" altLang="en-US" dirty="0" smtClean="0"/>
              <a:t>可能數量很大很多。</a:t>
            </a:r>
            <a:endParaRPr lang="en-US" altLang="zh-TW" dirty="0" smtClean="0"/>
          </a:p>
          <a:p>
            <a:pPr eaLnBrk="1" hangingPunct="1">
              <a:spcBef>
                <a:spcPct val="0"/>
              </a:spcBef>
            </a:pPr>
            <a:r>
              <a:rPr lang="zh-TW" altLang="en-US" dirty="0" smtClean="0"/>
              <a:t>那麼要維護這樣大量的機器，處理大量的資料會是</a:t>
            </a:r>
            <a:r>
              <a:rPr lang="en-US" altLang="zh-TW" dirty="0" smtClean="0"/>
              <a:t>M2M Application</a:t>
            </a:r>
            <a:r>
              <a:rPr lang="zh-TW" altLang="en-US" dirty="0" smtClean="0"/>
              <a:t>要面臨的問題（</a:t>
            </a:r>
            <a:r>
              <a:rPr lang="en-US" altLang="zh-TW" dirty="0" err="1" smtClean="0"/>
              <a:t>Scalabitily</a:t>
            </a:r>
            <a:r>
              <a:rPr lang="en-US" altLang="zh-TW" dirty="0" smtClean="0"/>
              <a:t>)</a:t>
            </a:r>
            <a:r>
              <a:rPr lang="zh-TW" altLang="en-US" dirty="0" smtClean="0"/>
              <a:t>。</a:t>
            </a:r>
            <a:endParaRPr lang="en-US" altLang="zh-TW" dirty="0" smtClean="0"/>
          </a:p>
          <a:p>
            <a:pPr eaLnBrk="1" hangingPunct="1">
              <a:spcBef>
                <a:spcPct val="0"/>
              </a:spcBef>
            </a:pPr>
            <a:r>
              <a:rPr lang="zh-TW" altLang="en-US" dirty="0" smtClean="0"/>
              <a:t>再來，有些應用雖然機器量很多，但每個機器並不是隨時都要用到。例如：感測器可能平時只需要自行蒐集資料，可能每天定時上傳資料到資料庫即可。像這樣的應用，感測器若一直占著頻寬而不上傳資料，這樣是非常浪費的。因此，這也需要一些處理機制。</a:t>
            </a:r>
            <a:endParaRPr lang="en-US" altLang="zh-TW" dirty="0" smtClean="0"/>
          </a:p>
          <a:p>
            <a:pPr eaLnBrk="1" hangingPunct="1">
              <a:spcBef>
                <a:spcPct val="0"/>
              </a:spcBef>
            </a:pPr>
            <a:endParaRPr lang="en-US" altLang="zh-TW" dirty="0" smtClean="0"/>
          </a:p>
          <a:p>
            <a:pPr eaLnBrk="1" hangingPunct="1">
              <a:spcBef>
                <a:spcPct val="0"/>
              </a:spcBef>
            </a:pPr>
            <a:r>
              <a:rPr lang="en-US" altLang="zh-TW" dirty="0" smtClean="0"/>
              <a:t>2.</a:t>
            </a:r>
            <a:r>
              <a:rPr lang="zh-TW" altLang="en-US" dirty="0" smtClean="0"/>
              <a:t> 一個系統可能是由多個異質網路所組成。</a:t>
            </a:r>
            <a:endParaRPr lang="en-US" altLang="zh-TW" dirty="0" smtClean="0"/>
          </a:p>
          <a:p>
            <a:pPr eaLnBrk="1" hangingPunct="1">
              <a:spcBef>
                <a:spcPct val="0"/>
              </a:spcBef>
            </a:pPr>
            <a:r>
              <a:rPr lang="zh-TW" altLang="en-US" dirty="0" smtClean="0"/>
              <a:t>那麼異質網路衍生出來的問題會有：資料傳遞的速率問題、延遲和建立一些共有的權限等等，</a:t>
            </a:r>
            <a:endParaRPr lang="en-US" altLang="zh-TW" dirty="0" smtClean="0"/>
          </a:p>
          <a:p>
            <a:pPr eaLnBrk="1" hangingPunct="1">
              <a:spcBef>
                <a:spcPct val="0"/>
              </a:spcBef>
            </a:pPr>
            <a:r>
              <a:rPr lang="zh-TW" altLang="en-US" dirty="0" smtClean="0"/>
              <a:t>系統亦必須處理不同的溝通</a:t>
            </a:r>
            <a:r>
              <a:rPr lang="en-US" altLang="zh-TW" dirty="0" smtClean="0"/>
              <a:t>protocols</a:t>
            </a:r>
            <a:r>
              <a:rPr lang="zh-TW" altLang="en-US" dirty="0" smtClean="0"/>
              <a:t>。</a:t>
            </a:r>
            <a:endParaRPr lang="en-US" altLang="zh-TW" dirty="0" smtClean="0"/>
          </a:p>
          <a:p>
            <a:pPr eaLnBrk="1" hangingPunct="1">
              <a:spcBef>
                <a:spcPct val="0"/>
              </a:spcBef>
            </a:pPr>
            <a:endParaRPr lang="en-US" altLang="zh-TW" dirty="0" smtClean="0"/>
          </a:p>
          <a:p>
            <a:pPr eaLnBrk="1" hangingPunct="1">
              <a:spcBef>
                <a:spcPct val="0"/>
              </a:spcBef>
            </a:pPr>
            <a:r>
              <a:rPr lang="en-US" altLang="zh-TW" dirty="0" smtClean="0"/>
              <a:t>3.</a:t>
            </a:r>
            <a:r>
              <a:rPr lang="zh-TW" altLang="en-US" dirty="0" smtClean="0"/>
              <a:t> </a:t>
            </a:r>
            <a:r>
              <a:rPr lang="en-US" altLang="zh-TW" dirty="0" smtClean="0"/>
              <a:t>Transparency</a:t>
            </a:r>
            <a:r>
              <a:rPr lang="zh-TW" altLang="en-US" dirty="0" smtClean="0"/>
              <a:t>的意思是說 </a:t>
            </a:r>
            <a:r>
              <a:rPr lang="en-US" altLang="zh-TW" dirty="0" smtClean="0"/>
              <a:t>M2M Application</a:t>
            </a:r>
            <a:r>
              <a:rPr lang="zh-TW" altLang="en-US" dirty="0" smtClean="0"/>
              <a:t>可以不用透過人進行反應，機器本身就可以做一些簡單及時的處理。例如：</a:t>
            </a:r>
            <a:r>
              <a:rPr lang="en-US" altLang="zh-TW" dirty="0" smtClean="0"/>
              <a:t>eCall</a:t>
            </a:r>
            <a:r>
              <a:rPr lang="zh-TW" altLang="en-US" dirty="0" smtClean="0"/>
              <a:t>就是一個需要快速即時的反應，才能把災害造成的損失降到最低。</a:t>
            </a:r>
            <a:endParaRPr lang="en-US" altLang="zh-TW" dirty="0" smtClean="0"/>
          </a:p>
          <a:p>
            <a:pPr eaLnBrk="1" hangingPunct="1">
              <a:spcBef>
                <a:spcPct val="0"/>
              </a:spcBef>
            </a:pPr>
            <a:endParaRPr lang="en-US" altLang="zh-TW" dirty="0" smtClean="0"/>
          </a:p>
          <a:p>
            <a:pPr eaLnBrk="1" hangingPunct="1">
              <a:spcBef>
                <a:spcPct val="0"/>
              </a:spcBef>
            </a:pPr>
            <a:r>
              <a:rPr lang="en-US" altLang="zh-TW" dirty="0" smtClean="0"/>
              <a:t>4.</a:t>
            </a:r>
            <a:r>
              <a:rPr lang="zh-TW" altLang="en-US" dirty="0" smtClean="0"/>
              <a:t> </a:t>
            </a:r>
            <a:r>
              <a:rPr lang="en-US" altLang="zh-TW" dirty="0" smtClean="0"/>
              <a:t>M2M</a:t>
            </a:r>
            <a:r>
              <a:rPr lang="zh-TW" altLang="en-US" dirty="0" smtClean="0"/>
              <a:t>系統可能擁有一些個人的資訊。保密的問題就需要特別注意了。</a:t>
            </a:r>
            <a:endParaRPr lang="en-US" altLang="zh-TW" dirty="0" smtClean="0"/>
          </a:p>
          <a:p>
            <a:pPr eaLnBrk="1" hangingPunct="1">
              <a:spcBef>
                <a:spcPct val="0"/>
              </a:spcBef>
            </a:pPr>
            <a:endParaRPr lang="en-US" altLang="zh-TW" dirty="0" smtClean="0"/>
          </a:p>
          <a:p>
            <a:pPr eaLnBrk="1" hangingPunct="1">
              <a:spcBef>
                <a:spcPct val="0"/>
              </a:spcBef>
            </a:pPr>
            <a:r>
              <a:rPr lang="en-US" altLang="zh-TW" dirty="0" smtClean="0"/>
              <a:t>5.</a:t>
            </a:r>
            <a:r>
              <a:rPr lang="zh-TW" altLang="en-US" dirty="0" smtClean="0"/>
              <a:t> </a:t>
            </a:r>
            <a:r>
              <a:rPr lang="en-US" altLang="zh-TW" dirty="0" smtClean="0"/>
              <a:t>M2M</a:t>
            </a:r>
            <a:r>
              <a:rPr lang="zh-TW" altLang="en-US" dirty="0" smtClean="0"/>
              <a:t>應用可能包含一些較危急的應用，例如與生命相關的應用，需要注意資料傳輸的即時性與正確性。</a:t>
            </a:r>
            <a:endParaRPr lang="en-US" altLang="zh-TW" dirty="0" smtClean="0"/>
          </a:p>
          <a:p>
            <a:pPr eaLnBrk="1" hangingPunct="1">
              <a:spcBef>
                <a:spcPct val="0"/>
              </a:spcBef>
            </a:pPr>
            <a:endParaRPr lang="en-US" altLang="zh-TW" dirty="0" smtClean="0"/>
          </a:p>
          <a:p>
            <a:pPr eaLnBrk="1" hangingPunct="1">
              <a:spcBef>
                <a:spcPct val="0"/>
              </a:spcBef>
            </a:pPr>
            <a:endParaRPr lang="en-US" altLang="zh-TW" dirty="0" smtClean="0"/>
          </a:p>
          <a:p>
            <a:pPr eaLnBrk="1" hangingPunct="1">
              <a:spcBef>
                <a:spcPct val="0"/>
              </a:spcBef>
            </a:pPr>
            <a:endParaRPr lang="en-US" altLang="zh-TW" dirty="0" smtClean="0"/>
          </a:p>
        </p:txBody>
      </p:sp>
      <p:sp>
        <p:nvSpPr>
          <p:cNvPr id="63492" name="投影片編號版面配置區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新細明體" charset="-120"/>
              </a:defRPr>
            </a:lvl1pPr>
            <a:lvl2pPr marL="803796" indent="-309152" eaLnBrk="0" hangingPunct="0">
              <a:defRPr>
                <a:solidFill>
                  <a:schemeClr val="tx1"/>
                </a:solidFill>
                <a:latin typeface="Arial" charset="0"/>
                <a:ea typeface="新細明體" charset="-120"/>
              </a:defRPr>
            </a:lvl2pPr>
            <a:lvl3pPr marL="1236608" indent="-247321" eaLnBrk="0" hangingPunct="0">
              <a:defRPr>
                <a:solidFill>
                  <a:schemeClr val="tx1"/>
                </a:solidFill>
                <a:latin typeface="Arial" charset="0"/>
                <a:ea typeface="新細明體" charset="-120"/>
              </a:defRPr>
            </a:lvl3pPr>
            <a:lvl4pPr marL="1731252" indent="-247321" eaLnBrk="0" hangingPunct="0">
              <a:defRPr>
                <a:solidFill>
                  <a:schemeClr val="tx1"/>
                </a:solidFill>
                <a:latin typeface="Arial" charset="0"/>
                <a:ea typeface="新細明體" charset="-120"/>
              </a:defRPr>
            </a:lvl4pPr>
            <a:lvl5pPr marL="2225896" indent="-247321" eaLnBrk="0" hangingPunct="0">
              <a:defRPr>
                <a:solidFill>
                  <a:schemeClr val="tx1"/>
                </a:solidFill>
                <a:latin typeface="Arial" charset="0"/>
                <a:ea typeface="新細明體" charset="-120"/>
              </a:defRPr>
            </a:lvl5pPr>
            <a:lvl6pPr marL="2720538" indent="-247321" eaLnBrk="0" fontAlgn="base" hangingPunct="0">
              <a:spcBef>
                <a:spcPct val="0"/>
              </a:spcBef>
              <a:spcAft>
                <a:spcPct val="0"/>
              </a:spcAft>
              <a:defRPr>
                <a:solidFill>
                  <a:schemeClr val="tx1"/>
                </a:solidFill>
                <a:latin typeface="Arial" charset="0"/>
                <a:ea typeface="新細明體" charset="-120"/>
              </a:defRPr>
            </a:lvl6pPr>
            <a:lvl7pPr marL="3215182" indent="-247321" eaLnBrk="0" fontAlgn="base" hangingPunct="0">
              <a:spcBef>
                <a:spcPct val="0"/>
              </a:spcBef>
              <a:spcAft>
                <a:spcPct val="0"/>
              </a:spcAft>
              <a:defRPr>
                <a:solidFill>
                  <a:schemeClr val="tx1"/>
                </a:solidFill>
                <a:latin typeface="Arial" charset="0"/>
                <a:ea typeface="新細明體" charset="-120"/>
              </a:defRPr>
            </a:lvl7pPr>
            <a:lvl8pPr marL="3709825" indent="-247321" eaLnBrk="0" fontAlgn="base" hangingPunct="0">
              <a:spcBef>
                <a:spcPct val="0"/>
              </a:spcBef>
              <a:spcAft>
                <a:spcPct val="0"/>
              </a:spcAft>
              <a:defRPr>
                <a:solidFill>
                  <a:schemeClr val="tx1"/>
                </a:solidFill>
                <a:latin typeface="Arial" charset="0"/>
                <a:ea typeface="新細明體" charset="-120"/>
              </a:defRPr>
            </a:lvl8pPr>
            <a:lvl9pPr marL="4204469" indent="-247321" eaLnBrk="0" fontAlgn="base" hangingPunct="0">
              <a:spcBef>
                <a:spcPct val="0"/>
              </a:spcBef>
              <a:spcAft>
                <a:spcPct val="0"/>
              </a:spcAft>
              <a:defRPr>
                <a:solidFill>
                  <a:schemeClr val="tx1"/>
                </a:solidFill>
                <a:latin typeface="Arial" charset="0"/>
                <a:ea typeface="新細明體" charset="-120"/>
              </a:defRPr>
            </a:lvl9pPr>
          </a:lstStyle>
          <a:p>
            <a:pPr eaLnBrk="1" fontAlgn="base" hangingPunct="1">
              <a:spcBef>
                <a:spcPct val="0"/>
              </a:spcBef>
              <a:spcAft>
                <a:spcPct val="0"/>
              </a:spcAft>
              <a:defRPr/>
            </a:pPr>
            <a:fld id="{D9EAFC56-BDDB-4E46-A69C-086983ECE5AC}" type="slidenum">
              <a:rPr lang="zh-TW" altLang="en-US" smtClean="0">
                <a:solidFill>
                  <a:prstClr val="black"/>
                </a:solidFill>
                <a:latin typeface="Calibri" pitchFamily="34" charset="0"/>
              </a:rPr>
              <a:pPr eaLnBrk="1" fontAlgn="base" hangingPunct="1">
                <a:spcBef>
                  <a:spcPct val="0"/>
                </a:spcBef>
                <a:spcAft>
                  <a:spcPct val="0"/>
                </a:spcAft>
                <a:defRPr/>
              </a:pPr>
              <a:t>9</a:t>
            </a:fld>
            <a:endParaRPr lang="zh-TW" altLang="en-US" smtClean="0">
              <a:solidFill>
                <a:prstClr val="black"/>
              </a:solidFill>
              <a:latin typeface="Calibri" pitchFamily="34" charset="0"/>
            </a:endParaRPr>
          </a:p>
        </p:txBody>
      </p:sp>
    </p:spTree>
    <p:extLst>
      <p:ext uri="{BB962C8B-B14F-4D97-AF65-F5344CB8AC3E}">
        <p14:creationId xmlns:p14="http://schemas.microsoft.com/office/powerpoint/2010/main" val="15517548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pic>
        <p:nvPicPr>
          <p:cNvPr id="7" name="圖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02712" y="188640"/>
            <a:ext cx="2225263" cy="360040"/>
          </a:xfrm>
          <a:prstGeom prst="rect">
            <a:avLst/>
          </a:prstGeom>
        </p:spPr>
      </p:pic>
      <p:pic>
        <p:nvPicPr>
          <p:cNvPr id="8" name="圖片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9512" y="116303"/>
            <a:ext cx="576721" cy="576721"/>
          </a:xfrm>
          <a:prstGeom prst="rect">
            <a:avLst/>
          </a:prstGeom>
        </p:spPr>
      </p:pic>
      <p:sp>
        <p:nvSpPr>
          <p:cNvPr id="11" name="手繪多邊形 10"/>
          <p:cNvSpPr/>
          <p:nvPr userDrawn="1"/>
        </p:nvSpPr>
        <p:spPr>
          <a:xfrm>
            <a:off x="7530685" y="6701434"/>
            <a:ext cx="1613316" cy="216025"/>
          </a:xfrm>
          <a:custGeom>
            <a:avLst/>
            <a:gdLst>
              <a:gd name="connsiteX0" fmla="*/ 0 w 1347951"/>
              <a:gd name="connsiteY0" fmla="*/ 0 h 204951"/>
              <a:gd name="connsiteX1" fmla="*/ 1347951 w 1347951"/>
              <a:gd name="connsiteY1" fmla="*/ 0 h 204951"/>
              <a:gd name="connsiteX2" fmla="*/ 1347951 w 1347951"/>
              <a:gd name="connsiteY2" fmla="*/ 204951 h 204951"/>
              <a:gd name="connsiteX3" fmla="*/ 654268 w 1347951"/>
              <a:gd name="connsiteY3" fmla="*/ 204951 h 204951"/>
              <a:gd name="connsiteX4" fmla="*/ 0 w 1347951"/>
              <a:gd name="connsiteY4" fmla="*/ 0 h 204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951" h="204951">
                <a:moveTo>
                  <a:pt x="0" y="0"/>
                </a:moveTo>
                <a:lnTo>
                  <a:pt x="1347951" y="0"/>
                </a:lnTo>
                <a:lnTo>
                  <a:pt x="1347951" y="204951"/>
                </a:lnTo>
                <a:lnTo>
                  <a:pt x="654268" y="204951"/>
                </a:lnTo>
                <a:lnTo>
                  <a:pt x="0" y="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55533786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8" name="投影片編號版面配置區 3"/>
          <p:cNvSpPr>
            <a:spLocks noGrp="1"/>
          </p:cNvSpPr>
          <p:nvPr>
            <p:ph type="sldNum" sz="quarter" idx="4"/>
          </p:nvPr>
        </p:nvSpPr>
        <p:spPr>
          <a:xfrm>
            <a:off x="8334881" y="6439643"/>
            <a:ext cx="586408" cy="365125"/>
          </a:xfrm>
          <a:prstGeom prst="rect">
            <a:avLst/>
          </a:prstGeom>
        </p:spPr>
        <p:txBody>
          <a:bodyPr/>
          <a:lstStyle/>
          <a:p>
            <a:fld id="{BC71E80C-9635-473D-9F26-B779060F2DD3}" type="slidenum">
              <a:rPr lang="zh-TW" altLang="en-US" smtClean="0"/>
              <a:t>‹#›</a:t>
            </a:fld>
            <a:endParaRPr lang="zh-TW" altLang="en-US"/>
          </a:p>
        </p:txBody>
      </p:sp>
    </p:spTree>
    <p:extLst>
      <p:ext uri="{BB962C8B-B14F-4D97-AF65-F5344CB8AC3E}">
        <p14:creationId xmlns:p14="http://schemas.microsoft.com/office/powerpoint/2010/main" val="94896472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投影片編號版面配置區 3"/>
          <p:cNvSpPr>
            <a:spLocks noGrp="1"/>
          </p:cNvSpPr>
          <p:nvPr>
            <p:ph type="sldNum" sz="quarter" idx="4"/>
          </p:nvPr>
        </p:nvSpPr>
        <p:spPr>
          <a:xfrm>
            <a:off x="8334881" y="6439643"/>
            <a:ext cx="586408" cy="365125"/>
          </a:xfrm>
          <a:prstGeom prst="rect">
            <a:avLst/>
          </a:prstGeom>
        </p:spPr>
        <p:txBody>
          <a:bodyPr/>
          <a:lstStyle/>
          <a:p>
            <a:fld id="{BC71E80C-9635-473D-9F26-B779060F2DD3}" type="slidenum">
              <a:rPr lang="zh-TW" altLang="en-US" smtClean="0"/>
              <a:t>‹#›</a:t>
            </a:fld>
            <a:endParaRPr lang="zh-TW" altLang="en-US"/>
          </a:p>
        </p:txBody>
      </p:sp>
    </p:spTree>
    <p:extLst>
      <p:ext uri="{BB962C8B-B14F-4D97-AF65-F5344CB8AC3E}">
        <p14:creationId xmlns:p14="http://schemas.microsoft.com/office/powerpoint/2010/main" val="331200522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投影片編號版面配置區 3"/>
          <p:cNvSpPr>
            <a:spLocks noGrp="1"/>
          </p:cNvSpPr>
          <p:nvPr>
            <p:ph type="sldNum" sz="quarter" idx="4"/>
          </p:nvPr>
        </p:nvSpPr>
        <p:spPr>
          <a:xfrm>
            <a:off x="8334881" y="6439643"/>
            <a:ext cx="586408" cy="365125"/>
          </a:xfrm>
          <a:prstGeom prst="rect">
            <a:avLst/>
          </a:prstGeom>
        </p:spPr>
        <p:txBody>
          <a:bodyPr/>
          <a:lstStyle/>
          <a:p>
            <a:fld id="{BC71E80C-9635-473D-9F26-B779060F2DD3}" type="slidenum">
              <a:rPr lang="zh-TW" altLang="en-US" smtClean="0"/>
              <a:t>‹#›</a:t>
            </a:fld>
            <a:endParaRPr lang="zh-TW" altLang="en-US"/>
          </a:p>
        </p:txBody>
      </p:sp>
    </p:spTree>
    <p:extLst>
      <p:ext uri="{BB962C8B-B14F-4D97-AF65-F5344CB8AC3E}">
        <p14:creationId xmlns:p14="http://schemas.microsoft.com/office/powerpoint/2010/main" val="13147543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620688"/>
            <a:ext cx="8229600" cy="1008112"/>
          </a:xfrm>
        </p:spPr>
        <p:txBody>
          <a:bodyPr/>
          <a:lstStyle>
            <a:lvl1pPr>
              <a:defRPr>
                <a:solidFill>
                  <a:srgbClr val="002B4C"/>
                </a:solidFill>
                <a:latin typeface="+mj-lt"/>
              </a:defRPr>
            </a:lvl1pPr>
          </a:lstStyle>
          <a:p>
            <a:r>
              <a:rPr lang="zh-TW" altLang="en-US" dirty="0" smtClean="0"/>
              <a:t>按一下以編輯母片標題樣式</a:t>
            </a:r>
            <a:endParaRPr lang="zh-TW" altLang="en-US" dirty="0"/>
          </a:p>
        </p:txBody>
      </p:sp>
      <p:sp>
        <p:nvSpPr>
          <p:cNvPr id="3" name="內容版面配置區 2"/>
          <p:cNvSpPr>
            <a:spLocks noGrp="1"/>
          </p:cNvSpPr>
          <p:nvPr>
            <p:ph idx="1"/>
          </p:nvPr>
        </p:nvSpPr>
        <p:spPr>
          <a:xfrm>
            <a:off x="457200" y="1811957"/>
            <a:ext cx="8229600" cy="4425355"/>
          </a:xfrm>
        </p:spPr>
        <p:txBody>
          <a:bodyPr/>
          <a:lstStyle>
            <a:lvl1pPr marL="457200" indent="-457200">
              <a:buSzPct val="48000"/>
              <a:buFont typeface="Wingdings" panose="05000000000000000000" pitchFamily="2" charset="2"/>
              <a:buChar char="l"/>
              <a:defRPr>
                <a:latin typeface="+mn-lt"/>
              </a:defRPr>
            </a:lvl1pPr>
            <a:lvl2pPr marL="742950" indent="-285750">
              <a:buFont typeface="華康中黑體" panose="020B0509000000000000" pitchFamily="49" charset="-120"/>
              <a:buChar char="—"/>
              <a:defRPr>
                <a:latin typeface="+mn-lt"/>
              </a:defRPr>
            </a:lvl2pPr>
            <a:lvl3pPr marL="1257300" indent="-342900">
              <a:buSzPct val="80000"/>
              <a:buFont typeface="Calibri" panose="020F0502020204030204" pitchFamily="34" charset="0"/>
              <a:buChar char="○"/>
              <a:defRPr>
                <a:latin typeface="+mn-lt"/>
              </a:defRPr>
            </a:lvl3pPr>
            <a:lvl4pPr marL="1600200" indent="-228600">
              <a:buSzPct val="60000"/>
              <a:buFont typeface="Wingdings" panose="05000000000000000000" pitchFamily="2" charset="2"/>
              <a:buChar char="u"/>
              <a:defRPr>
                <a:latin typeface="+mn-lt"/>
              </a:defRPr>
            </a:lvl4pPr>
            <a:lvl5pPr>
              <a:defRPr>
                <a:latin typeface="+mn-lt"/>
              </a:defRPr>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11" name="矩形 10"/>
          <p:cNvSpPr/>
          <p:nvPr userDrawn="1"/>
        </p:nvSpPr>
        <p:spPr>
          <a:xfrm>
            <a:off x="736087" y="-8026"/>
            <a:ext cx="5924145" cy="45719"/>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userDrawn="1"/>
        </p:nvSpPr>
        <p:spPr>
          <a:xfrm>
            <a:off x="6660232" y="-8026"/>
            <a:ext cx="2472663" cy="45719"/>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userDrawn="1"/>
        </p:nvSpPr>
        <p:spPr>
          <a:xfrm>
            <a:off x="-47617" y="-8026"/>
            <a:ext cx="783704" cy="45719"/>
          </a:xfrm>
          <a:prstGeom prst="rect">
            <a:avLst/>
          </a:prstGeom>
          <a:solidFill>
            <a:srgbClr val="8BC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投影片編號版面配置區 3"/>
          <p:cNvSpPr>
            <a:spLocks noGrp="1"/>
          </p:cNvSpPr>
          <p:nvPr>
            <p:ph type="sldNum" sz="quarter" idx="4"/>
          </p:nvPr>
        </p:nvSpPr>
        <p:spPr>
          <a:xfrm>
            <a:off x="8460432" y="6492875"/>
            <a:ext cx="586408" cy="365125"/>
          </a:xfrm>
          <a:prstGeom prst="rect">
            <a:avLst/>
          </a:prstGeom>
        </p:spPr>
        <p:txBody>
          <a:bodyPr/>
          <a:lstStyle/>
          <a:p>
            <a:fld id="{BC71E80C-9635-473D-9F26-B779060F2DD3}" type="slidenum">
              <a:rPr lang="zh-TW" altLang="en-US" smtClean="0"/>
              <a:t>‹#›</a:t>
            </a:fld>
            <a:endParaRPr lang="zh-TW" altLang="en-US" dirty="0"/>
          </a:p>
        </p:txBody>
      </p:sp>
    </p:spTree>
    <p:extLst>
      <p:ext uri="{BB962C8B-B14F-4D97-AF65-F5344CB8AC3E}">
        <p14:creationId xmlns:p14="http://schemas.microsoft.com/office/powerpoint/2010/main" val="134783751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Tree>
    <p:extLst>
      <p:ext uri="{BB962C8B-B14F-4D97-AF65-F5344CB8AC3E}">
        <p14:creationId xmlns:p14="http://schemas.microsoft.com/office/powerpoint/2010/main" val="329493290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1_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Tree>
    <p:extLst>
      <p:ext uri="{BB962C8B-B14F-4D97-AF65-F5344CB8AC3E}">
        <p14:creationId xmlns:p14="http://schemas.microsoft.com/office/powerpoint/2010/main" val="404488354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8" name="投影片編號版面配置區 3"/>
          <p:cNvSpPr>
            <a:spLocks noGrp="1"/>
          </p:cNvSpPr>
          <p:nvPr>
            <p:ph type="sldNum" sz="quarter" idx="4"/>
          </p:nvPr>
        </p:nvSpPr>
        <p:spPr>
          <a:xfrm>
            <a:off x="8334881" y="6439643"/>
            <a:ext cx="586408" cy="365125"/>
          </a:xfrm>
          <a:prstGeom prst="rect">
            <a:avLst/>
          </a:prstGeom>
        </p:spPr>
        <p:txBody>
          <a:bodyPr/>
          <a:lstStyle/>
          <a:p>
            <a:fld id="{BC71E80C-9635-473D-9F26-B779060F2DD3}" type="slidenum">
              <a:rPr lang="zh-TW" altLang="en-US" smtClean="0"/>
              <a:t>‹#›</a:t>
            </a:fld>
            <a:endParaRPr lang="zh-TW" altLang="en-US"/>
          </a:p>
        </p:txBody>
      </p:sp>
    </p:spTree>
    <p:extLst>
      <p:ext uri="{BB962C8B-B14F-4D97-AF65-F5344CB8AC3E}">
        <p14:creationId xmlns:p14="http://schemas.microsoft.com/office/powerpoint/2010/main" val="314554457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10" name="投影片編號版面配置區 3"/>
          <p:cNvSpPr>
            <a:spLocks noGrp="1"/>
          </p:cNvSpPr>
          <p:nvPr>
            <p:ph type="sldNum" sz="quarter" idx="10"/>
          </p:nvPr>
        </p:nvSpPr>
        <p:spPr>
          <a:xfrm>
            <a:off x="8334881" y="6439643"/>
            <a:ext cx="586408" cy="365125"/>
          </a:xfrm>
          <a:prstGeom prst="rect">
            <a:avLst/>
          </a:prstGeom>
        </p:spPr>
        <p:txBody>
          <a:bodyPr/>
          <a:lstStyle/>
          <a:p>
            <a:fld id="{BC71E80C-9635-473D-9F26-B779060F2DD3}" type="slidenum">
              <a:rPr lang="zh-TW" altLang="en-US" smtClean="0"/>
              <a:t>‹#›</a:t>
            </a:fld>
            <a:endParaRPr lang="zh-TW" altLang="en-US"/>
          </a:p>
        </p:txBody>
      </p:sp>
    </p:spTree>
    <p:extLst>
      <p:ext uri="{BB962C8B-B14F-4D97-AF65-F5344CB8AC3E}">
        <p14:creationId xmlns:p14="http://schemas.microsoft.com/office/powerpoint/2010/main" val="285504607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6" name="投影片編號版面配置區 3"/>
          <p:cNvSpPr>
            <a:spLocks noGrp="1"/>
          </p:cNvSpPr>
          <p:nvPr>
            <p:ph type="sldNum" sz="quarter" idx="4"/>
          </p:nvPr>
        </p:nvSpPr>
        <p:spPr>
          <a:xfrm>
            <a:off x="8334881" y="6439643"/>
            <a:ext cx="586408" cy="365125"/>
          </a:xfrm>
          <a:prstGeom prst="rect">
            <a:avLst/>
          </a:prstGeom>
        </p:spPr>
        <p:txBody>
          <a:bodyPr/>
          <a:lstStyle/>
          <a:p>
            <a:fld id="{BC71E80C-9635-473D-9F26-B779060F2DD3}" type="slidenum">
              <a:rPr lang="zh-TW" altLang="en-US" smtClean="0"/>
              <a:t>‹#›</a:t>
            </a:fld>
            <a:endParaRPr lang="zh-TW" altLang="en-US"/>
          </a:p>
        </p:txBody>
      </p:sp>
    </p:spTree>
    <p:extLst>
      <p:ext uri="{BB962C8B-B14F-4D97-AF65-F5344CB8AC3E}">
        <p14:creationId xmlns:p14="http://schemas.microsoft.com/office/powerpoint/2010/main" val="114661039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投影片編號版面配置區 3"/>
          <p:cNvSpPr>
            <a:spLocks noGrp="1"/>
          </p:cNvSpPr>
          <p:nvPr>
            <p:ph type="sldNum" sz="quarter" idx="4"/>
          </p:nvPr>
        </p:nvSpPr>
        <p:spPr>
          <a:xfrm>
            <a:off x="8334881" y="6439643"/>
            <a:ext cx="586408" cy="365125"/>
          </a:xfrm>
          <a:prstGeom prst="rect">
            <a:avLst/>
          </a:prstGeom>
        </p:spPr>
        <p:txBody>
          <a:bodyPr/>
          <a:lstStyle/>
          <a:p>
            <a:fld id="{BC71E80C-9635-473D-9F26-B779060F2DD3}" type="slidenum">
              <a:rPr lang="zh-TW" altLang="en-US" smtClean="0"/>
              <a:t>‹#›</a:t>
            </a:fld>
            <a:endParaRPr lang="zh-TW" altLang="en-US"/>
          </a:p>
        </p:txBody>
      </p:sp>
    </p:spTree>
    <p:extLst>
      <p:ext uri="{BB962C8B-B14F-4D97-AF65-F5344CB8AC3E}">
        <p14:creationId xmlns:p14="http://schemas.microsoft.com/office/powerpoint/2010/main" val="254508382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8" name="投影片編號版面配置區 3"/>
          <p:cNvSpPr>
            <a:spLocks noGrp="1"/>
          </p:cNvSpPr>
          <p:nvPr>
            <p:ph type="sldNum" sz="quarter" idx="4"/>
          </p:nvPr>
        </p:nvSpPr>
        <p:spPr>
          <a:xfrm>
            <a:off x="8334881" y="6439643"/>
            <a:ext cx="586408" cy="365125"/>
          </a:xfrm>
          <a:prstGeom prst="rect">
            <a:avLst/>
          </a:prstGeom>
        </p:spPr>
        <p:txBody>
          <a:bodyPr/>
          <a:lstStyle/>
          <a:p>
            <a:fld id="{BC71E80C-9635-473D-9F26-B779060F2DD3}" type="slidenum">
              <a:rPr lang="zh-TW" altLang="en-US" smtClean="0"/>
              <a:t>‹#›</a:t>
            </a:fld>
            <a:endParaRPr lang="zh-TW" altLang="en-US"/>
          </a:p>
        </p:txBody>
      </p:sp>
    </p:spTree>
    <p:extLst>
      <p:ext uri="{BB962C8B-B14F-4D97-AF65-F5344CB8AC3E}">
        <p14:creationId xmlns:p14="http://schemas.microsoft.com/office/powerpoint/2010/main" val="184242434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圖片 9"/>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flipH="1">
            <a:off x="-3" y="6021287"/>
            <a:ext cx="8388427" cy="836713"/>
          </a:xfrm>
          <a:prstGeom prst="rect">
            <a:avLst/>
          </a:prstGeom>
        </p:spPr>
      </p:pic>
      <p:sp>
        <p:nvSpPr>
          <p:cNvPr id="2" name="標題版面配置區 1"/>
          <p:cNvSpPr>
            <a:spLocks noGrp="1"/>
          </p:cNvSpPr>
          <p:nvPr>
            <p:ph type="title"/>
          </p:nvPr>
        </p:nvSpPr>
        <p:spPr>
          <a:xfrm>
            <a:off x="457200" y="620688"/>
            <a:ext cx="8229600" cy="936104"/>
          </a:xfrm>
          <a:prstGeom prst="rect">
            <a:avLst/>
          </a:prstGeom>
        </p:spPr>
        <p:txBody>
          <a:bodyPr vert="horz" lIns="91440" tIns="45720" rIns="91440" bIns="45720" rtlCol="0" anchor="ctr">
            <a:normAutofit/>
          </a:bodyPr>
          <a:lstStyle/>
          <a:p>
            <a:r>
              <a:rPr lang="zh-TW" altLang="en-US" dirty="0" smtClean="0"/>
              <a:t>按一下以編輯母片標題樣式</a:t>
            </a:r>
            <a:endParaRPr lang="zh-TW" altLang="en-US" dirty="0"/>
          </a:p>
        </p:txBody>
      </p:sp>
      <p:sp>
        <p:nvSpPr>
          <p:cNvPr id="3" name="文字版面配置區 2"/>
          <p:cNvSpPr>
            <a:spLocks noGrp="1"/>
          </p:cNvSpPr>
          <p:nvPr>
            <p:ph type="body" idx="1"/>
          </p:nvPr>
        </p:nvSpPr>
        <p:spPr>
          <a:xfrm>
            <a:off x="457200" y="1700808"/>
            <a:ext cx="8229600" cy="4425355"/>
          </a:xfrm>
          <a:prstGeom prst="rect">
            <a:avLst/>
          </a:prstGeom>
        </p:spPr>
        <p:txBody>
          <a:bodyPr vert="horz" lIns="91440" tIns="45720" rIns="91440" bIns="45720" rtlCol="0">
            <a:normAutofit/>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pic>
        <p:nvPicPr>
          <p:cNvPr id="8" name="圖片 7"/>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6702712" y="188640"/>
            <a:ext cx="2225263" cy="360040"/>
          </a:xfrm>
          <a:prstGeom prst="rect">
            <a:avLst/>
          </a:prstGeom>
        </p:spPr>
      </p:pic>
      <p:pic>
        <p:nvPicPr>
          <p:cNvPr id="9" name="圖片 8"/>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179512" y="116303"/>
            <a:ext cx="576721" cy="576721"/>
          </a:xfrm>
          <a:prstGeom prst="rect">
            <a:avLst/>
          </a:prstGeom>
        </p:spPr>
      </p:pic>
      <p:sp>
        <p:nvSpPr>
          <p:cNvPr id="12" name="投影片編號版面配置區 3"/>
          <p:cNvSpPr>
            <a:spLocks noGrp="1"/>
          </p:cNvSpPr>
          <p:nvPr>
            <p:ph type="sldNum" sz="quarter" idx="4"/>
          </p:nvPr>
        </p:nvSpPr>
        <p:spPr>
          <a:xfrm>
            <a:off x="8334881" y="6520259"/>
            <a:ext cx="586408" cy="365125"/>
          </a:xfrm>
          <a:prstGeom prst="rect">
            <a:avLst/>
          </a:prstGeom>
        </p:spPr>
        <p:txBody>
          <a:bodyPr/>
          <a:lstStyle>
            <a:lvl1pPr>
              <a:defRPr sz="1200"/>
            </a:lvl1pPr>
          </a:lstStyle>
          <a:p>
            <a:fld id="{BC71E80C-9635-473D-9F26-B779060F2DD3}" type="slidenum">
              <a:rPr lang="zh-TW" altLang="en-US" smtClean="0"/>
              <a:pPr/>
              <a:t>‹#›</a:t>
            </a:fld>
            <a:endParaRPr lang="zh-TW" altLang="en-US"/>
          </a:p>
        </p:txBody>
      </p:sp>
    </p:spTree>
    <p:extLst>
      <p:ext uri="{BB962C8B-B14F-4D97-AF65-F5344CB8AC3E}">
        <p14:creationId xmlns:p14="http://schemas.microsoft.com/office/powerpoint/2010/main" val="748242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iming>
    <p:tnLst>
      <p:par>
        <p:cTn id="1" dur="indefinite" restart="never" nodeType="tmRoot"/>
      </p:par>
    </p:tnLst>
  </p:timing>
  <p:hf hdr="0" ftr="0" dt="0"/>
  <p:txStyles>
    <p:titleStyle>
      <a:lvl1pPr algn="ctr" defTabSz="914400" rtl="0" eaLnBrk="1" latinLnBrk="0" hangingPunct="1">
        <a:spcBef>
          <a:spcPct val="0"/>
        </a:spcBef>
        <a:buNone/>
        <a:defRPr sz="4400" b="1" kern="1200">
          <a:solidFill>
            <a:srgbClr val="C00000"/>
          </a:solidFill>
          <a:effectLst>
            <a:outerShdw blurRad="38100" dist="38100" dir="2700000" algn="tl">
              <a:srgbClr val="000000">
                <a:alpha val="43137"/>
              </a:srgbClr>
            </a:outerShdw>
          </a:effectLst>
          <a:latin typeface="MS Reference Sans Serif" panose="020B0604030504040204" pitchFamily="34" charset="0"/>
          <a:ea typeface="+mj-ea"/>
          <a:cs typeface="+mj-cs"/>
        </a:defRPr>
      </a:lvl1pPr>
    </p:titleStyle>
    <p:bodyStyle>
      <a:lvl1pPr marL="457200" indent="-457200" algn="l" defTabSz="914400" rtl="0" eaLnBrk="1" latinLnBrk="0" hangingPunct="1">
        <a:spcBef>
          <a:spcPct val="20000"/>
        </a:spcBef>
        <a:buClr>
          <a:srgbClr val="19434F"/>
        </a:buClr>
        <a:buSzPct val="60000"/>
        <a:buFont typeface="Wingdings" panose="05000000000000000000" pitchFamily="2" charset="2"/>
        <a:buChar char="l"/>
        <a:defRPr sz="3200" kern="1200">
          <a:solidFill>
            <a:schemeClr val="tx1"/>
          </a:solidFill>
          <a:latin typeface="MS Reference Sans Serif" panose="020B0604030504040204" pitchFamily="34" charset="0"/>
          <a:ea typeface="+mn-ea"/>
          <a:cs typeface="+mn-cs"/>
        </a:defRPr>
      </a:lvl1pPr>
      <a:lvl2pPr marL="742950" indent="-285750" algn="l" defTabSz="914400" rtl="0" eaLnBrk="1" latinLnBrk="0" hangingPunct="1">
        <a:spcBef>
          <a:spcPct val="20000"/>
        </a:spcBef>
        <a:buClr>
          <a:srgbClr val="1D4F5D"/>
        </a:buClr>
        <a:buSzPct val="70000"/>
        <a:buFont typeface="華康中黑體" panose="020B0509000000000000" pitchFamily="49" charset="-120"/>
        <a:buChar char="—"/>
        <a:defRPr sz="2800" kern="1200">
          <a:solidFill>
            <a:schemeClr val="tx1"/>
          </a:solidFill>
          <a:latin typeface="MS Reference Sans Serif" panose="020B0604030504040204" pitchFamily="34" charset="0"/>
          <a:ea typeface="+mn-ea"/>
          <a:cs typeface="+mn-cs"/>
        </a:defRPr>
      </a:lvl2pPr>
      <a:lvl3pPr marL="1143000" indent="-228600" algn="l" defTabSz="914400" rtl="0" eaLnBrk="1" latinLnBrk="0" hangingPunct="1">
        <a:spcBef>
          <a:spcPct val="20000"/>
        </a:spcBef>
        <a:buClr>
          <a:srgbClr val="1D4F5D"/>
        </a:buClr>
        <a:buSzPct val="60000"/>
        <a:buFont typeface="Calibri" panose="020F0502020204030204" pitchFamily="34" charset="0"/>
        <a:buChar char="○"/>
        <a:defRPr sz="2400" kern="1200">
          <a:solidFill>
            <a:schemeClr val="tx1"/>
          </a:solidFill>
          <a:latin typeface="MS Reference Sans Serif" panose="020B0604030504040204" pitchFamily="34" charset="0"/>
          <a:ea typeface="+mn-ea"/>
          <a:cs typeface="+mn-cs"/>
        </a:defRPr>
      </a:lvl3pPr>
      <a:lvl4pPr marL="1600200" indent="-228600" algn="l" defTabSz="914400" rtl="0" eaLnBrk="1" latinLnBrk="0" hangingPunct="1">
        <a:spcBef>
          <a:spcPct val="20000"/>
        </a:spcBef>
        <a:buClr>
          <a:srgbClr val="1D4F5D"/>
        </a:buClr>
        <a:buFont typeface="Wingdings" panose="05000000000000000000" pitchFamily="2" charset="2"/>
        <a:buChar char="ü"/>
        <a:defRPr sz="2000" kern="1200">
          <a:solidFill>
            <a:schemeClr val="tx1"/>
          </a:solidFill>
          <a:latin typeface="MS Reference Sans Serif" panose="020B0604030504040204" pitchFamily="34" charset="0"/>
          <a:ea typeface="+mn-ea"/>
          <a:cs typeface="+mn-cs"/>
        </a:defRPr>
      </a:lvl4pPr>
      <a:lvl5pPr marL="2057400" indent="-228600" algn="l" defTabSz="914400" rtl="0" eaLnBrk="1" latinLnBrk="0" hangingPunct="1">
        <a:spcBef>
          <a:spcPct val="20000"/>
        </a:spcBef>
        <a:buClr>
          <a:srgbClr val="1D4F5D"/>
        </a:buClr>
        <a:buFont typeface="Arial" panose="020B0604020202020204" pitchFamily="34" charset="0"/>
        <a:buChar char="•"/>
        <a:defRPr sz="2000" kern="1200">
          <a:solidFill>
            <a:schemeClr val="tx1"/>
          </a:solidFill>
          <a:latin typeface="MS Reference Sans Serif" panose="020B060403050404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jpe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jpeg"/><Relationship Id="rId2" Type="http://schemas.openxmlformats.org/officeDocument/2006/relationships/notesSlide" Target="../notesSlides/notesSlide14.xml"/><Relationship Id="rId16" Type="http://schemas.openxmlformats.org/officeDocument/2006/relationships/image" Target="../media/image17.jpe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jpeg"/><Relationship Id="rId15" Type="http://schemas.openxmlformats.org/officeDocument/2006/relationships/image" Target="../media/image16.jpeg"/><Relationship Id="rId10" Type="http://schemas.openxmlformats.org/officeDocument/2006/relationships/image" Target="../media/image11.png"/><Relationship Id="rId4" Type="http://schemas.openxmlformats.org/officeDocument/2006/relationships/image" Target="../media/image5.jpeg"/><Relationship Id="rId9" Type="http://schemas.openxmlformats.org/officeDocument/2006/relationships/image" Target="../media/image10.png"/><Relationship Id="rId14" Type="http://schemas.openxmlformats.org/officeDocument/2006/relationships/image" Target="../media/image15.w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18" Type="http://schemas.openxmlformats.org/officeDocument/2006/relationships/image" Target="../media/image34.gif"/><Relationship Id="rId3" Type="http://schemas.openxmlformats.org/officeDocument/2006/relationships/image" Target="../media/image19.emf"/><Relationship Id="rId7" Type="http://schemas.openxmlformats.org/officeDocument/2006/relationships/image" Target="../media/image23.png"/><Relationship Id="rId12" Type="http://schemas.openxmlformats.org/officeDocument/2006/relationships/image" Target="../media/image28.png"/><Relationship Id="rId17" Type="http://schemas.openxmlformats.org/officeDocument/2006/relationships/image" Target="../media/image33.png"/><Relationship Id="rId2" Type="http://schemas.openxmlformats.org/officeDocument/2006/relationships/notesSlide" Target="../notesSlides/notesSlide17.xml"/><Relationship Id="rId16" Type="http://schemas.openxmlformats.org/officeDocument/2006/relationships/image" Target="../media/image32.png"/><Relationship Id="rId1" Type="http://schemas.openxmlformats.org/officeDocument/2006/relationships/slideLayout" Target="../slideLayouts/slideLayout7.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5" Type="http://schemas.openxmlformats.org/officeDocument/2006/relationships/image" Target="../media/image3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3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39.emf"/><Relationship Id="rId4" Type="http://schemas.openxmlformats.org/officeDocument/2006/relationships/oleObject" Target="../embeddings/oleObject1.bin"/></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http://www.onem2m.org/technical/published-documents" TargetMode="External"/><Relationship Id="rId2" Type="http://schemas.openxmlformats.org/officeDocument/2006/relationships/notesSlide" Target="../notesSlides/notesSlide53.xml"/><Relationship Id="rId1" Type="http://schemas.openxmlformats.org/officeDocument/2006/relationships/slideLayout" Target="../slideLayouts/slideLayout2.xml"/><Relationship Id="rId5" Type="http://schemas.openxmlformats.org/officeDocument/2006/relationships/hyperlink" Target="http://www.onem2m.org/insights/webinars" TargetMode="External"/><Relationship Id="rId4" Type="http://schemas.openxmlformats.org/officeDocument/2006/relationships/hyperlink" Target="http://www.onem2m.org/images/files/deliverables/Release2/TR-0001-Use_Cases_Collection-V2.4.1.pdf"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手繪多邊形 17"/>
          <p:cNvSpPr/>
          <p:nvPr/>
        </p:nvSpPr>
        <p:spPr>
          <a:xfrm>
            <a:off x="7530685" y="6701434"/>
            <a:ext cx="1613316" cy="216025"/>
          </a:xfrm>
          <a:custGeom>
            <a:avLst/>
            <a:gdLst>
              <a:gd name="connsiteX0" fmla="*/ 0 w 1347951"/>
              <a:gd name="connsiteY0" fmla="*/ 0 h 204951"/>
              <a:gd name="connsiteX1" fmla="*/ 1347951 w 1347951"/>
              <a:gd name="connsiteY1" fmla="*/ 0 h 204951"/>
              <a:gd name="connsiteX2" fmla="*/ 1347951 w 1347951"/>
              <a:gd name="connsiteY2" fmla="*/ 204951 h 204951"/>
              <a:gd name="connsiteX3" fmla="*/ 654268 w 1347951"/>
              <a:gd name="connsiteY3" fmla="*/ 204951 h 204951"/>
              <a:gd name="connsiteX4" fmla="*/ 0 w 1347951"/>
              <a:gd name="connsiteY4" fmla="*/ 0 h 204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951" h="204951">
                <a:moveTo>
                  <a:pt x="0" y="0"/>
                </a:moveTo>
                <a:lnTo>
                  <a:pt x="1347951" y="0"/>
                </a:lnTo>
                <a:lnTo>
                  <a:pt x="1347951" y="204951"/>
                </a:lnTo>
                <a:lnTo>
                  <a:pt x="654268" y="204951"/>
                </a:lnTo>
                <a:lnTo>
                  <a:pt x="0" y="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ctrTitle"/>
          </p:nvPr>
        </p:nvSpPr>
        <p:spPr>
          <a:xfrm>
            <a:off x="685800" y="1340769"/>
            <a:ext cx="7772400" cy="2259682"/>
          </a:xfrm>
        </p:spPr>
        <p:txBody>
          <a:bodyPr>
            <a:noAutofit/>
          </a:bodyPr>
          <a:lstStyle/>
          <a:p>
            <a:r>
              <a:rPr lang="en-US" altLang="zh-TW" sz="3200" dirty="0" smtClean="0"/>
              <a:t>Requirements and System </a:t>
            </a:r>
            <a:r>
              <a:rPr lang="en-US" altLang="zh-TW" sz="3200" dirty="0"/>
              <a:t>Architecture of the IoT/M2M</a:t>
            </a:r>
            <a:br>
              <a:rPr lang="en-US" altLang="zh-TW" sz="3200" dirty="0"/>
            </a:br>
            <a:r>
              <a:rPr lang="zh-TW" altLang="en-US" sz="3200" dirty="0" smtClean="0"/>
              <a:t>物</a:t>
            </a:r>
            <a:r>
              <a:rPr lang="zh-TW" altLang="en-US" sz="3200" dirty="0"/>
              <a:t>聯網需求與系統架構</a:t>
            </a:r>
          </a:p>
        </p:txBody>
      </p:sp>
      <p:sp>
        <p:nvSpPr>
          <p:cNvPr id="3" name="副標題 2"/>
          <p:cNvSpPr>
            <a:spLocks noGrp="1"/>
          </p:cNvSpPr>
          <p:nvPr>
            <p:ph type="subTitle" idx="1"/>
          </p:nvPr>
        </p:nvSpPr>
        <p:spPr>
          <a:xfrm>
            <a:off x="899592" y="4387552"/>
            <a:ext cx="7088832" cy="1777752"/>
          </a:xfrm>
        </p:spPr>
        <p:txBody>
          <a:bodyPr>
            <a:normAutofit/>
          </a:bodyPr>
          <a:lstStyle/>
          <a:p>
            <a:r>
              <a:rPr lang="zh-TW" altLang="en-US" sz="2400" dirty="0">
                <a:solidFill>
                  <a:srgbClr val="002B4C"/>
                </a:solidFill>
              </a:rPr>
              <a:t>國立交通大學資訊工程</a:t>
            </a:r>
            <a:r>
              <a:rPr lang="zh-TW" altLang="en-US" sz="2400" dirty="0" smtClean="0">
                <a:solidFill>
                  <a:srgbClr val="002B4C"/>
                </a:solidFill>
              </a:rPr>
              <a:t>系</a:t>
            </a:r>
            <a:endParaRPr lang="en-US" altLang="zh-TW" sz="2400" dirty="0" smtClean="0">
              <a:solidFill>
                <a:srgbClr val="002B4C"/>
              </a:solidFill>
            </a:endParaRPr>
          </a:p>
          <a:p>
            <a:r>
              <a:rPr lang="en-US" altLang="zh-TW" sz="2400" dirty="0" smtClean="0">
                <a:solidFill>
                  <a:srgbClr val="002B4C"/>
                </a:solidFill>
              </a:rPr>
              <a:t>Department </a:t>
            </a:r>
            <a:r>
              <a:rPr lang="en-US" altLang="zh-TW" sz="2400" dirty="0">
                <a:solidFill>
                  <a:srgbClr val="002B4C"/>
                </a:solidFill>
              </a:rPr>
              <a:t>of Computer Science</a:t>
            </a:r>
          </a:p>
          <a:p>
            <a:r>
              <a:rPr lang="en-US" altLang="zh-TW" sz="2400" dirty="0">
                <a:solidFill>
                  <a:srgbClr val="002B4C"/>
                </a:solidFill>
              </a:rPr>
              <a:t>National Chiao Tung </a:t>
            </a:r>
            <a:r>
              <a:rPr lang="en-US" altLang="zh-TW" sz="2400" dirty="0" smtClean="0">
                <a:solidFill>
                  <a:srgbClr val="002B4C"/>
                </a:solidFill>
              </a:rPr>
              <a:t>University</a:t>
            </a:r>
          </a:p>
          <a:p>
            <a:r>
              <a:rPr lang="en-US" altLang="zh-TW" sz="2400" dirty="0" smtClean="0">
                <a:solidFill>
                  <a:srgbClr val="002B4C"/>
                </a:solidFill>
              </a:rPr>
              <a:t>September 20, 2016</a:t>
            </a:r>
            <a:endParaRPr lang="en-US" altLang="zh-TW" sz="2400" dirty="0">
              <a:solidFill>
                <a:srgbClr val="002B4C"/>
              </a:solidFill>
            </a:endParaRPr>
          </a:p>
          <a:p>
            <a:endParaRPr lang="en-US" altLang="zh-TW" sz="2400" dirty="0" smtClean="0">
              <a:solidFill>
                <a:srgbClr val="002B4C"/>
              </a:solidFill>
            </a:endParaRPr>
          </a:p>
        </p:txBody>
      </p:sp>
      <p:sp>
        <p:nvSpPr>
          <p:cNvPr id="5" name="圓角矩形 4"/>
          <p:cNvSpPr/>
          <p:nvPr/>
        </p:nvSpPr>
        <p:spPr>
          <a:xfrm>
            <a:off x="827584" y="260648"/>
            <a:ext cx="3240360" cy="36004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latin typeface="Adobe 繁黑體 Std B" pitchFamily="34" charset="-120"/>
                <a:ea typeface="Adobe 繁黑體 Std B" pitchFamily="34" charset="-120"/>
              </a:rPr>
              <a:t>行動寬頻尖端技術跨校教學聯盟</a:t>
            </a:r>
            <a:endParaRPr lang="zh-TW" altLang="en-US" sz="1600" dirty="0">
              <a:latin typeface="Adobe 繁黑體 Std B" pitchFamily="34" charset="-120"/>
              <a:ea typeface="Adobe 繁黑體 Std B" pitchFamily="34" charset="-120"/>
            </a:endParaRPr>
          </a:p>
        </p:txBody>
      </p:sp>
    </p:spTree>
    <p:extLst>
      <p:ext uri="{BB962C8B-B14F-4D97-AF65-F5344CB8AC3E}">
        <p14:creationId xmlns:p14="http://schemas.microsoft.com/office/powerpoint/2010/main" val="10410948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標題 1"/>
          <p:cNvSpPr>
            <a:spLocks noGrp="1"/>
          </p:cNvSpPr>
          <p:nvPr>
            <p:ph type="title"/>
          </p:nvPr>
        </p:nvSpPr>
        <p:spPr>
          <a:xfrm>
            <a:off x="457200" y="556817"/>
            <a:ext cx="8229600" cy="1066800"/>
          </a:xfrm>
        </p:spPr>
        <p:txBody>
          <a:bodyPr/>
          <a:lstStyle/>
          <a:p>
            <a:pPr eaLnBrk="1" hangingPunct="1"/>
            <a:r>
              <a:rPr lang="en-US" altLang="zh-TW" dirty="0" smtClean="0"/>
              <a:t>M2M Devices</a:t>
            </a:r>
            <a:endParaRPr lang="zh-TW" altLang="en-US" dirty="0" smtClean="0"/>
          </a:p>
        </p:txBody>
      </p:sp>
      <p:sp>
        <p:nvSpPr>
          <p:cNvPr id="3" name="內容版面配置區 2"/>
          <p:cNvSpPr>
            <a:spLocks noGrp="1"/>
          </p:cNvSpPr>
          <p:nvPr>
            <p:ph idx="1"/>
          </p:nvPr>
        </p:nvSpPr>
        <p:spPr>
          <a:xfrm>
            <a:off x="457200" y="1484313"/>
            <a:ext cx="8229600" cy="4641850"/>
          </a:xfrm>
        </p:spPr>
        <p:txBody>
          <a:bodyPr rtlCol="0">
            <a:noAutofit/>
          </a:bodyPr>
          <a:lstStyle/>
          <a:p>
            <a:pPr eaLnBrk="1" fontAlgn="auto" hangingPunct="1">
              <a:spcAft>
                <a:spcPts val="0"/>
              </a:spcAft>
              <a:buFont typeface="Arial" pitchFamily="34" charset="0"/>
              <a:buChar char="•"/>
              <a:defRPr/>
            </a:pPr>
            <a:r>
              <a:rPr lang="en-US" altLang="zh-TW" dirty="0" smtClean="0"/>
              <a:t>Battery powered</a:t>
            </a:r>
          </a:p>
          <a:p>
            <a:pPr lvl="1" eaLnBrk="1" fontAlgn="auto" hangingPunct="1">
              <a:spcAft>
                <a:spcPts val="0"/>
              </a:spcAft>
              <a:buFont typeface="Arial" pitchFamily="34" charset="0"/>
              <a:buChar char="–"/>
              <a:defRPr/>
            </a:pPr>
            <a:r>
              <a:rPr lang="en-US" altLang="zh-TW" sz="2400" dirty="0" smtClean="0"/>
              <a:t>E.g., </a:t>
            </a:r>
            <a:r>
              <a:rPr lang="en-US" altLang="zh-TW" sz="2400" dirty="0"/>
              <a:t>water meters are located outdoors and cannot be easily </a:t>
            </a:r>
            <a:r>
              <a:rPr lang="en-US" altLang="zh-TW" sz="2400" dirty="0" smtClean="0"/>
              <a:t>connected </a:t>
            </a:r>
            <a:r>
              <a:rPr lang="en-US" altLang="zh-TW" sz="2400" dirty="0"/>
              <a:t>to a power supply</a:t>
            </a:r>
            <a:r>
              <a:rPr lang="en-US" altLang="zh-TW" sz="2400" dirty="0" smtClean="0"/>
              <a:t>.</a:t>
            </a:r>
            <a:endParaRPr lang="en-US" altLang="zh-TW" sz="3200" dirty="0" smtClean="0"/>
          </a:p>
          <a:p>
            <a:pPr eaLnBrk="1" fontAlgn="auto" hangingPunct="1">
              <a:spcAft>
                <a:spcPts val="0"/>
              </a:spcAft>
              <a:buFont typeface="Arial" pitchFamily="34" charset="0"/>
              <a:buChar char="•"/>
              <a:defRPr/>
            </a:pPr>
            <a:r>
              <a:rPr lang="en-US" altLang="zh-TW" dirty="0" smtClean="0"/>
              <a:t>Embedded</a:t>
            </a:r>
          </a:p>
          <a:p>
            <a:pPr lvl="1" eaLnBrk="1" fontAlgn="auto" hangingPunct="1">
              <a:spcAft>
                <a:spcPts val="0"/>
              </a:spcAft>
              <a:buFont typeface="Arial" pitchFamily="34" charset="0"/>
              <a:buChar char="–"/>
              <a:defRPr/>
            </a:pPr>
            <a:r>
              <a:rPr lang="en-US" altLang="zh-TW" sz="2400" dirty="0"/>
              <a:t>M</a:t>
            </a:r>
            <a:r>
              <a:rPr lang="en-US" altLang="zh-TW" sz="2400" dirty="0" smtClean="0"/>
              <a:t>any </a:t>
            </a:r>
            <a:r>
              <a:rPr lang="en-US" altLang="zh-TW" sz="2400" dirty="0"/>
              <a:t>devices are deployed in </a:t>
            </a:r>
            <a:r>
              <a:rPr lang="en-US" altLang="zh-TW" sz="2400" dirty="0" smtClean="0"/>
              <a:t>systems </a:t>
            </a:r>
            <a:r>
              <a:rPr lang="en-US" altLang="zh-TW" sz="2400" dirty="0"/>
              <a:t>with specific operating </a:t>
            </a:r>
            <a:r>
              <a:rPr lang="en-US" altLang="zh-TW" sz="2400" dirty="0" smtClean="0"/>
              <a:t>condition</a:t>
            </a:r>
            <a:r>
              <a:rPr lang="en-US" altLang="zh-TW" sz="2400" dirty="0"/>
              <a:t> </a:t>
            </a:r>
            <a:r>
              <a:rPr lang="en-US" altLang="zh-TW" sz="2400" dirty="0" smtClean="0"/>
              <a:t>and with limited computation power.</a:t>
            </a:r>
          </a:p>
          <a:p>
            <a:pPr lvl="1" eaLnBrk="1" fontAlgn="auto" hangingPunct="1">
              <a:spcAft>
                <a:spcPts val="0"/>
              </a:spcAft>
              <a:buFont typeface="Arial" pitchFamily="34" charset="0"/>
              <a:buChar char="–"/>
              <a:defRPr/>
            </a:pPr>
            <a:r>
              <a:rPr lang="en-US" altLang="zh-TW" sz="2400" dirty="0" smtClean="0"/>
              <a:t>E.g., </a:t>
            </a:r>
            <a:r>
              <a:rPr lang="en-US" altLang="zh-TW" sz="2400" dirty="0"/>
              <a:t>the OBD in </a:t>
            </a:r>
            <a:r>
              <a:rPr lang="en-US" altLang="zh-TW" sz="2400" dirty="0" smtClean="0"/>
              <a:t>car</a:t>
            </a:r>
            <a:endParaRPr lang="en-US" altLang="zh-TW" sz="3200" dirty="0" smtClean="0"/>
          </a:p>
          <a:p>
            <a:pPr eaLnBrk="1" fontAlgn="auto" hangingPunct="1">
              <a:spcAft>
                <a:spcPts val="0"/>
              </a:spcAft>
              <a:buFont typeface="Arial" pitchFamily="34" charset="0"/>
              <a:buChar char="•"/>
              <a:defRPr/>
            </a:pPr>
            <a:r>
              <a:rPr lang="en-US" altLang="zh-TW" dirty="0" smtClean="0"/>
              <a:t>Here </a:t>
            </a:r>
            <a:r>
              <a:rPr lang="en-US" altLang="zh-TW" dirty="0"/>
              <a:t>to </a:t>
            </a:r>
            <a:r>
              <a:rPr lang="en-US" altLang="zh-TW" dirty="0" smtClean="0"/>
              <a:t>stay</a:t>
            </a:r>
            <a:endParaRPr lang="en-US" altLang="zh-TW" sz="2000" dirty="0"/>
          </a:p>
          <a:p>
            <a:pPr lvl="1" eaLnBrk="1" fontAlgn="auto" hangingPunct="1">
              <a:spcAft>
                <a:spcPts val="0"/>
              </a:spcAft>
              <a:buFont typeface="Arial" pitchFamily="34" charset="0"/>
              <a:buChar char="–"/>
              <a:defRPr/>
            </a:pPr>
            <a:r>
              <a:rPr lang="en-US" altLang="zh-TW" sz="2400" dirty="0" smtClean="0"/>
              <a:t>Many devices are static or with very low mobility.</a:t>
            </a:r>
          </a:p>
          <a:p>
            <a:pPr lvl="1" eaLnBrk="1" fontAlgn="auto" hangingPunct="1">
              <a:spcAft>
                <a:spcPts val="0"/>
              </a:spcAft>
              <a:buFont typeface="Arial" pitchFamily="34" charset="0"/>
              <a:buChar char="–"/>
              <a:defRPr/>
            </a:pPr>
            <a:endParaRPr lang="en-US" altLang="zh-TW" sz="2400" dirty="0" smtClean="0"/>
          </a:p>
        </p:txBody>
      </p:sp>
      <p:sp>
        <p:nvSpPr>
          <p:cNvPr id="4" name="投影片編號版面配置區 3"/>
          <p:cNvSpPr>
            <a:spLocks noGrp="1"/>
          </p:cNvSpPr>
          <p:nvPr>
            <p:ph type="sldNum" sz="quarter" idx="4"/>
          </p:nvPr>
        </p:nvSpPr>
        <p:spPr/>
        <p:txBody>
          <a:bodyPr/>
          <a:lstStyle/>
          <a:p>
            <a:fld id="{BC71E80C-9635-473D-9F26-B779060F2DD3}" type="slidenum">
              <a:rPr lang="zh-TW" altLang="en-US" smtClean="0"/>
              <a:t>10</a:t>
            </a:fld>
            <a:endParaRPr lang="zh-TW" altLang="en-US" dirty="0"/>
          </a:p>
        </p:txBody>
      </p:sp>
    </p:spTree>
    <p:extLst>
      <p:ext uri="{BB962C8B-B14F-4D97-AF65-F5344CB8AC3E}">
        <p14:creationId xmlns:p14="http://schemas.microsoft.com/office/powerpoint/2010/main" val="4458103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標題 1"/>
          <p:cNvSpPr>
            <a:spLocks noGrp="1"/>
          </p:cNvSpPr>
          <p:nvPr>
            <p:ph type="title"/>
          </p:nvPr>
        </p:nvSpPr>
        <p:spPr>
          <a:xfrm>
            <a:off x="457200" y="417513"/>
            <a:ext cx="8229600" cy="1066800"/>
          </a:xfrm>
        </p:spPr>
        <p:txBody>
          <a:bodyPr/>
          <a:lstStyle/>
          <a:p>
            <a:pPr eaLnBrk="1" hangingPunct="1"/>
            <a:r>
              <a:rPr lang="en-US" altLang="zh-TW" dirty="0" smtClean="0"/>
              <a:t>Challenges</a:t>
            </a:r>
            <a:endParaRPr lang="zh-TW" altLang="en-US" dirty="0" smtClean="0"/>
          </a:p>
        </p:txBody>
      </p:sp>
      <p:sp>
        <p:nvSpPr>
          <p:cNvPr id="3" name="內容版面配置區 2"/>
          <p:cNvSpPr>
            <a:spLocks noGrp="1"/>
          </p:cNvSpPr>
          <p:nvPr>
            <p:ph idx="1"/>
          </p:nvPr>
        </p:nvSpPr>
        <p:spPr>
          <a:xfrm>
            <a:off x="457200" y="1484313"/>
            <a:ext cx="8229600" cy="4641850"/>
          </a:xfrm>
        </p:spPr>
        <p:txBody>
          <a:bodyPr rtlCol="0">
            <a:normAutofit fontScale="92500" lnSpcReduction="20000"/>
          </a:bodyPr>
          <a:lstStyle/>
          <a:p>
            <a:pPr eaLnBrk="1" fontAlgn="auto" hangingPunct="1">
              <a:spcAft>
                <a:spcPts val="0"/>
              </a:spcAft>
              <a:buFont typeface="Arial" pitchFamily="34" charset="0"/>
              <a:buChar char="•"/>
              <a:defRPr/>
            </a:pPr>
            <a:r>
              <a:rPr lang="en-US" altLang="zh-TW" dirty="0"/>
              <a:t>Fragmentation</a:t>
            </a:r>
            <a:r>
              <a:rPr lang="zh-TW" altLang="en-US" dirty="0"/>
              <a:t> </a:t>
            </a:r>
            <a:r>
              <a:rPr lang="en-US" altLang="zh-TW" dirty="0"/>
              <a:t>of </a:t>
            </a:r>
            <a:r>
              <a:rPr lang="en-US" altLang="zh-TW" dirty="0" smtClean="0"/>
              <a:t>solutions</a:t>
            </a:r>
          </a:p>
          <a:p>
            <a:pPr lvl="1" eaLnBrk="1" fontAlgn="auto" hangingPunct="1">
              <a:spcAft>
                <a:spcPts val="0"/>
              </a:spcAft>
              <a:buFont typeface="Arial" pitchFamily="34" charset="0"/>
              <a:buChar char="–"/>
              <a:defRPr/>
            </a:pPr>
            <a:r>
              <a:rPr lang="en-US" altLang="zh-TW" dirty="0" smtClean="0"/>
              <a:t>It is important to </a:t>
            </a:r>
            <a:r>
              <a:rPr lang="en-US" altLang="zh-TW" dirty="0"/>
              <a:t>have service platforms that can be reused for multiple </a:t>
            </a:r>
            <a:r>
              <a:rPr lang="en-US" altLang="zh-TW" dirty="0" smtClean="0"/>
              <a:t>applications.</a:t>
            </a:r>
            <a:endParaRPr lang="en-US" altLang="zh-TW" dirty="0"/>
          </a:p>
          <a:p>
            <a:pPr eaLnBrk="1" fontAlgn="auto" hangingPunct="1">
              <a:spcAft>
                <a:spcPts val="0"/>
              </a:spcAft>
              <a:buFont typeface="Arial" pitchFamily="34" charset="0"/>
              <a:buChar char="•"/>
              <a:defRPr/>
            </a:pPr>
            <a:r>
              <a:rPr lang="en-US" altLang="zh-TW" dirty="0" smtClean="0"/>
              <a:t>Network misalignment</a:t>
            </a:r>
            <a:endParaRPr lang="en-US" altLang="zh-TW" dirty="0"/>
          </a:p>
          <a:p>
            <a:pPr lvl="1" eaLnBrk="1" fontAlgn="auto" hangingPunct="1">
              <a:spcAft>
                <a:spcPts val="0"/>
              </a:spcAft>
              <a:buFont typeface="Arial" pitchFamily="34" charset="0"/>
              <a:buChar char="–"/>
              <a:defRPr/>
            </a:pPr>
            <a:r>
              <a:rPr lang="en-US" altLang="zh-TW" dirty="0" smtClean="0"/>
              <a:t>large </a:t>
            </a:r>
            <a:r>
              <a:rPr lang="en-US" altLang="zh-TW" dirty="0"/>
              <a:t>numbers of devices generating very small amounts of data transport and potentially a very significant overload of the control and connectivity planes.</a:t>
            </a:r>
          </a:p>
          <a:p>
            <a:pPr eaLnBrk="1" fontAlgn="auto" hangingPunct="1">
              <a:spcAft>
                <a:spcPts val="0"/>
              </a:spcAft>
              <a:buFont typeface="Arial" pitchFamily="34" charset="0"/>
              <a:buChar char="•"/>
              <a:defRPr/>
            </a:pPr>
            <a:r>
              <a:rPr lang="en-US" altLang="zh-TW" dirty="0" smtClean="0"/>
              <a:t>Security and Privacy issues</a:t>
            </a:r>
          </a:p>
          <a:p>
            <a:pPr lvl="1" eaLnBrk="1" fontAlgn="auto" hangingPunct="1">
              <a:spcAft>
                <a:spcPts val="0"/>
              </a:spcAft>
              <a:buFont typeface="Arial" pitchFamily="34" charset="0"/>
              <a:buChar char="–"/>
              <a:defRPr/>
            </a:pPr>
            <a:r>
              <a:rPr lang="en-US" altLang="zh-TW" dirty="0"/>
              <a:t>E</a:t>
            </a:r>
            <a:r>
              <a:rPr lang="en-US" altLang="zh-TW" dirty="0" smtClean="0"/>
              <a:t>.g., </a:t>
            </a:r>
            <a:r>
              <a:rPr lang="en-US" altLang="zh-TW" dirty="0"/>
              <a:t>eHealth, Smart Grid, etc</a:t>
            </a:r>
            <a:r>
              <a:rPr lang="en-US" altLang="zh-TW" dirty="0" smtClean="0"/>
              <a:t>.</a:t>
            </a:r>
          </a:p>
          <a:p>
            <a:pPr lvl="1" eaLnBrk="1" fontAlgn="auto" hangingPunct="1">
              <a:spcAft>
                <a:spcPts val="0"/>
              </a:spcAft>
              <a:buFont typeface="Arial" pitchFamily="34" charset="0"/>
              <a:buChar char="–"/>
              <a:defRPr/>
            </a:pPr>
            <a:r>
              <a:rPr lang="en-US" altLang="zh-TW" dirty="0" smtClean="0"/>
              <a:t>Data sharing vs. data protection</a:t>
            </a:r>
            <a:endParaRPr lang="en-US" altLang="zh-TW" dirty="0"/>
          </a:p>
        </p:txBody>
      </p:sp>
      <p:sp>
        <p:nvSpPr>
          <p:cNvPr id="4" name="投影片編號版面配置區 3"/>
          <p:cNvSpPr>
            <a:spLocks noGrp="1"/>
          </p:cNvSpPr>
          <p:nvPr>
            <p:ph type="sldNum" sz="quarter" idx="4"/>
          </p:nvPr>
        </p:nvSpPr>
        <p:spPr/>
        <p:txBody>
          <a:bodyPr/>
          <a:lstStyle/>
          <a:p>
            <a:fld id="{BC71E80C-9635-473D-9F26-B779060F2DD3}" type="slidenum">
              <a:rPr lang="zh-TW" altLang="en-US" smtClean="0"/>
              <a:t>11</a:t>
            </a:fld>
            <a:endParaRPr lang="zh-TW" altLang="en-US" dirty="0"/>
          </a:p>
        </p:txBody>
      </p:sp>
    </p:spTree>
    <p:extLst>
      <p:ext uri="{BB962C8B-B14F-4D97-AF65-F5344CB8AC3E}">
        <p14:creationId xmlns:p14="http://schemas.microsoft.com/office/powerpoint/2010/main" val="41084402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68313" y="2708275"/>
            <a:ext cx="8229600" cy="1143000"/>
          </a:xfrm>
        </p:spPr>
        <p:txBody>
          <a:bodyPr>
            <a:normAutofit/>
          </a:bodyPr>
          <a:lstStyle/>
          <a:p>
            <a:pPr eaLnBrk="1" hangingPunct="1"/>
            <a:r>
              <a:rPr lang="en-US" altLang="en-US" dirty="0" smtClean="0">
                <a:ea typeface="新細明體" panose="02020500000000000000" pitchFamily="18" charset="-120"/>
              </a:rPr>
              <a:t>Introduction to oneM2M</a:t>
            </a:r>
          </a:p>
        </p:txBody>
      </p:sp>
      <p:sp>
        <p:nvSpPr>
          <p:cNvPr id="2" name="投影片編號版面配置區 1"/>
          <p:cNvSpPr>
            <a:spLocks noGrp="1"/>
          </p:cNvSpPr>
          <p:nvPr>
            <p:ph type="sldNum" sz="quarter" idx="4"/>
          </p:nvPr>
        </p:nvSpPr>
        <p:spPr/>
        <p:txBody>
          <a:bodyPr/>
          <a:lstStyle/>
          <a:p>
            <a:fld id="{BC71E80C-9635-473D-9F26-B779060F2DD3}" type="slidenum">
              <a:rPr lang="zh-TW" altLang="en-US" smtClean="0"/>
              <a:t>12</a:t>
            </a:fld>
            <a:endParaRPr lang="zh-TW" altLang="en-US" dirty="0"/>
          </a:p>
        </p:txBody>
      </p:sp>
    </p:spTree>
    <p:extLst>
      <p:ext uri="{BB962C8B-B14F-4D97-AF65-F5344CB8AC3E}">
        <p14:creationId xmlns:p14="http://schemas.microsoft.com/office/powerpoint/2010/main" val="29607806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Predecessor of oneM2M</a:t>
            </a:r>
            <a:br>
              <a:rPr lang="en-US" altLang="zh-TW" dirty="0"/>
            </a:br>
            <a:r>
              <a:rPr lang="en-US" altLang="zh-TW" dirty="0"/>
              <a:t>ETSI TC M2M</a:t>
            </a:r>
            <a:endParaRPr lang="zh-TW" altLang="en-US" dirty="0"/>
          </a:p>
        </p:txBody>
      </p:sp>
      <p:sp>
        <p:nvSpPr>
          <p:cNvPr id="3" name="內容版面配置區 2"/>
          <p:cNvSpPr>
            <a:spLocks noGrp="1"/>
          </p:cNvSpPr>
          <p:nvPr>
            <p:ph idx="1"/>
          </p:nvPr>
        </p:nvSpPr>
        <p:spPr/>
        <p:txBody>
          <a:bodyPr/>
          <a:lstStyle/>
          <a:p>
            <a:r>
              <a:rPr lang="en-US" altLang="zh-TW" dirty="0"/>
              <a:t>ETSI  (European Telecommunications Standards Institute) TC (Technical Committee) M2M established in Jan. 2009</a:t>
            </a:r>
          </a:p>
          <a:p>
            <a:r>
              <a:rPr lang="en-US" altLang="zh-TW" dirty="0"/>
              <a:t>To develop and maintain an end-to-end overall telecommunication high level architecture for M2M</a:t>
            </a:r>
          </a:p>
          <a:p>
            <a:r>
              <a:rPr lang="en-US" altLang="zh-TW" dirty="0"/>
              <a:t>To identify gaps with existing standards and provide specifications to fill these gaps</a:t>
            </a:r>
          </a:p>
          <a:p>
            <a:endParaRPr lang="zh-TW" altLang="en-US" dirty="0"/>
          </a:p>
        </p:txBody>
      </p:sp>
      <p:sp>
        <p:nvSpPr>
          <p:cNvPr id="5" name="投影片編號版面配置區 4"/>
          <p:cNvSpPr>
            <a:spLocks noGrp="1"/>
          </p:cNvSpPr>
          <p:nvPr>
            <p:ph type="sldNum" sz="quarter" idx="4"/>
          </p:nvPr>
        </p:nvSpPr>
        <p:spPr/>
        <p:txBody>
          <a:bodyPr/>
          <a:lstStyle/>
          <a:p>
            <a:fld id="{BC71E80C-9635-473D-9F26-B779060F2DD3}" type="slidenum">
              <a:rPr lang="zh-TW" altLang="en-US" smtClean="0"/>
              <a:t>13</a:t>
            </a:fld>
            <a:endParaRPr lang="zh-TW" altLang="en-US" dirty="0"/>
          </a:p>
        </p:txBody>
      </p:sp>
    </p:spTree>
    <p:extLst>
      <p:ext uri="{BB962C8B-B14F-4D97-AF65-F5344CB8AC3E}">
        <p14:creationId xmlns:p14="http://schemas.microsoft.com/office/powerpoint/2010/main" val="29531074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zh-TW" dirty="0" smtClean="0"/>
              <a:t>ETSI M2M Network</a:t>
            </a:r>
            <a:endParaRPr lang="zh-TW" altLang="en-US" dirty="0" smtClean="0"/>
          </a:p>
        </p:txBody>
      </p:sp>
      <p:sp>
        <p:nvSpPr>
          <p:cNvPr id="5" name="Cloud 4"/>
          <p:cNvSpPr/>
          <p:nvPr/>
        </p:nvSpPr>
        <p:spPr>
          <a:xfrm>
            <a:off x="609600" y="2238375"/>
            <a:ext cx="2438400" cy="3019425"/>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6" name="Cloud 5"/>
          <p:cNvSpPr/>
          <p:nvPr/>
        </p:nvSpPr>
        <p:spPr>
          <a:xfrm>
            <a:off x="3652838" y="2266950"/>
            <a:ext cx="2659062" cy="281940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7" name="Rounded Rectangle 6"/>
          <p:cNvSpPr/>
          <p:nvPr/>
        </p:nvSpPr>
        <p:spPr>
          <a:xfrm>
            <a:off x="6654800" y="1828800"/>
            <a:ext cx="1447800" cy="3429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92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4425" y="2133600"/>
            <a:ext cx="376238"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6750" y="2833688"/>
            <a:ext cx="304800" cy="557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73875" y="2200275"/>
            <a:ext cx="590550" cy="5667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6"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16750" y="3467100"/>
            <a:ext cx="409575" cy="55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64425" y="2814638"/>
            <a:ext cx="376238"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8"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64425" y="3486150"/>
            <a:ext cx="376238"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9"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54838" y="4114800"/>
            <a:ext cx="428625"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30"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78700" y="4362450"/>
            <a:ext cx="428625"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31" name="TextBox 15"/>
          <p:cNvSpPr txBox="1">
            <a:spLocks noChangeArrowheads="1"/>
          </p:cNvSpPr>
          <p:nvPr/>
        </p:nvSpPr>
        <p:spPr bwMode="auto">
          <a:xfrm>
            <a:off x="6657975" y="4941888"/>
            <a:ext cx="15208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400" dirty="0">
                <a:latin typeface="Arial" panose="020B0604020202020204" pitchFamily="34" charset="0"/>
              </a:rPr>
              <a:t>M2M Applications</a:t>
            </a:r>
          </a:p>
        </p:txBody>
      </p:sp>
      <p:sp>
        <p:nvSpPr>
          <p:cNvPr id="9232" name="TextBox 16"/>
          <p:cNvSpPr txBox="1">
            <a:spLocks noChangeArrowheads="1"/>
          </p:cNvSpPr>
          <p:nvPr/>
        </p:nvSpPr>
        <p:spPr bwMode="auto">
          <a:xfrm>
            <a:off x="6629400" y="1828800"/>
            <a:ext cx="15462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400" dirty="0">
                <a:latin typeface="Arial" panose="020B0604020202020204" pitchFamily="34" charset="0"/>
              </a:rPr>
              <a:t>Client Applications</a:t>
            </a:r>
          </a:p>
        </p:txBody>
      </p:sp>
      <p:pic>
        <p:nvPicPr>
          <p:cNvPr id="9233"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14663" y="3133725"/>
            <a:ext cx="638175"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4" name="TextBox 18"/>
          <p:cNvSpPr txBox="1">
            <a:spLocks noChangeArrowheads="1"/>
          </p:cNvSpPr>
          <p:nvPr/>
        </p:nvSpPr>
        <p:spPr bwMode="auto">
          <a:xfrm>
            <a:off x="2922588" y="4452938"/>
            <a:ext cx="8223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r>
              <a:rPr lang="en-US" altLang="zh-TW" sz="1400" dirty="0">
                <a:latin typeface="Arial" panose="020B0604020202020204" pitchFamily="34" charset="0"/>
              </a:rPr>
              <a:t>M2M</a:t>
            </a:r>
          </a:p>
          <a:p>
            <a:pPr algn="ctr" eaLnBrk="1" hangingPunct="1">
              <a:spcBef>
                <a:spcPct val="0"/>
              </a:spcBef>
              <a:buFontTx/>
              <a:buNone/>
            </a:pPr>
            <a:r>
              <a:rPr lang="en-US" altLang="zh-TW" sz="1400" dirty="0">
                <a:latin typeface="Arial" panose="020B0604020202020204" pitchFamily="34" charset="0"/>
              </a:rPr>
              <a:t>Gateway</a:t>
            </a:r>
          </a:p>
        </p:txBody>
      </p:sp>
      <p:sp>
        <p:nvSpPr>
          <p:cNvPr id="9235" name="TextBox 19"/>
          <p:cNvSpPr txBox="1">
            <a:spLocks noChangeArrowheads="1"/>
          </p:cNvSpPr>
          <p:nvPr/>
        </p:nvSpPr>
        <p:spPr bwMode="auto">
          <a:xfrm>
            <a:off x="4005263" y="2524125"/>
            <a:ext cx="20494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dirty="0">
                <a:latin typeface="Arial" panose="020B0604020202020204" pitchFamily="34" charset="0"/>
              </a:rPr>
              <a:t>M2M Core Network</a:t>
            </a:r>
          </a:p>
        </p:txBody>
      </p:sp>
      <p:sp>
        <p:nvSpPr>
          <p:cNvPr id="9236" name="TextBox 20"/>
          <p:cNvSpPr txBox="1">
            <a:spLocks noChangeArrowheads="1"/>
          </p:cNvSpPr>
          <p:nvPr/>
        </p:nvSpPr>
        <p:spPr bwMode="auto">
          <a:xfrm>
            <a:off x="914400" y="2573338"/>
            <a:ext cx="20478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dirty="0">
                <a:latin typeface="Arial" panose="020B0604020202020204" pitchFamily="34" charset="0"/>
              </a:rPr>
              <a:t>M2M Area Network</a:t>
            </a:r>
          </a:p>
        </p:txBody>
      </p:sp>
      <p:pic>
        <p:nvPicPr>
          <p:cNvPr id="9237"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64100" y="3943350"/>
            <a:ext cx="438150"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38" name="Picture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62400" y="3419475"/>
            <a:ext cx="438150"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39" name="Picture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94175" y="2892425"/>
            <a:ext cx="708025" cy="530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4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87963" y="3008313"/>
            <a:ext cx="631825" cy="62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41" name="Picture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64075" y="3424238"/>
            <a:ext cx="528638" cy="528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42" name="Picture 15" descr="C:\Users\fjlin\AppData\Local\Microsoft\Windows\Temporary Internet Files\Content.IE5\3RCRE92X\MC900149862[1].wmf"/>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190625" y="3163888"/>
            <a:ext cx="295275"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43" name="Picture 16" descr="C:\Users\fjlin\AppData\Local\Microsoft\Windows\Temporary Internet Files\Content.IE5\3RCRE92X\MP900385991[1].jp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022475" y="3009900"/>
            <a:ext cx="74771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44" name="Picture 17" descr="C:\Users\fjlin\AppData\Local\Microsoft\Windows\Temporary Internet Files\Content.IE5\95N2JKGI\MP900448627[1].jp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41413" y="4238625"/>
            <a:ext cx="668337"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45" name="Picture 18" descr="C:\Users\fjlin\AppData\Local\Microsoft\Windows\Temporary Internet Files\Content.IE5\ZZKQ4ZPC\MP900439241[1].jp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136775" y="3952875"/>
            <a:ext cx="635000"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Rounded Rectangle 30"/>
          <p:cNvSpPr/>
          <p:nvPr/>
        </p:nvSpPr>
        <p:spPr>
          <a:xfrm>
            <a:off x="6011863" y="2790825"/>
            <a:ext cx="862012" cy="1563688"/>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M2M</a:t>
            </a:r>
          </a:p>
          <a:p>
            <a:pPr algn="ctr">
              <a:defRPr/>
            </a:pPr>
            <a:r>
              <a:rPr lang="en-US" sz="1000" dirty="0">
                <a:solidFill>
                  <a:schemeClr val="tx1"/>
                </a:solidFill>
              </a:rPr>
              <a:t>Network</a:t>
            </a:r>
          </a:p>
          <a:p>
            <a:pPr algn="ctr">
              <a:defRPr/>
            </a:pPr>
            <a:r>
              <a:rPr lang="en-US" sz="1000" dirty="0">
                <a:solidFill>
                  <a:schemeClr val="tx1"/>
                </a:solidFill>
              </a:rPr>
              <a:t>Service</a:t>
            </a:r>
          </a:p>
          <a:p>
            <a:pPr algn="ctr">
              <a:defRPr/>
            </a:pPr>
            <a:r>
              <a:rPr lang="en-US" sz="1000" dirty="0">
                <a:solidFill>
                  <a:schemeClr val="tx1"/>
                </a:solidFill>
              </a:rPr>
              <a:t>Capabilities</a:t>
            </a:r>
          </a:p>
        </p:txBody>
      </p:sp>
      <p:sp>
        <p:nvSpPr>
          <p:cNvPr id="32" name="Rounded Rectangle 31"/>
          <p:cNvSpPr/>
          <p:nvPr/>
        </p:nvSpPr>
        <p:spPr>
          <a:xfrm>
            <a:off x="2903538" y="2814638"/>
            <a:ext cx="860425" cy="1562100"/>
          </a:xfrm>
          <a:prstGeom prst="roundRect">
            <a:avLst/>
          </a:prstGeom>
          <a:solidFill>
            <a:schemeClr val="tx2">
              <a:lumMod val="20000"/>
              <a:lumOff val="80000"/>
              <a:alpha val="37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M2M</a:t>
            </a:r>
          </a:p>
          <a:p>
            <a:pPr algn="ctr">
              <a:defRPr/>
            </a:pPr>
            <a:r>
              <a:rPr lang="en-US" sz="1000" dirty="0">
                <a:solidFill>
                  <a:schemeClr val="tx1"/>
                </a:solidFill>
              </a:rPr>
              <a:t>Gateway</a:t>
            </a:r>
          </a:p>
          <a:p>
            <a:pPr algn="ctr">
              <a:defRPr/>
            </a:pPr>
            <a:r>
              <a:rPr lang="en-US" sz="1000" dirty="0">
                <a:solidFill>
                  <a:schemeClr val="tx1"/>
                </a:solidFill>
              </a:rPr>
              <a:t>Service</a:t>
            </a:r>
          </a:p>
          <a:p>
            <a:pPr algn="ctr">
              <a:defRPr/>
            </a:pPr>
            <a:r>
              <a:rPr lang="en-US" sz="1000" dirty="0">
                <a:solidFill>
                  <a:schemeClr val="tx1"/>
                </a:solidFill>
              </a:rPr>
              <a:t>Capabilities</a:t>
            </a:r>
          </a:p>
        </p:txBody>
      </p:sp>
      <p:sp>
        <p:nvSpPr>
          <p:cNvPr id="33" name="Rounded Rectangle 32"/>
          <p:cNvSpPr/>
          <p:nvPr/>
        </p:nvSpPr>
        <p:spPr>
          <a:xfrm>
            <a:off x="1303338" y="2833688"/>
            <a:ext cx="860425" cy="1562100"/>
          </a:xfrm>
          <a:prstGeom prst="roundRect">
            <a:avLst/>
          </a:prstGeom>
          <a:solidFill>
            <a:schemeClr val="tx2">
              <a:lumMod val="20000"/>
              <a:lumOff val="80000"/>
              <a:alpha val="37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M2M</a:t>
            </a:r>
          </a:p>
          <a:p>
            <a:pPr algn="ctr">
              <a:defRPr/>
            </a:pPr>
            <a:r>
              <a:rPr lang="en-US" sz="1000" dirty="0">
                <a:solidFill>
                  <a:schemeClr val="tx1"/>
                </a:solidFill>
              </a:rPr>
              <a:t>Device</a:t>
            </a:r>
          </a:p>
          <a:p>
            <a:pPr algn="ctr">
              <a:defRPr/>
            </a:pPr>
            <a:r>
              <a:rPr lang="en-US" sz="1000" dirty="0">
                <a:solidFill>
                  <a:schemeClr val="tx1"/>
                </a:solidFill>
              </a:rPr>
              <a:t>Service</a:t>
            </a:r>
          </a:p>
          <a:p>
            <a:pPr algn="ctr">
              <a:defRPr/>
            </a:pPr>
            <a:r>
              <a:rPr lang="en-US" sz="1000" dirty="0">
                <a:solidFill>
                  <a:schemeClr val="tx1"/>
                </a:solidFill>
              </a:rPr>
              <a:t>Capabilities</a:t>
            </a:r>
          </a:p>
        </p:txBody>
      </p:sp>
      <p:cxnSp>
        <p:nvCxnSpPr>
          <p:cNvPr id="34" name="Straight Connector 33"/>
          <p:cNvCxnSpPr>
            <a:stCxn id="9241" idx="3"/>
          </p:cNvCxnSpPr>
          <p:nvPr/>
        </p:nvCxnSpPr>
        <p:spPr>
          <a:xfrm flipV="1">
            <a:off x="5192713" y="3543300"/>
            <a:ext cx="280987" cy="144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9241" idx="1"/>
          </p:cNvCxnSpPr>
          <p:nvPr/>
        </p:nvCxnSpPr>
        <p:spPr>
          <a:xfrm flipH="1">
            <a:off x="4221163" y="3687763"/>
            <a:ext cx="442912" cy="50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9241" idx="2"/>
          </p:cNvCxnSpPr>
          <p:nvPr/>
        </p:nvCxnSpPr>
        <p:spPr>
          <a:xfrm>
            <a:off x="4927600" y="3952875"/>
            <a:ext cx="182563" cy="133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9239" idx="3"/>
          </p:cNvCxnSpPr>
          <p:nvPr/>
        </p:nvCxnSpPr>
        <p:spPr>
          <a:xfrm>
            <a:off x="4902200" y="3157538"/>
            <a:ext cx="425450" cy="19050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9241" idx="1"/>
          </p:cNvCxnSpPr>
          <p:nvPr/>
        </p:nvCxnSpPr>
        <p:spPr>
          <a:xfrm flipH="1" flipV="1">
            <a:off x="3678238" y="3524250"/>
            <a:ext cx="985837" cy="1635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9241" idx="3"/>
          </p:cNvCxnSpPr>
          <p:nvPr/>
        </p:nvCxnSpPr>
        <p:spPr>
          <a:xfrm flipV="1">
            <a:off x="5192713" y="3687763"/>
            <a:ext cx="844550" cy="0"/>
          </a:xfrm>
          <a:prstGeom prst="line">
            <a:avLst/>
          </a:prstGeom>
        </p:spPr>
        <p:style>
          <a:lnRef idx="1">
            <a:schemeClr val="accent1"/>
          </a:lnRef>
          <a:fillRef idx="0">
            <a:schemeClr val="accent1"/>
          </a:fillRef>
          <a:effectRef idx="0">
            <a:schemeClr val="accent1"/>
          </a:effectRef>
          <a:fontRef idx="minor">
            <a:schemeClr val="tx1"/>
          </a:fontRef>
        </p:style>
      </p:cxnSp>
      <p:sp>
        <p:nvSpPr>
          <p:cNvPr id="9255" name="TextBox 39"/>
          <p:cNvSpPr txBox="1">
            <a:spLocks noChangeArrowheads="1"/>
          </p:cNvSpPr>
          <p:nvPr/>
        </p:nvSpPr>
        <p:spPr bwMode="auto">
          <a:xfrm>
            <a:off x="692150" y="5249863"/>
            <a:ext cx="21637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dirty="0">
                <a:latin typeface="Arial" panose="020B0604020202020204" pitchFamily="34" charset="0"/>
              </a:rPr>
              <a:t>M2M Device Domain</a:t>
            </a:r>
          </a:p>
        </p:txBody>
      </p:sp>
      <p:sp>
        <p:nvSpPr>
          <p:cNvPr id="9256" name="TextBox 40"/>
          <p:cNvSpPr txBox="1">
            <a:spLocks noChangeArrowheads="1"/>
          </p:cNvSpPr>
          <p:nvPr/>
        </p:nvSpPr>
        <p:spPr bwMode="auto">
          <a:xfrm>
            <a:off x="3333750" y="5222875"/>
            <a:ext cx="2344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dirty="0">
                <a:latin typeface="Arial" panose="020B0604020202020204" pitchFamily="34" charset="0"/>
              </a:rPr>
              <a:t>M2M Network Domain</a:t>
            </a:r>
          </a:p>
        </p:txBody>
      </p:sp>
      <p:sp>
        <p:nvSpPr>
          <p:cNvPr id="9257" name="TextBox 41"/>
          <p:cNvSpPr txBox="1">
            <a:spLocks noChangeArrowheads="1"/>
          </p:cNvSpPr>
          <p:nvPr/>
        </p:nvSpPr>
        <p:spPr bwMode="auto">
          <a:xfrm>
            <a:off x="5975350" y="5208588"/>
            <a:ext cx="25955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dirty="0">
                <a:latin typeface="Arial" panose="020B0604020202020204" pitchFamily="34" charset="0"/>
              </a:rPr>
              <a:t>M2M Application Domain</a:t>
            </a:r>
          </a:p>
        </p:txBody>
      </p:sp>
      <p:sp>
        <p:nvSpPr>
          <p:cNvPr id="2" name="投影片編號版面配置區 1"/>
          <p:cNvSpPr>
            <a:spLocks noGrp="1"/>
          </p:cNvSpPr>
          <p:nvPr>
            <p:ph type="sldNum" sz="quarter" idx="4"/>
          </p:nvPr>
        </p:nvSpPr>
        <p:spPr/>
        <p:txBody>
          <a:bodyPr/>
          <a:lstStyle/>
          <a:p>
            <a:fld id="{BC71E80C-9635-473D-9F26-B779060F2DD3}" type="slidenum">
              <a:rPr lang="zh-TW" altLang="en-US" smtClean="0"/>
              <a:t>14</a:t>
            </a:fld>
            <a:endParaRPr lang="zh-TW" altLang="en-US" dirty="0"/>
          </a:p>
        </p:txBody>
      </p:sp>
    </p:spTree>
    <p:extLst>
      <p:ext uri="{BB962C8B-B14F-4D97-AF65-F5344CB8AC3E}">
        <p14:creationId xmlns:p14="http://schemas.microsoft.com/office/powerpoint/2010/main" val="19538671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en-US" sz="4000" dirty="0">
                <a:solidFill>
                  <a:schemeClr val="tx1"/>
                </a:solidFill>
                <a:ea typeface="新細明體" pitchFamily="18" charset="-120"/>
              </a:rPr>
              <a:t>ETSI M2M Specification Output</a:t>
            </a:r>
            <a:br>
              <a:rPr lang="en-US" altLang="en-US" sz="4000" dirty="0">
                <a:solidFill>
                  <a:schemeClr val="tx1"/>
                </a:solidFill>
                <a:ea typeface="新細明體" pitchFamily="18" charset="-120"/>
              </a:rPr>
            </a:br>
            <a:r>
              <a:rPr lang="en-US" altLang="en-US" sz="2800" dirty="0">
                <a:solidFill>
                  <a:schemeClr val="tx1"/>
                </a:solidFill>
                <a:ea typeface="新細明體" pitchFamily="18" charset="-120"/>
              </a:rPr>
              <a:t>Release 1 (End of 2011), Release 2 (Early 2013)</a:t>
            </a:r>
            <a:endParaRPr lang="zh-TW" altLang="en-US" dirty="0">
              <a:solidFill>
                <a:schemeClr val="tx1"/>
              </a:solidFill>
            </a:endParaRPr>
          </a:p>
        </p:txBody>
      </p:sp>
      <p:sp>
        <p:nvSpPr>
          <p:cNvPr id="4" name="Rounded Rectangle 30"/>
          <p:cNvSpPr/>
          <p:nvPr/>
        </p:nvSpPr>
        <p:spPr>
          <a:xfrm>
            <a:off x="6516216" y="3057909"/>
            <a:ext cx="1656000" cy="1155528"/>
          </a:xfrm>
          <a:prstGeom prst="roundRect">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solidFill>
                  <a:prstClr val="black"/>
                </a:solidFill>
                <a:effectLst>
                  <a:outerShdw blurRad="50800" dist="50800" dir="5400000" algn="ctr" rotWithShape="0">
                    <a:prstClr val="white">
                      <a:lumMod val="65000"/>
                    </a:prstClr>
                  </a:outerShdw>
                </a:effectLst>
              </a:rPr>
              <a:t>Stage 3</a:t>
            </a:r>
            <a:endParaRPr lang="en-US" dirty="0">
              <a:solidFill>
                <a:prstClr val="black"/>
              </a:solidFill>
              <a:effectLst>
                <a:outerShdw blurRad="50800" dist="50800" dir="5400000" algn="ctr" rotWithShape="0">
                  <a:prstClr val="white">
                    <a:lumMod val="65000"/>
                  </a:prstClr>
                </a:outerShdw>
              </a:effectLst>
            </a:endParaRPr>
          </a:p>
        </p:txBody>
      </p:sp>
      <p:sp>
        <p:nvSpPr>
          <p:cNvPr id="5" name="Rounded Rectangle 29"/>
          <p:cNvSpPr/>
          <p:nvPr/>
        </p:nvSpPr>
        <p:spPr>
          <a:xfrm>
            <a:off x="4551816" y="3057909"/>
            <a:ext cx="1656000" cy="1155528"/>
          </a:xfrm>
          <a:prstGeom prst="roundRect">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solidFill>
                  <a:prstClr val="black"/>
                </a:solidFill>
                <a:effectLst>
                  <a:outerShdw blurRad="50800" dist="50800" dir="5400000" algn="ctr" rotWithShape="0">
                    <a:prstClr val="white">
                      <a:lumMod val="65000"/>
                    </a:prstClr>
                  </a:outerShdw>
                </a:effectLst>
              </a:rPr>
              <a:t>Stage 2</a:t>
            </a:r>
            <a:endParaRPr lang="en-US" dirty="0">
              <a:solidFill>
                <a:prstClr val="black"/>
              </a:solidFill>
              <a:effectLst>
                <a:outerShdw blurRad="50800" dist="50800" dir="5400000" algn="ctr" rotWithShape="0">
                  <a:prstClr val="white">
                    <a:lumMod val="65000"/>
                  </a:prstClr>
                </a:outerShdw>
              </a:effectLst>
            </a:endParaRPr>
          </a:p>
        </p:txBody>
      </p:sp>
      <p:sp>
        <p:nvSpPr>
          <p:cNvPr id="6" name="Rounded Rectangle 25"/>
          <p:cNvSpPr/>
          <p:nvPr/>
        </p:nvSpPr>
        <p:spPr>
          <a:xfrm>
            <a:off x="2587416" y="3057909"/>
            <a:ext cx="1656000" cy="1155528"/>
          </a:xfrm>
          <a:prstGeom prst="roundRect">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solidFill>
                  <a:prstClr val="black"/>
                </a:solidFill>
                <a:effectLst>
                  <a:outerShdw blurRad="50800" dist="50800" dir="5400000" algn="ctr" rotWithShape="0">
                    <a:prstClr val="white">
                      <a:lumMod val="65000"/>
                    </a:prstClr>
                  </a:outerShdw>
                </a:effectLst>
              </a:rPr>
              <a:t>Stage 1</a:t>
            </a:r>
            <a:endParaRPr lang="en-US" dirty="0">
              <a:solidFill>
                <a:prstClr val="black"/>
              </a:solidFill>
              <a:effectLst>
                <a:outerShdw blurRad="50800" dist="50800" dir="5400000" algn="ctr" rotWithShape="0">
                  <a:prstClr val="white">
                    <a:lumMod val="65000"/>
                  </a:prstClr>
                </a:outerShdw>
              </a:effectLst>
            </a:endParaRPr>
          </a:p>
        </p:txBody>
      </p:sp>
      <p:sp>
        <p:nvSpPr>
          <p:cNvPr id="7" name="Rounded Rectangle 1"/>
          <p:cNvSpPr/>
          <p:nvPr/>
        </p:nvSpPr>
        <p:spPr>
          <a:xfrm>
            <a:off x="911016" y="1785495"/>
            <a:ext cx="1368000" cy="72000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prstClr val="black"/>
                </a:solidFill>
              </a:rPr>
              <a:t>TR 101 584</a:t>
            </a:r>
          </a:p>
          <a:p>
            <a:pPr algn="ctr"/>
            <a:r>
              <a:rPr lang="en-US" sz="1200" dirty="0" smtClean="0">
                <a:solidFill>
                  <a:prstClr val="black"/>
                </a:solidFill>
              </a:rPr>
              <a:t>Study</a:t>
            </a:r>
            <a:r>
              <a:rPr lang="en-US" sz="1200" dirty="0">
                <a:solidFill>
                  <a:prstClr val="black"/>
                </a:solidFill>
              </a:rPr>
              <a:t> </a:t>
            </a:r>
            <a:r>
              <a:rPr lang="en-US" sz="1200" dirty="0" smtClean="0">
                <a:solidFill>
                  <a:prstClr val="black"/>
                </a:solidFill>
              </a:rPr>
              <a:t>on Semantic Support of M2M Data</a:t>
            </a:r>
          </a:p>
        </p:txBody>
      </p:sp>
      <p:sp>
        <p:nvSpPr>
          <p:cNvPr id="8" name="Rounded Rectangle 6"/>
          <p:cNvSpPr/>
          <p:nvPr/>
        </p:nvSpPr>
        <p:spPr>
          <a:xfrm>
            <a:off x="911016" y="2629959"/>
            <a:ext cx="1368000" cy="72000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prstClr val="black"/>
                </a:solidFill>
              </a:rPr>
              <a:t>TR 102 732</a:t>
            </a:r>
          </a:p>
          <a:p>
            <a:pPr algn="ctr"/>
            <a:r>
              <a:rPr lang="en-US" sz="1400" dirty="0" smtClean="0">
                <a:solidFill>
                  <a:prstClr val="black"/>
                </a:solidFill>
              </a:rPr>
              <a:t>eHealth</a:t>
            </a:r>
            <a:endParaRPr lang="en-US" sz="1400" dirty="0">
              <a:solidFill>
                <a:prstClr val="black"/>
              </a:solidFill>
            </a:endParaRPr>
          </a:p>
        </p:txBody>
      </p:sp>
      <p:sp>
        <p:nvSpPr>
          <p:cNvPr id="9" name="Rounded Rectangle 7"/>
          <p:cNvSpPr/>
          <p:nvPr/>
        </p:nvSpPr>
        <p:spPr>
          <a:xfrm>
            <a:off x="911016" y="3474423"/>
            <a:ext cx="1368000" cy="72000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prstClr val="black"/>
                </a:solidFill>
              </a:rPr>
              <a:t>TR 102 857</a:t>
            </a:r>
          </a:p>
          <a:p>
            <a:pPr algn="ctr"/>
            <a:r>
              <a:rPr lang="en-US" sz="1400" dirty="0" smtClean="0">
                <a:solidFill>
                  <a:prstClr val="black"/>
                </a:solidFill>
              </a:rPr>
              <a:t>Connected</a:t>
            </a:r>
          </a:p>
          <a:p>
            <a:pPr algn="ctr"/>
            <a:r>
              <a:rPr lang="en-US" sz="1400" dirty="0" smtClean="0">
                <a:solidFill>
                  <a:prstClr val="black"/>
                </a:solidFill>
              </a:rPr>
              <a:t>Consumer</a:t>
            </a:r>
            <a:endParaRPr lang="en-US" sz="1400" dirty="0">
              <a:solidFill>
                <a:prstClr val="black"/>
              </a:solidFill>
            </a:endParaRPr>
          </a:p>
        </p:txBody>
      </p:sp>
      <p:sp>
        <p:nvSpPr>
          <p:cNvPr id="10" name="Rounded Rectangle 8"/>
          <p:cNvSpPr/>
          <p:nvPr/>
        </p:nvSpPr>
        <p:spPr>
          <a:xfrm>
            <a:off x="911016" y="4318887"/>
            <a:ext cx="1368000" cy="72000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prstClr val="black"/>
                </a:solidFill>
              </a:rPr>
              <a:t>TR 102 898</a:t>
            </a:r>
          </a:p>
          <a:p>
            <a:pPr algn="ctr"/>
            <a:r>
              <a:rPr lang="en-US" sz="1400" dirty="0" smtClean="0">
                <a:solidFill>
                  <a:prstClr val="black"/>
                </a:solidFill>
              </a:rPr>
              <a:t>Automotive</a:t>
            </a:r>
            <a:endParaRPr lang="en-US" sz="1400" dirty="0">
              <a:solidFill>
                <a:prstClr val="black"/>
              </a:solidFill>
            </a:endParaRPr>
          </a:p>
        </p:txBody>
      </p:sp>
      <p:sp>
        <p:nvSpPr>
          <p:cNvPr id="11" name="Rounded Rectangle 9"/>
          <p:cNvSpPr/>
          <p:nvPr/>
        </p:nvSpPr>
        <p:spPr>
          <a:xfrm>
            <a:off x="911016" y="5165942"/>
            <a:ext cx="1368000" cy="72000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prstClr val="black"/>
                </a:solidFill>
              </a:rPr>
              <a:t>TR 103 118</a:t>
            </a:r>
          </a:p>
          <a:p>
            <a:pPr algn="ctr"/>
            <a:r>
              <a:rPr lang="en-US" sz="1200" dirty="0" smtClean="0">
                <a:solidFill>
                  <a:prstClr val="black"/>
                </a:solidFill>
              </a:rPr>
              <a:t>Smart Energy</a:t>
            </a:r>
          </a:p>
          <a:p>
            <a:pPr algn="ctr"/>
            <a:r>
              <a:rPr lang="en-US" sz="1200" dirty="0" smtClean="0">
                <a:solidFill>
                  <a:prstClr val="black"/>
                </a:solidFill>
              </a:rPr>
              <a:t>Infrastructure security</a:t>
            </a:r>
            <a:endParaRPr lang="en-US" sz="1200" dirty="0">
              <a:solidFill>
                <a:prstClr val="black"/>
              </a:solidFill>
            </a:endParaRPr>
          </a:p>
        </p:txBody>
      </p:sp>
      <p:sp>
        <p:nvSpPr>
          <p:cNvPr id="12" name="Rounded Rectangle 10"/>
          <p:cNvSpPr/>
          <p:nvPr/>
        </p:nvSpPr>
        <p:spPr>
          <a:xfrm>
            <a:off x="2587416" y="3474423"/>
            <a:ext cx="1656000" cy="72000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prstClr val="black"/>
                </a:solidFill>
              </a:rPr>
              <a:t>TS 102 689</a:t>
            </a:r>
          </a:p>
          <a:p>
            <a:pPr algn="ctr"/>
            <a:r>
              <a:rPr lang="en-US" sz="1200" dirty="0" smtClean="0">
                <a:solidFill>
                  <a:prstClr val="black"/>
                </a:solidFill>
              </a:rPr>
              <a:t>M2M Service Requirements</a:t>
            </a:r>
            <a:endParaRPr lang="en-US" sz="1200" dirty="0">
              <a:solidFill>
                <a:prstClr val="black"/>
              </a:solidFill>
            </a:endParaRPr>
          </a:p>
        </p:txBody>
      </p:sp>
      <p:sp>
        <p:nvSpPr>
          <p:cNvPr id="13" name="Rounded Rectangle 11"/>
          <p:cNvSpPr/>
          <p:nvPr/>
        </p:nvSpPr>
        <p:spPr>
          <a:xfrm>
            <a:off x="2733750" y="1785494"/>
            <a:ext cx="1368000" cy="989745"/>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prstClr val="black"/>
                </a:solidFill>
              </a:rPr>
              <a:t>TR 102 935</a:t>
            </a:r>
          </a:p>
          <a:p>
            <a:pPr algn="ctr"/>
            <a:r>
              <a:rPr lang="en-US" sz="1200" dirty="0" smtClean="0">
                <a:solidFill>
                  <a:prstClr val="black"/>
                </a:solidFill>
              </a:rPr>
              <a:t>Smart Grid</a:t>
            </a:r>
          </a:p>
          <a:p>
            <a:pPr algn="ctr"/>
            <a:r>
              <a:rPr lang="en-US" sz="1200" dirty="0" smtClean="0">
                <a:solidFill>
                  <a:prstClr val="black"/>
                </a:solidFill>
              </a:rPr>
              <a:t>Impacts on M2M</a:t>
            </a:r>
            <a:endParaRPr lang="en-US" sz="1200" dirty="0">
              <a:solidFill>
                <a:prstClr val="black"/>
              </a:solidFill>
            </a:endParaRPr>
          </a:p>
        </p:txBody>
      </p:sp>
      <p:sp>
        <p:nvSpPr>
          <p:cNvPr id="14" name="Rounded Rectangle 13"/>
          <p:cNvSpPr/>
          <p:nvPr/>
        </p:nvSpPr>
        <p:spPr>
          <a:xfrm>
            <a:off x="4695816" y="4318887"/>
            <a:ext cx="1368000" cy="72000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prstClr val="black"/>
                </a:solidFill>
              </a:rPr>
              <a:t>TR 102 725</a:t>
            </a:r>
          </a:p>
          <a:p>
            <a:pPr algn="ctr"/>
            <a:r>
              <a:rPr lang="en-US" sz="1400" dirty="0" smtClean="0">
                <a:solidFill>
                  <a:prstClr val="black"/>
                </a:solidFill>
              </a:rPr>
              <a:t>M2M Definitions</a:t>
            </a:r>
            <a:endParaRPr lang="en-US" sz="1400" dirty="0">
              <a:solidFill>
                <a:prstClr val="black"/>
              </a:solidFill>
            </a:endParaRPr>
          </a:p>
        </p:txBody>
      </p:sp>
      <p:sp>
        <p:nvSpPr>
          <p:cNvPr id="15" name="Rounded Rectangle 14"/>
          <p:cNvSpPr/>
          <p:nvPr/>
        </p:nvSpPr>
        <p:spPr>
          <a:xfrm>
            <a:off x="4695816" y="1774829"/>
            <a:ext cx="1368000" cy="989745"/>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prstClr val="black"/>
                </a:solidFill>
              </a:rPr>
              <a:t>TR 103 167</a:t>
            </a:r>
          </a:p>
          <a:p>
            <a:pPr algn="ctr"/>
            <a:r>
              <a:rPr lang="en-US" sz="1100" dirty="0" smtClean="0">
                <a:solidFill>
                  <a:prstClr val="black"/>
                </a:solidFill>
              </a:rPr>
              <a:t>Threat analysis and counter measures to M2M service layer</a:t>
            </a:r>
            <a:endParaRPr lang="en-US" sz="1100" dirty="0">
              <a:solidFill>
                <a:prstClr val="black"/>
              </a:solidFill>
            </a:endParaRPr>
          </a:p>
        </p:txBody>
      </p:sp>
      <p:sp>
        <p:nvSpPr>
          <p:cNvPr id="16" name="Rounded Rectangle 15"/>
          <p:cNvSpPr/>
          <p:nvPr/>
        </p:nvSpPr>
        <p:spPr>
          <a:xfrm>
            <a:off x="6695289" y="1785494"/>
            <a:ext cx="1368000" cy="989745"/>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prstClr val="black"/>
                </a:solidFill>
              </a:rPr>
              <a:t>TS 103 104</a:t>
            </a:r>
          </a:p>
          <a:p>
            <a:pPr algn="ctr"/>
            <a:r>
              <a:rPr lang="en-US" sz="1100" dirty="0" smtClean="0">
                <a:solidFill>
                  <a:prstClr val="black"/>
                </a:solidFill>
              </a:rPr>
              <a:t>Interoperability Test Specification for CoAP Binding of ETSI M2M Primitives</a:t>
            </a:r>
            <a:endParaRPr lang="en-US" sz="1100" dirty="0">
              <a:solidFill>
                <a:prstClr val="black"/>
              </a:solidFill>
            </a:endParaRPr>
          </a:p>
        </p:txBody>
      </p:sp>
      <p:sp>
        <p:nvSpPr>
          <p:cNvPr id="17" name="Rounded Rectangle 16"/>
          <p:cNvSpPr/>
          <p:nvPr/>
        </p:nvSpPr>
        <p:spPr>
          <a:xfrm>
            <a:off x="4551816" y="3474423"/>
            <a:ext cx="1656000" cy="72000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prstClr val="black"/>
                </a:solidFill>
              </a:rPr>
              <a:t>TS 102 690</a:t>
            </a:r>
          </a:p>
          <a:p>
            <a:pPr algn="ctr"/>
            <a:r>
              <a:rPr lang="en-US" sz="1200" dirty="0" smtClean="0">
                <a:solidFill>
                  <a:prstClr val="black"/>
                </a:solidFill>
              </a:rPr>
              <a:t>M2M Functional Architecture</a:t>
            </a:r>
            <a:endParaRPr lang="en-US" sz="1200" dirty="0">
              <a:solidFill>
                <a:prstClr val="black"/>
              </a:solidFill>
            </a:endParaRPr>
          </a:p>
        </p:txBody>
      </p:sp>
      <p:sp>
        <p:nvSpPr>
          <p:cNvPr id="18" name="Rounded Rectangle 17"/>
          <p:cNvSpPr/>
          <p:nvPr/>
        </p:nvSpPr>
        <p:spPr>
          <a:xfrm>
            <a:off x="6516216" y="3474423"/>
            <a:ext cx="1656000" cy="72000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prstClr val="black"/>
                </a:solidFill>
              </a:rPr>
              <a:t>TS 102 921</a:t>
            </a:r>
          </a:p>
          <a:p>
            <a:pPr algn="ctr"/>
            <a:r>
              <a:rPr lang="en-US" sz="1100" dirty="0" smtClean="0">
                <a:solidFill>
                  <a:prstClr val="black"/>
                </a:solidFill>
              </a:rPr>
              <a:t>M2M Communications, mIa, dIa, mId interfaces</a:t>
            </a:r>
            <a:endParaRPr lang="en-US" sz="1100" dirty="0">
              <a:solidFill>
                <a:prstClr val="black"/>
              </a:solidFill>
            </a:endParaRPr>
          </a:p>
        </p:txBody>
      </p:sp>
      <p:sp>
        <p:nvSpPr>
          <p:cNvPr id="19" name="Rounded Rectangle 18"/>
          <p:cNvSpPr/>
          <p:nvPr/>
        </p:nvSpPr>
        <p:spPr>
          <a:xfrm>
            <a:off x="2731416" y="5165942"/>
            <a:ext cx="1368000" cy="93783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prstClr val="black"/>
                </a:solidFill>
              </a:rPr>
              <a:t>TR 102 966</a:t>
            </a:r>
          </a:p>
          <a:p>
            <a:pPr algn="ctr"/>
            <a:r>
              <a:rPr lang="en-US" sz="1400" dirty="0" smtClean="0">
                <a:solidFill>
                  <a:prstClr val="black"/>
                </a:solidFill>
              </a:rPr>
              <a:t>Interworking with M2M Area Networks</a:t>
            </a:r>
            <a:endParaRPr lang="en-US" sz="1400" dirty="0">
              <a:solidFill>
                <a:prstClr val="black"/>
              </a:solidFill>
            </a:endParaRPr>
          </a:p>
        </p:txBody>
      </p:sp>
      <p:sp>
        <p:nvSpPr>
          <p:cNvPr id="20" name="Rounded Rectangle 19"/>
          <p:cNvSpPr/>
          <p:nvPr/>
        </p:nvSpPr>
        <p:spPr>
          <a:xfrm>
            <a:off x="6516216" y="4318887"/>
            <a:ext cx="1656000" cy="72000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prstClr val="black"/>
                </a:solidFill>
              </a:rPr>
              <a:t>TS 103 092</a:t>
            </a:r>
          </a:p>
          <a:p>
            <a:pPr algn="ctr"/>
            <a:r>
              <a:rPr lang="en-US" sz="1100" dirty="0" smtClean="0">
                <a:solidFill>
                  <a:prstClr val="black"/>
                </a:solidFill>
              </a:rPr>
              <a:t>OMA DM compatible </a:t>
            </a:r>
            <a:r>
              <a:rPr lang="en-US" sz="1100" dirty="0">
                <a:solidFill>
                  <a:prstClr val="black"/>
                </a:solidFill>
              </a:rPr>
              <a:t>M</a:t>
            </a:r>
            <a:r>
              <a:rPr lang="en-US" sz="1100" dirty="0" smtClean="0">
                <a:solidFill>
                  <a:prstClr val="black"/>
                </a:solidFill>
              </a:rPr>
              <a:t>anagement Objects</a:t>
            </a:r>
            <a:endParaRPr lang="en-US" sz="1100" dirty="0">
              <a:solidFill>
                <a:prstClr val="black"/>
              </a:solidFill>
            </a:endParaRPr>
          </a:p>
        </p:txBody>
      </p:sp>
      <p:sp>
        <p:nvSpPr>
          <p:cNvPr id="21" name="Rounded Rectangle 21"/>
          <p:cNvSpPr/>
          <p:nvPr/>
        </p:nvSpPr>
        <p:spPr>
          <a:xfrm>
            <a:off x="6516216" y="5163351"/>
            <a:ext cx="1656000" cy="72000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prstClr val="black"/>
                </a:solidFill>
              </a:rPr>
              <a:t>TS 103 093</a:t>
            </a:r>
          </a:p>
          <a:p>
            <a:pPr algn="ctr"/>
            <a:r>
              <a:rPr lang="en-US" sz="1100" dirty="0" smtClean="0">
                <a:solidFill>
                  <a:prstClr val="black"/>
                </a:solidFill>
              </a:rPr>
              <a:t>BBF TR-069 compatible Management Objects</a:t>
            </a:r>
            <a:endParaRPr lang="en-US" sz="1100" dirty="0">
              <a:solidFill>
                <a:prstClr val="black"/>
              </a:solidFill>
            </a:endParaRPr>
          </a:p>
        </p:txBody>
      </p:sp>
      <p:sp>
        <p:nvSpPr>
          <p:cNvPr id="22" name="Right Brace 5"/>
          <p:cNvSpPr/>
          <p:nvPr/>
        </p:nvSpPr>
        <p:spPr>
          <a:xfrm>
            <a:off x="2279017" y="1785494"/>
            <a:ext cx="225032" cy="4097857"/>
          </a:xfrm>
          <a:prstGeom prst="righ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23" name="TextBox 23"/>
          <p:cNvSpPr txBox="1"/>
          <p:nvPr/>
        </p:nvSpPr>
        <p:spPr>
          <a:xfrm>
            <a:off x="949116" y="5934495"/>
            <a:ext cx="1291800" cy="338554"/>
          </a:xfrm>
          <a:prstGeom prst="rect">
            <a:avLst/>
          </a:prstGeom>
          <a:noFill/>
        </p:spPr>
        <p:txBody>
          <a:bodyPr wrap="square" rtlCol="0">
            <a:spAutoFit/>
          </a:bodyPr>
          <a:lstStyle/>
          <a:p>
            <a:pPr algn="ctr"/>
            <a:r>
              <a:rPr lang="en-US" sz="1600" dirty="0" smtClean="0">
                <a:solidFill>
                  <a:prstClr val="black"/>
                </a:solidFill>
              </a:rPr>
              <a:t>Use cases</a:t>
            </a:r>
            <a:endParaRPr lang="en-US" sz="1600" dirty="0">
              <a:solidFill>
                <a:prstClr val="black"/>
              </a:solidFill>
            </a:endParaRPr>
          </a:p>
        </p:txBody>
      </p:sp>
      <p:sp>
        <p:nvSpPr>
          <p:cNvPr id="24" name="投影片編號版面配置區 23"/>
          <p:cNvSpPr>
            <a:spLocks noGrp="1"/>
          </p:cNvSpPr>
          <p:nvPr>
            <p:ph type="sldNum" sz="quarter" idx="4"/>
          </p:nvPr>
        </p:nvSpPr>
        <p:spPr/>
        <p:txBody>
          <a:bodyPr/>
          <a:lstStyle/>
          <a:p>
            <a:fld id="{BC71E80C-9635-473D-9F26-B779060F2DD3}" type="slidenum">
              <a:rPr lang="zh-TW" altLang="en-US" smtClean="0"/>
              <a:t>15</a:t>
            </a:fld>
            <a:endParaRPr lang="zh-TW" altLang="en-US"/>
          </a:p>
        </p:txBody>
      </p:sp>
    </p:spTree>
    <p:extLst>
      <p:ext uri="{BB962C8B-B14F-4D97-AF65-F5344CB8AC3E}">
        <p14:creationId xmlns:p14="http://schemas.microsoft.com/office/powerpoint/2010/main" val="22617615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Transition from ETSI M2M to oneM2M</a:t>
            </a:r>
            <a:endParaRPr lang="zh-TW" altLang="en-US" dirty="0"/>
          </a:p>
        </p:txBody>
      </p:sp>
      <p:sp>
        <p:nvSpPr>
          <p:cNvPr id="3" name="內容版面配置區 2"/>
          <p:cNvSpPr>
            <a:spLocks noGrp="1"/>
          </p:cNvSpPr>
          <p:nvPr>
            <p:ph idx="1"/>
          </p:nvPr>
        </p:nvSpPr>
        <p:spPr/>
        <p:txBody>
          <a:bodyPr>
            <a:normAutofit lnSpcReduction="10000"/>
          </a:bodyPr>
          <a:lstStyle/>
          <a:p>
            <a:pPr lvl="0">
              <a:buSzPct val="60000"/>
            </a:pPr>
            <a:r>
              <a:rPr lang="en-US" altLang="zh-TW" sz="2200" dirty="0">
                <a:solidFill>
                  <a:prstClr val="black"/>
                </a:solidFill>
              </a:rPr>
              <a:t>ETSI worked with other standard development organizations in the world to launch oneM2M Partnership Project In July 2012</a:t>
            </a:r>
          </a:p>
          <a:p>
            <a:pPr lvl="1"/>
            <a:r>
              <a:rPr lang="en-US" altLang="zh-TW" sz="2400" dirty="0">
                <a:solidFill>
                  <a:prstClr val="black"/>
                </a:solidFill>
              </a:rPr>
              <a:t>A global Initiative focused on consolidation and standardization of a </a:t>
            </a:r>
            <a:r>
              <a:rPr lang="en-US" altLang="zh-TW" sz="2400" dirty="0">
                <a:solidFill>
                  <a:srgbClr val="FF0000"/>
                </a:solidFill>
              </a:rPr>
              <a:t>common M2M Service Layer </a:t>
            </a:r>
            <a:r>
              <a:rPr lang="en-US" altLang="zh-TW" sz="2400" dirty="0">
                <a:solidFill>
                  <a:prstClr val="black"/>
                </a:solidFill>
              </a:rPr>
              <a:t>which </a:t>
            </a:r>
            <a:r>
              <a:rPr lang="en-US" altLang="zh-TW" sz="2400" dirty="0">
                <a:solidFill>
                  <a:srgbClr val="FF0000"/>
                </a:solidFill>
              </a:rPr>
              <a:t>can be embedded in hardware or software</a:t>
            </a:r>
          </a:p>
          <a:p>
            <a:pPr lvl="1"/>
            <a:r>
              <a:rPr lang="en-US" altLang="zh-TW" sz="2400" dirty="0">
                <a:solidFill>
                  <a:prstClr val="black"/>
                </a:solidFill>
              </a:rPr>
              <a:t>Objectives are to enhance interoperability, simplify development of applications, </a:t>
            </a:r>
            <a:r>
              <a:rPr lang="en-US" altLang="zh-TW" sz="2400" dirty="0"/>
              <a:t>boost economies of scale</a:t>
            </a:r>
            <a:r>
              <a:rPr lang="en-US" altLang="zh-TW" sz="2400" dirty="0">
                <a:solidFill>
                  <a:prstClr val="black"/>
                </a:solidFill>
              </a:rPr>
              <a:t>, and reduce standards overlap.</a:t>
            </a:r>
          </a:p>
          <a:p>
            <a:pPr lvl="0">
              <a:buSzPct val="60000"/>
            </a:pPr>
            <a:r>
              <a:rPr lang="en-US" altLang="zh-TW" sz="2200" dirty="0">
                <a:solidFill>
                  <a:prstClr val="black"/>
                </a:solidFill>
              </a:rPr>
              <a:t>ETSI M2M technical specifications have been transferred to oneM2M.</a:t>
            </a:r>
          </a:p>
          <a:p>
            <a:pPr lvl="0">
              <a:buSzPct val="60000"/>
            </a:pPr>
            <a:r>
              <a:rPr lang="en-US" altLang="zh-TW" sz="2200" dirty="0">
                <a:solidFill>
                  <a:prstClr val="black"/>
                </a:solidFill>
              </a:rPr>
              <a:t>ETSI TC M2M has been changed to ETSI TC SmartM2M since November 2013 to focus on EU regulations and verticals.</a:t>
            </a:r>
          </a:p>
          <a:p>
            <a:pPr lvl="0">
              <a:buSzPct val="60000"/>
            </a:pPr>
            <a:endParaRPr lang="zh-TW" altLang="en-US" sz="2200" dirty="0">
              <a:solidFill>
                <a:prstClr val="black"/>
              </a:solidFill>
            </a:endParaRPr>
          </a:p>
          <a:p>
            <a:endParaRPr lang="zh-TW" altLang="en-US" dirty="0"/>
          </a:p>
        </p:txBody>
      </p:sp>
      <p:sp>
        <p:nvSpPr>
          <p:cNvPr id="5" name="投影片編號版面配置區 4"/>
          <p:cNvSpPr>
            <a:spLocks noGrp="1"/>
          </p:cNvSpPr>
          <p:nvPr>
            <p:ph type="sldNum" sz="quarter" idx="4"/>
          </p:nvPr>
        </p:nvSpPr>
        <p:spPr/>
        <p:txBody>
          <a:bodyPr/>
          <a:lstStyle/>
          <a:p>
            <a:fld id="{BC71E80C-9635-473D-9F26-B779060F2DD3}" type="slidenum">
              <a:rPr lang="zh-TW" altLang="en-US" smtClean="0"/>
              <a:t>16</a:t>
            </a:fld>
            <a:endParaRPr lang="zh-TW" altLang="en-US" dirty="0"/>
          </a:p>
        </p:txBody>
      </p:sp>
    </p:spTree>
    <p:extLst>
      <p:ext uri="{BB962C8B-B14F-4D97-AF65-F5344CB8AC3E}">
        <p14:creationId xmlns:p14="http://schemas.microsoft.com/office/powerpoint/2010/main" val="36346570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62000" y="36534"/>
            <a:ext cx="8077200" cy="1143000"/>
          </a:xfrm>
        </p:spPr>
        <p:txBody>
          <a:bodyPr/>
          <a:lstStyle/>
          <a:p>
            <a:r>
              <a:rPr lang="en-US" altLang="zh-TW" dirty="0"/>
              <a:t>oneM2M Partnership Project</a:t>
            </a:r>
            <a:endParaRPr lang="zh-TW" altLang="en-US" dirty="0"/>
          </a:p>
        </p:txBody>
      </p:sp>
      <p:pic>
        <p:nvPicPr>
          <p:cNvPr id="5" name="Picture 3"/>
          <p:cNvPicPr>
            <a:picLocks noChangeAspect="1" noChangeArrowheads="1"/>
          </p:cNvPicPr>
          <p:nvPr/>
        </p:nvPicPr>
        <p:blipFill>
          <a:blip r:embed="rId3" cstate="email">
            <a:duotone>
              <a:srgbClr val="EEEEEE">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76200" y="1848568"/>
            <a:ext cx="8969376" cy="3954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Connecteur droit 110"/>
          <p:cNvCxnSpPr/>
          <p:nvPr/>
        </p:nvCxnSpPr>
        <p:spPr>
          <a:xfrm flipH="1" flipV="1">
            <a:off x="4572000" y="2064568"/>
            <a:ext cx="3602400" cy="2163516"/>
          </a:xfrm>
          <a:prstGeom prst="line">
            <a:avLst/>
          </a:prstGeom>
          <a:noFill/>
          <a:ln w="9525" cap="flat" cmpd="sng" algn="ctr">
            <a:solidFill>
              <a:srgbClr val="000000">
                <a:shade val="95000"/>
                <a:satMod val="105000"/>
              </a:srgbClr>
            </a:solidFill>
            <a:prstDash val="solid"/>
          </a:ln>
          <a:effectLst/>
        </p:spPr>
      </p:cxnSp>
      <p:cxnSp>
        <p:nvCxnSpPr>
          <p:cNvPr id="7" name="Connecteur droit 38"/>
          <p:cNvCxnSpPr/>
          <p:nvPr/>
        </p:nvCxnSpPr>
        <p:spPr>
          <a:xfrm flipV="1">
            <a:off x="1435800" y="2064568"/>
            <a:ext cx="3136200" cy="1856484"/>
          </a:xfrm>
          <a:prstGeom prst="line">
            <a:avLst/>
          </a:prstGeom>
          <a:noFill/>
          <a:ln w="9525" cap="flat" cmpd="sng" algn="ctr">
            <a:solidFill>
              <a:srgbClr val="000000">
                <a:shade val="95000"/>
                <a:satMod val="105000"/>
              </a:srgbClr>
            </a:solidFill>
            <a:prstDash val="solid"/>
          </a:ln>
          <a:effectLst/>
        </p:spPr>
      </p:cxnSp>
      <p:cxnSp>
        <p:nvCxnSpPr>
          <p:cNvPr id="8" name="Connecteur droit 105"/>
          <p:cNvCxnSpPr/>
          <p:nvPr/>
        </p:nvCxnSpPr>
        <p:spPr>
          <a:xfrm flipV="1">
            <a:off x="2315999" y="2064568"/>
            <a:ext cx="2256001" cy="1847698"/>
          </a:xfrm>
          <a:prstGeom prst="line">
            <a:avLst/>
          </a:prstGeom>
          <a:noFill/>
          <a:ln w="9525" cap="flat" cmpd="sng" algn="ctr">
            <a:solidFill>
              <a:srgbClr val="000000">
                <a:shade val="95000"/>
                <a:satMod val="105000"/>
              </a:srgbClr>
            </a:solidFill>
            <a:prstDash val="solid"/>
          </a:ln>
          <a:effectLst/>
        </p:spPr>
      </p:cxnSp>
      <p:cxnSp>
        <p:nvCxnSpPr>
          <p:cNvPr id="9" name="Connecteur droit 106"/>
          <p:cNvCxnSpPr/>
          <p:nvPr/>
        </p:nvCxnSpPr>
        <p:spPr>
          <a:xfrm flipV="1">
            <a:off x="4455286" y="2064568"/>
            <a:ext cx="116714" cy="1676484"/>
          </a:xfrm>
          <a:prstGeom prst="line">
            <a:avLst/>
          </a:prstGeom>
          <a:noFill/>
          <a:ln w="9525" cap="flat" cmpd="sng" algn="ctr">
            <a:solidFill>
              <a:srgbClr val="000000">
                <a:shade val="95000"/>
                <a:satMod val="105000"/>
              </a:srgbClr>
            </a:solidFill>
            <a:prstDash val="solid"/>
          </a:ln>
          <a:effectLst/>
        </p:spPr>
      </p:cxnSp>
      <p:cxnSp>
        <p:nvCxnSpPr>
          <p:cNvPr id="10" name="Connecteur droit 107"/>
          <p:cNvCxnSpPr/>
          <p:nvPr/>
        </p:nvCxnSpPr>
        <p:spPr>
          <a:xfrm flipH="1" flipV="1">
            <a:off x="4572000" y="2064568"/>
            <a:ext cx="2168560" cy="1947516"/>
          </a:xfrm>
          <a:prstGeom prst="line">
            <a:avLst/>
          </a:prstGeom>
          <a:noFill/>
          <a:ln w="9525" cap="flat" cmpd="sng" algn="ctr">
            <a:solidFill>
              <a:srgbClr val="000000">
                <a:shade val="95000"/>
                <a:satMod val="105000"/>
              </a:srgbClr>
            </a:solidFill>
            <a:prstDash val="solid"/>
          </a:ln>
          <a:effectLst/>
        </p:spPr>
      </p:cxnSp>
      <p:cxnSp>
        <p:nvCxnSpPr>
          <p:cNvPr id="11" name="Connecteur droit 108"/>
          <p:cNvCxnSpPr/>
          <p:nvPr/>
        </p:nvCxnSpPr>
        <p:spPr>
          <a:xfrm>
            <a:off x="4572000" y="2064568"/>
            <a:ext cx="2804028" cy="1947516"/>
          </a:xfrm>
          <a:prstGeom prst="line">
            <a:avLst/>
          </a:prstGeom>
          <a:noFill/>
          <a:ln w="9525" cap="flat" cmpd="sng" algn="ctr">
            <a:solidFill>
              <a:srgbClr val="000000">
                <a:shade val="95000"/>
                <a:satMod val="105000"/>
              </a:srgbClr>
            </a:solidFill>
            <a:prstDash val="solid"/>
          </a:ln>
          <a:effectLst/>
        </p:spPr>
      </p:cxnSp>
      <p:cxnSp>
        <p:nvCxnSpPr>
          <p:cNvPr id="12" name="Connecteur droit 109"/>
          <p:cNvCxnSpPr/>
          <p:nvPr/>
        </p:nvCxnSpPr>
        <p:spPr>
          <a:xfrm>
            <a:off x="4572000" y="2064568"/>
            <a:ext cx="3602399" cy="1724692"/>
          </a:xfrm>
          <a:prstGeom prst="line">
            <a:avLst/>
          </a:prstGeom>
          <a:noFill/>
          <a:ln w="9525" cap="flat" cmpd="sng" algn="ctr">
            <a:solidFill>
              <a:srgbClr val="000000">
                <a:shade val="95000"/>
                <a:satMod val="105000"/>
              </a:srgbClr>
            </a:solidFill>
            <a:prstDash val="solid"/>
          </a:ln>
          <a:effectLst/>
        </p:spPr>
      </p:cxnSp>
      <p:grpSp>
        <p:nvGrpSpPr>
          <p:cNvPr id="13" name="Groupe 18"/>
          <p:cNvGrpSpPr/>
          <p:nvPr/>
        </p:nvGrpSpPr>
        <p:grpSpPr>
          <a:xfrm>
            <a:off x="3927886" y="3525052"/>
            <a:ext cx="1054800" cy="432000"/>
            <a:chOff x="3886200" y="4881632"/>
            <a:chExt cx="1054800" cy="432000"/>
          </a:xfrm>
        </p:grpSpPr>
        <p:sp>
          <p:nvSpPr>
            <p:cNvPr id="14" name="Rounded Rectangle 13"/>
            <p:cNvSpPr/>
            <p:nvPr/>
          </p:nvSpPr>
          <p:spPr>
            <a:xfrm>
              <a:off x="3886200" y="4881632"/>
              <a:ext cx="1054800" cy="432000"/>
            </a:xfrm>
            <a:prstGeom prst="roundRect">
              <a:avLst/>
            </a:prstGeom>
            <a:solidFill>
              <a:srgbClr val="FFFFFF"/>
            </a:solidFill>
            <a:ln w="25400" cap="flat" cmpd="sng" algn="ctr">
              <a:solidFill>
                <a:srgbClr val="87867E"/>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ctr" latinLnBrk="0" hangingPunct="1">
                <a:lnSpc>
                  <a:spcPct val="100000"/>
                </a:lnSpc>
                <a:spcBef>
                  <a:spcPct val="0"/>
                </a:spcBef>
                <a:spcAft>
                  <a:spcPct val="0"/>
                </a:spcAft>
                <a:buClrTx/>
                <a:buSzTx/>
                <a:buFontTx/>
                <a:buNone/>
                <a:tabLst/>
                <a:defRPr/>
              </a:pPr>
              <a:endParaRPr kumimoji="1" lang="en-US" sz="1100" b="0" i="0" u="none" strike="noStrike" kern="0" cap="none" spc="0" normalizeH="0" baseline="0" noProof="0" dirty="0" smtClean="0">
                <a:ln>
                  <a:noFill/>
                </a:ln>
                <a:solidFill>
                  <a:srgbClr val="000000">
                    <a:lumMod val="85000"/>
                    <a:lumOff val="15000"/>
                  </a:srgbClr>
                </a:solidFill>
                <a:effectLst/>
                <a:uLnTx/>
                <a:uFillTx/>
                <a:latin typeface="Calibri" panose="020F0502020204030204"/>
                <a:ea typeface="+mn-ea"/>
                <a:cs typeface="+mn-cs"/>
              </a:endParaRPr>
            </a:p>
          </p:txBody>
        </p:sp>
        <p:pic>
          <p:nvPicPr>
            <p:cNvPr id="15" name="Picture 13"/>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922513" y="4917632"/>
              <a:ext cx="982174" cy="3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6" name="Groupe 19"/>
          <p:cNvGrpSpPr/>
          <p:nvPr/>
        </p:nvGrpSpPr>
        <p:grpSpPr>
          <a:xfrm>
            <a:off x="7034028" y="3789259"/>
            <a:ext cx="684000" cy="432000"/>
            <a:chOff x="6912212" y="3380691"/>
            <a:chExt cx="684000" cy="432000"/>
          </a:xfrm>
        </p:grpSpPr>
        <p:sp>
          <p:nvSpPr>
            <p:cNvPr id="17" name="Rounded Rectangle 13"/>
            <p:cNvSpPr/>
            <p:nvPr/>
          </p:nvSpPr>
          <p:spPr>
            <a:xfrm>
              <a:off x="6912212" y="3380691"/>
              <a:ext cx="684000" cy="432000"/>
            </a:xfrm>
            <a:prstGeom prst="roundRect">
              <a:avLst/>
            </a:prstGeom>
            <a:solidFill>
              <a:srgbClr val="FFFFFF"/>
            </a:solidFill>
            <a:ln w="25400" cap="flat" cmpd="sng" algn="ctr">
              <a:solidFill>
                <a:srgbClr val="87867E"/>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ctr" latinLnBrk="0" hangingPunct="1">
                <a:lnSpc>
                  <a:spcPct val="100000"/>
                </a:lnSpc>
                <a:spcBef>
                  <a:spcPct val="0"/>
                </a:spcBef>
                <a:spcAft>
                  <a:spcPct val="0"/>
                </a:spcAft>
                <a:buClrTx/>
                <a:buSzTx/>
                <a:buFontTx/>
                <a:buNone/>
                <a:tabLst/>
                <a:defRPr/>
              </a:pPr>
              <a:endParaRPr kumimoji="1" lang="en-US" sz="1100" b="0" i="0" u="none" strike="noStrike" kern="0" cap="none" spc="0" normalizeH="0" baseline="0" noProof="0" dirty="0" smtClean="0">
                <a:ln>
                  <a:noFill/>
                </a:ln>
                <a:solidFill>
                  <a:srgbClr val="000000">
                    <a:lumMod val="85000"/>
                    <a:lumOff val="15000"/>
                  </a:srgbClr>
                </a:solidFill>
                <a:effectLst/>
                <a:uLnTx/>
                <a:uFillTx/>
                <a:latin typeface="Calibri" panose="020F0502020204030204"/>
                <a:ea typeface="+mn-ea"/>
                <a:cs typeface="+mn-cs"/>
              </a:endParaRPr>
            </a:p>
          </p:txBody>
        </p:sp>
        <p:pic>
          <p:nvPicPr>
            <p:cNvPr id="18" name="Picture 14"/>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6948212" y="3416691"/>
              <a:ext cx="612000" cy="3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9" name="Groupe 20"/>
          <p:cNvGrpSpPr/>
          <p:nvPr/>
        </p:nvGrpSpPr>
        <p:grpSpPr>
          <a:xfrm>
            <a:off x="6524559" y="3796083"/>
            <a:ext cx="432000" cy="432000"/>
            <a:chOff x="5221831" y="4419600"/>
            <a:chExt cx="432000" cy="432000"/>
          </a:xfrm>
        </p:grpSpPr>
        <p:sp>
          <p:nvSpPr>
            <p:cNvPr id="20" name="Rounded Rectangle 13"/>
            <p:cNvSpPr/>
            <p:nvPr/>
          </p:nvSpPr>
          <p:spPr>
            <a:xfrm>
              <a:off x="5221831" y="4419600"/>
              <a:ext cx="432000" cy="432000"/>
            </a:xfrm>
            <a:prstGeom prst="roundRect">
              <a:avLst/>
            </a:prstGeom>
            <a:solidFill>
              <a:srgbClr val="FFFFFF"/>
            </a:solidFill>
            <a:ln w="25400" cap="flat" cmpd="sng" algn="ctr">
              <a:solidFill>
                <a:srgbClr val="87867E"/>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ctr" latinLnBrk="0" hangingPunct="1">
                <a:lnSpc>
                  <a:spcPct val="100000"/>
                </a:lnSpc>
                <a:spcBef>
                  <a:spcPct val="0"/>
                </a:spcBef>
                <a:spcAft>
                  <a:spcPct val="0"/>
                </a:spcAft>
                <a:buClrTx/>
                <a:buSzTx/>
                <a:buFontTx/>
                <a:buNone/>
                <a:tabLst/>
                <a:defRPr/>
              </a:pPr>
              <a:endParaRPr kumimoji="1" lang="en-US" sz="1100" b="0" i="0" u="none" strike="noStrike" kern="0" cap="none" spc="0" normalizeH="0" baseline="0" noProof="0" dirty="0" smtClean="0">
                <a:ln>
                  <a:noFill/>
                </a:ln>
                <a:solidFill>
                  <a:srgbClr val="000000">
                    <a:lumMod val="85000"/>
                    <a:lumOff val="15000"/>
                  </a:srgbClr>
                </a:solidFill>
                <a:effectLst/>
                <a:uLnTx/>
                <a:uFillTx/>
                <a:latin typeface="Calibri" panose="020F0502020204030204"/>
                <a:ea typeface="+mn-ea"/>
                <a:cs typeface="+mn-cs"/>
              </a:endParaRPr>
            </a:p>
          </p:txBody>
        </p:sp>
        <p:pic>
          <p:nvPicPr>
            <p:cNvPr id="21" name="Picture 17"/>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5257831" y="4455600"/>
              <a:ext cx="360000" cy="3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2" name="Groupe 65"/>
          <p:cNvGrpSpPr/>
          <p:nvPr/>
        </p:nvGrpSpPr>
        <p:grpSpPr>
          <a:xfrm>
            <a:off x="1975800" y="3703752"/>
            <a:ext cx="680400" cy="432000"/>
            <a:chOff x="1975800" y="3295184"/>
            <a:chExt cx="680400" cy="432000"/>
          </a:xfrm>
        </p:grpSpPr>
        <p:sp>
          <p:nvSpPr>
            <p:cNvPr id="23" name="Rounded Rectangle 13"/>
            <p:cNvSpPr/>
            <p:nvPr/>
          </p:nvSpPr>
          <p:spPr>
            <a:xfrm>
              <a:off x="1975800" y="3295184"/>
              <a:ext cx="680400" cy="432000"/>
            </a:xfrm>
            <a:prstGeom prst="roundRect">
              <a:avLst/>
            </a:prstGeom>
            <a:solidFill>
              <a:srgbClr val="FFFFFF"/>
            </a:solidFill>
            <a:ln w="25400" cap="flat" cmpd="sng" algn="ctr">
              <a:solidFill>
                <a:srgbClr val="87867E"/>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ctr" latinLnBrk="0" hangingPunct="1">
                <a:lnSpc>
                  <a:spcPct val="100000"/>
                </a:lnSpc>
                <a:spcBef>
                  <a:spcPct val="0"/>
                </a:spcBef>
                <a:spcAft>
                  <a:spcPct val="0"/>
                </a:spcAft>
                <a:buClrTx/>
                <a:buSzTx/>
                <a:buFontTx/>
                <a:buNone/>
                <a:tabLst/>
                <a:defRPr/>
              </a:pPr>
              <a:endParaRPr kumimoji="1" lang="en-US" sz="1100" b="0" i="0" u="none" strike="noStrike" kern="0" cap="none" spc="0" normalizeH="0" baseline="0" noProof="0" dirty="0" smtClean="0">
                <a:ln>
                  <a:noFill/>
                </a:ln>
                <a:solidFill>
                  <a:srgbClr val="000000">
                    <a:lumMod val="85000"/>
                    <a:lumOff val="15000"/>
                  </a:srgbClr>
                </a:solidFill>
                <a:effectLst/>
                <a:uLnTx/>
                <a:uFillTx/>
                <a:latin typeface="Calibri" panose="020F0502020204030204"/>
                <a:ea typeface="+mn-ea"/>
                <a:cs typeface="+mn-cs"/>
              </a:endParaRPr>
            </a:p>
          </p:txBody>
        </p:sp>
        <p:pic>
          <p:nvPicPr>
            <p:cNvPr id="24" name="Picture 8"/>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2011074" y="3323697"/>
              <a:ext cx="609851" cy="3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5" name="Groupe 66"/>
          <p:cNvGrpSpPr/>
          <p:nvPr/>
        </p:nvGrpSpPr>
        <p:grpSpPr>
          <a:xfrm>
            <a:off x="971400" y="3705052"/>
            <a:ext cx="792000" cy="432000"/>
            <a:chOff x="971400" y="3296484"/>
            <a:chExt cx="792000" cy="432000"/>
          </a:xfrm>
        </p:grpSpPr>
        <p:sp>
          <p:nvSpPr>
            <p:cNvPr id="26" name="Rounded Rectangle 13"/>
            <p:cNvSpPr/>
            <p:nvPr/>
          </p:nvSpPr>
          <p:spPr>
            <a:xfrm>
              <a:off x="971400" y="3296484"/>
              <a:ext cx="792000" cy="432000"/>
            </a:xfrm>
            <a:prstGeom prst="roundRect">
              <a:avLst/>
            </a:prstGeom>
            <a:solidFill>
              <a:srgbClr val="FFFFFF"/>
            </a:solidFill>
            <a:ln w="25400" cap="flat" cmpd="sng" algn="ctr">
              <a:solidFill>
                <a:srgbClr val="87867E"/>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ctr" latinLnBrk="0" hangingPunct="1">
                <a:lnSpc>
                  <a:spcPct val="100000"/>
                </a:lnSpc>
                <a:spcBef>
                  <a:spcPct val="0"/>
                </a:spcBef>
                <a:spcAft>
                  <a:spcPct val="0"/>
                </a:spcAft>
                <a:buClrTx/>
                <a:buSzTx/>
                <a:buFontTx/>
                <a:buNone/>
                <a:tabLst/>
                <a:defRPr/>
              </a:pPr>
              <a:endParaRPr kumimoji="1" lang="en-US" sz="1100" b="0" i="0" u="none" strike="noStrike" kern="0" cap="none" spc="0" normalizeH="0" baseline="0" noProof="0" dirty="0" smtClean="0">
                <a:ln>
                  <a:noFill/>
                </a:ln>
                <a:solidFill>
                  <a:srgbClr val="000000">
                    <a:lumMod val="85000"/>
                    <a:lumOff val="15000"/>
                  </a:srgbClr>
                </a:solidFill>
                <a:effectLst/>
                <a:uLnTx/>
                <a:uFillTx/>
                <a:latin typeface="Calibri" panose="020F0502020204030204"/>
                <a:ea typeface="+mn-ea"/>
                <a:cs typeface="+mn-cs"/>
              </a:endParaRPr>
            </a:p>
          </p:txBody>
        </p:sp>
        <p:pic>
          <p:nvPicPr>
            <p:cNvPr id="27" name="Picture 32"/>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1007400" y="3323697"/>
              <a:ext cx="720000" cy="3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8" name="Groupe 5"/>
          <p:cNvGrpSpPr/>
          <p:nvPr/>
        </p:nvGrpSpPr>
        <p:grpSpPr>
          <a:xfrm>
            <a:off x="7814400" y="4015168"/>
            <a:ext cx="720000" cy="432000"/>
            <a:chOff x="7737806" y="3683697"/>
            <a:chExt cx="720000" cy="432000"/>
          </a:xfrm>
        </p:grpSpPr>
        <p:sp>
          <p:nvSpPr>
            <p:cNvPr id="29" name="Rounded Rectangle 13"/>
            <p:cNvSpPr/>
            <p:nvPr/>
          </p:nvSpPr>
          <p:spPr>
            <a:xfrm>
              <a:off x="7737806" y="3683697"/>
              <a:ext cx="720000" cy="432000"/>
            </a:xfrm>
            <a:prstGeom prst="roundRect">
              <a:avLst/>
            </a:prstGeom>
            <a:solidFill>
              <a:srgbClr val="FFFFFF"/>
            </a:solidFill>
            <a:ln w="25400" cap="flat" cmpd="sng" algn="ctr">
              <a:solidFill>
                <a:srgbClr val="87867E"/>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ctr" latinLnBrk="0" hangingPunct="1">
                <a:lnSpc>
                  <a:spcPct val="100000"/>
                </a:lnSpc>
                <a:spcBef>
                  <a:spcPct val="0"/>
                </a:spcBef>
                <a:spcAft>
                  <a:spcPct val="0"/>
                </a:spcAft>
                <a:buClrTx/>
                <a:buSzTx/>
                <a:buFontTx/>
                <a:buNone/>
                <a:tabLst/>
                <a:defRPr/>
              </a:pPr>
              <a:endParaRPr kumimoji="1" lang="en-US" sz="1100" b="0" i="0" u="none" strike="noStrike" kern="0" cap="none" spc="0" normalizeH="0" baseline="0" noProof="0" dirty="0" smtClean="0">
                <a:ln>
                  <a:noFill/>
                </a:ln>
                <a:solidFill>
                  <a:srgbClr val="000000">
                    <a:lumMod val="85000"/>
                    <a:lumOff val="15000"/>
                  </a:srgbClr>
                </a:solidFill>
                <a:effectLst/>
                <a:uLnTx/>
                <a:uFillTx/>
                <a:latin typeface="Calibri" panose="020F0502020204030204"/>
                <a:ea typeface="+mn-ea"/>
                <a:cs typeface="+mn-cs"/>
              </a:endParaRPr>
            </a:p>
          </p:txBody>
        </p:sp>
        <p:pic>
          <p:nvPicPr>
            <p:cNvPr id="30" name="Picture 6"/>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7772806" y="3719697"/>
              <a:ext cx="650000" cy="3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1" name="Groupe 4"/>
          <p:cNvGrpSpPr/>
          <p:nvPr/>
        </p:nvGrpSpPr>
        <p:grpSpPr>
          <a:xfrm>
            <a:off x="7814400" y="3547240"/>
            <a:ext cx="720000" cy="432000"/>
            <a:chOff x="7883605" y="3235816"/>
            <a:chExt cx="720000" cy="432000"/>
          </a:xfrm>
        </p:grpSpPr>
        <p:sp>
          <p:nvSpPr>
            <p:cNvPr id="32" name="Rounded Rectangle 13"/>
            <p:cNvSpPr/>
            <p:nvPr/>
          </p:nvSpPr>
          <p:spPr>
            <a:xfrm>
              <a:off x="7883605" y="3235816"/>
              <a:ext cx="720000" cy="432000"/>
            </a:xfrm>
            <a:prstGeom prst="roundRect">
              <a:avLst/>
            </a:prstGeom>
            <a:solidFill>
              <a:srgbClr val="FFFFFF"/>
            </a:solidFill>
            <a:ln w="25400" cap="flat" cmpd="sng" algn="ctr">
              <a:solidFill>
                <a:srgbClr val="87867E"/>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ctr" latinLnBrk="0" hangingPunct="1">
                <a:lnSpc>
                  <a:spcPct val="100000"/>
                </a:lnSpc>
                <a:spcBef>
                  <a:spcPct val="0"/>
                </a:spcBef>
                <a:spcAft>
                  <a:spcPct val="0"/>
                </a:spcAft>
                <a:buClrTx/>
                <a:buSzTx/>
                <a:buFontTx/>
                <a:buNone/>
                <a:tabLst/>
                <a:defRPr/>
              </a:pPr>
              <a:endParaRPr kumimoji="1" lang="en-US" sz="1100" b="0" i="0" u="none" strike="noStrike" kern="0" cap="none" spc="0" normalizeH="0" baseline="0" noProof="0" dirty="0" smtClean="0">
                <a:ln>
                  <a:noFill/>
                </a:ln>
                <a:solidFill>
                  <a:srgbClr val="000000">
                    <a:lumMod val="85000"/>
                    <a:lumOff val="15000"/>
                  </a:srgbClr>
                </a:solidFill>
                <a:effectLst/>
                <a:uLnTx/>
                <a:uFillTx/>
                <a:latin typeface="Calibri" panose="020F0502020204030204"/>
                <a:ea typeface="+mn-ea"/>
                <a:cs typeface="+mn-cs"/>
              </a:endParaRPr>
            </a:p>
          </p:txBody>
        </p:sp>
        <p:pic>
          <p:nvPicPr>
            <p:cNvPr id="33" name="Picture 2"/>
            <p:cNvPicPr>
              <a:picLocks noChangeAspect="1" noChangeArrowheads="1"/>
            </p:cNvPicPr>
            <p:nvPr/>
          </p:nvPicPr>
          <p:blipFill>
            <a:blip r:embed="rId10" cstate="email">
              <a:extLst>
                <a:ext uri="{28A0092B-C50C-407E-A947-70E740481C1C}">
                  <a14:useLocalDpi xmlns:a14="http://schemas.microsoft.com/office/drawing/2010/main" val="0"/>
                </a:ext>
              </a:extLst>
            </a:blip>
            <a:srcRect/>
            <a:stretch>
              <a:fillRect/>
            </a:stretch>
          </p:blipFill>
          <p:spPr bwMode="auto">
            <a:xfrm>
              <a:off x="7934501" y="3271816"/>
              <a:ext cx="618207" cy="36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34" name="グループ化 55"/>
          <p:cNvGrpSpPr/>
          <p:nvPr/>
        </p:nvGrpSpPr>
        <p:grpSpPr>
          <a:xfrm>
            <a:off x="5724128" y="4167568"/>
            <a:ext cx="720000" cy="432000"/>
            <a:chOff x="5724128" y="4118260"/>
            <a:chExt cx="720000" cy="432000"/>
          </a:xfrm>
        </p:grpSpPr>
        <p:sp>
          <p:nvSpPr>
            <p:cNvPr id="35" name="Rounded Rectangle 13"/>
            <p:cNvSpPr/>
            <p:nvPr/>
          </p:nvSpPr>
          <p:spPr>
            <a:xfrm>
              <a:off x="5724128" y="4118260"/>
              <a:ext cx="720000" cy="432000"/>
            </a:xfrm>
            <a:prstGeom prst="roundRect">
              <a:avLst/>
            </a:prstGeom>
            <a:solidFill>
              <a:srgbClr val="FFFFFF"/>
            </a:solidFill>
            <a:ln w="25400" cap="flat" cmpd="sng" algn="ctr">
              <a:solidFill>
                <a:srgbClr val="87867E"/>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ctr" latinLnBrk="0" hangingPunct="1">
                <a:lnSpc>
                  <a:spcPct val="100000"/>
                </a:lnSpc>
                <a:spcBef>
                  <a:spcPct val="0"/>
                </a:spcBef>
                <a:spcAft>
                  <a:spcPct val="0"/>
                </a:spcAft>
                <a:buClrTx/>
                <a:buSzTx/>
                <a:buFontTx/>
                <a:buNone/>
                <a:tabLst/>
                <a:defRPr/>
              </a:pPr>
              <a:endParaRPr kumimoji="1" lang="en-US" sz="1100" b="0" i="0" u="none" strike="noStrike" kern="0" cap="none" spc="0" normalizeH="0" baseline="0" noProof="0" dirty="0" smtClean="0">
                <a:ln>
                  <a:noFill/>
                </a:ln>
                <a:solidFill>
                  <a:srgbClr val="000000">
                    <a:lumMod val="85000"/>
                    <a:lumOff val="15000"/>
                  </a:srgbClr>
                </a:solidFill>
                <a:effectLst/>
                <a:uLnTx/>
                <a:uFillTx/>
                <a:latin typeface="Calibri" panose="020F0502020204030204"/>
                <a:ea typeface="+mn-ea"/>
                <a:cs typeface="+mn-cs"/>
              </a:endParaRPr>
            </a:p>
          </p:txBody>
        </p:sp>
        <p:pic>
          <p:nvPicPr>
            <p:cNvPr id="36" name="Picture 2" descr="http://www.tsdsi.org/site_media/images/tsdsi.png"/>
            <p:cNvPicPr>
              <a:picLocks noChangeAspect="1" noChangeArrowheads="1"/>
            </p:cNvPicPr>
            <p:nvPr/>
          </p:nvPicPr>
          <p:blipFill>
            <a:blip r:embed="rId11" cstate="email">
              <a:extLst>
                <a:ext uri="{28A0092B-C50C-407E-A947-70E740481C1C}">
                  <a14:useLocalDpi xmlns:a14="http://schemas.microsoft.com/office/drawing/2010/main" val="0"/>
                </a:ext>
              </a:extLst>
            </a:blip>
            <a:srcRect/>
            <a:stretch>
              <a:fillRect/>
            </a:stretch>
          </p:blipFill>
          <p:spPr bwMode="auto">
            <a:xfrm>
              <a:off x="5769000" y="4189779"/>
              <a:ext cx="603200" cy="319341"/>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37" name="Connecteur droit 109"/>
          <p:cNvCxnSpPr>
            <a:endCxn id="35" idx="0"/>
          </p:cNvCxnSpPr>
          <p:nvPr/>
        </p:nvCxnSpPr>
        <p:spPr>
          <a:xfrm>
            <a:off x="4724400" y="2216968"/>
            <a:ext cx="1359728" cy="1950600"/>
          </a:xfrm>
          <a:prstGeom prst="line">
            <a:avLst/>
          </a:prstGeom>
          <a:noFill/>
          <a:ln w="9525" cap="flat" cmpd="sng" algn="ctr">
            <a:solidFill>
              <a:srgbClr val="000000">
                <a:shade val="95000"/>
                <a:satMod val="105000"/>
              </a:srgbClr>
            </a:solidFill>
            <a:prstDash val="solid"/>
          </a:ln>
          <a:effectLst/>
        </p:spPr>
      </p:cxnSp>
      <p:sp>
        <p:nvSpPr>
          <p:cNvPr id="38" name="Rounded Rectangle 14"/>
          <p:cNvSpPr/>
          <p:nvPr/>
        </p:nvSpPr>
        <p:spPr>
          <a:xfrm>
            <a:off x="2789001" y="1165477"/>
            <a:ext cx="3565999" cy="1115091"/>
          </a:xfrm>
          <a:prstGeom prst="roundRect">
            <a:avLst/>
          </a:prstGeom>
          <a:solidFill>
            <a:srgbClr val="FFFFFF"/>
          </a:solidFill>
          <a:ln w="25400" cap="flat" cmpd="sng" algn="ctr">
            <a:solidFill>
              <a:srgbClr val="706F67"/>
            </a:solidFill>
            <a:prstDash val="solid"/>
          </a:ln>
          <a:effectLst>
            <a:outerShdw blurRad="50800" dist="38100" dir="2700000" algn="tl" rotWithShape="0">
              <a:prstClr val="black">
                <a:alpha val="40000"/>
              </a:prstClr>
            </a:outerShdw>
          </a:effectLst>
        </p:spPr>
        <p:txBody>
          <a:bodyPr rtlCol="0" anchor="b" anchorCtr="1"/>
          <a:lstStyle/>
          <a:p>
            <a:pPr marL="0" marR="0" lvl="0" indent="0" algn="ctr" defTabSz="914400" eaLnBrk="1" fontAlgn="ctr" latinLnBrk="0" hangingPunct="1">
              <a:lnSpc>
                <a:spcPct val="100000"/>
              </a:lnSpc>
              <a:spcBef>
                <a:spcPct val="0"/>
              </a:spcBef>
              <a:spcAft>
                <a:spcPct val="0"/>
              </a:spcAft>
              <a:buClrTx/>
              <a:buSzTx/>
              <a:buFontTx/>
              <a:buNone/>
              <a:tabLst/>
              <a:defRPr/>
            </a:pPr>
            <a:r>
              <a:rPr kumimoji="1" lang="en-US" sz="1400" b="1" i="0" u="none" strike="noStrike" kern="0" cap="none" spc="0" normalizeH="0" baseline="0" noProof="0" dirty="0" smtClean="0">
                <a:ln>
                  <a:noFill/>
                </a:ln>
                <a:solidFill>
                  <a:srgbClr val="000000">
                    <a:lumMod val="75000"/>
                  </a:srgbClr>
                </a:solidFill>
                <a:effectLst/>
                <a:uLnTx/>
                <a:uFillTx/>
                <a:latin typeface="Calibri" panose="020F0502020204030204"/>
                <a:ea typeface="+mn-ea"/>
                <a:cs typeface="+mn-cs"/>
              </a:rPr>
              <a:t>Over 200 member organizations in oneM2M</a:t>
            </a:r>
          </a:p>
        </p:txBody>
      </p:sp>
      <p:pic>
        <p:nvPicPr>
          <p:cNvPr id="39" name="Picture 2" descr="oneM2M Logo transparent 196x130"/>
          <p:cNvPicPr>
            <a:picLocks noChangeAspect="1" noChangeArrowheads="1"/>
          </p:cNvPicPr>
          <p:nvPr/>
        </p:nvPicPr>
        <p:blipFill>
          <a:blip r:embed="rId12" cstate="email">
            <a:extLst>
              <a:ext uri="{28A0092B-C50C-407E-A947-70E740481C1C}">
                <a14:useLocalDpi xmlns:a14="http://schemas.microsoft.com/office/drawing/2010/main" val="0"/>
              </a:ext>
            </a:extLst>
          </a:blip>
          <a:srcRect/>
          <a:stretch>
            <a:fillRect/>
          </a:stretch>
        </p:blipFill>
        <p:spPr bwMode="auto">
          <a:xfrm>
            <a:off x="3814481" y="1108702"/>
            <a:ext cx="1515039" cy="1004873"/>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グループ化 58"/>
          <p:cNvGrpSpPr/>
          <p:nvPr/>
        </p:nvGrpSpPr>
        <p:grpSpPr>
          <a:xfrm>
            <a:off x="934576" y="5878322"/>
            <a:ext cx="7274848" cy="446278"/>
            <a:chOff x="539552" y="5829014"/>
            <a:chExt cx="7274848" cy="446278"/>
          </a:xfrm>
        </p:grpSpPr>
        <p:grpSp>
          <p:nvGrpSpPr>
            <p:cNvPr id="41" name="Groupe 16"/>
            <p:cNvGrpSpPr/>
            <p:nvPr/>
          </p:nvGrpSpPr>
          <p:grpSpPr>
            <a:xfrm>
              <a:off x="2132950" y="5832000"/>
              <a:ext cx="1090800" cy="432000"/>
              <a:chOff x="2809425" y="5029200"/>
              <a:chExt cx="1090800" cy="432000"/>
            </a:xfrm>
          </p:grpSpPr>
          <p:sp>
            <p:nvSpPr>
              <p:cNvPr id="57" name="Rounded Rectangle 14"/>
              <p:cNvSpPr/>
              <p:nvPr/>
            </p:nvSpPr>
            <p:spPr>
              <a:xfrm>
                <a:off x="2809425" y="5029200"/>
                <a:ext cx="1090800" cy="432000"/>
              </a:xfrm>
              <a:prstGeom prst="roundRect">
                <a:avLst/>
              </a:prstGeom>
              <a:solidFill>
                <a:srgbClr val="FFFFFF"/>
              </a:solidFill>
              <a:ln w="25400" cap="flat" cmpd="sng" algn="ctr">
                <a:solidFill>
                  <a:srgbClr val="A30B1A"/>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ctr" latinLnBrk="0" hangingPunct="1">
                  <a:lnSpc>
                    <a:spcPct val="100000"/>
                  </a:lnSpc>
                  <a:spcBef>
                    <a:spcPct val="0"/>
                  </a:spcBef>
                  <a:spcAft>
                    <a:spcPct val="0"/>
                  </a:spcAft>
                  <a:buClrTx/>
                  <a:buSzTx/>
                  <a:buFontTx/>
                  <a:buNone/>
                  <a:tabLst/>
                  <a:defRPr/>
                </a:pPr>
                <a:endParaRPr kumimoji="1" lang="en-US" sz="1100" b="0" i="0" u="none" strike="noStrike" kern="0" cap="none" spc="0" normalizeH="0" baseline="0" noProof="0" dirty="0" smtClean="0">
                  <a:ln>
                    <a:noFill/>
                  </a:ln>
                  <a:solidFill>
                    <a:srgbClr val="000000">
                      <a:lumMod val="85000"/>
                      <a:lumOff val="15000"/>
                    </a:srgbClr>
                  </a:solidFill>
                  <a:effectLst/>
                  <a:uLnTx/>
                  <a:uFillTx/>
                  <a:latin typeface="Calibri" panose="020F0502020204030204"/>
                  <a:ea typeface="+mn-ea"/>
                  <a:cs typeface="+mn-cs"/>
                </a:endParaRPr>
              </a:p>
            </p:txBody>
          </p:sp>
          <p:pic>
            <p:nvPicPr>
              <p:cNvPr id="58" name="Picture 11"/>
              <p:cNvPicPr>
                <a:picLocks noChangeAspect="1" noChangeArrowheads="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2845792" y="5065200"/>
                <a:ext cx="1018065" cy="3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42" name="Groupe 23"/>
            <p:cNvGrpSpPr/>
            <p:nvPr/>
          </p:nvGrpSpPr>
          <p:grpSpPr>
            <a:xfrm>
              <a:off x="4153346" y="5832000"/>
              <a:ext cx="774000" cy="432000"/>
              <a:chOff x="5958458" y="5638800"/>
              <a:chExt cx="774000" cy="432000"/>
            </a:xfrm>
          </p:grpSpPr>
          <p:sp>
            <p:nvSpPr>
              <p:cNvPr id="55" name="Rounded Rectangle 14"/>
              <p:cNvSpPr/>
              <p:nvPr/>
            </p:nvSpPr>
            <p:spPr>
              <a:xfrm>
                <a:off x="5958458" y="5638800"/>
                <a:ext cx="774000" cy="432000"/>
              </a:xfrm>
              <a:prstGeom prst="roundRect">
                <a:avLst/>
              </a:prstGeom>
              <a:solidFill>
                <a:srgbClr val="FFFFFF"/>
              </a:solidFill>
              <a:ln w="25400" cap="flat" cmpd="sng" algn="ctr">
                <a:solidFill>
                  <a:srgbClr val="A30B1A"/>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ctr" latinLnBrk="0" hangingPunct="1">
                  <a:lnSpc>
                    <a:spcPct val="100000"/>
                  </a:lnSpc>
                  <a:spcBef>
                    <a:spcPct val="0"/>
                  </a:spcBef>
                  <a:spcAft>
                    <a:spcPct val="0"/>
                  </a:spcAft>
                  <a:buClrTx/>
                  <a:buSzTx/>
                  <a:buFontTx/>
                  <a:buNone/>
                  <a:tabLst/>
                  <a:defRPr/>
                </a:pPr>
                <a:endParaRPr kumimoji="1" lang="en-US" sz="1100" b="0" i="0" u="none" strike="noStrike" kern="0" cap="none" spc="0" normalizeH="0" baseline="0" noProof="0" dirty="0" smtClean="0">
                  <a:ln>
                    <a:noFill/>
                  </a:ln>
                  <a:solidFill>
                    <a:srgbClr val="000000">
                      <a:lumMod val="85000"/>
                      <a:lumOff val="15000"/>
                    </a:srgbClr>
                  </a:solidFill>
                  <a:effectLst/>
                  <a:uLnTx/>
                  <a:uFillTx/>
                  <a:latin typeface="Calibri" panose="020F0502020204030204"/>
                  <a:ea typeface="+mn-ea"/>
                  <a:cs typeface="+mn-cs"/>
                </a:endParaRPr>
              </a:p>
            </p:txBody>
          </p:sp>
          <p:pic>
            <p:nvPicPr>
              <p:cNvPr id="56" name="Picture 18"/>
              <p:cNvPicPr>
                <a:picLocks noChangeAspect="1" noChangeArrowheads="1"/>
              </p:cNvPicPr>
              <p:nvPr/>
            </p:nvPicPr>
            <p:blipFill>
              <a:blip r:embed="rId14" cstate="email">
                <a:extLst>
                  <a:ext uri="{28A0092B-C50C-407E-A947-70E740481C1C}">
                    <a14:useLocalDpi xmlns:a14="http://schemas.microsoft.com/office/drawing/2010/main" val="0"/>
                  </a:ext>
                </a:extLst>
              </a:blip>
              <a:srcRect/>
              <a:stretch>
                <a:fillRect/>
              </a:stretch>
            </p:blipFill>
            <p:spPr bwMode="auto">
              <a:xfrm>
                <a:off x="5994931" y="5674800"/>
                <a:ext cx="701053" cy="3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43" name="Groupe 24"/>
            <p:cNvGrpSpPr/>
            <p:nvPr/>
          </p:nvGrpSpPr>
          <p:grpSpPr>
            <a:xfrm>
              <a:off x="5102344" y="5832000"/>
              <a:ext cx="640800" cy="432000"/>
              <a:chOff x="7033993" y="5232679"/>
              <a:chExt cx="640800" cy="432000"/>
            </a:xfrm>
          </p:grpSpPr>
          <p:sp>
            <p:nvSpPr>
              <p:cNvPr id="53" name="Rounded Rectangle 14"/>
              <p:cNvSpPr/>
              <p:nvPr/>
            </p:nvSpPr>
            <p:spPr>
              <a:xfrm>
                <a:off x="7033993" y="5232679"/>
                <a:ext cx="640800" cy="432000"/>
              </a:xfrm>
              <a:prstGeom prst="roundRect">
                <a:avLst/>
              </a:prstGeom>
              <a:solidFill>
                <a:srgbClr val="FFFFFF"/>
              </a:solidFill>
              <a:ln w="25400" cap="flat" cmpd="sng" algn="ctr">
                <a:solidFill>
                  <a:srgbClr val="A30B1A"/>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ctr" latinLnBrk="0" hangingPunct="1">
                  <a:lnSpc>
                    <a:spcPct val="100000"/>
                  </a:lnSpc>
                  <a:spcBef>
                    <a:spcPct val="0"/>
                  </a:spcBef>
                  <a:spcAft>
                    <a:spcPct val="0"/>
                  </a:spcAft>
                  <a:buClrTx/>
                  <a:buSzTx/>
                  <a:buFontTx/>
                  <a:buNone/>
                  <a:tabLst/>
                  <a:defRPr/>
                </a:pPr>
                <a:endParaRPr kumimoji="1" lang="en-US" sz="1100" b="0" i="0" u="none" strike="noStrike" kern="0" cap="none" spc="0" normalizeH="0" baseline="0" noProof="0" dirty="0" smtClean="0">
                  <a:ln>
                    <a:noFill/>
                  </a:ln>
                  <a:solidFill>
                    <a:srgbClr val="000000">
                      <a:lumMod val="85000"/>
                      <a:lumOff val="15000"/>
                    </a:srgbClr>
                  </a:solidFill>
                  <a:effectLst/>
                  <a:uLnTx/>
                  <a:uFillTx/>
                  <a:latin typeface="Calibri" panose="020F0502020204030204"/>
                  <a:ea typeface="+mn-ea"/>
                  <a:cs typeface="+mn-cs"/>
                </a:endParaRPr>
              </a:p>
            </p:txBody>
          </p:sp>
          <p:pic>
            <p:nvPicPr>
              <p:cNvPr id="54" name="Picture 23"/>
              <p:cNvPicPr>
                <a:picLocks noChangeAspect="1" noChangeArrowheads="1"/>
              </p:cNvPicPr>
              <p:nvPr/>
            </p:nvPicPr>
            <p:blipFill>
              <a:blip r:embed="rId15" cstate="email">
                <a:extLst>
                  <a:ext uri="{28A0092B-C50C-407E-A947-70E740481C1C}">
                    <a14:useLocalDpi xmlns:a14="http://schemas.microsoft.com/office/drawing/2010/main" val="0"/>
                  </a:ext>
                </a:extLst>
              </a:blip>
              <a:srcRect/>
              <a:stretch>
                <a:fillRect/>
              </a:stretch>
            </p:blipFill>
            <p:spPr bwMode="auto">
              <a:xfrm>
                <a:off x="7070028" y="5268679"/>
                <a:ext cx="570000" cy="3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44" name="Groupe 1"/>
            <p:cNvGrpSpPr/>
            <p:nvPr/>
          </p:nvGrpSpPr>
          <p:grpSpPr>
            <a:xfrm>
              <a:off x="3398748" y="5832000"/>
              <a:ext cx="579600" cy="432000"/>
              <a:chOff x="4514400" y="5832000"/>
              <a:chExt cx="579600" cy="432000"/>
            </a:xfrm>
          </p:grpSpPr>
          <p:sp>
            <p:nvSpPr>
              <p:cNvPr id="51" name="Rounded Rectangle 14"/>
              <p:cNvSpPr/>
              <p:nvPr/>
            </p:nvSpPr>
            <p:spPr>
              <a:xfrm>
                <a:off x="4514400" y="5832000"/>
                <a:ext cx="579600" cy="432000"/>
              </a:xfrm>
              <a:prstGeom prst="roundRect">
                <a:avLst/>
              </a:prstGeom>
              <a:solidFill>
                <a:srgbClr val="FFFFFF"/>
              </a:solidFill>
              <a:ln w="25400" cap="flat" cmpd="sng" algn="ctr">
                <a:solidFill>
                  <a:srgbClr val="A30B1A"/>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ctr" latinLnBrk="0" hangingPunct="1">
                  <a:lnSpc>
                    <a:spcPct val="100000"/>
                  </a:lnSpc>
                  <a:spcBef>
                    <a:spcPct val="0"/>
                  </a:spcBef>
                  <a:spcAft>
                    <a:spcPct val="0"/>
                  </a:spcAft>
                  <a:buClrTx/>
                  <a:buSzTx/>
                  <a:buFontTx/>
                  <a:buNone/>
                  <a:tabLst/>
                  <a:defRPr/>
                </a:pPr>
                <a:endParaRPr kumimoji="1" lang="en-US" sz="1100" b="0" i="0" u="none" strike="noStrike" kern="0" cap="none" spc="0" normalizeH="0" baseline="0" noProof="0" dirty="0" smtClean="0">
                  <a:ln>
                    <a:noFill/>
                  </a:ln>
                  <a:solidFill>
                    <a:srgbClr val="000000">
                      <a:lumMod val="85000"/>
                      <a:lumOff val="15000"/>
                    </a:srgbClr>
                  </a:solidFill>
                  <a:effectLst/>
                  <a:uLnTx/>
                  <a:uFillTx/>
                  <a:latin typeface="Calibri" panose="020F0502020204030204"/>
                  <a:ea typeface="+mn-ea"/>
                  <a:cs typeface="+mn-cs"/>
                </a:endParaRPr>
              </a:p>
            </p:txBody>
          </p:sp>
          <p:pic>
            <p:nvPicPr>
              <p:cNvPr id="52" name="Picture 2"/>
              <p:cNvPicPr>
                <a:picLocks noChangeAspect="1" noChangeArrowheads="1"/>
              </p:cNvPicPr>
              <p:nvPr/>
            </p:nvPicPr>
            <p:blipFill>
              <a:blip r:embed="rId16" cstate="email">
                <a:extLst>
                  <a:ext uri="{28A0092B-C50C-407E-A947-70E740481C1C}">
                    <a14:useLocalDpi xmlns:a14="http://schemas.microsoft.com/office/drawing/2010/main" val="0"/>
                  </a:ext>
                </a:extLst>
              </a:blip>
              <a:srcRect/>
              <a:stretch>
                <a:fillRect/>
              </a:stretch>
            </p:blipFill>
            <p:spPr bwMode="auto">
              <a:xfrm>
                <a:off x="4550651" y="5868000"/>
                <a:ext cx="507097" cy="36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45" name="Groupe 48"/>
            <p:cNvGrpSpPr/>
            <p:nvPr/>
          </p:nvGrpSpPr>
          <p:grpSpPr>
            <a:xfrm>
              <a:off x="539552" y="5832000"/>
              <a:ext cx="1418400" cy="432000"/>
              <a:chOff x="1435800" y="5638800"/>
              <a:chExt cx="1418400" cy="432000"/>
            </a:xfrm>
          </p:grpSpPr>
          <p:sp>
            <p:nvSpPr>
              <p:cNvPr id="49" name="Rounded Rectangle 14"/>
              <p:cNvSpPr/>
              <p:nvPr/>
            </p:nvSpPr>
            <p:spPr>
              <a:xfrm>
                <a:off x="1435800" y="5638800"/>
                <a:ext cx="1418400" cy="432000"/>
              </a:xfrm>
              <a:prstGeom prst="roundRect">
                <a:avLst/>
              </a:prstGeom>
              <a:solidFill>
                <a:srgbClr val="FFFFFF"/>
              </a:solidFill>
              <a:ln w="25400" cap="flat" cmpd="sng" algn="ctr">
                <a:solidFill>
                  <a:srgbClr val="A30B1A"/>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ctr" latinLnBrk="0" hangingPunct="1">
                  <a:lnSpc>
                    <a:spcPct val="100000"/>
                  </a:lnSpc>
                  <a:spcBef>
                    <a:spcPct val="0"/>
                  </a:spcBef>
                  <a:spcAft>
                    <a:spcPct val="0"/>
                  </a:spcAft>
                  <a:buClrTx/>
                  <a:buSzTx/>
                  <a:buFontTx/>
                  <a:buNone/>
                  <a:tabLst/>
                  <a:defRPr/>
                </a:pPr>
                <a:endParaRPr kumimoji="1" lang="en-US" sz="1100" b="0" i="0" u="none" strike="noStrike" kern="0" cap="none" spc="0" normalizeH="0" baseline="0" noProof="0" dirty="0" smtClean="0">
                  <a:ln>
                    <a:noFill/>
                  </a:ln>
                  <a:solidFill>
                    <a:srgbClr val="000000">
                      <a:lumMod val="85000"/>
                      <a:lumOff val="15000"/>
                    </a:srgbClr>
                  </a:solidFill>
                  <a:effectLst/>
                  <a:uLnTx/>
                  <a:uFillTx/>
                  <a:latin typeface="Calibri" panose="020F0502020204030204"/>
                  <a:ea typeface="+mn-ea"/>
                  <a:cs typeface="+mn-cs"/>
                </a:endParaRPr>
              </a:p>
            </p:txBody>
          </p:sp>
          <p:pic>
            <p:nvPicPr>
              <p:cNvPr id="50" name="Picture 10"/>
              <p:cNvPicPr>
                <a:picLocks noChangeAspect="1" noChangeArrowheads="1"/>
              </p:cNvPicPr>
              <p:nvPr/>
            </p:nvPicPr>
            <p:blipFill>
              <a:blip r:embed="rId17" cstate="email">
                <a:extLst>
                  <a:ext uri="{28A0092B-C50C-407E-A947-70E740481C1C}">
                    <a14:useLocalDpi xmlns:a14="http://schemas.microsoft.com/office/drawing/2010/main" val="0"/>
                  </a:ext>
                </a:extLst>
              </a:blip>
              <a:srcRect/>
              <a:stretch>
                <a:fillRect/>
              </a:stretch>
            </p:blipFill>
            <p:spPr bwMode="auto">
              <a:xfrm>
                <a:off x="1472103" y="5674800"/>
                <a:ext cx="1345794" cy="3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46" name="グループ化 57"/>
            <p:cNvGrpSpPr/>
            <p:nvPr/>
          </p:nvGrpSpPr>
          <p:grpSpPr>
            <a:xfrm>
              <a:off x="5918143" y="5829014"/>
              <a:ext cx="1896257" cy="446278"/>
              <a:chOff x="5918143" y="5829014"/>
              <a:chExt cx="1896257" cy="446278"/>
            </a:xfrm>
          </p:grpSpPr>
          <p:sp>
            <p:nvSpPr>
              <p:cNvPr id="47" name="Rounded Rectangle 14"/>
              <p:cNvSpPr/>
              <p:nvPr/>
            </p:nvSpPr>
            <p:spPr>
              <a:xfrm>
                <a:off x="5918143" y="5829014"/>
                <a:ext cx="1896257" cy="446278"/>
              </a:xfrm>
              <a:prstGeom prst="roundRect">
                <a:avLst/>
              </a:prstGeom>
              <a:solidFill>
                <a:srgbClr val="FFFFFF"/>
              </a:solidFill>
              <a:ln w="25400" cap="flat" cmpd="sng" algn="ctr">
                <a:solidFill>
                  <a:srgbClr val="A30B1A"/>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ctr" latinLnBrk="0" hangingPunct="1">
                  <a:lnSpc>
                    <a:spcPct val="100000"/>
                  </a:lnSpc>
                  <a:spcBef>
                    <a:spcPct val="0"/>
                  </a:spcBef>
                  <a:spcAft>
                    <a:spcPct val="0"/>
                  </a:spcAft>
                  <a:buClrTx/>
                  <a:buSzTx/>
                  <a:buFontTx/>
                  <a:buNone/>
                  <a:tabLst/>
                  <a:defRPr/>
                </a:pPr>
                <a:endParaRPr kumimoji="1" lang="en-US" sz="1100" b="0" i="0" u="none" strike="noStrike" kern="0" cap="none" spc="0" normalizeH="0" baseline="0" noProof="0" dirty="0" smtClean="0">
                  <a:ln>
                    <a:noFill/>
                  </a:ln>
                  <a:solidFill>
                    <a:srgbClr val="000000">
                      <a:lumMod val="85000"/>
                      <a:lumOff val="15000"/>
                    </a:srgbClr>
                  </a:solidFill>
                  <a:effectLst/>
                  <a:uLnTx/>
                  <a:uFillTx/>
                  <a:latin typeface="Calibri" panose="020F0502020204030204"/>
                  <a:ea typeface="+mn-ea"/>
                  <a:cs typeface="+mn-cs"/>
                </a:endParaRPr>
              </a:p>
            </p:txBody>
          </p:sp>
          <p:pic>
            <p:nvPicPr>
              <p:cNvPr id="48" name="Picture 2" descr="http://www.globalplatform.org/images/gplogo_2010.gif"/>
              <p:cNvPicPr>
                <a:picLocks noChangeAspect="1" noChangeArrowheads="1"/>
              </p:cNvPicPr>
              <p:nvPr/>
            </p:nvPicPr>
            <p:blipFill>
              <a:blip r:embed="rId18" cstate="email">
                <a:extLst>
                  <a:ext uri="{28A0092B-C50C-407E-A947-70E740481C1C}">
                    <a14:useLocalDpi xmlns:a14="http://schemas.microsoft.com/office/drawing/2010/main" val="0"/>
                  </a:ext>
                </a:extLst>
              </a:blip>
              <a:srcRect/>
              <a:stretch>
                <a:fillRect/>
              </a:stretch>
            </p:blipFill>
            <p:spPr bwMode="auto">
              <a:xfrm>
                <a:off x="5942532" y="5923065"/>
                <a:ext cx="1812503" cy="258177"/>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59" name="文字方塊 58"/>
          <p:cNvSpPr txBox="1"/>
          <p:nvPr/>
        </p:nvSpPr>
        <p:spPr>
          <a:xfrm>
            <a:off x="3153515" y="3942167"/>
            <a:ext cx="3402342" cy="1200329"/>
          </a:xfrm>
          <a:prstGeom prst="rect">
            <a:avLst/>
          </a:prstGeom>
          <a:noFill/>
        </p:spPr>
        <p:txBody>
          <a:bodyPr wrap="none" rtlCol="0">
            <a:spAutoFit/>
          </a:bodyPr>
          <a:lstStyle/>
          <a:p>
            <a:pPr marL="285750" indent="-285750">
              <a:buFont typeface="Arial" panose="020B0604020202020204" pitchFamily="34" charset="0"/>
              <a:buChar char="•"/>
            </a:pPr>
            <a:r>
              <a:rPr lang="en-US" altLang="zh-TW" dirty="0" smtClean="0"/>
              <a:t>Chunghwa Telecom</a:t>
            </a:r>
          </a:p>
          <a:p>
            <a:pPr marL="285750" indent="-285750">
              <a:buFont typeface="Arial" panose="020B0604020202020204" pitchFamily="34" charset="0"/>
              <a:buChar char="•"/>
            </a:pPr>
            <a:r>
              <a:rPr lang="en-US" altLang="zh-TW" dirty="0" smtClean="0"/>
              <a:t>HTC</a:t>
            </a:r>
          </a:p>
          <a:p>
            <a:pPr marL="285750" indent="-285750">
              <a:buFont typeface="Arial" panose="020B0604020202020204" pitchFamily="34" charset="0"/>
              <a:buChar char="•"/>
            </a:pPr>
            <a:r>
              <a:rPr lang="en-US" altLang="zh-TW" dirty="0" smtClean="0"/>
              <a:t>III</a:t>
            </a:r>
          </a:p>
          <a:p>
            <a:pPr marL="285750" indent="-285750">
              <a:buFont typeface="Arial" panose="020B0604020202020204" pitchFamily="34" charset="0"/>
              <a:buChar char="•"/>
            </a:pPr>
            <a:r>
              <a:rPr lang="en-US" altLang="zh-TW" dirty="0" smtClean="0"/>
              <a:t>National Chiao Tung University</a:t>
            </a:r>
            <a:endParaRPr lang="zh-TW" altLang="en-US" dirty="0"/>
          </a:p>
        </p:txBody>
      </p:sp>
      <p:sp>
        <p:nvSpPr>
          <p:cNvPr id="60" name="投影片編號版面配置區 59"/>
          <p:cNvSpPr>
            <a:spLocks noGrp="1"/>
          </p:cNvSpPr>
          <p:nvPr>
            <p:ph type="sldNum" sz="quarter" idx="4"/>
          </p:nvPr>
        </p:nvSpPr>
        <p:spPr/>
        <p:txBody>
          <a:bodyPr/>
          <a:lstStyle/>
          <a:p>
            <a:fld id="{BC71E80C-9635-473D-9F26-B779060F2DD3}" type="slidenum">
              <a:rPr lang="zh-TW" altLang="en-US" smtClean="0"/>
              <a:t>17</a:t>
            </a:fld>
            <a:endParaRPr lang="zh-TW" altLang="en-US"/>
          </a:p>
        </p:txBody>
      </p:sp>
      <p:sp>
        <p:nvSpPr>
          <p:cNvPr id="3" name="矩形 2"/>
          <p:cNvSpPr/>
          <p:nvPr/>
        </p:nvSpPr>
        <p:spPr>
          <a:xfrm>
            <a:off x="330949" y="1351934"/>
            <a:ext cx="2164584" cy="1477328"/>
          </a:xfrm>
          <a:prstGeom prst="rect">
            <a:avLst/>
          </a:prstGeom>
        </p:spPr>
        <p:txBody>
          <a:bodyPr wrap="square">
            <a:spAutoFit/>
          </a:bodyPr>
          <a:lstStyle/>
          <a:p>
            <a:r>
              <a:rPr lang="en-US" altLang="zh-TW" dirty="0"/>
              <a:t>Japan – ARIB, TTC</a:t>
            </a:r>
          </a:p>
          <a:p>
            <a:r>
              <a:rPr lang="en-US" altLang="zh-TW" dirty="0"/>
              <a:t>USA – ATIS, TIA</a:t>
            </a:r>
          </a:p>
          <a:p>
            <a:r>
              <a:rPr lang="en-US" altLang="zh-TW" dirty="0"/>
              <a:t>China - CCSA</a:t>
            </a:r>
          </a:p>
          <a:p>
            <a:r>
              <a:rPr lang="en-US" altLang="zh-TW" dirty="0"/>
              <a:t>Europe - ETSI</a:t>
            </a:r>
          </a:p>
          <a:p>
            <a:r>
              <a:rPr lang="en-US" altLang="zh-TW" dirty="0"/>
              <a:t>Korea – TTA</a:t>
            </a:r>
          </a:p>
        </p:txBody>
      </p:sp>
      <p:sp>
        <p:nvSpPr>
          <p:cNvPr id="4" name="矩形 3"/>
          <p:cNvSpPr/>
          <p:nvPr/>
        </p:nvSpPr>
        <p:spPr>
          <a:xfrm>
            <a:off x="5586167" y="882388"/>
            <a:ext cx="3459409" cy="369332"/>
          </a:xfrm>
          <a:prstGeom prst="rect">
            <a:avLst/>
          </a:prstGeom>
        </p:spPr>
        <p:txBody>
          <a:bodyPr wrap="none">
            <a:spAutoFit/>
          </a:bodyPr>
          <a:lstStyle/>
          <a:p>
            <a:r>
              <a:rPr lang="en-US" altLang="zh-TW" dirty="0"/>
              <a:t>Much like the partnership in 3GPP!</a:t>
            </a:r>
          </a:p>
        </p:txBody>
      </p:sp>
    </p:spTree>
    <p:extLst>
      <p:ext uri="{BB962C8B-B14F-4D97-AF65-F5344CB8AC3E}">
        <p14:creationId xmlns:p14="http://schemas.microsoft.com/office/powerpoint/2010/main" val="27032042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normAutofit/>
          </a:bodyPr>
          <a:lstStyle/>
          <a:p>
            <a:pPr eaLnBrk="1" hangingPunct="1"/>
            <a:r>
              <a:rPr lang="en-US" altLang="en-US" dirty="0" smtClean="0">
                <a:ea typeface="新細明體" panose="02020500000000000000" pitchFamily="18" charset="-120"/>
              </a:rPr>
              <a:t>The Purpose and Goal of oneM2M</a:t>
            </a:r>
          </a:p>
        </p:txBody>
      </p:sp>
      <p:sp>
        <p:nvSpPr>
          <p:cNvPr id="8195" name="Content Placeholder 2"/>
          <p:cNvSpPr>
            <a:spLocks noGrp="1"/>
          </p:cNvSpPr>
          <p:nvPr>
            <p:ph idx="1"/>
          </p:nvPr>
        </p:nvSpPr>
        <p:spPr/>
        <p:txBody>
          <a:bodyPr>
            <a:normAutofit fontScale="70000" lnSpcReduction="20000"/>
          </a:bodyPr>
          <a:lstStyle/>
          <a:p>
            <a:r>
              <a:rPr lang="en-US" altLang="en-US" sz="2800" dirty="0" smtClean="0">
                <a:ea typeface="新細明體" panose="02020500000000000000" pitchFamily="18" charset="-120"/>
              </a:rPr>
              <a:t>oneM2M </a:t>
            </a:r>
            <a:r>
              <a:rPr lang="en-US" altLang="en-US" sz="2800" dirty="0" smtClean="0">
                <a:solidFill>
                  <a:srgbClr val="FF0000"/>
                </a:solidFill>
                <a:ea typeface="新細明體" panose="02020500000000000000" pitchFamily="18" charset="-120"/>
              </a:rPr>
              <a:t>technical </a:t>
            </a:r>
            <a:r>
              <a:rPr lang="en-US" altLang="en-US" sz="2800" dirty="0">
                <a:solidFill>
                  <a:srgbClr val="FF0000"/>
                </a:solidFill>
                <a:ea typeface="新細明體" panose="02020500000000000000" pitchFamily="18" charset="-120"/>
              </a:rPr>
              <a:t>specifications </a:t>
            </a:r>
            <a:r>
              <a:rPr lang="en-US" altLang="en-US" sz="2800" dirty="0" smtClean="0">
                <a:ea typeface="新細明體" panose="02020500000000000000" pitchFamily="18" charset="-120"/>
              </a:rPr>
              <a:t>are to </a:t>
            </a:r>
            <a:r>
              <a:rPr lang="en-US" altLang="en-US" sz="2800" dirty="0">
                <a:ea typeface="新細明體" panose="02020500000000000000" pitchFamily="18" charset="-120"/>
              </a:rPr>
              <a:t>address the need for a common M2M Service Layer that can be readily embedded within various hardware and software, and relied upon to connect the myriad of devices in the field with M2M application servers worldwide. </a:t>
            </a:r>
            <a:endParaRPr lang="en-US" altLang="en-US" sz="2800" dirty="0" smtClean="0">
              <a:ea typeface="新細明體" panose="02020500000000000000" pitchFamily="18" charset="-120"/>
            </a:endParaRPr>
          </a:p>
          <a:p>
            <a:r>
              <a:rPr lang="en-US" altLang="en-US" sz="2800" dirty="0" smtClean="0">
                <a:ea typeface="新細明體" panose="02020500000000000000" pitchFamily="18" charset="-120"/>
              </a:rPr>
              <a:t>Initially</a:t>
            </a:r>
            <a:r>
              <a:rPr lang="en-US" altLang="en-US" sz="2800" dirty="0">
                <a:ea typeface="新細明體" panose="02020500000000000000" pitchFamily="18" charset="-120"/>
              </a:rPr>
              <a:t>, oneM2M shall prepare, approve and maintain the necessary set of </a:t>
            </a:r>
            <a:r>
              <a:rPr lang="en-US" altLang="en-US" sz="2800" b="1" dirty="0">
                <a:ea typeface="新細明體" panose="02020500000000000000" pitchFamily="18" charset="-120"/>
              </a:rPr>
              <a:t>Technical Specifications </a:t>
            </a:r>
            <a:r>
              <a:rPr lang="en-US" altLang="en-US" sz="2800" dirty="0">
                <a:ea typeface="新細明體" panose="02020500000000000000" pitchFamily="18" charset="-120"/>
              </a:rPr>
              <a:t>and </a:t>
            </a:r>
            <a:r>
              <a:rPr lang="en-US" altLang="en-US" sz="2800" b="1" dirty="0">
                <a:ea typeface="新細明體" panose="02020500000000000000" pitchFamily="18" charset="-120"/>
              </a:rPr>
              <a:t>Technical Reports</a:t>
            </a:r>
            <a:r>
              <a:rPr lang="en-US" altLang="en-US" sz="2800" dirty="0">
                <a:ea typeface="新細明體" panose="02020500000000000000" pitchFamily="18" charset="-120"/>
              </a:rPr>
              <a:t> for:</a:t>
            </a:r>
          </a:p>
          <a:p>
            <a:pPr lvl="1"/>
            <a:r>
              <a:rPr lang="en-US" altLang="en-US" sz="2900" dirty="0" smtClean="0">
                <a:solidFill>
                  <a:srgbClr val="FF0000"/>
                </a:solidFill>
                <a:ea typeface="新細明體" panose="02020500000000000000" pitchFamily="18" charset="-120"/>
              </a:rPr>
              <a:t>Use </a:t>
            </a:r>
            <a:r>
              <a:rPr lang="en-US" altLang="en-US" sz="2900" dirty="0">
                <a:solidFill>
                  <a:srgbClr val="FF0000"/>
                </a:solidFill>
                <a:ea typeface="新細明體" panose="02020500000000000000" pitchFamily="18" charset="-120"/>
              </a:rPr>
              <a:t>cases and requirements </a:t>
            </a:r>
            <a:r>
              <a:rPr lang="en-US" altLang="en-US" sz="2900" dirty="0">
                <a:ea typeface="新細明體" panose="02020500000000000000" pitchFamily="18" charset="-120"/>
              </a:rPr>
              <a:t>for a common set of Service Layer capabilities;</a:t>
            </a:r>
          </a:p>
          <a:p>
            <a:pPr lvl="1"/>
            <a:r>
              <a:rPr lang="en-US" altLang="en-US" sz="2900" dirty="0">
                <a:solidFill>
                  <a:srgbClr val="FF0000"/>
                </a:solidFill>
                <a:ea typeface="新細明體" panose="02020500000000000000" pitchFamily="18" charset="-120"/>
              </a:rPr>
              <a:t>Service Layer </a:t>
            </a:r>
            <a:r>
              <a:rPr lang="en-US" altLang="en-US" sz="2900" dirty="0">
                <a:ea typeface="新細明體" panose="02020500000000000000" pitchFamily="18" charset="-120"/>
              </a:rPr>
              <a:t>aspects with high level and detailed </a:t>
            </a:r>
            <a:r>
              <a:rPr lang="en-US" altLang="en-US" sz="2900" dirty="0">
                <a:solidFill>
                  <a:srgbClr val="FF0000"/>
                </a:solidFill>
                <a:ea typeface="新細明體" panose="02020500000000000000" pitchFamily="18" charset="-120"/>
              </a:rPr>
              <a:t>service architecture</a:t>
            </a:r>
            <a:r>
              <a:rPr lang="en-US" altLang="en-US" sz="2900" dirty="0">
                <a:ea typeface="新細明體" panose="02020500000000000000" pitchFamily="18" charset="-120"/>
              </a:rPr>
              <a:t>, in light of an access independent view of end-to-end services;</a:t>
            </a:r>
          </a:p>
          <a:p>
            <a:pPr lvl="1"/>
            <a:r>
              <a:rPr lang="en-US" altLang="en-US" sz="2900" dirty="0">
                <a:solidFill>
                  <a:srgbClr val="FF0000"/>
                </a:solidFill>
                <a:ea typeface="新細明體" panose="02020500000000000000" pitchFamily="18" charset="-120"/>
              </a:rPr>
              <a:t>Protocols/APIs/standard objects </a:t>
            </a:r>
            <a:r>
              <a:rPr lang="en-US" altLang="en-US" sz="2900" dirty="0">
                <a:ea typeface="新細明體" panose="02020500000000000000" pitchFamily="18" charset="-120"/>
              </a:rPr>
              <a:t>based on this architecture (open interfaces &amp; protocols);</a:t>
            </a:r>
          </a:p>
          <a:p>
            <a:pPr lvl="1"/>
            <a:r>
              <a:rPr lang="en-US" altLang="en-US" sz="2900" dirty="0">
                <a:solidFill>
                  <a:srgbClr val="FF0000"/>
                </a:solidFill>
                <a:ea typeface="新細明體" panose="02020500000000000000" pitchFamily="18" charset="-120"/>
              </a:rPr>
              <a:t>Security and privacy </a:t>
            </a:r>
            <a:r>
              <a:rPr lang="en-US" altLang="en-US" sz="2900" dirty="0">
                <a:ea typeface="新細明體" panose="02020500000000000000" pitchFamily="18" charset="-120"/>
              </a:rPr>
              <a:t>aspects (authentication, encryption, integrity verification);</a:t>
            </a:r>
          </a:p>
          <a:p>
            <a:pPr eaLnBrk="1" hangingPunct="1">
              <a:buFont typeface="Arial" panose="020B0604020202020204" pitchFamily="34" charset="0"/>
              <a:buNone/>
            </a:pPr>
            <a:endParaRPr lang="en-US" altLang="en-US" sz="2800" dirty="0" smtClean="0">
              <a:ea typeface="新細明體" panose="02020500000000000000" pitchFamily="18" charset="-120"/>
            </a:endParaRPr>
          </a:p>
        </p:txBody>
      </p:sp>
      <p:sp>
        <p:nvSpPr>
          <p:cNvPr id="8197" name="TextBox 3"/>
          <p:cNvSpPr txBox="1">
            <a:spLocks noChangeArrowheads="1"/>
          </p:cNvSpPr>
          <p:nvPr/>
        </p:nvSpPr>
        <p:spPr bwMode="auto">
          <a:xfrm>
            <a:off x="6084168" y="5589240"/>
            <a:ext cx="21367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4216" tIns="42108" rIns="84216" bIns="42108"/>
          <a:lstStyle>
            <a:lvl1pPr marL="209550" indent="-209550"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ct val="85000"/>
              </a:lnSpc>
              <a:spcBef>
                <a:spcPct val="0"/>
              </a:spcBef>
              <a:spcAft>
                <a:spcPts val="550"/>
              </a:spcAft>
              <a:buClr>
                <a:schemeClr val="accent2"/>
              </a:buClr>
              <a:buSzPct val="120000"/>
              <a:buFontTx/>
              <a:buNone/>
            </a:pPr>
            <a:r>
              <a:rPr lang="en-US" altLang="en-US" sz="2200" dirty="0">
                <a:solidFill>
                  <a:srgbClr val="414141"/>
                </a:solidFill>
              </a:rPr>
              <a:t>Source: </a:t>
            </a:r>
            <a:r>
              <a:rPr lang="en-US" altLang="en-US" sz="2200" dirty="0" smtClean="0">
                <a:solidFill>
                  <a:srgbClr val="414141"/>
                </a:solidFill>
              </a:rPr>
              <a:t>oneM2M</a:t>
            </a:r>
            <a:endParaRPr lang="en-US" altLang="en-US" sz="2200" dirty="0">
              <a:solidFill>
                <a:srgbClr val="414141"/>
              </a:solidFill>
            </a:endParaRPr>
          </a:p>
        </p:txBody>
      </p:sp>
      <p:sp>
        <p:nvSpPr>
          <p:cNvPr id="2" name="投影片編號版面配置區 1"/>
          <p:cNvSpPr>
            <a:spLocks noGrp="1"/>
          </p:cNvSpPr>
          <p:nvPr>
            <p:ph type="sldNum" sz="quarter" idx="4"/>
          </p:nvPr>
        </p:nvSpPr>
        <p:spPr/>
        <p:txBody>
          <a:bodyPr/>
          <a:lstStyle/>
          <a:p>
            <a:fld id="{BC71E80C-9635-473D-9F26-B779060F2DD3}" type="slidenum">
              <a:rPr lang="zh-TW" altLang="en-US" smtClean="0"/>
              <a:t>18</a:t>
            </a:fld>
            <a:endParaRPr lang="zh-TW" altLang="en-US" dirty="0"/>
          </a:p>
        </p:txBody>
      </p:sp>
    </p:spTree>
    <p:extLst>
      <p:ext uri="{BB962C8B-B14F-4D97-AF65-F5344CB8AC3E}">
        <p14:creationId xmlns:p14="http://schemas.microsoft.com/office/powerpoint/2010/main" val="24746498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The Purpose and Goal of </a:t>
            </a:r>
            <a:r>
              <a:rPr lang="en-US" altLang="zh-TW" dirty="0" smtClean="0"/>
              <a:t>oneM2M (Cont.)</a:t>
            </a:r>
            <a:endParaRPr lang="zh-TW" altLang="en-US" dirty="0"/>
          </a:p>
        </p:txBody>
      </p:sp>
      <p:sp>
        <p:nvSpPr>
          <p:cNvPr id="3" name="內容版面配置區 2"/>
          <p:cNvSpPr>
            <a:spLocks noGrp="1"/>
          </p:cNvSpPr>
          <p:nvPr>
            <p:ph idx="1"/>
          </p:nvPr>
        </p:nvSpPr>
        <p:spPr/>
        <p:txBody>
          <a:bodyPr/>
          <a:lstStyle/>
          <a:p>
            <a:pPr lvl="1"/>
            <a:r>
              <a:rPr lang="en-US" altLang="en-US" sz="2000" dirty="0">
                <a:solidFill>
                  <a:prstClr val="black"/>
                </a:solidFill>
                <a:ea typeface="新細明體" panose="02020500000000000000" pitchFamily="18" charset="-120"/>
              </a:rPr>
              <a:t>Reachability and discovery of applications;</a:t>
            </a:r>
          </a:p>
          <a:p>
            <a:pPr lvl="1"/>
            <a:r>
              <a:rPr lang="en-US" altLang="en-US" sz="2000" dirty="0">
                <a:solidFill>
                  <a:prstClr val="black"/>
                </a:solidFill>
                <a:ea typeface="新細明體" panose="02020500000000000000" pitchFamily="18" charset="-120"/>
              </a:rPr>
              <a:t>Interoperability, including test and conformance specifications;</a:t>
            </a:r>
          </a:p>
          <a:p>
            <a:pPr lvl="1"/>
            <a:r>
              <a:rPr lang="en-US" altLang="en-US" sz="2000" dirty="0" smtClean="0">
                <a:solidFill>
                  <a:prstClr val="black"/>
                </a:solidFill>
                <a:ea typeface="新細明體" panose="02020500000000000000" pitchFamily="18" charset="-120"/>
              </a:rPr>
              <a:t>Collection </a:t>
            </a:r>
            <a:r>
              <a:rPr lang="en-US" altLang="en-US" sz="2000" dirty="0">
                <a:solidFill>
                  <a:prstClr val="black"/>
                </a:solidFill>
                <a:ea typeface="新細明體" panose="02020500000000000000" pitchFamily="18" charset="-120"/>
              </a:rPr>
              <a:t>of data for charging records (to be used for billing and statistical purposes);</a:t>
            </a:r>
          </a:p>
          <a:p>
            <a:pPr lvl="1"/>
            <a:r>
              <a:rPr lang="en-US" altLang="en-US" sz="2000" dirty="0">
                <a:solidFill>
                  <a:prstClr val="black"/>
                </a:solidFill>
                <a:ea typeface="新細明體" panose="02020500000000000000" pitchFamily="18" charset="-120"/>
              </a:rPr>
              <a:t>Identification and naming of devices and applications;</a:t>
            </a:r>
          </a:p>
          <a:p>
            <a:pPr lvl="1"/>
            <a:r>
              <a:rPr lang="en-US" altLang="en-US" sz="2000" dirty="0">
                <a:solidFill>
                  <a:prstClr val="black"/>
                </a:solidFill>
                <a:ea typeface="新細明體" panose="02020500000000000000" pitchFamily="18" charset="-120"/>
              </a:rPr>
              <a:t>Information models and data management (including store and subscribe/notify functionality);</a:t>
            </a:r>
          </a:p>
          <a:p>
            <a:pPr lvl="1"/>
            <a:r>
              <a:rPr lang="en-US" altLang="en-US" sz="2000" dirty="0">
                <a:solidFill>
                  <a:prstClr val="black"/>
                </a:solidFill>
                <a:ea typeface="新細明體" panose="02020500000000000000" pitchFamily="18" charset="-120"/>
              </a:rPr>
              <a:t>Management aspects (including remote management of entities); and</a:t>
            </a:r>
          </a:p>
          <a:p>
            <a:pPr lvl="1"/>
            <a:r>
              <a:rPr lang="en-US" altLang="en-US" sz="2000" dirty="0">
                <a:solidFill>
                  <a:prstClr val="black"/>
                </a:solidFill>
                <a:ea typeface="新細明體" panose="02020500000000000000" pitchFamily="18" charset="-120"/>
              </a:rPr>
              <a:t>Common use cases, terminal/module aspects, including Service Layer interfaces/APIs between Application and Service Layers;</a:t>
            </a:r>
          </a:p>
          <a:p>
            <a:pPr lvl="1"/>
            <a:r>
              <a:rPr lang="en-US" altLang="en-US" sz="2000" dirty="0">
                <a:solidFill>
                  <a:prstClr val="black"/>
                </a:solidFill>
                <a:ea typeface="新細明體" panose="02020500000000000000" pitchFamily="18" charset="-120"/>
              </a:rPr>
              <a:t>Service Layer and communication functions</a:t>
            </a:r>
          </a:p>
          <a:p>
            <a:endParaRPr lang="zh-TW" altLang="en-US" dirty="0"/>
          </a:p>
        </p:txBody>
      </p:sp>
      <p:sp>
        <p:nvSpPr>
          <p:cNvPr id="5" name="投影片編號版面配置區 4"/>
          <p:cNvSpPr>
            <a:spLocks noGrp="1"/>
          </p:cNvSpPr>
          <p:nvPr>
            <p:ph type="sldNum" sz="quarter" idx="4"/>
          </p:nvPr>
        </p:nvSpPr>
        <p:spPr/>
        <p:txBody>
          <a:bodyPr/>
          <a:lstStyle/>
          <a:p>
            <a:fld id="{BC71E80C-9635-473D-9F26-B779060F2DD3}" type="slidenum">
              <a:rPr lang="zh-TW" altLang="en-US" smtClean="0"/>
              <a:t>19</a:t>
            </a:fld>
            <a:endParaRPr lang="zh-TW" altLang="en-US" dirty="0"/>
          </a:p>
        </p:txBody>
      </p:sp>
    </p:spTree>
    <p:extLst>
      <p:ext uri="{BB962C8B-B14F-4D97-AF65-F5344CB8AC3E}">
        <p14:creationId xmlns:p14="http://schemas.microsoft.com/office/powerpoint/2010/main" val="23327101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標題 1"/>
          <p:cNvSpPr>
            <a:spLocks noGrp="1"/>
          </p:cNvSpPr>
          <p:nvPr>
            <p:ph type="title"/>
          </p:nvPr>
        </p:nvSpPr>
        <p:spPr/>
        <p:txBody>
          <a:bodyPr/>
          <a:lstStyle/>
          <a:p>
            <a:pPr eaLnBrk="1" hangingPunct="1"/>
            <a:r>
              <a:rPr lang="en-US" altLang="zh-TW" dirty="0" smtClean="0"/>
              <a:t>Outline</a:t>
            </a:r>
            <a:endParaRPr lang="zh-TW" altLang="en-US" smtClean="0"/>
          </a:p>
        </p:txBody>
      </p:sp>
      <p:sp>
        <p:nvSpPr>
          <p:cNvPr id="5123" name="內容版面配置區 2"/>
          <p:cNvSpPr>
            <a:spLocks noGrp="1"/>
          </p:cNvSpPr>
          <p:nvPr>
            <p:ph idx="1"/>
          </p:nvPr>
        </p:nvSpPr>
        <p:spPr/>
        <p:txBody>
          <a:bodyPr/>
          <a:lstStyle/>
          <a:p>
            <a:pPr marL="514350" indent="-514350">
              <a:buFont typeface="Calibri" panose="020F0502020204030204" pitchFamily="34" charset="0"/>
              <a:buAutoNum type="arabicPeriod"/>
            </a:pPr>
            <a:r>
              <a:rPr lang="en-US" altLang="zh-TW" dirty="0"/>
              <a:t>IoT/M2M System Structure</a:t>
            </a:r>
          </a:p>
          <a:p>
            <a:pPr marL="514350" indent="-514350" eaLnBrk="1" hangingPunct="1">
              <a:buFont typeface="Calibri" panose="020F0502020204030204" pitchFamily="34" charset="0"/>
              <a:buAutoNum type="arabicPeriod"/>
            </a:pPr>
            <a:r>
              <a:rPr lang="en-US" altLang="zh-TW" dirty="0" smtClean="0"/>
              <a:t>Introduction to oneM2M</a:t>
            </a:r>
          </a:p>
          <a:p>
            <a:pPr marL="514350" indent="-514350" eaLnBrk="1" hangingPunct="1">
              <a:buFont typeface="Calibri" panose="020F0502020204030204" pitchFamily="34" charset="0"/>
              <a:buAutoNum type="arabicPeriod"/>
            </a:pPr>
            <a:r>
              <a:rPr lang="en-US" altLang="zh-TW" dirty="0" smtClean="0"/>
              <a:t>IoT/M2M Use-Case-Driven Requirements</a:t>
            </a:r>
          </a:p>
          <a:p>
            <a:pPr marL="514350" indent="-514350" eaLnBrk="1" hangingPunct="1">
              <a:buFont typeface="Calibri" panose="020F0502020204030204" pitchFamily="34" charset="0"/>
              <a:buAutoNum type="arabicPeriod"/>
            </a:pPr>
            <a:r>
              <a:rPr lang="en-US" altLang="zh-TW" dirty="0" smtClean="0"/>
              <a:t>IoT/M2M High Level Architecture</a:t>
            </a:r>
          </a:p>
          <a:p>
            <a:pPr marL="514350" indent="-514350" eaLnBrk="1" hangingPunct="1"/>
            <a:endParaRPr lang="zh-TW" altLang="en-US" dirty="0" smtClean="0"/>
          </a:p>
        </p:txBody>
      </p:sp>
      <p:sp>
        <p:nvSpPr>
          <p:cNvPr id="2" name="投影片編號版面配置區 1"/>
          <p:cNvSpPr>
            <a:spLocks noGrp="1"/>
          </p:cNvSpPr>
          <p:nvPr>
            <p:ph type="sldNum" sz="quarter" idx="4"/>
          </p:nvPr>
        </p:nvSpPr>
        <p:spPr/>
        <p:txBody>
          <a:bodyPr/>
          <a:lstStyle/>
          <a:p>
            <a:fld id="{BC71E80C-9635-473D-9F26-B779060F2DD3}" type="slidenum">
              <a:rPr lang="zh-TW" altLang="en-US" smtClean="0"/>
              <a:t>2</a:t>
            </a:fld>
            <a:endParaRPr lang="zh-TW" altLang="en-US" dirty="0"/>
          </a:p>
        </p:txBody>
      </p:sp>
    </p:spTree>
    <p:extLst>
      <p:ext uri="{BB962C8B-B14F-4D97-AF65-F5344CB8AC3E}">
        <p14:creationId xmlns:p14="http://schemas.microsoft.com/office/powerpoint/2010/main" val="19321957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solidFill>
                  <a:schemeClr val="tx1"/>
                </a:solidFill>
              </a:rPr>
              <a:t>oneM2M </a:t>
            </a:r>
            <a:r>
              <a:rPr lang="en-US" altLang="zh-TW" dirty="0">
                <a:solidFill>
                  <a:schemeClr val="tx1"/>
                </a:solidFill>
              </a:rPr>
              <a:t>Network</a:t>
            </a:r>
            <a:endParaRPr lang="zh-TW" altLang="en-US" dirty="0">
              <a:solidFill>
                <a:schemeClr val="tx1"/>
              </a:solidFill>
            </a:endParaRPr>
          </a:p>
        </p:txBody>
      </p:sp>
      <p:grpSp>
        <p:nvGrpSpPr>
          <p:cNvPr id="4" name="Group 3"/>
          <p:cNvGrpSpPr>
            <a:grpSpLocks noChangeAspect="1"/>
          </p:cNvGrpSpPr>
          <p:nvPr/>
        </p:nvGrpSpPr>
        <p:grpSpPr>
          <a:xfrm>
            <a:off x="405529" y="1674510"/>
            <a:ext cx="8276911" cy="4514978"/>
            <a:chOff x="64215" y="1060043"/>
            <a:chExt cx="8600197" cy="4691328"/>
          </a:xfrm>
        </p:grpSpPr>
        <p:sp>
          <p:nvSpPr>
            <p:cNvPr id="5" name="Cloud 4"/>
            <p:cNvSpPr/>
            <p:nvPr/>
          </p:nvSpPr>
          <p:spPr bwMode="auto">
            <a:xfrm>
              <a:off x="4980780" y="1171986"/>
              <a:ext cx="3683632" cy="4579385"/>
            </a:xfrm>
            <a:prstGeom prst="cloud">
              <a:avLst/>
            </a:prstGeom>
            <a:solidFill>
              <a:srgbClr val="28C4CC">
                <a:lumMod val="60000"/>
                <a:lumOff val="40000"/>
              </a:srgbClr>
            </a:solidFill>
            <a:ln w="25400" cap="flat" cmpd="sng" algn="ctr">
              <a:solidFill>
                <a:srgbClr val="9BBB59">
                  <a:shade val="50000"/>
                </a:srgbClr>
              </a:solidFill>
              <a:prstDash val="solid"/>
            </a:ln>
            <a:effectLst/>
          </p:spPr>
          <p:txBody>
            <a:bodyPr anchor="ct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rPr>
                <a:t>                                                             	Cloud</a:t>
              </a:r>
              <a:endParaRPr kumimoji="0" lang="en-US" sz="1800" b="0" i="0" u="none" strike="noStrike" kern="0" cap="none" spc="0" normalizeH="0" baseline="0" noProof="0" dirty="0">
                <a:ln>
                  <a:noFill/>
                </a:ln>
                <a:solidFill>
                  <a:prstClr val="white"/>
                </a:solidFill>
                <a:effectLst/>
                <a:uLnTx/>
                <a:uFillTx/>
              </a:endParaRPr>
            </a:p>
          </p:txBody>
        </p:sp>
        <p:sp>
          <p:nvSpPr>
            <p:cNvPr id="6" name="Cloud 5"/>
            <p:cNvSpPr/>
            <p:nvPr/>
          </p:nvSpPr>
          <p:spPr bwMode="auto">
            <a:xfrm>
              <a:off x="4200375" y="4680793"/>
              <a:ext cx="2054752" cy="1046218"/>
            </a:xfrm>
            <a:prstGeom prst="cloud">
              <a:avLst/>
            </a:prstGeom>
            <a:solidFill>
              <a:srgbClr val="9BBB59"/>
            </a:solidFill>
            <a:ln w="25400" cap="flat" cmpd="sng" algn="ctr">
              <a:solidFill>
                <a:srgbClr val="9BBB59">
                  <a:shade val="50000"/>
                </a:srgbClr>
              </a:solidFill>
              <a:prstDash val="solid"/>
            </a:ln>
            <a:effectLst/>
          </p:spPr>
          <p:txBody>
            <a:bodyPr anchor="ct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rPr>
                <a:t>e.g.</a:t>
              </a:r>
              <a:br>
                <a:rPr kumimoji="0" lang="en-US" sz="1800" b="0" i="0" u="none" strike="noStrike" kern="0" cap="none" spc="0" normalizeH="0" baseline="0" noProof="0" dirty="0" smtClean="0">
                  <a:ln>
                    <a:noFill/>
                  </a:ln>
                  <a:solidFill>
                    <a:prstClr val="white"/>
                  </a:solidFill>
                  <a:effectLst/>
                  <a:uLnTx/>
                  <a:uFillTx/>
                </a:rPr>
              </a:br>
              <a:r>
                <a:rPr kumimoji="0" lang="en-US" sz="1800" b="0" i="0" u="none" strike="noStrike" kern="0" cap="none" spc="0" normalizeH="0" baseline="0" noProof="0" dirty="0" smtClean="0">
                  <a:ln>
                    <a:noFill/>
                  </a:ln>
                  <a:solidFill>
                    <a:prstClr val="white"/>
                  </a:solidFill>
                  <a:effectLst/>
                  <a:uLnTx/>
                  <a:uFillTx/>
                </a:rPr>
                <a:t>WWAN</a:t>
              </a:r>
              <a:endParaRPr kumimoji="0" lang="en-US" sz="1800" b="0" i="0" u="none" strike="noStrike" kern="0" cap="none" spc="0" normalizeH="0" baseline="0" noProof="0" dirty="0">
                <a:ln>
                  <a:noFill/>
                </a:ln>
                <a:solidFill>
                  <a:prstClr val="white"/>
                </a:solidFill>
                <a:effectLst/>
                <a:uLnTx/>
                <a:uFillTx/>
              </a:endParaRPr>
            </a:p>
          </p:txBody>
        </p:sp>
        <p:sp>
          <p:nvSpPr>
            <p:cNvPr id="7" name="TextBox 94"/>
            <p:cNvSpPr txBox="1">
              <a:spLocks noChangeArrowheads="1"/>
            </p:cNvSpPr>
            <p:nvPr/>
          </p:nvSpPr>
          <p:spPr bwMode="auto">
            <a:xfrm>
              <a:off x="4712689" y="4091642"/>
              <a:ext cx="11327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pitchFamily="34" charset="0"/>
                  <a:cs typeface="Arial" charset="0"/>
                </a:rPr>
                <a:t>oneM2Mmessages</a:t>
              </a:r>
              <a:endParaRPr kumimoji="0" lang="en-US" sz="1800" b="0" i="0" u="none" strike="noStrike" kern="0" cap="none" spc="0" normalizeH="0" baseline="0" noProof="0" dirty="0">
                <a:ln>
                  <a:noFill/>
                </a:ln>
                <a:solidFill>
                  <a:prstClr val="black"/>
                </a:solidFill>
                <a:effectLst/>
                <a:uLnTx/>
                <a:uFillTx/>
                <a:latin typeface="Calibri" pitchFamily="34" charset="0"/>
                <a:cs typeface="Arial" charset="0"/>
              </a:endParaRPr>
            </a:p>
          </p:txBody>
        </p:sp>
        <p:sp>
          <p:nvSpPr>
            <p:cNvPr id="8" name="Cloud 7"/>
            <p:cNvSpPr/>
            <p:nvPr/>
          </p:nvSpPr>
          <p:spPr bwMode="auto">
            <a:xfrm>
              <a:off x="921083" y="4680793"/>
              <a:ext cx="2338993" cy="1046218"/>
            </a:xfrm>
            <a:prstGeom prst="cloud">
              <a:avLst/>
            </a:prstGeom>
            <a:solidFill>
              <a:srgbClr val="9BBB59"/>
            </a:solidFill>
            <a:ln w="25400" cap="flat" cmpd="sng" algn="ctr">
              <a:solidFill>
                <a:srgbClr val="9BBB59">
                  <a:shade val="50000"/>
                </a:srgbClr>
              </a:solidFill>
              <a:prstDash val="solid"/>
            </a:ln>
            <a:effectLst/>
          </p:spPr>
          <p:txBody>
            <a:bodyPr anchor="b"/>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rPr>
                <a:t>e.g. WLAN, </a:t>
              </a:r>
              <a:r>
                <a:rPr kumimoji="0" lang="en-US" sz="1800" b="0" i="0" u="none" strike="noStrike" kern="0" cap="none" spc="0" normalizeH="0" baseline="0" noProof="0" dirty="0" smtClean="0">
                  <a:ln>
                    <a:noFill/>
                  </a:ln>
                  <a:solidFill>
                    <a:prstClr val="white"/>
                  </a:solidFill>
                  <a:effectLst/>
                  <a:uLnTx/>
                  <a:uFillTx/>
                </a:rPr>
                <a:t>Zigbee</a:t>
              </a:r>
              <a:endParaRPr kumimoji="0" lang="en-US" sz="1800" b="0" i="0" u="none" strike="noStrike" kern="0" cap="none" spc="0" normalizeH="0" baseline="0" noProof="0" dirty="0">
                <a:ln>
                  <a:noFill/>
                </a:ln>
                <a:solidFill>
                  <a:prstClr val="white"/>
                </a:solidFill>
                <a:effectLst/>
                <a:uLnTx/>
                <a:uFillTx/>
              </a:endParaRPr>
            </a:p>
          </p:txBody>
        </p:sp>
        <p:sp>
          <p:nvSpPr>
            <p:cNvPr id="9" name="Cloud 8"/>
            <p:cNvSpPr/>
            <p:nvPr/>
          </p:nvSpPr>
          <p:spPr bwMode="auto">
            <a:xfrm>
              <a:off x="1392145" y="2063222"/>
              <a:ext cx="1743867" cy="956373"/>
            </a:xfrm>
            <a:prstGeom prst="cloud">
              <a:avLst/>
            </a:prstGeom>
            <a:solidFill>
              <a:srgbClr val="9BBB59"/>
            </a:solidFill>
            <a:ln w="25400" cap="flat" cmpd="sng" algn="ctr">
              <a:solidFill>
                <a:srgbClr val="9BBB59">
                  <a:shade val="50000"/>
                </a:srgbClr>
              </a:solidFill>
              <a:prstDash val="solid"/>
            </a:ln>
            <a:effectLst/>
          </p:spPr>
          <p:txBody>
            <a:bodyPr anchor="t"/>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rPr>
                <a:t>e.g. </a:t>
              </a:r>
              <a:r>
                <a:rPr kumimoji="0" lang="en-US" sz="1800" b="0" i="0" u="none" strike="noStrike" kern="0" cap="none" spc="0" normalizeH="0" baseline="0" noProof="0" dirty="0" smtClean="0">
                  <a:ln>
                    <a:noFill/>
                  </a:ln>
                  <a:solidFill>
                    <a:prstClr val="white"/>
                  </a:solidFill>
                  <a:effectLst/>
                  <a:uLnTx/>
                  <a:uFillTx/>
                </a:rPr>
                <a:t>BLE</a:t>
              </a:r>
              <a:endParaRPr kumimoji="0" lang="en-US" sz="1800" b="0" i="0" u="none" strike="noStrike" kern="0" cap="none" spc="0" normalizeH="0" baseline="0" noProof="0" dirty="0">
                <a:ln>
                  <a:noFill/>
                </a:ln>
                <a:solidFill>
                  <a:prstClr val="white"/>
                </a:solidFill>
                <a:effectLst/>
                <a:uLnTx/>
                <a:uFillTx/>
              </a:endParaRPr>
            </a:p>
          </p:txBody>
        </p:sp>
        <p:sp>
          <p:nvSpPr>
            <p:cNvPr id="10" name="Rounded Rectangle 9"/>
            <p:cNvSpPr/>
            <p:nvPr/>
          </p:nvSpPr>
          <p:spPr>
            <a:xfrm>
              <a:off x="5773939" y="1788743"/>
              <a:ext cx="1911143" cy="3675128"/>
            </a:xfrm>
            <a:prstGeom prst="roundRect">
              <a:avLst>
                <a:gd name="adj" fmla="val 6324"/>
              </a:avLst>
            </a:prstGeom>
            <a:solidFill>
              <a:srgbClr val="4BACC6"/>
            </a:solidFill>
            <a:ln w="25400" cap="flat" cmpd="sng" algn="ctr">
              <a:solidFill>
                <a:srgbClr val="4BACC6">
                  <a:shade val="50000"/>
                </a:srgbClr>
              </a:solidFill>
              <a:prstDash val="solid"/>
            </a:ln>
            <a:effectLst/>
          </p:spPr>
          <p:txBody>
            <a:body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rPr>
                <a:t>Infrastructure </a:t>
              </a:r>
              <a:r>
                <a:rPr kumimoji="0" lang="en-US" sz="1800" b="0" i="0" u="none" strike="noStrike" kern="0" cap="none" spc="0" normalizeH="0" baseline="0" noProof="0" dirty="0" smtClean="0">
                  <a:ln>
                    <a:noFill/>
                  </a:ln>
                  <a:solidFill>
                    <a:srgbClr val="FF0000"/>
                  </a:solidFill>
                  <a:effectLst/>
                  <a:uLnTx/>
                  <a:uFillTx/>
                </a:rPr>
                <a:t>Node</a:t>
              </a:r>
              <a:r>
                <a:rPr kumimoji="0" lang="en-US" sz="1800" b="0" i="0" u="none" strike="noStrike" kern="0" cap="none" spc="0" normalizeH="0" baseline="0" noProof="0" dirty="0" smtClean="0">
                  <a:ln>
                    <a:noFill/>
                  </a:ln>
                  <a:solidFill>
                    <a:prstClr val="white"/>
                  </a:solidFill>
                  <a:effectLst/>
                  <a:uLnTx/>
                  <a:uFillTx/>
                </a:rPr>
                <a:t/>
              </a:r>
              <a:br>
                <a:rPr kumimoji="0" lang="en-US" sz="1800" b="0" i="0" u="none" strike="noStrike" kern="0" cap="none" spc="0" normalizeH="0" baseline="0" noProof="0" dirty="0" smtClean="0">
                  <a:ln>
                    <a:noFill/>
                  </a:ln>
                  <a:solidFill>
                    <a:prstClr val="white"/>
                  </a:solidFill>
                  <a:effectLst/>
                  <a:uLnTx/>
                  <a:uFillTx/>
                </a:rPr>
              </a:br>
              <a:endParaRPr kumimoji="0" lang="en-US" sz="1800" b="0" i="0" u="none" strike="noStrike" kern="0" cap="none" spc="0" normalizeH="0" baseline="0" noProof="0" dirty="0">
                <a:ln>
                  <a:noFill/>
                </a:ln>
                <a:solidFill>
                  <a:prstClr val="white"/>
                </a:solidFill>
                <a:effectLst/>
                <a:uLnTx/>
                <a:uFillTx/>
              </a:endParaRPr>
            </a:p>
          </p:txBody>
        </p:sp>
        <p:sp>
          <p:nvSpPr>
            <p:cNvPr id="11" name="Rounded Rectangle 10"/>
            <p:cNvSpPr/>
            <p:nvPr/>
          </p:nvSpPr>
          <p:spPr>
            <a:xfrm>
              <a:off x="2771151" y="2879007"/>
              <a:ext cx="1941540" cy="2590886"/>
            </a:xfrm>
            <a:prstGeom prst="roundRect">
              <a:avLst>
                <a:gd name="adj" fmla="val 6324"/>
              </a:avLst>
            </a:prstGeom>
            <a:solidFill>
              <a:srgbClr val="4BACC6"/>
            </a:solidFill>
            <a:ln w="25400" cap="flat" cmpd="sng" algn="ctr">
              <a:solidFill>
                <a:srgbClr val="4BACC6">
                  <a:shade val="50000"/>
                </a:srgbClr>
              </a:solidFill>
              <a:prstDash val="solid"/>
            </a:ln>
            <a:effectLst/>
          </p:spPr>
          <p:txBody>
            <a:body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rPr>
                <a:t>Middle </a:t>
              </a:r>
              <a:r>
                <a:rPr kumimoji="0" lang="en-US" sz="1800" b="0" i="0" u="none" strike="noStrike" kern="0" cap="none" spc="0" normalizeH="0" baseline="0" noProof="0" dirty="0" smtClean="0">
                  <a:ln>
                    <a:noFill/>
                  </a:ln>
                  <a:solidFill>
                    <a:srgbClr val="FF0000"/>
                  </a:solidFill>
                  <a:effectLst/>
                  <a:uLnTx/>
                  <a:uFillTx/>
                </a:rPr>
                <a:t>Node</a:t>
              </a:r>
              <a:r>
                <a:rPr kumimoji="0" lang="en-US" sz="1800" b="0" i="0" u="none" strike="noStrike" kern="0" cap="none" spc="0" normalizeH="0" baseline="0" noProof="0" dirty="0" smtClean="0">
                  <a:ln>
                    <a:noFill/>
                  </a:ln>
                  <a:solidFill>
                    <a:prstClr val="white"/>
                  </a:solidFill>
                  <a:effectLst/>
                  <a:uLnTx/>
                  <a:uFillTx/>
                </a:rPr>
                <a:t/>
              </a:r>
              <a:br>
                <a:rPr kumimoji="0" lang="en-US" sz="1800" b="0" i="0" u="none" strike="noStrike" kern="0" cap="none" spc="0" normalizeH="0" baseline="0" noProof="0" dirty="0" smtClean="0">
                  <a:ln>
                    <a:noFill/>
                  </a:ln>
                  <a:solidFill>
                    <a:prstClr val="white"/>
                  </a:solidFill>
                  <a:effectLst/>
                  <a:uLnTx/>
                  <a:uFillTx/>
                </a:rPr>
              </a:br>
              <a:endParaRPr kumimoji="0" lang="en-US" sz="1800" b="0" i="0" u="none" strike="noStrike" kern="0" cap="none" spc="0" normalizeH="0" baseline="0" noProof="0" dirty="0">
                <a:ln>
                  <a:noFill/>
                </a:ln>
                <a:solidFill>
                  <a:prstClr val="white"/>
                </a:solidFill>
                <a:effectLst/>
                <a:uLnTx/>
                <a:uFillTx/>
              </a:endParaRPr>
            </a:p>
          </p:txBody>
        </p:sp>
        <p:sp>
          <p:nvSpPr>
            <p:cNvPr id="12" name="Rounded Rectangle 11"/>
            <p:cNvSpPr/>
            <p:nvPr/>
          </p:nvSpPr>
          <p:spPr>
            <a:xfrm>
              <a:off x="64215" y="2752204"/>
              <a:ext cx="1300656" cy="2711668"/>
            </a:xfrm>
            <a:prstGeom prst="roundRect">
              <a:avLst/>
            </a:prstGeom>
            <a:solidFill>
              <a:srgbClr val="4BACC6"/>
            </a:solidFill>
            <a:ln w="25400" cap="flat" cmpd="sng" algn="ctr">
              <a:solidFill>
                <a:srgbClr val="4BACC6">
                  <a:shade val="50000"/>
                </a:srgbClr>
              </a:solidFill>
              <a:prstDash val="solid"/>
            </a:ln>
            <a:effectLst/>
          </p:spPr>
          <p:txBody>
            <a:body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sz="1600" b="0" i="0" u="none" strike="noStrike" kern="0" cap="none" spc="0" normalizeH="0" baseline="0" noProof="0" dirty="0" smtClean="0">
                  <a:ln>
                    <a:noFill/>
                  </a:ln>
                  <a:solidFill>
                    <a:prstClr val="white"/>
                  </a:solidFill>
                  <a:effectLst/>
                  <a:uLnTx/>
                  <a:uFillTx/>
                </a:rPr>
                <a:t>Application Service </a:t>
              </a:r>
              <a:r>
                <a:rPr kumimoji="0" lang="en-US" sz="1600" b="0" i="0" u="none" strike="noStrike" kern="0" cap="none" spc="0" normalizeH="0" baseline="0" noProof="0" dirty="0" smtClean="0">
                  <a:ln>
                    <a:noFill/>
                  </a:ln>
                  <a:solidFill>
                    <a:srgbClr val="FF0000"/>
                  </a:solidFill>
                  <a:effectLst/>
                  <a:uLnTx/>
                  <a:uFillTx/>
                </a:rPr>
                <a:t>Node</a:t>
              </a:r>
              <a:r>
                <a:rPr kumimoji="0" lang="en-US" sz="1400" b="0" i="0" u="none" strike="noStrike" kern="0" cap="none" spc="0" normalizeH="0" baseline="0" noProof="0" dirty="0" smtClean="0">
                  <a:ln>
                    <a:noFill/>
                  </a:ln>
                  <a:solidFill>
                    <a:prstClr val="white"/>
                  </a:solidFill>
                  <a:effectLst/>
                  <a:uLnTx/>
                  <a:uFillTx/>
                </a:rPr>
                <a:t/>
              </a:r>
              <a:br>
                <a:rPr kumimoji="0" lang="en-US" sz="1400" b="0" i="0" u="none" strike="noStrike" kern="0" cap="none" spc="0" normalizeH="0" baseline="0" noProof="0" dirty="0" smtClean="0">
                  <a:ln>
                    <a:noFill/>
                  </a:ln>
                  <a:solidFill>
                    <a:prstClr val="white"/>
                  </a:solidFill>
                  <a:effectLst/>
                  <a:uLnTx/>
                  <a:uFillTx/>
                </a:rPr>
              </a:br>
              <a:endParaRPr kumimoji="0" lang="en-US" sz="1400" b="0" i="0" u="none" strike="noStrike" kern="0" cap="none" spc="0" normalizeH="0" baseline="0" noProof="0" dirty="0">
                <a:ln>
                  <a:noFill/>
                </a:ln>
                <a:solidFill>
                  <a:prstClr val="white"/>
                </a:solidFill>
                <a:effectLst/>
                <a:uLnTx/>
                <a:uFillTx/>
              </a:endParaRPr>
            </a:p>
          </p:txBody>
        </p:sp>
        <p:sp>
          <p:nvSpPr>
            <p:cNvPr id="13" name="Rounded Rectangle 12"/>
            <p:cNvSpPr/>
            <p:nvPr/>
          </p:nvSpPr>
          <p:spPr bwMode="auto">
            <a:xfrm>
              <a:off x="232108" y="3619311"/>
              <a:ext cx="964873" cy="617348"/>
            </a:xfrm>
            <a:prstGeom prst="roundRect">
              <a:avLst/>
            </a:prstGeom>
            <a:solidFill>
              <a:srgbClr val="1F497D">
                <a:lumMod val="40000"/>
                <a:lumOff val="60000"/>
              </a:srgbClr>
            </a:solidFill>
            <a:ln w="25400" cap="flat" cmpd="sng" algn="ctr">
              <a:solidFill>
                <a:srgbClr val="4BACC6">
                  <a:shade val="50000"/>
                </a:srgbClr>
              </a:solidFill>
              <a:prstDash val="solid"/>
            </a:ln>
            <a:effectLst/>
          </p:spPr>
          <p:txBody>
            <a:bodyPr lIns="0" rIns="0" anchor="ct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sz="1800" b="1" i="0" u="none" strike="noStrike" kern="0" cap="none" spc="0" normalizeH="0" baseline="0" noProof="0" dirty="0" smtClean="0">
                  <a:ln>
                    <a:noFill/>
                  </a:ln>
                  <a:solidFill>
                    <a:prstClr val="white"/>
                  </a:solidFill>
                  <a:effectLst/>
                  <a:uLnTx/>
                  <a:uFillTx/>
                </a:rPr>
                <a:t>AE</a:t>
              </a:r>
              <a:endParaRPr kumimoji="0" lang="en-US" sz="1800" b="1" i="0" u="none" strike="noStrike" kern="0" cap="none" spc="0" normalizeH="0" baseline="0" noProof="0" dirty="0">
                <a:ln>
                  <a:noFill/>
                </a:ln>
                <a:solidFill>
                  <a:prstClr val="white"/>
                </a:solidFill>
                <a:effectLst/>
                <a:uLnTx/>
                <a:uFillTx/>
              </a:endParaRPr>
            </a:p>
          </p:txBody>
        </p:sp>
        <p:sp>
          <p:nvSpPr>
            <p:cNvPr id="14" name="Rounded Rectangle 13"/>
            <p:cNvSpPr/>
            <p:nvPr/>
          </p:nvSpPr>
          <p:spPr bwMode="auto">
            <a:xfrm>
              <a:off x="2929232" y="4623606"/>
              <a:ext cx="1577905" cy="614227"/>
            </a:xfrm>
            <a:prstGeom prst="roundRect">
              <a:avLst/>
            </a:prstGeom>
            <a:solidFill>
              <a:srgbClr val="F79646"/>
            </a:solidFill>
            <a:ln w="25400" cap="flat" cmpd="sng" algn="ctr">
              <a:solidFill>
                <a:srgbClr val="F79646">
                  <a:shade val="50000"/>
                </a:srgbClr>
              </a:solidFill>
              <a:prstDash val="solid"/>
            </a:ln>
            <a:effectLst/>
          </p:spPr>
          <p:txBody>
            <a:bodyPr anchor="ct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sz="1800" b="1" i="0" u="none" strike="noStrike" kern="0" cap="none" spc="0" normalizeH="0" baseline="0" noProof="0" dirty="0" smtClean="0">
                  <a:ln>
                    <a:noFill/>
                  </a:ln>
                  <a:solidFill>
                    <a:prstClr val="white"/>
                  </a:solidFill>
                  <a:effectLst/>
                  <a:uLnTx/>
                  <a:uFillTx/>
                </a:rPr>
                <a:t>CSE</a:t>
              </a:r>
              <a:endParaRPr kumimoji="0" lang="en-US" sz="1800" b="1" i="0" u="none" strike="noStrike" kern="0" cap="none" spc="0" normalizeH="0" baseline="0" noProof="0" dirty="0">
                <a:ln>
                  <a:noFill/>
                </a:ln>
                <a:solidFill>
                  <a:prstClr val="white"/>
                </a:solidFill>
                <a:effectLst/>
                <a:uLnTx/>
                <a:uFillTx/>
              </a:endParaRPr>
            </a:p>
          </p:txBody>
        </p:sp>
        <p:sp>
          <p:nvSpPr>
            <p:cNvPr id="15" name="Rounded Rectangle 14"/>
            <p:cNvSpPr/>
            <p:nvPr/>
          </p:nvSpPr>
          <p:spPr bwMode="auto">
            <a:xfrm>
              <a:off x="5997546" y="4636975"/>
              <a:ext cx="1442578" cy="614227"/>
            </a:xfrm>
            <a:prstGeom prst="roundRect">
              <a:avLst/>
            </a:prstGeom>
            <a:solidFill>
              <a:srgbClr val="F79646"/>
            </a:solidFill>
            <a:ln w="25400" cap="flat" cmpd="sng" algn="ctr">
              <a:solidFill>
                <a:srgbClr val="F79646">
                  <a:shade val="50000"/>
                </a:srgbClr>
              </a:solidFill>
              <a:prstDash val="solid"/>
            </a:ln>
            <a:effectLst/>
          </p:spPr>
          <p:txBody>
            <a:bodyPr anchor="ct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sz="1800" b="1" i="0" u="none" strike="noStrike" kern="0" cap="none" spc="0" normalizeH="0" baseline="0" noProof="0" dirty="0" smtClean="0">
                  <a:ln>
                    <a:noFill/>
                  </a:ln>
                  <a:solidFill>
                    <a:prstClr val="white"/>
                  </a:solidFill>
                  <a:effectLst/>
                  <a:uLnTx/>
                  <a:uFillTx/>
                </a:rPr>
                <a:t>CSE</a:t>
              </a:r>
              <a:endParaRPr kumimoji="0" lang="en-US" sz="1800" b="1" i="0" u="none" strike="noStrike" kern="0" cap="none" spc="0" normalizeH="0" baseline="0" noProof="0" dirty="0">
                <a:ln>
                  <a:noFill/>
                </a:ln>
                <a:solidFill>
                  <a:prstClr val="white"/>
                </a:solidFill>
                <a:effectLst/>
                <a:uLnTx/>
                <a:uFillTx/>
              </a:endParaRPr>
            </a:p>
          </p:txBody>
        </p:sp>
        <p:sp>
          <p:nvSpPr>
            <p:cNvPr id="16" name="TextBox 94"/>
            <p:cNvSpPr txBox="1">
              <a:spLocks noChangeArrowheads="1"/>
            </p:cNvSpPr>
            <p:nvPr/>
          </p:nvSpPr>
          <p:spPr bwMode="auto">
            <a:xfrm>
              <a:off x="1496707" y="4090821"/>
              <a:ext cx="11327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pitchFamily="34" charset="0"/>
                  <a:cs typeface="Arial" charset="0"/>
                </a:rPr>
                <a:t>oneM2Mmessages</a:t>
              </a:r>
              <a:endParaRPr kumimoji="0" lang="en-US" sz="1800" b="0" i="0" u="none" strike="noStrike" kern="0" cap="none" spc="0" normalizeH="0" baseline="0" noProof="0" dirty="0">
                <a:ln>
                  <a:noFill/>
                </a:ln>
                <a:solidFill>
                  <a:prstClr val="black"/>
                </a:solidFill>
                <a:effectLst/>
                <a:uLnTx/>
                <a:uFillTx/>
                <a:latin typeface="Calibri" pitchFamily="34" charset="0"/>
                <a:cs typeface="Arial" charset="0"/>
              </a:endParaRPr>
            </a:p>
          </p:txBody>
        </p:sp>
        <p:cxnSp>
          <p:nvCxnSpPr>
            <p:cNvPr id="17" name="Straight Arrow Connector 16"/>
            <p:cNvCxnSpPr>
              <a:stCxn id="14" idx="3"/>
              <a:endCxn id="15" idx="1"/>
            </p:cNvCxnSpPr>
            <p:nvPr/>
          </p:nvCxnSpPr>
          <p:spPr bwMode="auto">
            <a:xfrm>
              <a:off x="4507137" y="4930720"/>
              <a:ext cx="1490409" cy="13369"/>
            </a:xfrm>
            <a:prstGeom prst="straightConnector1">
              <a:avLst/>
            </a:prstGeom>
            <a:solidFill>
              <a:srgbClr val="F79646"/>
            </a:solidFill>
            <a:ln w="38100" cap="flat" cmpd="sng" algn="ctr">
              <a:solidFill>
                <a:srgbClr val="B66D31"/>
              </a:solidFill>
              <a:prstDash val="solid"/>
              <a:headEnd type="triangle" w="med" len="med"/>
              <a:tailEnd type="triangle" w="med" len="med"/>
            </a:ln>
            <a:effectLst/>
          </p:spPr>
        </p:cxnSp>
        <p:sp>
          <p:nvSpPr>
            <p:cNvPr id="18" name="Rounded Rectangle 17"/>
            <p:cNvSpPr/>
            <p:nvPr/>
          </p:nvSpPr>
          <p:spPr bwMode="auto">
            <a:xfrm>
              <a:off x="232109" y="4636976"/>
              <a:ext cx="964872" cy="614225"/>
            </a:xfrm>
            <a:prstGeom prst="roundRect">
              <a:avLst/>
            </a:prstGeom>
            <a:solidFill>
              <a:srgbClr val="F79646"/>
            </a:solidFill>
            <a:ln w="25400" cap="flat" cmpd="sng" algn="ctr">
              <a:solidFill>
                <a:srgbClr val="F79646">
                  <a:shade val="50000"/>
                </a:srgbClr>
              </a:solidFill>
              <a:prstDash val="solid"/>
            </a:ln>
            <a:effectLst/>
          </p:spPr>
          <p:txBody>
            <a:bodyPr anchor="ct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sz="1800" b="1" i="0" u="none" strike="noStrike" kern="0" cap="none" spc="0" normalizeH="0" baseline="0" noProof="0" dirty="0" smtClean="0">
                  <a:ln>
                    <a:noFill/>
                  </a:ln>
                  <a:solidFill>
                    <a:prstClr val="white"/>
                  </a:solidFill>
                  <a:effectLst/>
                  <a:uLnTx/>
                  <a:uFillTx/>
                </a:rPr>
                <a:t>CSE</a:t>
              </a:r>
              <a:endParaRPr kumimoji="0" lang="en-US" sz="2000" b="1" i="0" u="none" strike="noStrike" kern="0" cap="none" spc="0" normalizeH="0" baseline="0" noProof="0" dirty="0">
                <a:ln>
                  <a:noFill/>
                </a:ln>
                <a:solidFill>
                  <a:prstClr val="white"/>
                </a:solidFill>
                <a:effectLst/>
                <a:uLnTx/>
                <a:uFillTx/>
              </a:endParaRPr>
            </a:p>
          </p:txBody>
        </p:sp>
        <p:cxnSp>
          <p:nvCxnSpPr>
            <p:cNvPr id="19" name="Straight Arrow Connector 18"/>
            <p:cNvCxnSpPr>
              <a:stCxn id="13" idx="2"/>
              <a:endCxn id="18" idx="0"/>
            </p:cNvCxnSpPr>
            <p:nvPr/>
          </p:nvCxnSpPr>
          <p:spPr bwMode="auto">
            <a:xfrm>
              <a:off x="714545" y="4236659"/>
              <a:ext cx="0" cy="400317"/>
            </a:xfrm>
            <a:prstGeom prst="straightConnector1">
              <a:avLst/>
            </a:prstGeom>
            <a:noFill/>
            <a:ln w="38100" cap="flat" cmpd="sng" algn="ctr">
              <a:solidFill>
                <a:srgbClr val="0070C0"/>
              </a:solidFill>
              <a:prstDash val="solid"/>
              <a:headEnd type="triangle" w="med" len="med"/>
              <a:tailEnd type="triangle" w="med" len="med"/>
            </a:ln>
            <a:effectLst/>
          </p:spPr>
        </p:cxnSp>
        <p:sp>
          <p:nvSpPr>
            <p:cNvPr id="20" name="Rounded Rectangle 19"/>
            <p:cNvSpPr/>
            <p:nvPr/>
          </p:nvSpPr>
          <p:spPr bwMode="auto">
            <a:xfrm>
              <a:off x="3234478" y="3234900"/>
              <a:ext cx="967410" cy="637133"/>
            </a:xfrm>
            <a:prstGeom prst="roundRect">
              <a:avLst/>
            </a:prstGeom>
            <a:solidFill>
              <a:srgbClr val="1F497D">
                <a:lumMod val="40000"/>
                <a:lumOff val="60000"/>
              </a:srgbClr>
            </a:solidFill>
            <a:ln w="25400" cap="flat" cmpd="sng" algn="ctr">
              <a:solidFill>
                <a:srgbClr val="4BACC6">
                  <a:shade val="50000"/>
                </a:srgbClr>
              </a:solidFill>
              <a:prstDash val="solid"/>
            </a:ln>
            <a:effectLst/>
          </p:spPr>
          <p:txBody>
            <a:bodyPr lIns="0" rIns="0" anchor="ct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sz="1800" b="1" i="0" u="none" strike="noStrike" kern="0" cap="none" spc="0" normalizeH="0" baseline="0" noProof="0" dirty="0" smtClean="0">
                  <a:ln>
                    <a:noFill/>
                  </a:ln>
                  <a:solidFill>
                    <a:prstClr val="white"/>
                  </a:solidFill>
                  <a:effectLst/>
                  <a:uLnTx/>
                  <a:uFillTx/>
                </a:rPr>
                <a:t>AE</a:t>
              </a:r>
              <a:endParaRPr kumimoji="0" lang="en-US" sz="1800" b="1" i="0" u="none" strike="noStrike" kern="0" cap="none" spc="0" normalizeH="0" baseline="0" noProof="0" dirty="0">
                <a:ln>
                  <a:noFill/>
                </a:ln>
                <a:solidFill>
                  <a:prstClr val="white"/>
                </a:solidFill>
                <a:effectLst/>
                <a:uLnTx/>
                <a:uFillTx/>
              </a:endParaRPr>
            </a:p>
          </p:txBody>
        </p:sp>
        <p:cxnSp>
          <p:nvCxnSpPr>
            <p:cNvPr id="21" name="Straight Arrow Connector 20"/>
            <p:cNvCxnSpPr>
              <a:stCxn id="20" idx="2"/>
              <a:endCxn id="14" idx="0"/>
            </p:cNvCxnSpPr>
            <p:nvPr/>
          </p:nvCxnSpPr>
          <p:spPr bwMode="auto">
            <a:xfrm>
              <a:off x="3718184" y="3872034"/>
              <a:ext cx="1" cy="751572"/>
            </a:xfrm>
            <a:prstGeom prst="straightConnector1">
              <a:avLst/>
            </a:prstGeom>
            <a:noFill/>
            <a:ln w="38100" cap="flat" cmpd="sng" algn="ctr">
              <a:solidFill>
                <a:srgbClr val="0070C0"/>
              </a:solidFill>
              <a:prstDash val="solid"/>
              <a:headEnd type="triangle" w="med" len="med"/>
              <a:tailEnd type="triangle" w="med" len="med"/>
            </a:ln>
            <a:effectLst/>
          </p:spPr>
        </p:cxnSp>
        <p:sp>
          <p:nvSpPr>
            <p:cNvPr id="22" name="TextBox 21"/>
            <p:cNvSpPr txBox="1"/>
            <p:nvPr/>
          </p:nvSpPr>
          <p:spPr>
            <a:xfrm>
              <a:off x="3842920" y="4252151"/>
              <a:ext cx="494046" cy="369332"/>
            </a:xfrm>
            <a:prstGeom prst="rect">
              <a:avLst/>
            </a:prstGeom>
            <a:noFill/>
          </p:spPr>
          <p:txBody>
            <a:bodyPr wrap="none" rtlCol="0">
              <a:spAutoFit/>
            </a:body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API</a:t>
              </a:r>
              <a:endParaRPr kumimoji="0" lang="en-US" sz="800" b="0" i="0" u="none" strike="noStrike" kern="0" cap="none" spc="0" normalizeH="0" baseline="0" noProof="0" dirty="0" smtClean="0">
                <a:ln>
                  <a:noFill/>
                </a:ln>
                <a:solidFill>
                  <a:prstClr val="black"/>
                </a:solidFill>
                <a:effectLst/>
                <a:uLnTx/>
                <a:uFillTx/>
              </a:endParaRPr>
            </a:p>
          </p:txBody>
        </p:sp>
        <p:cxnSp>
          <p:nvCxnSpPr>
            <p:cNvPr id="23" name="Straight Arrow Connector 22"/>
            <p:cNvCxnSpPr>
              <a:stCxn id="18" idx="3"/>
              <a:endCxn id="14" idx="1"/>
            </p:cNvCxnSpPr>
            <p:nvPr/>
          </p:nvCxnSpPr>
          <p:spPr bwMode="auto">
            <a:xfrm flipV="1">
              <a:off x="1196981" y="4930720"/>
              <a:ext cx="1732250" cy="13369"/>
            </a:xfrm>
            <a:prstGeom prst="straightConnector1">
              <a:avLst/>
            </a:prstGeom>
            <a:solidFill>
              <a:srgbClr val="F79646"/>
            </a:solidFill>
            <a:ln w="38100" cap="flat" cmpd="sng" algn="ctr">
              <a:solidFill>
                <a:srgbClr val="B66D31"/>
              </a:solidFill>
              <a:prstDash val="solid"/>
              <a:headEnd type="triangle" w="med" len="med"/>
              <a:tailEnd type="triangle" w="med" len="med"/>
            </a:ln>
            <a:effectLst/>
          </p:spPr>
        </p:cxnSp>
        <p:sp>
          <p:nvSpPr>
            <p:cNvPr id="24" name="Rounded Rectangle 23"/>
            <p:cNvSpPr/>
            <p:nvPr/>
          </p:nvSpPr>
          <p:spPr bwMode="auto">
            <a:xfrm>
              <a:off x="6255127" y="3618711"/>
              <a:ext cx="927416" cy="632879"/>
            </a:xfrm>
            <a:prstGeom prst="roundRect">
              <a:avLst/>
            </a:prstGeom>
            <a:solidFill>
              <a:srgbClr val="1F497D">
                <a:lumMod val="40000"/>
                <a:lumOff val="60000"/>
              </a:srgbClr>
            </a:solidFill>
            <a:ln w="25400" cap="flat" cmpd="sng" algn="ctr">
              <a:solidFill>
                <a:srgbClr val="4BACC6">
                  <a:shade val="50000"/>
                </a:srgbClr>
              </a:solidFill>
              <a:prstDash val="solid"/>
            </a:ln>
            <a:effectLst/>
          </p:spPr>
          <p:txBody>
            <a:bodyPr lIns="0" rIns="0" anchor="ct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sz="1800" b="1" i="0" u="none" strike="noStrike" kern="0" cap="none" spc="0" normalizeH="0" baseline="0" noProof="0" dirty="0" smtClean="0">
                  <a:ln>
                    <a:noFill/>
                  </a:ln>
                  <a:solidFill>
                    <a:prstClr val="white"/>
                  </a:solidFill>
                  <a:effectLst/>
                  <a:uLnTx/>
                  <a:uFillTx/>
                </a:rPr>
                <a:t>AE</a:t>
              </a:r>
              <a:endParaRPr kumimoji="0" lang="en-US" sz="1800" b="1" i="0" u="none" strike="noStrike" kern="0" cap="none" spc="0" normalizeH="0" baseline="0" noProof="0" dirty="0">
                <a:ln>
                  <a:noFill/>
                </a:ln>
                <a:solidFill>
                  <a:prstClr val="white"/>
                </a:solidFill>
                <a:effectLst/>
                <a:uLnTx/>
                <a:uFillTx/>
              </a:endParaRPr>
            </a:p>
          </p:txBody>
        </p:sp>
        <p:cxnSp>
          <p:nvCxnSpPr>
            <p:cNvPr id="25" name="Straight Arrow Connector 24"/>
            <p:cNvCxnSpPr>
              <a:stCxn id="24" idx="2"/>
              <a:endCxn id="15" idx="0"/>
            </p:cNvCxnSpPr>
            <p:nvPr/>
          </p:nvCxnSpPr>
          <p:spPr bwMode="auto">
            <a:xfrm>
              <a:off x="6718835" y="4251590"/>
              <a:ext cx="0" cy="385385"/>
            </a:xfrm>
            <a:prstGeom prst="straightConnector1">
              <a:avLst/>
            </a:prstGeom>
            <a:noFill/>
            <a:ln w="38100" cap="flat" cmpd="sng" algn="ctr">
              <a:solidFill>
                <a:srgbClr val="0070C0"/>
              </a:solidFill>
              <a:prstDash val="solid"/>
              <a:headEnd type="triangle" w="med" len="med"/>
              <a:tailEnd type="triangle" w="med" len="med"/>
            </a:ln>
            <a:effectLst/>
          </p:spPr>
        </p:cxnSp>
        <p:sp>
          <p:nvSpPr>
            <p:cNvPr id="26" name="TextBox 25"/>
            <p:cNvSpPr txBox="1"/>
            <p:nvPr/>
          </p:nvSpPr>
          <p:spPr>
            <a:xfrm>
              <a:off x="6255127" y="4268737"/>
              <a:ext cx="494046" cy="369332"/>
            </a:xfrm>
            <a:prstGeom prst="rect">
              <a:avLst/>
            </a:prstGeom>
            <a:noFill/>
          </p:spPr>
          <p:txBody>
            <a:bodyPr wrap="none" rtlCol="0">
              <a:spAutoFit/>
            </a:body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API</a:t>
              </a:r>
              <a:endParaRPr kumimoji="0" lang="en-US" sz="800" b="0" i="0" u="none" strike="noStrike" kern="0" cap="none" spc="0" normalizeH="0" baseline="0" noProof="0" dirty="0" smtClean="0">
                <a:ln>
                  <a:noFill/>
                </a:ln>
                <a:solidFill>
                  <a:prstClr val="black"/>
                </a:solidFill>
                <a:effectLst/>
                <a:uLnTx/>
                <a:uFillTx/>
              </a:endParaRPr>
            </a:p>
          </p:txBody>
        </p:sp>
        <p:sp>
          <p:nvSpPr>
            <p:cNvPr id="27" name="TextBox 26"/>
            <p:cNvSpPr txBox="1"/>
            <p:nvPr/>
          </p:nvSpPr>
          <p:spPr>
            <a:xfrm>
              <a:off x="232108" y="4251590"/>
              <a:ext cx="494046" cy="369332"/>
            </a:xfrm>
            <a:prstGeom prst="rect">
              <a:avLst/>
            </a:prstGeom>
            <a:noFill/>
          </p:spPr>
          <p:txBody>
            <a:bodyPr wrap="none" rtlCol="0">
              <a:spAutoFit/>
            </a:body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API</a:t>
              </a:r>
              <a:endParaRPr kumimoji="0" lang="en-US" sz="800" b="0" i="0" u="none" strike="noStrike" kern="0" cap="none" spc="0" normalizeH="0" baseline="0" noProof="0" dirty="0" smtClean="0">
                <a:ln>
                  <a:noFill/>
                </a:ln>
                <a:solidFill>
                  <a:prstClr val="black"/>
                </a:solidFill>
                <a:effectLst/>
                <a:uLnTx/>
                <a:uFillTx/>
              </a:endParaRPr>
            </a:p>
          </p:txBody>
        </p:sp>
        <p:sp>
          <p:nvSpPr>
            <p:cNvPr id="28" name="Rounded Rectangle 27"/>
            <p:cNvSpPr/>
            <p:nvPr/>
          </p:nvSpPr>
          <p:spPr>
            <a:xfrm>
              <a:off x="75827" y="1060043"/>
              <a:ext cx="1300656" cy="1584302"/>
            </a:xfrm>
            <a:prstGeom prst="roundRect">
              <a:avLst/>
            </a:prstGeom>
            <a:solidFill>
              <a:srgbClr val="4BACC6"/>
            </a:solidFill>
            <a:ln w="25400" cap="flat" cmpd="sng" algn="ctr">
              <a:solidFill>
                <a:srgbClr val="4BACC6">
                  <a:shade val="50000"/>
                </a:srgbClr>
              </a:solidFill>
              <a:prstDash val="solid"/>
            </a:ln>
            <a:effectLst/>
          </p:spPr>
          <p:txBody>
            <a:body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sz="1600" b="0" i="0" u="none" strike="noStrike" kern="0" cap="none" spc="0" normalizeH="0" baseline="0" noProof="0" dirty="0" smtClean="0">
                  <a:ln>
                    <a:noFill/>
                  </a:ln>
                  <a:solidFill>
                    <a:prstClr val="white"/>
                  </a:solidFill>
                  <a:effectLst/>
                  <a:uLnTx/>
                  <a:uFillTx/>
                </a:rPr>
                <a:t>Application Dedicated </a:t>
              </a:r>
              <a:r>
                <a:rPr kumimoji="0" lang="en-US" sz="1600" b="0" i="0" u="none" strike="noStrike" kern="0" cap="none" spc="0" normalizeH="0" baseline="0" noProof="0" dirty="0" smtClean="0">
                  <a:ln>
                    <a:noFill/>
                  </a:ln>
                  <a:solidFill>
                    <a:srgbClr val="FF0000"/>
                  </a:solidFill>
                  <a:effectLst/>
                  <a:uLnTx/>
                  <a:uFillTx/>
                </a:rPr>
                <a:t>Node</a:t>
              </a:r>
              <a:r>
                <a:rPr kumimoji="0" lang="en-US" sz="1400" b="0" i="0" u="none" strike="noStrike" kern="0" cap="none" spc="0" normalizeH="0" baseline="0" noProof="0" dirty="0" smtClean="0">
                  <a:ln>
                    <a:noFill/>
                  </a:ln>
                  <a:solidFill>
                    <a:prstClr val="white"/>
                  </a:solidFill>
                  <a:effectLst/>
                  <a:uLnTx/>
                  <a:uFillTx/>
                </a:rPr>
                <a:t/>
              </a:r>
              <a:br>
                <a:rPr kumimoji="0" lang="en-US" sz="1400" b="0" i="0" u="none" strike="noStrike" kern="0" cap="none" spc="0" normalizeH="0" baseline="0" noProof="0" dirty="0" smtClean="0">
                  <a:ln>
                    <a:noFill/>
                  </a:ln>
                  <a:solidFill>
                    <a:prstClr val="white"/>
                  </a:solidFill>
                  <a:effectLst/>
                  <a:uLnTx/>
                  <a:uFillTx/>
                </a:rPr>
              </a:br>
              <a:endParaRPr kumimoji="0" lang="en-US" sz="1400" b="0" i="0" u="none" strike="noStrike" kern="0" cap="none" spc="0" normalizeH="0" baseline="0" noProof="0" dirty="0">
                <a:ln>
                  <a:noFill/>
                </a:ln>
                <a:solidFill>
                  <a:prstClr val="white"/>
                </a:solidFill>
                <a:effectLst/>
                <a:uLnTx/>
                <a:uFillTx/>
              </a:endParaRPr>
            </a:p>
          </p:txBody>
        </p:sp>
        <p:sp>
          <p:nvSpPr>
            <p:cNvPr id="29" name="Rounded Rectangle 28"/>
            <p:cNvSpPr/>
            <p:nvPr/>
          </p:nvSpPr>
          <p:spPr bwMode="auto">
            <a:xfrm>
              <a:off x="243719" y="1927150"/>
              <a:ext cx="964873" cy="617348"/>
            </a:xfrm>
            <a:prstGeom prst="roundRect">
              <a:avLst/>
            </a:prstGeom>
            <a:solidFill>
              <a:srgbClr val="1F497D">
                <a:lumMod val="40000"/>
                <a:lumOff val="60000"/>
              </a:srgbClr>
            </a:solidFill>
            <a:ln w="25400" cap="flat" cmpd="sng" algn="ctr">
              <a:solidFill>
                <a:srgbClr val="4BACC6">
                  <a:shade val="50000"/>
                </a:srgbClr>
              </a:solidFill>
              <a:prstDash val="solid"/>
            </a:ln>
            <a:effectLst/>
          </p:spPr>
          <p:txBody>
            <a:bodyPr lIns="0" rIns="0" anchor="ct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sz="1800" b="1" i="0" u="none" strike="noStrike" kern="0" cap="none" spc="0" normalizeH="0" baseline="0" noProof="0" dirty="0" smtClean="0">
                  <a:ln>
                    <a:noFill/>
                  </a:ln>
                  <a:solidFill>
                    <a:prstClr val="white"/>
                  </a:solidFill>
                  <a:effectLst/>
                  <a:uLnTx/>
                  <a:uFillTx/>
                </a:rPr>
                <a:t>AE</a:t>
              </a:r>
              <a:endParaRPr kumimoji="0" lang="en-US" sz="1800" b="1" i="0" u="none" strike="noStrike" kern="0" cap="none" spc="0" normalizeH="0" baseline="0" noProof="0" dirty="0">
                <a:ln>
                  <a:noFill/>
                </a:ln>
                <a:solidFill>
                  <a:prstClr val="white"/>
                </a:solidFill>
                <a:effectLst/>
                <a:uLnTx/>
                <a:uFillTx/>
              </a:endParaRPr>
            </a:p>
          </p:txBody>
        </p:sp>
        <p:cxnSp>
          <p:nvCxnSpPr>
            <p:cNvPr id="30" name="Straight Arrow Connector 139"/>
            <p:cNvCxnSpPr>
              <a:stCxn id="29" idx="3"/>
            </p:cNvCxnSpPr>
            <p:nvPr/>
          </p:nvCxnSpPr>
          <p:spPr bwMode="auto">
            <a:xfrm>
              <a:off x="1208592" y="2235824"/>
              <a:ext cx="1961660" cy="2419452"/>
            </a:xfrm>
            <a:prstGeom prst="bentConnector2">
              <a:avLst/>
            </a:prstGeom>
            <a:noFill/>
            <a:ln w="38100" cap="flat" cmpd="sng" algn="ctr">
              <a:solidFill>
                <a:srgbClr val="0070C0"/>
              </a:solidFill>
              <a:prstDash val="solid"/>
              <a:headEnd type="triangle" w="med" len="med"/>
              <a:tailEnd type="triangle" w="med" len="med"/>
            </a:ln>
            <a:effectLst/>
          </p:spPr>
        </p:cxnSp>
        <p:sp>
          <p:nvSpPr>
            <p:cNvPr id="31" name="TextBox 30"/>
            <p:cNvSpPr txBox="1"/>
            <p:nvPr/>
          </p:nvSpPr>
          <p:spPr>
            <a:xfrm>
              <a:off x="2730093" y="3358410"/>
              <a:ext cx="494046" cy="369332"/>
            </a:xfrm>
            <a:prstGeom prst="rect">
              <a:avLst/>
            </a:prstGeom>
            <a:noFill/>
          </p:spPr>
          <p:txBody>
            <a:bodyPr wrap="none" rtlCol="0">
              <a:spAutoFit/>
            </a:body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API</a:t>
              </a:r>
              <a:endParaRPr kumimoji="0" lang="en-US" sz="800" b="0" i="0" u="none" strike="noStrike" kern="0" cap="none" spc="0" normalizeH="0" baseline="0" noProof="0" dirty="0" smtClean="0">
                <a:ln>
                  <a:noFill/>
                </a:ln>
                <a:solidFill>
                  <a:prstClr val="black"/>
                </a:solidFill>
                <a:effectLst/>
                <a:uLnTx/>
                <a:uFillTx/>
              </a:endParaRPr>
            </a:p>
          </p:txBody>
        </p:sp>
      </p:grpSp>
      <p:sp>
        <p:nvSpPr>
          <p:cNvPr id="32" name="矩形 31"/>
          <p:cNvSpPr/>
          <p:nvPr/>
        </p:nvSpPr>
        <p:spPr>
          <a:xfrm>
            <a:off x="7784203" y="3466171"/>
            <a:ext cx="726481" cy="369332"/>
          </a:xfrm>
          <a:prstGeom prst="rect">
            <a:avLst/>
          </a:prstGeom>
        </p:spPr>
        <p:txBody>
          <a:bodyPr wrap="none">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TW" sz="1800" b="0" i="0" u="none" strike="noStrike" kern="0" cap="none" spc="0" normalizeH="0" baseline="0" noProof="0" dirty="0" smtClean="0">
                <a:ln>
                  <a:noFill/>
                </a:ln>
                <a:solidFill>
                  <a:srgbClr val="344068"/>
                </a:solidFill>
                <a:effectLst/>
                <a:uLnTx/>
                <a:uFillTx/>
              </a:rPr>
              <a:t>Cloud</a:t>
            </a:r>
          </a:p>
        </p:txBody>
      </p:sp>
      <p:sp>
        <p:nvSpPr>
          <p:cNvPr id="33" name="Rounded Rectangle 23"/>
          <p:cNvSpPr/>
          <p:nvPr/>
        </p:nvSpPr>
        <p:spPr bwMode="auto">
          <a:xfrm>
            <a:off x="5907373" y="3154450"/>
            <a:ext cx="892554" cy="609089"/>
          </a:xfrm>
          <a:prstGeom prst="roundRect">
            <a:avLst/>
          </a:prstGeom>
          <a:solidFill>
            <a:srgbClr val="1F497D">
              <a:lumMod val="40000"/>
              <a:lumOff val="60000"/>
            </a:srgbClr>
          </a:solidFill>
          <a:ln w="25400" cap="flat" cmpd="sng" algn="ctr">
            <a:solidFill>
              <a:srgbClr val="4BACC6">
                <a:shade val="50000"/>
              </a:srgbClr>
            </a:solidFill>
            <a:prstDash val="solid"/>
          </a:ln>
          <a:effectLst/>
        </p:spPr>
        <p:txBody>
          <a:bodyPr lIns="0" rIns="0" anchor="ct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sz="1800" b="1" i="0" u="none" strike="noStrike" kern="0" cap="none" spc="0" normalizeH="0" baseline="0" noProof="0" dirty="0" smtClean="0">
                <a:ln>
                  <a:noFill/>
                </a:ln>
                <a:solidFill>
                  <a:prstClr val="white"/>
                </a:solidFill>
                <a:effectLst/>
                <a:uLnTx/>
                <a:uFillTx/>
              </a:rPr>
              <a:t>AE</a:t>
            </a:r>
            <a:endParaRPr kumimoji="0" lang="en-US" sz="1800" b="1" i="0" u="none" strike="noStrike" kern="0" cap="none" spc="0" normalizeH="0" baseline="0" noProof="0" dirty="0">
              <a:ln>
                <a:noFill/>
              </a:ln>
              <a:solidFill>
                <a:prstClr val="white"/>
              </a:solidFill>
              <a:effectLst/>
              <a:uLnTx/>
              <a:uFillTx/>
            </a:endParaRPr>
          </a:p>
        </p:txBody>
      </p:sp>
      <p:sp>
        <p:nvSpPr>
          <p:cNvPr id="34" name="Rounded Rectangle 23"/>
          <p:cNvSpPr/>
          <p:nvPr/>
        </p:nvSpPr>
        <p:spPr bwMode="auto">
          <a:xfrm>
            <a:off x="6847369" y="2673621"/>
            <a:ext cx="892554" cy="609089"/>
          </a:xfrm>
          <a:prstGeom prst="roundRect">
            <a:avLst/>
          </a:prstGeom>
          <a:solidFill>
            <a:srgbClr val="1F497D">
              <a:lumMod val="40000"/>
              <a:lumOff val="60000"/>
            </a:srgbClr>
          </a:solidFill>
          <a:ln w="25400" cap="flat" cmpd="sng" algn="ctr">
            <a:solidFill>
              <a:srgbClr val="4BACC6">
                <a:shade val="50000"/>
              </a:srgbClr>
            </a:solidFill>
            <a:prstDash val="solid"/>
          </a:ln>
          <a:effectLst/>
        </p:spPr>
        <p:txBody>
          <a:bodyPr lIns="0" rIns="0" anchor="ct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sz="1800" b="1" i="0" u="none" strike="noStrike" kern="0" cap="none" spc="0" normalizeH="0" baseline="0" noProof="0" dirty="0" smtClean="0">
                <a:ln>
                  <a:noFill/>
                </a:ln>
                <a:solidFill>
                  <a:prstClr val="white"/>
                </a:solidFill>
                <a:effectLst/>
                <a:uLnTx/>
                <a:uFillTx/>
              </a:rPr>
              <a:t>AE</a:t>
            </a:r>
            <a:endParaRPr kumimoji="0" lang="en-US" sz="1800" b="1" i="0" u="none" strike="noStrike" kern="0" cap="none" spc="0" normalizeH="0" baseline="0" noProof="0" dirty="0">
              <a:ln>
                <a:noFill/>
              </a:ln>
              <a:solidFill>
                <a:prstClr val="white"/>
              </a:solidFill>
              <a:effectLst/>
              <a:uLnTx/>
              <a:uFillTx/>
            </a:endParaRPr>
          </a:p>
        </p:txBody>
      </p:sp>
      <p:cxnSp>
        <p:nvCxnSpPr>
          <p:cNvPr id="35" name="Straight Arrow Connector 24"/>
          <p:cNvCxnSpPr/>
          <p:nvPr/>
        </p:nvCxnSpPr>
        <p:spPr bwMode="auto">
          <a:xfrm>
            <a:off x="7343078" y="3303062"/>
            <a:ext cx="5262" cy="1813921"/>
          </a:xfrm>
          <a:prstGeom prst="straightConnector1">
            <a:avLst/>
          </a:prstGeom>
          <a:noFill/>
          <a:ln w="38100" cap="flat" cmpd="sng" algn="ctr">
            <a:solidFill>
              <a:srgbClr val="0070C0"/>
            </a:solidFill>
            <a:prstDash val="solid"/>
            <a:headEnd type="triangle" w="med" len="med"/>
            <a:tailEnd type="triangle" w="med" len="med"/>
          </a:ln>
          <a:effectLst/>
        </p:spPr>
      </p:cxnSp>
      <p:cxnSp>
        <p:nvCxnSpPr>
          <p:cNvPr id="36" name="Straight Arrow Connector 24"/>
          <p:cNvCxnSpPr/>
          <p:nvPr/>
        </p:nvCxnSpPr>
        <p:spPr bwMode="auto">
          <a:xfrm flipH="1">
            <a:off x="6219568" y="3763539"/>
            <a:ext cx="11584" cy="1371057"/>
          </a:xfrm>
          <a:prstGeom prst="straightConnector1">
            <a:avLst/>
          </a:prstGeom>
          <a:noFill/>
          <a:ln w="38100" cap="flat" cmpd="sng" algn="ctr">
            <a:solidFill>
              <a:srgbClr val="0070C0"/>
            </a:solidFill>
            <a:prstDash val="solid"/>
            <a:headEnd type="triangle" w="med" len="med"/>
            <a:tailEnd type="triangle" w="med" len="med"/>
          </a:ln>
          <a:effectLst/>
        </p:spPr>
      </p:cxnSp>
      <p:sp>
        <p:nvSpPr>
          <p:cNvPr id="37" name="文字方塊 36"/>
          <p:cNvSpPr txBox="1"/>
          <p:nvPr/>
        </p:nvSpPr>
        <p:spPr>
          <a:xfrm>
            <a:off x="3550307" y="2324356"/>
            <a:ext cx="1809919" cy="369332"/>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TW" sz="1800" b="0" i="0" u="none" strike="noStrike" kern="0" cap="none" spc="0" normalizeH="0" baseline="0" noProof="0" dirty="0" smtClean="0">
                <a:ln>
                  <a:noFill/>
                </a:ln>
                <a:solidFill>
                  <a:prstClr val="black"/>
                </a:solidFill>
                <a:effectLst/>
                <a:uLnTx/>
                <a:uFillTx/>
              </a:rPr>
              <a:t>Source: oneM2M</a:t>
            </a:r>
            <a:endParaRPr kumimoji="0" lang="zh-TW" altLang="en-US" sz="1800" b="0" i="0" u="none" strike="noStrike" kern="0" cap="none" spc="0" normalizeH="0" baseline="0" noProof="0" dirty="0" smtClean="0">
              <a:ln>
                <a:noFill/>
              </a:ln>
              <a:solidFill>
                <a:prstClr val="black"/>
              </a:solidFill>
              <a:effectLst/>
              <a:uLnTx/>
              <a:uFillTx/>
            </a:endParaRPr>
          </a:p>
        </p:txBody>
      </p:sp>
      <p:sp>
        <p:nvSpPr>
          <p:cNvPr id="38" name="文字方塊 37"/>
          <p:cNvSpPr txBox="1"/>
          <p:nvPr/>
        </p:nvSpPr>
        <p:spPr>
          <a:xfrm>
            <a:off x="1784173" y="1821108"/>
            <a:ext cx="4648067" cy="369332"/>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TW" sz="1800" b="0" i="0" u="none" strike="noStrike" kern="0" cap="none" spc="0" normalizeH="0" baseline="0" noProof="0" dirty="0" smtClean="0">
                <a:ln>
                  <a:noFill/>
                </a:ln>
                <a:solidFill>
                  <a:prstClr val="black"/>
                </a:solidFill>
                <a:effectLst/>
                <a:uLnTx/>
                <a:uFillTx/>
              </a:rPr>
              <a:t>A Distributed Application Platform for IoT/M2M</a:t>
            </a:r>
            <a:endParaRPr kumimoji="0" lang="zh-TW" altLang="en-US" sz="1800" b="0" i="0" u="none" strike="noStrike" kern="0" cap="none" spc="0" normalizeH="0" baseline="0" noProof="0" dirty="0" smtClean="0">
              <a:ln>
                <a:noFill/>
              </a:ln>
              <a:solidFill>
                <a:prstClr val="black"/>
              </a:solidFill>
              <a:effectLst/>
              <a:uLnTx/>
              <a:uFillTx/>
            </a:endParaRPr>
          </a:p>
        </p:txBody>
      </p:sp>
      <p:sp>
        <p:nvSpPr>
          <p:cNvPr id="39" name="文字方塊 38"/>
          <p:cNvSpPr txBox="1"/>
          <p:nvPr/>
        </p:nvSpPr>
        <p:spPr>
          <a:xfrm>
            <a:off x="5779004" y="6196569"/>
            <a:ext cx="2261709" cy="369332"/>
          </a:xfrm>
          <a:prstGeom prst="rect">
            <a:avLst/>
          </a:prstGeom>
          <a:noFill/>
        </p:spPr>
        <p:txBody>
          <a:bodyPr wrap="none" rtlCol="0">
            <a:spAutoFit/>
          </a:bodyPr>
          <a:lstStyle/>
          <a:p>
            <a:r>
              <a:rPr lang="en-US" altLang="zh-TW" dirty="0" smtClean="0"/>
              <a:t>Infrastructure Domain</a:t>
            </a:r>
            <a:endParaRPr lang="zh-TW" altLang="en-US" dirty="0"/>
          </a:p>
        </p:txBody>
      </p:sp>
      <p:sp>
        <p:nvSpPr>
          <p:cNvPr id="40" name="文字方塊 39"/>
          <p:cNvSpPr txBox="1"/>
          <p:nvPr/>
        </p:nvSpPr>
        <p:spPr>
          <a:xfrm>
            <a:off x="1391843" y="6195307"/>
            <a:ext cx="1420582" cy="369332"/>
          </a:xfrm>
          <a:prstGeom prst="rect">
            <a:avLst/>
          </a:prstGeom>
          <a:noFill/>
        </p:spPr>
        <p:txBody>
          <a:bodyPr wrap="none" rtlCol="0">
            <a:spAutoFit/>
          </a:bodyPr>
          <a:lstStyle/>
          <a:p>
            <a:r>
              <a:rPr lang="en-US" altLang="zh-TW" dirty="0" smtClean="0"/>
              <a:t>Field Domain</a:t>
            </a:r>
            <a:endParaRPr lang="zh-TW" altLang="en-US" dirty="0"/>
          </a:p>
        </p:txBody>
      </p:sp>
      <p:sp>
        <p:nvSpPr>
          <p:cNvPr id="41" name="投影片編號版面配置區 40"/>
          <p:cNvSpPr>
            <a:spLocks noGrp="1"/>
          </p:cNvSpPr>
          <p:nvPr>
            <p:ph type="sldNum" sz="quarter" idx="4"/>
          </p:nvPr>
        </p:nvSpPr>
        <p:spPr/>
        <p:txBody>
          <a:bodyPr/>
          <a:lstStyle/>
          <a:p>
            <a:fld id="{BC71E80C-9635-473D-9F26-B779060F2DD3}" type="slidenum">
              <a:rPr lang="zh-TW" altLang="en-US" smtClean="0"/>
              <a:t>20</a:t>
            </a:fld>
            <a:endParaRPr lang="zh-TW" altLang="en-US"/>
          </a:p>
        </p:txBody>
      </p:sp>
      <p:sp>
        <p:nvSpPr>
          <p:cNvPr id="3" name="矩形 2"/>
          <p:cNvSpPr/>
          <p:nvPr/>
        </p:nvSpPr>
        <p:spPr>
          <a:xfrm>
            <a:off x="2771800" y="6372036"/>
            <a:ext cx="3313728" cy="369332"/>
          </a:xfrm>
          <a:prstGeom prst="rect">
            <a:avLst/>
          </a:prstGeom>
        </p:spPr>
        <p:txBody>
          <a:bodyPr wrap="none">
            <a:spAutoFit/>
          </a:bodyPr>
          <a:lstStyle/>
          <a:p>
            <a:r>
              <a:rPr lang="en-US" altLang="zh-TW" dirty="0" smtClean="0">
                <a:solidFill>
                  <a:srgbClr val="DD4B39"/>
                </a:solidFill>
                <a:latin typeface="arial" panose="020B0604020202020204" pitchFamily="34" charset="0"/>
              </a:rPr>
              <a:t>CSE: </a:t>
            </a:r>
            <a:r>
              <a:rPr lang="en-US" altLang="zh-TW" dirty="0" smtClean="0">
                <a:latin typeface="arial" panose="020B0604020202020204" pitchFamily="34" charset="0"/>
              </a:rPr>
              <a:t>Common</a:t>
            </a:r>
            <a:r>
              <a:rPr lang="en-US" altLang="zh-TW" dirty="0">
                <a:solidFill>
                  <a:srgbClr val="545454"/>
                </a:solidFill>
                <a:latin typeface="arial" panose="020B0604020202020204" pitchFamily="34" charset="0"/>
              </a:rPr>
              <a:t> </a:t>
            </a:r>
            <a:r>
              <a:rPr lang="en-US" altLang="zh-TW" dirty="0">
                <a:latin typeface="arial" panose="020B0604020202020204" pitchFamily="34" charset="0"/>
              </a:rPr>
              <a:t>Services Entity</a:t>
            </a:r>
            <a:endParaRPr lang="zh-TW" altLang="en-US" dirty="0"/>
          </a:p>
        </p:txBody>
      </p:sp>
    </p:spTree>
    <p:extLst>
      <p:ext uri="{BB962C8B-B14F-4D97-AF65-F5344CB8AC3E}">
        <p14:creationId xmlns:p14="http://schemas.microsoft.com/office/powerpoint/2010/main" val="34130235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altLang="en-US" dirty="0" smtClean="0">
                <a:ea typeface="新細明體" panose="02020500000000000000" pitchFamily="18" charset="-120"/>
              </a:rPr>
              <a:t>Technical Report (TR)</a:t>
            </a:r>
          </a:p>
        </p:txBody>
      </p:sp>
      <p:sp>
        <p:nvSpPr>
          <p:cNvPr id="13315" name="Content Placeholder 2"/>
          <p:cNvSpPr>
            <a:spLocks noGrp="1"/>
          </p:cNvSpPr>
          <p:nvPr>
            <p:ph idx="1"/>
          </p:nvPr>
        </p:nvSpPr>
        <p:spPr/>
        <p:txBody>
          <a:bodyPr/>
          <a:lstStyle/>
          <a:p>
            <a:pPr eaLnBrk="1" hangingPunct="1"/>
            <a:r>
              <a:rPr lang="en-US" altLang="en-US" dirty="0" smtClean="0">
                <a:ea typeface="新細明體" panose="02020500000000000000" pitchFamily="18" charset="-120"/>
              </a:rPr>
              <a:t>Study before standards specifications</a:t>
            </a:r>
          </a:p>
          <a:p>
            <a:pPr eaLnBrk="1" hangingPunct="1"/>
            <a:r>
              <a:rPr lang="en-US" altLang="en-US" dirty="0" smtClean="0">
                <a:ea typeface="新細明體" panose="02020500000000000000" pitchFamily="18" charset="-120"/>
              </a:rPr>
              <a:t>These reports are not standards</a:t>
            </a:r>
          </a:p>
          <a:p>
            <a:pPr eaLnBrk="1" hangingPunct="1"/>
            <a:r>
              <a:rPr lang="en-US" altLang="en-US" dirty="0" smtClean="0">
                <a:ea typeface="新細明體" panose="02020500000000000000" pitchFamily="18" charset="-120"/>
              </a:rPr>
              <a:t>The ideas, however, lead to standards specifications.</a:t>
            </a:r>
          </a:p>
          <a:p>
            <a:pPr eaLnBrk="1" hangingPunct="1"/>
            <a:endParaRPr lang="en-US" altLang="en-US" dirty="0" smtClean="0">
              <a:ea typeface="新細明體" panose="02020500000000000000" pitchFamily="18" charset="-120"/>
            </a:endParaRPr>
          </a:p>
        </p:txBody>
      </p:sp>
      <p:sp>
        <p:nvSpPr>
          <p:cNvPr id="2" name="投影片編號版面配置區 1"/>
          <p:cNvSpPr>
            <a:spLocks noGrp="1"/>
          </p:cNvSpPr>
          <p:nvPr>
            <p:ph type="sldNum" sz="quarter" idx="4"/>
          </p:nvPr>
        </p:nvSpPr>
        <p:spPr/>
        <p:txBody>
          <a:bodyPr/>
          <a:lstStyle/>
          <a:p>
            <a:fld id="{BC71E80C-9635-473D-9F26-B779060F2DD3}" type="slidenum">
              <a:rPr lang="zh-TW" altLang="en-US" smtClean="0"/>
              <a:t>21</a:t>
            </a:fld>
            <a:endParaRPr lang="zh-TW" altLang="en-US" dirty="0"/>
          </a:p>
        </p:txBody>
      </p:sp>
    </p:spTree>
    <p:extLst>
      <p:ext uri="{BB962C8B-B14F-4D97-AF65-F5344CB8AC3E}">
        <p14:creationId xmlns:p14="http://schemas.microsoft.com/office/powerpoint/2010/main" val="41158752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dirty="0" smtClean="0">
                <a:ea typeface="新細明體" panose="02020500000000000000" pitchFamily="18" charset="-120"/>
              </a:rPr>
              <a:t>Technical Specification (TS)</a:t>
            </a:r>
          </a:p>
        </p:txBody>
      </p:sp>
      <p:sp>
        <p:nvSpPr>
          <p:cNvPr id="14339" name="Content Placeholder 2"/>
          <p:cNvSpPr>
            <a:spLocks noGrp="1"/>
          </p:cNvSpPr>
          <p:nvPr>
            <p:ph idx="1"/>
          </p:nvPr>
        </p:nvSpPr>
        <p:spPr/>
        <p:txBody>
          <a:bodyPr/>
          <a:lstStyle/>
          <a:p>
            <a:pPr eaLnBrk="1" hangingPunct="1"/>
            <a:r>
              <a:rPr lang="en-US" altLang="en-US" dirty="0" smtClean="0">
                <a:ea typeface="新細明體" panose="02020500000000000000" pitchFamily="18" charset="-120"/>
              </a:rPr>
              <a:t>There are official standards specifications.</a:t>
            </a:r>
          </a:p>
          <a:p>
            <a:pPr eaLnBrk="1" hangingPunct="1"/>
            <a:r>
              <a:rPr lang="en-US" altLang="en-US" dirty="0" smtClean="0">
                <a:ea typeface="新細明體" panose="02020500000000000000" pitchFamily="18" charset="-120"/>
              </a:rPr>
              <a:t>It follows three stages of specification from high level to low level</a:t>
            </a:r>
          </a:p>
          <a:p>
            <a:pPr lvl="1" eaLnBrk="1" hangingPunct="1"/>
            <a:r>
              <a:rPr lang="en-US" altLang="en-US" dirty="0" smtClean="0">
                <a:ea typeface="新細明體" panose="02020500000000000000" pitchFamily="18" charset="-120"/>
              </a:rPr>
              <a:t>Stage 1: Requirements</a:t>
            </a:r>
          </a:p>
          <a:p>
            <a:pPr lvl="1" eaLnBrk="1" hangingPunct="1"/>
            <a:r>
              <a:rPr lang="en-US" altLang="en-US" dirty="0" smtClean="0">
                <a:ea typeface="新細明體" panose="02020500000000000000" pitchFamily="18" charset="-120"/>
              </a:rPr>
              <a:t>Stage 2: Architecture</a:t>
            </a:r>
          </a:p>
          <a:p>
            <a:pPr lvl="1" eaLnBrk="1" hangingPunct="1"/>
            <a:r>
              <a:rPr lang="en-US" altLang="en-US" dirty="0" smtClean="0">
                <a:ea typeface="新細明體" panose="02020500000000000000" pitchFamily="18" charset="-120"/>
              </a:rPr>
              <a:t>Stage 3: Interfaces, APIs</a:t>
            </a:r>
          </a:p>
          <a:p>
            <a:pPr lvl="1" eaLnBrk="1" hangingPunct="1"/>
            <a:endParaRPr lang="en-US" altLang="en-US" dirty="0" smtClean="0">
              <a:ea typeface="新細明體" panose="02020500000000000000" pitchFamily="18" charset="-120"/>
            </a:endParaRPr>
          </a:p>
          <a:p>
            <a:pPr eaLnBrk="1" hangingPunct="1"/>
            <a:endParaRPr lang="en-US" altLang="en-US" dirty="0" smtClean="0">
              <a:ea typeface="新細明體" panose="02020500000000000000" pitchFamily="18" charset="-120"/>
            </a:endParaRPr>
          </a:p>
          <a:p>
            <a:pPr eaLnBrk="1" hangingPunct="1"/>
            <a:endParaRPr lang="en-US" altLang="en-US" dirty="0" smtClean="0">
              <a:ea typeface="新細明體" panose="02020500000000000000" pitchFamily="18" charset="-120"/>
            </a:endParaRPr>
          </a:p>
        </p:txBody>
      </p:sp>
      <p:sp>
        <p:nvSpPr>
          <p:cNvPr id="2" name="投影片編號版面配置區 1"/>
          <p:cNvSpPr>
            <a:spLocks noGrp="1"/>
          </p:cNvSpPr>
          <p:nvPr>
            <p:ph type="sldNum" sz="quarter" idx="4"/>
          </p:nvPr>
        </p:nvSpPr>
        <p:spPr/>
        <p:txBody>
          <a:bodyPr/>
          <a:lstStyle/>
          <a:p>
            <a:fld id="{BC71E80C-9635-473D-9F26-B779060F2DD3}" type="slidenum">
              <a:rPr lang="zh-TW" altLang="en-US" smtClean="0"/>
              <a:t>22</a:t>
            </a:fld>
            <a:endParaRPr lang="zh-TW" altLang="en-US" dirty="0"/>
          </a:p>
        </p:txBody>
      </p:sp>
    </p:spTree>
    <p:extLst>
      <p:ext uri="{BB962C8B-B14F-4D97-AF65-F5344CB8AC3E}">
        <p14:creationId xmlns:p14="http://schemas.microsoft.com/office/powerpoint/2010/main" val="39891966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solidFill>
                  <a:schemeClr val="tx1"/>
                </a:solidFill>
              </a:rPr>
              <a:t>Release 1 Technical </a:t>
            </a:r>
            <a:r>
              <a:rPr lang="en-US" altLang="zh-TW" dirty="0" smtClean="0">
                <a:solidFill>
                  <a:schemeClr val="tx1"/>
                </a:solidFill>
              </a:rPr>
              <a:t>Reports</a:t>
            </a:r>
            <a:endParaRPr lang="zh-TW" altLang="en-US" dirty="0">
              <a:solidFill>
                <a:schemeClr val="tx1"/>
              </a:solidFill>
            </a:endParaRPr>
          </a:p>
        </p:txBody>
      </p:sp>
      <p:pic>
        <p:nvPicPr>
          <p:cNvPr id="4" name="圖片 3"/>
          <p:cNvPicPr>
            <a:picLocks noChangeAspect="1"/>
          </p:cNvPicPr>
          <p:nvPr/>
        </p:nvPicPr>
        <p:blipFill>
          <a:blip r:embed="rId3"/>
          <a:stretch>
            <a:fillRect/>
          </a:stretch>
        </p:blipFill>
        <p:spPr>
          <a:xfrm>
            <a:off x="457200" y="1828454"/>
            <a:ext cx="7755987" cy="4396411"/>
          </a:xfrm>
          <a:prstGeom prst="rect">
            <a:avLst/>
          </a:prstGeom>
        </p:spPr>
      </p:pic>
      <p:sp>
        <p:nvSpPr>
          <p:cNvPr id="5" name="投影片編號版面配置區 4"/>
          <p:cNvSpPr>
            <a:spLocks noGrp="1"/>
          </p:cNvSpPr>
          <p:nvPr>
            <p:ph type="sldNum" sz="quarter" idx="4"/>
          </p:nvPr>
        </p:nvSpPr>
        <p:spPr/>
        <p:txBody>
          <a:bodyPr/>
          <a:lstStyle/>
          <a:p>
            <a:fld id="{BC71E80C-9635-473D-9F26-B779060F2DD3}" type="slidenum">
              <a:rPr lang="zh-TW" altLang="en-US" smtClean="0"/>
              <a:t>23</a:t>
            </a:fld>
            <a:endParaRPr lang="zh-TW" altLang="en-US"/>
          </a:p>
        </p:txBody>
      </p:sp>
    </p:spTree>
    <p:extLst>
      <p:ext uri="{BB962C8B-B14F-4D97-AF65-F5344CB8AC3E}">
        <p14:creationId xmlns:p14="http://schemas.microsoft.com/office/powerpoint/2010/main" val="20583480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solidFill>
                  <a:schemeClr val="tx1"/>
                </a:solidFill>
              </a:rPr>
              <a:t>Release 1 Technical Specifications</a:t>
            </a:r>
            <a:endParaRPr lang="zh-TW" altLang="en-US" dirty="0">
              <a:solidFill>
                <a:schemeClr val="tx1"/>
              </a:solidFill>
            </a:endParaRPr>
          </a:p>
        </p:txBody>
      </p:sp>
      <p:sp>
        <p:nvSpPr>
          <p:cNvPr id="4" name="Rounded Rectangle 8"/>
          <p:cNvSpPr/>
          <p:nvPr/>
        </p:nvSpPr>
        <p:spPr>
          <a:xfrm>
            <a:off x="3686400" y="2047812"/>
            <a:ext cx="1492648" cy="842598"/>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119" tIns="46119" rIns="46119" bIns="46119" numCol="1" spcCol="1270" anchor="ctr" anchorCtr="0">
            <a:noAutofit/>
          </a:bodyPr>
          <a:lstStyle/>
          <a:p>
            <a:pPr algn="ctr" defTabSz="266700">
              <a:lnSpc>
                <a:spcPct val="90000"/>
              </a:lnSpc>
              <a:spcBef>
                <a:spcPct val="0"/>
              </a:spcBef>
              <a:spcAft>
                <a:spcPct val="35000"/>
              </a:spcAft>
            </a:pPr>
            <a:r>
              <a:rPr lang="en-US" sz="1200" dirty="0" smtClean="0">
                <a:solidFill>
                  <a:prstClr val="white"/>
                </a:solidFill>
                <a:latin typeface="Verdana" panose="020B0604030504040204" pitchFamily="34" charset="0"/>
                <a:ea typeface="Verdana" panose="020B0604030504040204" pitchFamily="34" charset="0"/>
                <a:cs typeface="Verdana" panose="020B0604030504040204" pitchFamily="34" charset="0"/>
              </a:rPr>
              <a:t>TS-0001 Functional Architecture</a:t>
            </a:r>
            <a:endParaRPr lang="en-US" sz="1200" dirty="0">
              <a:solidFill>
                <a:prstClr val="white"/>
              </a:solidFill>
              <a:latin typeface="Verdana" panose="020B0604030504040204" pitchFamily="34" charset="0"/>
              <a:ea typeface="Verdana" panose="020B0604030504040204" pitchFamily="34" charset="0"/>
              <a:cs typeface="Verdana" panose="020B0604030504040204" pitchFamily="34" charset="0"/>
            </a:endParaRPr>
          </a:p>
        </p:txBody>
      </p:sp>
      <p:sp>
        <p:nvSpPr>
          <p:cNvPr id="5" name="Rounded Rectangle 10"/>
          <p:cNvSpPr/>
          <p:nvPr/>
        </p:nvSpPr>
        <p:spPr>
          <a:xfrm>
            <a:off x="5411022" y="3035035"/>
            <a:ext cx="1492648" cy="842598"/>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119" tIns="46119" rIns="46119" bIns="46119" numCol="1" spcCol="1270" anchor="ctr" anchorCtr="0">
            <a:noAutofit/>
          </a:bodyPr>
          <a:lstStyle/>
          <a:p>
            <a:pPr algn="ctr" defTabSz="266700">
              <a:lnSpc>
                <a:spcPct val="90000"/>
              </a:lnSpc>
              <a:spcBef>
                <a:spcPct val="0"/>
              </a:spcBef>
              <a:spcAft>
                <a:spcPct val="35000"/>
              </a:spcAft>
            </a:pPr>
            <a:r>
              <a:rPr lang="en-US" sz="1200" dirty="0" smtClean="0">
                <a:solidFill>
                  <a:prstClr val="white"/>
                </a:solidFill>
                <a:latin typeface="Verdana" panose="020B0604030504040204" pitchFamily="34" charset="0"/>
                <a:ea typeface="Verdana" panose="020B0604030504040204" pitchFamily="34" charset="0"/>
                <a:cs typeface="Verdana" panose="020B0604030504040204" pitchFamily="34" charset="0"/>
              </a:rPr>
              <a:t>TS-0002 Requirements</a:t>
            </a:r>
            <a:endParaRPr lang="en-US" sz="1200" dirty="0">
              <a:solidFill>
                <a:prstClr val="white"/>
              </a:solidFill>
              <a:latin typeface="Verdana" panose="020B0604030504040204" pitchFamily="34" charset="0"/>
              <a:ea typeface="Verdana" panose="020B0604030504040204" pitchFamily="34" charset="0"/>
              <a:cs typeface="Verdana" panose="020B0604030504040204" pitchFamily="34" charset="0"/>
            </a:endParaRPr>
          </a:p>
        </p:txBody>
      </p:sp>
      <p:sp>
        <p:nvSpPr>
          <p:cNvPr id="6" name="Rounded Rectangle 12"/>
          <p:cNvSpPr/>
          <p:nvPr/>
        </p:nvSpPr>
        <p:spPr>
          <a:xfrm>
            <a:off x="5466511" y="2039360"/>
            <a:ext cx="1492648" cy="842598"/>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119" tIns="46119" rIns="46119" bIns="46119" numCol="1" spcCol="1270" anchor="ctr" anchorCtr="0">
            <a:noAutofit/>
          </a:bodyPr>
          <a:lstStyle/>
          <a:p>
            <a:pPr algn="ctr" defTabSz="266700">
              <a:lnSpc>
                <a:spcPct val="90000"/>
              </a:lnSpc>
              <a:spcBef>
                <a:spcPct val="0"/>
              </a:spcBef>
              <a:spcAft>
                <a:spcPct val="35000"/>
              </a:spcAft>
            </a:pPr>
            <a:r>
              <a:rPr lang="en-US" sz="1200" dirty="0" smtClean="0">
                <a:solidFill>
                  <a:prstClr val="white"/>
                </a:solidFill>
                <a:latin typeface="Verdana" panose="020B0604030504040204" pitchFamily="34" charset="0"/>
                <a:ea typeface="Verdana" panose="020B0604030504040204" pitchFamily="34" charset="0"/>
                <a:cs typeface="Verdana" panose="020B0604030504040204" pitchFamily="34" charset="0"/>
              </a:rPr>
              <a:t>TS-0003 Security Solution</a:t>
            </a:r>
            <a:endParaRPr lang="en-US" sz="1200" dirty="0">
              <a:solidFill>
                <a:prstClr val="white"/>
              </a:solidFill>
              <a:latin typeface="Verdana" panose="020B0604030504040204" pitchFamily="34" charset="0"/>
              <a:ea typeface="Verdana" panose="020B0604030504040204" pitchFamily="34" charset="0"/>
              <a:cs typeface="Verdana" panose="020B0604030504040204" pitchFamily="34" charset="0"/>
            </a:endParaRPr>
          </a:p>
        </p:txBody>
      </p:sp>
      <p:sp>
        <p:nvSpPr>
          <p:cNvPr id="7" name="Rounded Rectangle 14"/>
          <p:cNvSpPr/>
          <p:nvPr/>
        </p:nvSpPr>
        <p:spPr>
          <a:xfrm>
            <a:off x="3686400" y="3049672"/>
            <a:ext cx="1492648" cy="842598"/>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119" tIns="46119" rIns="46119" bIns="46119" numCol="1" spcCol="1270" anchor="ctr" anchorCtr="0">
            <a:noAutofit/>
          </a:bodyPr>
          <a:lstStyle/>
          <a:p>
            <a:pPr algn="ctr" defTabSz="266700">
              <a:lnSpc>
                <a:spcPct val="90000"/>
              </a:lnSpc>
              <a:spcBef>
                <a:spcPct val="0"/>
              </a:spcBef>
              <a:spcAft>
                <a:spcPct val="35000"/>
              </a:spcAft>
            </a:pPr>
            <a:r>
              <a:rPr lang="en-US" sz="1200" dirty="0" smtClean="0">
                <a:solidFill>
                  <a:prstClr val="white"/>
                </a:solidFill>
                <a:latin typeface="Verdana" panose="020B0604030504040204" pitchFamily="34" charset="0"/>
                <a:ea typeface="Verdana" panose="020B0604030504040204" pitchFamily="34" charset="0"/>
                <a:cs typeface="Verdana" panose="020B0604030504040204" pitchFamily="34" charset="0"/>
              </a:rPr>
              <a:t>TS-0004 Service Layer Core Protocol</a:t>
            </a:r>
            <a:endParaRPr lang="en-US" sz="1200" dirty="0">
              <a:solidFill>
                <a:prstClr val="white"/>
              </a:solidFill>
              <a:latin typeface="Verdana" panose="020B0604030504040204" pitchFamily="34" charset="0"/>
              <a:ea typeface="Verdana" panose="020B0604030504040204" pitchFamily="34" charset="0"/>
              <a:cs typeface="Verdana" panose="020B0604030504040204" pitchFamily="34" charset="0"/>
            </a:endParaRPr>
          </a:p>
        </p:txBody>
      </p:sp>
      <p:sp>
        <p:nvSpPr>
          <p:cNvPr id="8" name="Rounded Rectangle 16"/>
          <p:cNvSpPr/>
          <p:nvPr/>
        </p:nvSpPr>
        <p:spPr>
          <a:xfrm>
            <a:off x="7155352" y="4198424"/>
            <a:ext cx="1492648" cy="842598"/>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119" tIns="46119" rIns="46119" bIns="46119" numCol="1" spcCol="1270" anchor="ctr" anchorCtr="0">
            <a:noAutofit/>
          </a:bodyPr>
          <a:lstStyle/>
          <a:p>
            <a:pPr algn="ctr" defTabSz="266700">
              <a:lnSpc>
                <a:spcPct val="90000"/>
              </a:lnSpc>
              <a:spcBef>
                <a:spcPct val="0"/>
              </a:spcBef>
              <a:spcAft>
                <a:spcPct val="35000"/>
              </a:spcAft>
            </a:pPr>
            <a:r>
              <a:rPr lang="en-US" sz="1200" dirty="0" smtClean="0">
                <a:solidFill>
                  <a:prstClr val="white"/>
                </a:solidFill>
                <a:latin typeface="Verdana" panose="020B0604030504040204" pitchFamily="34" charset="0"/>
                <a:ea typeface="Verdana" panose="020B0604030504040204" pitchFamily="34" charset="0"/>
                <a:cs typeface="Verdana" panose="020B0604030504040204" pitchFamily="34" charset="0"/>
              </a:rPr>
              <a:t>TS-0005 Management Enablement (OMA)</a:t>
            </a:r>
            <a:endParaRPr lang="en-US" sz="1200" dirty="0">
              <a:solidFill>
                <a:prstClr val="white"/>
              </a:solidFill>
              <a:latin typeface="Verdana" panose="020B0604030504040204" pitchFamily="34" charset="0"/>
              <a:ea typeface="Verdana" panose="020B0604030504040204" pitchFamily="34" charset="0"/>
              <a:cs typeface="Verdana" panose="020B0604030504040204" pitchFamily="34" charset="0"/>
            </a:endParaRPr>
          </a:p>
        </p:txBody>
      </p:sp>
      <p:sp>
        <p:nvSpPr>
          <p:cNvPr id="9" name="Rounded Rectangle 18"/>
          <p:cNvSpPr/>
          <p:nvPr/>
        </p:nvSpPr>
        <p:spPr>
          <a:xfrm>
            <a:off x="5430731" y="4198424"/>
            <a:ext cx="1492648" cy="842598"/>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119" tIns="46119" rIns="46119" bIns="46119" numCol="1" spcCol="1270" anchor="ctr" anchorCtr="0">
            <a:noAutofit/>
          </a:bodyPr>
          <a:lstStyle/>
          <a:p>
            <a:pPr algn="ctr" defTabSz="266700">
              <a:lnSpc>
                <a:spcPct val="90000"/>
              </a:lnSpc>
              <a:spcBef>
                <a:spcPct val="0"/>
              </a:spcBef>
              <a:spcAft>
                <a:spcPct val="35000"/>
              </a:spcAft>
            </a:pPr>
            <a:r>
              <a:rPr lang="en-US" sz="1200" dirty="0" smtClean="0">
                <a:solidFill>
                  <a:prstClr val="white"/>
                </a:solidFill>
                <a:latin typeface="Verdana" panose="020B0604030504040204" pitchFamily="34" charset="0"/>
                <a:ea typeface="Verdana" panose="020B0604030504040204" pitchFamily="34" charset="0"/>
                <a:cs typeface="Verdana" panose="020B0604030504040204" pitchFamily="34" charset="0"/>
              </a:rPr>
              <a:t>TS-0006 Managements Enablement (BBF)</a:t>
            </a:r>
            <a:endParaRPr lang="en-US" sz="1200" dirty="0">
              <a:solidFill>
                <a:prstClr val="white"/>
              </a:solidFill>
              <a:latin typeface="Verdana" panose="020B0604030504040204" pitchFamily="34" charset="0"/>
              <a:ea typeface="Verdana" panose="020B0604030504040204" pitchFamily="34" charset="0"/>
              <a:cs typeface="Verdana" panose="020B0604030504040204" pitchFamily="34" charset="0"/>
            </a:endParaRPr>
          </a:p>
        </p:txBody>
      </p:sp>
      <p:sp>
        <p:nvSpPr>
          <p:cNvPr id="10" name="Rounded Rectangle 20"/>
          <p:cNvSpPr/>
          <p:nvPr/>
        </p:nvSpPr>
        <p:spPr>
          <a:xfrm>
            <a:off x="2193752" y="4198161"/>
            <a:ext cx="1492648" cy="842598"/>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119" tIns="46119" rIns="46119" bIns="46119" numCol="1" spcCol="1270" anchor="ctr" anchorCtr="0">
            <a:noAutofit/>
          </a:bodyPr>
          <a:lstStyle/>
          <a:p>
            <a:pPr algn="ctr" defTabSz="266700">
              <a:lnSpc>
                <a:spcPct val="90000"/>
              </a:lnSpc>
              <a:spcBef>
                <a:spcPct val="0"/>
              </a:spcBef>
              <a:spcAft>
                <a:spcPct val="35000"/>
              </a:spcAft>
            </a:pPr>
            <a:r>
              <a:rPr lang="en-US" sz="1200" dirty="0" smtClean="0">
                <a:solidFill>
                  <a:prstClr val="white"/>
                </a:solidFill>
                <a:latin typeface="Verdana" panose="020B0604030504040204" pitchFamily="34" charset="0"/>
                <a:ea typeface="Verdana" panose="020B0604030504040204" pitchFamily="34" charset="0"/>
                <a:cs typeface="Verdana" panose="020B0604030504040204" pitchFamily="34" charset="0"/>
              </a:rPr>
              <a:t>TS-0008 CoAP Protocol Bindings</a:t>
            </a:r>
            <a:endParaRPr lang="en-US" sz="1200" dirty="0">
              <a:solidFill>
                <a:prstClr val="white"/>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Rounded Rectangle 22"/>
          <p:cNvSpPr/>
          <p:nvPr/>
        </p:nvSpPr>
        <p:spPr>
          <a:xfrm>
            <a:off x="469131" y="4198424"/>
            <a:ext cx="1492648" cy="842598"/>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119" tIns="46119" rIns="46119" bIns="46119" numCol="1" spcCol="1270" anchor="ctr" anchorCtr="0">
            <a:noAutofit/>
          </a:bodyPr>
          <a:lstStyle/>
          <a:p>
            <a:pPr algn="ctr" defTabSz="266700">
              <a:lnSpc>
                <a:spcPct val="90000"/>
              </a:lnSpc>
              <a:spcBef>
                <a:spcPct val="0"/>
              </a:spcBef>
              <a:spcAft>
                <a:spcPct val="35000"/>
              </a:spcAft>
            </a:pPr>
            <a:r>
              <a:rPr lang="en-US" sz="1200" dirty="0" smtClean="0">
                <a:solidFill>
                  <a:prstClr val="white"/>
                </a:solidFill>
                <a:latin typeface="Verdana" panose="020B0604030504040204" pitchFamily="34" charset="0"/>
                <a:ea typeface="Verdana" panose="020B0604030504040204" pitchFamily="34" charset="0"/>
                <a:cs typeface="Verdana" panose="020B0604030504040204" pitchFamily="34" charset="0"/>
              </a:rPr>
              <a:t>TS-0009 HTTP Protocol Bindings</a:t>
            </a:r>
            <a:endParaRPr lang="en-US" sz="1200" dirty="0">
              <a:solidFill>
                <a:prstClr val="white"/>
              </a:solidFill>
              <a:latin typeface="Verdana" panose="020B0604030504040204" pitchFamily="34" charset="0"/>
              <a:ea typeface="Verdana" panose="020B0604030504040204" pitchFamily="34" charset="0"/>
              <a:cs typeface="Verdana" panose="020B0604030504040204" pitchFamily="34" charset="0"/>
            </a:endParaRPr>
          </a:p>
        </p:txBody>
      </p:sp>
      <p:sp>
        <p:nvSpPr>
          <p:cNvPr id="12" name="Rounded Rectangle 24"/>
          <p:cNvSpPr/>
          <p:nvPr/>
        </p:nvSpPr>
        <p:spPr>
          <a:xfrm>
            <a:off x="469131" y="5315189"/>
            <a:ext cx="1492648" cy="842598"/>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119" tIns="46119" rIns="46119" bIns="46119" numCol="1" spcCol="1270" anchor="ctr" anchorCtr="0">
            <a:noAutofit/>
          </a:bodyPr>
          <a:lstStyle/>
          <a:p>
            <a:pPr algn="ctr" defTabSz="266700">
              <a:lnSpc>
                <a:spcPct val="90000"/>
              </a:lnSpc>
              <a:spcBef>
                <a:spcPct val="0"/>
              </a:spcBef>
              <a:spcAft>
                <a:spcPct val="35000"/>
              </a:spcAft>
            </a:pPr>
            <a:r>
              <a:rPr lang="en-US" sz="1200" dirty="0" smtClean="0">
                <a:solidFill>
                  <a:prstClr val="white"/>
                </a:solidFill>
                <a:latin typeface="Verdana" panose="020B0604030504040204" pitchFamily="34" charset="0"/>
                <a:ea typeface="Verdana" panose="020B0604030504040204" pitchFamily="34" charset="0"/>
                <a:cs typeface="Verdana" panose="020B0604030504040204" pitchFamily="34" charset="0"/>
              </a:rPr>
              <a:t>TS-0011 Acronyms and Definitions</a:t>
            </a:r>
            <a:endParaRPr lang="en-US" sz="1200" dirty="0">
              <a:solidFill>
                <a:prstClr val="white"/>
              </a:solidFill>
              <a:latin typeface="Verdana" panose="020B0604030504040204" pitchFamily="34" charset="0"/>
              <a:ea typeface="Verdana" panose="020B0604030504040204" pitchFamily="34" charset="0"/>
              <a:cs typeface="Verdana" panose="020B0604030504040204" pitchFamily="34" charset="0"/>
            </a:endParaRPr>
          </a:p>
        </p:txBody>
      </p:sp>
      <p:cxnSp>
        <p:nvCxnSpPr>
          <p:cNvPr id="13" name="Elbow Connector 31"/>
          <p:cNvCxnSpPr>
            <a:stCxn id="11" idx="0"/>
            <a:endCxn id="7" idx="2"/>
          </p:cNvCxnSpPr>
          <p:nvPr/>
        </p:nvCxnSpPr>
        <p:spPr>
          <a:xfrm rot="5400000" flipH="1" flipV="1">
            <a:off x="2671012" y="2436713"/>
            <a:ext cx="306154" cy="3217269"/>
          </a:xfrm>
          <a:prstGeom prst="bentConnector3">
            <a:avLst>
              <a:gd name="adj1" fmla="val 50000"/>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Elbow Connector 33"/>
          <p:cNvCxnSpPr>
            <a:stCxn id="10" idx="0"/>
            <a:endCxn id="7" idx="2"/>
          </p:cNvCxnSpPr>
          <p:nvPr/>
        </p:nvCxnSpPr>
        <p:spPr>
          <a:xfrm rot="5400000" flipH="1" flipV="1">
            <a:off x="3533455" y="3298892"/>
            <a:ext cx="305891" cy="1492648"/>
          </a:xfrm>
          <a:prstGeom prst="bentConnector3">
            <a:avLst>
              <a:gd name="adj1" fmla="val 50000"/>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Elbow Connector 65"/>
          <p:cNvCxnSpPr>
            <a:stCxn id="9" idx="0"/>
            <a:endCxn id="7" idx="2"/>
          </p:cNvCxnSpPr>
          <p:nvPr/>
        </p:nvCxnSpPr>
        <p:spPr>
          <a:xfrm rot="16200000" flipV="1">
            <a:off x="5151813" y="3173181"/>
            <a:ext cx="306154" cy="1744331"/>
          </a:xfrm>
          <a:prstGeom prst="bentConnector3">
            <a:avLst>
              <a:gd name="adj1" fmla="val 50000"/>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Elbow Connector 67"/>
          <p:cNvCxnSpPr>
            <a:stCxn id="8" idx="0"/>
            <a:endCxn id="7" idx="2"/>
          </p:cNvCxnSpPr>
          <p:nvPr/>
        </p:nvCxnSpPr>
        <p:spPr>
          <a:xfrm rot="16200000" flipV="1">
            <a:off x="6014123" y="2310871"/>
            <a:ext cx="306154" cy="3468952"/>
          </a:xfrm>
          <a:prstGeom prst="bentConnector3">
            <a:avLst>
              <a:gd name="adj1" fmla="val 50000"/>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01"/>
          <p:cNvCxnSpPr>
            <a:stCxn id="7" idx="0"/>
            <a:endCxn id="4" idx="2"/>
          </p:cNvCxnSpPr>
          <p:nvPr/>
        </p:nvCxnSpPr>
        <p:spPr>
          <a:xfrm flipV="1">
            <a:off x="4432724" y="2890410"/>
            <a:ext cx="0" cy="159262"/>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文字方塊 17"/>
          <p:cNvSpPr txBox="1"/>
          <p:nvPr/>
        </p:nvSpPr>
        <p:spPr>
          <a:xfrm>
            <a:off x="2824089" y="5573894"/>
            <a:ext cx="5774466" cy="461665"/>
          </a:xfrm>
          <a:prstGeom prst="rect">
            <a:avLst/>
          </a:prstGeom>
          <a:noFill/>
        </p:spPr>
        <p:txBody>
          <a:bodyPr wrap="none" rtlCol="0">
            <a:spAutoFit/>
          </a:bodyPr>
          <a:lstStyle/>
          <a:p>
            <a:r>
              <a:rPr lang="en-US" altLang="zh-TW" sz="2400" dirty="0"/>
              <a:t>Release 1  </a:t>
            </a:r>
            <a:r>
              <a:rPr lang="en-US" altLang="zh-TW" sz="2400" dirty="0" smtClean="0"/>
              <a:t>was released on February 4, 2015.</a:t>
            </a:r>
            <a:endParaRPr lang="zh-TW" altLang="en-US" sz="2400" dirty="0"/>
          </a:p>
        </p:txBody>
      </p:sp>
      <p:sp>
        <p:nvSpPr>
          <p:cNvPr id="19" name="Rounded Rectangle 20"/>
          <p:cNvSpPr/>
          <p:nvPr/>
        </p:nvSpPr>
        <p:spPr>
          <a:xfrm>
            <a:off x="3812242" y="4213060"/>
            <a:ext cx="1492648" cy="842598"/>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119" tIns="46119" rIns="46119" bIns="46119" numCol="1" spcCol="1270" anchor="ctr" anchorCtr="0">
            <a:noAutofit/>
          </a:bodyPr>
          <a:lstStyle/>
          <a:p>
            <a:pPr algn="ctr" defTabSz="266700">
              <a:lnSpc>
                <a:spcPct val="90000"/>
              </a:lnSpc>
              <a:spcBef>
                <a:spcPct val="0"/>
              </a:spcBef>
              <a:spcAft>
                <a:spcPct val="35000"/>
              </a:spcAft>
            </a:pPr>
            <a:r>
              <a:rPr lang="en-US" sz="1200" dirty="0" smtClean="0">
                <a:solidFill>
                  <a:prstClr val="white"/>
                </a:solidFill>
                <a:latin typeface="Verdana" panose="020B0604030504040204" pitchFamily="34" charset="0"/>
                <a:ea typeface="Verdana" panose="020B0604030504040204" pitchFamily="34" charset="0"/>
                <a:cs typeface="Verdana" panose="020B0604030504040204" pitchFamily="34" charset="0"/>
              </a:rPr>
              <a:t>TS-0010 MQTT </a:t>
            </a:r>
            <a:r>
              <a:rPr lang="en-US" sz="1200" dirty="0">
                <a:solidFill>
                  <a:prstClr val="white"/>
                </a:solidFill>
                <a:latin typeface="Verdana" panose="020B0604030504040204" pitchFamily="34" charset="0"/>
                <a:ea typeface="Verdana" panose="020B0604030504040204" pitchFamily="34" charset="0"/>
                <a:cs typeface="Verdana" panose="020B0604030504040204" pitchFamily="34" charset="0"/>
              </a:rPr>
              <a:t>Protocol Binding</a:t>
            </a:r>
          </a:p>
        </p:txBody>
      </p:sp>
      <p:cxnSp>
        <p:nvCxnSpPr>
          <p:cNvPr id="20" name="直線接點 19"/>
          <p:cNvCxnSpPr/>
          <p:nvPr/>
        </p:nvCxnSpPr>
        <p:spPr>
          <a:xfrm flipV="1">
            <a:off x="4432724" y="4029353"/>
            <a:ext cx="0" cy="168808"/>
          </a:xfrm>
          <a:prstGeom prst="line">
            <a:avLst/>
          </a:prstGeom>
        </p:spPr>
        <p:style>
          <a:lnRef idx="1">
            <a:schemeClr val="accent1"/>
          </a:lnRef>
          <a:fillRef idx="0">
            <a:schemeClr val="accent1"/>
          </a:fillRef>
          <a:effectRef idx="0">
            <a:schemeClr val="accent1"/>
          </a:effectRef>
          <a:fontRef idx="minor">
            <a:schemeClr val="tx1"/>
          </a:fontRef>
        </p:style>
      </p:cxnSp>
      <p:sp>
        <p:nvSpPr>
          <p:cNvPr id="21" name="投影片編號版面配置區 20"/>
          <p:cNvSpPr>
            <a:spLocks noGrp="1"/>
          </p:cNvSpPr>
          <p:nvPr>
            <p:ph type="sldNum" sz="quarter" idx="4"/>
          </p:nvPr>
        </p:nvSpPr>
        <p:spPr/>
        <p:txBody>
          <a:bodyPr/>
          <a:lstStyle/>
          <a:p>
            <a:fld id="{BC71E80C-9635-473D-9F26-B779060F2DD3}" type="slidenum">
              <a:rPr lang="zh-TW" altLang="en-US" smtClean="0"/>
              <a:t>24</a:t>
            </a:fld>
            <a:endParaRPr lang="zh-TW" altLang="en-US"/>
          </a:p>
        </p:txBody>
      </p:sp>
    </p:spTree>
    <p:extLst>
      <p:ext uri="{BB962C8B-B14F-4D97-AF65-F5344CB8AC3E}">
        <p14:creationId xmlns:p14="http://schemas.microsoft.com/office/powerpoint/2010/main" val="2806984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altLang="en-US" dirty="0" smtClean="0">
                <a:ea typeface="新細明體" panose="02020500000000000000" pitchFamily="18" charset="-120"/>
              </a:rPr>
              <a:t>oneM2M Infrastructure Domain</a:t>
            </a:r>
          </a:p>
        </p:txBody>
      </p:sp>
      <p:sp>
        <p:nvSpPr>
          <p:cNvPr id="11267" name="Content Placeholder 2"/>
          <p:cNvSpPr>
            <a:spLocks noGrp="1"/>
          </p:cNvSpPr>
          <p:nvPr>
            <p:ph idx="1"/>
          </p:nvPr>
        </p:nvSpPr>
        <p:spPr/>
        <p:txBody>
          <a:bodyPr>
            <a:normAutofit fontScale="92500" lnSpcReduction="20000"/>
          </a:bodyPr>
          <a:lstStyle/>
          <a:p>
            <a:pPr eaLnBrk="1" hangingPunct="1">
              <a:lnSpc>
                <a:spcPct val="90000"/>
              </a:lnSpc>
            </a:pPr>
            <a:r>
              <a:rPr lang="en-US" altLang="zh-TW" dirty="0" smtClean="0"/>
              <a:t>The </a:t>
            </a:r>
            <a:r>
              <a:rPr lang="en-US" altLang="zh-TW" dirty="0" smtClean="0">
                <a:solidFill>
                  <a:srgbClr val="FF0000"/>
                </a:solidFill>
              </a:rPr>
              <a:t>infrastructure</a:t>
            </a:r>
            <a:r>
              <a:rPr lang="en-US" altLang="zh-TW" dirty="0" smtClean="0"/>
              <a:t> domain is the </a:t>
            </a:r>
            <a:r>
              <a:rPr lang="en-US" altLang="zh-TW" dirty="0" smtClean="0">
                <a:solidFill>
                  <a:srgbClr val="FF0000"/>
                </a:solidFill>
              </a:rPr>
              <a:t>M2M core network</a:t>
            </a:r>
            <a:r>
              <a:rPr lang="en-US" altLang="zh-TW" dirty="0" smtClean="0"/>
              <a:t> and normally resides in a cloud environment.</a:t>
            </a:r>
            <a:endParaRPr lang="en-US" altLang="zh-TW" i="1" dirty="0" smtClean="0"/>
          </a:p>
          <a:p>
            <a:pPr eaLnBrk="1" hangingPunct="1">
              <a:lnSpc>
                <a:spcPct val="90000"/>
              </a:lnSpc>
            </a:pPr>
            <a:r>
              <a:rPr lang="en-US" altLang="zh-TW" dirty="0" smtClean="0"/>
              <a:t>The infrastructure domain can leverage the existing telecom networks including fixed and mobile networks (4G now or 5G in the future).  But, </a:t>
            </a:r>
            <a:r>
              <a:rPr lang="en-US" altLang="zh-TW" dirty="0" smtClean="0">
                <a:solidFill>
                  <a:srgbClr val="FF0000"/>
                </a:solidFill>
              </a:rPr>
              <a:t>mobile networks will be the primary M2M core</a:t>
            </a:r>
            <a:r>
              <a:rPr lang="en-US" altLang="zh-TW" dirty="0" smtClean="0"/>
              <a:t>.</a:t>
            </a:r>
          </a:p>
          <a:p>
            <a:pPr eaLnBrk="1" hangingPunct="1">
              <a:lnSpc>
                <a:spcPct val="90000"/>
              </a:lnSpc>
            </a:pPr>
            <a:r>
              <a:rPr lang="en-US" altLang="zh-TW" dirty="0" smtClean="0"/>
              <a:t>The </a:t>
            </a:r>
            <a:r>
              <a:rPr lang="en-US" altLang="zh-TW" dirty="0" smtClean="0">
                <a:solidFill>
                  <a:srgbClr val="FF0000"/>
                </a:solidFill>
              </a:rPr>
              <a:t>infrastructure node </a:t>
            </a:r>
            <a:r>
              <a:rPr lang="en-US" altLang="zh-TW" dirty="0" smtClean="0"/>
              <a:t>is the </a:t>
            </a:r>
            <a:r>
              <a:rPr lang="en-US" altLang="zh-TW" dirty="0" smtClean="0">
                <a:solidFill>
                  <a:srgbClr val="FF0000"/>
                </a:solidFill>
              </a:rPr>
              <a:t>M2M server </a:t>
            </a:r>
            <a:r>
              <a:rPr lang="en-US" altLang="zh-TW" dirty="0" smtClean="0"/>
              <a:t>in the core network.</a:t>
            </a:r>
          </a:p>
          <a:p>
            <a:pPr eaLnBrk="1" hangingPunct="1">
              <a:lnSpc>
                <a:spcPct val="90000"/>
              </a:lnSpc>
            </a:pPr>
            <a:r>
              <a:rPr lang="en-US" altLang="zh-TW" dirty="0" smtClean="0">
                <a:solidFill>
                  <a:srgbClr val="FF0000"/>
                </a:solidFill>
              </a:rPr>
              <a:t>Common Service Entities (CSE) are network functions defined to support M2M applications.</a:t>
            </a:r>
          </a:p>
          <a:p>
            <a:pPr eaLnBrk="1" hangingPunct="1">
              <a:lnSpc>
                <a:spcPct val="90000"/>
              </a:lnSpc>
            </a:pPr>
            <a:endParaRPr lang="en-US" altLang="zh-TW" dirty="0" smtClean="0"/>
          </a:p>
        </p:txBody>
      </p:sp>
      <p:sp>
        <p:nvSpPr>
          <p:cNvPr id="2" name="投影片編號版面配置區 1"/>
          <p:cNvSpPr>
            <a:spLocks noGrp="1"/>
          </p:cNvSpPr>
          <p:nvPr>
            <p:ph type="sldNum" sz="quarter" idx="4"/>
          </p:nvPr>
        </p:nvSpPr>
        <p:spPr/>
        <p:txBody>
          <a:bodyPr/>
          <a:lstStyle/>
          <a:p>
            <a:fld id="{BC71E80C-9635-473D-9F26-B779060F2DD3}" type="slidenum">
              <a:rPr lang="zh-TW" altLang="en-US" smtClean="0"/>
              <a:t>25</a:t>
            </a:fld>
            <a:endParaRPr lang="zh-TW" altLang="en-US" dirty="0"/>
          </a:p>
        </p:txBody>
      </p:sp>
    </p:spTree>
    <p:extLst>
      <p:ext uri="{BB962C8B-B14F-4D97-AF65-F5344CB8AC3E}">
        <p14:creationId xmlns:p14="http://schemas.microsoft.com/office/powerpoint/2010/main" val="4641353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altLang="en-US" dirty="0" smtClean="0">
                <a:ea typeface="新細明體" panose="02020500000000000000" pitchFamily="18" charset="-120"/>
              </a:rPr>
              <a:t>oneM2M Field Domain</a:t>
            </a:r>
          </a:p>
        </p:txBody>
      </p:sp>
      <p:sp>
        <p:nvSpPr>
          <p:cNvPr id="12291" name="Content Placeholder 2"/>
          <p:cNvSpPr>
            <a:spLocks noGrp="1"/>
          </p:cNvSpPr>
          <p:nvPr>
            <p:ph idx="1"/>
          </p:nvPr>
        </p:nvSpPr>
        <p:spPr/>
        <p:txBody>
          <a:bodyPr>
            <a:normAutofit fontScale="85000" lnSpcReduction="10000"/>
          </a:bodyPr>
          <a:lstStyle/>
          <a:p>
            <a:r>
              <a:rPr lang="en-US" altLang="en-US" dirty="0">
                <a:ea typeface="新細明體" panose="02020500000000000000" pitchFamily="18" charset="-120"/>
              </a:rPr>
              <a:t>The </a:t>
            </a:r>
            <a:r>
              <a:rPr lang="en-US" altLang="en-US" dirty="0">
                <a:solidFill>
                  <a:srgbClr val="FF0000"/>
                </a:solidFill>
                <a:ea typeface="新細明體" panose="02020500000000000000" pitchFamily="18" charset="-120"/>
              </a:rPr>
              <a:t>f</a:t>
            </a:r>
            <a:r>
              <a:rPr lang="en-US" altLang="en-US" dirty="0" smtClean="0">
                <a:solidFill>
                  <a:srgbClr val="FF0000"/>
                </a:solidFill>
                <a:ea typeface="新細明體" panose="02020500000000000000" pitchFamily="18" charset="-120"/>
              </a:rPr>
              <a:t>ield</a:t>
            </a:r>
            <a:r>
              <a:rPr lang="en-US" altLang="en-US" dirty="0" smtClean="0">
                <a:ea typeface="新細明體" panose="02020500000000000000" pitchFamily="18" charset="-120"/>
              </a:rPr>
              <a:t> </a:t>
            </a:r>
            <a:r>
              <a:rPr lang="en-US" altLang="en-US" dirty="0">
                <a:ea typeface="新細明體" panose="02020500000000000000" pitchFamily="18" charset="-120"/>
              </a:rPr>
              <a:t>d</a:t>
            </a:r>
            <a:r>
              <a:rPr lang="en-US" altLang="en-US" dirty="0" smtClean="0">
                <a:ea typeface="新細明體" panose="02020500000000000000" pitchFamily="18" charset="-120"/>
              </a:rPr>
              <a:t>omain </a:t>
            </a:r>
            <a:r>
              <a:rPr lang="en-US" altLang="en-US" dirty="0">
                <a:ea typeface="新細明體" panose="02020500000000000000" pitchFamily="18" charset="-120"/>
              </a:rPr>
              <a:t>is the </a:t>
            </a:r>
            <a:r>
              <a:rPr lang="en-US" altLang="en-US" dirty="0">
                <a:solidFill>
                  <a:srgbClr val="FF0000"/>
                </a:solidFill>
                <a:ea typeface="新細明體" panose="02020500000000000000" pitchFamily="18" charset="-120"/>
              </a:rPr>
              <a:t>M2M </a:t>
            </a:r>
            <a:r>
              <a:rPr lang="en-US" altLang="en-US" dirty="0" smtClean="0">
                <a:solidFill>
                  <a:srgbClr val="FF0000"/>
                </a:solidFill>
                <a:ea typeface="新細明體" panose="02020500000000000000" pitchFamily="18" charset="-120"/>
              </a:rPr>
              <a:t>area </a:t>
            </a:r>
            <a:r>
              <a:rPr lang="en-US" altLang="en-US" dirty="0">
                <a:solidFill>
                  <a:srgbClr val="FF0000"/>
                </a:solidFill>
                <a:ea typeface="新細明體" panose="02020500000000000000" pitchFamily="18" charset="-120"/>
              </a:rPr>
              <a:t>network </a:t>
            </a:r>
            <a:r>
              <a:rPr lang="en-US" altLang="en-US" dirty="0">
                <a:ea typeface="新細明體" panose="02020500000000000000" pitchFamily="18" charset="-120"/>
              </a:rPr>
              <a:t>and normally resides </a:t>
            </a:r>
            <a:r>
              <a:rPr lang="en-US" altLang="en-US" dirty="0" smtClean="0">
                <a:ea typeface="新細明體" panose="02020500000000000000" pitchFamily="18" charset="-120"/>
              </a:rPr>
              <a:t>at the edge of the network.</a:t>
            </a:r>
            <a:endParaRPr lang="en-US" altLang="en-US" dirty="0">
              <a:ea typeface="新細明體" panose="02020500000000000000" pitchFamily="18" charset="-120"/>
            </a:endParaRPr>
          </a:p>
          <a:p>
            <a:r>
              <a:rPr lang="en-US" altLang="en-US" dirty="0">
                <a:ea typeface="新細明體" panose="02020500000000000000" pitchFamily="18" charset="-120"/>
              </a:rPr>
              <a:t>The </a:t>
            </a:r>
            <a:r>
              <a:rPr lang="en-US" altLang="en-US" dirty="0" smtClean="0">
                <a:ea typeface="新細明體" panose="02020500000000000000" pitchFamily="18" charset="-120"/>
              </a:rPr>
              <a:t>field </a:t>
            </a:r>
            <a:r>
              <a:rPr lang="en-US" altLang="en-US" dirty="0">
                <a:ea typeface="新細明體" panose="02020500000000000000" pitchFamily="18" charset="-120"/>
              </a:rPr>
              <a:t>domain </a:t>
            </a:r>
            <a:r>
              <a:rPr lang="en-US" altLang="en-US" dirty="0" smtClean="0">
                <a:ea typeface="新細明體" panose="02020500000000000000" pitchFamily="18" charset="-120"/>
              </a:rPr>
              <a:t>employs </a:t>
            </a:r>
            <a:r>
              <a:rPr lang="en-US" altLang="en-US" dirty="0" smtClean="0">
                <a:solidFill>
                  <a:srgbClr val="FF0000"/>
                </a:solidFill>
                <a:ea typeface="新細明體" panose="02020500000000000000" pitchFamily="18" charset="-120"/>
              </a:rPr>
              <a:t>a large variety of wireless and wireline protocols and technologies</a:t>
            </a:r>
            <a:r>
              <a:rPr lang="en-US" altLang="en-US" dirty="0" smtClean="0">
                <a:ea typeface="新細明體" panose="02020500000000000000" pitchFamily="18" charset="-120"/>
              </a:rPr>
              <a:t>.  </a:t>
            </a:r>
          </a:p>
          <a:p>
            <a:r>
              <a:rPr lang="en-US" altLang="en-US" dirty="0" smtClean="0">
                <a:ea typeface="新細明體" panose="02020500000000000000" pitchFamily="18" charset="-120"/>
              </a:rPr>
              <a:t>The field domain consists of both </a:t>
            </a:r>
            <a:r>
              <a:rPr lang="en-US" altLang="en-US" dirty="0" smtClean="0">
                <a:solidFill>
                  <a:srgbClr val="FF0000"/>
                </a:solidFill>
                <a:ea typeface="新細明體" panose="02020500000000000000" pitchFamily="18" charset="-120"/>
              </a:rPr>
              <a:t>M2M devices </a:t>
            </a:r>
            <a:r>
              <a:rPr lang="en-US" altLang="en-US" dirty="0" smtClean="0">
                <a:ea typeface="新細明體" panose="02020500000000000000" pitchFamily="18" charset="-120"/>
              </a:rPr>
              <a:t>and </a:t>
            </a:r>
            <a:r>
              <a:rPr lang="en-US" altLang="en-US" dirty="0" smtClean="0">
                <a:solidFill>
                  <a:srgbClr val="FF0000"/>
                </a:solidFill>
                <a:ea typeface="新細明體" panose="02020500000000000000" pitchFamily="18" charset="-120"/>
              </a:rPr>
              <a:t>gateways</a:t>
            </a:r>
            <a:r>
              <a:rPr lang="en-US" altLang="en-US" dirty="0" smtClean="0">
                <a:ea typeface="新細明體" panose="02020500000000000000" pitchFamily="18" charset="-120"/>
              </a:rPr>
              <a:t>.  </a:t>
            </a:r>
          </a:p>
          <a:p>
            <a:r>
              <a:rPr lang="en-US" altLang="en-US" dirty="0" smtClean="0">
                <a:ea typeface="新細明體" panose="02020500000000000000" pitchFamily="18" charset="-120"/>
              </a:rPr>
              <a:t>M2M devices have two types</a:t>
            </a:r>
            <a:r>
              <a:rPr lang="en-US" altLang="en-US" dirty="0">
                <a:ea typeface="新細明體" panose="02020500000000000000" pitchFamily="18" charset="-120"/>
              </a:rPr>
              <a:t>: </a:t>
            </a:r>
            <a:r>
              <a:rPr lang="en-US" altLang="en-US" dirty="0">
                <a:solidFill>
                  <a:srgbClr val="FF0000"/>
                </a:solidFill>
                <a:ea typeface="新細明體" panose="02020500000000000000" pitchFamily="18" charset="-120"/>
              </a:rPr>
              <a:t>Application Dedicated Node and Application </a:t>
            </a:r>
            <a:r>
              <a:rPr lang="en-US" altLang="en-US" dirty="0" smtClean="0">
                <a:solidFill>
                  <a:srgbClr val="FF0000"/>
                </a:solidFill>
                <a:ea typeface="新細明體" panose="02020500000000000000" pitchFamily="18" charset="-120"/>
              </a:rPr>
              <a:t>Service Node</a:t>
            </a:r>
            <a:r>
              <a:rPr lang="en-US" altLang="en-US" dirty="0" smtClean="0">
                <a:ea typeface="新細明體" panose="02020500000000000000" pitchFamily="18" charset="-120"/>
              </a:rPr>
              <a:t>.  </a:t>
            </a:r>
          </a:p>
          <a:p>
            <a:r>
              <a:rPr lang="en-US" altLang="en-US" dirty="0" smtClean="0">
                <a:ea typeface="新細明體" panose="02020500000000000000" pitchFamily="18" charset="-120"/>
              </a:rPr>
              <a:t>M2M </a:t>
            </a:r>
            <a:r>
              <a:rPr lang="en-US" altLang="en-US" dirty="0" err="1" smtClean="0">
                <a:ea typeface="新細明體" panose="02020500000000000000" pitchFamily="18" charset="-120"/>
              </a:rPr>
              <a:t>gatweays</a:t>
            </a:r>
            <a:r>
              <a:rPr lang="en-US" altLang="en-US" dirty="0" smtClean="0">
                <a:ea typeface="新細明體" panose="02020500000000000000" pitchFamily="18" charset="-120"/>
              </a:rPr>
              <a:t> are also called </a:t>
            </a:r>
            <a:r>
              <a:rPr lang="en-US" altLang="en-US" dirty="0" smtClean="0">
                <a:solidFill>
                  <a:srgbClr val="FF0000"/>
                </a:solidFill>
                <a:ea typeface="新細明體" panose="02020500000000000000" pitchFamily="18" charset="-120"/>
              </a:rPr>
              <a:t>Middle Nodes</a:t>
            </a:r>
            <a:r>
              <a:rPr lang="en-US" altLang="en-US" dirty="0" smtClean="0">
                <a:ea typeface="新細明體" panose="02020500000000000000" pitchFamily="18" charset="-120"/>
              </a:rPr>
              <a:t>.</a:t>
            </a:r>
            <a:r>
              <a:rPr lang="en-US" altLang="en-US" dirty="0">
                <a:ea typeface="新細明體" panose="02020500000000000000" pitchFamily="18" charset="-120"/>
              </a:rPr>
              <a:t/>
            </a:r>
            <a:br>
              <a:rPr lang="en-US" altLang="en-US" dirty="0">
                <a:ea typeface="新細明體" panose="02020500000000000000" pitchFamily="18" charset="-120"/>
              </a:rPr>
            </a:br>
            <a:endParaRPr lang="en-US" altLang="en-US" dirty="0">
              <a:ea typeface="新細明體" panose="02020500000000000000" pitchFamily="18" charset="-120"/>
            </a:endParaRPr>
          </a:p>
          <a:p>
            <a:endParaRPr lang="en-US" altLang="en-US" dirty="0">
              <a:ea typeface="新細明體" panose="02020500000000000000" pitchFamily="18" charset="-120"/>
            </a:endParaRPr>
          </a:p>
        </p:txBody>
      </p:sp>
      <p:sp>
        <p:nvSpPr>
          <p:cNvPr id="2" name="投影片編號版面配置區 1"/>
          <p:cNvSpPr>
            <a:spLocks noGrp="1"/>
          </p:cNvSpPr>
          <p:nvPr>
            <p:ph type="sldNum" sz="quarter" idx="4"/>
          </p:nvPr>
        </p:nvSpPr>
        <p:spPr/>
        <p:txBody>
          <a:bodyPr/>
          <a:lstStyle/>
          <a:p>
            <a:fld id="{BC71E80C-9635-473D-9F26-B779060F2DD3}" type="slidenum">
              <a:rPr lang="zh-TW" altLang="en-US" smtClean="0"/>
              <a:t>26</a:t>
            </a:fld>
            <a:endParaRPr lang="zh-TW" altLang="en-US" dirty="0"/>
          </a:p>
        </p:txBody>
      </p:sp>
    </p:spTree>
    <p:extLst>
      <p:ext uri="{BB962C8B-B14F-4D97-AF65-F5344CB8AC3E}">
        <p14:creationId xmlns:p14="http://schemas.microsoft.com/office/powerpoint/2010/main" val="872274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tLang="en-US" dirty="0" smtClean="0">
                <a:ea typeface="新細明體" panose="02020500000000000000" pitchFamily="18" charset="-120"/>
              </a:rPr>
              <a:t>Importance of oneM2M Work</a:t>
            </a:r>
          </a:p>
        </p:txBody>
      </p:sp>
      <p:sp>
        <p:nvSpPr>
          <p:cNvPr id="17411" name="Content Placeholder 2"/>
          <p:cNvSpPr>
            <a:spLocks noGrp="1"/>
          </p:cNvSpPr>
          <p:nvPr>
            <p:ph idx="1"/>
          </p:nvPr>
        </p:nvSpPr>
        <p:spPr>
          <a:xfrm>
            <a:off x="539750" y="1412875"/>
            <a:ext cx="8229600" cy="4525963"/>
          </a:xfrm>
        </p:spPr>
        <p:txBody>
          <a:bodyPr>
            <a:normAutofit fontScale="92500" lnSpcReduction="20000"/>
          </a:bodyPr>
          <a:lstStyle/>
          <a:p>
            <a:pPr eaLnBrk="1" hangingPunct="1"/>
            <a:r>
              <a:rPr lang="en-US" altLang="en-US" dirty="0" smtClean="0">
                <a:ea typeface="新細明體" panose="02020500000000000000" pitchFamily="18" charset="-120"/>
              </a:rPr>
              <a:t>Create </a:t>
            </a:r>
            <a:r>
              <a:rPr lang="en-US" altLang="en-US" dirty="0" smtClean="0">
                <a:solidFill>
                  <a:srgbClr val="FF0000"/>
                </a:solidFill>
                <a:ea typeface="新細明體" panose="02020500000000000000" pitchFamily="18" charset="-120"/>
              </a:rPr>
              <a:t>a common service layer </a:t>
            </a:r>
            <a:r>
              <a:rPr lang="en-US" altLang="en-US" dirty="0" smtClean="0">
                <a:ea typeface="新細明體" panose="02020500000000000000" pitchFamily="18" charset="-120"/>
              </a:rPr>
              <a:t>for mass-scale M2M applications, </a:t>
            </a:r>
            <a:r>
              <a:rPr lang="en-US" altLang="en-US" dirty="0" smtClean="0">
                <a:solidFill>
                  <a:srgbClr val="FF0000"/>
                </a:solidFill>
                <a:ea typeface="新細明體" panose="02020500000000000000" pitchFamily="18" charset="-120"/>
              </a:rPr>
              <a:t>covering all domains of M2M</a:t>
            </a:r>
            <a:r>
              <a:rPr lang="en-US" altLang="en-US" dirty="0" smtClean="0">
                <a:ea typeface="新細明體" panose="02020500000000000000" pitchFamily="18" charset="-120"/>
              </a:rPr>
              <a:t>, not just one domain in particular.</a:t>
            </a:r>
          </a:p>
          <a:p>
            <a:pPr eaLnBrk="1" hangingPunct="1"/>
            <a:r>
              <a:rPr lang="en-US" altLang="en-US" dirty="0" smtClean="0">
                <a:ea typeface="新細明體" panose="02020500000000000000" pitchFamily="18" charset="-120"/>
              </a:rPr>
              <a:t>It </a:t>
            </a:r>
            <a:r>
              <a:rPr lang="en-US" altLang="en-US" dirty="0" smtClean="0">
                <a:solidFill>
                  <a:srgbClr val="FF0000"/>
                </a:solidFill>
                <a:ea typeface="新細明體" panose="02020500000000000000" pitchFamily="18" charset="-120"/>
              </a:rPr>
              <a:t>hides the complexity of network usage from applications</a:t>
            </a:r>
            <a:r>
              <a:rPr lang="en-US" altLang="en-US" dirty="0" smtClean="0">
                <a:ea typeface="新細明體" panose="02020500000000000000" pitchFamily="18" charset="-120"/>
              </a:rPr>
              <a:t>, thus simplifying the implementation burden for application developers.</a:t>
            </a:r>
          </a:p>
          <a:p>
            <a:pPr eaLnBrk="1" hangingPunct="1"/>
            <a:r>
              <a:rPr lang="en-US" altLang="en-US" dirty="0" smtClean="0">
                <a:ea typeface="新細明體" panose="02020500000000000000" pitchFamily="18" charset="-120"/>
              </a:rPr>
              <a:t>The service layer also controls when communications occur, depending on factors such as the time-sensitivity of communications and the economics of data transfer.</a:t>
            </a:r>
          </a:p>
          <a:p>
            <a:pPr eaLnBrk="1" hangingPunct="1"/>
            <a:endParaRPr lang="en-US" altLang="en-US" dirty="0" smtClean="0">
              <a:ea typeface="新細明體" panose="02020500000000000000" pitchFamily="18" charset="-120"/>
            </a:endParaRPr>
          </a:p>
        </p:txBody>
      </p:sp>
      <p:sp>
        <p:nvSpPr>
          <p:cNvPr id="2" name="投影片編號版面配置區 1"/>
          <p:cNvSpPr>
            <a:spLocks noGrp="1"/>
          </p:cNvSpPr>
          <p:nvPr>
            <p:ph type="sldNum" sz="quarter" idx="4"/>
          </p:nvPr>
        </p:nvSpPr>
        <p:spPr/>
        <p:txBody>
          <a:bodyPr/>
          <a:lstStyle/>
          <a:p>
            <a:fld id="{BC71E80C-9635-473D-9F26-B779060F2DD3}" type="slidenum">
              <a:rPr lang="zh-TW" altLang="en-US" smtClean="0"/>
              <a:t>27</a:t>
            </a:fld>
            <a:endParaRPr lang="zh-TW" altLang="en-US" dirty="0"/>
          </a:p>
        </p:txBody>
      </p:sp>
    </p:spTree>
    <p:extLst>
      <p:ext uri="{BB962C8B-B14F-4D97-AF65-F5344CB8AC3E}">
        <p14:creationId xmlns:p14="http://schemas.microsoft.com/office/powerpoint/2010/main" val="2477227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altLang="en-US" sz="4000" dirty="0" smtClean="0">
                <a:ea typeface="新細明體" panose="02020500000000000000" pitchFamily="18" charset="-120"/>
              </a:rPr>
              <a:t>Why M2M Common Service Layer</a:t>
            </a:r>
          </a:p>
        </p:txBody>
      </p:sp>
      <p:sp>
        <p:nvSpPr>
          <p:cNvPr id="18435" name="Content Placeholder 2"/>
          <p:cNvSpPr>
            <a:spLocks noGrp="1"/>
          </p:cNvSpPr>
          <p:nvPr>
            <p:ph idx="1"/>
          </p:nvPr>
        </p:nvSpPr>
        <p:spPr>
          <a:xfrm>
            <a:off x="539552" y="1661884"/>
            <a:ext cx="8229600" cy="4525962"/>
          </a:xfrm>
        </p:spPr>
        <p:txBody>
          <a:bodyPr>
            <a:normAutofit fontScale="92500" lnSpcReduction="10000"/>
          </a:bodyPr>
          <a:lstStyle/>
          <a:p>
            <a:pPr eaLnBrk="1" hangingPunct="1"/>
            <a:r>
              <a:rPr lang="en-US" altLang="en-US" dirty="0" smtClean="0">
                <a:ea typeface="新細明體" panose="02020500000000000000" pitchFamily="18" charset="-120"/>
              </a:rPr>
              <a:t>Enable the development of M2M </a:t>
            </a:r>
            <a:r>
              <a:rPr lang="en-US" altLang="en-US" dirty="0" smtClean="0">
                <a:solidFill>
                  <a:srgbClr val="FF0000"/>
                </a:solidFill>
                <a:ea typeface="新細明體" panose="02020500000000000000" pitchFamily="18" charset="-120"/>
              </a:rPr>
              <a:t>applications</a:t>
            </a:r>
            <a:r>
              <a:rPr lang="en-US" altLang="en-US" dirty="0" smtClean="0">
                <a:ea typeface="新細明體" panose="02020500000000000000" pitchFamily="18" charset="-120"/>
              </a:rPr>
              <a:t> by </a:t>
            </a:r>
            <a:r>
              <a:rPr lang="en-US" altLang="en-US" dirty="0" smtClean="0">
                <a:solidFill>
                  <a:srgbClr val="FF0000"/>
                </a:solidFill>
                <a:ea typeface="新細明體" panose="02020500000000000000" pitchFamily="18" charset="-120"/>
              </a:rPr>
              <a:t>focusing on high level functionality </a:t>
            </a:r>
            <a:r>
              <a:rPr lang="en-US" altLang="en-US" dirty="0" smtClean="0">
                <a:ea typeface="新細明體" panose="02020500000000000000" pitchFamily="18" charset="-120"/>
              </a:rPr>
              <a:t>than lower level tasks like network access control, authentication or routing.</a:t>
            </a:r>
          </a:p>
          <a:p>
            <a:pPr eaLnBrk="1" hangingPunct="1"/>
            <a:r>
              <a:rPr lang="en-US" altLang="en-US" dirty="0" smtClean="0">
                <a:solidFill>
                  <a:srgbClr val="FF0000"/>
                </a:solidFill>
                <a:ea typeface="新細明體" panose="02020500000000000000" pitchFamily="18" charset="-120"/>
              </a:rPr>
              <a:t>Enable data retrieval and control of sensors by any application via a common horizontal service layer</a:t>
            </a:r>
            <a:r>
              <a:rPr lang="en-US" altLang="en-US" dirty="0" smtClean="0">
                <a:ea typeface="新細明體" panose="02020500000000000000" pitchFamily="18" charset="-120"/>
              </a:rPr>
              <a:t>.</a:t>
            </a:r>
          </a:p>
          <a:p>
            <a:pPr eaLnBrk="1" hangingPunct="1"/>
            <a:r>
              <a:rPr lang="en-US" altLang="en-US" dirty="0" smtClean="0">
                <a:ea typeface="新細明體" panose="02020500000000000000" pitchFamily="18" charset="-120"/>
              </a:rPr>
              <a:t>Provide </a:t>
            </a:r>
            <a:r>
              <a:rPr lang="en-US" altLang="en-US" dirty="0" smtClean="0">
                <a:solidFill>
                  <a:srgbClr val="FF0000"/>
                </a:solidFill>
                <a:ea typeface="新細明體" panose="02020500000000000000" pitchFamily="18" charset="-120"/>
              </a:rPr>
              <a:t>network-based services </a:t>
            </a:r>
            <a:r>
              <a:rPr lang="en-US" altLang="en-US" dirty="0" smtClean="0">
                <a:ea typeface="新細明體" panose="02020500000000000000" pitchFamily="18" charset="-120"/>
              </a:rPr>
              <a:t>such as charging, security, data publication and subscription. (by infrastructure node)</a:t>
            </a:r>
          </a:p>
        </p:txBody>
      </p:sp>
      <p:sp>
        <p:nvSpPr>
          <p:cNvPr id="2" name="投影片編號版面配置區 1"/>
          <p:cNvSpPr>
            <a:spLocks noGrp="1"/>
          </p:cNvSpPr>
          <p:nvPr>
            <p:ph type="sldNum" sz="quarter" idx="4"/>
          </p:nvPr>
        </p:nvSpPr>
        <p:spPr/>
        <p:txBody>
          <a:bodyPr/>
          <a:lstStyle/>
          <a:p>
            <a:fld id="{BC71E80C-9635-473D-9F26-B779060F2DD3}" type="slidenum">
              <a:rPr lang="zh-TW" altLang="en-US" smtClean="0"/>
              <a:t>28</a:t>
            </a:fld>
            <a:endParaRPr lang="zh-TW" altLang="en-US" dirty="0"/>
          </a:p>
        </p:txBody>
      </p:sp>
    </p:spTree>
    <p:extLst>
      <p:ext uri="{BB962C8B-B14F-4D97-AF65-F5344CB8AC3E}">
        <p14:creationId xmlns:p14="http://schemas.microsoft.com/office/powerpoint/2010/main" val="38932100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altLang="en-US" sz="4000" dirty="0" smtClean="0">
                <a:ea typeface="新細明體" panose="02020500000000000000" pitchFamily="18" charset="-120"/>
              </a:rPr>
              <a:t>Common Horizontal Service Layer</a:t>
            </a:r>
          </a:p>
        </p:txBody>
      </p:sp>
      <p:sp>
        <p:nvSpPr>
          <p:cNvPr id="5" name="Slide Number Placeholder 2"/>
          <p:cNvSpPr txBox="1">
            <a:spLocks/>
          </p:cNvSpPr>
          <p:nvPr/>
        </p:nvSpPr>
        <p:spPr>
          <a:xfrm>
            <a:off x="6686550" y="6376988"/>
            <a:ext cx="2133600" cy="365125"/>
          </a:xfrm>
          <a:prstGeom prst="rect">
            <a:avLst/>
          </a:prstGeom>
        </p:spPr>
        <p:txBody>
          <a:bodyPr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r" eaLnBrk="1" hangingPunct="1">
              <a:spcBef>
                <a:spcPct val="0"/>
              </a:spcBef>
              <a:buFontTx/>
              <a:buNone/>
            </a:pPr>
            <a:fld id="{2ACB4DCE-69B8-4870-919E-DDD7C69F5EDE}" type="slidenum">
              <a:rPr lang="en-US" altLang="zh-TW" sz="2000" b="1">
                <a:solidFill>
                  <a:srgbClr val="10253F"/>
                </a:solidFill>
                <a:effectLst>
                  <a:outerShdw blurRad="38100" dist="38100" dir="2700000" algn="tl">
                    <a:srgbClr val="C0C0C0"/>
                  </a:outerShdw>
                </a:effectLst>
              </a:rPr>
              <a:pPr algn="r" eaLnBrk="1" hangingPunct="1">
                <a:spcBef>
                  <a:spcPct val="0"/>
                </a:spcBef>
                <a:buFontTx/>
                <a:buNone/>
              </a:pPr>
              <a:t>29</a:t>
            </a:fld>
            <a:endParaRPr lang="en-US" altLang="zh-TW" sz="2000" b="1" dirty="0">
              <a:solidFill>
                <a:srgbClr val="10253F"/>
              </a:solidFill>
              <a:effectLst>
                <a:outerShdw blurRad="38100" dist="38100" dir="2700000" algn="tl">
                  <a:srgbClr val="C0C0C0"/>
                </a:outerShdw>
              </a:effectLst>
            </a:endParaRPr>
          </a:p>
        </p:txBody>
      </p:sp>
      <p:sp>
        <p:nvSpPr>
          <p:cNvPr id="25" name="Rounded Rectangle 24"/>
          <p:cNvSpPr/>
          <p:nvPr/>
        </p:nvSpPr>
        <p:spPr bwMode="auto">
          <a:xfrm>
            <a:off x="1839913" y="4248150"/>
            <a:ext cx="6494462" cy="1544638"/>
          </a:xfrm>
          <a:prstGeom prst="roundRect">
            <a:avLst>
              <a:gd name="adj" fmla="val 7834"/>
            </a:avLst>
          </a:prstGeom>
          <a:solidFill>
            <a:schemeClr val="accent5">
              <a:lumMod val="75000"/>
            </a:schemeClr>
          </a:solidFill>
          <a:ln w="6350">
            <a:noFill/>
            <a:headEnd type="none" w="med" len="med"/>
            <a:tailEnd type="none" w="med" len="med"/>
          </a:ln>
          <a:effectLst>
            <a:outerShdw blurRad="149987" dist="250190" dir="8460000" algn="ctr">
              <a:srgbClr val="000000">
                <a:alpha val="28000"/>
              </a:srgbClr>
            </a:outerShdw>
          </a:effectLst>
          <a:extLst/>
        </p:spPr>
        <p:txBody>
          <a:bodyPr anchor="ctr"/>
          <a:lstStyle/>
          <a:p>
            <a:pPr algn="ctr" fontAlgn="auto">
              <a:spcBef>
                <a:spcPts val="0"/>
              </a:spcBef>
              <a:spcAft>
                <a:spcPts val="0"/>
              </a:spcAft>
              <a:defRPr/>
            </a:pPr>
            <a:endParaRPr lang="en-US" sz="1400" b="1" kern="0" dirty="0">
              <a:solidFill>
                <a:schemeClr val="bg1"/>
              </a:solidFill>
              <a:latin typeface="Futura Hv" pitchFamily="34" charset="0"/>
              <a:ea typeface="+mn-ea"/>
              <a:cs typeface="+mn-cs"/>
            </a:endParaRPr>
          </a:p>
          <a:p>
            <a:pPr algn="ctr" fontAlgn="auto">
              <a:spcBef>
                <a:spcPts val="0"/>
              </a:spcBef>
              <a:spcAft>
                <a:spcPts val="0"/>
              </a:spcAft>
              <a:defRPr/>
            </a:pPr>
            <a:endParaRPr lang="en-US" sz="1400" b="1" kern="0" dirty="0">
              <a:solidFill>
                <a:schemeClr val="bg1"/>
              </a:solidFill>
              <a:latin typeface="Futura Hv" pitchFamily="34" charset="0"/>
              <a:ea typeface="+mn-ea"/>
              <a:cs typeface="+mn-cs"/>
            </a:endParaRPr>
          </a:p>
          <a:p>
            <a:pPr algn="ctr" fontAlgn="auto">
              <a:spcBef>
                <a:spcPts val="0"/>
              </a:spcBef>
              <a:spcAft>
                <a:spcPts val="0"/>
              </a:spcAft>
              <a:defRPr/>
            </a:pPr>
            <a:endParaRPr lang="en-US" sz="1400" b="1" kern="0" dirty="0">
              <a:solidFill>
                <a:schemeClr val="bg1"/>
              </a:solidFill>
              <a:latin typeface="Futura Hv" pitchFamily="34" charset="0"/>
              <a:ea typeface="+mn-ea"/>
              <a:cs typeface="+mn-cs"/>
            </a:endParaRPr>
          </a:p>
          <a:p>
            <a:pPr algn="ctr" fontAlgn="auto">
              <a:spcBef>
                <a:spcPts val="0"/>
              </a:spcBef>
              <a:spcAft>
                <a:spcPts val="0"/>
              </a:spcAft>
              <a:defRPr/>
            </a:pPr>
            <a:endParaRPr lang="en-US" sz="1400" b="1" kern="0" dirty="0">
              <a:solidFill>
                <a:schemeClr val="bg1"/>
              </a:solidFill>
              <a:latin typeface="Futura Hv" pitchFamily="34" charset="0"/>
              <a:ea typeface="+mn-ea"/>
              <a:cs typeface="+mn-cs"/>
            </a:endParaRPr>
          </a:p>
          <a:p>
            <a:pPr algn="ctr" fontAlgn="auto">
              <a:spcBef>
                <a:spcPts val="0"/>
              </a:spcBef>
              <a:spcAft>
                <a:spcPts val="0"/>
              </a:spcAft>
              <a:defRPr/>
            </a:pPr>
            <a:r>
              <a:rPr lang="en-US" sz="1400" b="1" kern="0" dirty="0">
                <a:solidFill>
                  <a:schemeClr val="bg1"/>
                </a:solidFill>
                <a:latin typeface="Futura Hv" pitchFamily="34" charset="0"/>
                <a:ea typeface="+mn-ea"/>
                <a:cs typeface="+mn-cs"/>
              </a:rPr>
              <a:t>M2M Core Needs</a:t>
            </a:r>
          </a:p>
        </p:txBody>
      </p:sp>
      <p:sp>
        <p:nvSpPr>
          <p:cNvPr id="26" name="Rounded Rectangle 25"/>
          <p:cNvSpPr/>
          <p:nvPr/>
        </p:nvSpPr>
        <p:spPr bwMode="auto">
          <a:xfrm>
            <a:off x="1839913" y="1600200"/>
            <a:ext cx="1439862" cy="1079500"/>
          </a:xfrm>
          <a:prstGeom prst="roundRect">
            <a:avLst>
              <a:gd name="adj" fmla="val 11282"/>
            </a:avLst>
          </a:prstGeom>
          <a:solidFill>
            <a:srgbClr val="AABBD6">
              <a:lumMod val="75000"/>
            </a:srgbClr>
          </a:solidFill>
          <a:ln w="6350">
            <a:noFill/>
            <a:headEnd type="none" w="med" len="med"/>
            <a:tailEnd type="none" w="med" len="med"/>
          </a:ln>
          <a:effectLst>
            <a:outerShdw blurRad="149987" dist="250190" dir="8460000" algn="ctr">
              <a:srgbClr val="000000">
                <a:alpha val="28000"/>
              </a:srgbClr>
            </a:outerShdw>
          </a:effectLst>
          <a:extLst/>
        </p:spPr>
        <p:txBody>
          <a:bodyPr anchor="ctr"/>
          <a:lstStyle/>
          <a:p>
            <a:pPr algn="ctr" fontAlgn="auto">
              <a:spcBef>
                <a:spcPts val="0"/>
              </a:spcBef>
              <a:spcAft>
                <a:spcPts val="0"/>
              </a:spcAft>
              <a:defRPr/>
            </a:pPr>
            <a:r>
              <a:rPr lang="en-US" sz="1000" b="1" kern="0" dirty="0">
                <a:solidFill>
                  <a:schemeClr val="bg1"/>
                </a:solidFill>
                <a:latin typeface="Futura Hv" pitchFamily="34" charset="0"/>
                <a:ea typeface="+mn-ea"/>
                <a:cs typeface="+mn-cs"/>
              </a:rPr>
              <a:t>SMART</a:t>
            </a:r>
          </a:p>
          <a:p>
            <a:pPr algn="ctr" fontAlgn="auto">
              <a:spcBef>
                <a:spcPts val="0"/>
              </a:spcBef>
              <a:spcAft>
                <a:spcPts val="0"/>
              </a:spcAft>
              <a:defRPr/>
            </a:pPr>
            <a:endParaRPr lang="en-US" sz="1000" b="1" kern="0" dirty="0">
              <a:solidFill>
                <a:schemeClr val="bg1"/>
              </a:solidFill>
              <a:latin typeface="Futura Hv" pitchFamily="34" charset="0"/>
              <a:ea typeface="+mn-ea"/>
              <a:cs typeface="+mn-cs"/>
            </a:endParaRPr>
          </a:p>
          <a:p>
            <a:pPr algn="ctr" fontAlgn="auto">
              <a:spcBef>
                <a:spcPts val="0"/>
              </a:spcBef>
              <a:spcAft>
                <a:spcPts val="0"/>
              </a:spcAft>
              <a:defRPr/>
            </a:pPr>
            <a:r>
              <a:rPr lang="en-US" sz="1000" b="1" kern="0" dirty="0">
                <a:solidFill>
                  <a:schemeClr val="bg1"/>
                </a:solidFill>
                <a:latin typeface="Futura Hv" pitchFamily="34" charset="0"/>
                <a:ea typeface="+mn-ea"/>
                <a:cs typeface="+mn-cs"/>
              </a:rPr>
              <a:t>GRID</a:t>
            </a:r>
          </a:p>
        </p:txBody>
      </p:sp>
      <p:sp>
        <p:nvSpPr>
          <p:cNvPr id="27" name="Rounded Rectangle 26"/>
          <p:cNvSpPr/>
          <p:nvPr/>
        </p:nvSpPr>
        <p:spPr bwMode="auto">
          <a:xfrm>
            <a:off x="2559050" y="4414838"/>
            <a:ext cx="5056188" cy="604837"/>
          </a:xfrm>
          <a:prstGeom prst="roundRect">
            <a:avLst>
              <a:gd name="adj" fmla="val 12157"/>
            </a:avLst>
          </a:prstGeom>
          <a:solidFill>
            <a:schemeClr val="accent2">
              <a:lumMod val="75000"/>
            </a:schemeClr>
          </a:solidFill>
          <a:ln w="6350">
            <a:noFill/>
            <a:headEnd type="none" w="med" len="med"/>
            <a:tailEnd type="none" w="med" len="med"/>
          </a:ln>
          <a:effectLst>
            <a:outerShdw blurRad="149987" dist="250190" dir="8460000" algn="ctr">
              <a:srgbClr val="000000">
                <a:alpha val="28000"/>
              </a:srgbClr>
            </a:outerShdw>
          </a:effectLst>
          <a:extLst/>
        </p:spPr>
        <p:txBody>
          <a:bodyPr anchor="ctr"/>
          <a:lstStyle/>
          <a:p>
            <a:pPr algn="ctr" fontAlgn="auto">
              <a:spcBef>
                <a:spcPts val="0"/>
              </a:spcBef>
              <a:spcAft>
                <a:spcPts val="0"/>
              </a:spcAft>
              <a:defRPr/>
            </a:pPr>
            <a:r>
              <a:rPr lang="en-US" sz="1400" b="1" kern="0" dirty="0">
                <a:solidFill>
                  <a:schemeClr val="bg1"/>
                </a:solidFill>
                <a:latin typeface="Futura Hv" pitchFamily="34" charset="0"/>
                <a:ea typeface="+mn-ea"/>
                <a:cs typeface="+mn-cs"/>
              </a:rPr>
              <a:t>M2M Common ICT Services for Vertical Domains</a:t>
            </a:r>
          </a:p>
        </p:txBody>
      </p:sp>
      <p:sp>
        <p:nvSpPr>
          <p:cNvPr id="28" name="Rounded Rectangle 27"/>
          <p:cNvSpPr/>
          <p:nvPr/>
        </p:nvSpPr>
        <p:spPr bwMode="auto">
          <a:xfrm>
            <a:off x="3525838" y="1600200"/>
            <a:ext cx="1439862" cy="1079500"/>
          </a:xfrm>
          <a:prstGeom prst="roundRect">
            <a:avLst>
              <a:gd name="adj" fmla="val 8589"/>
            </a:avLst>
          </a:prstGeom>
          <a:solidFill>
            <a:srgbClr val="AABBD6">
              <a:lumMod val="75000"/>
            </a:srgbClr>
          </a:solidFill>
          <a:ln w="6350">
            <a:noFill/>
            <a:headEnd type="none" w="med" len="med"/>
            <a:tailEnd type="none" w="med" len="med"/>
          </a:ln>
          <a:effectLst>
            <a:outerShdw blurRad="149987" dist="250190" dir="8460000" algn="ctr">
              <a:srgbClr val="000000">
                <a:alpha val="28000"/>
              </a:srgbClr>
            </a:outerShdw>
          </a:effectLst>
          <a:extLst/>
        </p:spPr>
        <p:txBody>
          <a:bodyPr anchor="ctr"/>
          <a:lstStyle>
            <a:lvl1pPr eaLnBrk="0" hangingPunct="0">
              <a:defRPr>
                <a:solidFill>
                  <a:schemeClr val="tx1"/>
                </a:solidFill>
                <a:latin typeface="Arial" pitchFamily="34" charset="0"/>
                <a:ea typeface="新細明體" pitchFamily="18" charset="-120"/>
              </a:defRPr>
            </a:lvl1pPr>
            <a:lvl2pPr marL="742950" indent="-285750" eaLnBrk="0" hangingPunct="0">
              <a:defRPr>
                <a:solidFill>
                  <a:schemeClr val="tx1"/>
                </a:solidFill>
                <a:latin typeface="Arial" pitchFamily="34" charset="0"/>
                <a:ea typeface="新細明體" pitchFamily="18" charset="-120"/>
              </a:defRPr>
            </a:lvl2pPr>
            <a:lvl3pPr marL="1143000" indent="-228600" eaLnBrk="0" hangingPunct="0">
              <a:defRPr>
                <a:solidFill>
                  <a:schemeClr val="tx1"/>
                </a:solidFill>
                <a:latin typeface="Arial" pitchFamily="34" charset="0"/>
                <a:ea typeface="新細明體" pitchFamily="18" charset="-120"/>
              </a:defRPr>
            </a:lvl3pPr>
            <a:lvl4pPr marL="1600200" indent="-228600" eaLnBrk="0" hangingPunct="0">
              <a:defRPr>
                <a:solidFill>
                  <a:schemeClr val="tx1"/>
                </a:solidFill>
                <a:latin typeface="Arial" pitchFamily="34" charset="0"/>
                <a:ea typeface="新細明體" pitchFamily="18" charset="-120"/>
              </a:defRPr>
            </a:lvl4pPr>
            <a:lvl5pPr marL="2057400" indent="-228600" eaLnBrk="0" hangingPunct="0">
              <a:defRPr>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Arial" pitchFamily="34" charset="0"/>
                <a:ea typeface="新細明體" pitchFamily="18" charset="-120"/>
              </a:defRPr>
            </a:lvl9pPr>
          </a:lstStyle>
          <a:p>
            <a:pPr algn="ctr" eaLnBrk="1" hangingPunct="1">
              <a:defRPr/>
            </a:pPr>
            <a:r>
              <a:rPr lang="en-US" altLang="en-US" sz="1000" b="1" dirty="0" smtClean="0">
                <a:solidFill>
                  <a:schemeClr val="bg1"/>
                </a:solidFill>
                <a:latin typeface="Futura Hv"/>
                <a:cs typeface="+mn-cs"/>
              </a:rPr>
              <a:t>CONNECTED</a:t>
            </a:r>
            <a:endParaRPr lang="en-US" altLang="en-US" sz="1000" b="1" dirty="0">
              <a:solidFill>
                <a:schemeClr val="bg1"/>
              </a:solidFill>
              <a:latin typeface="Futura Hv"/>
              <a:cs typeface="+mn-cs"/>
            </a:endParaRPr>
          </a:p>
          <a:p>
            <a:pPr algn="ctr" eaLnBrk="1" hangingPunct="1">
              <a:defRPr/>
            </a:pPr>
            <a:endParaRPr lang="en-US" altLang="en-US" sz="1000" b="1" dirty="0">
              <a:solidFill>
                <a:schemeClr val="bg1"/>
              </a:solidFill>
              <a:latin typeface="Futura Hv"/>
              <a:cs typeface="+mn-cs"/>
            </a:endParaRPr>
          </a:p>
          <a:p>
            <a:pPr algn="ctr" eaLnBrk="1" hangingPunct="1">
              <a:defRPr/>
            </a:pPr>
            <a:r>
              <a:rPr lang="en-US" altLang="en-US" sz="1000" b="1" dirty="0" smtClean="0">
                <a:solidFill>
                  <a:schemeClr val="bg1"/>
                </a:solidFill>
                <a:latin typeface="Futura Hv"/>
                <a:cs typeface="+mn-cs"/>
              </a:rPr>
              <a:t>VEHICLE</a:t>
            </a:r>
            <a:endParaRPr lang="en-US" altLang="en-US" sz="1000" b="1" dirty="0">
              <a:solidFill>
                <a:schemeClr val="bg1"/>
              </a:solidFill>
              <a:latin typeface="Futura Hv"/>
              <a:cs typeface="+mn-cs"/>
            </a:endParaRPr>
          </a:p>
        </p:txBody>
      </p:sp>
      <p:sp>
        <p:nvSpPr>
          <p:cNvPr id="29" name="Rounded Rectangle 28"/>
          <p:cNvSpPr/>
          <p:nvPr/>
        </p:nvSpPr>
        <p:spPr bwMode="auto">
          <a:xfrm>
            <a:off x="5210175" y="1600200"/>
            <a:ext cx="1439863" cy="1079500"/>
          </a:xfrm>
          <a:prstGeom prst="roundRect">
            <a:avLst>
              <a:gd name="adj" fmla="val 9935"/>
            </a:avLst>
          </a:prstGeom>
          <a:solidFill>
            <a:srgbClr val="AABBD6">
              <a:lumMod val="75000"/>
            </a:srgbClr>
          </a:solidFill>
          <a:ln w="6350">
            <a:noFill/>
            <a:headEnd type="none" w="med" len="med"/>
            <a:tailEnd type="none" w="med" len="med"/>
          </a:ln>
          <a:effectLst>
            <a:outerShdw blurRad="149987" dist="250190" dir="8460000" algn="ctr">
              <a:srgbClr val="000000">
                <a:alpha val="28000"/>
              </a:srgbClr>
            </a:outerShdw>
          </a:effectLst>
          <a:extLst/>
        </p:spPr>
        <p:txBody>
          <a:bodyPr anchor="ctr"/>
          <a:lstStyle>
            <a:lvl1pPr eaLnBrk="0" hangingPunct="0">
              <a:defRPr>
                <a:solidFill>
                  <a:schemeClr val="tx1"/>
                </a:solidFill>
                <a:latin typeface="Arial" pitchFamily="34" charset="0"/>
                <a:ea typeface="新細明體" pitchFamily="18" charset="-120"/>
              </a:defRPr>
            </a:lvl1pPr>
            <a:lvl2pPr marL="742950" indent="-285750" eaLnBrk="0" hangingPunct="0">
              <a:defRPr>
                <a:solidFill>
                  <a:schemeClr val="tx1"/>
                </a:solidFill>
                <a:latin typeface="Arial" pitchFamily="34" charset="0"/>
                <a:ea typeface="新細明體" pitchFamily="18" charset="-120"/>
              </a:defRPr>
            </a:lvl2pPr>
            <a:lvl3pPr marL="1143000" indent="-228600" eaLnBrk="0" hangingPunct="0">
              <a:defRPr>
                <a:solidFill>
                  <a:schemeClr val="tx1"/>
                </a:solidFill>
                <a:latin typeface="Arial" pitchFamily="34" charset="0"/>
                <a:ea typeface="新細明體" pitchFamily="18" charset="-120"/>
              </a:defRPr>
            </a:lvl3pPr>
            <a:lvl4pPr marL="1600200" indent="-228600" eaLnBrk="0" hangingPunct="0">
              <a:defRPr>
                <a:solidFill>
                  <a:schemeClr val="tx1"/>
                </a:solidFill>
                <a:latin typeface="Arial" pitchFamily="34" charset="0"/>
                <a:ea typeface="新細明體" pitchFamily="18" charset="-120"/>
              </a:defRPr>
            </a:lvl4pPr>
            <a:lvl5pPr marL="2057400" indent="-228600" eaLnBrk="0" hangingPunct="0">
              <a:defRPr>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Arial" pitchFamily="34" charset="0"/>
                <a:ea typeface="新細明體" pitchFamily="18" charset="-120"/>
              </a:defRPr>
            </a:lvl9pPr>
          </a:lstStyle>
          <a:p>
            <a:pPr algn="ctr" eaLnBrk="1" hangingPunct="1">
              <a:defRPr/>
            </a:pPr>
            <a:r>
              <a:rPr lang="en-US" altLang="en-US" sz="1000" b="1" dirty="0" smtClean="0">
                <a:solidFill>
                  <a:schemeClr val="bg1"/>
                </a:solidFill>
                <a:latin typeface="Futura Hv"/>
                <a:cs typeface="+mn-cs"/>
              </a:rPr>
              <a:t>E-HEALTH</a:t>
            </a:r>
            <a:endParaRPr lang="en-US" altLang="en-US" sz="1000" b="1" dirty="0">
              <a:solidFill>
                <a:schemeClr val="bg1"/>
              </a:solidFill>
              <a:latin typeface="Futura Hv"/>
              <a:cs typeface="+mn-cs"/>
            </a:endParaRPr>
          </a:p>
        </p:txBody>
      </p:sp>
      <p:cxnSp>
        <p:nvCxnSpPr>
          <p:cNvPr id="19465" name="Straight Arrow Connector 9"/>
          <p:cNvCxnSpPr>
            <a:cxnSpLocks noChangeShapeType="1"/>
            <a:stCxn id="28" idx="2"/>
          </p:cNvCxnSpPr>
          <p:nvPr/>
        </p:nvCxnSpPr>
        <p:spPr bwMode="auto">
          <a:xfrm>
            <a:off x="4244975" y="2679700"/>
            <a:ext cx="0" cy="1568450"/>
          </a:xfrm>
          <a:prstGeom prst="straightConnector1">
            <a:avLst/>
          </a:prstGeom>
          <a:noFill/>
          <a:ln w="9525" algn="ctr">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9466" name="Straight Arrow Connector 11"/>
          <p:cNvCxnSpPr>
            <a:cxnSpLocks noChangeShapeType="1"/>
            <a:endCxn id="26" idx="2"/>
          </p:cNvCxnSpPr>
          <p:nvPr/>
        </p:nvCxnSpPr>
        <p:spPr bwMode="auto">
          <a:xfrm flipH="1" flipV="1">
            <a:off x="2559050" y="2679700"/>
            <a:ext cx="12700" cy="1568450"/>
          </a:xfrm>
          <a:prstGeom prst="straightConnector1">
            <a:avLst/>
          </a:prstGeom>
          <a:noFill/>
          <a:ln w="9525" algn="ctr">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9467" name="Straight Arrow Connector 13"/>
          <p:cNvCxnSpPr>
            <a:cxnSpLocks noChangeShapeType="1"/>
            <a:endCxn id="29" idx="2"/>
          </p:cNvCxnSpPr>
          <p:nvPr/>
        </p:nvCxnSpPr>
        <p:spPr bwMode="auto">
          <a:xfrm flipV="1">
            <a:off x="5929313" y="2679700"/>
            <a:ext cx="0" cy="1568450"/>
          </a:xfrm>
          <a:prstGeom prst="straightConnector1">
            <a:avLst/>
          </a:prstGeom>
          <a:noFill/>
          <a:ln w="9525" algn="ctr">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sp>
        <p:nvSpPr>
          <p:cNvPr id="19468" name="TextBox 15"/>
          <p:cNvSpPr txBox="1">
            <a:spLocks noChangeArrowheads="1"/>
          </p:cNvSpPr>
          <p:nvPr/>
        </p:nvSpPr>
        <p:spPr bwMode="auto">
          <a:xfrm>
            <a:off x="4573588" y="3054350"/>
            <a:ext cx="10287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r>
              <a:rPr lang="en-US" altLang="en-US" sz="1600" b="1" dirty="0">
                <a:latin typeface="Futura Hv"/>
              </a:rPr>
              <a:t>Vertical </a:t>
            </a:r>
          </a:p>
          <a:p>
            <a:pPr algn="ctr" eaLnBrk="1" hangingPunct="1">
              <a:spcBef>
                <a:spcPct val="0"/>
              </a:spcBef>
              <a:buFontTx/>
              <a:buNone/>
            </a:pPr>
            <a:r>
              <a:rPr lang="en-US" altLang="en-US" sz="1600" b="1" dirty="0">
                <a:latin typeface="Futura Hv"/>
              </a:rPr>
              <a:t>Specific </a:t>
            </a:r>
          </a:p>
          <a:p>
            <a:pPr algn="ctr" eaLnBrk="1" hangingPunct="1">
              <a:spcBef>
                <a:spcPct val="0"/>
              </a:spcBef>
              <a:buFontTx/>
              <a:buNone/>
            </a:pPr>
            <a:r>
              <a:rPr lang="en-US" altLang="en-US" sz="1600" b="1" dirty="0">
                <a:latin typeface="Futura Hv"/>
              </a:rPr>
              <a:t>APIs</a:t>
            </a:r>
          </a:p>
        </p:txBody>
      </p:sp>
      <p:sp>
        <p:nvSpPr>
          <p:cNvPr id="34" name="Rounded Rectangle 33"/>
          <p:cNvSpPr/>
          <p:nvPr/>
        </p:nvSpPr>
        <p:spPr bwMode="auto">
          <a:xfrm>
            <a:off x="6894513" y="1600200"/>
            <a:ext cx="1439862" cy="1079500"/>
          </a:xfrm>
          <a:prstGeom prst="roundRect">
            <a:avLst>
              <a:gd name="adj" fmla="val 8632"/>
            </a:avLst>
          </a:prstGeom>
          <a:solidFill>
            <a:srgbClr val="AABBD6">
              <a:lumMod val="75000"/>
            </a:srgbClr>
          </a:solidFill>
          <a:ln w="6350">
            <a:noFill/>
            <a:headEnd type="none" w="med" len="med"/>
            <a:tailEnd type="none" w="med" len="med"/>
          </a:ln>
          <a:effectLst>
            <a:outerShdw blurRad="149987" dist="250190" dir="8460000" algn="ctr">
              <a:srgbClr val="000000">
                <a:alpha val="28000"/>
              </a:srgbClr>
            </a:outerShdw>
          </a:effectLst>
          <a:extLst/>
        </p:spPr>
        <p:txBody>
          <a:bodyPr anchor="ctr"/>
          <a:lstStyle>
            <a:lvl1pPr eaLnBrk="0" hangingPunct="0">
              <a:defRPr>
                <a:solidFill>
                  <a:schemeClr val="tx1"/>
                </a:solidFill>
                <a:latin typeface="Arial" pitchFamily="34" charset="0"/>
                <a:ea typeface="新細明體" pitchFamily="18" charset="-120"/>
              </a:defRPr>
            </a:lvl1pPr>
            <a:lvl2pPr marL="742950" indent="-285750" eaLnBrk="0" hangingPunct="0">
              <a:defRPr>
                <a:solidFill>
                  <a:schemeClr val="tx1"/>
                </a:solidFill>
                <a:latin typeface="Arial" pitchFamily="34" charset="0"/>
                <a:ea typeface="新細明體" pitchFamily="18" charset="-120"/>
              </a:defRPr>
            </a:lvl2pPr>
            <a:lvl3pPr marL="1143000" indent="-228600" eaLnBrk="0" hangingPunct="0">
              <a:defRPr>
                <a:solidFill>
                  <a:schemeClr val="tx1"/>
                </a:solidFill>
                <a:latin typeface="Arial" pitchFamily="34" charset="0"/>
                <a:ea typeface="新細明體" pitchFamily="18" charset="-120"/>
              </a:defRPr>
            </a:lvl3pPr>
            <a:lvl4pPr marL="1600200" indent="-228600" eaLnBrk="0" hangingPunct="0">
              <a:defRPr>
                <a:solidFill>
                  <a:schemeClr val="tx1"/>
                </a:solidFill>
                <a:latin typeface="Arial" pitchFamily="34" charset="0"/>
                <a:ea typeface="新細明體" pitchFamily="18" charset="-120"/>
              </a:defRPr>
            </a:lvl4pPr>
            <a:lvl5pPr marL="2057400" indent="-228600" eaLnBrk="0" hangingPunct="0">
              <a:defRPr>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Arial" pitchFamily="34" charset="0"/>
                <a:ea typeface="新細明體" pitchFamily="18" charset="-120"/>
              </a:defRPr>
            </a:lvl9pPr>
          </a:lstStyle>
          <a:p>
            <a:pPr algn="ctr" eaLnBrk="1" hangingPunct="1">
              <a:defRPr/>
            </a:pPr>
            <a:r>
              <a:rPr lang="en-US" altLang="en-US" sz="1000" b="1" dirty="0" smtClean="0">
                <a:solidFill>
                  <a:schemeClr val="bg1"/>
                </a:solidFill>
                <a:latin typeface="Futura Hv"/>
                <a:cs typeface="+mn-cs"/>
              </a:rPr>
              <a:t>CONNECTED</a:t>
            </a:r>
            <a:endParaRPr lang="en-US" altLang="en-US" sz="1000" b="1" dirty="0">
              <a:solidFill>
                <a:schemeClr val="bg1"/>
              </a:solidFill>
              <a:latin typeface="Futura Hv"/>
              <a:cs typeface="+mn-cs"/>
            </a:endParaRPr>
          </a:p>
          <a:p>
            <a:pPr algn="ctr" eaLnBrk="1" hangingPunct="1">
              <a:defRPr/>
            </a:pPr>
            <a:r>
              <a:rPr lang="en-US" altLang="en-US" sz="1000" b="1" dirty="0">
                <a:solidFill>
                  <a:schemeClr val="bg1"/>
                </a:solidFill>
                <a:latin typeface="Futura Hv"/>
                <a:cs typeface="+mn-cs"/>
              </a:rPr>
              <a:t> </a:t>
            </a:r>
          </a:p>
          <a:p>
            <a:pPr algn="ctr" eaLnBrk="1" hangingPunct="1">
              <a:defRPr/>
            </a:pPr>
            <a:r>
              <a:rPr lang="en-US" altLang="en-US" sz="1000" b="1" dirty="0" smtClean="0">
                <a:solidFill>
                  <a:schemeClr val="bg1"/>
                </a:solidFill>
                <a:latin typeface="Futura Hv"/>
                <a:cs typeface="+mn-cs"/>
              </a:rPr>
              <a:t>HOME</a:t>
            </a:r>
            <a:endParaRPr lang="en-US" altLang="en-US" sz="1000" b="1" dirty="0">
              <a:solidFill>
                <a:schemeClr val="bg1"/>
              </a:solidFill>
              <a:latin typeface="Futura Hv"/>
              <a:cs typeface="+mn-cs"/>
            </a:endParaRPr>
          </a:p>
        </p:txBody>
      </p:sp>
      <p:cxnSp>
        <p:nvCxnSpPr>
          <p:cNvPr id="19470" name="Straight Arrow Connector 18"/>
          <p:cNvCxnSpPr>
            <a:cxnSpLocks noChangeShapeType="1"/>
            <a:endCxn id="34" idx="2"/>
          </p:cNvCxnSpPr>
          <p:nvPr/>
        </p:nvCxnSpPr>
        <p:spPr bwMode="auto">
          <a:xfrm flipV="1">
            <a:off x="7615238" y="2679700"/>
            <a:ext cx="0" cy="1568450"/>
          </a:xfrm>
          <a:prstGeom prst="straightConnector1">
            <a:avLst/>
          </a:prstGeom>
          <a:noFill/>
          <a:ln w="9525" algn="ctr">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sp>
        <p:nvSpPr>
          <p:cNvPr id="19471" name="TextBox 22"/>
          <p:cNvSpPr txBox="1">
            <a:spLocks noChangeArrowheads="1"/>
          </p:cNvSpPr>
          <p:nvPr/>
        </p:nvSpPr>
        <p:spPr bwMode="auto">
          <a:xfrm>
            <a:off x="271463" y="4697413"/>
            <a:ext cx="11398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r" eaLnBrk="1" hangingPunct="1">
              <a:spcBef>
                <a:spcPct val="0"/>
              </a:spcBef>
              <a:buFontTx/>
              <a:buNone/>
            </a:pPr>
            <a:r>
              <a:rPr lang="en-US" altLang="en-US" sz="1800" b="1" dirty="0"/>
              <a:t>Required</a:t>
            </a:r>
          </a:p>
          <a:p>
            <a:pPr algn="r" eaLnBrk="1" hangingPunct="1">
              <a:spcBef>
                <a:spcPct val="0"/>
              </a:spcBef>
              <a:buFontTx/>
              <a:buNone/>
            </a:pPr>
            <a:r>
              <a:rPr lang="en-US" altLang="en-US" sz="1800" b="1" dirty="0"/>
              <a:t>Standards</a:t>
            </a:r>
          </a:p>
        </p:txBody>
      </p:sp>
      <p:sp>
        <p:nvSpPr>
          <p:cNvPr id="37" name="Chevron 36"/>
          <p:cNvSpPr/>
          <p:nvPr/>
        </p:nvSpPr>
        <p:spPr>
          <a:xfrm>
            <a:off x="1335088" y="4524375"/>
            <a:ext cx="293687" cy="990600"/>
          </a:xfrm>
          <a:prstGeom prst="chevron">
            <a:avLst/>
          </a:prstGeom>
          <a:solidFill>
            <a:schemeClr val="accent2">
              <a:lumMod val="75000"/>
            </a:schemeClr>
          </a:solidFill>
          <a:effectLst>
            <a:outerShdw blurRad="152400" dist="241300" dir="8400000" algn="tr" rotWithShape="0">
              <a:schemeClr val="tx1">
                <a:alpha val="2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sp>
        <p:nvSpPr>
          <p:cNvPr id="38" name="Rounded Rectangle 37"/>
          <p:cNvSpPr/>
          <p:nvPr/>
        </p:nvSpPr>
        <p:spPr>
          <a:xfrm>
            <a:off x="2314575" y="3054350"/>
            <a:ext cx="5562600" cy="830263"/>
          </a:xfrm>
          <a:prstGeom prst="roundRect">
            <a:avLst/>
          </a:prstGeom>
          <a:solidFill>
            <a:schemeClr val="accent5">
              <a:lumMod val="75000"/>
              <a:alpha val="40000"/>
            </a:schemeClr>
          </a:solidFill>
          <a:ln>
            <a:solidFill>
              <a:schemeClr val="accent5">
                <a:lumMod val="50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sp>
        <p:nvSpPr>
          <p:cNvPr id="2" name="投影片編號版面配置區 1"/>
          <p:cNvSpPr>
            <a:spLocks noGrp="1"/>
          </p:cNvSpPr>
          <p:nvPr>
            <p:ph type="sldNum" sz="quarter" idx="4"/>
          </p:nvPr>
        </p:nvSpPr>
        <p:spPr/>
        <p:txBody>
          <a:bodyPr/>
          <a:lstStyle/>
          <a:p>
            <a:fld id="{BC71E80C-9635-473D-9F26-B779060F2DD3}" type="slidenum">
              <a:rPr lang="zh-TW" altLang="en-US" smtClean="0"/>
              <a:t>29</a:t>
            </a:fld>
            <a:endParaRPr lang="zh-TW" altLang="en-US" dirty="0"/>
          </a:p>
        </p:txBody>
      </p:sp>
    </p:spTree>
    <p:extLst>
      <p:ext uri="{BB962C8B-B14F-4D97-AF65-F5344CB8AC3E}">
        <p14:creationId xmlns:p14="http://schemas.microsoft.com/office/powerpoint/2010/main" val="28315988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68313" y="2708275"/>
            <a:ext cx="8229600" cy="1143000"/>
          </a:xfrm>
        </p:spPr>
        <p:txBody>
          <a:bodyPr/>
          <a:lstStyle/>
          <a:p>
            <a:r>
              <a:rPr lang="en-US" altLang="en-US" dirty="0">
                <a:ea typeface="新細明體" panose="02020500000000000000" pitchFamily="18" charset="-120"/>
              </a:rPr>
              <a:t>IoT/M2M System Structure</a:t>
            </a:r>
          </a:p>
        </p:txBody>
      </p:sp>
      <p:sp>
        <p:nvSpPr>
          <p:cNvPr id="2" name="投影片編號版面配置區 1"/>
          <p:cNvSpPr>
            <a:spLocks noGrp="1"/>
          </p:cNvSpPr>
          <p:nvPr>
            <p:ph type="sldNum" sz="quarter" idx="4"/>
          </p:nvPr>
        </p:nvSpPr>
        <p:spPr/>
        <p:txBody>
          <a:bodyPr/>
          <a:lstStyle/>
          <a:p>
            <a:fld id="{BC71E80C-9635-473D-9F26-B779060F2DD3}" type="slidenum">
              <a:rPr lang="zh-TW" altLang="en-US" smtClean="0"/>
              <a:t>3</a:t>
            </a:fld>
            <a:endParaRPr lang="zh-TW" altLang="en-US" dirty="0"/>
          </a:p>
        </p:txBody>
      </p:sp>
    </p:spTree>
    <p:extLst>
      <p:ext uri="{BB962C8B-B14F-4D97-AF65-F5344CB8AC3E}">
        <p14:creationId xmlns:p14="http://schemas.microsoft.com/office/powerpoint/2010/main" val="21188600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596900" y="260350"/>
            <a:ext cx="8229600" cy="1143000"/>
          </a:xfrm>
        </p:spPr>
        <p:txBody>
          <a:bodyPr/>
          <a:lstStyle/>
          <a:p>
            <a:r>
              <a:rPr lang="en-US" altLang="zh-TW" dirty="0" smtClean="0"/>
              <a:t>Future Vision</a:t>
            </a:r>
            <a:endParaRPr lang="zh-TW" altLang="en-US" smtClean="0"/>
          </a:p>
        </p:txBody>
      </p:sp>
      <p:sp>
        <p:nvSpPr>
          <p:cNvPr id="5" name="Oval 4"/>
          <p:cNvSpPr/>
          <p:nvPr/>
        </p:nvSpPr>
        <p:spPr>
          <a:xfrm>
            <a:off x="273050" y="3441700"/>
            <a:ext cx="1447800" cy="685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bg1"/>
                </a:solidFill>
              </a:rPr>
              <a:t>Network Domain</a:t>
            </a:r>
          </a:p>
        </p:txBody>
      </p:sp>
      <p:sp>
        <p:nvSpPr>
          <p:cNvPr id="6" name="Rectangle 5"/>
          <p:cNvSpPr/>
          <p:nvPr/>
        </p:nvSpPr>
        <p:spPr>
          <a:xfrm>
            <a:off x="577850" y="4508500"/>
            <a:ext cx="838200" cy="381000"/>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bg1"/>
                </a:solidFill>
              </a:rPr>
              <a:t>Devices</a:t>
            </a:r>
          </a:p>
        </p:txBody>
      </p:sp>
      <p:cxnSp>
        <p:nvCxnSpPr>
          <p:cNvPr id="7" name="Straight Connector 6"/>
          <p:cNvCxnSpPr>
            <a:stCxn id="6" idx="0"/>
            <a:endCxn id="5" idx="4"/>
          </p:cNvCxnSpPr>
          <p:nvPr/>
        </p:nvCxnSpPr>
        <p:spPr>
          <a:xfrm flipV="1">
            <a:off x="996950" y="4127500"/>
            <a:ext cx="0" cy="381000"/>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8750" y="2603500"/>
            <a:ext cx="1676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bg1"/>
                </a:solidFill>
              </a:rPr>
              <a:t>Applications</a:t>
            </a:r>
          </a:p>
        </p:txBody>
      </p:sp>
      <p:cxnSp>
        <p:nvCxnSpPr>
          <p:cNvPr id="9" name="Straight Connector 8"/>
          <p:cNvCxnSpPr>
            <a:stCxn id="5" idx="0"/>
            <a:endCxn id="8" idx="2"/>
          </p:cNvCxnSpPr>
          <p:nvPr/>
        </p:nvCxnSpPr>
        <p:spPr>
          <a:xfrm flipV="1">
            <a:off x="996950" y="3060700"/>
            <a:ext cx="0" cy="381000"/>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4502150" y="3540125"/>
            <a:ext cx="2895600" cy="533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bg1"/>
                </a:solidFill>
              </a:rPr>
              <a:t>Converged Network Domain</a:t>
            </a:r>
          </a:p>
        </p:txBody>
      </p:sp>
      <p:sp>
        <p:nvSpPr>
          <p:cNvPr id="11" name="Rectangle 10"/>
          <p:cNvSpPr/>
          <p:nvPr/>
        </p:nvSpPr>
        <p:spPr>
          <a:xfrm>
            <a:off x="4806950" y="4759325"/>
            <a:ext cx="838200" cy="381000"/>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bg1"/>
                </a:solidFill>
              </a:rPr>
              <a:t>Devices</a:t>
            </a:r>
          </a:p>
        </p:txBody>
      </p:sp>
      <p:sp>
        <p:nvSpPr>
          <p:cNvPr id="12" name="Rectangle 11"/>
          <p:cNvSpPr/>
          <p:nvPr/>
        </p:nvSpPr>
        <p:spPr>
          <a:xfrm>
            <a:off x="3741738" y="4759325"/>
            <a:ext cx="838200" cy="381000"/>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bg1"/>
                </a:solidFill>
              </a:rPr>
              <a:t>Devices</a:t>
            </a:r>
          </a:p>
        </p:txBody>
      </p:sp>
      <p:sp>
        <p:nvSpPr>
          <p:cNvPr id="13" name="Rectangle 12"/>
          <p:cNvSpPr/>
          <p:nvPr/>
        </p:nvSpPr>
        <p:spPr>
          <a:xfrm>
            <a:off x="7397750" y="4987925"/>
            <a:ext cx="838200" cy="381000"/>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bg1"/>
                </a:solidFill>
              </a:rPr>
              <a:t>Devices</a:t>
            </a:r>
          </a:p>
        </p:txBody>
      </p:sp>
      <p:sp>
        <p:nvSpPr>
          <p:cNvPr id="14" name="Rectangle 13"/>
          <p:cNvSpPr/>
          <p:nvPr/>
        </p:nvSpPr>
        <p:spPr>
          <a:xfrm>
            <a:off x="6332538" y="4987925"/>
            <a:ext cx="838200" cy="381000"/>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bg1"/>
                </a:solidFill>
              </a:rPr>
              <a:t>Devices</a:t>
            </a:r>
          </a:p>
        </p:txBody>
      </p:sp>
      <p:sp>
        <p:nvSpPr>
          <p:cNvPr id="15" name="Rectangle 14"/>
          <p:cNvSpPr/>
          <p:nvPr/>
        </p:nvSpPr>
        <p:spPr>
          <a:xfrm>
            <a:off x="6815138" y="4395788"/>
            <a:ext cx="836612" cy="3048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bg1"/>
                </a:solidFill>
              </a:rPr>
              <a:t>Gateway</a:t>
            </a:r>
          </a:p>
        </p:txBody>
      </p:sp>
      <p:cxnSp>
        <p:nvCxnSpPr>
          <p:cNvPr id="16" name="Straight Connector 15"/>
          <p:cNvCxnSpPr>
            <a:stCxn id="15" idx="0"/>
            <a:endCxn id="10" idx="4"/>
          </p:cNvCxnSpPr>
          <p:nvPr/>
        </p:nvCxnSpPr>
        <p:spPr>
          <a:xfrm flipH="1" flipV="1">
            <a:off x="5949950" y="4073525"/>
            <a:ext cx="1282700" cy="3222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2" idx="0"/>
            <a:endCxn id="10" idx="4"/>
          </p:cNvCxnSpPr>
          <p:nvPr/>
        </p:nvCxnSpPr>
        <p:spPr>
          <a:xfrm flipV="1">
            <a:off x="4160838" y="4073525"/>
            <a:ext cx="1789112"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1" idx="0"/>
            <a:endCxn id="10" idx="4"/>
          </p:cNvCxnSpPr>
          <p:nvPr/>
        </p:nvCxnSpPr>
        <p:spPr>
          <a:xfrm flipV="1">
            <a:off x="5226050" y="4073525"/>
            <a:ext cx="72390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3" idx="0"/>
            <a:endCxn id="15" idx="2"/>
          </p:cNvCxnSpPr>
          <p:nvPr/>
        </p:nvCxnSpPr>
        <p:spPr>
          <a:xfrm flipH="1" flipV="1">
            <a:off x="7232650" y="4700588"/>
            <a:ext cx="584200" cy="2873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4" idx="0"/>
            <a:endCxn id="15" idx="2"/>
          </p:cNvCxnSpPr>
          <p:nvPr/>
        </p:nvCxnSpPr>
        <p:spPr>
          <a:xfrm flipV="1">
            <a:off x="6751638" y="4700588"/>
            <a:ext cx="481012" cy="2873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232650" y="5178425"/>
            <a:ext cx="889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775325" y="4987925"/>
            <a:ext cx="479425"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901950" y="2244725"/>
            <a:ext cx="1676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bg1"/>
                </a:solidFill>
              </a:rPr>
              <a:t>Applications</a:t>
            </a:r>
          </a:p>
        </p:txBody>
      </p:sp>
      <p:sp>
        <p:nvSpPr>
          <p:cNvPr id="24" name="Rectangle 23"/>
          <p:cNvSpPr/>
          <p:nvPr/>
        </p:nvSpPr>
        <p:spPr>
          <a:xfrm>
            <a:off x="5062538" y="2268538"/>
            <a:ext cx="1676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bg1"/>
                </a:solidFill>
              </a:rPr>
              <a:t>Applications</a:t>
            </a:r>
          </a:p>
        </p:txBody>
      </p:sp>
      <p:sp>
        <p:nvSpPr>
          <p:cNvPr id="25" name="Rectangle 24"/>
          <p:cNvSpPr/>
          <p:nvPr/>
        </p:nvSpPr>
        <p:spPr>
          <a:xfrm>
            <a:off x="7359650" y="2268538"/>
            <a:ext cx="1676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bg1"/>
                </a:solidFill>
              </a:rPr>
              <a:t>Applications</a:t>
            </a:r>
          </a:p>
        </p:txBody>
      </p:sp>
      <p:cxnSp>
        <p:nvCxnSpPr>
          <p:cNvPr id="26" name="Straight Connector 25"/>
          <p:cNvCxnSpPr/>
          <p:nvPr/>
        </p:nvCxnSpPr>
        <p:spPr>
          <a:xfrm>
            <a:off x="6815138" y="2497138"/>
            <a:ext cx="417512"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3968750" y="2930525"/>
            <a:ext cx="4229100" cy="4572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bg1"/>
                </a:solidFill>
              </a:rPr>
              <a:t>Common Service Layer</a:t>
            </a:r>
          </a:p>
        </p:txBody>
      </p:sp>
      <p:sp>
        <p:nvSpPr>
          <p:cNvPr id="28" name="Right Arrow 27"/>
          <p:cNvSpPr/>
          <p:nvPr/>
        </p:nvSpPr>
        <p:spPr>
          <a:xfrm>
            <a:off x="2035175" y="3419475"/>
            <a:ext cx="1143000" cy="7762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bg1"/>
              </a:solidFill>
            </a:endParaRPr>
          </a:p>
        </p:txBody>
      </p:sp>
      <p:cxnSp>
        <p:nvCxnSpPr>
          <p:cNvPr id="29" name="Straight Connector 28"/>
          <p:cNvCxnSpPr>
            <a:stCxn id="10" idx="0"/>
          </p:cNvCxnSpPr>
          <p:nvPr/>
        </p:nvCxnSpPr>
        <p:spPr>
          <a:xfrm flipV="1">
            <a:off x="5949950" y="3419475"/>
            <a:ext cx="0" cy="1206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7" idx="0"/>
            <a:endCxn id="24" idx="2"/>
          </p:cNvCxnSpPr>
          <p:nvPr/>
        </p:nvCxnSpPr>
        <p:spPr>
          <a:xfrm flipH="1" flipV="1">
            <a:off x="5900738" y="2725738"/>
            <a:ext cx="182562" cy="2047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7" idx="0"/>
            <a:endCxn id="25" idx="2"/>
          </p:cNvCxnSpPr>
          <p:nvPr/>
        </p:nvCxnSpPr>
        <p:spPr>
          <a:xfrm flipV="1">
            <a:off x="6083300" y="2725738"/>
            <a:ext cx="2114550" cy="2047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7" idx="0"/>
            <a:endCxn id="23" idx="2"/>
          </p:cNvCxnSpPr>
          <p:nvPr/>
        </p:nvCxnSpPr>
        <p:spPr>
          <a:xfrm flipH="1" flipV="1">
            <a:off x="3740150" y="2701925"/>
            <a:ext cx="2343150"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20512" name="TextBox 32"/>
          <p:cNvSpPr txBox="1">
            <a:spLocks noChangeArrowheads="1"/>
          </p:cNvSpPr>
          <p:nvPr/>
        </p:nvSpPr>
        <p:spPr bwMode="auto">
          <a:xfrm>
            <a:off x="508000" y="5562600"/>
            <a:ext cx="9794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dirty="0">
                <a:latin typeface="Arial" panose="020B0604020202020204" pitchFamily="34" charset="0"/>
              </a:rPr>
              <a:t>Present</a:t>
            </a:r>
          </a:p>
        </p:txBody>
      </p:sp>
      <p:sp>
        <p:nvSpPr>
          <p:cNvPr id="20513" name="TextBox 33"/>
          <p:cNvSpPr txBox="1">
            <a:spLocks noChangeArrowheads="1"/>
          </p:cNvSpPr>
          <p:nvPr/>
        </p:nvSpPr>
        <p:spPr bwMode="auto">
          <a:xfrm>
            <a:off x="5616575" y="5486400"/>
            <a:ext cx="8524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1800" dirty="0">
                <a:latin typeface="Arial" panose="020B0604020202020204" pitchFamily="34" charset="0"/>
              </a:rPr>
              <a:t>Future</a:t>
            </a:r>
          </a:p>
        </p:txBody>
      </p:sp>
      <p:sp>
        <p:nvSpPr>
          <p:cNvPr id="2" name="投影片編號版面配置區 1"/>
          <p:cNvSpPr>
            <a:spLocks noGrp="1"/>
          </p:cNvSpPr>
          <p:nvPr>
            <p:ph type="sldNum" sz="quarter" idx="4"/>
          </p:nvPr>
        </p:nvSpPr>
        <p:spPr/>
        <p:txBody>
          <a:bodyPr/>
          <a:lstStyle/>
          <a:p>
            <a:fld id="{BC71E80C-9635-473D-9F26-B779060F2DD3}" type="slidenum">
              <a:rPr lang="zh-TW" altLang="en-US" smtClean="0"/>
              <a:t>30</a:t>
            </a:fld>
            <a:endParaRPr lang="zh-TW" altLang="en-US" dirty="0"/>
          </a:p>
        </p:txBody>
      </p:sp>
    </p:spTree>
    <p:extLst>
      <p:ext uri="{BB962C8B-B14F-4D97-AF65-F5344CB8AC3E}">
        <p14:creationId xmlns:p14="http://schemas.microsoft.com/office/powerpoint/2010/main" val="10753633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468313" y="2708275"/>
            <a:ext cx="8229600" cy="1143000"/>
          </a:xfrm>
        </p:spPr>
        <p:txBody>
          <a:bodyPr>
            <a:normAutofit fontScale="90000"/>
          </a:bodyPr>
          <a:lstStyle/>
          <a:p>
            <a:pPr marL="514350" indent="-514350" eaLnBrk="1" hangingPunct="1"/>
            <a:r>
              <a:rPr lang="en-US" altLang="en-US" dirty="0" smtClean="0">
                <a:ea typeface="新細明體" panose="02020500000000000000" pitchFamily="18" charset="-120"/>
              </a:rPr>
              <a:t>IoT/M2M Use-Case-Driven Requirements</a:t>
            </a:r>
          </a:p>
        </p:txBody>
      </p:sp>
      <p:sp>
        <p:nvSpPr>
          <p:cNvPr id="2" name="投影片編號版面配置區 1"/>
          <p:cNvSpPr>
            <a:spLocks noGrp="1"/>
          </p:cNvSpPr>
          <p:nvPr>
            <p:ph type="sldNum" sz="quarter" idx="4"/>
          </p:nvPr>
        </p:nvSpPr>
        <p:spPr/>
        <p:txBody>
          <a:bodyPr/>
          <a:lstStyle/>
          <a:p>
            <a:fld id="{BC71E80C-9635-473D-9F26-B779060F2DD3}" type="slidenum">
              <a:rPr lang="zh-TW" altLang="en-US" smtClean="0"/>
              <a:t>31</a:t>
            </a:fld>
            <a:endParaRPr lang="zh-TW" altLang="en-US" dirty="0"/>
          </a:p>
        </p:txBody>
      </p:sp>
    </p:spTree>
    <p:extLst>
      <p:ext uri="{BB962C8B-B14F-4D97-AF65-F5344CB8AC3E}">
        <p14:creationId xmlns:p14="http://schemas.microsoft.com/office/powerpoint/2010/main" val="28874113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altLang="en-US" dirty="0" smtClean="0">
                <a:ea typeface="新細明體" panose="02020500000000000000" pitchFamily="18" charset="-120"/>
              </a:rPr>
              <a:t>What is a Use Case?</a:t>
            </a:r>
          </a:p>
        </p:txBody>
      </p:sp>
      <p:sp>
        <p:nvSpPr>
          <p:cNvPr id="28675" name="Content Placeholder 2"/>
          <p:cNvSpPr>
            <a:spLocks noGrp="1"/>
          </p:cNvSpPr>
          <p:nvPr>
            <p:ph idx="1"/>
          </p:nvPr>
        </p:nvSpPr>
        <p:spPr>
          <a:xfrm>
            <a:off x="468313" y="1484313"/>
            <a:ext cx="8229600" cy="4525962"/>
          </a:xfrm>
        </p:spPr>
        <p:txBody>
          <a:bodyPr>
            <a:normAutofit lnSpcReduction="10000"/>
          </a:bodyPr>
          <a:lstStyle/>
          <a:p>
            <a:pPr eaLnBrk="1" hangingPunct="1"/>
            <a:r>
              <a:rPr lang="en-US" altLang="en-US" dirty="0" smtClean="0">
                <a:ea typeface="新細明體" panose="02020500000000000000" pitchFamily="18" charset="-120"/>
              </a:rPr>
              <a:t>A use case describes the interactions between one or more actors and the system under consideration for achieving certain functions.</a:t>
            </a:r>
          </a:p>
          <a:p>
            <a:pPr eaLnBrk="1" hangingPunct="1"/>
            <a:r>
              <a:rPr lang="en-US" altLang="en-US" dirty="0" smtClean="0">
                <a:ea typeface="新細明體" panose="02020500000000000000" pitchFamily="18" charset="-120"/>
              </a:rPr>
              <a:t>Actors can be a device or a person outside the system.</a:t>
            </a:r>
          </a:p>
          <a:p>
            <a:pPr eaLnBrk="1" hangingPunct="1"/>
            <a:r>
              <a:rPr lang="en-US" altLang="en-US" dirty="0" smtClean="0">
                <a:ea typeface="新細明體" panose="02020500000000000000" pitchFamily="18" charset="-120"/>
              </a:rPr>
              <a:t>The system is treated as a black box where the  physical architecture of the system is not important.</a:t>
            </a:r>
          </a:p>
        </p:txBody>
      </p:sp>
      <p:sp>
        <p:nvSpPr>
          <p:cNvPr id="2" name="投影片編號版面配置區 1"/>
          <p:cNvSpPr>
            <a:spLocks noGrp="1"/>
          </p:cNvSpPr>
          <p:nvPr>
            <p:ph type="sldNum" sz="quarter" idx="4"/>
          </p:nvPr>
        </p:nvSpPr>
        <p:spPr/>
        <p:txBody>
          <a:bodyPr/>
          <a:lstStyle/>
          <a:p>
            <a:fld id="{BC71E80C-9635-473D-9F26-B779060F2DD3}" type="slidenum">
              <a:rPr lang="zh-TW" altLang="en-US" smtClean="0"/>
              <a:t>32</a:t>
            </a:fld>
            <a:endParaRPr lang="zh-TW" altLang="en-US" dirty="0"/>
          </a:p>
        </p:txBody>
      </p:sp>
    </p:spTree>
    <p:extLst>
      <p:ext uri="{BB962C8B-B14F-4D97-AF65-F5344CB8AC3E}">
        <p14:creationId xmlns:p14="http://schemas.microsoft.com/office/powerpoint/2010/main" val="37331890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solidFill>
                  <a:schemeClr val="tx1"/>
                </a:solidFill>
              </a:rPr>
              <a:t>Use Cases to Derive </a:t>
            </a:r>
            <a:r>
              <a:rPr lang="en-US" altLang="zh-TW" dirty="0" smtClean="0">
                <a:solidFill>
                  <a:schemeClr val="tx1"/>
                </a:solidFill>
              </a:rPr>
              <a:t>oneM2M Requirements in </a:t>
            </a:r>
            <a:r>
              <a:rPr lang="en-US" altLang="zh-TW" u="sng" dirty="0" smtClean="0">
                <a:solidFill>
                  <a:schemeClr val="tx1"/>
                </a:solidFill>
              </a:rPr>
              <a:t>TR-0001</a:t>
            </a:r>
            <a:endParaRPr lang="zh-TW" altLang="en-US" u="sng" dirty="0">
              <a:solidFill>
                <a:schemeClr val="tx1"/>
              </a:solidFill>
            </a:endParaRPr>
          </a:p>
        </p:txBody>
      </p:sp>
      <p:graphicFrame>
        <p:nvGraphicFramePr>
          <p:cNvPr id="4" name="Tableau 3"/>
          <p:cNvGraphicFramePr>
            <a:graphicFrameLocks noGrp="1"/>
          </p:cNvGraphicFramePr>
          <p:nvPr>
            <p:extLst>
              <p:ext uri="{D42A27DB-BD31-4B8C-83A1-F6EECF244321}">
                <p14:modId xmlns:p14="http://schemas.microsoft.com/office/powerpoint/2010/main" val="3089531503"/>
              </p:ext>
            </p:extLst>
          </p:nvPr>
        </p:nvGraphicFramePr>
        <p:xfrm>
          <a:off x="144434" y="1795723"/>
          <a:ext cx="8776855" cy="4616151"/>
        </p:xfrm>
        <a:graphic>
          <a:graphicData uri="http://schemas.openxmlformats.org/drawingml/2006/table">
            <a:tbl>
              <a:tblPr firstCol="1" bandRow="1"/>
              <a:tblGrid>
                <a:gridCol w="1216855">
                  <a:extLst>
                    <a:ext uri="{9D8B030D-6E8A-4147-A177-3AD203B41FA5}">
                      <a16:colId xmlns:a16="http://schemas.microsoft.com/office/drawing/2014/main" xmlns="" val="20000"/>
                    </a:ext>
                  </a:extLst>
                </a:gridCol>
                <a:gridCol w="1080000">
                  <a:extLst>
                    <a:ext uri="{9D8B030D-6E8A-4147-A177-3AD203B41FA5}">
                      <a16:colId xmlns:a16="http://schemas.microsoft.com/office/drawing/2014/main" xmlns="" val="20001"/>
                    </a:ext>
                  </a:extLst>
                </a:gridCol>
                <a:gridCol w="1080000">
                  <a:extLst>
                    <a:ext uri="{9D8B030D-6E8A-4147-A177-3AD203B41FA5}">
                      <a16:colId xmlns:a16="http://schemas.microsoft.com/office/drawing/2014/main" xmlns="" val="20002"/>
                    </a:ext>
                  </a:extLst>
                </a:gridCol>
                <a:gridCol w="1080000">
                  <a:extLst>
                    <a:ext uri="{9D8B030D-6E8A-4147-A177-3AD203B41FA5}">
                      <a16:colId xmlns:a16="http://schemas.microsoft.com/office/drawing/2014/main" xmlns="" val="20003"/>
                    </a:ext>
                  </a:extLst>
                </a:gridCol>
                <a:gridCol w="1080000">
                  <a:extLst>
                    <a:ext uri="{9D8B030D-6E8A-4147-A177-3AD203B41FA5}">
                      <a16:colId xmlns:a16="http://schemas.microsoft.com/office/drawing/2014/main" xmlns="" val="20004"/>
                    </a:ext>
                  </a:extLst>
                </a:gridCol>
                <a:gridCol w="1080000">
                  <a:extLst>
                    <a:ext uri="{9D8B030D-6E8A-4147-A177-3AD203B41FA5}">
                      <a16:colId xmlns:a16="http://schemas.microsoft.com/office/drawing/2014/main" xmlns="" val="20005"/>
                    </a:ext>
                  </a:extLst>
                </a:gridCol>
                <a:gridCol w="867916">
                  <a:extLst>
                    <a:ext uri="{9D8B030D-6E8A-4147-A177-3AD203B41FA5}">
                      <a16:colId xmlns:a16="http://schemas.microsoft.com/office/drawing/2014/main" xmlns="" val="20006"/>
                    </a:ext>
                  </a:extLst>
                </a:gridCol>
                <a:gridCol w="1292084">
                  <a:extLst>
                    <a:ext uri="{9D8B030D-6E8A-4147-A177-3AD203B41FA5}">
                      <a16:colId xmlns:a16="http://schemas.microsoft.com/office/drawing/2014/main" xmlns="" val="20007"/>
                    </a:ext>
                  </a:extLst>
                </a:gridCol>
              </a:tblGrid>
              <a:tr h="795858">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fontAlgn="auto" hangingPunct="1">
                        <a:spcAft>
                          <a:spcPts val="0"/>
                        </a:spcAft>
                      </a:pPr>
                      <a:r>
                        <a:rPr lang="en-US" sz="1100" dirty="0">
                          <a:effectLst/>
                        </a:rPr>
                        <a:t>Energy</a:t>
                      </a:r>
                      <a:endParaRPr lang="fr-FR" sz="1100" dirty="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50000"/>
                      </a:scheme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auto" hangingPunct="1">
                        <a:spcAft>
                          <a:spcPts val="0"/>
                        </a:spcAft>
                      </a:pPr>
                      <a:r>
                        <a:rPr lang="en-US" sz="900" dirty="0">
                          <a:effectLst/>
                        </a:rPr>
                        <a:t>Wide area </a:t>
                      </a:r>
                      <a:r>
                        <a:rPr lang="en-US" sz="900" dirty="0" smtClean="0">
                          <a:effectLst/>
                        </a:rPr>
                        <a:t>energy </a:t>
                      </a:r>
                      <a:r>
                        <a:rPr lang="en-US" sz="900" dirty="0">
                          <a:effectLst/>
                        </a:rPr>
                        <a:t>related </a:t>
                      </a:r>
                      <a:r>
                        <a:rPr lang="en-US" sz="900" dirty="0" smtClean="0">
                          <a:effectLst/>
                        </a:rPr>
                        <a:t>measurement &amp; control </a:t>
                      </a:r>
                      <a:r>
                        <a:rPr lang="en-US" sz="900" dirty="0">
                          <a:effectLst/>
                        </a:rPr>
                        <a:t>system for </a:t>
                      </a:r>
                      <a:r>
                        <a:rPr lang="en-US" sz="900" dirty="0" smtClean="0">
                          <a:effectLst/>
                        </a:rPr>
                        <a:t>transmission </a:t>
                      </a:r>
                      <a:r>
                        <a:rPr lang="en-US" sz="900" dirty="0">
                          <a:effectLst/>
                        </a:rPr>
                        <a:t>and </a:t>
                      </a:r>
                      <a:r>
                        <a:rPr lang="en-US" sz="900" dirty="0" smtClean="0">
                          <a:effectLst/>
                        </a:rPr>
                        <a:t>distribution</a:t>
                      </a:r>
                      <a:endParaRPr lang="fr-FR" sz="900" dirty="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60000"/>
                        <a:lumOff val="40000"/>
                      </a:scheme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auto" hangingPunct="1">
                        <a:spcAft>
                          <a:spcPts val="0"/>
                        </a:spcAft>
                      </a:pPr>
                      <a:r>
                        <a:rPr lang="en-US" sz="900" dirty="0">
                          <a:effectLst/>
                        </a:rPr>
                        <a:t>Analytics for oneM2M</a:t>
                      </a:r>
                      <a:endParaRPr lang="fr-FR" sz="900" dirty="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60000"/>
                        <a:lumOff val="40000"/>
                      </a:scheme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auto" hangingPunct="1">
                        <a:spcAft>
                          <a:spcPts val="0"/>
                        </a:spcAft>
                      </a:pPr>
                      <a:r>
                        <a:rPr lang="en-US" sz="900" dirty="0">
                          <a:solidFill>
                            <a:schemeClr val="bg1"/>
                          </a:solidFill>
                          <a:effectLst/>
                        </a:rPr>
                        <a:t>Smart Meter Reading</a:t>
                      </a:r>
                      <a:endParaRPr lang="fr-FR" sz="900" dirty="0">
                        <a:solidFill>
                          <a:schemeClr val="bg1"/>
                        </a:solidFill>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0000"/>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auto" hangingPunct="1">
                        <a:spcAft>
                          <a:spcPts val="0"/>
                        </a:spcAft>
                      </a:pPr>
                      <a:r>
                        <a:rPr lang="en-US" sz="900" dirty="0">
                          <a:effectLst/>
                        </a:rPr>
                        <a:t>Environmental Monitoring for Hydro-Power Generation using Satellite M2M</a:t>
                      </a:r>
                      <a:endParaRPr lang="fr-FR" sz="900" dirty="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60000"/>
                        <a:lumOff val="40000"/>
                      </a:scheme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auto" hangingPunct="1">
                        <a:spcAft>
                          <a:spcPts val="0"/>
                        </a:spcAft>
                      </a:pPr>
                      <a:r>
                        <a:rPr lang="en-US" sz="900" dirty="0">
                          <a:effectLst/>
                        </a:rPr>
                        <a:t>Oil and Gas Pipeline Cellular/Satellite Gateway</a:t>
                      </a:r>
                      <a:endParaRPr lang="fr-FR" sz="900" dirty="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60000"/>
                        <a:lumOff val="40000"/>
                      </a:scheme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auto" hangingPunct="1">
                        <a:spcAft>
                          <a:spcPts val="0"/>
                        </a:spcAft>
                      </a:pPr>
                      <a:r>
                        <a:rPr lang="en-US" sz="900" dirty="0">
                          <a:effectLst/>
                        </a:rPr>
                        <a:t> </a:t>
                      </a:r>
                      <a:endParaRPr lang="fr-FR" sz="900" dirty="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60000"/>
                        <a:lumOff val="40000"/>
                      </a:scheme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auto" hangingPunct="1">
                        <a:spcAft>
                          <a:spcPts val="0"/>
                        </a:spcAft>
                      </a:pPr>
                      <a:r>
                        <a:rPr lang="en-US" sz="900" dirty="0">
                          <a:effectLst/>
                        </a:rPr>
                        <a:t> </a:t>
                      </a:r>
                      <a:endParaRPr lang="fr-FR" sz="90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xmlns="" val="10000"/>
                  </a:ext>
                </a:extLst>
              </a:tr>
              <a:tr h="332022">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fontAlgn="auto" hangingPunct="1">
                        <a:spcAft>
                          <a:spcPts val="0"/>
                        </a:spcAft>
                      </a:pPr>
                      <a:r>
                        <a:rPr lang="en-US" sz="1100" dirty="0">
                          <a:effectLst/>
                        </a:rPr>
                        <a:t>Enterprise</a:t>
                      </a:r>
                      <a:endParaRPr lang="fr-FR" sz="1100" dirty="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50000"/>
                      </a:scheme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auto" hangingPunct="1">
                        <a:spcAft>
                          <a:spcPts val="0"/>
                        </a:spcAft>
                      </a:pPr>
                      <a:r>
                        <a:rPr lang="en-US" sz="900" dirty="0">
                          <a:effectLst/>
                        </a:rPr>
                        <a:t>Smart building</a:t>
                      </a:r>
                      <a:endParaRPr lang="fr-FR" sz="900" dirty="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40000"/>
                        <a:lumOff val="60000"/>
                      </a:scheme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auto" hangingPunct="1">
                        <a:spcAft>
                          <a:spcPts val="0"/>
                        </a:spcAft>
                      </a:pPr>
                      <a:r>
                        <a:rPr lang="en-US" sz="900" dirty="0">
                          <a:effectLst/>
                        </a:rPr>
                        <a:t> </a:t>
                      </a:r>
                      <a:endParaRPr lang="fr-FR" sz="900" dirty="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40000"/>
                        <a:lumOff val="60000"/>
                      </a:scheme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auto" hangingPunct="1">
                        <a:spcAft>
                          <a:spcPts val="0"/>
                        </a:spcAft>
                      </a:pPr>
                      <a:r>
                        <a:rPr lang="en-US" sz="900" dirty="0">
                          <a:effectLst/>
                        </a:rPr>
                        <a:t> </a:t>
                      </a:r>
                      <a:endParaRPr lang="fr-FR" sz="900" dirty="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40000"/>
                        <a:lumOff val="60000"/>
                      </a:scheme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auto" hangingPunct="1">
                        <a:spcAft>
                          <a:spcPts val="0"/>
                        </a:spcAft>
                      </a:pPr>
                      <a:r>
                        <a:rPr lang="en-US" sz="900" dirty="0">
                          <a:effectLst/>
                        </a:rPr>
                        <a:t> </a:t>
                      </a:r>
                      <a:endParaRPr lang="fr-FR" sz="900" dirty="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40000"/>
                        <a:lumOff val="60000"/>
                      </a:scheme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auto" hangingPunct="1">
                        <a:spcAft>
                          <a:spcPts val="0"/>
                        </a:spcAft>
                      </a:pPr>
                      <a:r>
                        <a:rPr lang="en-US" sz="900" dirty="0">
                          <a:effectLst/>
                        </a:rPr>
                        <a:t> </a:t>
                      </a:r>
                      <a:endParaRPr lang="fr-FR" sz="900" dirty="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40000"/>
                        <a:lumOff val="60000"/>
                      </a:scheme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auto" hangingPunct="1">
                        <a:spcAft>
                          <a:spcPts val="0"/>
                        </a:spcAft>
                      </a:pPr>
                      <a:r>
                        <a:rPr lang="en-US" sz="900" dirty="0">
                          <a:effectLst/>
                        </a:rPr>
                        <a:t> </a:t>
                      </a:r>
                      <a:endParaRPr lang="fr-FR" sz="900" dirty="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40000"/>
                        <a:lumOff val="60000"/>
                      </a:scheme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auto" hangingPunct="1">
                        <a:spcAft>
                          <a:spcPts val="0"/>
                        </a:spcAft>
                      </a:pPr>
                      <a:r>
                        <a:rPr lang="en-US" sz="900" dirty="0">
                          <a:effectLst/>
                        </a:rPr>
                        <a:t> </a:t>
                      </a:r>
                      <a:endParaRPr lang="fr-FR" sz="900" dirty="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xmlns="" val="10001"/>
                  </a:ext>
                </a:extLst>
              </a:tr>
              <a:tr h="397929">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fontAlgn="auto" hangingPunct="1">
                        <a:spcAft>
                          <a:spcPts val="0"/>
                        </a:spcAft>
                      </a:pPr>
                      <a:r>
                        <a:rPr lang="en-US" sz="1100" dirty="0">
                          <a:effectLst/>
                        </a:rPr>
                        <a:t>Healthcare</a:t>
                      </a:r>
                      <a:endParaRPr lang="fr-FR" sz="1100" dirty="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50000"/>
                      </a:scheme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auto" hangingPunct="1">
                        <a:spcAft>
                          <a:spcPts val="0"/>
                        </a:spcAft>
                      </a:pPr>
                      <a:r>
                        <a:rPr lang="en-US" sz="900" dirty="0">
                          <a:effectLst/>
                        </a:rPr>
                        <a:t>M2M Healthcare Gateway</a:t>
                      </a:r>
                      <a:endParaRPr lang="fr-FR" sz="90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60000"/>
                        <a:lumOff val="40000"/>
                      </a:scheme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auto" hangingPunct="1">
                        <a:spcAft>
                          <a:spcPts val="0"/>
                        </a:spcAft>
                      </a:pPr>
                      <a:r>
                        <a:rPr lang="en-US" sz="900" dirty="0">
                          <a:solidFill>
                            <a:schemeClr val="bg1"/>
                          </a:solidFill>
                          <a:effectLst/>
                        </a:rPr>
                        <a:t>Wellness services</a:t>
                      </a:r>
                      <a:endParaRPr lang="fr-FR" sz="900" dirty="0">
                        <a:solidFill>
                          <a:schemeClr val="bg1"/>
                        </a:solidFill>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0000"/>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auto" hangingPunct="1">
                        <a:spcAft>
                          <a:spcPts val="0"/>
                        </a:spcAft>
                      </a:pPr>
                      <a:r>
                        <a:rPr lang="en-US" sz="900" dirty="0">
                          <a:effectLst/>
                        </a:rPr>
                        <a:t> </a:t>
                      </a:r>
                      <a:endParaRPr lang="fr-FR" sz="900" dirty="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60000"/>
                        <a:lumOff val="40000"/>
                      </a:scheme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auto" hangingPunct="1">
                        <a:spcAft>
                          <a:spcPts val="0"/>
                        </a:spcAft>
                      </a:pPr>
                      <a:r>
                        <a:rPr lang="en-US" sz="900" dirty="0">
                          <a:effectLst/>
                        </a:rPr>
                        <a:t> </a:t>
                      </a:r>
                      <a:endParaRPr lang="fr-FR" sz="900" dirty="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60000"/>
                        <a:lumOff val="40000"/>
                      </a:scheme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auto" hangingPunct="1">
                        <a:spcAft>
                          <a:spcPts val="0"/>
                        </a:spcAft>
                      </a:pPr>
                      <a:r>
                        <a:rPr lang="en-US" sz="900" dirty="0">
                          <a:effectLst/>
                        </a:rPr>
                        <a:t> </a:t>
                      </a:r>
                      <a:endParaRPr lang="fr-FR" sz="90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60000"/>
                        <a:lumOff val="40000"/>
                      </a:scheme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auto" hangingPunct="1">
                        <a:spcAft>
                          <a:spcPts val="0"/>
                        </a:spcAft>
                      </a:pPr>
                      <a:r>
                        <a:rPr lang="en-US" sz="900" dirty="0">
                          <a:effectLst/>
                        </a:rPr>
                        <a:t> </a:t>
                      </a:r>
                      <a:endParaRPr lang="fr-FR" sz="90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60000"/>
                        <a:lumOff val="40000"/>
                      </a:scheme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auto" hangingPunct="1">
                        <a:spcAft>
                          <a:spcPts val="0"/>
                        </a:spcAft>
                      </a:pPr>
                      <a:r>
                        <a:rPr lang="en-US" sz="900" dirty="0">
                          <a:effectLst/>
                        </a:rPr>
                        <a:t> </a:t>
                      </a:r>
                      <a:endParaRPr lang="fr-FR" sz="900" dirty="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xmlns="" val="10002"/>
                  </a:ext>
                </a:extLst>
              </a:tr>
              <a:tr h="373059">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fontAlgn="auto" hangingPunct="1">
                        <a:spcAft>
                          <a:spcPts val="0"/>
                        </a:spcAft>
                      </a:pPr>
                      <a:r>
                        <a:rPr lang="en-US" sz="1100" dirty="0">
                          <a:effectLst/>
                        </a:rPr>
                        <a:t>Public Services</a:t>
                      </a:r>
                      <a:endParaRPr lang="fr-FR" sz="1100" dirty="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50000"/>
                      </a:scheme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auto" hangingPunct="1">
                        <a:spcAft>
                          <a:spcPts val="0"/>
                        </a:spcAft>
                      </a:pPr>
                      <a:r>
                        <a:rPr lang="en-US" sz="900" dirty="0">
                          <a:effectLst/>
                        </a:rPr>
                        <a:t>Street Light Automation</a:t>
                      </a:r>
                      <a:endParaRPr lang="fr-FR" sz="900" dirty="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40000"/>
                        <a:lumOff val="60000"/>
                      </a:scheme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auto" hangingPunct="1">
                        <a:spcAft>
                          <a:spcPts val="0"/>
                        </a:spcAft>
                      </a:pPr>
                      <a:r>
                        <a:rPr lang="en-US" sz="900" dirty="0">
                          <a:effectLst/>
                        </a:rPr>
                        <a:t>Devices, Virtual devices and Things</a:t>
                      </a:r>
                      <a:endParaRPr lang="fr-FR" sz="900" dirty="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40000"/>
                        <a:lumOff val="60000"/>
                      </a:scheme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auto" hangingPunct="1">
                        <a:spcAft>
                          <a:spcPts val="0"/>
                        </a:spcAft>
                      </a:pPr>
                      <a:r>
                        <a:rPr lang="en-US" sz="900" dirty="0">
                          <a:effectLst/>
                        </a:rPr>
                        <a:t>Car/Bicycle Sharing Services</a:t>
                      </a:r>
                      <a:endParaRPr lang="fr-FR" sz="900" dirty="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40000"/>
                        <a:lumOff val="60000"/>
                      </a:scheme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auto" hangingPunct="1">
                        <a:spcAft>
                          <a:spcPts val="0"/>
                        </a:spcAft>
                      </a:pPr>
                      <a:r>
                        <a:rPr lang="en-US" sz="900" dirty="0">
                          <a:effectLst/>
                        </a:rPr>
                        <a:t>Smart parking</a:t>
                      </a:r>
                      <a:endParaRPr lang="fr-FR" sz="900" dirty="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40000"/>
                        <a:lumOff val="60000"/>
                      </a:scheme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auto" hangingPunct="1">
                        <a:spcAft>
                          <a:spcPts val="0"/>
                        </a:spcAft>
                      </a:pPr>
                      <a:r>
                        <a:rPr lang="en-US" sz="900" dirty="0">
                          <a:effectLst/>
                        </a:rPr>
                        <a:t> </a:t>
                      </a:r>
                      <a:endParaRPr lang="fr-FR" sz="900" dirty="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40000"/>
                        <a:lumOff val="60000"/>
                      </a:scheme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auto" hangingPunct="1">
                        <a:spcAft>
                          <a:spcPts val="0"/>
                        </a:spcAft>
                      </a:pPr>
                      <a:r>
                        <a:rPr lang="en-US" sz="900" dirty="0">
                          <a:effectLst/>
                        </a:rPr>
                        <a:t> </a:t>
                      </a:r>
                      <a:endParaRPr lang="fr-FR" sz="900" dirty="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40000"/>
                        <a:lumOff val="60000"/>
                      </a:scheme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auto" hangingPunct="1">
                        <a:spcAft>
                          <a:spcPts val="0"/>
                        </a:spcAft>
                      </a:pPr>
                      <a:r>
                        <a:rPr lang="en-US" sz="900" dirty="0">
                          <a:effectLst/>
                        </a:rPr>
                        <a:t> </a:t>
                      </a:r>
                      <a:endParaRPr lang="fr-FR" sz="900" dirty="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xmlns="" val="10003"/>
                  </a:ext>
                </a:extLst>
              </a:tr>
              <a:tr h="636687">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fontAlgn="auto" hangingPunct="1">
                        <a:spcAft>
                          <a:spcPts val="0"/>
                        </a:spcAft>
                      </a:pPr>
                      <a:r>
                        <a:rPr lang="en-US" sz="1100" dirty="0">
                          <a:effectLst/>
                        </a:rPr>
                        <a:t>Residential</a:t>
                      </a:r>
                      <a:endParaRPr lang="fr-FR" sz="1100" dirty="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50000"/>
                      </a:scheme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auto" hangingPunct="1">
                        <a:spcAft>
                          <a:spcPts val="0"/>
                        </a:spcAft>
                      </a:pPr>
                      <a:r>
                        <a:rPr lang="en-US" sz="900" dirty="0">
                          <a:solidFill>
                            <a:schemeClr val="bg1"/>
                          </a:solidFill>
                          <a:effectLst/>
                        </a:rPr>
                        <a:t>Home Energy Management</a:t>
                      </a:r>
                      <a:endParaRPr lang="fr-FR" sz="900" dirty="0">
                        <a:solidFill>
                          <a:schemeClr val="bg1"/>
                        </a:solidFill>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0000"/>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auto" hangingPunct="1">
                        <a:spcAft>
                          <a:spcPts val="0"/>
                        </a:spcAft>
                      </a:pPr>
                      <a:r>
                        <a:rPr lang="en-US" sz="900" dirty="0">
                          <a:effectLst/>
                        </a:rPr>
                        <a:t>Home Energy Management System </a:t>
                      </a:r>
                      <a:endParaRPr lang="fr-FR" sz="90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60000"/>
                        <a:lumOff val="40000"/>
                      </a:scheme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auto" hangingPunct="1">
                        <a:spcAft>
                          <a:spcPts val="0"/>
                        </a:spcAft>
                      </a:pPr>
                      <a:r>
                        <a:rPr lang="en-US" sz="900" dirty="0">
                          <a:effectLst/>
                        </a:rPr>
                        <a:t>Plug-In Electrical Charging Vehicles and power feed in home scenario</a:t>
                      </a:r>
                      <a:endParaRPr lang="fr-FR" sz="90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60000"/>
                        <a:lumOff val="40000"/>
                      </a:scheme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auto" hangingPunct="1">
                        <a:spcAft>
                          <a:spcPts val="0"/>
                        </a:spcAft>
                      </a:pPr>
                      <a:r>
                        <a:rPr lang="en-US" sz="900" dirty="0">
                          <a:effectLst/>
                        </a:rPr>
                        <a:t>Real-time Audio/Video Communication</a:t>
                      </a:r>
                      <a:endParaRPr lang="fr-FR" sz="90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60000"/>
                        <a:lumOff val="40000"/>
                      </a:scheme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auto" hangingPunct="1">
                        <a:spcAft>
                          <a:spcPts val="0"/>
                        </a:spcAft>
                      </a:pPr>
                      <a:r>
                        <a:rPr lang="en-US" sz="900" dirty="0">
                          <a:effectLst/>
                        </a:rPr>
                        <a:t>Event Triggered Task Execution </a:t>
                      </a:r>
                      <a:endParaRPr lang="fr-FR" sz="900" dirty="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60000"/>
                        <a:lumOff val="40000"/>
                      </a:scheme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auto" hangingPunct="1">
                        <a:spcAft>
                          <a:spcPts val="0"/>
                        </a:spcAft>
                      </a:pPr>
                      <a:r>
                        <a:rPr lang="en-US" sz="900" dirty="0">
                          <a:effectLst/>
                        </a:rPr>
                        <a:t> </a:t>
                      </a:r>
                      <a:endParaRPr lang="fr-FR" sz="900" dirty="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60000"/>
                        <a:lumOff val="40000"/>
                      </a:scheme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auto" hangingPunct="1">
                        <a:spcAft>
                          <a:spcPts val="0"/>
                        </a:spcAft>
                      </a:pPr>
                      <a:r>
                        <a:rPr lang="en-US" sz="900" dirty="0">
                          <a:effectLst/>
                        </a:rPr>
                        <a:t> </a:t>
                      </a:r>
                      <a:endParaRPr lang="fr-FR" sz="900" dirty="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xmlns="" val="10004"/>
                  </a:ext>
                </a:extLst>
              </a:tr>
              <a:tr h="397929">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fontAlgn="auto" hangingPunct="1">
                        <a:spcAft>
                          <a:spcPts val="0"/>
                        </a:spcAft>
                      </a:pPr>
                      <a:r>
                        <a:rPr lang="en-US" sz="1100" dirty="0">
                          <a:effectLst/>
                        </a:rPr>
                        <a:t>Transportation</a:t>
                      </a:r>
                      <a:endParaRPr lang="fr-FR" sz="1100" dirty="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50000"/>
                      </a:scheme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auto" hangingPunct="1">
                        <a:spcAft>
                          <a:spcPts val="0"/>
                        </a:spcAft>
                      </a:pPr>
                      <a:r>
                        <a:rPr lang="en-US" sz="900" dirty="0">
                          <a:effectLst/>
                        </a:rPr>
                        <a:t>Vehicle Diagnostic &amp; Maintenance Report</a:t>
                      </a:r>
                      <a:endParaRPr lang="fr-FR" sz="900" dirty="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40000"/>
                        <a:lumOff val="60000"/>
                      </a:scheme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auto" hangingPunct="1">
                        <a:spcAft>
                          <a:spcPts val="0"/>
                        </a:spcAft>
                      </a:pPr>
                      <a:r>
                        <a:rPr lang="en-US" sz="900" dirty="0">
                          <a:effectLst/>
                        </a:rPr>
                        <a:t>Remote Maintenance services</a:t>
                      </a:r>
                      <a:endParaRPr lang="fr-FR" sz="900" dirty="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40000"/>
                        <a:lumOff val="60000"/>
                      </a:scheme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auto" hangingPunct="1">
                        <a:spcAft>
                          <a:spcPts val="0"/>
                        </a:spcAft>
                      </a:pPr>
                      <a:r>
                        <a:rPr lang="en-US" sz="900" dirty="0">
                          <a:effectLst/>
                        </a:rPr>
                        <a:t>Neighborhood Alerting on Traffic Accident</a:t>
                      </a:r>
                      <a:endParaRPr lang="fr-FR" sz="900" dirty="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40000"/>
                        <a:lumOff val="60000"/>
                      </a:scheme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auto" hangingPunct="1">
                        <a:spcAft>
                          <a:spcPts val="0"/>
                        </a:spcAft>
                      </a:pPr>
                      <a:r>
                        <a:rPr lang="en-US" sz="900" dirty="0">
                          <a:effectLst/>
                        </a:rPr>
                        <a:t>Fleet management service using Digital Tachograph</a:t>
                      </a:r>
                      <a:endParaRPr lang="fr-FR" sz="900" dirty="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40000"/>
                        <a:lumOff val="60000"/>
                      </a:scheme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auto" hangingPunct="1">
                        <a:spcAft>
                          <a:spcPts val="0"/>
                        </a:spcAft>
                      </a:pPr>
                      <a:r>
                        <a:rPr lang="en-US" sz="900" dirty="0">
                          <a:effectLst/>
                        </a:rPr>
                        <a:t> </a:t>
                      </a:r>
                      <a:endParaRPr lang="fr-FR" sz="900" dirty="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40000"/>
                        <a:lumOff val="60000"/>
                      </a:scheme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auto" hangingPunct="1">
                        <a:spcAft>
                          <a:spcPts val="0"/>
                        </a:spcAft>
                      </a:pPr>
                      <a:r>
                        <a:rPr lang="en-US" sz="900" dirty="0">
                          <a:effectLst/>
                        </a:rPr>
                        <a:t> </a:t>
                      </a:r>
                      <a:endParaRPr lang="fr-FR" sz="900" dirty="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40000"/>
                        <a:lumOff val="60000"/>
                      </a:scheme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auto" hangingPunct="1">
                        <a:spcAft>
                          <a:spcPts val="0"/>
                        </a:spcAft>
                      </a:pPr>
                      <a:r>
                        <a:rPr lang="en-US" sz="900" dirty="0">
                          <a:effectLst/>
                        </a:rPr>
                        <a:t> </a:t>
                      </a:r>
                      <a:endParaRPr lang="fr-FR" sz="900" dirty="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xmlns="" val="10005"/>
                  </a:ext>
                </a:extLst>
              </a:tr>
              <a:tr h="557101">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fontAlgn="auto" hangingPunct="1">
                        <a:spcAft>
                          <a:spcPts val="0"/>
                        </a:spcAft>
                      </a:pPr>
                      <a:r>
                        <a:rPr lang="en-US" sz="1100" dirty="0">
                          <a:effectLst/>
                        </a:rPr>
                        <a:t>Other</a:t>
                      </a:r>
                      <a:endParaRPr lang="fr-FR" sz="1100" dirty="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50000"/>
                      </a:scheme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auto" hangingPunct="1">
                        <a:spcAft>
                          <a:spcPts val="0"/>
                        </a:spcAft>
                      </a:pPr>
                      <a:r>
                        <a:rPr lang="en-US" sz="900" dirty="0">
                          <a:effectLst/>
                        </a:rPr>
                        <a:t>Extending the M2M Access Network using Satellites</a:t>
                      </a:r>
                      <a:endParaRPr lang="fr-FR" sz="900" dirty="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60000"/>
                        <a:lumOff val="40000"/>
                      </a:scheme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auto" hangingPunct="1">
                        <a:spcAft>
                          <a:spcPts val="0"/>
                        </a:spcAft>
                      </a:pPr>
                      <a:r>
                        <a:rPr lang="en-US" sz="900" dirty="0">
                          <a:effectLst/>
                        </a:rPr>
                        <a:t>Peer communication between M2M devices</a:t>
                      </a:r>
                      <a:endParaRPr lang="fr-FR" sz="900" dirty="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60000"/>
                        <a:lumOff val="40000"/>
                      </a:scheme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auto" hangingPunct="1">
                        <a:spcAft>
                          <a:spcPts val="0"/>
                        </a:spcAft>
                      </a:pPr>
                      <a:r>
                        <a:rPr lang="en-US" sz="900" dirty="0">
                          <a:effectLst/>
                        </a:rPr>
                        <a:t>M2M data traffic management by underlying network operator</a:t>
                      </a:r>
                      <a:endParaRPr lang="fr-FR" sz="900" dirty="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60000"/>
                        <a:lumOff val="40000"/>
                      </a:scheme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auto" hangingPunct="1">
                        <a:spcAft>
                          <a:spcPts val="0"/>
                        </a:spcAft>
                      </a:pPr>
                      <a:r>
                        <a:rPr lang="en-US" sz="900" dirty="0">
                          <a:effectLst/>
                        </a:rPr>
                        <a:t>Collection of M2M system data </a:t>
                      </a:r>
                      <a:endParaRPr lang="fr-FR" sz="900" dirty="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60000"/>
                        <a:lumOff val="40000"/>
                      </a:scheme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auto" hangingPunct="1">
                        <a:spcAft>
                          <a:spcPts val="0"/>
                        </a:spcAft>
                      </a:pPr>
                      <a:r>
                        <a:rPr lang="en-US" sz="900" dirty="0">
                          <a:effectLst/>
                        </a:rPr>
                        <a:t>Optimizing connectivity management parameters with mobile networks</a:t>
                      </a:r>
                      <a:endParaRPr lang="fr-FR" sz="900" dirty="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60000"/>
                        <a:lumOff val="40000"/>
                      </a:scheme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auto" hangingPunct="1">
                        <a:spcAft>
                          <a:spcPts val="0"/>
                        </a:spcAft>
                      </a:pPr>
                      <a:r>
                        <a:rPr lang="en-US" sz="900" dirty="0">
                          <a:effectLst/>
                        </a:rPr>
                        <a:t>Optimizing mobility management parameters with mobile networks</a:t>
                      </a:r>
                      <a:endParaRPr lang="fr-FR" sz="900" dirty="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60000"/>
                        <a:lumOff val="40000"/>
                      </a:scheme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auto" hangingPunct="1">
                        <a:spcAft>
                          <a:spcPts val="0"/>
                        </a:spcAft>
                      </a:pPr>
                      <a:r>
                        <a:rPr lang="en-US" sz="900" dirty="0">
                          <a:effectLst/>
                        </a:rPr>
                        <a:t>Sleepy nodes</a:t>
                      </a:r>
                      <a:endParaRPr lang="fr-FR" sz="900" dirty="0">
                        <a:effectLst/>
                        <a:latin typeface="Times New Roman"/>
                        <a:ea typeface="Times New Roman"/>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xmlns="" val="10006"/>
                  </a:ext>
                </a:extLst>
              </a:tr>
            </a:tbl>
          </a:graphicData>
        </a:graphic>
      </p:graphicFrame>
      <p:sp>
        <p:nvSpPr>
          <p:cNvPr id="5" name="投影片編號版面配置區 4"/>
          <p:cNvSpPr>
            <a:spLocks noGrp="1"/>
          </p:cNvSpPr>
          <p:nvPr>
            <p:ph type="sldNum" sz="quarter" idx="4"/>
          </p:nvPr>
        </p:nvSpPr>
        <p:spPr/>
        <p:txBody>
          <a:bodyPr/>
          <a:lstStyle/>
          <a:p>
            <a:fld id="{BC71E80C-9635-473D-9F26-B779060F2DD3}" type="slidenum">
              <a:rPr lang="zh-TW" altLang="en-US" smtClean="0"/>
              <a:t>33</a:t>
            </a:fld>
            <a:endParaRPr lang="zh-TW" altLang="en-US"/>
          </a:p>
        </p:txBody>
      </p:sp>
    </p:spTree>
    <p:extLst>
      <p:ext uri="{BB962C8B-B14F-4D97-AF65-F5344CB8AC3E}">
        <p14:creationId xmlns:p14="http://schemas.microsoft.com/office/powerpoint/2010/main" val="29367849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altLang="en-US" sz="4000" dirty="0" smtClean="0">
                <a:ea typeface="新細明體" panose="02020500000000000000" pitchFamily="18" charset="-120"/>
              </a:rPr>
              <a:t>Methodology Used by oneM2M</a:t>
            </a:r>
          </a:p>
        </p:txBody>
      </p:sp>
      <p:sp>
        <p:nvSpPr>
          <p:cNvPr id="30723" name="Content Placeholder 2"/>
          <p:cNvSpPr>
            <a:spLocks noGrp="1"/>
          </p:cNvSpPr>
          <p:nvPr>
            <p:ph idx="1"/>
          </p:nvPr>
        </p:nvSpPr>
        <p:spPr/>
        <p:txBody>
          <a:bodyPr>
            <a:normAutofit fontScale="92500" lnSpcReduction="20000"/>
          </a:bodyPr>
          <a:lstStyle/>
          <a:p>
            <a:pPr eaLnBrk="1" hangingPunct="1">
              <a:buFont typeface="Arial" panose="020B0604020202020204" pitchFamily="34" charset="0"/>
              <a:buNone/>
            </a:pPr>
            <a:r>
              <a:rPr lang="en-US" altLang="en-US" dirty="0" smtClean="0">
                <a:ea typeface="新細明體" panose="02020500000000000000" pitchFamily="18" charset="-120"/>
              </a:rPr>
              <a:t>Use of a Template to Describe Use Case</a:t>
            </a:r>
          </a:p>
          <a:p>
            <a:pPr marL="971550" lvl="1" indent="-514350">
              <a:buFont typeface="Calibri" panose="020F0502020204030204" pitchFamily="34" charset="0"/>
              <a:buAutoNum type="arabicPeriod"/>
            </a:pPr>
            <a:r>
              <a:rPr lang="en-US" altLang="en-US" dirty="0" smtClean="0">
                <a:ea typeface="新細明體" panose="02020500000000000000" pitchFamily="18" charset="-120"/>
              </a:rPr>
              <a:t>Description</a:t>
            </a:r>
          </a:p>
          <a:p>
            <a:pPr marL="971550" lvl="1" indent="-514350">
              <a:buFont typeface="Calibri" panose="020F0502020204030204" pitchFamily="34" charset="0"/>
              <a:buAutoNum type="arabicPeriod"/>
            </a:pPr>
            <a:r>
              <a:rPr lang="en-US" altLang="en-US" dirty="0" smtClean="0">
                <a:ea typeface="新細明體" panose="02020500000000000000" pitchFamily="18" charset="-120"/>
              </a:rPr>
              <a:t>Source</a:t>
            </a:r>
            <a:endParaRPr lang="en-US" altLang="en-US" dirty="0">
              <a:ea typeface="新細明體" panose="02020500000000000000" pitchFamily="18" charset="-120"/>
            </a:endParaRPr>
          </a:p>
          <a:p>
            <a:pPr marL="971550" lvl="1" indent="-514350">
              <a:buFont typeface="Calibri" panose="020F0502020204030204" pitchFamily="34" charset="0"/>
              <a:buAutoNum type="arabicPeriod"/>
            </a:pPr>
            <a:r>
              <a:rPr lang="en-US" altLang="en-US" dirty="0" smtClean="0">
                <a:ea typeface="新細明體" panose="02020500000000000000" pitchFamily="18" charset="-120"/>
              </a:rPr>
              <a:t>Actors</a:t>
            </a:r>
            <a:r>
              <a:rPr lang="en-US" altLang="en-US" dirty="0">
                <a:ea typeface="新細明體" panose="02020500000000000000" pitchFamily="18" charset="-120"/>
              </a:rPr>
              <a:t>	</a:t>
            </a:r>
          </a:p>
          <a:p>
            <a:pPr marL="971550" lvl="1" indent="-514350">
              <a:buFont typeface="Calibri" panose="020F0502020204030204" pitchFamily="34" charset="0"/>
              <a:buAutoNum type="arabicPeriod"/>
            </a:pPr>
            <a:r>
              <a:rPr lang="en-US" altLang="en-US" dirty="0" smtClean="0">
                <a:ea typeface="新細明體" panose="02020500000000000000" pitchFamily="18" charset="-120"/>
              </a:rPr>
              <a:t>Pre-conditions</a:t>
            </a:r>
            <a:endParaRPr lang="en-US" altLang="en-US" dirty="0">
              <a:ea typeface="新細明體" panose="02020500000000000000" pitchFamily="18" charset="-120"/>
            </a:endParaRPr>
          </a:p>
          <a:p>
            <a:pPr marL="971550" lvl="1" indent="-514350">
              <a:buFont typeface="Calibri" panose="020F0502020204030204" pitchFamily="34" charset="0"/>
              <a:buAutoNum type="arabicPeriod"/>
            </a:pPr>
            <a:r>
              <a:rPr lang="en-US" altLang="en-US" dirty="0" smtClean="0">
                <a:ea typeface="新細明體" panose="02020500000000000000" pitchFamily="18" charset="-120"/>
              </a:rPr>
              <a:t>Triggers</a:t>
            </a:r>
            <a:endParaRPr lang="en-US" altLang="en-US" dirty="0">
              <a:ea typeface="新細明體" panose="02020500000000000000" pitchFamily="18" charset="-120"/>
            </a:endParaRPr>
          </a:p>
          <a:p>
            <a:pPr marL="971550" lvl="1" indent="-514350">
              <a:buFont typeface="Calibri" panose="020F0502020204030204" pitchFamily="34" charset="0"/>
              <a:buAutoNum type="arabicPeriod"/>
            </a:pPr>
            <a:r>
              <a:rPr lang="en-US" altLang="en-US" dirty="0" smtClean="0">
                <a:ea typeface="新細明體" panose="02020500000000000000" pitchFamily="18" charset="-120"/>
              </a:rPr>
              <a:t>Normal Flow</a:t>
            </a:r>
            <a:endParaRPr lang="en-US" altLang="en-US" dirty="0">
              <a:ea typeface="新細明體" panose="02020500000000000000" pitchFamily="18" charset="-120"/>
            </a:endParaRPr>
          </a:p>
          <a:p>
            <a:pPr marL="971550" lvl="1" indent="-514350">
              <a:buFont typeface="Calibri" panose="020F0502020204030204" pitchFamily="34" charset="0"/>
              <a:buAutoNum type="arabicPeriod"/>
            </a:pPr>
            <a:r>
              <a:rPr lang="en-US" altLang="en-US" dirty="0" smtClean="0">
                <a:ea typeface="新細明體" panose="02020500000000000000" pitchFamily="18" charset="-120"/>
              </a:rPr>
              <a:t>Alternative flow</a:t>
            </a:r>
            <a:endParaRPr lang="en-US" altLang="en-US" dirty="0">
              <a:ea typeface="新細明體" panose="02020500000000000000" pitchFamily="18" charset="-120"/>
            </a:endParaRPr>
          </a:p>
          <a:p>
            <a:pPr marL="971550" lvl="1" indent="-514350">
              <a:buFont typeface="Calibri" panose="020F0502020204030204" pitchFamily="34" charset="0"/>
              <a:buAutoNum type="arabicPeriod"/>
            </a:pPr>
            <a:r>
              <a:rPr lang="en-US" altLang="en-US" dirty="0" smtClean="0">
                <a:ea typeface="新細明體" panose="02020500000000000000" pitchFamily="18" charset="-120"/>
              </a:rPr>
              <a:t>Post-conditions</a:t>
            </a:r>
            <a:endParaRPr lang="en-US" altLang="en-US" dirty="0">
              <a:ea typeface="新細明體" panose="02020500000000000000" pitchFamily="18" charset="-120"/>
            </a:endParaRPr>
          </a:p>
          <a:p>
            <a:pPr marL="971550" lvl="1" indent="-514350">
              <a:buFont typeface="Calibri" panose="020F0502020204030204" pitchFamily="34" charset="0"/>
              <a:buAutoNum type="arabicPeriod"/>
            </a:pPr>
            <a:r>
              <a:rPr lang="en-US" altLang="en-US" dirty="0" smtClean="0">
                <a:ea typeface="新細明體" panose="02020500000000000000" pitchFamily="18" charset="-120"/>
              </a:rPr>
              <a:t>High </a:t>
            </a:r>
            <a:r>
              <a:rPr lang="en-US" altLang="en-US" dirty="0">
                <a:ea typeface="新細明體" panose="02020500000000000000" pitchFamily="18" charset="-120"/>
              </a:rPr>
              <a:t>Level </a:t>
            </a:r>
            <a:r>
              <a:rPr lang="en-US" altLang="en-US" dirty="0" smtClean="0">
                <a:ea typeface="新細明體" panose="02020500000000000000" pitchFamily="18" charset="-120"/>
              </a:rPr>
              <a:t>Illustration</a:t>
            </a:r>
            <a:endParaRPr lang="en-US" altLang="en-US" dirty="0">
              <a:ea typeface="新細明體" panose="02020500000000000000" pitchFamily="18" charset="-120"/>
            </a:endParaRPr>
          </a:p>
          <a:p>
            <a:pPr marL="971550" lvl="1" indent="-514350">
              <a:buFont typeface="Calibri" panose="020F0502020204030204" pitchFamily="34" charset="0"/>
              <a:buAutoNum type="arabicPeriod"/>
            </a:pPr>
            <a:r>
              <a:rPr lang="en-US" altLang="en-US" dirty="0" smtClean="0">
                <a:ea typeface="新細明體" panose="02020500000000000000" pitchFamily="18" charset="-120"/>
              </a:rPr>
              <a:t>Potential </a:t>
            </a:r>
            <a:r>
              <a:rPr lang="en-US" altLang="en-US" dirty="0">
                <a:ea typeface="新細明體" panose="02020500000000000000" pitchFamily="18" charset="-120"/>
              </a:rPr>
              <a:t>Requirements</a:t>
            </a:r>
          </a:p>
        </p:txBody>
      </p:sp>
      <p:sp>
        <p:nvSpPr>
          <p:cNvPr id="2" name="投影片編號版面配置區 1"/>
          <p:cNvSpPr>
            <a:spLocks noGrp="1"/>
          </p:cNvSpPr>
          <p:nvPr>
            <p:ph type="sldNum" sz="quarter" idx="4"/>
          </p:nvPr>
        </p:nvSpPr>
        <p:spPr/>
        <p:txBody>
          <a:bodyPr/>
          <a:lstStyle/>
          <a:p>
            <a:fld id="{BC71E80C-9635-473D-9F26-B779060F2DD3}" type="slidenum">
              <a:rPr lang="zh-TW" altLang="en-US" smtClean="0"/>
              <a:t>34</a:t>
            </a:fld>
            <a:endParaRPr lang="zh-TW" altLang="en-US" dirty="0"/>
          </a:p>
        </p:txBody>
      </p:sp>
    </p:spTree>
    <p:extLst>
      <p:ext uri="{BB962C8B-B14F-4D97-AF65-F5344CB8AC3E}">
        <p14:creationId xmlns:p14="http://schemas.microsoft.com/office/powerpoint/2010/main" val="18529851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solidFill>
                  <a:schemeClr val="tx1"/>
                </a:solidFill>
              </a:rPr>
              <a:t>Smart Metering Reading Use Case</a:t>
            </a:r>
            <a:endParaRPr lang="zh-TW" altLang="en-US" dirty="0"/>
          </a:p>
        </p:txBody>
      </p:sp>
      <p:pic>
        <p:nvPicPr>
          <p:cNvPr id="5" name="內容版面配置區 4"/>
          <p:cNvPicPr>
            <a:picLocks noGrp="1" noChangeAspect="1"/>
          </p:cNvPicPr>
          <p:nvPr>
            <p:ph idx="1"/>
          </p:nvPr>
        </p:nvPicPr>
        <p:blipFill>
          <a:blip r:embed="rId2"/>
          <a:stretch>
            <a:fillRect/>
          </a:stretch>
        </p:blipFill>
        <p:spPr>
          <a:xfrm>
            <a:off x="275801" y="1412776"/>
            <a:ext cx="5995261" cy="4425950"/>
          </a:xfrm>
          <a:prstGeom prst="rect">
            <a:avLst/>
          </a:prstGeom>
        </p:spPr>
      </p:pic>
      <p:sp>
        <p:nvSpPr>
          <p:cNvPr id="4" name="投影片編號版面配置區 3"/>
          <p:cNvSpPr>
            <a:spLocks noGrp="1"/>
          </p:cNvSpPr>
          <p:nvPr>
            <p:ph type="sldNum" sz="quarter" idx="4"/>
          </p:nvPr>
        </p:nvSpPr>
        <p:spPr/>
        <p:txBody>
          <a:bodyPr/>
          <a:lstStyle/>
          <a:p>
            <a:fld id="{BC71E80C-9635-473D-9F26-B779060F2DD3}" type="slidenum">
              <a:rPr lang="zh-TW" altLang="en-US" smtClean="0"/>
              <a:t>35</a:t>
            </a:fld>
            <a:endParaRPr lang="zh-TW" altLang="en-US" dirty="0"/>
          </a:p>
        </p:txBody>
      </p:sp>
      <p:pic>
        <p:nvPicPr>
          <p:cNvPr id="6" name="圖片 5"/>
          <p:cNvPicPr>
            <a:picLocks noChangeAspect="1"/>
          </p:cNvPicPr>
          <p:nvPr/>
        </p:nvPicPr>
        <p:blipFill>
          <a:blip r:embed="rId3"/>
          <a:stretch>
            <a:fillRect/>
          </a:stretch>
        </p:blipFill>
        <p:spPr>
          <a:xfrm>
            <a:off x="251520" y="5838726"/>
            <a:ext cx="6388428" cy="1130358"/>
          </a:xfrm>
          <a:prstGeom prst="rect">
            <a:avLst/>
          </a:prstGeom>
        </p:spPr>
      </p:pic>
      <p:pic>
        <p:nvPicPr>
          <p:cNvPr id="7" name="圖片 6"/>
          <p:cNvPicPr>
            <a:picLocks noChangeAspect="1"/>
          </p:cNvPicPr>
          <p:nvPr/>
        </p:nvPicPr>
        <p:blipFill>
          <a:blip r:embed="rId4"/>
          <a:stretch>
            <a:fillRect/>
          </a:stretch>
        </p:blipFill>
        <p:spPr>
          <a:xfrm>
            <a:off x="4716016" y="1607550"/>
            <a:ext cx="6178868" cy="2800494"/>
          </a:xfrm>
          <a:prstGeom prst="rect">
            <a:avLst/>
          </a:prstGeom>
        </p:spPr>
      </p:pic>
    </p:spTree>
    <p:extLst>
      <p:ext uri="{BB962C8B-B14F-4D97-AF65-F5344CB8AC3E}">
        <p14:creationId xmlns:p14="http://schemas.microsoft.com/office/powerpoint/2010/main" val="28346478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3200" dirty="0">
                <a:solidFill>
                  <a:schemeClr val="tx1"/>
                </a:solidFill>
              </a:rPr>
              <a:t>Smart Metering Reading Use Case (1</a:t>
            </a:r>
            <a:r>
              <a:rPr lang="en-US" altLang="zh-TW" sz="3200" dirty="0" smtClean="0">
                <a:solidFill>
                  <a:schemeClr val="tx1"/>
                </a:solidFill>
              </a:rPr>
              <a:t>)</a:t>
            </a:r>
            <a:br>
              <a:rPr lang="en-US" altLang="zh-TW" sz="3200" dirty="0" smtClean="0">
                <a:solidFill>
                  <a:schemeClr val="tx1"/>
                </a:solidFill>
              </a:rPr>
            </a:br>
            <a:r>
              <a:rPr lang="en-US" altLang="zh-TW" sz="3200" dirty="0" smtClean="0">
                <a:solidFill>
                  <a:schemeClr val="tx1"/>
                </a:solidFill>
              </a:rPr>
              <a:t>Conceptual </a:t>
            </a:r>
            <a:r>
              <a:rPr lang="en-US" altLang="zh-TW" sz="3200" dirty="0">
                <a:solidFill>
                  <a:schemeClr val="tx1"/>
                </a:solidFill>
              </a:rPr>
              <a:t>Actors/Data </a:t>
            </a:r>
            <a:r>
              <a:rPr lang="en-US" altLang="zh-TW" sz="3200" dirty="0">
                <a:solidFill>
                  <a:srgbClr val="FF0000"/>
                </a:solidFill>
              </a:rPr>
              <a:t>Flow</a:t>
            </a:r>
            <a:r>
              <a:rPr lang="en-US" altLang="zh-TW" sz="3200" dirty="0">
                <a:solidFill>
                  <a:schemeClr val="tx1"/>
                </a:solidFill>
              </a:rPr>
              <a:t> Diagram</a:t>
            </a:r>
            <a:endParaRPr lang="zh-TW" altLang="en-US" sz="3200" dirty="0">
              <a:solidFill>
                <a:schemeClr val="tx1"/>
              </a:solidFill>
            </a:endParaRPr>
          </a:p>
        </p:txBody>
      </p:sp>
      <p:sp>
        <p:nvSpPr>
          <p:cNvPr id="4" name="Rectangle 2"/>
          <p:cNvSpPr>
            <a:spLocks noChangeArrowheads="1"/>
          </p:cNvSpPr>
          <p:nvPr/>
        </p:nvSpPr>
        <p:spPr bwMode="auto">
          <a:xfrm>
            <a:off x="2267744" y="15567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694266642"/>
              </p:ext>
            </p:extLst>
          </p:nvPr>
        </p:nvGraphicFramePr>
        <p:xfrm>
          <a:off x="2267744" y="1556792"/>
          <a:ext cx="4781550" cy="5153025"/>
        </p:xfrm>
        <a:graphic>
          <a:graphicData uri="http://schemas.openxmlformats.org/presentationml/2006/ole">
            <mc:AlternateContent xmlns:mc="http://schemas.openxmlformats.org/markup-compatibility/2006">
              <mc:Choice xmlns:v="urn:schemas-microsoft-com:vml" Requires="v">
                <p:oleObj spid="_x0000_s1074" name="Visio" r:id="rId4" imgW="7535153" imgH="8153400" progId="Visio.Drawing.11">
                  <p:embed/>
                </p:oleObj>
              </mc:Choice>
              <mc:Fallback>
                <p:oleObj name="Visio" r:id="rId4" imgW="7535153" imgH="8153400"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7744" y="1556792"/>
                        <a:ext cx="4781550" cy="5153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文字方塊 5"/>
          <p:cNvSpPr txBox="1"/>
          <p:nvPr/>
        </p:nvSpPr>
        <p:spPr>
          <a:xfrm>
            <a:off x="5520408" y="6356974"/>
            <a:ext cx="2638671" cy="369332"/>
          </a:xfrm>
          <a:prstGeom prst="rect">
            <a:avLst/>
          </a:prstGeom>
          <a:noFill/>
        </p:spPr>
        <p:txBody>
          <a:bodyPr wrap="none" rtlCol="0">
            <a:spAutoFit/>
          </a:bodyPr>
          <a:lstStyle/>
          <a:p>
            <a:r>
              <a:rPr lang="en-US" altLang="zh-TW" dirty="0" smtClean="0"/>
              <a:t>Source: oneM2M TR-0001</a:t>
            </a:r>
            <a:endParaRPr lang="zh-TW" altLang="en-US" dirty="0"/>
          </a:p>
        </p:txBody>
      </p:sp>
      <p:sp>
        <p:nvSpPr>
          <p:cNvPr id="9" name="投影片編號版面配置區 8"/>
          <p:cNvSpPr>
            <a:spLocks noGrp="1"/>
          </p:cNvSpPr>
          <p:nvPr>
            <p:ph type="sldNum" sz="quarter" idx="4"/>
          </p:nvPr>
        </p:nvSpPr>
        <p:spPr/>
        <p:txBody>
          <a:bodyPr/>
          <a:lstStyle/>
          <a:p>
            <a:fld id="{BC71E80C-9635-473D-9F26-B779060F2DD3}" type="slidenum">
              <a:rPr lang="zh-TW" altLang="en-US" smtClean="0"/>
              <a:t>36</a:t>
            </a:fld>
            <a:endParaRPr lang="zh-TW" altLang="en-US"/>
          </a:p>
        </p:txBody>
      </p:sp>
    </p:spTree>
    <p:extLst>
      <p:ext uri="{BB962C8B-B14F-4D97-AF65-F5344CB8AC3E}">
        <p14:creationId xmlns:p14="http://schemas.microsoft.com/office/powerpoint/2010/main" val="258639798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sz="3200" dirty="0">
                <a:solidFill>
                  <a:prstClr val="black"/>
                </a:solidFill>
              </a:rPr>
              <a:t>Smart Metering Reading Use Case </a:t>
            </a:r>
            <a:r>
              <a:rPr lang="en-US" altLang="zh-TW" sz="3200" dirty="0" smtClean="0">
                <a:solidFill>
                  <a:prstClr val="black"/>
                </a:solidFill>
              </a:rPr>
              <a:t>(2)</a:t>
            </a:r>
            <a:r>
              <a:rPr lang="en-US" altLang="zh-TW" sz="3200" dirty="0">
                <a:solidFill>
                  <a:prstClr val="black"/>
                </a:solidFill>
              </a:rPr>
              <a:t/>
            </a:r>
            <a:br>
              <a:rPr lang="en-US" altLang="zh-TW" sz="3200" dirty="0">
                <a:solidFill>
                  <a:prstClr val="black"/>
                </a:solidFill>
              </a:rPr>
            </a:br>
            <a:r>
              <a:rPr lang="en-US" altLang="zh-TW" sz="2200" dirty="0" smtClean="0">
                <a:solidFill>
                  <a:prstClr val="black"/>
                </a:solidFill>
              </a:rPr>
              <a:t>Typical </a:t>
            </a:r>
            <a:r>
              <a:rPr lang="en-US" altLang="zh-TW" sz="2200" dirty="0">
                <a:solidFill>
                  <a:prstClr val="black"/>
                </a:solidFill>
              </a:rPr>
              <a:t>Smart Meter Reading Flows A (on left) and B (on right)</a:t>
            </a:r>
            <a:endParaRPr lang="zh-TW" altLang="en-US" sz="3100" dirty="0"/>
          </a:p>
        </p:txBody>
      </p:sp>
      <p:pic>
        <p:nvPicPr>
          <p:cNvPr id="8" name="圖片 7"/>
          <p:cNvPicPr>
            <a:picLocks noChangeAspect="1"/>
          </p:cNvPicPr>
          <p:nvPr/>
        </p:nvPicPr>
        <p:blipFill>
          <a:blip r:embed="rId3"/>
          <a:stretch>
            <a:fillRect/>
          </a:stretch>
        </p:blipFill>
        <p:spPr>
          <a:xfrm>
            <a:off x="2339752" y="1556792"/>
            <a:ext cx="4608512" cy="4918700"/>
          </a:xfrm>
          <a:prstGeom prst="rect">
            <a:avLst/>
          </a:prstGeom>
        </p:spPr>
      </p:pic>
      <p:sp>
        <p:nvSpPr>
          <p:cNvPr id="9" name="文字方塊 8"/>
          <p:cNvSpPr txBox="1"/>
          <p:nvPr/>
        </p:nvSpPr>
        <p:spPr>
          <a:xfrm>
            <a:off x="5520408" y="6356974"/>
            <a:ext cx="2638671" cy="369332"/>
          </a:xfrm>
          <a:prstGeom prst="rect">
            <a:avLst/>
          </a:prstGeom>
          <a:noFill/>
        </p:spPr>
        <p:txBody>
          <a:bodyPr wrap="none" rtlCol="0">
            <a:spAutoFit/>
          </a:bodyPr>
          <a:lstStyle/>
          <a:p>
            <a:r>
              <a:rPr lang="en-US" altLang="zh-TW" dirty="0" smtClean="0"/>
              <a:t>Source: oneM2M TR-0001</a:t>
            </a:r>
            <a:endParaRPr lang="zh-TW" altLang="en-US" dirty="0"/>
          </a:p>
        </p:txBody>
      </p:sp>
      <p:sp>
        <p:nvSpPr>
          <p:cNvPr id="10" name="投影片編號版面配置區 9"/>
          <p:cNvSpPr>
            <a:spLocks noGrp="1"/>
          </p:cNvSpPr>
          <p:nvPr>
            <p:ph type="sldNum" sz="quarter" idx="4"/>
          </p:nvPr>
        </p:nvSpPr>
        <p:spPr/>
        <p:txBody>
          <a:bodyPr/>
          <a:lstStyle/>
          <a:p>
            <a:fld id="{BC71E80C-9635-473D-9F26-B779060F2DD3}" type="slidenum">
              <a:rPr lang="zh-TW" altLang="en-US" smtClean="0"/>
              <a:t>37</a:t>
            </a:fld>
            <a:endParaRPr lang="zh-TW" altLang="en-US"/>
          </a:p>
        </p:txBody>
      </p:sp>
    </p:spTree>
    <p:extLst>
      <p:ext uri="{BB962C8B-B14F-4D97-AF65-F5344CB8AC3E}">
        <p14:creationId xmlns:p14="http://schemas.microsoft.com/office/powerpoint/2010/main" val="280389654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a:t>Normal Flow</a:t>
            </a:r>
            <a:endParaRPr lang="zh-TW" altLang="en-US" dirty="0"/>
          </a:p>
        </p:txBody>
      </p:sp>
      <p:sp>
        <p:nvSpPr>
          <p:cNvPr id="5" name="內容版面配置區 4"/>
          <p:cNvSpPr>
            <a:spLocks noGrp="1"/>
          </p:cNvSpPr>
          <p:nvPr>
            <p:ph idx="1"/>
          </p:nvPr>
        </p:nvSpPr>
        <p:spPr/>
        <p:txBody>
          <a:bodyPr>
            <a:normAutofit fontScale="92500"/>
          </a:bodyPr>
          <a:lstStyle/>
          <a:p>
            <a:r>
              <a:rPr lang="en-US" altLang="zh-TW" dirty="0" smtClean="0"/>
              <a:t>Two possible flows</a:t>
            </a:r>
          </a:p>
          <a:p>
            <a:pPr lvl="1"/>
            <a:r>
              <a:rPr lang="en-US" altLang="zh-TW" dirty="0" smtClean="0"/>
              <a:t>flow A: </a:t>
            </a:r>
            <a:r>
              <a:rPr lang="en-US" altLang="zh-TW" dirty="0"/>
              <a:t>the Utility Data Center / AMI Headend can make a request to the Smart Meter directly</a:t>
            </a:r>
            <a:r>
              <a:rPr lang="en-US" altLang="zh-TW" dirty="0" smtClean="0"/>
              <a:t>.</a:t>
            </a:r>
          </a:p>
          <a:p>
            <a:pPr lvl="1"/>
            <a:r>
              <a:rPr lang="en-US" altLang="zh-TW" dirty="0"/>
              <a:t> flow B, the Utility Data Center / AMI Headend can make a request to the Smart Meter that can be received via the </a:t>
            </a:r>
            <a:r>
              <a:rPr lang="en-US" altLang="zh-TW" dirty="0" smtClean="0"/>
              <a:t>DAP</a:t>
            </a:r>
          </a:p>
          <a:p>
            <a:pPr lvl="2"/>
            <a:r>
              <a:rPr lang="en-US" altLang="zh-TW" dirty="0"/>
              <a:t> DAP </a:t>
            </a:r>
            <a:r>
              <a:rPr lang="en-US" altLang="zh-TW" dirty="0" smtClean="0"/>
              <a:t>may help distribute requests </a:t>
            </a:r>
            <a:r>
              <a:rPr lang="en-US" altLang="zh-TW" dirty="0"/>
              <a:t>to all Smart </a:t>
            </a:r>
            <a:r>
              <a:rPr lang="en-US" altLang="zh-TW" dirty="0" smtClean="0"/>
              <a:t>Meters</a:t>
            </a:r>
          </a:p>
          <a:p>
            <a:pPr lvl="2"/>
            <a:r>
              <a:rPr lang="en-US" altLang="zh-TW" dirty="0" smtClean="0"/>
              <a:t>Or DAP may simply act as a router (forwarding unit)</a:t>
            </a:r>
          </a:p>
          <a:p>
            <a:pPr lvl="2"/>
            <a:r>
              <a:rPr lang="en-US" altLang="zh-TW" dirty="0"/>
              <a:t>DAP entity may be either a physical or virtual processing entity buffering and aggregating meter reading </a:t>
            </a:r>
            <a:r>
              <a:rPr lang="en-US" altLang="zh-TW" dirty="0" smtClean="0"/>
              <a:t>responses</a:t>
            </a:r>
            <a:endParaRPr lang="zh-TW" altLang="en-US" dirty="0"/>
          </a:p>
        </p:txBody>
      </p:sp>
      <p:sp>
        <p:nvSpPr>
          <p:cNvPr id="3" name="投影片編號版面配置區 2"/>
          <p:cNvSpPr>
            <a:spLocks noGrp="1"/>
          </p:cNvSpPr>
          <p:nvPr>
            <p:ph type="sldNum" sz="quarter" idx="4"/>
          </p:nvPr>
        </p:nvSpPr>
        <p:spPr/>
        <p:txBody>
          <a:bodyPr/>
          <a:lstStyle/>
          <a:p>
            <a:fld id="{BC71E80C-9635-473D-9F26-B779060F2DD3}" type="slidenum">
              <a:rPr lang="zh-TW" altLang="en-US" smtClean="0"/>
              <a:t>38</a:t>
            </a:fld>
            <a:endParaRPr lang="zh-TW" altLang="en-US"/>
          </a:p>
        </p:txBody>
      </p:sp>
    </p:spTree>
    <p:extLst>
      <p:ext uri="{BB962C8B-B14F-4D97-AF65-F5344CB8AC3E}">
        <p14:creationId xmlns:p14="http://schemas.microsoft.com/office/powerpoint/2010/main" val="16040697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a:t>Normal </a:t>
            </a:r>
            <a:r>
              <a:rPr lang="en-US" altLang="zh-TW" dirty="0" smtClean="0"/>
              <a:t>Flow Summary</a:t>
            </a:r>
            <a:endParaRPr lang="zh-TW" altLang="en-US" dirty="0"/>
          </a:p>
        </p:txBody>
      </p:sp>
      <p:sp>
        <p:nvSpPr>
          <p:cNvPr id="5" name="內容版面配置區 4"/>
          <p:cNvSpPr>
            <a:spLocks noGrp="1"/>
          </p:cNvSpPr>
          <p:nvPr>
            <p:ph idx="1"/>
          </p:nvPr>
        </p:nvSpPr>
        <p:spPr/>
        <p:txBody>
          <a:bodyPr>
            <a:normAutofit lnSpcReduction="10000"/>
          </a:bodyPr>
          <a:lstStyle/>
          <a:p>
            <a:r>
              <a:rPr lang="en-US" altLang="zh-TW" dirty="0" smtClean="0"/>
              <a:t>Meter </a:t>
            </a:r>
            <a:r>
              <a:rPr lang="en-US" altLang="zh-TW" dirty="0"/>
              <a:t>reading requests could request a single meter reading or a set of meter </a:t>
            </a:r>
            <a:r>
              <a:rPr lang="en-US" altLang="zh-TW" dirty="0" smtClean="0"/>
              <a:t>readings</a:t>
            </a:r>
          </a:p>
          <a:p>
            <a:r>
              <a:rPr lang="en-US" altLang="zh-TW" dirty="0" smtClean="0"/>
              <a:t>Requests </a:t>
            </a:r>
            <a:r>
              <a:rPr lang="en-US" altLang="zh-TW" dirty="0"/>
              <a:t>may occur a few times (typically &lt; 10) per day and can be of the order of a few tens of bytes</a:t>
            </a:r>
            <a:r>
              <a:rPr lang="en-US" altLang="zh-TW" dirty="0" smtClean="0"/>
              <a:t>.</a:t>
            </a:r>
          </a:p>
          <a:p>
            <a:r>
              <a:rPr lang="en-US" altLang="zh-TW" dirty="0" smtClean="0"/>
              <a:t>Meter reading </a:t>
            </a:r>
            <a:r>
              <a:rPr lang="en-US" altLang="zh-TW" dirty="0"/>
              <a:t>responses can be of the order of a few 10s to 100s of </a:t>
            </a:r>
            <a:r>
              <a:rPr lang="en-US" altLang="zh-TW" dirty="0" smtClean="0"/>
              <a:t>bytes</a:t>
            </a:r>
          </a:p>
          <a:p>
            <a:r>
              <a:rPr lang="en-US" altLang="zh-TW" dirty="0"/>
              <a:t>Meter reading responses are typically expected in the order of a few seconds</a:t>
            </a:r>
            <a:endParaRPr lang="zh-TW" altLang="en-US" dirty="0"/>
          </a:p>
        </p:txBody>
      </p:sp>
      <p:sp>
        <p:nvSpPr>
          <p:cNvPr id="3" name="投影片編號版面配置區 2"/>
          <p:cNvSpPr>
            <a:spLocks noGrp="1"/>
          </p:cNvSpPr>
          <p:nvPr>
            <p:ph type="sldNum" sz="quarter" idx="4"/>
          </p:nvPr>
        </p:nvSpPr>
        <p:spPr/>
        <p:txBody>
          <a:bodyPr/>
          <a:lstStyle/>
          <a:p>
            <a:fld id="{BC71E80C-9635-473D-9F26-B779060F2DD3}" type="slidenum">
              <a:rPr lang="zh-TW" altLang="en-US" smtClean="0"/>
              <a:t>39</a:t>
            </a:fld>
            <a:endParaRPr lang="zh-TW" altLang="en-US"/>
          </a:p>
        </p:txBody>
      </p:sp>
    </p:spTree>
    <p:extLst>
      <p:ext uri="{BB962C8B-B14F-4D97-AF65-F5344CB8AC3E}">
        <p14:creationId xmlns:p14="http://schemas.microsoft.com/office/powerpoint/2010/main" val="790906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橢圓 21"/>
          <p:cNvSpPr/>
          <p:nvPr/>
        </p:nvSpPr>
        <p:spPr>
          <a:xfrm>
            <a:off x="5140325" y="4135438"/>
            <a:ext cx="2003425" cy="133985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TW" altLang="en-US"/>
          </a:p>
        </p:txBody>
      </p:sp>
      <p:sp>
        <p:nvSpPr>
          <p:cNvPr id="21" name="橢圓 20"/>
          <p:cNvSpPr/>
          <p:nvPr/>
        </p:nvSpPr>
        <p:spPr>
          <a:xfrm>
            <a:off x="2555875" y="4276725"/>
            <a:ext cx="2160588" cy="119062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TW" altLang="en-US" dirty="0"/>
          </a:p>
        </p:txBody>
      </p:sp>
      <p:sp>
        <p:nvSpPr>
          <p:cNvPr id="11268" name="標題 1"/>
          <p:cNvSpPr>
            <a:spLocks noGrp="1"/>
          </p:cNvSpPr>
          <p:nvPr>
            <p:ph type="title"/>
          </p:nvPr>
        </p:nvSpPr>
        <p:spPr>
          <a:xfrm>
            <a:off x="457200" y="274638"/>
            <a:ext cx="8229600" cy="1066800"/>
          </a:xfrm>
        </p:spPr>
        <p:txBody>
          <a:bodyPr/>
          <a:lstStyle/>
          <a:p>
            <a:r>
              <a:rPr lang="en-US" altLang="zh-TW" dirty="0"/>
              <a:t>IoT/M2M System Structure</a:t>
            </a:r>
          </a:p>
        </p:txBody>
      </p:sp>
      <p:sp>
        <p:nvSpPr>
          <p:cNvPr id="4" name="橢圓 3"/>
          <p:cNvSpPr/>
          <p:nvPr/>
        </p:nvSpPr>
        <p:spPr>
          <a:xfrm>
            <a:off x="4010026" y="1284288"/>
            <a:ext cx="2132011" cy="1008062"/>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TW" dirty="0"/>
              <a:t>Application</a:t>
            </a:r>
          </a:p>
          <a:p>
            <a:pPr algn="ctr" fontAlgn="auto">
              <a:spcBef>
                <a:spcPts val="0"/>
              </a:spcBef>
              <a:spcAft>
                <a:spcPts val="0"/>
              </a:spcAft>
              <a:defRPr/>
            </a:pPr>
            <a:r>
              <a:rPr lang="en-US" altLang="zh-TW" dirty="0"/>
              <a:t>server</a:t>
            </a:r>
            <a:endParaRPr lang="zh-TW" altLang="en-US" dirty="0"/>
          </a:p>
        </p:txBody>
      </p:sp>
      <p:sp>
        <p:nvSpPr>
          <p:cNvPr id="7" name="橢圓 6"/>
          <p:cNvSpPr/>
          <p:nvPr/>
        </p:nvSpPr>
        <p:spPr>
          <a:xfrm>
            <a:off x="1331913" y="1284288"/>
            <a:ext cx="2041525" cy="1008062"/>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TW" dirty="0"/>
              <a:t>Application</a:t>
            </a:r>
          </a:p>
          <a:p>
            <a:pPr algn="ctr" fontAlgn="auto">
              <a:spcBef>
                <a:spcPts val="0"/>
              </a:spcBef>
              <a:spcAft>
                <a:spcPts val="0"/>
              </a:spcAft>
              <a:defRPr/>
            </a:pPr>
            <a:r>
              <a:rPr lang="en-US" altLang="zh-TW" dirty="0"/>
              <a:t>server</a:t>
            </a:r>
            <a:endParaRPr lang="zh-TW" altLang="en-US" dirty="0"/>
          </a:p>
        </p:txBody>
      </p:sp>
      <p:sp>
        <p:nvSpPr>
          <p:cNvPr id="8" name="雲朵形 7"/>
          <p:cNvSpPr/>
          <p:nvPr/>
        </p:nvSpPr>
        <p:spPr>
          <a:xfrm>
            <a:off x="2138363" y="2136775"/>
            <a:ext cx="3024187" cy="1728788"/>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TW" sz="3200" dirty="0"/>
              <a:t>Internet</a:t>
            </a:r>
            <a:endParaRPr lang="zh-TW" altLang="en-US" dirty="0"/>
          </a:p>
        </p:txBody>
      </p:sp>
      <p:sp>
        <p:nvSpPr>
          <p:cNvPr id="9" name="梯形 8"/>
          <p:cNvSpPr/>
          <p:nvPr/>
        </p:nvSpPr>
        <p:spPr>
          <a:xfrm>
            <a:off x="827088" y="4508500"/>
            <a:ext cx="1128712" cy="649288"/>
          </a:xfrm>
          <a:prstGeom prst="trapezoid">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TW" dirty="0"/>
              <a:t>device</a:t>
            </a:r>
            <a:endParaRPr lang="zh-TW" altLang="en-US" dirty="0"/>
          </a:p>
        </p:txBody>
      </p:sp>
      <p:sp>
        <p:nvSpPr>
          <p:cNvPr id="16" name="梯形 15"/>
          <p:cNvSpPr/>
          <p:nvPr/>
        </p:nvSpPr>
        <p:spPr>
          <a:xfrm>
            <a:off x="5916613" y="4953000"/>
            <a:ext cx="539750" cy="323850"/>
          </a:xfrm>
          <a:prstGeom prst="trapezoid">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TW" altLang="en-US" dirty="0"/>
          </a:p>
        </p:txBody>
      </p:sp>
      <p:sp>
        <p:nvSpPr>
          <p:cNvPr id="17" name="梯形 16"/>
          <p:cNvSpPr/>
          <p:nvPr/>
        </p:nvSpPr>
        <p:spPr>
          <a:xfrm>
            <a:off x="5375275" y="4654550"/>
            <a:ext cx="541338" cy="323850"/>
          </a:xfrm>
          <a:prstGeom prst="trapezoid">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TW" altLang="en-US" dirty="0"/>
          </a:p>
        </p:txBody>
      </p:sp>
      <p:sp>
        <p:nvSpPr>
          <p:cNvPr id="18" name="梯形 17"/>
          <p:cNvSpPr/>
          <p:nvPr/>
        </p:nvSpPr>
        <p:spPr>
          <a:xfrm>
            <a:off x="3976688" y="4646613"/>
            <a:ext cx="539750" cy="323850"/>
          </a:xfrm>
          <a:prstGeom prst="trapezoid">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TW" altLang="en-US" dirty="0"/>
          </a:p>
        </p:txBody>
      </p:sp>
      <p:sp>
        <p:nvSpPr>
          <p:cNvPr id="19" name="梯形 18"/>
          <p:cNvSpPr/>
          <p:nvPr/>
        </p:nvSpPr>
        <p:spPr>
          <a:xfrm>
            <a:off x="2797175" y="4575175"/>
            <a:ext cx="539750" cy="323850"/>
          </a:xfrm>
          <a:prstGeom prst="trapezoid">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TW" altLang="en-US" dirty="0"/>
          </a:p>
        </p:txBody>
      </p:sp>
      <p:sp>
        <p:nvSpPr>
          <p:cNvPr id="20" name="梯形 19"/>
          <p:cNvSpPr/>
          <p:nvPr/>
        </p:nvSpPr>
        <p:spPr>
          <a:xfrm>
            <a:off x="3349625" y="4852988"/>
            <a:ext cx="539750" cy="323850"/>
          </a:xfrm>
          <a:prstGeom prst="trapezoid">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TW" altLang="en-US" dirty="0"/>
          </a:p>
        </p:txBody>
      </p:sp>
      <p:sp>
        <p:nvSpPr>
          <p:cNvPr id="25" name="矩形 24"/>
          <p:cNvSpPr/>
          <p:nvPr/>
        </p:nvSpPr>
        <p:spPr>
          <a:xfrm>
            <a:off x="5305425" y="3987800"/>
            <a:ext cx="1150938" cy="50482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TW" dirty="0"/>
              <a:t>Gateway</a:t>
            </a:r>
            <a:endParaRPr lang="zh-TW" altLang="en-US" dirty="0"/>
          </a:p>
        </p:txBody>
      </p:sp>
      <p:sp>
        <p:nvSpPr>
          <p:cNvPr id="26" name="梯形 25"/>
          <p:cNvSpPr/>
          <p:nvPr/>
        </p:nvSpPr>
        <p:spPr>
          <a:xfrm>
            <a:off x="6370638" y="4530725"/>
            <a:ext cx="539750" cy="323850"/>
          </a:xfrm>
          <a:prstGeom prst="trapezoid">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TW" altLang="en-US" dirty="0"/>
          </a:p>
        </p:txBody>
      </p:sp>
      <p:cxnSp>
        <p:nvCxnSpPr>
          <p:cNvPr id="28" name="直線單箭頭接點 27"/>
          <p:cNvCxnSpPr>
            <a:stCxn id="9" idx="0"/>
          </p:cNvCxnSpPr>
          <p:nvPr/>
        </p:nvCxnSpPr>
        <p:spPr>
          <a:xfrm flipV="1">
            <a:off x="1391444" y="3552826"/>
            <a:ext cx="1180306" cy="955674"/>
          </a:xfrm>
          <a:prstGeom prst="straightConnector1">
            <a:avLst/>
          </a:prstGeom>
          <a:ln>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p:nvPr/>
        </p:nvCxnSpPr>
        <p:spPr>
          <a:xfrm flipV="1">
            <a:off x="3067050" y="3863975"/>
            <a:ext cx="439738" cy="666750"/>
          </a:xfrm>
          <a:prstGeom prst="straightConnector1">
            <a:avLst/>
          </a:prstGeom>
          <a:ln>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1" name="直線單箭頭接點 30"/>
          <p:cNvCxnSpPr>
            <a:stCxn id="25" idx="0"/>
          </p:cNvCxnSpPr>
          <p:nvPr/>
        </p:nvCxnSpPr>
        <p:spPr>
          <a:xfrm flipH="1" flipV="1">
            <a:off x="4719638" y="3432176"/>
            <a:ext cx="1161256" cy="555624"/>
          </a:xfrm>
          <a:prstGeom prst="straightConnector1">
            <a:avLst/>
          </a:prstGeom>
          <a:ln>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1283" name="矩形 32"/>
          <p:cNvSpPr>
            <a:spLocks noChangeArrowheads="1"/>
          </p:cNvSpPr>
          <p:nvPr/>
        </p:nvSpPr>
        <p:spPr bwMode="auto">
          <a:xfrm>
            <a:off x="6875463" y="1377950"/>
            <a:ext cx="1849437" cy="830263"/>
          </a:xfrm>
          <a:prstGeom prst="rect">
            <a:avLst/>
          </a:prstGeom>
          <a:noFill/>
          <a:ln w="9525">
            <a:noFill/>
            <a:miter lim="800000"/>
            <a:headEnd/>
            <a:tailEnd/>
          </a:ln>
        </p:spPr>
        <p:txBody>
          <a:bodyPr>
            <a:spAutoFit/>
          </a:bodyPr>
          <a:lstStyle/>
          <a:p>
            <a:pPr algn="r"/>
            <a:r>
              <a:rPr lang="en-US" altLang="zh-TW" sz="2400" dirty="0">
                <a:latin typeface="Calibri" pitchFamily="34" charset="0"/>
              </a:rPr>
              <a:t>Business Applications </a:t>
            </a:r>
            <a:endParaRPr lang="zh-TW" altLang="en-US" sz="2400" dirty="0">
              <a:latin typeface="Calibri" pitchFamily="34" charset="0"/>
            </a:endParaRPr>
          </a:p>
        </p:txBody>
      </p:sp>
      <p:sp>
        <p:nvSpPr>
          <p:cNvPr id="11284" name="矩形 33"/>
          <p:cNvSpPr>
            <a:spLocks noChangeArrowheads="1"/>
          </p:cNvSpPr>
          <p:nvPr/>
        </p:nvSpPr>
        <p:spPr bwMode="auto">
          <a:xfrm>
            <a:off x="6516688" y="2586038"/>
            <a:ext cx="2208212" cy="846137"/>
          </a:xfrm>
          <a:prstGeom prst="rect">
            <a:avLst/>
          </a:prstGeom>
          <a:noFill/>
          <a:ln w="9525">
            <a:noFill/>
            <a:miter lim="800000"/>
            <a:headEnd/>
            <a:tailEnd/>
          </a:ln>
        </p:spPr>
        <p:txBody>
          <a:bodyPr>
            <a:spAutoFit/>
          </a:bodyPr>
          <a:lstStyle/>
          <a:p>
            <a:pPr algn="r"/>
            <a:r>
              <a:rPr lang="en-US" altLang="zh-TW" sz="2400" dirty="0">
                <a:latin typeface="Calibri" pitchFamily="34" charset="0"/>
              </a:rPr>
              <a:t>Communication networks</a:t>
            </a:r>
            <a:endParaRPr lang="zh-TW" altLang="en-US" sz="2400">
              <a:latin typeface="Calibri" pitchFamily="34" charset="0"/>
            </a:endParaRPr>
          </a:p>
        </p:txBody>
      </p:sp>
      <p:sp>
        <p:nvSpPr>
          <p:cNvPr id="11285" name="矩形 34"/>
          <p:cNvSpPr>
            <a:spLocks noChangeArrowheads="1"/>
          </p:cNvSpPr>
          <p:nvPr/>
        </p:nvSpPr>
        <p:spPr bwMode="auto">
          <a:xfrm>
            <a:off x="4787900" y="5461000"/>
            <a:ext cx="2797175" cy="831850"/>
          </a:xfrm>
          <a:prstGeom prst="rect">
            <a:avLst/>
          </a:prstGeom>
          <a:noFill/>
          <a:ln w="9525">
            <a:noFill/>
            <a:miter lim="800000"/>
            <a:headEnd/>
            <a:tailEnd/>
          </a:ln>
        </p:spPr>
        <p:txBody>
          <a:bodyPr>
            <a:spAutoFit/>
          </a:bodyPr>
          <a:lstStyle/>
          <a:p>
            <a:pPr algn="ctr"/>
            <a:r>
              <a:rPr lang="en-US" altLang="zh-TW" sz="2400" dirty="0">
                <a:latin typeface="Calibri" pitchFamily="34" charset="0"/>
              </a:rPr>
              <a:t>Scenario 3</a:t>
            </a:r>
          </a:p>
          <a:p>
            <a:pPr algn="ctr"/>
            <a:r>
              <a:rPr lang="en-US" altLang="zh-TW" sz="2400" dirty="0">
                <a:latin typeface="Calibri" pitchFamily="34" charset="0"/>
              </a:rPr>
              <a:t>M2M area networks</a:t>
            </a:r>
          </a:p>
        </p:txBody>
      </p:sp>
      <p:sp>
        <p:nvSpPr>
          <p:cNvPr id="44" name="矩形 43"/>
          <p:cNvSpPr/>
          <p:nvPr/>
        </p:nvSpPr>
        <p:spPr>
          <a:xfrm>
            <a:off x="5019675" y="3865563"/>
            <a:ext cx="2289175" cy="169703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TW"/>
            </a:defPPr>
            <a:lvl1pPr algn="l" rtl="0" fontAlgn="base">
              <a:spcBef>
                <a:spcPct val="0"/>
              </a:spcBef>
              <a:spcAft>
                <a:spcPct val="0"/>
              </a:spcAft>
              <a:defRPr kumimoji="1" kern="1200">
                <a:solidFill>
                  <a:schemeClr val="lt1"/>
                </a:solidFill>
                <a:latin typeface="+mn-lt"/>
                <a:ea typeface="+mn-ea"/>
                <a:cs typeface="+mn-cs"/>
              </a:defRPr>
            </a:lvl1pPr>
            <a:lvl2pPr marL="457200" algn="l" rtl="0" fontAlgn="base">
              <a:spcBef>
                <a:spcPct val="0"/>
              </a:spcBef>
              <a:spcAft>
                <a:spcPct val="0"/>
              </a:spcAft>
              <a:defRPr kumimoji="1" kern="1200">
                <a:solidFill>
                  <a:schemeClr val="lt1"/>
                </a:solidFill>
                <a:latin typeface="+mn-lt"/>
                <a:ea typeface="+mn-ea"/>
                <a:cs typeface="+mn-cs"/>
              </a:defRPr>
            </a:lvl2pPr>
            <a:lvl3pPr marL="914400" algn="l" rtl="0" fontAlgn="base">
              <a:spcBef>
                <a:spcPct val="0"/>
              </a:spcBef>
              <a:spcAft>
                <a:spcPct val="0"/>
              </a:spcAft>
              <a:defRPr kumimoji="1" kern="1200">
                <a:solidFill>
                  <a:schemeClr val="lt1"/>
                </a:solidFill>
                <a:latin typeface="+mn-lt"/>
                <a:ea typeface="+mn-ea"/>
                <a:cs typeface="+mn-cs"/>
              </a:defRPr>
            </a:lvl3pPr>
            <a:lvl4pPr marL="1371600" algn="l" rtl="0" fontAlgn="base">
              <a:spcBef>
                <a:spcPct val="0"/>
              </a:spcBef>
              <a:spcAft>
                <a:spcPct val="0"/>
              </a:spcAft>
              <a:defRPr kumimoji="1" kern="1200">
                <a:solidFill>
                  <a:schemeClr val="lt1"/>
                </a:solidFill>
                <a:latin typeface="+mn-lt"/>
                <a:ea typeface="+mn-ea"/>
                <a:cs typeface="+mn-cs"/>
              </a:defRPr>
            </a:lvl4pPr>
            <a:lvl5pPr marL="1828800" algn="l" rtl="0" fontAlgn="base">
              <a:spcBef>
                <a:spcPct val="0"/>
              </a:spcBef>
              <a:spcAft>
                <a:spcPct val="0"/>
              </a:spcAft>
              <a:defRPr kumimoji="1" kern="1200">
                <a:solidFill>
                  <a:schemeClr val="lt1"/>
                </a:solidFill>
                <a:latin typeface="+mn-lt"/>
                <a:ea typeface="+mn-ea"/>
                <a:cs typeface="+mn-cs"/>
              </a:defRPr>
            </a:lvl5pPr>
            <a:lvl6pPr marL="2286000" algn="l" defTabSz="914400" rtl="0" eaLnBrk="1" latinLnBrk="0" hangingPunct="1">
              <a:defRPr kumimoji="1" kern="1200">
                <a:solidFill>
                  <a:schemeClr val="lt1"/>
                </a:solidFill>
                <a:latin typeface="+mn-lt"/>
                <a:ea typeface="+mn-ea"/>
                <a:cs typeface="+mn-cs"/>
              </a:defRPr>
            </a:lvl6pPr>
            <a:lvl7pPr marL="2743200" algn="l" defTabSz="914400" rtl="0" eaLnBrk="1" latinLnBrk="0" hangingPunct="1">
              <a:defRPr kumimoji="1" kern="1200">
                <a:solidFill>
                  <a:schemeClr val="lt1"/>
                </a:solidFill>
                <a:latin typeface="+mn-lt"/>
                <a:ea typeface="+mn-ea"/>
                <a:cs typeface="+mn-cs"/>
              </a:defRPr>
            </a:lvl7pPr>
            <a:lvl8pPr marL="3200400" algn="l" defTabSz="914400" rtl="0" eaLnBrk="1" latinLnBrk="0" hangingPunct="1">
              <a:defRPr kumimoji="1" kern="1200">
                <a:solidFill>
                  <a:schemeClr val="lt1"/>
                </a:solidFill>
                <a:latin typeface="+mn-lt"/>
                <a:ea typeface="+mn-ea"/>
                <a:cs typeface="+mn-cs"/>
              </a:defRPr>
            </a:lvl8pPr>
            <a:lvl9pPr marL="3657600" algn="l" defTabSz="914400" rtl="0" eaLnBrk="1" latinLnBrk="0" hangingPunct="1">
              <a:defRPr kumimoji="1" kern="1200">
                <a:solidFill>
                  <a:schemeClr val="lt1"/>
                </a:solidFill>
                <a:latin typeface="+mn-lt"/>
                <a:ea typeface="+mn-ea"/>
                <a:cs typeface="+mn-cs"/>
              </a:defRPr>
            </a:lvl9pPr>
          </a:lstStyle>
          <a:p>
            <a:pPr algn="ctr">
              <a:defRPr/>
            </a:pPr>
            <a:endParaRPr lang="zh-TW" altLang="en-US"/>
          </a:p>
        </p:txBody>
      </p:sp>
      <p:sp>
        <p:nvSpPr>
          <p:cNvPr id="30" name="矩形 29"/>
          <p:cNvSpPr/>
          <p:nvPr/>
        </p:nvSpPr>
        <p:spPr>
          <a:xfrm>
            <a:off x="2484438" y="4040188"/>
            <a:ext cx="2374900" cy="152241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TW"/>
            </a:defPPr>
            <a:lvl1pPr algn="l" rtl="0" fontAlgn="base">
              <a:spcBef>
                <a:spcPct val="0"/>
              </a:spcBef>
              <a:spcAft>
                <a:spcPct val="0"/>
              </a:spcAft>
              <a:defRPr kumimoji="1" kern="1200">
                <a:solidFill>
                  <a:schemeClr val="lt1"/>
                </a:solidFill>
                <a:latin typeface="+mn-lt"/>
                <a:ea typeface="+mn-ea"/>
                <a:cs typeface="+mn-cs"/>
              </a:defRPr>
            </a:lvl1pPr>
            <a:lvl2pPr marL="457200" algn="l" rtl="0" fontAlgn="base">
              <a:spcBef>
                <a:spcPct val="0"/>
              </a:spcBef>
              <a:spcAft>
                <a:spcPct val="0"/>
              </a:spcAft>
              <a:defRPr kumimoji="1" kern="1200">
                <a:solidFill>
                  <a:schemeClr val="lt1"/>
                </a:solidFill>
                <a:latin typeface="+mn-lt"/>
                <a:ea typeface="+mn-ea"/>
                <a:cs typeface="+mn-cs"/>
              </a:defRPr>
            </a:lvl2pPr>
            <a:lvl3pPr marL="914400" algn="l" rtl="0" fontAlgn="base">
              <a:spcBef>
                <a:spcPct val="0"/>
              </a:spcBef>
              <a:spcAft>
                <a:spcPct val="0"/>
              </a:spcAft>
              <a:defRPr kumimoji="1" kern="1200">
                <a:solidFill>
                  <a:schemeClr val="lt1"/>
                </a:solidFill>
                <a:latin typeface="+mn-lt"/>
                <a:ea typeface="+mn-ea"/>
                <a:cs typeface="+mn-cs"/>
              </a:defRPr>
            </a:lvl3pPr>
            <a:lvl4pPr marL="1371600" algn="l" rtl="0" fontAlgn="base">
              <a:spcBef>
                <a:spcPct val="0"/>
              </a:spcBef>
              <a:spcAft>
                <a:spcPct val="0"/>
              </a:spcAft>
              <a:defRPr kumimoji="1" kern="1200">
                <a:solidFill>
                  <a:schemeClr val="lt1"/>
                </a:solidFill>
                <a:latin typeface="+mn-lt"/>
                <a:ea typeface="+mn-ea"/>
                <a:cs typeface="+mn-cs"/>
              </a:defRPr>
            </a:lvl4pPr>
            <a:lvl5pPr marL="1828800" algn="l" rtl="0" fontAlgn="base">
              <a:spcBef>
                <a:spcPct val="0"/>
              </a:spcBef>
              <a:spcAft>
                <a:spcPct val="0"/>
              </a:spcAft>
              <a:defRPr kumimoji="1" kern="1200">
                <a:solidFill>
                  <a:schemeClr val="lt1"/>
                </a:solidFill>
                <a:latin typeface="+mn-lt"/>
                <a:ea typeface="+mn-ea"/>
                <a:cs typeface="+mn-cs"/>
              </a:defRPr>
            </a:lvl5pPr>
            <a:lvl6pPr marL="2286000" algn="l" defTabSz="914400" rtl="0" eaLnBrk="1" latinLnBrk="0" hangingPunct="1">
              <a:defRPr kumimoji="1" kern="1200">
                <a:solidFill>
                  <a:schemeClr val="lt1"/>
                </a:solidFill>
                <a:latin typeface="+mn-lt"/>
                <a:ea typeface="+mn-ea"/>
                <a:cs typeface="+mn-cs"/>
              </a:defRPr>
            </a:lvl6pPr>
            <a:lvl7pPr marL="2743200" algn="l" defTabSz="914400" rtl="0" eaLnBrk="1" latinLnBrk="0" hangingPunct="1">
              <a:defRPr kumimoji="1" kern="1200">
                <a:solidFill>
                  <a:schemeClr val="lt1"/>
                </a:solidFill>
                <a:latin typeface="+mn-lt"/>
                <a:ea typeface="+mn-ea"/>
                <a:cs typeface="+mn-cs"/>
              </a:defRPr>
            </a:lvl7pPr>
            <a:lvl8pPr marL="3200400" algn="l" defTabSz="914400" rtl="0" eaLnBrk="1" latinLnBrk="0" hangingPunct="1">
              <a:defRPr kumimoji="1" kern="1200">
                <a:solidFill>
                  <a:schemeClr val="lt1"/>
                </a:solidFill>
                <a:latin typeface="+mn-lt"/>
                <a:ea typeface="+mn-ea"/>
                <a:cs typeface="+mn-cs"/>
              </a:defRPr>
            </a:lvl8pPr>
            <a:lvl9pPr marL="3657600" algn="l" defTabSz="914400" rtl="0" eaLnBrk="1" latinLnBrk="0" hangingPunct="1">
              <a:defRPr kumimoji="1" kern="1200">
                <a:solidFill>
                  <a:schemeClr val="lt1"/>
                </a:solidFill>
                <a:latin typeface="+mn-lt"/>
                <a:ea typeface="+mn-ea"/>
                <a:cs typeface="+mn-cs"/>
              </a:defRPr>
            </a:lvl9pPr>
          </a:lstStyle>
          <a:p>
            <a:pPr algn="ctr">
              <a:defRPr/>
            </a:pPr>
            <a:endParaRPr lang="zh-TW" altLang="en-US"/>
          </a:p>
        </p:txBody>
      </p:sp>
      <p:sp>
        <p:nvSpPr>
          <p:cNvPr id="32" name="矩形 31"/>
          <p:cNvSpPr/>
          <p:nvPr/>
        </p:nvSpPr>
        <p:spPr>
          <a:xfrm>
            <a:off x="468313" y="4040188"/>
            <a:ext cx="1800225" cy="152241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TW"/>
            </a:defPPr>
            <a:lvl1pPr algn="l" rtl="0" fontAlgn="base">
              <a:spcBef>
                <a:spcPct val="0"/>
              </a:spcBef>
              <a:spcAft>
                <a:spcPct val="0"/>
              </a:spcAft>
              <a:defRPr kumimoji="1" kern="1200">
                <a:solidFill>
                  <a:schemeClr val="lt1"/>
                </a:solidFill>
                <a:latin typeface="+mn-lt"/>
                <a:ea typeface="+mn-ea"/>
                <a:cs typeface="+mn-cs"/>
              </a:defRPr>
            </a:lvl1pPr>
            <a:lvl2pPr marL="457200" algn="l" rtl="0" fontAlgn="base">
              <a:spcBef>
                <a:spcPct val="0"/>
              </a:spcBef>
              <a:spcAft>
                <a:spcPct val="0"/>
              </a:spcAft>
              <a:defRPr kumimoji="1" kern="1200">
                <a:solidFill>
                  <a:schemeClr val="lt1"/>
                </a:solidFill>
                <a:latin typeface="+mn-lt"/>
                <a:ea typeface="+mn-ea"/>
                <a:cs typeface="+mn-cs"/>
              </a:defRPr>
            </a:lvl2pPr>
            <a:lvl3pPr marL="914400" algn="l" rtl="0" fontAlgn="base">
              <a:spcBef>
                <a:spcPct val="0"/>
              </a:spcBef>
              <a:spcAft>
                <a:spcPct val="0"/>
              </a:spcAft>
              <a:defRPr kumimoji="1" kern="1200">
                <a:solidFill>
                  <a:schemeClr val="lt1"/>
                </a:solidFill>
                <a:latin typeface="+mn-lt"/>
                <a:ea typeface="+mn-ea"/>
                <a:cs typeface="+mn-cs"/>
              </a:defRPr>
            </a:lvl3pPr>
            <a:lvl4pPr marL="1371600" algn="l" rtl="0" fontAlgn="base">
              <a:spcBef>
                <a:spcPct val="0"/>
              </a:spcBef>
              <a:spcAft>
                <a:spcPct val="0"/>
              </a:spcAft>
              <a:defRPr kumimoji="1" kern="1200">
                <a:solidFill>
                  <a:schemeClr val="lt1"/>
                </a:solidFill>
                <a:latin typeface="+mn-lt"/>
                <a:ea typeface="+mn-ea"/>
                <a:cs typeface="+mn-cs"/>
              </a:defRPr>
            </a:lvl4pPr>
            <a:lvl5pPr marL="1828800" algn="l" rtl="0" fontAlgn="base">
              <a:spcBef>
                <a:spcPct val="0"/>
              </a:spcBef>
              <a:spcAft>
                <a:spcPct val="0"/>
              </a:spcAft>
              <a:defRPr kumimoji="1" kern="1200">
                <a:solidFill>
                  <a:schemeClr val="lt1"/>
                </a:solidFill>
                <a:latin typeface="+mn-lt"/>
                <a:ea typeface="+mn-ea"/>
                <a:cs typeface="+mn-cs"/>
              </a:defRPr>
            </a:lvl5pPr>
            <a:lvl6pPr marL="2286000" algn="l" defTabSz="914400" rtl="0" eaLnBrk="1" latinLnBrk="0" hangingPunct="1">
              <a:defRPr kumimoji="1" kern="1200">
                <a:solidFill>
                  <a:schemeClr val="lt1"/>
                </a:solidFill>
                <a:latin typeface="+mn-lt"/>
                <a:ea typeface="+mn-ea"/>
                <a:cs typeface="+mn-cs"/>
              </a:defRPr>
            </a:lvl6pPr>
            <a:lvl7pPr marL="2743200" algn="l" defTabSz="914400" rtl="0" eaLnBrk="1" latinLnBrk="0" hangingPunct="1">
              <a:defRPr kumimoji="1" kern="1200">
                <a:solidFill>
                  <a:schemeClr val="lt1"/>
                </a:solidFill>
                <a:latin typeface="+mn-lt"/>
                <a:ea typeface="+mn-ea"/>
                <a:cs typeface="+mn-cs"/>
              </a:defRPr>
            </a:lvl7pPr>
            <a:lvl8pPr marL="3200400" algn="l" defTabSz="914400" rtl="0" eaLnBrk="1" latinLnBrk="0" hangingPunct="1">
              <a:defRPr kumimoji="1" kern="1200">
                <a:solidFill>
                  <a:schemeClr val="lt1"/>
                </a:solidFill>
                <a:latin typeface="+mn-lt"/>
                <a:ea typeface="+mn-ea"/>
                <a:cs typeface="+mn-cs"/>
              </a:defRPr>
            </a:lvl8pPr>
            <a:lvl9pPr marL="3657600" algn="l" defTabSz="914400" rtl="0" eaLnBrk="1" latinLnBrk="0" hangingPunct="1">
              <a:defRPr kumimoji="1" kern="1200">
                <a:solidFill>
                  <a:schemeClr val="lt1"/>
                </a:solidFill>
                <a:latin typeface="+mn-lt"/>
                <a:ea typeface="+mn-ea"/>
                <a:cs typeface="+mn-cs"/>
              </a:defRPr>
            </a:lvl9pPr>
          </a:lstStyle>
          <a:p>
            <a:pPr algn="ctr">
              <a:defRPr/>
            </a:pPr>
            <a:endParaRPr lang="zh-TW" altLang="en-US"/>
          </a:p>
        </p:txBody>
      </p:sp>
      <p:sp>
        <p:nvSpPr>
          <p:cNvPr id="11289" name="矩形 35"/>
          <p:cNvSpPr>
            <a:spLocks noChangeArrowheads="1"/>
          </p:cNvSpPr>
          <p:nvPr/>
        </p:nvSpPr>
        <p:spPr bwMode="auto">
          <a:xfrm>
            <a:off x="2460625" y="5478463"/>
            <a:ext cx="2422525" cy="830262"/>
          </a:xfrm>
          <a:prstGeom prst="rect">
            <a:avLst/>
          </a:prstGeom>
          <a:noFill/>
          <a:ln w="9525">
            <a:noFill/>
            <a:miter lim="800000"/>
            <a:headEnd/>
            <a:tailEnd/>
          </a:ln>
        </p:spPr>
        <p:txBody>
          <a:bodyPr>
            <a:spAutoFit/>
          </a:bodyPr>
          <a:lstStyle/>
          <a:p>
            <a:pPr algn="ctr"/>
            <a:r>
              <a:rPr lang="en-US" altLang="zh-TW" sz="2400" dirty="0">
                <a:latin typeface="Calibri" pitchFamily="34" charset="0"/>
              </a:rPr>
              <a:t>Scenario 2</a:t>
            </a:r>
          </a:p>
          <a:p>
            <a:pPr algn="ctr"/>
            <a:r>
              <a:rPr lang="en-US" altLang="zh-TW" sz="2400" dirty="0">
                <a:latin typeface="Calibri" pitchFamily="34" charset="0"/>
              </a:rPr>
              <a:t>M2M relationship </a:t>
            </a:r>
          </a:p>
        </p:txBody>
      </p:sp>
      <p:sp>
        <p:nvSpPr>
          <p:cNvPr id="11290" name="矩形 37"/>
          <p:cNvSpPr>
            <a:spLocks noChangeArrowheads="1"/>
          </p:cNvSpPr>
          <p:nvPr/>
        </p:nvSpPr>
        <p:spPr bwMode="auto">
          <a:xfrm>
            <a:off x="468313" y="5478463"/>
            <a:ext cx="1800225" cy="830262"/>
          </a:xfrm>
          <a:prstGeom prst="rect">
            <a:avLst/>
          </a:prstGeom>
          <a:noFill/>
          <a:ln w="9525">
            <a:noFill/>
            <a:miter lim="800000"/>
            <a:headEnd/>
            <a:tailEnd/>
          </a:ln>
        </p:spPr>
        <p:txBody>
          <a:bodyPr>
            <a:spAutoFit/>
          </a:bodyPr>
          <a:lstStyle/>
          <a:p>
            <a:pPr algn="ctr"/>
            <a:r>
              <a:rPr lang="en-US" altLang="zh-TW" sz="2400" dirty="0">
                <a:latin typeface="Calibri" pitchFamily="34" charset="0"/>
              </a:rPr>
              <a:t>Scenario 1</a:t>
            </a:r>
          </a:p>
          <a:p>
            <a:pPr algn="ctr"/>
            <a:r>
              <a:rPr lang="en-US" altLang="zh-TW" sz="2400" dirty="0">
                <a:latin typeface="Calibri" pitchFamily="34" charset="0"/>
              </a:rPr>
              <a:t>M2M agent </a:t>
            </a:r>
          </a:p>
        </p:txBody>
      </p:sp>
      <p:sp>
        <p:nvSpPr>
          <p:cNvPr id="11291" name="矩形 38"/>
          <p:cNvSpPr>
            <a:spLocks noChangeArrowheads="1"/>
          </p:cNvSpPr>
          <p:nvPr/>
        </p:nvSpPr>
        <p:spPr bwMode="auto">
          <a:xfrm>
            <a:off x="6516688" y="4297363"/>
            <a:ext cx="2208212" cy="830262"/>
          </a:xfrm>
          <a:prstGeom prst="rect">
            <a:avLst/>
          </a:prstGeom>
          <a:noFill/>
          <a:ln w="9525">
            <a:noFill/>
            <a:miter lim="800000"/>
            <a:headEnd/>
            <a:tailEnd/>
          </a:ln>
        </p:spPr>
        <p:txBody>
          <a:bodyPr>
            <a:spAutoFit/>
          </a:bodyPr>
          <a:lstStyle/>
          <a:p>
            <a:pPr algn="r"/>
            <a:r>
              <a:rPr lang="en-US" altLang="zh-TW" sz="2400" dirty="0">
                <a:latin typeface="Calibri" pitchFamily="34" charset="0"/>
              </a:rPr>
              <a:t> Agents/</a:t>
            </a:r>
          </a:p>
          <a:p>
            <a:pPr algn="r"/>
            <a:r>
              <a:rPr lang="en-US" altLang="zh-TW" sz="2400" dirty="0">
                <a:latin typeface="Calibri" pitchFamily="34" charset="0"/>
              </a:rPr>
              <a:t>End Users</a:t>
            </a:r>
            <a:endParaRPr lang="zh-TW" altLang="en-US" sz="2400">
              <a:latin typeface="Calibri" pitchFamily="34" charset="0"/>
            </a:endParaRPr>
          </a:p>
        </p:txBody>
      </p:sp>
      <p:cxnSp>
        <p:nvCxnSpPr>
          <p:cNvPr id="14" name="直線接點 13"/>
          <p:cNvCxnSpPr/>
          <p:nvPr/>
        </p:nvCxnSpPr>
        <p:spPr>
          <a:xfrm flipV="1">
            <a:off x="250825" y="2276475"/>
            <a:ext cx="8569325" cy="15875"/>
          </a:xfrm>
          <a:prstGeom prst="line">
            <a:avLst/>
          </a:prstGeom>
          <a:ln w="57150">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41" name="直線接點 40"/>
          <p:cNvCxnSpPr/>
          <p:nvPr/>
        </p:nvCxnSpPr>
        <p:spPr>
          <a:xfrm flipV="1">
            <a:off x="250825" y="3721100"/>
            <a:ext cx="8569325" cy="15875"/>
          </a:xfrm>
          <a:prstGeom prst="line">
            <a:avLst/>
          </a:prstGeom>
          <a:ln w="57150">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p:nvPr/>
        </p:nvCxnSpPr>
        <p:spPr>
          <a:xfrm flipV="1">
            <a:off x="3619500" y="3879850"/>
            <a:ext cx="15875" cy="954088"/>
          </a:xfrm>
          <a:prstGeom prst="straightConnector1">
            <a:avLst/>
          </a:prstGeom>
          <a:ln>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0" name="直線單箭頭接點 39"/>
          <p:cNvCxnSpPr>
            <a:stCxn id="18" idx="0"/>
          </p:cNvCxnSpPr>
          <p:nvPr/>
        </p:nvCxnSpPr>
        <p:spPr>
          <a:xfrm flipH="1" flipV="1">
            <a:off x="3779838" y="3879850"/>
            <a:ext cx="466725" cy="766763"/>
          </a:xfrm>
          <a:prstGeom prst="straightConnector1">
            <a:avLst/>
          </a:prstGeom>
          <a:ln>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 name="投影片編號版面配置區 2"/>
          <p:cNvSpPr>
            <a:spLocks noGrp="1"/>
          </p:cNvSpPr>
          <p:nvPr>
            <p:ph type="sldNum" sz="quarter" idx="4"/>
          </p:nvPr>
        </p:nvSpPr>
        <p:spPr/>
        <p:txBody>
          <a:bodyPr/>
          <a:lstStyle/>
          <a:p>
            <a:fld id="{BC71E80C-9635-473D-9F26-B779060F2DD3}" type="slidenum">
              <a:rPr lang="zh-TW" altLang="en-US" smtClean="0"/>
              <a:t>4</a:t>
            </a:fld>
            <a:endParaRPr lang="zh-TW" altLang="en-US" dirty="0"/>
          </a:p>
        </p:txBody>
      </p:sp>
    </p:spTree>
    <p:extLst>
      <p:ext uri="{BB962C8B-B14F-4D97-AF65-F5344CB8AC3E}">
        <p14:creationId xmlns:p14="http://schemas.microsoft.com/office/powerpoint/2010/main" val="38067766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363169" y="260648"/>
            <a:ext cx="8229600" cy="1008112"/>
          </a:xfrm>
        </p:spPr>
        <p:txBody>
          <a:bodyPr/>
          <a:lstStyle/>
          <a:p>
            <a:pPr eaLnBrk="1" hangingPunct="1"/>
            <a:r>
              <a:rPr lang="en-US" altLang="en-US" dirty="0" smtClean="0">
                <a:ea typeface="新細明體" panose="02020500000000000000" pitchFamily="18" charset="-120"/>
              </a:rPr>
              <a:t>Wellness Service Use Case (1)</a:t>
            </a:r>
          </a:p>
        </p:txBody>
      </p:sp>
      <p:sp>
        <p:nvSpPr>
          <p:cNvPr id="34819" name="Content Placeholder 2"/>
          <p:cNvSpPr>
            <a:spLocks noGrp="1"/>
          </p:cNvSpPr>
          <p:nvPr>
            <p:ph idx="1"/>
          </p:nvPr>
        </p:nvSpPr>
        <p:spPr>
          <a:xfrm>
            <a:off x="382947" y="1124744"/>
            <a:ext cx="8229600" cy="4425355"/>
          </a:xfrm>
        </p:spPr>
        <p:txBody>
          <a:bodyPr>
            <a:noAutofit/>
          </a:bodyPr>
          <a:lstStyle/>
          <a:p>
            <a:pPr marL="0" indent="0">
              <a:buNone/>
            </a:pPr>
            <a:r>
              <a:rPr lang="en-US" altLang="en-US" sz="1100" dirty="0" smtClean="0">
                <a:ea typeface="新細明體" panose="02020500000000000000" pitchFamily="18" charset="-120"/>
              </a:rPr>
              <a:t>7.2.1	Description</a:t>
            </a:r>
            <a:endParaRPr lang="en-US" altLang="en-US" sz="1100" dirty="0">
              <a:ea typeface="新細明體" panose="02020500000000000000" pitchFamily="18" charset="-120"/>
            </a:endParaRPr>
          </a:p>
          <a:p>
            <a:pPr marL="0" indent="0">
              <a:buNone/>
            </a:pPr>
            <a:r>
              <a:rPr lang="en-US" altLang="en-US" sz="1100" dirty="0">
                <a:ea typeface="新細明體" panose="02020500000000000000" pitchFamily="18" charset="-120"/>
              </a:rPr>
              <a:t>This use case introduces several services based on wellness data collected by wellness sensor devices via mobile device such as smartphones and tablets which is regarded as M2M gateway.</a:t>
            </a:r>
          </a:p>
          <a:p>
            <a:pPr marL="0" indent="0">
              <a:buNone/>
            </a:pPr>
            <a:r>
              <a:rPr lang="en-US" altLang="en-US" sz="1100" dirty="0">
                <a:ea typeface="新細明體" panose="02020500000000000000" pitchFamily="18" charset="-120"/>
              </a:rPr>
              <a:t>Some wellness sensor devices are equipped with M2M area network module and measure individual wellness data. The mobile device connects to the wellness sensor devices by using the M2M area network technology, collecting and sending the wellness data to application server.</a:t>
            </a:r>
          </a:p>
          <a:p>
            <a:pPr marL="0" indent="0">
              <a:buNone/>
            </a:pPr>
            <a:r>
              <a:rPr lang="en-US" altLang="en-US" sz="1100" dirty="0">
                <a:ea typeface="新細明體" panose="02020500000000000000" pitchFamily="18" charset="-120"/>
              </a:rPr>
              <a:t>It is important to consider that mobile device as M2M gateway has mobility. For instance, there are possibilities for a mobile device to simultaneously connect to many wearable wellness sensor devices, and to connect newly to wellness sensor devices which have never connected previously at the location of outside. </a:t>
            </a:r>
          </a:p>
          <a:p>
            <a:pPr marL="0" indent="0">
              <a:buNone/>
            </a:pPr>
            <a:r>
              <a:rPr lang="en-US" altLang="en-US" sz="1100" dirty="0">
                <a:ea typeface="新細明體" panose="02020500000000000000" pitchFamily="18" charset="-120"/>
              </a:rPr>
              <a:t>This use case illustrates potential requirements from the use case of wellness services utilizing mobile device.</a:t>
            </a:r>
          </a:p>
          <a:p>
            <a:pPr marL="0" indent="0">
              <a:buNone/>
            </a:pPr>
            <a:endParaRPr lang="en-US" altLang="en-US" sz="1100" dirty="0" smtClean="0">
              <a:ea typeface="新細明體" panose="02020500000000000000" pitchFamily="18" charset="-120"/>
            </a:endParaRPr>
          </a:p>
          <a:p>
            <a:pPr marL="0" indent="0">
              <a:buNone/>
            </a:pPr>
            <a:r>
              <a:rPr lang="en-US" altLang="en-US" sz="1100" dirty="0" smtClean="0">
                <a:ea typeface="新細明體" panose="02020500000000000000" pitchFamily="18" charset="-120"/>
              </a:rPr>
              <a:t>7.2.2	Source</a:t>
            </a:r>
            <a:endParaRPr lang="en-US" altLang="en-US" sz="1100" dirty="0">
              <a:ea typeface="新細明體" panose="02020500000000000000" pitchFamily="18" charset="-120"/>
            </a:endParaRPr>
          </a:p>
          <a:p>
            <a:pPr marL="0" indent="0">
              <a:buNone/>
            </a:pPr>
            <a:r>
              <a:rPr lang="en-US" altLang="en-US" sz="1100" dirty="0">
                <a:ea typeface="新細明體" panose="02020500000000000000" pitchFamily="18" charset="-120"/>
              </a:rPr>
              <a:t>KDDI (TTC)</a:t>
            </a:r>
          </a:p>
          <a:p>
            <a:pPr marL="0" indent="0">
              <a:buNone/>
            </a:pPr>
            <a:endParaRPr lang="en-US" altLang="en-US" sz="1100" dirty="0" smtClean="0">
              <a:ea typeface="新細明體" panose="02020500000000000000" pitchFamily="18" charset="-120"/>
            </a:endParaRPr>
          </a:p>
          <a:p>
            <a:pPr marL="0" indent="0">
              <a:buNone/>
            </a:pPr>
            <a:r>
              <a:rPr lang="en-US" altLang="en-US" sz="1100" dirty="0" smtClean="0">
                <a:ea typeface="新細明體" panose="02020500000000000000" pitchFamily="18" charset="-120"/>
              </a:rPr>
              <a:t>7.2.3</a:t>
            </a:r>
            <a:r>
              <a:rPr lang="en-US" altLang="en-US" sz="1100" dirty="0">
                <a:ea typeface="新細明體" panose="02020500000000000000" pitchFamily="18" charset="-120"/>
              </a:rPr>
              <a:t>	Actors</a:t>
            </a:r>
          </a:p>
          <a:p>
            <a:r>
              <a:rPr lang="en-US" altLang="en-US" sz="1100" dirty="0" smtClean="0">
                <a:ea typeface="新細明體" panose="02020500000000000000" pitchFamily="18" charset="-120"/>
              </a:rPr>
              <a:t>M2M </a:t>
            </a:r>
            <a:r>
              <a:rPr lang="en-US" altLang="en-US" sz="1100" dirty="0">
                <a:ea typeface="新細明體" panose="02020500000000000000" pitchFamily="18" charset="-120"/>
              </a:rPr>
              <a:t>Device: wellness sensor device is blood pressure sensor, heart rate sensor and weight scale, for example. It can measure wellness data of users, may be multi-vendor, and equipped with several kind of communication protocol.</a:t>
            </a:r>
          </a:p>
          <a:p>
            <a:r>
              <a:rPr lang="en-US" altLang="en-US" sz="1100" dirty="0" smtClean="0">
                <a:ea typeface="新細明體" panose="02020500000000000000" pitchFamily="18" charset="-120"/>
              </a:rPr>
              <a:t>M2M </a:t>
            </a:r>
            <a:r>
              <a:rPr lang="en-US" altLang="en-US" sz="1100" dirty="0">
                <a:ea typeface="新細明體" panose="02020500000000000000" pitchFamily="18" charset="-120"/>
              </a:rPr>
              <a:t>Area Network: network which connects between M2M device and M2M gateway.</a:t>
            </a:r>
          </a:p>
          <a:p>
            <a:r>
              <a:rPr lang="en-US" altLang="en-US" sz="1100" dirty="0" smtClean="0">
                <a:ea typeface="新細明體" panose="02020500000000000000" pitchFamily="18" charset="-120"/>
              </a:rPr>
              <a:t>M2M </a:t>
            </a:r>
            <a:r>
              <a:rPr lang="en-US" altLang="en-US" sz="1100" dirty="0">
                <a:ea typeface="新細明體" panose="02020500000000000000" pitchFamily="18" charset="-120"/>
              </a:rPr>
              <a:t>Gateway: mobile device (e.g. a smart phone) which can receive wellness data from wellness sensor devices and communicate with application servers.</a:t>
            </a:r>
          </a:p>
          <a:p>
            <a:r>
              <a:rPr lang="en-US" altLang="en-US" sz="1100" dirty="0" smtClean="0">
                <a:ea typeface="新細明體" panose="02020500000000000000" pitchFamily="18" charset="-120"/>
              </a:rPr>
              <a:t>Mobile </a:t>
            </a:r>
            <a:r>
              <a:rPr lang="en-US" altLang="en-US" sz="1100" dirty="0">
                <a:ea typeface="新細明體" panose="02020500000000000000" pitchFamily="18" charset="-120"/>
              </a:rPr>
              <a:t>Network: network which has functions to communicate wellness data and control message between M2M gateway and M2M service platform.</a:t>
            </a:r>
          </a:p>
          <a:p>
            <a:r>
              <a:rPr lang="en-US" altLang="en-US" sz="1100" dirty="0" smtClean="0">
                <a:ea typeface="新細明體" panose="02020500000000000000" pitchFamily="18" charset="-120"/>
              </a:rPr>
              <a:t>M2M </a:t>
            </a:r>
            <a:r>
              <a:rPr lang="en-US" altLang="en-US" sz="1100" dirty="0">
                <a:ea typeface="新細明體" panose="02020500000000000000" pitchFamily="18" charset="-120"/>
              </a:rPr>
              <a:t>Service Platform: platform where management server is located and which is used by the Application Server to communicate with the M2M Gateway. </a:t>
            </a:r>
          </a:p>
          <a:p>
            <a:r>
              <a:rPr lang="en-US" altLang="en-US" sz="1100" dirty="0" smtClean="0">
                <a:ea typeface="新細明體" panose="02020500000000000000" pitchFamily="18" charset="-120"/>
              </a:rPr>
              <a:t>Management </a:t>
            </a:r>
            <a:r>
              <a:rPr lang="en-US" altLang="en-US" sz="1100" dirty="0">
                <a:ea typeface="新細明體" panose="02020500000000000000" pitchFamily="18" charset="-120"/>
              </a:rPr>
              <a:t>Server: server which manages the gateway such as mobile device, and controls its configuration such as installing/uninstalling applications.</a:t>
            </a:r>
          </a:p>
          <a:p>
            <a:r>
              <a:rPr lang="en-US" altLang="en-US" sz="1100" dirty="0" smtClean="0">
                <a:ea typeface="新細明體" panose="02020500000000000000" pitchFamily="18" charset="-120"/>
              </a:rPr>
              <a:t>Application </a:t>
            </a:r>
            <a:r>
              <a:rPr lang="en-US" altLang="en-US" sz="1100" dirty="0">
                <a:ea typeface="新細明體" panose="02020500000000000000" pitchFamily="18" charset="-120"/>
              </a:rPr>
              <a:t>Server: server which serves the wellness services such as indicating the graph of wellness data trend.</a:t>
            </a:r>
          </a:p>
          <a:p>
            <a:r>
              <a:rPr lang="en-US" altLang="en-US" sz="1100" dirty="0">
                <a:ea typeface="新細明體" panose="02020500000000000000" pitchFamily="18" charset="-120"/>
              </a:rPr>
              <a:t>Note: Definition of some words is in discussion. Therefore, the description of these actors may change</a:t>
            </a:r>
            <a:r>
              <a:rPr lang="en-US" altLang="en-US" sz="1100" dirty="0" smtClean="0">
                <a:ea typeface="新細明體" panose="02020500000000000000" pitchFamily="18" charset="-120"/>
              </a:rPr>
              <a:t>.</a:t>
            </a:r>
            <a:endParaRPr lang="en-US" altLang="en-US" sz="1100" dirty="0">
              <a:ea typeface="新細明體" panose="02020500000000000000" pitchFamily="18" charset="-120"/>
            </a:endParaRPr>
          </a:p>
        </p:txBody>
      </p:sp>
      <p:sp>
        <p:nvSpPr>
          <p:cNvPr id="5" name="文字方塊 4"/>
          <p:cNvSpPr txBox="1"/>
          <p:nvPr/>
        </p:nvSpPr>
        <p:spPr>
          <a:xfrm>
            <a:off x="5580112" y="6388325"/>
            <a:ext cx="2638671" cy="369332"/>
          </a:xfrm>
          <a:prstGeom prst="rect">
            <a:avLst/>
          </a:prstGeom>
          <a:noFill/>
        </p:spPr>
        <p:txBody>
          <a:bodyPr wrap="none" rtlCol="0">
            <a:spAutoFit/>
          </a:bodyPr>
          <a:lstStyle/>
          <a:p>
            <a:r>
              <a:rPr lang="en-US" altLang="zh-TW" dirty="0" smtClean="0"/>
              <a:t>Source: oneM2M TR-0001</a:t>
            </a:r>
            <a:endParaRPr lang="zh-TW" altLang="en-US" dirty="0"/>
          </a:p>
        </p:txBody>
      </p:sp>
      <p:sp>
        <p:nvSpPr>
          <p:cNvPr id="2" name="投影片編號版面配置區 1"/>
          <p:cNvSpPr>
            <a:spLocks noGrp="1"/>
          </p:cNvSpPr>
          <p:nvPr>
            <p:ph type="sldNum" sz="quarter" idx="4"/>
          </p:nvPr>
        </p:nvSpPr>
        <p:spPr/>
        <p:txBody>
          <a:bodyPr/>
          <a:lstStyle/>
          <a:p>
            <a:fld id="{BC71E80C-9635-473D-9F26-B779060F2DD3}" type="slidenum">
              <a:rPr lang="zh-TW" altLang="en-US" smtClean="0"/>
              <a:t>40</a:t>
            </a:fld>
            <a:endParaRPr lang="zh-TW" altLang="en-US" dirty="0"/>
          </a:p>
        </p:txBody>
      </p:sp>
    </p:spTree>
    <p:extLst>
      <p:ext uri="{BB962C8B-B14F-4D97-AF65-F5344CB8AC3E}">
        <p14:creationId xmlns:p14="http://schemas.microsoft.com/office/powerpoint/2010/main" val="5471252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Description</a:t>
            </a:r>
            <a:endParaRPr lang="zh-TW" altLang="en-US" dirty="0"/>
          </a:p>
        </p:txBody>
      </p:sp>
      <p:sp>
        <p:nvSpPr>
          <p:cNvPr id="3" name="內容版面配置區 2"/>
          <p:cNvSpPr>
            <a:spLocks noGrp="1"/>
          </p:cNvSpPr>
          <p:nvPr>
            <p:ph idx="1"/>
          </p:nvPr>
        </p:nvSpPr>
        <p:spPr/>
        <p:txBody>
          <a:bodyPr/>
          <a:lstStyle/>
          <a:p>
            <a:r>
              <a:rPr lang="en-US" altLang="zh-TW" dirty="0" smtClean="0"/>
              <a:t>Use </a:t>
            </a:r>
            <a:r>
              <a:rPr lang="en-US" altLang="zh-TW" dirty="0"/>
              <a:t>case of wellness services utilizing mobile device</a:t>
            </a:r>
          </a:p>
          <a:p>
            <a:r>
              <a:rPr lang="en-US" altLang="zh-TW" dirty="0" smtClean="0"/>
              <a:t>Services </a:t>
            </a:r>
            <a:r>
              <a:rPr lang="en-US" altLang="zh-TW" dirty="0"/>
              <a:t>based on wellness data collected by wellness sensor devices via mobile </a:t>
            </a:r>
            <a:r>
              <a:rPr lang="en-US" altLang="zh-TW" dirty="0" smtClean="0"/>
              <a:t>devices (smartphones, tablets) </a:t>
            </a:r>
            <a:r>
              <a:rPr lang="en-US" altLang="zh-TW" dirty="0"/>
              <a:t>which </a:t>
            </a:r>
            <a:r>
              <a:rPr lang="en-US" altLang="zh-TW" dirty="0" smtClean="0"/>
              <a:t>are </a:t>
            </a:r>
            <a:r>
              <a:rPr lang="en-US" altLang="zh-TW" dirty="0"/>
              <a:t>regarded as M2M </a:t>
            </a:r>
            <a:r>
              <a:rPr lang="en-US" altLang="zh-TW" dirty="0" smtClean="0"/>
              <a:t>gateways.</a:t>
            </a:r>
          </a:p>
          <a:p>
            <a:r>
              <a:rPr lang="en-US" altLang="zh-TW" dirty="0" smtClean="0"/>
              <a:t>Mobile </a:t>
            </a:r>
            <a:r>
              <a:rPr lang="en-US" altLang="zh-TW" dirty="0"/>
              <a:t>devices </a:t>
            </a:r>
            <a:r>
              <a:rPr lang="en-US" altLang="zh-TW" dirty="0" smtClean="0"/>
              <a:t>collect </a:t>
            </a:r>
            <a:r>
              <a:rPr lang="en-US" altLang="zh-TW" dirty="0"/>
              <a:t>and </a:t>
            </a:r>
            <a:r>
              <a:rPr lang="en-US" altLang="zh-TW" dirty="0" smtClean="0"/>
              <a:t>send wellness </a:t>
            </a:r>
            <a:r>
              <a:rPr lang="en-US" altLang="zh-TW" dirty="0"/>
              <a:t>data to application server</a:t>
            </a:r>
            <a:endParaRPr lang="zh-TW" altLang="en-US" dirty="0"/>
          </a:p>
        </p:txBody>
      </p:sp>
      <p:sp>
        <p:nvSpPr>
          <p:cNvPr id="4" name="投影片編號版面配置區 3"/>
          <p:cNvSpPr>
            <a:spLocks noGrp="1"/>
          </p:cNvSpPr>
          <p:nvPr>
            <p:ph type="sldNum" sz="quarter" idx="4"/>
          </p:nvPr>
        </p:nvSpPr>
        <p:spPr/>
        <p:txBody>
          <a:bodyPr/>
          <a:lstStyle/>
          <a:p>
            <a:fld id="{BC71E80C-9635-473D-9F26-B779060F2DD3}" type="slidenum">
              <a:rPr lang="zh-TW" altLang="en-US" smtClean="0"/>
              <a:t>41</a:t>
            </a:fld>
            <a:endParaRPr lang="zh-TW" altLang="en-US" dirty="0"/>
          </a:p>
        </p:txBody>
      </p:sp>
    </p:spTree>
    <p:extLst>
      <p:ext uri="{BB962C8B-B14F-4D97-AF65-F5344CB8AC3E}">
        <p14:creationId xmlns:p14="http://schemas.microsoft.com/office/powerpoint/2010/main" val="39372496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Actors</a:t>
            </a:r>
            <a:endParaRPr lang="zh-TW" altLang="en-US" dirty="0"/>
          </a:p>
        </p:txBody>
      </p:sp>
      <p:sp>
        <p:nvSpPr>
          <p:cNvPr id="3" name="內容版面配置區 2"/>
          <p:cNvSpPr>
            <a:spLocks noGrp="1"/>
          </p:cNvSpPr>
          <p:nvPr>
            <p:ph idx="1"/>
          </p:nvPr>
        </p:nvSpPr>
        <p:spPr>
          <a:xfrm>
            <a:off x="457200" y="1484785"/>
            <a:ext cx="8229600" cy="4752528"/>
          </a:xfrm>
        </p:spPr>
        <p:txBody>
          <a:bodyPr>
            <a:noAutofit/>
          </a:bodyPr>
          <a:lstStyle/>
          <a:p>
            <a:pPr marL="171450" indent="-171450">
              <a:buFont typeface="Arial" panose="020B0604020202020204" pitchFamily="34" charset="0"/>
              <a:buChar char="•"/>
            </a:pPr>
            <a:r>
              <a:rPr lang="en-US" altLang="en-US" sz="2400" dirty="0">
                <a:latin typeface="Calibri" panose="020F0502020204030204" pitchFamily="34" charset="0"/>
                <a:ea typeface="標楷體" panose="03000509000000000000" pitchFamily="65" charset="-120"/>
              </a:rPr>
              <a:t>M2M Device: </a:t>
            </a:r>
            <a:r>
              <a:rPr lang="zh-TW" altLang="en-US" sz="2400" dirty="0">
                <a:latin typeface="Calibri" panose="020F0502020204030204" pitchFamily="34" charset="0"/>
                <a:ea typeface="標楷體" panose="03000509000000000000" pitchFamily="65" charset="-120"/>
              </a:rPr>
              <a:t>感測器裝置</a:t>
            </a:r>
            <a:r>
              <a:rPr lang="en-US" altLang="zh-TW" sz="2400" dirty="0">
                <a:latin typeface="Calibri" panose="020F0502020204030204" pitchFamily="34" charset="0"/>
                <a:ea typeface="標楷體" panose="03000509000000000000" pitchFamily="65" charset="-120"/>
              </a:rPr>
              <a:t>,</a:t>
            </a:r>
            <a:r>
              <a:rPr lang="zh-TW" altLang="en-US" sz="2400" dirty="0">
                <a:latin typeface="Calibri" panose="020F0502020204030204" pitchFamily="34" charset="0"/>
                <a:ea typeface="標楷體" panose="03000509000000000000" pitchFamily="65" charset="-120"/>
              </a:rPr>
              <a:t> 如血壓感測器</a:t>
            </a:r>
            <a:r>
              <a:rPr lang="en-US" altLang="zh-TW" sz="2400" dirty="0">
                <a:latin typeface="Calibri" panose="020F0502020204030204" pitchFamily="34" charset="0"/>
                <a:ea typeface="標楷體" panose="03000509000000000000" pitchFamily="65" charset="-120"/>
              </a:rPr>
              <a:t>, </a:t>
            </a:r>
            <a:r>
              <a:rPr lang="zh-TW" altLang="en-US" sz="2400" dirty="0">
                <a:latin typeface="Calibri" panose="020F0502020204030204" pitchFamily="34" charset="0"/>
                <a:ea typeface="標楷體" panose="03000509000000000000" pitchFamily="65" charset="-120"/>
              </a:rPr>
              <a:t>心跳感測器等等</a:t>
            </a:r>
            <a:r>
              <a:rPr lang="en-US" altLang="zh-TW" sz="2400" dirty="0">
                <a:latin typeface="Calibri" panose="020F0502020204030204" pitchFamily="34" charset="0"/>
                <a:ea typeface="標楷體" panose="03000509000000000000" pitchFamily="65" charset="-120"/>
              </a:rPr>
              <a:t>.</a:t>
            </a:r>
            <a:r>
              <a:rPr lang="zh-TW" altLang="en-US" sz="2400" dirty="0">
                <a:latin typeface="Calibri" panose="020F0502020204030204" pitchFamily="34" charset="0"/>
                <a:ea typeface="標楷體" panose="03000509000000000000" pitchFamily="65" charset="-120"/>
              </a:rPr>
              <a:t> 主要用來量測使用者健康資訊</a:t>
            </a:r>
            <a:r>
              <a:rPr lang="en-US" altLang="zh-TW" sz="2400" dirty="0">
                <a:latin typeface="Calibri" panose="020F0502020204030204" pitchFamily="34" charset="0"/>
                <a:ea typeface="標楷體" panose="03000509000000000000" pitchFamily="65" charset="-120"/>
              </a:rPr>
              <a:t>,</a:t>
            </a:r>
            <a:r>
              <a:rPr lang="zh-TW" altLang="en-US" sz="2400" dirty="0">
                <a:latin typeface="Calibri" panose="020F0502020204030204" pitchFamily="34" charset="0"/>
                <a:ea typeface="標楷體" panose="03000509000000000000" pitchFamily="65" charset="-120"/>
              </a:rPr>
              <a:t> 可能由不同廠商製作</a:t>
            </a:r>
            <a:r>
              <a:rPr lang="en-US" altLang="zh-TW" sz="2400" dirty="0">
                <a:latin typeface="Calibri" panose="020F0502020204030204" pitchFamily="34" charset="0"/>
                <a:ea typeface="標楷體" panose="03000509000000000000" pitchFamily="65" charset="-120"/>
              </a:rPr>
              <a:t>,</a:t>
            </a:r>
            <a:r>
              <a:rPr lang="zh-TW" altLang="en-US" sz="2400" dirty="0">
                <a:latin typeface="Calibri" panose="020F0502020204030204" pitchFamily="34" charset="0"/>
                <a:ea typeface="標楷體" panose="03000509000000000000" pitchFamily="65" charset="-120"/>
              </a:rPr>
              <a:t> 且具有多種通訊</a:t>
            </a:r>
            <a:r>
              <a:rPr lang="en-US" altLang="zh-TW" sz="2400" dirty="0">
                <a:latin typeface="Calibri" panose="020F0502020204030204" pitchFamily="34" charset="0"/>
                <a:ea typeface="標楷體" panose="03000509000000000000" pitchFamily="65" charset="-120"/>
              </a:rPr>
              <a:t>protocol.</a:t>
            </a:r>
            <a:r>
              <a:rPr lang="zh-TW" altLang="en-US" sz="2400" dirty="0">
                <a:latin typeface="Calibri" panose="020F0502020204030204" pitchFamily="34" charset="0"/>
                <a:ea typeface="標楷體" panose="03000509000000000000" pitchFamily="65" charset="-120"/>
              </a:rPr>
              <a:t> </a:t>
            </a:r>
            <a:endParaRPr lang="en-US" altLang="zh-TW" sz="2400" dirty="0">
              <a:latin typeface="Calibri" panose="020F0502020204030204" pitchFamily="34" charset="0"/>
              <a:ea typeface="標楷體" panose="03000509000000000000" pitchFamily="65" charset="-120"/>
            </a:endParaRPr>
          </a:p>
          <a:p>
            <a:pPr marL="171450" indent="-171450">
              <a:buFont typeface="Arial" panose="020B0604020202020204" pitchFamily="34" charset="0"/>
              <a:buChar char="•"/>
            </a:pPr>
            <a:r>
              <a:rPr lang="en-US" altLang="en-US" sz="2400" dirty="0" smtClean="0">
                <a:latin typeface="Calibri" panose="020F0502020204030204" pitchFamily="34" charset="0"/>
                <a:ea typeface="標楷體" panose="03000509000000000000" pitchFamily="65" charset="-120"/>
              </a:rPr>
              <a:t>M2M </a:t>
            </a:r>
            <a:r>
              <a:rPr lang="en-US" altLang="en-US" sz="2400" dirty="0">
                <a:latin typeface="Calibri" panose="020F0502020204030204" pitchFamily="34" charset="0"/>
                <a:ea typeface="標楷體" panose="03000509000000000000" pitchFamily="65" charset="-120"/>
              </a:rPr>
              <a:t>Gateway: </a:t>
            </a:r>
            <a:r>
              <a:rPr lang="zh-TW" altLang="en-US" sz="2400" dirty="0">
                <a:latin typeface="Calibri" panose="020F0502020204030204" pitchFamily="34" charset="0"/>
                <a:ea typeface="標楷體" panose="03000509000000000000" pitchFamily="65" charset="-120"/>
              </a:rPr>
              <a:t>行動裝置</a:t>
            </a:r>
            <a:r>
              <a:rPr lang="en-US" altLang="zh-TW" sz="2400" dirty="0">
                <a:latin typeface="Calibri" panose="020F0502020204030204" pitchFamily="34" charset="0"/>
                <a:ea typeface="標楷體" panose="03000509000000000000" pitchFamily="65" charset="-120"/>
              </a:rPr>
              <a:t>(</a:t>
            </a:r>
            <a:r>
              <a:rPr lang="zh-TW" altLang="en-US" sz="2400" dirty="0">
                <a:latin typeface="Calibri" panose="020F0502020204030204" pitchFamily="34" charset="0"/>
                <a:ea typeface="標楷體" panose="03000509000000000000" pitchFamily="65" charset="-120"/>
              </a:rPr>
              <a:t>如手機</a:t>
            </a:r>
            <a:r>
              <a:rPr lang="en-US" altLang="zh-TW" sz="2400" dirty="0">
                <a:latin typeface="Calibri" panose="020F0502020204030204" pitchFamily="34" charset="0"/>
                <a:ea typeface="標楷體" panose="03000509000000000000" pitchFamily="65" charset="-120"/>
              </a:rPr>
              <a:t>),</a:t>
            </a:r>
            <a:r>
              <a:rPr lang="zh-TW" altLang="en-US" sz="2400" dirty="0">
                <a:latin typeface="Calibri" panose="020F0502020204030204" pitchFamily="34" charset="0"/>
                <a:ea typeface="標楷體" panose="03000509000000000000" pitchFamily="65" charset="-120"/>
              </a:rPr>
              <a:t> 可以從感測器接收資料並與應用程式伺服器溝通</a:t>
            </a:r>
            <a:r>
              <a:rPr lang="en-US" altLang="zh-TW" sz="2400" dirty="0">
                <a:latin typeface="Calibri" panose="020F0502020204030204" pitchFamily="34" charset="0"/>
                <a:ea typeface="標楷體" panose="03000509000000000000" pitchFamily="65" charset="-120"/>
              </a:rPr>
              <a:t>.</a:t>
            </a:r>
            <a:r>
              <a:rPr lang="zh-TW" altLang="en-US" sz="2400" dirty="0">
                <a:latin typeface="Calibri" panose="020F0502020204030204" pitchFamily="34" charset="0"/>
                <a:ea typeface="標楷體" panose="03000509000000000000" pitchFamily="65" charset="-120"/>
              </a:rPr>
              <a:t> </a:t>
            </a:r>
            <a:endParaRPr lang="en-US" altLang="en-US" sz="2400" dirty="0">
              <a:latin typeface="Calibri" panose="020F0502020204030204" pitchFamily="34" charset="0"/>
              <a:ea typeface="標楷體" panose="03000509000000000000" pitchFamily="65" charset="-120"/>
            </a:endParaRPr>
          </a:p>
          <a:p>
            <a:pPr marL="171450" indent="-171450">
              <a:buFont typeface="Arial" panose="020B0604020202020204" pitchFamily="34" charset="0"/>
              <a:buChar char="•"/>
            </a:pPr>
            <a:r>
              <a:rPr lang="en-US" altLang="en-US" sz="2400" dirty="0">
                <a:latin typeface="Calibri" panose="020F0502020204030204" pitchFamily="34" charset="0"/>
                <a:ea typeface="標楷體" panose="03000509000000000000" pitchFamily="65" charset="-120"/>
              </a:rPr>
              <a:t>Mobile Network: </a:t>
            </a:r>
            <a:r>
              <a:rPr lang="zh-TW" altLang="en-US" sz="2400" dirty="0">
                <a:latin typeface="Calibri" panose="020F0502020204030204" pitchFamily="34" charset="0"/>
                <a:ea typeface="標楷體" panose="03000509000000000000" pitchFamily="65" charset="-120"/>
              </a:rPr>
              <a:t>位於</a:t>
            </a:r>
            <a:r>
              <a:rPr lang="en-US" altLang="zh-TW" sz="2400" dirty="0">
                <a:latin typeface="Calibri" panose="020F0502020204030204" pitchFamily="34" charset="0"/>
                <a:ea typeface="標楷體" panose="03000509000000000000" pitchFamily="65" charset="-120"/>
              </a:rPr>
              <a:t>M2M</a:t>
            </a:r>
            <a:r>
              <a:rPr lang="zh-TW" altLang="en-US" sz="2400" dirty="0">
                <a:latin typeface="Calibri" panose="020F0502020204030204" pitchFamily="34" charset="0"/>
                <a:ea typeface="標楷體" panose="03000509000000000000" pitchFamily="65" charset="-120"/>
              </a:rPr>
              <a:t> </a:t>
            </a:r>
            <a:r>
              <a:rPr lang="en-US" altLang="zh-TW" sz="2400" dirty="0">
                <a:latin typeface="Calibri" panose="020F0502020204030204" pitchFamily="34" charset="0"/>
                <a:ea typeface="標楷體" panose="03000509000000000000" pitchFamily="65" charset="-120"/>
              </a:rPr>
              <a:t>Gateway</a:t>
            </a:r>
            <a:r>
              <a:rPr lang="zh-TW" altLang="en-US" sz="2400" dirty="0">
                <a:latin typeface="Calibri" panose="020F0502020204030204" pitchFamily="34" charset="0"/>
                <a:ea typeface="標楷體" panose="03000509000000000000" pitchFamily="65" charset="-120"/>
              </a:rPr>
              <a:t>與</a:t>
            </a:r>
            <a:r>
              <a:rPr lang="en-US" altLang="zh-TW" sz="2400" dirty="0">
                <a:latin typeface="Calibri" panose="020F0502020204030204" pitchFamily="34" charset="0"/>
                <a:ea typeface="標楷體" panose="03000509000000000000" pitchFamily="65" charset="-120"/>
              </a:rPr>
              <a:t>M2M Service Platform</a:t>
            </a:r>
            <a:r>
              <a:rPr lang="zh-TW" altLang="en-US" sz="2400" dirty="0">
                <a:latin typeface="Calibri" panose="020F0502020204030204" pitchFamily="34" charset="0"/>
                <a:ea typeface="標楷體" panose="03000509000000000000" pitchFamily="65" charset="-120"/>
              </a:rPr>
              <a:t>間的網路</a:t>
            </a:r>
            <a:r>
              <a:rPr lang="en-US" altLang="zh-TW" sz="2400" dirty="0">
                <a:latin typeface="Calibri" panose="020F0502020204030204" pitchFamily="34" charset="0"/>
                <a:ea typeface="標楷體" panose="03000509000000000000" pitchFamily="65" charset="-120"/>
              </a:rPr>
              <a:t>,</a:t>
            </a:r>
            <a:r>
              <a:rPr lang="zh-TW" altLang="en-US" sz="2400" dirty="0">
                <a:latin typeface="Calibri" panose="020F0502020204030204" pitchFamily="34" charset="0"/>
                <a:ea typeface="標楷體" panose="03000509000000000000" pitchFamily="65" charset="-120"/>
              </a:rPr>
              <a:t> 具有傳輸健康資訊與控制訊息的功能</a:t>
            </a:r>
            <a:endParaRPr lang="en-US" altLang="zh-TW" sz="2400" dirty="0">
              <a:latin typeface="Calibri" panose="020F0502020204030204" pitchFamily="34" charset="0"/>
              <a:ea typeface="標楷體" panose="03000509000000000000" pitchFamily="65" charset="-120"/>
            </a:endParaRPr>
          </a:p>
          <a:p>
            <a:pPr marL="171450" indent="-171450">
              <a:buFont typeface="Arial" panose="020B0604020202020204" pitchFamily="34" charset="0"/>
              <a:buChar char="•"/>
            </a:pPr>
            <a:r>
              <a:rPr lang="en-US" altLang="en-US" sz="2400" dirty="0">
                <a:latin typeface="Calibri" panose="020F0502020204030204" pitchFamily="34" charset="0"/>
                <a:ea typeface="標楷體" panose="03000509000000000000" pitchFamily="65" charset="-120"/>
              </a:rPr>
              <a:t>M2M Service Platform: </a:t>
            </a:r>
            <a:r>
              <a:rPr lang="zh-TW" altLang="en-US" sz="2400" dirty="0">
                <a:latin typeface="Calibri" panose="020F0502020204030204" pitchFamily="34" charset="0"/>
                <a:ea typeface="標楷體" panose="03000509000000000000" pitchFamily="65" charset="-120"/>
              </a:rPr>
              <a:t>管理伺服器位於的平台</a:t>
            </a:r>
            <a:r>
              <a:rPr lang="en-US" altLang="zh-TW" sz="2400" dirty="0">
                <a:latin typeface="Calibri" panose="020F0502020204030204" pitchFamily="34" charset="0"/>
                <a:ea typeface="標楷體" panose="03000509000000000000" pitchFamily="65" charset="-120"/>
              </a:rPr>
              <a:t>,</a:t>
            </a:r>
            <a:r>
              <a:rPr lang="zh-TW" altLang="en-US" sz="2400" dirty="0">
                <a:latin typeface="Calibri" panose="020F0502020204030204" pitchFamily="34" charset="0"/>
                <a:ea typeface="標楷體" panose="03000509000000000000" pitchFamily="65" charset="-120"/>
              </a:rPr>
              <a:t> 且能被應用伺服器用來與</a:t>
            </a:r>
            <a:r>
              <a:rPr lang="en-US" altLang="zh-TW" sz="2400" dirty="0">
                <a:latin typeface="Calibri" panose="020F0502020204030204" pitchFamily="34" charset="0"/>
                <a:ea typeface="標楷體" panose="03000509000000000000" pitchFamily="65" charset="-120"/>
              </a:rPr>
              <a:t>M2M Gateway</a:t>
            </a:r>
            <a:r>
              <a:rPr lang="zh-TW" altLang="en-US" sz="2400" dirty="0">
                <a:latin typeface="Calibri" panose="020F0502020204030204" pitchFamily="34" charset="0"/>
                <a:ea typeface="標楷體" panose="03000509000000000000" pitchFamily="65" charset="-120"/>
              </a:rPr>
              <a:t>溝通</a:t>
            </a:r>
            <a:r>
              <a:rPr lang="en-US" altLang="zh-TW" sz="2400" dirty="0">
                <a:latin typeface="Calibri" panose="020F0502020204030204" pitchFamily="34" charset="0"/>
                <a:ea typeface="標楷體" panose="03000509000000000000" pitchFamily="65" charset="-120"/>
              </a:rPr>
              <a:t>.</a:t>
            </a:r>
          </a:p>
          <a:p>
            <a:pPr marL="171450" indent="-171450">
              <a:buFont typeface="Arial" panose="020B0604020202020204" pitchFamily="34" charset="0"/>
              <a:buChar char="•"/>
            </a:pPr>
            <a:r>
              <a:rPr lang="en-US" altLang="en-US" sz="2400" dirty="0">
                <a:latin typeface="Calibri" panose="020F0502020204030204" pitchFamily="34" charset="0"/>
                <a:ea typeface="標楷體" panose="03000509000000000000" pitchFamily="65" charset="-120"/>
              </a:rPr>
              <a:t>Management Server: </a:t>
            </a:r>
            <a:r>
              <a:rPr lang="zh-TW" altLang="en-US" sz="2400" dirty="0">
                <a:latin typeface="Calibri" panose="020F0502020204030204" pitchFamily="34" charset="0"/>
                <a:ea typeface="標楷體" panose="03000509000000000000" pitchFamily="65" charset="-120"/>
              </a:rPr>
              <a:t>用來管理行動裝置並控制其設定</a:t>
            </a:r>
            <a:r>
              <a:rPr lang="en-US" altLang="zh-TW" sz="2400" dirty="0">
                <a:latin typeface="Calibri" panose="020F0502020204030204" pitchFamily="34" charset="0"/>
                <a:ea typeface="標楷體" panose="03000509000000000000" pitchFamily="65" charset="-120"/>
              </a:rPr>
              <a:t>(</a:t>
            </a:r>
            <a:r>
              <a:rPr lang="zh-TW" altLang="en-US" sz="2400" dirty="0">
                <a:latin typeface="Calibri" panose="020F0502020204030204" pitchFamily="34" charset="0"/>
                <a:ea typeface="標楷體" panose="03000509000000000000" pitchFamily="65" charset="-120"/>
              </a:rPr>
              <a:t>如安裝</a:t>
            </a:r>
            <a:r>
              <a:rPr lang="en-US" altLang="zh-TW" sz="2400" dirty="0">
                <a:latin typeface="Calibri" panose="020F0502020204030204" pitchFamily="34" charset="0"/>
                <a:ea typeface="標楷體" panose="03000509000000000000" pitchFamily="65" charset="-120"/>
              </a:rPr>
              <a:t>/</a:t>
            </a:r>
            <a:r>
              <a:rPr lang="zh-TW" altLang="en-US" sz="2400" dirty="0">
                <a:latin typeface="Calibri" panose="020F0502020204030204" pitchFamily="34" charset="0"/>
                <a:ea typeface="標楷體" panose="03000509000000000000" pitchFamily="65" charset="-120"/>
              </a:rPr>
              <a:t>解除安裝應用程式</a:t>
            </a:r>
            <a:r>
              <a:rPr lang="en-US" altLang="zh-TW" sz="2400" dirty="0">
                <a:latin typeface="Calibri" panose="020F0502020204030204" pitchFamily="34" charset="0"/>
                <a:ea typeface="標楷體" panose="03000509000000000000" pitchFamily="65" charset="-120"/>
              </a:rPr>
              <a:t>)</a:t>
            </a:r>
            <a:r>
              <a:rPr lang="zh-TW" altLang="en-US" sz="2400" dirty="0">
                <a:latin typeface="Calibri" panose="020F0502020204030204" pitchFamily="34" charset="0"/>
                <a:ea typeface="標楷體" panose="03000509000000000000" pitchFamily="65" charset="-120"/>
              </a:rPr>
              <a:t>的伺服器</a:t>
            </a:r>
            <a:r>
              <a:rPr lang="en-US" altLang="zh-TW" sz="2400" dirty="0">
                <a:latin typeface="Calibri" panose="020F0502020204030204" pitchFamily="34" charset="0"/>
                <a:ea typeface="標楷體" panose="03000509000000000000" pitchFamily="65" charset="-120"/>
              </a:rPr>
              <a:t>.</a:t>
            </a:r>
          </a:p>
          <a:p>
            <a:pPr marL="171450" indent="-171450">
              <a:buFont typeface="Arial" panose="020B0604020202020204" pitchFamily="34" charset="0"/>
              <a:buChar char="•"/>
            </a:pPr>
            <a:r>
              <a:rPr lang="en-US" altLang="en-US" sz="2400" dirty="0">
                <a:latin typeface="Calibri" panose="020F0502020204030204" pitchFamily="34" charset="0"/>
                <a:ea typeface="標楷體" panose="03000509000000000000" pitchFamily="65" charset="-120"/>
              </a:rPr>
              <a:t>Application Server: </a:t>
            </a:r>
            <a:r>
              <a:rPr lang="zh-TW" altLang="en-US" sz="2400" dirty="0">
                <a:latin typeface="Calibri" panose="020F0502020204030204" pitchFamily="34" charset="0"/>
                <a:ea typeface="標楷體" panose="03000509000000000000" pitchFamily="65" charset="-120"/>
              </a:rPr>
              <a:t>提供健康服務如顯示健康資訊的趨勢圖的伺服器</a:t>
            </a:r>
            <a:endParaRPr lang="en-US" altLang="zh-TW" sz="2400" dirty="0">
              <a:latin typeface="Calibri" panose="020F0502020204030204" pitchFamily="34" charset="0"/>
              <a:ea typeface="標楷體" panose="03000509000000000000" pitchFamily="65" charset="-120"/>
            </a:endParaRPr>
          </a:p>
        </p:txBody>
      </p:sp>
      <p:sp>
        <p:nvSpPr>
          <p:cNvPr id="4" name="投影片編號版面配置區 3"/>
          <p:cNvSpPr>
            <a:spLocks noGrp="1"/>
          </p:cNvSpPr>
          <p:nvPr>
            <p:ph type="sldNum" sz="quarter" idx="4"/>
          </p:nvPr>
        </p:nvSpPr>
        <p:spPr/>
        <p:txBody>
          <a:bodyPr/>
          <a:lstStyle/>
          <a:p>
            <a:fld id="{BC71E80C-9635-473D-9F26-B779060F2DD3}" type="slidenum">
              <a:rPr lang="zh-TW" altLang="en-US" smtClean="0"/>
              <a:t>42</a:t>
            </a:fld>
            <a:endParaRPr lang="zh-TW" altLang="en-US" dirty="0"/>
          </a:p>
        </p:txBody>
      </p:sp>
    </p:spTree>
    <p:extLst>
      <p:ext uri="{BB962C8B-B14F-4D97-AF65-F5344CB8AC3E}">
        <p14:creationId xmlns:p14="http://schemas.microsoft.com/office/powerpoint/2010/main" val="8110798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425710" y="260648"/>
            <a:ext cx="8229600" cy="1008112"/>
          </a:xfrm>
        </p:spPr>
        <p:txBody>
          <a:bodyPr/>
          <a:lstStyle/>
          <a:p>
            <a:r>
              <a:rPr lang="en-US" altLang="en-US" dirty="0">
                <a:ea typeface="新細明體" panose="02020500000000000000" pitchFamily="18" charset="-120"/>
              </a:rPr>
              <a:t>Wellness Service Use Case (</a:t>
            </a:r>
            <a:r>
              <a:rPr lang="en-US" altLang="en-US" dirty="0" smtClean="0">
                <a:ea typeface="新細明體" panose="02020500000000000000" pitchFamily="18" charset="-120"/>
              </a:rPr>
              <a:t>2)</a:t>
            </a:r>
          </a:p>
        </p:txBody>
      </p:sp>
      <p:sp>
        <p:nvSpPr>
          <p:cNvPr id="35843" name="Content Placeholder 2"/>
          <p:cNvSpPr>
            <a:spLocks noGrp="1"/>
          </p:cNvSpPr>
          <p:nvPr>
            <p:ph idx="1"/>
          </p:nvPr>
        </p:nvSpPr>
        <p:spPr>
          <a:xfrm>
            <a:off x="457200" y="1196752"/>
            <a:ext cx="8229600" cy="5400600"/>
          </a:xfrm>
        </p:spPr>
        <p:txBody>
          <a:bodyPr>
            <a:normAutofit/>
          </a:bodyPr>
          <a:lstStyle/>
          <a:p>
            <a:pPr marL="0" lvl="0" indent="0">
              <a:buNone/>
            </a:pPr>
            <a:r>
              <a:rPr lang="en-US" altLang="en-US" sz="1100" dirty="0">
                <a:solidFill>
                  <a:prstClr val="black"/>
                </a:solidFill>
                <a:ea typeface="新細明體" panose="02020500000000000000" pitchFamily="18" charset="-120"/>
              </a:rPr>
              <a:t>7.2.4	Pre-conditions</a:t>
            </a:r>
          </a:p>
          <a:p>
            <a:pPr marL="0" lvl="0" indent="0">
              <a:buNone/>
            </a:pPr>
            <a:endParaRPr lang="en-US" altLang="en-US" sz="1100" dirty="0" smtClean="0">
              <a:solidFill>
                <a:prstClr val="black"/>
              </a:solidFill>
              <a:ea typeface="新細明體" panose="02020500000000000000" pitchFamily="18" charset="-120"/>
            </a:endParaRPr>
          </a:p>
          <a:p>
            <a:pPr marL="0" lvl="0" indent="0">
              <a:buNone/>
            </a:pPr>
            <a:r>
              <a:rPr lang="en-US" altLang="en-US" sz="1100" dirty="0" smtClean="0">
                <a:solidFill>
                  <a:prstClr val="black"/>
                </a:solidFill>
                <a:ea typeface="新細明體" panose="02020500000000000000" pitchFamily="18" charset="-120"/>
              </a:rPr>
              <a:t>Wellness </a:t>
            </a:r>
            <a:r>
              <a:rPr lang="en-US" altLang="en-US" sz="1100" dirty="0">
                <a:solidFill>
                  <a:prstClr val="black"/>
                </a:solidFill>
                <a:ea typeface="新細明體" panose="02020500000000000000" pitchFamily="18" charset="-120"/>
              </a:rPr>
              <a:t>sensor devices are able to establish a connection to the mobile device in order to send wellness data to M2M Service Platform or Application </a:t>
            </a:r>
            <a:r>
              <a:rPr lang="en-US" altLang="en-US" sz="1100" dirty="0" smtClean="0">
                <a:solidFill>
                  <a:prstClr val="black"/>
                </a:solidFill>
                <a:ea typeface="新細明體" panose="02020500000000000000" pitchFamily="18" charset="-120"/>
              </a:rPr>
              <a:t>Server. It </a:t>
            </a:r>
            <a:r>
              <a:rPr lang="en-US" altLang="en-US" sz="1100" dirty="0">
                <a:solidFill>
                  <a:prstClr val="black"/>
                </a:solidFill>
                <a:ea typeface="新細明體" panose="02020500000000000000" pitchFamily="18" charset="-120"/>
              </a:rPr>
              <a:t>is first time to associate the mobile device with the wellness sensor devices</a:t>
            </a:r>
            <a:r>
              <a:rPr lang="en-US" altLang="en-US" sz="1100" dirty="0" smtClean="0">
                <a:solidFill>
                  <a:prstClr val="black"/>
                </a:solidFill>
                <a:ea typeface="新細明體" panose="02020500000000000000" pitchFamily="18" charset="-120"/>
              </a:rPr>
              <a:t>.</a:t>
            </a:r>
          </a:p>
          <a:p>
            <a:pPr marL="0" lvl="0" indent="0">
              <a:buNone/>
            </a:pPr>
            <a:endParaRPr lang="en-US" altLang="en-US" sz="1100" dirty="0">
              <a:solidFill>
                <a:prstClr val="black"/>
              </a:solidFill>
              <a:ea typeface="新細明體" panose="02020500000000000000" pitchFamily="18" charset="-120"/>
            </a:endParaRPr>
          </a:p>
          <a:p>
            <a:pPr marL="0" lvl="0" indent="0">
              <a:buNone/>
            </a:pPr>
            <a:r>
              <a:rPr lang="en-US" altLang="en-US" sz="1100" dirty="0">
                <a:solidFill>
                  <a:prstClr val="black"/>
                </a:solidFill>
                <a:ea typeface="新細明體" panose="02020500000000000000" pitchFamily="18" charset="-120"/>
              </a:rPr>
              <a:t>7.2.5	Triggers</a:t>
            </a:r>
          </a:p>
          <a:p>
            <a:pPr marL="0" lvl="0" indent="0">
              <a:buNone/>
            </a:pPr>
            <a:r>
              <a:rPr lang="en-US" altLang="en-US" sz="1100" dirty="0">
                <a:solidFill>
                  <a:prstClr val="black"/>
                </a:solidFill>
                <a:ea typeface="新細明體" panose="02020500000000000000" pitchFamily="18" charset="-120"/>
              </a:rPr>
              <a:t>New wellness sensor devices such as weight scale are detected by mobile device. User tries to associate the detected devices. Examples are below:</a:t>
            </a:r>
          </a:p>
          <a:p>
            <a:r>
              <a:rPr lang="en-US" altLang="en-US" sz="1100" dirty="0" smtClean="0">
                <a:solidFill>
                  <a:prstClr val="black"/>
                </a:solidFill>
                <a:ea typeface="新細明體" panose="02020500000000000000" pitchFamily="18" charset="-120"/>
              </a:rPr>
              <a:t>User </a:t>
            </a:r>
            <a:r>
              <a:rPr lang="en-US" altLang="en-US" sz="1100" dirty="0">
                <a:solidFill>
                  <a:prstClr val="black"/>
                </a:solidFill>
                <a:ea typeface="新細明體" panose="02020500000000000000" pitchFamily="18" charset="-120"/>
              </a:rPr>
              <a:t>buys several kind of wearable wellness sensor devices such as blood pressure sensor, heart rate sensor. In order to start monitoring vital data using these sensors, User tries setting of these devices simultaneously. Note that please refer to [i.4] ETSI TR 102 732 “Use cases of M2M applications for eHealth”. (Normal Flow)</a:t>
            </a:r>
          </a:p>
          <a:p>
            <a:r>
              <a:rPr lang="en-US" altLang="en-US" sz="1100" dirty="0" smtClean="0">
                <a:solidFill>
                  <a:prstClr val="black"/>
                </a:solidFill>
                <a:ea typeface="新細明體" panose="02020500000000000000" pitchFamily="18" charset="-120"/>
              </a:rPr>
              <a:t>User </a:t>
            </a:r>
            <a:r>
              <a:rPr lang="en-US" altLang="en-US" sz="1100" dirty="0">
                <a:solidFill>
                  <a:prstClr val="black"/>
                </a:solidFill>
                <a:ea typeface="新細明體" panose="02020500000000000000" pitchFamily="18" charset="-120"/>
              </a:rPr>
              <a:t>buys wellness sensor devices such as weight scale, and newly deploys them at User’s house to check the wellness status daily. (Normal Flow)</a:t>
            </a:r>
          </a:p>
          <a:p>
            <a:r>
              <a:rPr lang="en-US" altLang="en-US" sz="1100" dirty="0" smtClean="0">
                <a:solidFill>
                  <a:prstClr val="black"/>
                </a:solidFill>
                <a:ea typeface="新細明體" panose="02020500000000000000" pitchFamily="18" charset="-120"/>
              </a:rPr>
              <a:t>User </a:t>
            </a:r>
            <a:r>
              <a:rPr lang="en-US" altLang="en-US" sz="1100" dirty="0">
                <a:solidFill>
                  <a:prstClr val="black"/>
                </a:solidFill>
                <a:ea typeface="新細明體" panose="02020500000000000000" pitchFamily="18" charset="-120"/>
              </a:rPr>
              <a:t>goes to a fitness center to do exercise and checks the effect by utilizing equipment which is owned by fitness center and has never connected to User’s mobile device. (Alternative Flow 1</a:t>
            </a:r>
            <a:r>
              <a:rPr lang="en-US" altLang="en-US" sz="1100" dirty="0" smtClean="0">
                <a:solidFill>
                  <a:prstClr val="black"/>
                </a:solidFill>
                <a:ea typeface="新細明體" panose="02020500000000000000" pitchFamily="18" charset="-120"/>
              </a:rPr>
              <a:t>)</a:t>
            </a:r>
          </a:p>
          <a:p>
            <a:pPr marL="0" indent="0">
              <a:buNone/>
            </a:pPr>
            <a:endParaRPr lang="en-US" altLang="en-US" sz="1100" dirty="0">
              <a:solidFill>
                <a:prstClr val="black"/>
              </a:solidFill>
              <a:ea typeface="新細明體" panose="02020500000000000000" pitchFamily="18" charset="-120"/>
            </a:endParaRPr>
          </a:p>
          <a:p>
            <a:pPr marL="0" lvl="0" indent="0">
              <a:buNone/>
            </a:pPr>
            <a:r>
              <a:rPr lang="en-US" altLang="en-US" sz="1100" dirty="0">
                <a:solidFill>
                  <a:prstClr val="black"/>
                </a:solidFill>
                <a:ea typeface="新細明體" panose="02020500000000000000" pitchFamily="18" charset="-120"/>
              </a:rPr>
              <a:t>7.2.6	Normal Flow</a:t>
            </a:r>
          </a:p>
          <a:p>
            <a:pPr marL="0" lvl="0" indent="0">
              <a:buNone/>
            </a:pPr>
            <a:r>
              <a:rPr lang="en-US" altLang="en-US" sz="1100" dirty="0">
                <a:solidFill>
                  <a:prstClr val="black"/>
                </a:solidFill>
                <a:ea typeface="新細明體" panose="02020500000000000000" pitchFamily="18" charset="-120"/>
              </a:rPr>
              <a:t>Usually wellness sensor devices are bought by Users. These devices are deployed in User’s house, or are worn with User.</a:t>
            </a:r>
          </a:p>
          <a:p>
            <a:pPr marL="228600" lvl="0" indent="-228600">
              <a:buFont typeface="+mj-lt"/>
              <a:buAutoNum type="arabicPeriod"/>
            </a:pPr>
            <a:r>
              <a:rPr lang="en-US" altLang="en-US" sz="1100" dirty="0" smtClean="0">
                <a:solidFill>
                  <a:prstClr val="black"/>
                </a:solidFill>
                <a:ea typeface="新細明體" panose="02020500000000000000" pitchFamily="18" charset="-120"/>
              </a:rPr>
              <a:t>The </a:t>
            </a:r>
            <a:r>
              <a:rPr lang="en-US" altLang="en-US" sz="1100" dirty="0">
                <a:solidFill>
                  <a:prstClr val="black"/>
                </a:solidFill>
                <a:ea typeface="新細明體" panose="02020500000000000000" pitchFamily="18" charset="-120"/>
              </a:rPr>
              <a:t>mobile device detects new wellness sensor devices and tries to connect to it under User’s permission to connect (pairing between sensor device and mobile device).</a:t>
            </a:r>
          </a:p>
          <a:p>
            <a:pPr marL="228600" lvl="0" indent="-228600">
              <a:buFont typeface="+mj-lt"/>
              <a:buAutoNum type="arabicPeriod"/>
            </a:pPr>
            <a:r>
              <a:rPr lang="en-US" altLang="en-US" sz="1100" dirty="0" smtClean="0">
                <a:solidFill>
                  <a:prstClr val="black"/>
                </a:solidFill>
                <a:ea typeface="新細明體" panose="02020500000000000000" pitchFamily="18" charset="-120"/>
              </a:rPr>
              <a:t>The </a:t>
            </a:r>
            <a:r>
              <a:rPr lang="en-US" altLang="en-US" sz="1100" dirty="0">
                <a:solidFill>
                  <a:prstClr val="black"/>
                </a:solidFill>
                <a:ea typeface="新細明體" panose="02020500000000000000" pitchFamily="18" charset="-120"/>
              </a:rPr>
              <a:t>mobile device has established a connection to the wellness sensor device, and then the mobile device receives additional information of the wellness sensor device (e.g. type of device, service certificates of the device, required application software …).</a:t>
            </a:r>
          </a:p>
          <a:p>
            <a:pPr marL="228600" lvl="0" indent="-228600">
              <a:buFont typeface="+mj-lt"/>
              <a:buAutoNum type="arabicPeriod"/>
            </a:pPr>
            <a:r>
              <a:rPr lang="en-US" altLang="en-US" sz="1100" dirty="0" smtClean="0">
                <a:solidFill>
                  <a:prstClr val="black"/>
                </a:solidFill>
                <a:ea typeface="新細明體" panose="02020500000000000000" pitchFamily="18" charset="-120"/>
              </a:rPr>
              <a:t>The </a:t>
            </a:r>
            <a:r>
              <a:rPr lang="en-US" altLang="en-US" sz="1100" dirty="0">
                <a:solidFill>
                  <a:prstClr val="black"/>
                </a:solidFill>
                <a:ea typeface="新細明體" panose="02020500000000000000" pitchFamily="18" charset="-120"/>
              </a:rPr>
              <a:t>mobile device is provided with the appropriate application software from the Management Server and is appropriately configured by the Management Server.</a:t>
            </a:r>
          </a:p>
          <a:p>
            <a:pPr marL="228600" lvl="0" indent="-228600">
              <a:buFont typeface="+mj-lt"/>
              <a:buAutoNum type="arabicPeriod"/>
            </a:pPr>
            <a:r>
              <a:rPr lang="en-US" altLang="en-US" sz="1100" dirty="0" smtClean="0">
                <a:solidFill>
                  <a:prstClr val="black"/>
                </a:solidFill>
                <a:ea typeface="新細明體" panose="02020500000000000000" pitchFamily="18" charset="-120"/>
              </a:rPr>
              <a:t>When </a:t>
            </a:r>
            <a:r>
              <a:rPr lang="en-US" altLang="en-US" sz="1100" dirty="0">
                <a:solidFill>
                  <a:prstClr val="black"/>
                </a:solidFill>
                <a:ea typeface="新細明體" panose="02020500000000000000" pitchFamily="18" charset="-120"/>
              </a:rPr>
              <a:t>the User measures the data by using wellness sensor device, the mobile device collects the data and sends it to the Application Server.</a:t>
            </a:r>
          </a:p>
          <a:p>
            <a:pPr lvl="1" eaLnBrk="1" hangingPunct="1"/>
            <a:endParaRPr lang="en-US" altLang="en-US" dirty="0" smtClean="0">
              <a:ea typeface="新細明體" panose="02020500000000000000" pitchFamily="18" charset="-120"/>
            </a:endParaRPr>
          </a:p>
        </p:txBody>
      </p:sp>
      <p:sp>
        <p:nvSpPr>
          <p:cNvPr id="2" name="投影片編號版面配置區 1"/>
          <p:cNvSpPr>
            <a:spLocks noGrp="1"/>
          </p:cNvSpPr>
          <p:nvPr>
            <p:ph type="sldNum" sz="quarter" idx="4"/>
          </p:nvPr>
        </p:nvSpPr>
        <p:spPr/>
        <p:txBody>
          <a:bodyPr/>
          <a:lstStyle/>
          <a:p>
            <a:fld id="{BC71E80C-9635-473D-9F26-B779060F2DD3}" type="slidenum">
              <a:rPr lang="zh-TW" altLang="en-US" smtClean="0"/>
              <a:t>43</a:t>
            </a:fld>
            <a:endParaRPr lang="zh-TW" altLang="en-US" dirty="0"/>
          </a:p>
        </p:txBody>
      </p:sp>
      <p:sp>
        <p:nvSpPr>
          <p:cNvPr id="6" name="文字方塊 5"/>
          <p:cNvSpPr txBox="1"/>
          <p:nvPr/>
        </p:nvSpPr>
        <p:spPr>
          <a:xfrm>
            <a:off x="5580112" y="6388325"/>
            <a:ext cx="2638671" cy="369332"/>
          </a:xfrm>
          <a:prstGeom prst="rect">
            <a:avLst/>
          </a:prstGeom>
          <a:noFill/>
        </p:spPr>
        <p:txBody>
          <a:bodyPr wrap="none" rtlCol="0">
            <a:spAutoFit/>
          </a:bodyPr>
          <a:lstStyle/>
          <a:p>
            <a:r>
              <a:rPr lang="en-US" altLang="zh-TW" dirty="0" smtClean="0"/>
              <a:t>Source: oneM2M TR-0001</a:t>
            </a:r>
            <a:endParaRPr lang="zh-TW" altLang="en-US" dirty="0"/>
          </a:p>
        </p:txBody>
      </p:sp>
    </p:spTree>
    <p:extLst>
      <p:ext uri="{BB962C8B-B14F-4D97-AF65-F5344CB8AC3E}">
        <p14:creationId xmlns:p14="http://schemas.microsoft.com/office/powerpoint/2010/main" val="415267808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Pre-conditions and Triggers</a:t>
            </a:r>
            <a:endParaRPr lang="zh-TW" altLang="en-US" dirty="0"/>
          </a:p>
        </p:txBody>
      </p:sp>
      <p:sp>
        <p:nvSpPr>
          <p:cNvPr id="3" name="內容版面配置區 2"/>
          <p:cNvSpPr>
            <a:spLocks noGrp="1"/>
          </p:cNvSpPr>
          <p:nvPr>
            <p:ph idx="1"/>
          </p:nvPr>
        </p:nvSpPr>
        <p:spPr/>
        <p:txBody>
          <a:bodyPr>
            <a:normAutofit fontScale="85000" lnSpcReduction="10000"/>
          </a:bodyPr>
          <a:lstStyle/>
          <a:p>
            <a:r>
              <a:rPr lang="en-US" altLang="zh-TW" dirty="0">
                <a:latin typeface="Calibri" panose="020F0502020204030204" pitchFamily="34" charset="0"/>
                <a:ea typeface="標楷體" panose="03000509000000000000" pitchFamily="65" charset="-120"/>
              </a:rPr>
              <a:t>Pre-conditions:  Wellness sensor </a:t>
            </a:r>
            <a:r>
              <a:rPr lang="en-US" altLang="zh-TW" dirty="0" smtClean="0">
                <a:latin typeface="Calibri" panose="020F0502020204030204" pitchFamily="34" charset="0"/>
                <a:ea typeface="標楷體" panose="03000509000000000000" pitchFamily="65" charset="-120"/>
              </a:rPr>
              <a:t>devices</a:t>
            </a:r>
            <a:r>
              <a:rPr lang="zh-TW" altLang="en-US" dirty="0">
                <a:latin typeface="Calibri" panose="020F0502020204030204" pitchFamily="34" charset="0"/>
                <a:ea typeface="標楷體" panose="03000509000000000000" pitchFamily="65" charset="-120"/>
              </a:rPr>
              <a:t>可以與行動裝置建立連線</a:t>
            </a:r>
            <a:r>
              <a:rPr lang="en-US" altLang="zh-TW" dirty="0">
                <a:latin typeface="Calibri" panose="020F0502020204030204" pitchFamily="34" charset="0"/>
                <a:ea typeface="標楷體" panose="03000509000000000000" pitchFamily="65" charset="-120"/>
              </a:rPr>
              <a:t>,</a:t>
            </a:r>
            <a:r>
              <a:rPr lang="zh-TW" altLang="en-US" dirty="0">
                <a:latin typeface="Calibri" panose="020F0502020204030204" pitchFamily="34" charset="0"/>
                <a:ea typeface="標楷體" panose="03000509000000000000" pitchFamily="65" charset="-120"/>
              </a:rPr>
              <a:t> 用來傳輸資料到</a:t>
            </a:r>
            <a:r>
              <a:rPr lang="en-US" altLang="zh-TW" dirty="0">
                <a:latin typeface="Calibri" panose="020F0502020204030204" pitchFamily="34" charset="0"/>
                <a:ea typeface="標楷體" panose="03000509000000000000" pitchFamily="65" charset="-120"/>
              </a:rPr>
              <a:t>M2M Service Platform</a:t>
            </a:r>
            <a:r>
              <a:rPr lang="zh-TW" altLang="en-US" dirty="0">
                <a:latin typeface="Calibri" panose="020F0502020204030204" pitchFamily="34" charset="0"/>
                <a:ea typeface="標楷體" panose="03000509000000000000" pitchFamily="65" charset="-120"/>
              </a:rPr>
              <a:t>或</a:t>
            </a:r>
            <a:r>
              <a:rPr lang="en-US" altLang="zh-TW" dirty="0">
                <a:latin typeface="Calibri" panose="020F0502020204030204" pitchFamily="34" charset="0"/>
                <a:ea typeface="標楷體" panose="03000509000000000000" pitchFamily="65" charset="-120"/>
              </a:rPr>
              <a:t>Application Server. </a:t>
            </a:r>
            <a:endParaRPr lang="en-US" altLang="zh-TW" dirty="0" smtClean="0">
              <a:latin typeface="Calibri" panose="020F0502020204030204" pitchFamily="34" charset="0"/>
              <a:ea typeface="標楷體" panose="03000509000000000000" pitchFamily="65" charset="-120"/>
            </a:endParaRPr>
          </a:p>
          <a:p>
            <a:r>
              <a:rPr lang="en-US" altLang="en-US" dirty="0">
                <a:latin typeface="Calibri" panose="020F0502020204030204" pitchFamily="34" charset="0"/>
                <a:ea typeface="標楷體" panose="03000509000000000000" pitchFamily="65" charset="-120"/>
              </a:rPr>
              <a:t>Triggers: </a:t>
            </a:r>
            <a:r>
              <a:rPr lang="zh-TW" altLang="en-US" dirty="0">
                <a:latin typeface="Calibri" panose="020F0502020204030204" pitchFamily="34" charset="0"/>
                <a:ea typeface="標楷體" panose="03000509000000000000" pitchFamily="65" charset="-120"/>
              </a:rPr>
              <a:t> 新的健康感測器</a:t>
            </a:r>
            <a:r>
              <a:rPr lang="en-US" altLang="zh-TW" dirty="0">
                <a:latin typeface="Calibri" panose="020F0502020204030204" pitchFamily="34" charset="0"/>
                <a:ea typeface="標楷體" panose="03000509000000000000" pitchFamily="65" charset="-120"/>
              </a:rPr>
              <a:t>(</a:t>
            </a:r>
            <a:r>
              <a:rPr lang="zh-TW" altLang="en-US" dirty="0">
                <a:latin typeface="Calibri" panose="020F0502020204030204" pitchFamily="34" charset="0"/>
                <a:ea typeface="標楷體" panose="03000509000000000000" pitchFamily="65" charset="-120"/>
              </a:rPr>
              <a:t>如</a:t>
            </a:r>
            <a:r>
              <a:rPr lang="en-US" altLang="zh-TW" dirty="0">
                <a:latin typeface="Calibri" panose="020F0502020204030204" pitchFamily="34" charset="0"/>
                <a:ea typeface="標楷體" panose="03000509000000000000" pitchFamily="65" charset="-120"/>
              </a:rPr>
              <a:t>weight scale) </a:t>
            </a:r>
            <a:r>
              <a:rPr lang="zh-TW" altLang="en-US" dirty="0">
                <a:latin typeface="Calibri" panose="020F0502020204030204" pitchFamily="34" charset="0"/>
                <a:ea typeface="標楷體" panose="03000509000000000000" pitchFamily="65" charset="-120"/>
              </a:rPr>
              <a:t>被行動裝置偵測</a:t>
            </a:r>
            <a:r>
              <a:rPr lang="zh-TW" altLang="en-US" dirty="0" smtClean="0">
                <a:latin typeface="Calibri" panose="020F0502020204030204" pitchFamily="34" charset="0"/>
                <a:ea typeface="標楷體" panose="03000509000000000000" pitchFamily="65" charset="-120"/>
              </a:rPr>
              <a:t>到或使用者</a:t>
            </a:r>
            <a:r>
              <a:rPr lang="zh-TW" altLang="en-US" dirty="0">
                <a:latin typeface="Calibri" panose="020F0502020204030204" pitchFamily="34" charset="0"/>
                <a:ea typeface="標楷體" panose="03000509000000000000" pitchFamily="65" charset="-120"/>
              </a:rPr>
              <a:t>試圖聯繫</a:t>
            </a:r>
            <a:r>
              <a:rPr lang="zh-TW" altLang="en-US" dirty="0" smtClean="0">
                <a:latin typeface="Calibri" panose="020F0502020204030204" pitchFamily="34" charset="0"/>
                <a:ea typeface="標楷體" panose="03000509000000000000" pitchFamily="65" charset="-120"/>
              </a:rPr>
              <a:t>此新的感</a:t>
            </a:r>
            <a:r>
              <a:rPr lang="zh-TW" altLang="en-US" dirty="0">
                <a:latin typeface="Calibri" panose="020F0502020204030204" pitchFamily="34" charset="0"/>
                <a:ea typeface="標楷體" panose="03000509000000000000" pitchFamily="65" charset="-120"/>
              </a:rPr>
              <a:t>測器</a:t>
            </a:r>
            <a:r>
              <a:rPr lang="en-US" altLang="zh-TW" dirty="0">
                <a:latin typeface="Calibri" panose="020F0502020204030204" pitchFamily="34" charset="0"/>
                <a:ea typeface="標楷體" panose="03000509000000000000" pitchFamily="65" charset="-120"/>
              </a:rPr>
              <a:t>:</a:t>
            </a:r>
            <a:r>
              <a:rPr lang="zh-TW" altLang="en-US" dirty="0">
                <a:latin typeface="Calibri" panose="020F0502020204030204" pitchFamily="34" charset="0"/>
                <a:ea typeface="標楷體" panose="03000509000000000000" pitchFamily="65" charset="-120"/>
              </a:rPr>
              <a:t> </a:t>
            </a:r>
            <a:endParaRPr lang="en-US" altLang="zh-TW" dirty="0">
              <a:latin typeface="Calibri" panose="020F0502020204030204" pitchFamily="34" charset="0"/>
              <a:ea typeface="標楷體" panose="03000509000000000000" pitchFamily="65" charset="-120"/>
            </a:endParaRPr>
          </a:p>
          <a:p>
            <a:pPr marL="457200" lvl="1" indent="-171450">
              <a:buFont typeface="Arial" panose="020B0604020202020204" pitchFamily="34" charset="0"/>
              <a:buChar char="•"/>
            </a:pPr>
            <a:r>
              <a:rPr lang="zh-TW" altLang="en-US" dirty="0">
                <a:latin typeface="Calibri" panose="020F0502020204030204" pitchFamily="34" charset="0"/>
                <a:ea typeface="標楷體" panose="03000509000000000000" pitchFamily="65" charset="-120"/>
              </a:rPr>
              <a:t>使用者購買許多感測器裝置</a:t>
            </a:r>
            <a:r>
              <a:rPr lang="en-US" altLang="zh-TW" dirty="0">
                <a:latin typeface="Calibri" panose="020F0502020204030204" pitchFamily="34" charset="0"/>
                <a:ea typeface="標楷體" panose="03000509000000000000" pitchFamily="65" charset="-120"/>
              </a:rPr>
              <a:t>,</a:t>
            </a:r>
            <a:r>
              <a:rPr lang="zh-TW" altLang="en-US" dirty="0">
                <a:latin typeface="Calibri" panose="020F0502020204030204" pitchFamily="34" charset="0"/>
                <a:ea typeface="標楷體" panose="03000509000000000000" pitchFamily="65" charset="-120"/>
              </a:rPr>
              <a:t> 為了能夠取得感測資料</a:t>
            </a:r>
            <a:r>
              <a:rPr lang="en-US" altLang="zh-TW" dirty="0">
                <a:latin typeface="Calibri" panose="020F0502020204030204" pitchFamily="34" charset="0"/>
                <a:ea typeface="標楷體" panose="03000509000000000000" pitchFamily="65" charset="-120"/>
              </a:rPr>
              <a:t>,</a:t>
            </a:r>
            <a:r>
              <a:rPr lang="zh-TW" altLang="en-US" dirty="0">
                <a:latin typeface="Calibri" panose="020F0502020204030204" pitchFamily="34" charset="0"/>
                <a:ea typeface="標楷體" panose="03000509000000000000" pitchFamily="65" charset="-120"/>
              </a:rPr>
              <a:t> 使用者試圖同時設定這些裝置</a:t>
            </a:r>
            <a:endParaRPr lang="en-US" altLang="zh-TW" dirty="0">
              <a:latin typeface="Calibri" panose="020F0502020204030204" pitchFamily="34" charset="0"/>
              <a:ea typeface="標楷體" panose="03000509000000000000" pitchFamily="65" charset="-120"/>
            </a:endParaRPr>
          </a:p>
          <a:p>
            <a:pPr marL="457200" lvl="1" indent="-171450">
              <a:buFont typeface="Arial" panose="020B0604020202020204" pitchFamily="34" charset="0"/>
              <a:buChar char="•"/>
            </a:pPr>
            <a:r>
              <a:rPr lang="zh-TW" altLang="en-US" dirty="0">
                <a:latin typeface="Calibri" panose="020F0502020204030204" pitchFamily="34" charset="0"/>
                <a:ea typeface="標楷體" panose="03000509000000000000" pitchFamily="65" charset="-120"/>
              </a:rPr>
              <a:t>使用者購買了感測器裝置如</a:t>
            </a:r>
            <a:r>
              <a:rPr lang="en-US" altLang="zh-TW" dirty="0">
                <a:latin typeface="Calibri" panose="020F0502020204030204" pitchFamily="34" charset="0"/>
                <a:ea typeface="標楷體" panose="03000509000000000000" pitchFamily="65" charset="-120"/>
              </a:rPr>
              <a:t>weight scale, </a:t>
            </a:r>
            <a:r>
              <a:rPr lang="zh-TW" altLang="en-US" dirty="0">
                <a:latin typeface="Calibri" panose="020F0502020204030204" pitchFamily="34" charset="0"/>
                <a:ea typeface="標楷體" panose="03000509000000000000" pitchFamily="65" charset="-120"/>
              </a:rPr>
              <a:t>並且布置到家裡來確認日常健康狀況</a:t>
            </a:r>
            <a:endParaRPr lang="en-US" altLang="zh-TW" dirty="0">
              <a:latin typeface="Calibri" panose="020F0502020204030204" pitchFamily="34" charset="0"/>
              <a:ea typeface="標楷體" panose="03000509000000000000" pitchFamily="65" charset="-120"/>
            </a:endParaRPr>
          </a:p>
          <a:p>
            <a:pPr marL="457200" lvl="1" indent="-171450">
              <a:buFont typeface="Arial" panose="020B0604020202020204" pitchFamily="34" charset="0"/>
              <a:buChar char="•"/>
            </a:pPr>
            <a:r>
              <a:rPr lang="zh-TW" altLang="en-US" dirty="0">
                <a:latin typeface="Calibri" panose="020F0502020204030204" pitchFamily="34" charset="0"/>
                <a:ea typeface="標楷體" panose="03000509000000000000" pitchFamily="65" charset="-120"/>
              </a:rPr>
              <a:t>使用者到健身中心運動並透過使用裝備來確認效果</a:t>
            </a:r>
            <a:r>
              <a:rPr lang="en-US" altLang="zh-TW" dirty="0">
                <a:latin typeface="Calibri" panose="020F0502020204030204" pitchFamily="34" charset="0"/>
                <a:ea typeface="標楷體" panose="03000509000000000000" pitchFamily="65" charset="-120"/>
              </a:rPr>
              <a:t>(</a:t>
            </a:r>
            <a:r>
              <a:rPr lang="zh-TW" altLang="en-US" dirty="0">
                <a:latin typeface="Calibri" panose="020F0502020204030204" pitchFamily="34" charset="0"/>
                <a:ea typeface="標楷體" panose="03000509000000000000" pitchFamily="65" charset="-120"/>
              </a:rPr>
              <a:t> 裝備由健身中心所擁有且從未連接過使用者的行動裝置</a:t>
            </a:r>
            <a:r>
              <a:rPr lang="en-US" altLang="zh-TW" dirty="0">
                <a:latin typeface="Calibri" panose="020F0502020204030204" pitchFamily="34" charset="0"/>
                <a:ea typeface="標楷體" panose="03000509000000000000" pitchFamily="65" charset="-120"/>
              </a:rPr>
              <a:t>)</a:t>
            </a:r>
          </a:p>
          <a:p>
            <a:pPr marL="171450" indent="-171450">
              <a:buFont typeface="Arial" panose="020B0604020202020204" pitchFamily="34" charset="0"/>
              <a:buChar char="•"/>
            </a:pPr>
            <a:endParaRPr lang="en-US" altLang="en-US" dirty="0">
              <a:latin typeface="Calibri" panose="020F0502020204030204" pitchFamily="34" charset="0"/>
              <a:ea typeface="標楷體" panose="03000509000000000000" pitchFamily="65" charset="-120"/>
            </a:endParaRPr>
          </a:p>
        </p:txBody>
      </p:sp>
      <p:sp>
        <p:nvSpPr>
          <p:cNvPr id="4" name="投影片編號版面配置區 3"/>
          <p:cNvSpPr>
            <a:spLocks noGrp="1"/>
          </p:cNvSpPr>
          <p:nvPr>
            <p:ph type="sldNum" sz="quarter" idx="4"/>
          </p:nvPr>
        </p:nvSpPr>
        <p:spPr/>
        <p:txBody>
          <a:bodyPr/>
          <a:lstStyle/>
          <a:p>
            <a:fld id="{BC71E80C-9635-473D-9F26-B779060F2DD3}" type="slidenum">
              <a:rPr lang="zh-TW" altLang="en-US" smtClean="0"/>
              <a:t>44</a:t>
            </a:fld>
            <a:endParaRPr lang="zh-TW" altLang="en-US" dirty="0"/>
          </a:p>
        </p:txBody>
      </p:sp>
    </p:spTree>
    <p:extLst>
      <p:ext uri="{BB962C8B-B14F-4D97-AF65-F5344CB8AC3E}">
        <p14:creationId xmlns:p14="http://schemas.microsoft.com/office/powerpoint/2010/main" val="4983412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Normal Flow</a:t>
            </a:r>
            <a:endParaRPr lang="zh-TW" altLang="en-US" dirty="0"/>
          </a:p>
        </p:txBody>
      </p:sp>
      <p:sp>
        <p:nvSpPr>
          <p:cNvPr id="3" name="內容版面配置區 2"/>
          <p:cNvSpPr>
            <a:spLocks noGrp="1"/>
          </p:cNvSpPr>
          <p:nvPr>
            <p:ph idx="1"/>
          </p:nvPr>
        </p:nvSpPr>
        <p:spPr/>
        <p:txBody>
          <a:bodyPr>
            <a:normAutofit fontScale="92500" lnSpcReduction="10000"/>
          </a:bodyPr>
          <a:lstStyle/>
          <a:p>
            <a:pPr marL="0" indent="0">
              <a:buFont typeface="Arial" panose="020B0604020202020204" pitchFamily="34" charset="0"/>
              <a:buNone/>
            </a:pPr>
            <a:r>
              <a:rPr lang="zh-TW" altLang="en-US" sz="3500" dirty="0" smtClean="0">
                <a:latin typeface="標楷體" panose="03000509000000000000" pitchFamily="65" charset="-120"/>
                <a:ea typeface="標楷體" panose="03000509000000000000" pitchFamily="65" charset="-120"/>
              </a:rPr>
              <a:t>一般</a:t>
            </a:r>
            <a:r>
              <a:rPr lang="zh-TW" altLang="en-US" sz="3500" dirty="0">
                <a:latin typeface="標楷體" panose="03000509000000000000" pitchFamily="65" charset="-120"/>
                <a:ea typeface="標楷體" panose="03000509000000000000" pitchFamily="65" charset="-120"/>
              </a:rPr>
              <a:t>狀況下</a:t>
            </a:r>
            <a:r>
              <a:rPr lang="en-US" altLang="zh-TW" sz="3500" dirty="0">
                <a:latin typeface="標楷體" panose="03000509000000000000" pitchFamily="65" charset="-120"/>
                <a:ea typeface="標楷體" panose="03000509000000000000" pitchFamily="65" charset="-120"/>
              </a:rPr>
              <a:t>,</a:t>
            </a:r>
            <a:r>
              <a:rPr lang="zh-TW" altLang="en-US" sz="3500" dirty="0">
                <a:latin typeface="標楷體" panose="03000509000000000000" pitchFamily="65" charset="-120"/>
                <a:ea typeface="標楷體" panose="03000509000000000000" pitchFamily="65" charset="-120"/>
              </a:rPr>
              <a:t> 感測裝置通常由使用者購買並安裝在使用者家中或穿戴在使用者身上</a:t>
            </a:r>
            <a:r>
              <a:rPr lang="en-US" altLang="zh-TW" sz="3500" dirty="0">
                <a:latin typeface="標楷體" panose="03000509000000000000" pitchFamily="65" charset="-120"/>
                <a:ea typeface="標楷體" panose="03000509000000000000" pitchFamily="65" charset="-120"/>
              </a:rPr>
              <a:t>:</a:t>
            </a:r>
          </a:p>
          <a:p>
            <a:pPr marL="228600" indent="-228600">
              <a:buFont typeface="+mj-lt"/>
              <a:buAutoNum type="arabicPeriod"/>
            </a:pPr>
            <a:r>
              <a:rPr lang="zh-TW" altLang="en-US" sz="3000" dirty="0">
                <a:latin typeface="Calibri" panose="020F0502020204030204" pitchFamily="34" charset="0"/>
                <a:ea typeface="標楷體" panose="03000509000000000000" pitchFamily="65" charset="-120"/>
              </a:rPr>
              <a:t>行動裝置偵測到新的健康感測裝置</a:t>
            </a:r>
            <a:r>
              <a:rPr lang="en-US" altLang="zh-TW" sz="3000" dirty="0">
                <a:latin typeface="Calibri" panose="020F0502020204030204" pitchFamily="34" charset="0"/>
                <a:ea typeface="標楷體" panose="03000509000000000000" pitchFamily="65" charset="-120"/>
              </a:rPr>
              <a:t>, </a:t>
            </a:r>
            <a:r>
              <a:rPr lang="zh-TW" altLang="en-US" sz="3000" dirty="0">
                <a:latin typeface="Calibri" panose="020F0502020204030204" pitchFamily="34" charset="0"/>
                <a:ea typeface="標楷體" panose="03000509000000000000" pitchFamily="65" charset="-120"/>
              </a:rPr>
              <a:t>且試圖在使用者的允許下建立連線</a:t>
            </a:r>
            <a:r>
              <a:rPr lang="en-US" altLang="zh-TW" sz="3000" dirty="0">
                <a:latin typeface="Calibri" panose="020F0502020204030204" pitchFamily="34" charset="0"/>
                <a:ea typeface="標楷體" panose="03000509000000000000" pitchFamily="65" charset="-120"/>
              </a:rPr>
              <a:t>(</a:t>
            </a:r>
            <a:r>
              <a:rPr lang="zh-TW" altLang="en-US" sz="3000" dirty="0">
                <a:latin typeface="Calibri" panose="020F0502020204030204" pitchFamily="34" charset="0"/>
                <a:ea typeface="標楷體" panose="03000509000000000000" pitchFamily="65" charset="-120"/>
              </a:rPr>
              <a:t>配對感測裝置與行動裝置</a:t>
            </a:r>
            <a:r>
              <a:rPr lang="en-US" altLang="zh-TW" sz="3000" dirty="0">
                <a:latin typeface="Calibri" panose="020F0502020204030204" pitchFamily="34" charset="0"/>
                <a:ea typeface="標楷體" panose="03000509000000000000" pitchFamily="65" charset="-120"/>
              </a:rPr>
              <a:t>)</a:t>
            </a:r>
          </a:p>
          <a:p>
            <a:pPr marL="228600" indent="-228600">
              <a:buFont typeface="+mj-lt"/>
              <a:buAutoNum type="arabicPeriod"/>
            </a:pPr>
            <a:r>
              <a:rPr lang="zh-TW" altLang="en-US" sz="3000" dirty="0">
                <a:latin typeface="Calibri" panose="020F0502020204030204" pitchFamily="34" charset="0"/>
                <a:ea typeface="標楷體" panose="03000509000000000000" pitchFamily="65" charset="-120"/>
              </a:rPr>
              <a:t>行動裝置建立連線後</a:t>
            </a:r>
            <a:r>
              <a:rPr lang="en-US" altLang="zh-TW" sz="3000" dirty="0">
                <a:latin typeface="Calibri" panose="020F0502020204030204" pitchFamily="34" charset="0"/>
                <a:ea typeface="標楷體" panose="03000509000000000000" pitchFamily="65" charset="-120"/>
              </a:rPr>
              <a:t>,</a:t>
            </a:r>
            <a:r>
              <a:rPr lang="zh-TW" altLang="en-US" sz="3000" dirty="0">
                <a:latin typeface="Calibri" panose="020F0502020204030204" pitchFamily="34" charset="0"/>
                <a:ea typeface="標楷體" panose="03000509000000000000" pitchFamily="65" charset="-120"/>
              </a:rPr>
              <a:t> 會收到感測裝置額外的資訊</a:t>
            </a:r>
            <a:r>
              <a:rPr lang="en-US" altLang="zh-TW" sz="3000" dirty="0">
                <a:latin typeface="Calibri" panose="020F0502020204030204" pitchFamily="34" charset="0"/>
                <a:ea typeface="標楷體" panose="03000509000000000000" pitchFamily="65" charset="-120"/>
              </a:rPr>
              <a:t>(</a:t>
            </a:r>
            <a:r>
              <a:rPr lang="zh-TW" altLang="en-US" sz="3000" dirty="0">
                <a:latin typeface="Calibri" panose="020F0502020204030204" pitchFamily="34" charset="0"/>
                <a:ea typeface="標楷體" panose="03000509000000000000" pitchFamily="65" charset="-120"/>
              </a:rPr>
              <a:t> 如裝置類型</a:t>
            </a:r>
            <a:r>
              <a:rPr lang="en-US" altLang="zh-TW" sz="3000" dirty="0">
                <a:latin typeface="Calibri" panose="020F0502020204030204" pitchFamily="34" charset="0"/>
                <a:ea typeface="標楷體" panose="03000509000000000000" pitchFamily="65" charset="-120"/>
              </a:rPr>
              <a:t>,</a:t>
            </a:r>
            <a:r>
              <a:rPr lang="zh-TW" altLang="en-US" sz="3000" dirty="0">
                <a:latin typeface="Calibri" panose="020F0502020204030204" pitchFamily="34" charset="0"/>
                <a:ea typeface="標楷體" panose="03000509000000000000" pitchFamily="65" charset="-120"/>
              </a:rPr>
              <a:t> 服務認證</a:t>
            </a:r>
            <a:r>
              <a:rPr lang="en-US" altLang="zh-TW" sz="3000" dirty="0">
                <a:latin typeface="Calibri" panose="020F0502020204030204" pitchFamily="34" charset="0"/>
                <a:ea typeface="標楷體" panose="03000509000000000000" pitchFamily="65" charset="-120"/>
              </a:rPr>
              <a:t>,</a:t>
            </a:r>
            <a:r>
              <a:rPr lang="zh-TW" altLang="en-US" sz="3000" dirty="0">
                <a:latin typeface="Calibri" panose="020F0502020204030204" pitchFamily="34" charset="0"/>
                <a:ea typeface="標楷體" panose="03000509000000000000" pitchFamily="65" charset="-120"/>
              </a:rPr>
              <a:t> 需要的應用程式等等</a:t>
            </a:r>
            <a:r>
              <a:rPr lang="en-US" altLang="zh-TW" sz="3000" dirty="0">
                <a:latin typeface="Calibri" panose="020F0502020204030204" pitchFamily="34" charset="0"/>
                <a:ea typeface="標楷體" panose="03000509000000000000" pitchFamily="65" charset="-120"/>
              </a:rPr>
              <a:t>)</a:t>
            </a:r>
          </a:p>
          <a:p>
            <a:pPr marL="228600" indent="-228600">
              <a:buFont typeface="+mj-lt"/>
              <a:buAutoNum type="arabicPeriod"/>
            </a:pPr>
            <a:r>
              <a:rPr lang="zh-TW" altLang="en-US" sz="3000" dirty="0">
                <a:latin typeface="Calibri" panose="020F0502020204030204" pitchFamily="34" charset="0"/>
                <a:ea typeface="標楷體" panose="03000509000000000000" pitchFamily="65" charset="-120"/>
              </a:rPr>
              <a:t>行動裝置會與合適的應用程式軟體一同由</a:t>
            </a:r>
            <a:r>
              <a:rPr lang="en-US" altLang="zh-TW" sz="3000" dirty="0">
                <a:latin typeface="Calibri" panose="020F0502020204030204" pitchFamily="34" charset="0"/>
                <a:ea typeface="標楷體" panose="03000509000000000000" pitchFamily="65" charset="-120"/>
              </a:rPr>
              <a:t>Management Server</a:t>
            </a:r>
            <a:r>
              <a:rPr lang="zh-TW" altLang="en-US" sz="3000" dirty="0">
                <a:latin typeface="Calibri" panose="020F0502020204030204" pitchFamily="34" charset="0"/>
                <a:ea typeface="標楷體" panose="03000509000000000000" pitchFamily="65" charset="-120"/>
              </a:rPr>
              <a:t>提供且得到合適的設定</a:t>
            </a:r>
            <a:endParaRPr lang="en-US" altLang="zh-TW" sz="3000" dirty="0">
              <a:latin typeface="Calibri" panose="020F0502020204030204" pitchFamily="34" charset="0"/>
              <a:ea typeface="標楷體" panose="03000509000000000000" pitchFamily="65" charset="-120"/>
            </a:endParaRPr>
          </a:p>
          <a:p>
            <a:pPr marL="228600" indent="-228600">
              <a:buFont typeface="+mj-lt"/>
              <a:buAutoNum type="arabicPeriod"/>
            </a:pPr>
            <a:r>
              <a:rPr lang="zh-TW" altLang="en-US" sz="3000" dirty="0">
                <a:latin typeface="Calibri" panose="020F0502020204030204" pitchFamily="34" charset="0"/>
                <a:ea typeface="標楷體" panose="03000509000000000000" pitchFamily="65" charset="-120"/>
              </a:rPr>
              <a:t>當使用者透過健康感測器量測資料時</a:t>
            </a:r>
            <a:r>
              <a:rPr lang="en-US" altLang="zh-TW" sz="3000" dirty="0">
                <a:latin typeface="Calibri" panose="020F0502020204030204" pitchFamily="34" charset="0"/>
                <a:ea typeface="標楷體" panose="03000509000000000000" pitchFamily="65" charset="-120"/>
              </a:rPr>
              <a:t>,</a:t>
            </a:r>
            <a:r>
              <a:rPr lang="zh-TW" altLang="en-US" sz="3000" dirty="0">
                <a:latin typeface="Calibri" panose="020F0502020204030204" pitchFamily="34" charset="0"/>
                <a:ea typeface="標楷體" panose="03000509000000000000" pitchFamily="65" charset="-120"/>
              </a:rPr>
              <a:t> 行動裝置會收集資料並送到</a:t>
            </a:r>
            <a:r>
              <a:rPr lang="en-US" altLang="zh-TW" sz="3000" dirty="0">
                <a:latin typeface="Calibri" panose="020F0502020204030204" pitchFamily="34" charset="0"/>
                <a:ea typeface="標楷體" panose="03000509000000000000" pitchFamily="65" charset="-120"/>
              </a:rPr>
              <a:t>Application Server</a:t>
            </a:r>
          </a:p>
          <a:p>
            <a:endParaRPr lang="en-US" altLang="en-US" dirty="0">
              <a:ea typeface="新細明體" panose="02020500000000000000" pitchFamily="18" charset="-120"/>
            </a:endParaRPr>
          </a:p>
          <a:p>
            <a:endParaRPr lang="zh-TW" altLang="en-US" dirty="0"/>
          </a:p>
        </p:txBody>
      </p:sp>
      <p:sp>
        <p:nvSpPr>
          <p:cNvPr id="4" name="投影片編號版面配置區 3"/>
          <p:cNvSpPr>
            <a:spLocks noGrp="1"/>
          </p:cNvSpPr>
          <p:nvPr>
            <p:ph type="sldNum" sz="quarter" idx="4"/>
          </p:nvPr>
        </p:nvSpPr>
        <p:spPr/>
        <p:txBody>
          <a:bodyPr/>
          <a:lstStyle/>
          <a:p>
            <a:fld id="{BC71E80C-9635-473D-9F26-B779060F2DD3}" type="slidenum">
              <a:rPr lang="zh-TW" altLang="en-US" smtClean="0"/>
              <a:t>45</a:t>
            </a:fld>
            <a:endParaRPr lang="zh-TW" altLang="en-US" dirty="0"/>
          </a:p>
        </p:txBody>
      </p:sp>
    </p:spTree>
    <p:extLst>
      <p:ext uri="{BB962C8B-B14F-4D97-AF65-F5344CB8AC3E}">
        <p14:creationId xmlns:p14="http://schemas.microsoft.com/office/powerpoint/2010/main" val="39470575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dirty="0">
                <a:ea typeface="新細明體" panose="02020500000000000000" pitchFamily="18" charset="-120"/>
              </a:rPr>
              <a:t>Wellness Service Use Case (</a:t>
            </a:r>
            <a:r>
              <a:rPr lang="en-US" altLang="en-US" dirty="0" smtClean="0">
                <a:ea typeface="新細明體" panose="02020500000000000000" pitchFamily="18" charset="-120"/>
              </a:rPr>
              <a:t>3)</a:t>
            </a:r>
          </a:p>
        </p:txBody>
      </p:sp>
      <p:sp>
        <p:nvSpPr>
          <p:cNvPr id="36867" name="Content Placeholder 2"/>
          <p:cNvSpPr>
            <a:spLocks noGrp="1"/>
          </p:cNvSpPr>
          <p:nvPr>
            <p:ph idx="1"/>
          </p:nvPr>
        </p:nvSpPr>
        <p:spPr/>
        <p:txBody>
          <a:bodyPr>
            <a:noAutofit/>
          </a:bodyPr>
          <a:lstStyle/>
          <a:p>
            <a:pPr marL="0" lvl="0" indent="0">
              <a:buNone/>
            </a:pPr>
            <a:r>
              <a:rPr lang="en-US" altLang="en-US" sz="1600" dirty="0">
                <a:solidFill>
                  <a:prstClr val="black"/>
                </a:solidFill>
                <a:ea typeface="新細明體" panose="02020500000000000000" pitchFamily="18" charset="-120"/>
              </a:rPr>
              <a:t>7.2.7	Alternative flow</a:t>
            </a:r>
          </a:p>
          <a:p>
            <a:pPr marL="0" lvl="0" indent="0">
              <a:buNone/>
            </a:pPr>
            <a:r>
              <a:rPr lang="en-US" altLang="en-US" sz="1600" dirty="0">
                <a:solidFill>
                  <a:prstClr val="black"/>
                </a:solidFill>
                <a:ea typeface="新細明體" panose="02020500000000000000" pitchFamily="18" charset="-120"/>
              </a:rPr>
              <a:t>Alternative Flow 1</a:t>
            </a:r>
          </a:p>
          <a:p>
            <a:pPr marL="228600" lvl="0" indent="-228600">
              <a:buFont typeface="+mj-lt"/>
              <a:buAutoNum type="arabicPeriod"/>
            </a:pPr>
            <a:r>
              <a:rPr lang="en-US" altLang="en-US" sz="1600" dirty="0" smtClean="0">
                <a:solidFill>
                  <a:prstClr val="black"/>
                </a:solidFill>
                <a:ea typeface="新細明體" panose="02020500000000000000" pitchFamily="18" charset="-120"/>
              </a:rPr>
              <a:t>As </a:t>
            </a:r>
            <a:r>
              <a:rPr lang="en-US" altLang="en-US" sz="1600" dirty="0">
                <a:solidFill>
                  <a:prstClr val="black"/>
                </a:solidFill>
                <a:ea typeface="新細明體" panose="02020500000000000000" pitchFamily="18" charset="-120"/>
              </a:rPr>
              <a:t>indicated in the Normal Flow, usually the wellness service collects the data from wellness sensor devices which the User owns.</a:t>
            </a:r>
          </a:p>
          <a:p>
            <a:pPr marL="228600" lvl="0" indent="-228600">
              <a:buFont typeface="+mj-lt"/>
              <a:buAutoNum type="arabicPeriod"/>
            </a:pPr>
            <a:r>
              <a:rPr lang="en-US" altLang="en-US" sz="1600" dirty="0" smtClean="0">
                <a:solidFill>
                  <a:prstClr val="black"/>
                </a:solidFill>
                <a:ea typeface="新細明體" panose="02020500000000000000" pitchFamily="18" charset="-120"/>
              </a:rPr>
              <a:t>When </a:t>
            </a:r>
            <a:r>
              <a:rPr lang="en-US" altLang="en-US" sz="1600" dirty="0">
                <a:solidFill>
                  <a:prstClr val="black"/>
                </a:solidFill>
                <a:ea typeface="新細明體" panose="02020500000000000000" pitchFamily="18" charset="-120"/>
              </a:rPr>
              <a:t>the mobile device is brought outside, there is an opportunity to connect new wellness sensor devices (e.g. blood pressure which is set in fitness center).</a:t>
            </a:r>
          </a:p>
          <a:p>
            <a:pPr marL="228600" lvl="0" indent="-228600">
              <a:buFont typeface="+mj-lt"/>
              <a:buAutoNum type="arabicPeriod"/>
            </a:pPr>
            <a:r>
              <a:rPr lang="en-US" altLang="en-US" sz="1600" dirty="0" smtClean="0">
                <a:solidFill>
                  <a:prstClr val="black"/>
                </a:solidFill>
                <a:ea typeface="新細明體" panose="02020500000000000000" pitchFamily="18" charset="-120"/>
              </a:rPr>
              <a:t>The </a:t>
            </a:r>
            <a:r>
              <a:rPr lang="en-US" altLang="en-US" sz="1600" dirty="0">
                <a:solidFill>
                  <a:prstClr val="black"/>
                </a:solidFill>
                <a:ea typeface="新細明體" panose="02020500000000000000" pitchFamily="18" charset="-120"/>
              </a:rPr>
              <a:t>mobile device detects new wellness sensor devices and tries to connect to them under User’s permission to connect.</a:t>
            </a:r>
          </a:p>
          <a:p>
            <a:pPr marL="228600" lvl="0" indent="-228600">
              <a:buFont typeface="+mj-lt"/>
              <a:buAutoNum type="arabicPeriod"/>
            </a:pPr>
            <a:r>
              <a:rPr lang="en-US" altLang="en-US" sz="1600" dirty="0" smtClean="0">
                <a:solidFill>
                  <a:prstClr val="black"/>
                </a:solidFill>
                <a:ea typeface="新細明體" panose="02020500000000000000" pitchFamily="18" charset="-120"/>
              </a:rPr>
              <a:t>The </a:t>
            </a:r>
            <a:r>
              <a:rPr lang="en-US" altLang="en-US" sz="1600" dirty="0">
                <a:solidFill>
                  <a:prstClr val="black"/>
                </a:solidFill>
                <a:ea typeface="新細明體" panose="02020500000000000000" pitchFamily="18" charset="-120"/>
              </a:rPr>
              <a:t>mobile device has established a connection to the wellness sensor device and then the mobile device receives additional information of the wellness sensor device (e.g. type of device, service certificates of the device, required application software …).</a:t>
            </a:r>
          </a:p>
          <a:p>
            <a:pPr marL="228600" lvl="0" indent="-228600">
              <a:buFont typeface="+mj-lt"/>
              <a:buAutoNum type="arabicPeriod"/>
            </a:pPr>
            <a:r>
              <a:rPr lang="en-US" altLang="en-US" sz="1600" dirty="0" smtClean="0">
                <a:solidFill>
                  <a:prstClr val="black"/>
                </a:solidFill>
                <a:ea typeface="新細明體" panose="02020500000000000000" pitchFamily="18" charset="-120"/>
              </a:rPr>
              <a:t>The </a:t>
            </a:r>
            <a:r>
              <a:rPr lang="en-US" altLang="en-US" sz="1600" dirty="0">
                <a:solidFill>
                  <a:prstClr val="black"/>
                </a:solidFill>
                <a:ea typeface="新細明體" panose="02020500000000000000" pitchFamily="18" charset="-120"/>
              </a:rPr>
              <a:t>mobile device is provided with the appropriate application software and is appropriately configured by the Management Server.</a:t>
            </a:r>
          </a:p>
          <a:p>
            <a:pPr marL="228600" lvl="0" indent="-228600">
              <a:buFont typeface="+mj-lt"/>
              <a:buAutoNum type="arabicPeriod"/>
            </a:pPr>
            <a:r>
              <a:rPr lang="en-US" altLang="en-US" sz="1600" dirty="0" smtClean="0">
                <a:solidFill>
                  <a:prstClr val="black"/>
                </a:solidFill>
                <a:ea typeface="新細明體" panose="02020500000000000000" pitchFamily="18" charset="-120"/>
              </a:rPr>
              <a:t>When </a:t>
            </a:r>
            <a:r>
              <a:rPr lang="en-US" altLang="en-US" sz="1600" dirty="0">
                <a:solidFill>
                  <a:prstClr val="black"/>
                </a:solidFill>
                <a:ea typeface="新細明體" panose="02020500000000000000" pitchFamily="18" charset="-120"/>
              </a:rPr>
              <a:t>the User measures the data by using wellness sensor device, the mobile device collects the data and sends it to the Application Server</a:t>
            </a:r>
            <a:r>
              <a:rPr lang="en-US" altLang="en-US" sz="1600" dirty="0" smtClean="0">
                <a:solidFill>
                  <a:prstClr val="black"/>
                </a:solidFill>
                <a:ea typeface="新細明體" panose="02020500000000000000" pitchFamily="18" charset="-120"/>
              </a:rPr>
              <a:t>.</a:t>
            </a:r>
            <a:endParaRPr lang="en-US" altLang="en-US" sz="1600" dirty="0">
              <a:solidFill>
                <a:prstClr val="black"/>
              </a:solidFill>
              <a:ea typeface="新細明體" panose="02020500000000000000" pitchFamily="18" charset="-120"/>
            </a:endParaRPr>
          </a:p>
        </p:txBody>
      </p:sp>
      <p:sp>
        <p:nvSpPr>
          <p:cNvPr id="2" name="投影片編號版面配置區 1"/>
          <p:cNvSpPr>
            <a:spLocks noGrp="1"/>
          </p:cNvSpPr>
          <p:nvPr>
            <p:ph type="sldNum" sz="quarter" idx="4"/>
          </p:nvPr>
        </p:nvSpPr>
        <p:spPr/>
        <p:txBody>
          <a:bodyPr/>
          <a:lstStyle/>
          <a:p>
            <a:fld id="{BC71E80C-9635-473D-9F26-B779060F2DD3}" type="slidenum">
              <a:rPr lang="zh-TW" altLang="en-US" smtClean="0"/>
              <a:t>46</a:t>
            </a:fld>
            <a:endParaRPr lang="zh-TW" altLang="en-US" dirty="0"/>
          </a:p>
        </p:txBody>
      </p:sp>
      <p:sp>
        <p:nvSpPr>
          <p:cNvPr id="6" name="文字方塊 5"/>
          <p:cNvSpPr txBox="1"/>
          <p:nvPr/>
        </p:nvSpPr>
        <p:spPr>
          <a:xfrm>
            <a:off x="5580112" y="6388325"/>
            <a:ext cx="2638671" cy="369332"/>
          </a:xfrm>
          <a:prstGeom prst="rect">
            <a:avLst/>
          </a:prstGeom>
          <a:noFill/>
        </p:spPr>
        <p:txBody>
          <a:bodyPr wrap="none" rtlCol="0">
            <a:spAutoFit/>
          </a:bodyPr>
          <a:lstStyle/>
          <a:p>
            <a:r>
              <a:rPr lang="en-US" altLang="zh-TW" dirty="0" smtClean="0"/>
              <a:t>Source: oneM2M TR-0001</a:t>
            </a:r>
            <a:endParaRPr lang="zh-TW" altLang="en-US" dirty="0"/>
          </a:p>
        </p:txBody>
      </p:sp>
    </p:spTree>
    <p:extLst>
      <p:ext uri="{BB962C8B-B14F-4D97-AF65-F5344CB8AC3E}">
        <p14:creationId xmlns:p14="http://schemas.microsoft.com/office/powerpoint/2010/main" val="384444865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Alternative Flow</a:t>
            </a:r>
            <a:endParaRPr lang="zh-TW" altLang="en-US" dirty="0"/>
          </a:p>
        </p:txBody>
      </p:sp>
      <p:sp>
        <p:nvSpPr>
          <p:cNvPr id="3" name="內容版面配置區 2"/>
          <p:cNvSpPr>
            <a:spLocks noGrp="1"/>
          </p:cNvSpPr>
          <p:nvPr>
            <p:ph idx="1"/>
          </p:nvPr>
        </p:nvSpPr>
        <p:spPr/>
        <p:txBody>
          <a:bodyPr>
            <a:normAutofit fontScale="85000" lnSpcReduction="20000"/>
          </a:bodyPr>
          <a:lstStyle/>
          <a:p>
            <a:r>
              <a:rPr lang="en-US" altLang="zh-TW" dirty="0" smtClean="0">
                <a:latin typeface="Calibri" panose="020F0502020204030204" pitchFamily="34" charset="0"/>
                <a:ea typeface="標楷體" panose="03000509000000000000" pitchFamily="65" charset="-120"/>
              </a:rPr>
              <a:t>Alternative flow 1</a:t>
            </a:r>
          </a:p>
          <a:p>
            <a:pPr lvl="1"/>
            <a:r>
              <a:rPr lang="zh-TW" altLang="en-US" dirty="0">
                <a:latin typeface="Calibri" panose="020F0502020204030204" pitchFamily="34" charset="0"/>
                <a:ea typeface="標楷體" panose="03000509000000000000" pitchFamily="65" charset="-120"/>
              </a:rPr>
              <a:t>如同一般流程所說</a:t>
            </a:r>
            <a:r>
              <a:rPr lang="en-US" altLang="zh-TW" dirty="0">
                <a:latin typeface="Calibri" panose="020F0502020204030204" pitchFamily="34" charset="0"/>
                <a:ea typeface="標楷體" panose="03000509000000000000" pitchFamily="65" charset="-120"/>
              </a:rPr>
              <a:t>, </a:t>
            </a:r>
            <a:r>
              <a:rPr lang="zh-TW" altLang="en-US" dirty="0">
                <a:latin typeface="Calibri" panose="020F0502020204030204" pitchFamily="34" charset="0"/>
                <a:ea typeface="標楷體" panose="03000509000000000000" pitchFamily="65" charset="-120"/>
              </a:rPr>
              <a:t>通常健康服務會蒐集從感測器偵測而來的資料</a:t>
            </a:r>
            <a:r>
              <a:rPr lang="en-US" altLang="zh-TW" dirty="0">
                <a:latin typeface="Calibri" panose="020F0502020204030204" pitchFamily="34" charset="0"/>
                <a:ea typeface="標楷體" panose="03000509000000000000" pitchFamily="65" charset="-120"/>
              </a:rPr>
              <a:t>, </a:t>
            </a:r>
            <a:r>
              <a:rPr lang="zh-TW" altLang="en-US" dirty="0">
                <a:latin typeface="Calibri" panose="020F0502020204030204" pitchFamily="34" charset="0"/>
                <a:ea typeface="標楷體" panose="03000509000000000000" pitchFamily="65" charset="-120"/>
              </a:rPr>
              <a:t>且感測器通常屬於使用者本身</a:t>
            </a:r>
          </a:p>
          <a:p>
            <a:pPr lvl="1"/>
            <a:r>
              <a:rPr lang="zh-TW" altLang="en-US" dirty="0">
                <a:solidFill>
                  <a:srgbClr val="FF0000"/>
                </a:solidFill>
                <a:latin typeface="Calibri" panose="020F0502020204030204" pitchFamily="34" charset="0"/>
                <a:ea typeface="標楷體" panose="03000509000000000000" pitchFamily="65" charset="-120"/>
              </a:rPr>
              <a:t>當行動裝置被攜帶出門</a:t>
            </a:r>
            <a:r>
              <a:rPr lang="en-US" altLang="zh-TW" dirty="0">
                <a:solidFill>
                  <a:srgbClr val="FF0000"/>
                </a:solidFill>
                <a:latin typeface="Calibri" panose="020F0502020204030204" pitchFamily="34" charset="0"/>
                <a:ea typeface="標楷體" panose="03000509000000000000" pitchFamily="65" charset="-120"/>
              </a:rPr>
              <a:t>, </a:t>
            </a:r>
            <a:r>
              <a:rPr lang="zh-TW" altLang="en-US" dirty="0">
                <a:solidFill>
                  <a:srgbClr val="FF0000"/>
                </a:solidFill>
                <a:latin typeface="Calibri" panose="020F0502020204030204" pitchFamily="34" charset="0"/>
                <a:ea typeface="標楷體" panose="03000509000000000000" pitchFamily="65" charset="-120"/>
              </a:rPr>
              <a:t>很有機會與新的感測裝置連接</a:t>
            </a:r>
            <a:r>
              <a:rPr lang="en-US" altLang="zh-TW" dirty="0">
                <a:latin typeface="Calibri" panose="020F0502020204030204" pitchFamily="34" charset="0"/>
                <a:ea typeface="標楷體" panose="03000509000000000000" pitchFamily="65" charset="-120"/>
              </a:rPr>
              <a:t>( </a:t>
            </a:r>
            <a:r>
              <a:rPr lang="zh-TW" altLang="en-US" dirty="0">
                <a:latin typeface="Calibri" panose="020F0502020204030204" pitchFamily="34" charset="0"/>
                <a:ea typeface="標楷體" panose="03000509000000000000" pitchFamily="65" charset="-120"/>
              </a:rPr>
              <a:t>如健身中心的血壓器</a:t>
            </a:r>
            <a:r>
              <a:rPr lang="en-US" altLang="zh-TW" dirty="0">
                <a:latin typeface="Calibri" panose="020F0502020204030204" pitchFamily="34" charset="0"/>
                <a:ea typeface="標楷體" panose="03000509000000000000" pitchFamily="65" charset="-120"/>
              </a:rPr>
              <a:t>)</a:t>
            </a:r>
          </a:p>
          <a:p>
            <a:pPr lvl="1"/>
            <a:r>
              <a:rPr lang="zh-TW" altLang="en-US" dirty="0">
                <a:latin typeface="Calibri" panose="020F0502020204030204" pitchFamily="34" charset="0"/>
                <a:ea typeface="標楷體" panose="03000509000000000000" pitchFamily="65" charset="-120"/>
              </a:rPr>
              <a:t>行動裝置身側到新的健康感測裝置</a:t>
            </a:r>
            <a:r>
              <a:rPr lang="en-US" altLang="zh-TW" dirty="0">
                <a:latin typeface="Calibri" panose="020F0502020204030204" pitchFamily="34" charset="0"/>
                <a:ea typeface="標楷體" panose="03000509000000000000" pitchFamily="65" charset="-120"/>
              </a:rPr>
              <a:t>, </a:t>
            </a:r>
            <a:r>
              <a:rPr lang="zh-TW" altLang="en-US" dirty="0">
                <a:latin typeface="Calibri" panose="020F0502020204030204" pitchFamily="34" charset="0"/>
                <a:ea typeface="標楷體" panose="03000509000000000000" pitchFamily="65" charset="-120"/>
              </a:rPr>
              <a:t>並試圖在使用者同意下與之連線</a:t>
            </a:r>
          </a:p>
          <a:p>
            <a:pPr lvl="1"/>
            <a:r>
              <a:rPr lang="zh-TW" altLang="en-US" dirty="0">
                <a:latin typeface="Calibri" panose="020F0502020204030204" pitchFamily="34" charset="0"/>
                <a:ea typeface="標楷體" panose="03000509000000000000" pitchFamily="65" charset="-120"/>
              </a:rPr>
              <a:t>行動裝置建立連線後</a:t>
            </a:r>
            <a:r>
              <a:rPr lang="en-US" altLang="zh-TW" dirty="0">
                <a:latin typeface="Calibri" panose="020F0502020204030204" pitchFamily="34" charset="0"/>
                <a:ea typeface="標楷體" panose="03000509000000000000" pitchFamily="65" charset="-120"/>
              </a:rPr>
              <a:t>, </a:t>
            </a:r>
            <a:r>
              <a:rPr lang="zh-TW" altLang="en-US" dirty="0">
                <a:latin typeface="Calibri" panose="020F0502020204030204" pitchFamily="34" charset="0"/>
                <a:ea typeface="標楷體" panose="03000509000000000000" pitchFamily="65" charset="-120"/>
              </a:rPr>
              <a:t>會收到感測裝置額外的資訊</a:t>
            </a:r>
            <a:r>
              <a:rPr lang="en-US" altLang="zh-TW" dirty="0">
                <a:latin typeface="Calibri" panose="020F0502020204030204" pitchFamily="34" charset="0"/>
                <a:ea typeface="標楷體" panose="03000509000000000000" pitchFamily="65" charset="-120"/>
              </a:rPr>
              <a:t>( </a:t>
            </a:r>
            <a:r>
              <a:rPr lang="zh-TW" altLang="en-US" dirty="0">
                <a:latin typeface="Calibri" panose="020F0502020204030204" pitchFamily="34" charset="0"/>
                <a:ea typeface="標楷體" panose="03000509000000000000" pitchFamily="65" charset="-120"/>
              </a:rPr>
              <a:t>如裝置類型</a:t>
            </a:r>
            <a:r>
              <a:rPr lang="en-US" altLang="zh-TW" dirty="0">
                <a:latin typeface="Calibri" panose="020F0502020204030204" pitchFamily="34" charset="0"/>
                <a:ea typeface="標楷體" panose="03000509000000000000" pitchFamily="65" charset="-120"/>
              </a:rPr>
              <a:t>, </a:t>
            </a:r>
            <a:r>
              <a:rPr lang="zh-TW" altLang="en-US" dirty="0">
                <a:latin typeface="Calibri" panose="020F0502020204030204" pitchFamily="34" charset="0"/>
                <a:ea typeface="標楷體" panose="03000509000000000000" pitchFamily="65" charset="-120"/>
              </a:rPr>
              <a:t>服務認證</a:t>
            </a:r>
            <a:r>
              <a:rPr lang="en-US" altLang="zh-TW" dirty="0">
                <a:latin typeface="Calibri" panose="020F0502020204030204" pitchFamily="34" charset="0"/>
                <a:ea typeface="標楷體" panose="03000509000000000000" pitchFamily="65" charset="-120"/>
              </a:rPr>
              <a:t>, </a:t>
            </a:r>
            <a:r>
              <a:rPr lang="zh-TW" altLang="en-US" dirty="0">
                <a:latin typeface="Calibri" panose="020F0502020204030204" pitchFamily="34" charset="0"/>
                <a:ea typeface="標楷體" panose="03000509000000000000" pitchFamily="65" charset="-120"/>
              </a:rPr>
              <a:t>需要的應用程式等等</a:t>
            </a:r>
            <a:r>
              <a:rPr lang="en-US" altLang="zh-TW" dirty="0">
                <a:latin typeface="Calibri" panose="020F0502020204030204" pitchFamily="34" charset="0"/>
                <a:ea typeface="標楷體" panose="03000509000000000000" pitchFamily="65" charset="-120"/>
              </a:rPr>
              <a:t>)</a:t>
            </a:r>
          </a:p>
          <a:p>
            <a:pPr lvl="1"/>
            <a:r>
              <a:rPr lang="zh-TW" altLang="en-US" dirty="0">
                <a:latin typeface="Calibri" panose="020F0502020204030204" pitchFamily="34" charset="0"/>
                <a:ea typeface="標楷體" panose="03000509000000000000" pitchFamily="65" charset="-120"/>
              </a:rPr>
              <a:t>行動裝置會與合適的應用程式軟體一同由</a:t>
            </a:r>
            <a:r>
              <a:rPr lang="en-US" altLang="zh-TW" dirty="0">
                <a:latin typeface="Calibri" panose="020F0502020204030204" pitchFamily="34" charset="0"/>
                <a:ea typeface="標楷體" panose="03000509000000000000" pitchFamily="65" charset="-120"/>
              </a:rPr>
              <a:t>Management Server</a:t>
            </a:r>
            <a:r>
              <a:rPr lang="zh-TW" altLang="en-US" dirty="0">
                <a:latin typeface="Calibri" panose="020F0502020204030204" pitchFamily="34" charset="0"/>
                <a:ea typeface="標楷體" panose="03000509000000000000" pitchFamily="65" charset="-120"/>
              </a:rPr>
              <a:t>提供且得到合適的設定</a:t>
            </a:r>
          </a:p>
          <a:p>
            <a:pPr lvl="1"/>
            <a:r>
              <a:rPr lang="zh-TW" altLang="en-US" dirty="0">
                <a:latin typeface="Calibri" panose="020F0502020204030204" pitchFamily="34" charset="0"/>
                <a:ea typeface="標楷體" panose="03000509000000000000" pitchFamily="65" charset="-120"/>
              </a:rPr>
              <a:t>當使用者透過健康感測器量測資料時</a:t>
            </a:r>
            <a:r>
              <a:rPr lang="en-US" altLang="zh-TW" dirty="0">
                <a:latin typeface="Calibri" panose="020F0502020204030204" pitchFamily="34" charset="0"/>
                <a:ea typeface="標楷體" panose="03000509000000000000" pitchFamily="65" charset="-120"/>
              </a:rPr>
              <a:t>, </a:t>
            </a:r>
            <a:r>
              <a:rPr lang="zh-TW" altLang="en-US" dirty="0">
                <a:latin typeface="Calibri" panose="020F0502020204030204" pitchFamily="34" charset="0"/>
                <a:ea typeface="標楷體" panose="03000509000000000000" pitchFamily="65" charset="-120"/>
              </a:rPr>
              <a:t>行動裝置會收集資料並送到</a:t>
            </a:r>
            <a:r>
              <a:rPr lang="en-US" altLang="zh-TW" dirty="0">
                <a:latin typeface="Calibri" panose="020F0502020204030204" pitchFamily="34" charset="0"/>
                <a:ea typeface="標楷體" panose="03000509000000000000" pitchFamily="65" charset="-120"/>
              </a:rPr>
              <a:t>Application Server</a:t>
            </a:r>
          </a:p>
          <a:p>
            <a:pPr lvl="1"/>
            <a:endParaRPr lang="zh-TW" altLang="en-US" dirty="0">
              <a:latin typeface="Calibri" panose="020F0502020204030204" pitchFamily="34" charset="0"/>
              <a:ea typeface="標楷體" panose="03000509000000000000" pitchFamily="65" charset="-120"/>
            </a:endParaRPr>
          </a:p>
        </p:txBody>
      </p:sp>
      <p:sp>
        <p:nvSpPr>
          <p:cNvPr id="4" name="投影片編號版面配置區 3"/>
          <p:cNvSpPr>
            <a:spLocks noGrp="1"/>
          </p:cNvSpPr>
          <p:nvPr>
            <p:ph type="sldNum" sz="quarter" idx="4"/>
          </p:nvPr>
        </p:nvSpPr>
        <p:spPr/>
        <p:txBody>
          <a:bodyPr/>
          <a:lstStyle/>
          <a:p>
            <a:fld id="{BC71E80C-9635-473D-9F26-B779060F2DD3}" type="slidenum">
              <a:rPr lang="zh-TW" altLang="en-US" smtClean="0"/>
              <a:t>47</a:t>
            </a:fld>
            <a:endParaRPr lang="zh-TW" altLang="en-US" dirty="0"/>
          </a:p>
        </p:txBody>
      </p:sp>
    </p:spTree>
    <p:extLst>
      <p:ext uri="{BB962C8B-B14F-4D97-AF65-F5344CB8AC3E}">
        <p14:creationId xmlns:p14="http://schemas.microsoft.com/office/powerpoint/2010/main" val="400733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Alternative Flow</a:t>
            </a:r>
            <a:endParaRPr lang="zh-TW" altLang="en-US" dirty="0"/>
          </a:p>
        </p:txBody>
      </p:sp>
      <p:sp>
        <p:nvSpPr>
          <p:cNvPr id="3" name="內容版面配置區 2"/>
          <p:cNvSpPr>
            <a:spLocks noGrp="1"/>
          </p:cNvSpPr>
          <p:nvPr>
            <p:ph idx="1"/>
          </p:nvPr>
        </p:nvSpPr>
        <p:spPr/>
        <p:txBody>
          <a:bodyPr>
            <a:normAutofit fontScale="92500" lnSpcReduction="10000"/>
          </a:bodyPr>
          <a:lstStyle/>
          <a:p>
            <a:r>
              <a:rPr lang="en-US" altLang="zh-TW" dirty="0" smtClean="0">
                <a:latin typeface="Calibri" panose="020F0502020204030204" pitchFamily="34" charset="0"/>
                <a:ea typeface="標楷體" panose="03000509000000000000" pitchFamily="65" charset="-120"/>
              </a:rPr>
              <a:t>Alternative flow 2</a:t>
            </a:r>
          </a:p>
          <a:p>
            <a:pPr lvl="1"/>
            <a:r>
              <a:rPr lang="en-US" altLang="zh-TW" dirty="0">
                <a:latin typeface="Calibri" panose="020F0502020204030204" pitchFamily="34" charset="0"/>
                <a:ea typeface="標楷體" panose="03000509000000000000" pitchFamily="65" charset="-120"/>
              </a:rPr>
              <a:t> </a:t>
            </a:r>
            <a:r>
              <a:rPr lang="en-US" altLang="zh-TW" dirty="0" smtClean="0">
                <a:latin typeface="Calibri" panose="020F0502020204030204" pitchFamily="34" charset="0"/>
                <a:ea typeface="標楷體" panose="03000509000000000000" pitchFamily="65" charset="-120"/>
              </a:rPr>
              <a:t>Wellness service</a:t>
            </a:r>
            <a:r>
              <a:rPr lang="zh-TW" altLang="en-US" dirty="0" smtClean="0">
                <a:latin typeface="Calibri" panose="020F0502020204030204" pitchFamily="34" charset="0"/>
                <a:ea typeface="標楷體" panose="03000509000000000000" pitchFamily="65" charset="-120"/>
              </a:rPr>
              <a:t>是一收費服務，使用者選購並在</a:t>
            </a:r>
            <a:r>
              <a:rPr lang="en-US" altLang="zh-TW" dirty="0">
                <a:latin typeface="Calibri" panose="020F0502020204030204" pitchFamily="34" charset="0"/>
                <a:ea typeface="標楷體" panose="03000509000000000000" pitchFamily="65" charset="-120"/>
              </a:rPr>
              <a:t>Application </a:t>
            </a:r>
            <a:r>
              <a:rPr lang="en-US" altLang="zh-TW" dirty="0" smtClean="0">
                <a:latin typeface="Calibri" panose="020F0502020204030204" pitchFamily="34" charset="0"/>
                <a:ea typeface="標楷體" panose="03000509000000000000" pitchFamily="65" charset="-120"/>
              </a:rPr>
              <a:t>Server</a:t>
            </a:r>
            <a:r>
              <a:rPr lang="zh-TW" altLang="en-US" dirty="0" smtClean="0">
                <a:latin typeface="Calibri" panose="020F0502020204030204" pitchFamily="34" charset="0"/>
                <a:ea typeface="標楷體" panose="03000509000000000000" pitchFamily="65" charset="-120"/>
              </a:rPr>
              <a:t>上建立了帳號</a:t>
            </a:r>
            <a:endParaRPr lang="en-US" altLang="zh-TW" dirty="0" smtClean="0">
              <a:latin typeface="Calibri" panose="020F0502020204030204" pitchFamily="34" charset="0"/>
              <a:ea typeface="標楷體" panose="03000509000000000000" pitchFamily="65" charset="-120"/>
            </a:endParaRPr>
          </a:p>
          <a:p>
            <a:pPr lvl="1"/>
            <a:r>
              <a:rPr lang="zh-TW" altLang="en-US" dirty="0" smtClean="0">
                <a:latin typeface="Calibri" panose="020F0502020204030204" pitchFamily="34" charset="0"/>
                <a:ea typeface="標楷體" panose="03000509000000000000" pitchFamily="65" charset="-120"/>
              </a:rPr>
              <a:t>使用者第一次使用需激活</a:t>
            </a:r>
            <a:r>
              <a:rPr lang="en-US" altLang="zh-TW" dirty="0">
                <a:latin typeface="Calibri" panose="020F0502020204030204" pitchFamily="34" charset="0"/>
                <a:ea typeface="標楷體" panose="03000509000000000000" pitchFamily="65" charset="-120"/>
              </a:rPr>
              <a:t>Application </a:t>
            </a:r>
            <a:r>
              <a:rPr lang="en-US" altLang="zh-TW" dirty="0" smtClean="0">
                <a:latin typeface="Calibri" panose="020F0502020204030204" pitchFamily="34" charset="0"/>
                <a:ea typeface="標楷體" panose="03000509000000000000" pitchFamily="65" charset="-120"/>
              </a:rPr>
              <a:t>Server</a:t>
            </a:r>
            <a:r>
              <a:rPr lang="zh-TW" altLang="en-US" dirty="0" smtClean="0">
                <a:latin typeface="Calibri" panose="020F0502020204030204" pitchFamily="34" charset="0"/>
                <a:ea typeface="標楷體" panose="03000509000000000000" pitchFamily="65" charset="-120"/>
              </a:rPr>
              <a:t>上的服務</a:t>
            </a:r>
            <a:endParaRPr lang="en-US" altLang="zh-TW" dirty="0" smtClean="0">
              <a:latin typeface="Calibri" panose="020F0502020204030204" pitchFamily="34" charset="0"/>
              <a:ea typeface="標楷體" panose="03000509000000000000" pitchFamily="65" charset="-120"/>
            </a:endParaRPr>
          </a:p>
          <a:p>
            <a:pPr lvl="1"/>
            <a:r>
              <a:rPr lang="zh-TW" altLang="en-US" dirty="0" smtClean="0">
                <a:latin typeface="Calibri" panose="020F0502020204030204" pitchFamily="34" charset="0"/>
                <a:ea typeface="標楷體" panose="03000509000000000000" pitchFamily="65" charset="-120"/>
              </a:rPr>
              <a:t>當</a:t>
            </a:r>
            <a:r>
              <a:rPr lang="en-US" altLang="zh-TW" dirty="0" smtClean="0">
                <a:latin typeface="Calibri" panose="020F0502020204030204" pitchFamily="34" charset="0"/>
                <a:ea typeface="標楷體" panose="03000509000000000000" pitchFamily="65" charset="-120"/>
              </a:rPr>
              <a:t>mobile device</a:t>
            </a:r>
            <a:r>
              <a:rPr lang="zh-TW" altLang="en-US" dirty="0" smtClean="0">
                <a:latin typeface="Calibri" panose="020F0502020204030204" pitchFamily="34" charset="0"/>
                <a:ea typeface="標楷體" panose="03000509000000000000" pitchFamily="65" charset="-120"/>
              </a:rPr>
              <a:t>偵測到</a:t>
            </a:r>
            <a:r>
              <a:rPr lang="en-US" altLang="zh-TW" dirty="0">
                <a:latin typeface="Calibri" panose="020F0502020204030204" pitchFamily="34" charset="0"/>
                <a:ea typeface="標楷體" panose="03000509000000000000" pitchFamily="65" charset="-120"/>
              </a:rPr>
              <a:t>wellness sensor </a:t>
            </a:r>
            <a:r>
              <a:rPr lang="en-US" altLang="zh-TW" dirty="0" smtClean="0">
                <a:latin typeface="Calibri" panose="020F0502020204030204" pitchFamily="34" charset="0"/>
                <a:ea typeface="標楷體" panose="03000509000000000000" pitchFamily="65" charset="-120"/>
              </a:rPr>
              <a:t>devices</a:t>
            </a:r>
            <a:r>
              <a:rPr lang="zh-TW" altLang="en-US" dirty="0" smtClean="0">
                <a:latin typeface="Calibri" panose="020F0502020204030204" pitchFamily="34" charset="0"/>
                <a:ea typeface="標楷體" panose="03000509000000000000" pitchFamily="65" charset="-120"/>
              </a:rPr>
              <a:t>會要求</a:t>
            </a:r>
            <a:r>
              <a:rPr lang="en-US" altLang="zh-TW" dirty="0">
                <a:latin typeface="Calibri" panose="020F0502020204030204" pitchFamily="34" charset="0"/>
                <a:ea typeface="標楷體" panose="03000509000000000000" pitchFamily="65" charset="-120"/>
              </a:rPr>
              <a:t>Management </a:t>
            </a:r>
            <a:r>
              <a:rPr lang="en-US" altLang="zh-TW" dirty="0" smtClean="0">
                <a:latin typeface="Calibri" panose="020F0502020204030204" pitchFamily="34" charset="0"/>
                <a:ea typeface="標楷體" panose="03000509000000000000" pitchFamily="65" charset="-120"/>
              </a:rPr>
              <a:t>Server</a:t>
            </a:r>
            <a:r>
              <a:rPr lang="zh-TW" altLang="en-US" dirty="0" smtClean="0">
                <a:latin typeface="Calibri" panose="020F0502020204030204" pitchFamily="34" charset="0"/>
                <a:ea typeface="標楷體" panose="03000509000000000000" pitchFamily="65" charset="-120"/>
              </a:rPr>
              <a:t>提供適當的</a:t>
            </a:r>
            <a:r>
              <a:rPr lang="en-US" altLang="zh-TW" dirty="0" smtClean="0">
                <a:latin typeface="Calibri" panose="020F0502020204030204" pitchFamily="34" charset="0"/>
                <a:ea typeface="標楷體" panose="03000509000000000000" pitchFamily="65" charset="-120"/>
              </a:rPr>
              <a:t>application</a:t>
            </a:r>
            <a:r>
              <a:rPr lang="zh-TW" altLang="en-US" dirty="0" smtClean="0">
                <a:latin typeface="Calibri" panose="020F0502020204030204" pitchFamily="34" charset="0"/>
                <a:ea typeface="標楷體" panose="03000509000000000000" pitchFamily="65" charset="-120"/>
              </a:rPr>
              <a:t>來設定</a:t>
            </a:r>
            <a:endParaRPr lang="en-US" altLang="zh-TW" dirty="0" smtClean="0">
              <a:latin typeface="Calibri" panose="020F0502020204030204" pitchFamily="34" charset="0"/>
              <a:ea typeface="標楷體" panose="03000509000000000000" pitchFamily="65" charset="-120"/>
            </a:endParaRPr>
          </a:p>
          <a:p>
            <a:pPr lvl="1"/>
            <a:r>
              <a:rPr lang="en-US" altLang="zh-TW" dirty="0">
                <a:latin typeface="Calibri" panose="020F0502020204030204" pitchFamily="34" charset="0"/>
                <a:ea typeface="標楷體" panose="03000509000000000000" pitchFamily="65" charset="-120"/>
              </a:rPr>
              <a:t> Management </a:t>
            </a:r>
            <a:r>
              <a:rPr lang="en-US" altLang="zh-TW" dirty="0" smtClean="0">
                <a:latin typeface="Calibri" panose="020F0502020204030204" pitchFamily="34" charset="0"/>
                <a:ea typeface="標楷體" panose="03000509000000000000" pitchFamily="65" charset="-120"/>
              </a:rPr>
              <a:t>Server</a:t>
            </a:r>
            <a:r>
              <a:rPr lang="zh-TW" altLang="en-US" dirty="0" smtClean="0">
                <a:latin typeface="Calibri" panose="020F0502020204030204" pitchFamily="34" charset="0"/>
                <a:ea typeface="標楷體" panose="03000509000000000000" pitchFamily="65" charset="-120"/>
              </a:rPr>
              <a:t>確定使用者有購買此</a:t>
            </a:r>
            <a:r>
              <a:rPr lang="en-US" altLang="zh-TW" dirty="0" smtClean="0">
                <a:latin typeface="Calibri" panose="020F0502020204030204" pitchFamily="34" charset="0"/>
                <a:ea typeface="標楷體" panose="03000509000000000000" pitchFamily="65" charset="-120"/>
              </a:rPr>
              <a:t>service</a:t>
            </a:r>
            <a:r>
              <a:rPr lang="zh-TW" altLang="en-US" dirty="0" smtClean="0">
                <a:latin typeface="Calibri" panose="020F0502020204030204" pitchFamily="34" charset="0"/>
                <a:ea typeface="標楷體" panose="03000509000000000000" pitchFamily="65" charset="-120"/>
              </a:rPr>
              <a:t>並已激活</a:t>
            </a:r>
            <a:endParaRPr lang="en-US" altLang="zh-TW" dirty="0" smtClean="0">
              <a:latin typeface="Calibri" panose="020F0502020204030204" pitchFamily="34" charset="0"/>
              <a:ea typeface="標楷體" panose="03000509000000000000" pitchFamily="65" charset="-120"/>
            </a:endParaRPr>
          </a:p>
          <a:p>
            <a:pPr lvl="1"/>
            <a:r>
              <a:rPr lang="zh-TW" altLang="en-US" dirty="0" smtClean="0">
                <a:latin typeface="Calibri" panose="020F0502020204030204" pitchFamily="34" charset="0"/>
                <a:ea typeface="標楷體" panose="03000509000000000000" pitchFamily="65" charset="-120"/>
              </a:rPr>
              <a:t>有的話就由</a:t>
            </a:r>
            <a:r>
              <a:rPr lang="en-US" altLang="zh-TW" dirty="0" smtClean="0">
                <a:latin typeface="Calibri" panose="020F0502020204030204" pitchFamily="34" charset="0"/>
                <a:ea typeface="標楷體" panose="03000509000000000000" pitchFamily="65" charset="-120"/>
              </a:rPr>
              <a:t>application server</a:t>
            </a:r>
            <a:r>
              <a:rPr lang="zh-TW" altLang="en-US" dirty="0" smtClean="0">
                <a:latin typeface="Calibri" panose="020F0502020204030204" pitchFamily="34" charset="0"/>
                <a:ea typeface="標楷體" panose="03000509000000000000" pitchFamily="65" charset="-120"/>
              </a:rPr>
              <a:t>提供服</a:t>
            </a:r>
            <a:r>
              <a:rPr lang="zh-TW" altLang="en-US" dirty="0">
                <a:latin typeface="Calibri" panose="020F0502020204030204" pitchFamily="34" charset="0"/>
                <a:ea typeface="標楷體" panose="03000509000000000000" pitchFamily="65" charset="-120"/>
              </a:rPr>
              <a:t>務</a:t>
            </a:r>
          </a:p>
        </p:txBody>
      </p:sp>
      <p:sp>
        <p:nvSpPr>
          <p:cNvPr id="4" name="投影片編號版面配置區 3"/>
          <p:cNvSpPr>
            <a:spLocks noGrp="1"/>
          </p:cNvSpPr>
          <p:nvPr>
            <p:ph type="sldNum" sz="quarter" idx="4"/>
          </p:nvPr>
        </p:nvSpPr>
        <p:spPr/>
        <p:txBody>
          <a:bodyPr/>
          <a:lstStyle/>
          <a:p>
            <a:fld id="{BC71E80C-9635-473D-9F26-B779060F2DD3}" type="slidenum">
              <a:rPr lang="zh-TW" altLang="en-US" smtClean="0"/>
              <a:t>48</a:t>
            </a:fld>
            <a:endParaRPr lang="zh-TW" altLang="en-US" dirty="0"/>
          </a:p>
        </p:txBody>
      </p:sp>
    </p:spTree>
    <p:extLst>
      <p:ext uri="{BB962C8B-B14F-4D97-AF65-F5344CB8AC3E}">
        <p14:creationId xmlns:p14="http://schemas.microsoft.com/office/powerpoint/2010/main" val="3765909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Alternative Flow</a:t>
            </a:r>
            <a:endParaRPr lang="zh-TW" altLang="en-US" dirty="0"/>
          </a:p>
        </p:txBody>
      </p:sp>
      <p:sp>
        <p:nvSpPr>
          <p:cNvPr id="3" name="內容版面配置區 2"/>
          <p:cNvSpPr>
            <a:spLocks noGrp="1"/>
          </p:cNvSpPr>
          <p:nvPr>
            <p:ph idx="1"/>
          </p:nvPr>
        </p:nvSpPr>
        <p:spPr/>
        <p:txBody>
          <a:bodyPr>
            <a:normAutofit/>
          </a:bodyPr>
          <a:lstStyle/>
          <a:p>
            <a:r>
              <a:rPr lang="en-US" altLang="zh-TW" dirty="0" smtClean="0">
                <a:latin typeface="Calibri" panose="020F0502020204030204" pitchFamily="34" charset="0"/>
                <a:ea typeface="標楷體" panose="03000509000000000000" pitchFamily="65" charset="-120"/>
              </a:rPr>
              <a:t>Alternative flow 3</a:t>
            </a:r>
          </a:p>
          <a:p>
            <a:pPr marL="457200" lvl="1" indent="0">
              <a:buNone/>
            </a:pPr>
            <a:r>
              <a:rPr lang="zh-TW" altLang="en-US" dirty="0" smtClean="0">
                <a:latin typeface="Calibri" panose="020F0502020204030204" pitchFamily="34" charset="0"/>
                <a:ea typeface="標楷體" panose="03000509000000000000" pitchFamily="65" charset="-120"/>
              </a:rPr>
              <a:t>使用者已收集完資料，要</a:t>
            </a:r>
            <a:r>
              <a:rPr lang="en-US" altLang="zh-TW" dirty="0" smtClean="0">
                <a:latin typeface="Calibri" panose="020F0502020204030204" pitchFamily="34" charset="0"/>
                <a:ea typeface="標楷體" panose="03000509000000000000" pitchFamily="65" charset="-120"/>
              </a:rPr>
              <a:t>mobile device</a:t>
            </a:r>
            <a:r>
              <a:rPr lang="zh-TW" altLang="en-US" dirty="0" smtClean="0">
                <a:latin typeface="Calibri" panose="020F0502020204030204" pitchFamily="34" charset="0"/>
                <a:ea typeface="標楷體" panose="03000509000000000000" pitchFamily="65" charset="-120"/>
              </a:rPr>
              <a:t>與</a:t>
            </a:r>
            <a:r>
              <a:rPr lang="en-US" altLang="zh-TW" dirty="0">
                <a:latin typeface="Calibri" panose="020F0502020204030204" pitchFamily="34" charset="0"/>
                <a:ea typeface="標楷體" panose="03000509000000000000" pitchFamily="65" charset="-120"/>
              </a:rPr>
              <a:t>wellness </a:t>
            </a:r>
            <a:r>
              <a:rPr lang="en-US" altLang="zh-TW" dirty="0" smtClean="0">
                <a:latin typeface="Calibri" panose="020F0502020204030204" pitchFamily="34" charset="0"/>
                <a:ea typeface="標楷體" panose="03000509000000000000" pitchFamily="65" charset="-120"/>
              </a:rPr>
              <a:t>sensor device</a:t>
            </a:r>
            <a:r>
              <a:rPr lang="zh-TW" altLang="en-US" dirty="0" smtClean="0">
                <a:latin typeface="Calibri" panose="020F0502020204030204" pitchFamily="34" charset="0"/>
                <a:ea typeface="標楷體" panose="03000509000000000000" pitchFamily="65" charset="-120"/>
              </a:rPr>
              <a:t>斷線，並停用</a:t>
            </a:r>
            <a:r>
              <a:rPr lang="en-US" altLang="zh-TW" dirty="0" smtClean="0">
                <a:latin typeface="Calibri" panose="020F0502020204030204" pitchFamily="34" charset="0"/>
                <a:ea typeface="標楷體" panose="03000509000000000000" pitchFamily="65" charset="-120"/>
              </a:rPr>
              <a:t>service</a:t>
            </a:r>
          </a:p>
          <a:p>
            <a:pPr lvl="1"/>
            <a:r>
              <a:rPr lang="zh-TW" altLang="en-US" sz="2400" dirty="0" smtClean="0">
                <a:latin typeface="Calibri" panose="020F0502020204030204" pitchFamily="34" charset="0"/>
                <a:ea typeface="標楷體" panose="03000509000000000000" pitchFamily="65" charset="-120"/>
              </a:rPr>
              <a:t>如果</a:t>
            </a:r>
            <a:r>
              <a:rPr lang="en-US" altLang="zh-TW" sz="2400" dirty="0" smtClean="0">
                <a:latin typeface="Calibri" panose="020F0502020204030204" pitchFamily="34" charset="0"/>
                <a:ea typeface="標楷體" panose="03000509000000000000" pitchFamily="65" charset="-120"/>
              </a:rPr>
              <a:t>mobile device</a:t>
            </a:r>
            <a:r>
              <a:rPr lang="zh-TW" altLang="en-US" sz="2400" dirty="0" smtClean="0">
                <a:latin typeface="Calibri" panose="020F0502020204030204" pitchFamily="34" charset="0"/>
                <a:ea typeface="標楷體" panose="03000509000000000000" pitchFamily="65" charset="-120"/>
              </a:rPr>
              <a:t>不在</a:t>
            </a:r>
            <a:r>
              <a:rPr lang="en-US" altLang="zh-TW" sz="2400" dirty="0" smtClean="0">
                <a:latin typeface="Calibri" panose="020F0502020204030204" pitchFamily="34" charset="0"/>
                <a:ea typeface="標楷體" panose="03000509000000000000" pitchFamily="65" charset="-120"/>
              </a:rPr>
              <a:t>M2M </a:t>
            </a:r>
            <a:r>
              <a:rPr lang="en-US" altLang="zh-TW" sz="2400" dirty="0">
                <a:latin typeface="Calibri" panose="020F0502020204030204" pitchFamily="34" charset="0"/>
                <a:ea typeface="標楷體" panose="03000509000000000000" pitchFamily="65" charset="-120"/>
              </a:rPr>
              <a:t>Area </a:t>
            </a:r>
            <a:r>
              <a:rPr lang="en-US" altLang="zh-TW" sz="2400" dirty="0" smtClean="0">
                <a:latin typeface="Calibri" panose="020F0502020204030204" pitchFamily="34" charset="0"/>
                <a:ea typeface="標楷體" panose="03000509000000000000" pitchFamily="65" charset="-120"/>
              </a:rPr>
              <a:t>Network</a:t>
            </a:r>
            <a:r>
              <a:rPr lang="zh-TW" altLang="en-US" sz="2400" dirty="0" smtClean="0">
                <a:latin typeface="Calibri" panose="020F0502020204030204" pitchFamily="34" charset="0"/>
                <a:ea typeface="標楷體" panose="03000509000000000000" pitchFamily="65" charset="-120"/>
              </a:rPr>
              <a:t>範圍內，</a:t>
            </a:r>
            <a:r>
              <a:rPr lang="en-US" altLang="zh-TW" sz="2400" dirty="0">
                <a:latin typeface="Calibri" panose="020F0502020204030204" pitchFamily="34" charset="0"/>
                <a:ea typeface="標楷體" panose="03000509000000000000" pitchFamily="65" charset="-120"/>
              </a:rPr>
              <a:t> mobile </a:t>
            </a:r>
            <a:r>
              <a:rPr lang="en-US" altLang="zh-TW" sz="2400" dirty="0" smtClean="0">
                <a:latin typeface="Calibri" panose="020F0502020204030204" pitchFamily="34" charset="0"/>
                <a:ea typeface="標楷體" panose="03000509000000000000" pitchFamily="65" charset="-120"/>
              </a:rPr>
              <a:t>device</a:t>
            </a:r>
            <a:r>
              <a:rPr lang="zh-TW" altLang="en-US" sz="2400" dirty="0" smtClean="0">
                <a:latin typeface="Calibri" panose="020F0502020204030204" pitchFamily="34" charset="0"/>
                <a:ea typeface="標楷體" panose="03000509000000000000" pitchFamily="65" charset="-120"/>
              </a:rPr>
              <a:t>自動與</a:t>
            </a:r>
            <a:r>
              <a:rPr lang="en-US" altLang="zh-TW" sz="2400" dirty="0">
                <a:latin typeface="Calibri" panose="020F0502020204030204" pitchFamily="34" charset="0"/>
                <a:ea typeface="標楷體" panose="03000509000000000000" pitchFamily="65" charset="-120"/>
              </a:rPr>
              <a:t>wellness sensor device</a:t>
            </a:r>
            <a:r>
              <a:rPr lang="zh-TW" altLang="en-US" sz="2400" dirty="0" smtClean="0">
                <a:latin typeface="Calibri" panose="020F0502020204030204" pitchFamily="34" charset="0"/>
                <a:ea typeface="標楷體" panose="03000509000000000000" pitchFamily="65" charset="-120"/>
              </a:rPr>
              <a:t>斷線</a:t>
            </a:r>
            <a:endParaRPr lang="en-US" altLang="zh-TW" sz="2400" dirty="0" smtClean="0">
              <a:latin typeface="Calibri" panose="020F0502020204030204" pitchFamily="34" charset="0"/>
              <a:ea typeface="標楷體" panose="03000509000000000000" pitchFamily="65" charset="-120"/>
            </a:endParaRPr>
          </a:p>
          <a:p>
            <a:pPr lvl="1"/>
            <a:r>
              <a:rPr lang="zh-TW" altLang="en-US" sz="2400" dirty="0" smtClean="0">
                <a:latin typeface="Calibri" panose="020F0502020204030204" pitchFamily="34" charset="0"/>
                <a:ea typeface="標楷體" panose="03000509000000000000" pitchFamily="65" charset="-120"/>
              </a:rPr>
              <a:t>使用者可主動將</a:t>
            </a:r>
            <a:r>
              <a:rPr lang="en-US" altLang="zh-TW" sz="2400" dirty="0">
                <a:latin typeface="Calibri" panose="020F0502020204030204" pitchFamily="34" charset="0"/>
                <a:ea typeface="標楷體" panose="03000509000000000000" pitchFamily="65" charset="-120"/>
              </a:rPr>
              <a:t>mobile device</a:t>
            </a:r>
            <a:r>
              <a:rPr lang="zh-TW" altLang="en-US" sz="2400" dirty="0">
                <a:latin typeface="Calibri" panose="020F0502020204030204" pitchFamily="34" charset="0"/>
                <a:ea typeface="標楷體" panose="03000509000000000000" pitchFamily="65" charset="-120"/>
              </a:rPr>
              <a:t>與</a:t>
            </a:r>
            <a:r>
              <a:rPr lang="en-US" altLang="zh-TW" sz="2400" dirty="0">
                <a:latin typeface="Calibri" panose="020F0502020204030204" pitchFamily="34" charset="0"/>
                <a:ea typeface="標楷體" panose="03000509000000000000" pitchFamily="65" charset="-120"/>
              </a:rPr>
              <a:t>wellness sensor device</a:t>
            </a:r>
            <a:r>
              <a:rPr lang="zh-TW" altLang="en-US" sz="2400" dirty="0" smtClean="0">
                <a:latin typeface="Calibri" panose="020F0502020204030204" pitchFamily="34" charset="0"/>
                <a:ea typeface="標楷體" panose="03000509000000000000" pitchFamily="65" charset="-120"/>
              </a:rPr>
              <a:t>斷線或等一段時間後</a:t>
            </a:r>
            <a:r>
              <a:rPr lang="en-US" altLang="zh-TW" sz="2400" dirty="0" smtClean="0">
                <a:latin typeface="Calibri" panose="020F0502020204030204" pitchFamily="34" charset="0"/>
                <a:ea typeface="標楷體" panose="03000509000000000000" pitchFamily="65" charset="-120"/>
              </a:rPr>
              <a:t>sensor</a:t>
            </a:r>
            <a:r>
              <a:rPr lang="zh-TW" altLang="en-US" sz="2400" dirty="0" smtClean="0">
                <a:latin typeface="Calibri" panose="020F0502020204030204" pitchFamily="34" charset="0"/>
                <a:ea typeface="標楷體" panose="03000509000000000000" pitchFamily="65" charset="-120"/>
              </a:rPr>
              <a:t>自動斷線</a:t>
            </a:r>
            <a:endParaRPr lang="en-US" altLang="zh-TW" sz="2400" dirty="0" smtClean="0">
              <a:latin typeface="Calibri" panose="020F0502020204030204" pitchFamily="34" charset="0"/>
              <a:ea typeface="標楷體" panose="03000509000000000000" pitchFamily="65" charset="-120"/>
            </a:endParaRPr>
          </a:p>
          <a:p>
            <a:pPr lvl="1"/>
            <a:r>
              <a:rPr lang="zh-TW" altLang="en-US" sz="2400" dirty="0" smtClean="0">
                <a:latin typeface="Calibri" panose="020F0502020204030204" pitchFamily="34" charset="0"/>
                <a:ea typeface="標楷體" panose="03000509000000000000" pitchFamily="65" charset="-120"/>
              </a:rPr>
              <a:t>使用者可向</a:t>
            </a:r>
            <a:r>
              <a:rPr lang="en-US" altLang="zh-TW" sz="2400" dirty="0" smtClean="0">
                <a:latin typeface="Calibri" panose="020F0502020204030204" pitchFamily="34" charset="0"/>
                <a:ea typeface="標楷體" panose="03000509000000000000" pitchFamily="65" charset="-120"/>
              </a:rPr>
              <a:t>Application Server</a:t>
            </a:r>
            <a:r>
              <a:rPr lang="zh-TW" altLang="en-US" sz="2400" dirty="0" smtClean="0">
                <a:latin typeface="Calibri" panose="020F0502020204030204" pitchFamily="34" charset="0"/>
                <a:ea typeface="標楷體" panose="03000509000000000000" pitchFamily="65" charset="-120"/>
              </a:rPr>
              <a:t>取消服務，</a:t>
            </a:r>
            <a:r>
              <a:rPr lang="en-US" altLang="zh-TW" sz="2400" dirty="0" smtClean="0">
                <a:latin typeface="Calibri" panose="020F0502020204030204" pitchFamily="34" charset="0"/>
                <a:ea typeface="標楷體" panose="03000509000000000000" pitchFamily="65" charset="-120"/>
              </a:rPr>
              <a:t>Management Server</a:t>
            </a:r>
            <a:r>
              <a:rPr lang="zh-TW" altLang="en-US" sz="2400" dirty="0" smtClean="0">
                <a:latin typeface="Calibri" panose="020F0502020204030204" pitchFamily="34" charset="0"/>
                <a:ea typeface="標楷體" panose="03000509000000000000" pitchFamily="65" charset="-120"/>
              </a:rPr>
              <a:t>會跟</a:t>
            </a:r>
            <a:r>
              <a:rPr lang="en-US" altLang="zh-TW" sz="2400" dirty="0">
                <a:latin typeface="Calibri" panose="020F0502020204030204" pitchFamily="34" charset="0"/>
                <a:ea typeface="標楷體" panose="03000509000000000000" pitchFamily="65" charset="-120"/>
              </a:rPr>
              <a:t>Application </a:t>
            </a:r>
            <a:r>
              <a:rPr lang="en-US" altLang="zh-TW" sz="2400" dirty="0" smtClean="0">
                <a:latin typeface="Calibri" panose="020F0502020204030204" pitchFamily="34" charset="0"/>
                <a:ea typeface="標楷體" panose="03000509000000000000" pitchFamily="65" charset="-120"/>
              </a:rPr>
              <a:t>Server</a:t>
            </a:r>
            <a:r>
              <a:rPr lang="zh-TW" altLang="en-US" sz="2400" dirty="0" smtClean="0">
                <a:latin typeface="Calibri" panose="020F0502020204030204" pitchFamily="34" charset="0"/>
                <a:ea typeface="標楷體" panose="03000509000000000000" pitchFamily="65" charset="-120"/>
              </a:rPr>
              <a:t>確認，並</a:t>
            </a:r>
            <a:r>
              <a:rPr lang="en-US" altLang="zh-TW" sz="2400" dirty="0" smtClean="0">
                <a:latin typeface="Calibri" panose="020F0502020204030204" pitchFamily="34" charset="0"/>
                <a:ea typeface="標楷體" panose="03000509000000000000" pitchFamily="65" charset="-120"/>
              </a:rPr>
              <a:t>de-activate</a:t>
            </a:r>
            <a:r>
              <a:rPr lang="zh-TW" altLang="en-US" sz="2400" dirty="0" smtClean="0">
                <a:latin typeface="Calibri" panose="020F0502020204030204" pitchFamily="34" charset="0"/>
                <a:ea typeface="標楷體" panose="03000509000000000000" pitchFamily="65" charset="-120"/>
              </a:rPr>
              <a:t>或移除</a:t>
            </a:r>
            <a:r>
              <a:rPr lang="en-US" altLang="zh-TW" sz="2400" dirty="0" smtClean="0">
                <a:latin typeface="Calibri" panose="020F0502020204030204" pitchFamily="34" charset="0"/>
                <a:ea typeface="標楷體" panose="03000509000000000000" pitchFamily="65" charset="-120"/>
              </a:rPr>
              <a:t>mobile device</a:t>
            </a:r>
            <a:r>
              <a:rPr lang="zh-TW" altLang="en-US" sz="2400" dirty="0" smtClean="0">
                <a:latin typeface="Calibri" panose="020F0502020204030204" pitchFamily="34" charset="0"/>
                <a:ea typeface="標楷體" panose="03000509000000000000" pitchFamily="65" charset="-120"/>
              </a:rPr>
              <a:t>上的應用程式</a:t>
            </a:r>
            <a:endParaRPr lang="zh-TW" altLang="en-US" sz="2400" dirty="0">
              <a:latin typeface="Calibri" panose="020F0502020204030204" pitchFamily="34" charset="0"/>
              <a:ea typeface="標楷體" panose="03000509000000000000" pitchFamily="65" charset="-120"/>
            </a:endParaRPr>
          </a:p>
        </p:txBody>
      </p:sp>
      <p:sp>
        <p:nvSpPr>
          <p:cNvPr id="4" name="投影片編號版面配置區 3"/>
          <p:cNvSpPr>
            <a:spLocks noGrp="1"/>
          </p:cNvSpPr>
          <p:nvPr>
            <p:ph type="sldNum" sz="quarter" idx="4"/>
          </p:nvPr>
        </p:nvSpPr>
        <p:spPr/>
        <p:txBody>
          <a:bodyPr/>
          <a:lstStyle/>
          <a:p>
            <a:fld id="{BC71E80C-9635-473D-9F26-B779060F2DD3}" type="slidenum">
              <a:rPr lang="zh-TW" altLang="en-US" smtClean="0"/>
              <a:t>49</a:t>
            </a:fld>
            <a:endParaRPr lang="zh-TW" altLang="en-US" dirty="0"/>
          </a:p>
        </p:txBody>
      </p:sp>
    </p:spTree>
    <p:extLst>
      <p:ext uri="{BB962C8B-B14F-4D97-AF65-F5344CB8AC3E}">
        <p14:creationId xmlns:p14="http://schemas.microsoft.com/office/powerpoint/2010/main" val="2870501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標題 1"/>
          <p:cNvSpPr>
            <a:spLocks noGrp="1"/>
          </p:cNvSpPr>
          <p:nvPr>
            <p:ph type="title"/>
          </p:nvPr>
        </p:nvSpPr>
        <p:spPr>
          <a:xfrm>
            <a:off x="457200" y="274638"/>
            <a:ext cx="8229600" cy="1066800"/>
          </a:xfrm>
        </p:spPr>
        <p:txBody>
          <a:bodyPr/>
          <a:lstStyle/>
          <a:p>
            <a:pPr eaLnBrk="1" hangingPunct="1"/>
            <a:r>
              <a:rPr lang="en-US" altLang="zh-TW" dirty="0" smtClean="0"/>
              <a:t>M2M Area Networks</a:t>
            </a:r>
            <a:endParaRPr lang="zh-TW" altLang="en-US" smtClean="0"/>
          </a:p>
        </p:txBody>
      </p:sp>
      <p:sp>
        <p:nvSpPr>
          <p:cNvPr id="3" name="內容版面配置區 2"/>
          <p:cNvSpPr>
            <a:spLocks noGrp="1"/>
          </p:cNvSpPr>
          <p:nvPr>
            <p:ph idx="1"/>
          </p:nvPr>
        </p:nvSpPr>
        <p:spPr>
          <a:xfrm>
            <a:off x="457200" y="1600200"/>
            <a:ext cx="5051425" cy="4525963"/>
          </a:xfrm>
        </p:spPr>
        <p:txBody>
          <a:bodyPr rtlCol="0">
            <a:normAutofit fontScale="92500" lnSpcReduction="10000"/>
          </a:bodyPr>
          <a:lstStyle/>
          <a:p>
            <a:pPr eaLnBrk="1" fontAlgn="auto" hangingPunct="1">
              <a:spcAft>
                <a:spcPts val="0"/>
              </a:spcAft>
              <a:buFont typeface="Arial" pitchFamily="34" charset="0"/>
              <a:buChar char="•"/>
              <a:defRPr/>
            </a:pPr>
            <a:r>
              <a:rPr lang="en-US" altLang="zh-TW" dirty="0" smtClean="0"/>
              <a:t>“M2M area network” is introduced by ETSI.</a:t>
            </a:r>
          </a:p>
          <a:p>
            <a:pPr eaLnBrk="1" fontAlgn="auto" hangingPunct="1">
              <a:spcAft>
                <a:spcPts val="0"/>
              </a:spcAft>
              <a:buFont typeface="Arial" pitchFamily="34" charset="0"/>
              <a:buChar char="•"/>
              <a:defRPr/>
            </a:pPr>
            <a:endParaRPr lang="en-US" altLang="zh-TW" sz="1600" dirty="0" smtClean="0"/>
          </a:p>
          <a:p>
            <a:pPr eaLnBrk="1" fontAlgn="auto" hangingPunct="1">
              <a:spcAft>
                <a:spcPts val="0"/>
              </a:spcAft>
              <a:buFont typeface="Arial" pitchFamily="34" charset="0"/>
              <a:buChar char="•"/>
              <a:defRPr/>
            </a:pPr>
            <a:r>
              <a:rPr lang="en-US" altLang="zh-TW" dirty="0" smtClean="0"/>
              <a:t>Provide </a:t>
            </a:r>
            <a:r>
              <a:rPr lang="en-US" altLang="zh-TW" dirty="0"/>
              <a:t>PHY and </a:t>
            </a:r>
            <a:r>
              <a:rPr lang="en-US" altLang="zh-TW" dirty="0" smtClean="0"/>
              <a:t>MAC layer connectivity between</a:t>
            </a:r>
            <a:r>
              <a:rPr lang="en-US" altLang="zh-TW" dirty="0"/>
              <a:t> </a:t>
            </a:r>
            <a:r>
              <a:rPr lang="en-US" altLang="zh-TW" dirty="0" smtClean="0"/>
              <a:t>M2M </a:t>
            </a:r>
            <a:r>
              <a:rPr lang="en-US" altLang="zh-TW" dirty="0"/>
              <a:t>devices connected to the same M2M </a:t>
            </a:r>
            <a:r>
              <a:rPr lang="en-US" altLang="zh-TW" dirty="0" smtClean="0"/>
              <a:t>area</a:t>
            </a:r>
            <a:r>
              <a:rPr lang="en-US" altLang="zh-TW" dirty="0"/>
              <a:t> </a:t>
            </a:r>
            <a:r>
              <a:rPr lang="en-US" altLang="zh-TW" dirty="0" smtClean="0"/>
              <a:t>network</a:t>
            </a:r>
            <a:endParaRPr lang="en-US" altLang="zh-TW" dirty="0"/>
          </a:p>
          <a:p>
            <a:pPr eaLnBrk="1" fontAlgn="auto" hangingPunct="1">
              <a:spcAft>
                <a:spcPts val="0"/>
              </a:spcAft>
              <a:buFont typeface="Arial" pitchFamily="34" charset="0"/>
              <a:buChar char="•"/>
              <a:defRPr/>
            </a:pPr>
            <a:endParaRPr lang="en-US" altLang="zh-TW" sz="1600" dirty="0"/>
          </a:p>
          <a:p>
            <a:pPr eaLnBrk="1" fontAlgn="auto" hangingPunct="1">
              <a:spcAft>
                <a:spcPts val="0"/>
              </a:spcAft>
              <a:buFont typeface="Arial" pitchFamily="34" charset="0"/>
              <a:buChar char="•"/>
              <a:defRPr/>
            </a:pPr>
            <a:r>
              <a:rPr lang="en-US" altLang="zh-TW" dirty="0" smtClean="0"/>
              <a:t>Allow </a:t>
            </a:r>
            <a:r>
              <a:rPr lang="en-US" altLang="zh-TW" dirty="0"/>
              <a:t>M2M devices </a:t>
            </a:r>
            <a:r>
              <a:rPr lang="en-US" altLang="zh-TW" dirty="0" smtClean="0"/>
              <a:t>to gain </a:t>
            </a:r>
            <a:r>
              <a:rPr lang="en-US" altLang="zh-TW" dirty="0"/>
              <a:t>access to a </a:t>
            </a:r>
            <a:r>
              <a:rPr lang="en-US" altLang="zh-TW" dirty="0" smtClean="0"/>
              <a:t>public network </a:t>
            </a:r>
            <a:r>
              <a:rPr lang="en-US" altLang="zh-TW" dirty="0"/>
              <a:t>via </a:t>
            </a:r>
            <a:r>
              <a:rPr lang="en-US" altLang="zh-TW" dirty="0" smtClean="0"/>
              <a:t>a gateway</a:t>
            </a:r>
            <a:endParaRPr lang="zh-TW" altLang="zh-TW" dirty="0"/>
          </a:p>
        </p:txBody>
      </p:sp>
      <p:sp>
        <p:nvSpPr>
          <p:cNvPr id="4" name="橢圓 3"/>
          <p:cNvSpPr/>
          <p:nvPr/>
        </p:nvSpPr>
        <p:spPr>
          <a:xfrm>
            <a:off x="5795963" y="2557463"/>
            <a:ext cx="2003425" cy="133985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prstClr val="white"/>
              </a:solidFill>
            </a:endParaRPr>
          </a:p>
        </p:txBody>
      </p:sp>
      <p:sp>
        <p:nvSpPr>
          <p:cNvPr id="5" name="梯形 4"/>
          <p:cNvSpPr/>
          <p:nvPr/>
        </p:nvSpPr>
        <p:spPr>
          <a:xfrm>
            <a:off x="6661150" y="3352800"/>
            <a:ext cx="539750" cy="325438"/>
          </a:xfrm>
          <a:prstGeom prst="trapezoid">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dirty="0">
              <a:solidFill>
                <a:prstClr val="white"/>
              </a:solidFill>
            </a:endParaRPr>
          </a:p>
        </p:txBody>
      </p:sp>
      <p:sp>
        <p:nvSpPr>
          <p:cNvPr id="6" name="梯形 5"/>
          <p:cNvSpPr/>
          <p:nvPr/>
        </p:nvSpPr>
        <p:spPr>
          <a:xfrm>
            <a:off x="6013450" y="3157538"/>
            <a:ext cx="539750" cy="323850"/>
          </a:xfrm>
          <a:prstGeom prst="trapezoid">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dirty="0">
              <a:solidFill>
                <a:prstClr val="white"/>
              </a:solidFill>
            </a:endParaRPr>
          </a:p>
        </p:txBody>
      </p:sp>
      <p:sp>
        <p:nvSpPr>
          <p:cNvPr id="7" name="矩形 6"/>
          <p:cNvSpPr/>
          <p:nvPr/>
        </p:nvSpPr>
        <p:spPr>
          <a:xfrm>
            <a:off x="5961062" y="2411413"/>
            <a:ext cx="1131217" cy="503237"/>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dirty="0">
                <a:solidFill>
                  <a:prstClr val="white"/>
                </a:solidFill>
              </a:rPr>
              <a:t>Gateway</a:t>
            </a:r>
            <a:endParaRPr lang="zh-TW" altLang="en-US" dirty="0">
              <a:solidFill>
                <a:prstClr val="white"/>
              </a:solidFill>
            </a:endParaRPr>
          </a:p>
        </p:txBody>
      </p:sp>
      <p:sp>
        <p:nvSpPr>
          <p:cNvPr id="8" name="梯形 7"/>
          <p:cNvSpPr/>
          <p:nvPr/>
        </p:nvSpPr>
        <p:spPr>
          <a:xfrm>
            <a:off x="7007225" y="3033713"/>
            <a:ext cx="541338" cy="323850"/>
          </a:xfrm>
          <a:prstGeom prst="trapezoid">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dirty="0">
              <a:solidFill>
                <a:prstClr val="white"/>
              </a:solidFill>
            </a:endParaRPr>
          </a:p>
        </p:txBody>
      </p:sp>
      <p:sp>
        <p:nvSpPr>
          <p:cNvPr id="10" name="矩形 9"/>
          <p:cNvSpPr/>
          <p:nvPr/>
        </p:nvSpPr>
        <p:spPr>
          <a:xfrm>
            <a:off x="5651500" y="2133600"/>
            <a:ext cx="2305050" cy="2133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TW"/>
            </a:defPPr>
            <a:lvl1pPr algn="l" rtl="0" fontAlgn="base">
              <a:spcBef>
                <a:spcPct val="0"/>
              </a:spcBef>
              <a:spcAft>
                <a:spcPct val="0"/>
              </a:spcAft>
              <a:defRPr kumimoji="1" kern="1200">
                <a:solidFill>
                  <a:schemeClr val="lt1"/>
                </a:solidFill>
                <a:latin typeface="+mn-lt"/>
                <a:ea typeface="+mn-ea"/>
                <a:cs typeface="+mn-cs"/>
              </a:defRPr>
            </a:lvl1pPr>
            <a:lvl2pPr marL="457200" algn="l" rtl="0" fontAlgn="base">
              <a:spcBef>
                <a:spcPct val="0"/>
              </a:spcBef>
              <a:spcAft>
                <a:spcPct val="0"/>
              </a:spcAft>
              <a:defRPr kumimoji="1" kern="1200">
                <a:solidFill>
                  <a:schemeClr val="lt1"/>
                </a:solidFill>
                <a:latin typeface="+mn-lt"/>
                <a:ea typeface="+mn-ea"/>
                <a:cs typeface="+mn-cs"/>
              </a:defRPr>
            </a:lvl2pPr>
            <a:lvl3pPr marL="914400" algn="l" rtl="0" fontAlgn="base">
              <a:spcBef>
                <a:spcPct val="0"/>
              </a:spcBef>
              <a:spcAft>
                <a:spcPct val="0"/>
              </a:spcAft>
              <a:defRPr kumimoji="1" kern="1200">
                <a:solidFill>
                  <a:schemeClr val="lt1"/>
                </a:solidFill>
                <a:latin typeface="+mn-lt"/>
                <a:ea typeface="+mn-ea"/>
                <a:cs typeface="+mn-cs"/>
              </a:defRPr>
            </a:lvl3pPr>
            <a:lvl4pPr marL="1371600" algn="l" rtl="0" fontAlgn="base">
              <a:spcBef>
                <a:spcPct val="0"/>
              </a:spcBef>
              <a:spcAft>
                <a:spcPct val="0"/>
              </a:spcAft>
              <a:defRPr kumimoji="1" kern="1200">
                <a:solidFill>
                  <a:schemeClr val="lt1"/>
                </a:solidFill>
                <a:latin typeface="+mn-lt"/>
                <a:ea typeface="+mn-ea"/>
                <a:cs typeface="+mn-cs"/>
              </a:defRPr>
            </a:lvl4pPr>
            <a:lvl5pPr marL="1828800" algn="l" rtl="0" fontAlgn="base">
              <a:spcBef>
                <a:spcPct val="0"/>
              </a:spcBef>
              <a:spcAft>
                <a:spcPct val="0"/>
              </a:spcAft>
              <a:defRPr kumimoji="1" kern="1200">
                <a:solidFill>
                  <a:schemeClr val="lt1"/>
                </a:solidFill>
                <a:latin typeface="+mn-lt"/>
                <a:ea typeface="+mn-ea"/>
                <a:cs typeface="+mn-cs"/>
              </a:defRPr>
            </a:lvl5pPr>
            <a:lvl6pPr marL="2286000" algn="l" defTabSz="914400" rtl="0" eaLnBrk="1" latinLnBrk="0" hangingPunct="1">
              <a:defRPr kumimoji="1" kern="1200">
                <a:solidFill>
                  <a:schemeClr val="lt1"/>
                </a:solidFill>
                <a:latin typeface="+mn-lt"/>
                <a:ea typeface="+mn-ea"/>
                <a:cs typeface="+mn-cs"/>
              </a:defRPr>
            </a:lvl6pPr>
            <a:lvl7pPr marL="2743200" algn="l" defTabSz="914400" rtl="0" eaLnBrk="1" latinLnBrk="0" hangingPunct="1">
              <a:defRPr kumimoji="1" kern="1200">
                <a:solidFill>
                  <a:schemeClr val="lt1"/>
                </a:solidFill>
                <a:latin typeface="+mn-lt"/>
                <a:ea typeface="+mn-ea"/>
                <a:cs typeface="+mn-cs"/>
              </a:defRPr>
            </a:lvl7pPr>
            <a:lvl8pPr marL="3200400" algn="l" defTabSz="914400" rtl="0" eaLnBrk="1" latinLnBrk="0" hangingPunct="1">
              <a:defRPr kumimoji="1" kern="1200">
                <a:solidFill>
                  <a:schemeClr val="lt1"/>
                </a:solidFill>
                <a:latin typeface="+mn-lt"/>
                <a:ea typeface="+mn-ea"/>
                <a:cs typeface="+mn-cs"/>
              </a:defRPr>
            </a:lvl8pPr>
            <a:lvl9pPr marL="3657600" algn="l" defTabSz="914400" rtl="0" eaLnBrk="1" latinLnBrk="0" hangingPunct="1">
              <a:defRPr kumimoji="1" kern="1200">
                <a:solidFill>
                  <a:schemeClr val="lt1"/>
                </a:solidFill>
                <a:latin typeface="+mn-lt"/>
                <a:ea typeface="+mn-ea"/>
                <a:cs typeface="+mn-cs"/>
              </a:defRPr>
            </a:lvl9pPr>
          </a:lstStyle>
          <a:p>
            <a:pPr algn="ctr">
              <a:defRPr/>
            </a:pPr>
            <a:endParaRPr lang="zh-TW" altLang="en-US">
              <a:solidFill>
                <a:prstClr val="white"/>
              </a:solidFill>
            </a:endParaRPr>
          </a:p>
        </p:txBody>
      </p:sp>
      <p:sp>
        <p:nvSpPr>
          <p:cNvPr id="12298" name="文字方塊 10"/>
          <p:cNvSpPr txBox="1">
            <a:spLocks noChangeArrowheads="1"/>
          </p:cNvSpPr>
          <p:nvPr/>
        </p:nvSpPr>
        <p:spPr bwMode="auto">
          <a:xfrm>
            <a:off x="5412581" y="4397524"/>
            <a:ext cx="3189288" cy="1200150"/>
          </a:xfrm>
          <a:prstGeom prst="rect">
            <a:avLst/>
          </a:prstGeom>
          <a:noFill/>
          <a:ln w="9525">
            <a:noFill/>
            <a:miter lim="800000"/>
            <a:headEnd/>
            <a:tailEnd/>
          </a:ln>
        </p:spPr>
        <p:txBody>
          <a:bodyPr>
            <a:spAutoFit/>
          </a:bodyPr>
          <a:lstStyle/>
          <a:p>
            <a:pPr algn="ctr"/>
            <a:r>
              <a:rPr lang="en-US" altLang="zh-TW" sz="2400" dirty="0">
                <a:solidFill>
                  <a:prstClr val="black"/>
                </a:solidFill>
              </a:rPr>
              <a:t>M2M area network</a:t>
            </a:r>
          </a:p>
          <a:p>
            <a:pPr algn="ctr"/>
            <a:r>
              <a:rPr lang="en-US" altLang="zh-TW" sz="2400" dirty="0">
                <a:solidFill>
                  <a:prstClr val="black"/>
                </a:solidFill>
                <a:sym typeface="Wingdings" pitchFamily="2" charset="2"/>
              </a:rPr>
              <a:t></a:t>
            </a:r>
            <a:endParaRPr lang="en-US" altLang="zh-TW" sz="2400" dirty="0">
              <a:solidFill>
                <a:prstClr val="black"/>
              </a:solidFill>
            </a:endParaRPr>
          </a:p>
          <a:p>
            <a:pPr algn="ctr"/>
            <a:r>
              <a:rPr lang="en-US" altLang="zh-TW" sz="2400" dirty="0">
                <a:solidFill>
                  <a:prstClr val="black"/>
                </a:solidFill>
              </a:rPr>
              <a:t>devices + gateway</a:t>
            </a:r>
            <a:endParaRPr lang="zh-TW" altLang="en-US" sz="2400">
              <a:solidFill>
                <a:prstClr val="black"/>
              </a:solidFill>
            </a:endParaRPr>
          </a:p>
        </p:txBody>
      </p:sp>
      <p:sp>
        <p:nvSpPr>
          <p:cNvPr id="9" name="投影片編號版面配置區 8"/>
          <p:cNvSpPr>
            <a:spLocks noGrp="1"/>
          </p:cNvSpPr>
          <p:nvPr>
            <p:ph type="sldNum" sz="quarter" idx="4"/>
          </p:nvPr>
        </p:nvSpPr>
        <p:spPr/>
        <p:txBody>
          <a:bodyPr/>
          <a:lstStyle/>
          <a:p>
            <a:fld id="{BC71E80C-9635-473D-9F26-B779060F2DD3}" type="slidenum">
              <a:rPr lang="zh-TW" altLang="en-US" smtClean="0"/>
              <a:t>5</a:t>
            </a:fld>
            <a:endParaRPr lang="zh-TW" altLang="en-US" dirty="0"/>
          </a:p>
        </p:txBody>
      </p:sp>
    </p:spTree>
    <p:extLst>
      <p:ext uri="{BB962C8B-B14F-4D97-AF65-F5344CB8AC3E}">
        <p14:creationId xmlns:p14="http://schemas.microsoft.com/office/powerpoint/2010/main" val="9786116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539552" y="404763"/>
            <a:ext cx="8686800" cy="1008112"/>
          </a:xfrm>
        </p:spPr>
        <p:txBody>
          <a:bodyPr>
            <a:normAutofit fontScale="90000"/>
          </a:bodyPr>
          <a:lstStyle/>
          <a:p>
            <a:r>
              <a:rPr lang="en-US" altLang="en-US" dirty="0">
                <a:ea typeface="新細明體" panose="02020500000000000000" pitchFamily="18" charset="-120"/>
              </a:rPr>
              <a:t>Home Energy </a:t>
            </a:r>
            <a:r>
              <a:rPr lang="en-US" altLang="en-US" dirty="0" smtClean="0">
                <a:ea typeface="新細明體" panose="02020500000000000000" pitchFamily="18" charset="-120"/>
              </a:rPr>
              <a:t>Management Use Case (1)</a:t>
            </a:r>
          </a:p>
        </p:txBody>
      </p:sp>
      <p:sp>
        <p:nvSpPr>
          <p:cNvPr id="37891" name="Content Placeholder 2"/>
          <p:cNvSpPr>
            <a:spLocks noGrp="1"/>
          </p:cNvSpPr>
          <p:nvPr>
            <p:ph idx="1"/>
          </p:nvPr>
        </p:nvSpPr>
        <p:spPr>
          <a:xfrm>
            <a:off x="468313" y="1412875"/>
            <a:ext cx="8229600" cy="4525963"/>
          </a:xfrm>
        </p:spPr>
        <p:txBody>
          <a:bodyPr>
            <a:normAutofit fontScale="40000" lnSpcReduction="20000"/>
          </a:bodyPr>
          <a:lstStyle/>
          <a:p>
            <a:r>
              <a:rPr lang="en-US" altLang="en-US" dirty="0">
                <a:ea typeface="新細明體" panose="02020500000000000000" pitchFamily="18" charset="-120"/>
              </a:rPr>
              <a:t>9.1.1	Description</a:t>
            </a:r>
          </a:p>
          <a:p>
            <a:pPr marL="0" indent="0">
              <a:buNone/>
            </a:pPr>
            <a:endParaRPr lang="en-US" altLang="en-US" dirty="0" smtClean="0">
              <a:ea typeface="新細明體" panose="02020500000000000000" pitchFamily="18" charset="-120"/>
            </a:endParaRPr>
          </a:p>
          <a:p>
            <a:pPr marL="0" indent="0">
              <a:buNone/>
            </a:pPr>
            <a:r>
              <a:rPr lang="en-US" altLang="en-US" dirty="0" smtClean="0">
                <a:ea typeface="新細明體" panose="02020500000000000000" pitchFamily="18" charset="-120"/>
              </a:rPr>
              <a:t>This </a:t>
            </a:r>
            <a:r>
              <a:rPr lang="en-US" altLang="en-US" dirty="0">
                <a:ea typeface="新細明體" panose="02020500000000000000" pitchFamily="18" charset="-120"/>
              </a:rPr>
              <a:t>use case is to manage energy consumption at home so that consumers can be aware of their daily home energy consumptions and able to control this consumption by remote actions on home appliances. Innovative services can be developed from the data (energy) collection and sent to either the consumers/ equipment or to Business-to-Business market.</a:t>
            </a:r>
          </a:p>
          <a:p>
            <a:pPr marL="0" indent="0">
              <a:buNone/>
            </a:pPr>
            <a:endParaRPr lang="en-US" altLang="en-US" dirty="0" smtClean="0">
              <a:ea typeface="新細明體" panose="02020500000000000000" pitchFamily="18" charset="-120"/>
            </a:endParaRPr>
          </a:p>
          <a:p>
            <a:pPr marL="0" indent="0">
              <a:buNone/>
            </a:pPr>
            <a:r>
              <a:rPr lang="en-US" altLang="en-US" dirty="0" smtClean="0">
                <a:ea typeface="新細明體" panose="02020500000000000000" pitchFamily="18" charset="-120"/>
              </a:rPr>
              <a:t>The </a:t>
            </a:r>
            <a:r>
              <a:rPr lang="en-US" altLang="en-US" dirty="0">
                <a:ea typeface="新細明體" panose="02020500000000000000" pitchFamily="18" charset="-120"/>
              </a:rPr>
              <a:t>use case focuses on a home Energy Gateway (EGW) that collects energy information from the electrical home network and communicates it to an M2M system for aggregating and processing of the data. Services can then be developed from the collected data. </a:t>
            </a:r>
          </a:p>
          <a:p>
            <a:pPr marL="0" indent="0">
              <a:buNone/>
            </a:pPr>
            <a:endParaRPr lang="en-US" altLang="en-US" dirty="0" smtClean="0">
              <a:ea typeface="新細明體" panose="02020500000000000000" pitchFamily="18" charset="-120"/>
            </a:endParaRPr>
          </a:p>
          <a:p>
            <a:pPr marL="0" indent="0">
              <a:buNone/>
            </a:pPr>
            <a:r>
              <a:rPr lang="en-US" altLang="en-US" dirty="0" smtClean="0">
                <a:ea typeface="新細明體" panose="02020500000000000000" pitchFamily="18" charset="-120"/>
              </a:rPr>
              <a:t>The </a:t>
            </a:r>
            <a:r>
              <a:rPr lang="en-US" altLang="en-US" dirty="0">
                <a:ea typeface="新細明體" panose="02020500000000000000" pitchFamily="18" charset="-120"/>
              </a:rPr>
              <a:t>EGW performs an initial treatment of the data received from various sources (sensors, context) as follows: </a:t>
            </a:r>
          </a:p>
          <a:p>
            <a:r>
              <a:rPr lang="en-US" altLang="en-US" dirty="0" smtClean="0">
                <a:ea typeface="新細明體" panose="02020500000000000000" pitchFamily="18" charset="-120"/>
              </a:rPr>
              <a:t>aggregating </a:t>
            </a:r>
            <a:r>
              <a:rPr lang="en-US" altLang="en-US" dirty="0">
                <a:ea typeface="新細明體" panose="02020500000000000000" pitchFamily="18" charset="-120"/>
              </a:rPr>
              <a:t>and processing the obtained information: </a:t>
            </a:r>
          </a:p>
          <a:p>
            <a:r>
              <a:rPr lang="en-US" altLang="en-US" dirty="0" smtClean="0">
                <a:ea typeface="新細明體" panose="02020500000000000000" pitchFamily="18" charset="-120"/>
              </a:rPr>
              <a:t>sending </a:t>
            </a:r>
            <a:r>
              <a:rPr lang="en-US" altLang="en-US" dirty="0">
                <a:ea typeface="新細明體" panose="02020500000000000000" pitchFamily="18" charset="-120"/>
              </a:rPr>
              <a:t>some information to the remote M2M system e.g. sending alerts through the M2M system</a:t>
            </a:r>
          </a:p>
          <a:p>
            <a:r>
              <a:rPr lang="en-US" altLang="en-US" dirty="0" smtClean="0">
                <a:ea typeface="新細明體" panose="02020500000000000000" pitchFamily="18" charset="-120"/>
              </a:rPr>
              <a:t>using </a:t>
            </a:r>
            <a:r>
              <a:rPr lang="en-US" altLang="en-US" dirty="0">
                <a:ea typeface="新細明體" panose="02020500000000000000" pitchFamily="18" charset="-120"/>
              </a:rPr>
              <a:t>some information locally for immediate activation of some actuators/appliances</a:t>
            </a:r>
          </a:p>
          <a:p>
            <a:r>
              <a:rPr lang="en-US" altLang="en-US" dirty="0" smtClean="0">
                <a:ea typeface="新細明體" panose="02020500000000000000" pitchFamily="18" charset="-120"/>
              </a:rPr>
              <a:t>Is </a:t>
            </a:r>
            <a:r>
              <a:rPr lang="en-US" altLang="en-US" dirty="0">
                <a:ea typeface="新細明體" panose="02020500000000000000" pitchFamily="18" charset="-120"/>
              </a:rPr>
              <a:t>connected (wirelessly or via wireline) to home devices, including the home electrical meter, for information on global or individual consumption of the appliances </a:t>
            </a:r>
          </a:p>
          <a:p>
            <a:r>
              <a:rPr lang="en-US" altLang="en-US" dirty="0" smtClean="0">
                <a:ea typeface="新細明體" panose="02020500000000000000" pitchFamily="18" charset="-120"/>
              </a:rPr>
              <a:t>Providing </a:t>
            </a:r>
            <a:r>
              <a:rPr lang="en-US" altLang="en-US" dirty="0">
                <a:ea typeface="新細明體" panose="02020500000000000000" pitchFamily="18" charset="-120"/>
              </a:rPr>
              <a:t>displayable consumed energy-related information to the end-user/consumer terminals (PC, mobile phone, tablet, TV screen, etc</a:t>
            </a:r>
            <a:r>
              <a:rPr lang="en-US" altLang="en-US" dirty="0" smtClean="0">
                <a:ea typeface="新細明體" panose="02020500000000000000" pitchFamily="18" charset="-120"/>
              </a:rPr>
              <a:t>)</a:t>
            </a:r>
          </a:p>
          <a:p>
            <a:pPr marL="0" indent="0">
              <a:buNone/>
            </a:pPr>
            <a:endParaRPr lang="en-US" altLang="en-US" dirty="0">
              <a:ea typeface="新細明體" panose="02020500000000000000" pitchFamily="18" charset="-120"/>
            </a:endParaRPr>
          </a:p>
          <a:p>
            <a:pPr marL="0" indent="0">
              <a:buNone/>
            </a:pPr>
            <a:r>
              <a:rPr lang="en-US" altLang="en-US" dirty="0">
                <a:ea typeface="新細明體" panose="02020500000000000000" pitchFamily="18" charset="-120"/>
              </a:rPr>
              <a:t>Ref:[i.6] {HGI-GD017-R3 (Use Cases and Architecture for a Home Energy Management Service}</a:t>
            </a:r>
          </a:p>
        </p:txBody>
      </p:sp>
      <p:sp>
        <p:nvSpPr>
          <p:cNvPr id="2" name="投影片編號版面配置區 1"/>
          <p:cNvSpPr>
            <a:spLocks noGrp="1"/>
          </p:cNvSpPr>
          <p:nvPr>
            <p:ph type="sldNum" sz="quarter" idx="4"/>
          </p:nvPr>
        </p:nvSpPr>
        <p:spPr/>
        <p:txBody>
          <a:bodyPr/>
          <a:lstStyle/>
          <a:p>
            <a:fld id="{BC71E80C-9635-473D-9F26-B779060F2DD3}" type="slidenum">
              <a:rPr lang="zh-TW" altLang="en-US" smtClean="0"/>
              <a:t>50</a:t>
            </a:fld>
            <a:endParaRPr lang="zh-TW" altLang="en-US" dirty="0"/>
          </a:p>
        </p:txBody>
      </p:sp>
      <p:sp>
        <p:nvSpPr>
          <p:cNvPr id="6" name="文字方塊 5"/>
          <p:cNvSpPr txBox="1"/>
          <p:nvPr/>
        </p:nvSpPr>
        <p:spPr>
          <a:xfrm>
            <a:off x="5580112" y="6388325"/>
            <a:ext cx="2638671" cy="369332"/>
          </a:xfrm>
          <a:prstGeom prst="rect">
            <a:avLst/>
          </a:prstGeom>
          <a:noFill/>
        </p:spPr>
        <p:txBody>
          <a:bodyPr wrap="none" rtlCol="0">
            <a:spAutoFit/>
          </a:bodyPr>
          <a:lstStyle/>
          <a:p>
            <a:r>
              <a:rPr lang="en-US" altLang="zh-TW" dirty="0" smtClean="0"/>
              <a:t>Source: oneM2M TR-0001</a:t>
            </a:r>
            <a:endParaRPr lang="zh-TW" altLang="en-US" dirty="0"/>
          </a:p>
        </p:txBody>
      </p:sp>
    </p:spTree>
    <p:extLst>
      <p:ext uri="{BB962C8B-B14F-4D97-AF65-F5344CB8AC3E}">
        <p14:creationId xmlns:p14="http://schemas.microsoft.com/office/powerpoint/2010/main" val="4331185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Description</a:t>
            </a:r>
            <a:endParaRPr lang="zh-TW" altLang="en-US" dirty="0"/>
          </a:p>
        </p:txBody>
      </p:sp>
      <p:sp>
        <p:nvSpPr>
          <p:cNvPr id="3" name="內容版面配置區 2"/>
          <p:cNvSpPr>
            <a:spLocks noGrp="1"/>
          </p:cNvSpPr>
          <p:nvPr>
            <p:ph idx="1"/>
          </p:nvPr>
        </p:nvSpPr>
        <p:spPr/>
        <p:txBody>
          <a:bodyPr>
            <a:normAutofit fontScale="62500" lnSpcReduction="20000"/>
          </a:bodyPr>
          <a:lstStyle/>
          <a:p>
            <a:r>
              <a:rPr lang="zh-TW" altLang="en-US" dirty="0">
                <a:latin typeface="Calibri" panose="020F0502020204030204" pitchFamily="34" charset="0"/>
                <a:ea typeface="標楷體" panose="03000509000000000000" pitchFamily="65" charset="-120"/>
              </a:rPr>
              <a:t>家裡用電量管理使用案例</a:t>
            </a:r>
          </a:p>
          <a:p>
            <a:r>
              <a:rPr lang="zh-TW" altLang="en-US" dirty="0" smtClean="0">
                <a:latin typeface="Calibri" panose="020F0502020204030204" pitchFamily="34" charset="0"/>
                <a:ea typeface="標楷體" panose="03000509000000000000" pitchFamily="65" charset="-120"/>
              </a:rPr>
              <a:t>此</a:t>
            </a:r>
            <a:r>
              <a:rPr lang="zh-TW" altLang="en-US" dirty="0">
                <a:latin typeface="Calibri" panose="020F0502020204030204" pitchFamily="34" charset="0"/>
                <a:ea typeface="標楷體" panose="03000509000000000000" pitchFamily="65" charset="-120"/>
              </a:rPr>
              <a:t>案例是用來管理家裡耗電量</a:t>
            </a:r>
            <a:r>
              <a:rPr lang="en-US" altLang="zh-TW" dirty="0">
                <a:latin typeface="Calibri" panose="020F0502020204030204" pitchFamily="34" charset="0"/>
                <a:ea typeface="標楷體" panose="03000509000000000000" pitchFamily="65" charset="-120"/>
              </a:rPr>
              <a:t>, </a:t>
            </a:r>
            <a:r>
              <a:rPr lang="zh-TW" altLang="en-US" dirty="0">
                <a:latin typeface="Calibri" panose="020F0502020204030204" pitchFamily="34" charset="0"/>
                <a:ea typeface="標楷體" panose="03000509000000000000" pitchFamily="65" charset="-120"/>
              </a:rPr>
              <a:t>因此客戶可以注意家中的日常用電量且能透過遠端控制家電來掌控耗電量</a:t>
            </a:r>
            <a:r>
              <a:rPr lang="en-US" altLang="zh-TW" dirty="0">
                <a:latin typeface="Calibri" panose="020F0502020204030204" pitchFamily="34" charset="0"/>
                <a:ea typeface="標楷體" panose="03000509000000000000" pitchFamily="65" charset="-120"/>
              </a:rPr>
              <a:t>. </a:t>
            </a:r>
            <a:r>
              <a:rPr lang="zh-TW" altLang="en-US" dirty="0">
                <a:latin typeface="Calibri" panose="020F0502020204030204" pitchFamily="34" charset="0"/>
                <a:ea typeface="標楷體" panose="03000509000000000000" pitchFamily="65" charset="-120"/>
              </a:rPr>
              <a:t>創新服務為透過</a:t>
            </a:r>
            <a:r>
              <a:rPr lang="en-US" altLang="zh-TW" dirty="0">
                <a:latin typeface="Calibri" panose="020F0502020204030204" pitchFamily="34" charset="0"/>
                <a:ea typeface="標楷體" panose="03000509000000000000" pitchFamily="65" charset="-120"/>
              </a:rPr>
              <a:t>data(</a:t>
            </a:r>
            <a:r>
              <a:rPr lang="zh-TW" altLang="en-US" dirty="0">
                <a:latin typeface="Calibri" panose="020F0502020204030204" pitchFamily="34" charset="0"/>
                <a:ea typeface="標楷體" panose="03000509000000000000" pitchFamily="65" charset="-120"/>
              </a:rPr>
              <a:t>電量</a:t>
            </a:r>
            <a:r>
              <a:rPr lang="en-US" altLang="zh-TW" dirty="0">
                <a:latin typeface="Calibri" panose="020F0502020204030204" pitchFamily="34" charset="0"/>
                <a:ea typeface="標楷體" panose="03000509000000000000" pitchFamily="65" charset="-120"/>
              </a:rPr>
              <a:t>) </a:t>
            </a:r>
            <a:r>
              <a:rPr lang="zh-TW" altLang="en-US" dirty="0">
                <a:latin typeface="Calibri" panose="020F0502020204030204" pitchFamily="34" charset="0"/>
                <a:ea typeface="標楷體" panose="03000509000000000000" pitchFamily="65" charset="-120"/>
              </a:rPr>
              <a:t>收集與傳送資料至使用者</a:t>
            </a:r>
            <a:r>
              <a:rPr lang="en-US" altLang="zh-TW" dirty="0">
                <a:latin typeface="Calibri" panose="020F0502020204030204" pitchFamily="34" charset="0"/>
                <a:ea typeface="標楷體" panose="03000509000000000000" pitchFamily="65" charset="-120"/>
              </a:rPr>
              <a:t>/</a:t>
            </a:r>
            <a:r>
              <a:rPr lang="zh-TW" altLang="en-US" dirty="0">
                <a:latin typeface="Calibri" panose="020F0502020204030204" pitchFamily="34" charset="0"/>
                <a:ea typeface="標楷體" panose="03000509000000000000" pitchFamily="65" charset="-120"/>
              </a:rPr>
              <a:t>設備</a:t>
            </a:r>
            <a:r>
              <a:rPr lang="en-US" altLang="zh-TW" dirty="0">
                <a:latin typeface="Calibri" panose="020F0502020204030204" pitchFamily="34" charset="0"/>
                <a:ea typeface="標楷體" panose="03000509000000000000" pitchFamily="65" charset="-120"/>
              </a:rPr>
              <a:t>/ </a:t>
            </a:r>
            <a:r>
              <a:rPr lang="zh-TW" altLang="en-US" dirty="0">
                <a:latin typeface="Calibri" panose="020F0502020204030204" pitchFamily="34" charset="0"/>
                <a:ea typeface="標楷體" panose="03000509000000000000" pitchFamily="65" charset="-120"/>
              </a:rPr>
              <a:t>或</a:t>
            </a:r>
            <a:r>
              <a:rPr lang="en-US" altLang="zh-TW" dirty="0">
                <a:latin typeface="Calibri" panose="020F0502020204030204" pitchFamily="34" charset="0"/>
                <a:ea typeface="標楷體" panose="03000509000000000000" pitchFamily="65" charset="-120"/>
              </a:rPr>
              <a:t>Business-to-Business market</a:t>
            </a:r>
            <a:r>
              <a:rPr lang="zh-TW" altLang="en-US" dirty="0">
                <a:latin typeface="Calibri" panose="020F0502020204030204" pitchFamily="34" charset="0"/>
                <a:ea typeface="標楷體" panose="03000509000000000000" pitchFamily="65" charset="-120"/>
              </a:rPr>
              <a:t>來開發</a:t>
            </a:r>
          </a:p>
          <a:p>
            <a:r>
              <a:rPr lang="zh-TW" altLang="en-US" dirty="0" smtClean="0">
                <a:latin typeface="Calibri" panose="020F0502020204030204" pitchFamily="34" charset="0"/>
                <a:ea typeface="標楷體" panose="03000509000000000000" pitchFamily="65" charset="-120"/>
              </a:rPr>
              <a:t>使用</a:t>
            </a:r>
            <a:r>
              <a:rPr lang="zh-TW" altLang="en-US" dirty="0">
                <a:latin typeface="Calibri" panose="020F0502020204030204" pitchFamily="34" charset="0"/>
                <a:ea typeface="標楷體" panose="03000509000000000000" pitchFamily="65" charset="-120"/>
              </a:rPr>
              <a:t>案例主要為家中</a:t>
            </a:r>
            <a:r>
              <a:rPr lang="en-US" altLang="zh-TW" dirty="0">
                <a:latin typeface="Calibri" panose="020F0502020204030204" pitchFamily="34" charset="0"/>
                <a:ea typeface="標楷體" panose="03000509000000000000" pitchFamily="65" charset="-120"/>
              </a:rPr>
              <a:t>Energy Gateway (EGW), EGW</a:t>
            </a:r>
            <a:r>
              <a:rPr lang="zh-TW" altLang="en-US" dirty="0">
                <a:latin typeface="Calibri" panose="020F0502020204030204" pitchFamily="34" charset="0"/>
                <a:ea typeface="標楷體" panose="03000509000000000000" pitchFamily="65" charset="-120"/>
              </a:rPr>
              <a:t>會從</a:t>
            </a:r>
            <a:r>
              <a:rPr lang="en-US" altLang="zh-TW" dirty="0">
                <a:latin typeface="Calibri" panose="020F0502020204030204" pitchFamily="34" charset="0"/>
                <a:ea typeface="標楷體" panose="03000509000000000000" pitchFamily="65" charset="-120"/>
              </a:rPr>
              <a:t>electrical home network</a:t>
            </a:r>
            <a:r>
              <a:rPr lang="zh-TW" altLang="en-US" dirty="0">
                <a:latin typeface="Calibri" panose="020F0502020204030204" pitchFamily="34" charset="0"/>
                <a:ea typeface="標楷體" panose="03000509000000000000" pitchFamily="65" charset="-120"/>
              </a:rPr>
              <a:t>蒐集電量資訊並且與</a:t>
            </a:r>
            <a:r>
              <a:rPr lang="en-US" altLang="zh-TW" dirty="0">
                <a:latin typeface="Calibri" panose="020F0502020204030204" pitchFamily="34" charset="0"/>
                <a:ea typeface="標楷體" panose="03000509000000000000" pitchFamily="65" charset="-120"/>
              </a:rPr>
              <a:t>M2M system</a:t>
            </a:r>
            <a:r>
              <a:rPr lang="zh-TW" altLang="en-US" dirty="0">
                <a:latin typeface="Calibri" panose="020F0502020204030204" pitchFamily="34" charset="0"/>
                <a:ea typeface="標楷體" panose="03000509000000000000" pitchFamily="65" charset="-120"/>
              </a:rPr>
              <a:t>溝通來聚集</a:t>
            </a:r>
            <a:r>
              <a:rPr lang="en-US" altLang="zh-TW" dirty="0">
                <a:latin typeface="Calibri" panose="020F0502020204030204" pitchFamily="34" charset="0"/>
                <a:ea typeface="標楷體" panose="03000509000000000000" pitchFamily="65" charset="-120"/>
              </a:rPr>
              <a:t>/</a:t>
            </a:r>
            <a:r>
              <a:rPr lang="zh-TW" altLang="en-US" dirty="0">
                <a:latin typeface="Calibri" panose="020F0502020204030204" pitchFamily="34" charset="0"/>
                <a:ea typeface="標楷體" panose="03000509000000000000" pitchFamily="65" charset="-120"/>
              </a:rPr>
              <a:t>處理這些資料</a:t>
            </a:r>
            <a:r>
              <a:rPr lang="en-US" altLang="zh-TW" dirty="0">
                <a:latin typeface="Calibri" panose="020F0502020204030204" pitchFamily="34" charset="0"/>
                <a:ea typeface="標楷體" panose="03000509000000000000" pitchFamily="65" charset="-120"/>
              </a:rPr>
              <a:t>. </a:t>
            </a:r>
            <a:r>
              <a:rPr lang="zh-TW" altLang="en-US" dirty="0">
                <a:latin typeface="Calibri" panose="020F0502020204030204" pitchFamily="34" charset="0"/>
                <a:ea typeface="標楷體" panose="03000509000000000000" pitchFamily="65" charset="-120"/>
              </a:rPr>
              <a:t>服務便可由這些蒐集的資料來發展與提供</a:t>
            </a:r>
          </a:p>
          <a:p>
            <a:r>
              <a:rPr lang="en-US" altLang="zh-TW" dirty="0" smtClean="0">
                <a:latin typeface="Calibri" panose="020F0502020204030204" pitchFamily="34" charset="0"/>
                <a:ea typeface="標楷體" panose="03000509000000000000" pitchFamily="65" charset="-120"/>
              </a:rPr>
              <a:t>EGW</a:t>
            </a:r>
            <a:r>
              <a:rPr lang="zh-TW" altLang="en-US" dirty="0">
                <a:latin typeface="Calibri" panose="020F0502020204030204" pitchFamily="34" charset="0"/>
                <a:ea typeface="標楷體" panose="03000509000000000000" pitchFamily="65" charset="-120"/>
              </a:rPr>
              <a:t>負責對</a:t>
            </a:r>
            <a:r>
              <a:rPr lang="en-US" altLang="zh-TW" dirty="0">
                <a:latin typeface="Calibri" panose="020F0502020204030204" pitchFamily="34" charset="0"/>
                <a:ea typeface="標楷體" panose="03000509000000000000" pitchFamily="65" charset="-120"/>
              </a:rPr>
              <a:t>data(</a:t>
            </a:r>
            <a:r>
              <a:rPr lang="zh-TW" altLang="en-US" dirty="0">
                <a:latin typeface="Calibri" panose="020F0502020204030204" pitchFamily="34" charset="0"/>
                <a:ea typeface="標楷體" panose="03000509000000000000" pitchFamily="65" charset="-120"/>
              </a:rPr>
              <a:t>從不同地方蒐集而來</a:t>
            </a:r>
            <a:r>
              <a:rPr lang="en-US" altLang="zh-TW" dirty="0">
                <a:latin typeface="Calibri" panose="020F0502020204030204" pitchFamily="34" charset="0"/>
                <a:ea typeface="標楷體" panose="03000509000000000000" pitchFamily="65" charset="-120"/>
              </a:rPr>
              <a:t>, </a:t>
            </a:r>
            <a:r>
              <a:rPr lang="zh-TW" altLang="en-US" dirty="0">
                <a:latin typeface="Calibri" panose="020F0502020204030204" pitchFamily="34" charset="0"/>
                <a:ea typeface="標楷體" panose="03000509000000000000" pitchFamily="65" charset="-120"/>
              </a:rPr>
              <a:t>如</a:t>
            </a:r>
            <a:r>
              <a:rPr lang="en-US" altLang="zh-TW" dirty="0">
                <a:latin typeface="Calibri" panose="020F0502020204030204" pitchFamily="34" charset="0"/>
                <a:ea typeface="標楷體" panose="03000509000000000000" pitchFamily="65" charset="-120"/>
              </a:rPr>
              <a:t>sensor, context) </a:t>
            </a:r>
            <a:r>
              <a:rPr lang="zh-TW" altLang="en-US" dirty="0">
                <a:latin typeface="Calibri" panose="020F0502020204030204" pitchFamily="34" charset="0"/>
                <a:ea typeface="標楷體" panose="03000509000000000000" pitchFamily="65" charset="-120"/>
              </a:rPr>
              <a:t>做第一線的處理</a:t>
            </a:r>
            <a:r>
              <a:rPr lang="en-US" altLang="zh-TW" dirty="0">
                <a:latin typeface="Calibri" panose="020F0502020204030204" pitchFamily="34" charset="0"/>
                <a:ea typeface="標楷體" panose="03000509000000000000" pitchFamily="65" charset="-120"/>
              </a:rPr>
              <a:t>: </a:t>
            </a:r>
          </a:p>
          <a:p>
            <a:pPr lvl="1"/>
            <a:r>
              <a:rPr lang="zh-TW" altLang="en-US" dirty="0">
                <a:latin typeface="Calibri" panose="020F0502020204030204" pitchFamily="34" charset="0"/>
                <a:ea typeface="標楷體" panose="03000509000000000000" pitchFamily="65" charset="-120"/>
              </a:rPr>
              <a:t>聚集並處理收集到的資料</a:t>
            </a:r>
          </a:p>
          <a:p>
            <a:pPr lvl="1"/>
            <a:r>
              <a:rPr lang="zh-TW" altLang="en-US" dirty="0">
                <a:latin typeface="Calibri" panose="020F0502020204030204" pitchFamily="34" charset="0"/>
                <a:ea typeface="標楷體" panose="03000509000000000000" pitchFamily="65" charset="-120"/>
              </a:rPr>
              <a:t>傳送資訊到遠端的</a:t>
            </a:r>
            <a:r>
              <a:rPr lang="en-US" altLang="zh-TW" dirty="0">
                <a:latin typeface="Calibri" panose="020F0502020204030204" pitchFamily="34" charset="0"/>
                <a:ea typeface="標楷體" panose="03000509000000000000" pitchFamily="65" charset="-120"/>
              </a:rPr>
              <a:t>M2M</a:t>
            </a:r>
            <a:r>
              <a:rPr lang="zh-TW" altLang="en-US" dirty="0">
                <a:latin typeface="Calibri" panose="020F0502020204030204" pitchFamily="34" charset="0"/>
                <a:ea typeface="標楷體" panose="03000509000000000000" pitchFamily="65" charset="-120"/>
              </a:rPr>
              <a:t>系統</a:t>
            </a:r>
          </a:p>
          <a:p>
            <a:pPr lvl="1"/>
            <a:r>
              <a:rPr lang="zh-TW" altLang="en-US" dirty="0">
                <a:latin typeface="Calibri" panose="020F0502020204030204" pitchFamily="34" charset="0"/>
                <a:ea typeface="標楷體" panose="03000509000000000000" pitchFamily="65" charset="-120"/>
              </a:rPr>
              <a:t>直接使用這些資訊</a:t>
            </a:r>
            <a:r>
              <a:rPr lang="en-US" altLang="zh-TW" dirty="0">
                <a:latin typeface="Calibri" panose="020F0502020204030204" pitchFamily="34" charset="0"/>
                <a:ea typeface="標楷體" panose="03000509000000000000" pitchFamily="65" charset="-120"/>
              </a:rPr>
              <a:t>, </a:t>
            </a:r>
            <a:r>
              <a:rPr lang="zh-TW" altLang="en-US" dirty="0">
                <a:latin typeface="Calibri" panose="020F0502020204030204" pitchFamily="34" charset="0"/>
                <a:ea typeface="標楷體" panose="03000509000000000000" pitchFamily="65" charset="-120"/>
              </a:rPr>
              <a:t>讓一些</a:t>
            </a:r>
            <a:r>
              <a:rPr lang="en-US" altLang="zh-TW" dirty="0">
                <a:latin typeface="Calibri" panose="020F0502020204030204" pitchFamily="34" charset="0"/>
                <a:ea typeface="標楷體" panose="03000509000000000000" pitchFamily="65" charset="-120"/>
              </a:rPr>
              <a:t>actuators/appliances</a:t>
            </a:r>
            <a:r>
              <a:rPr lang="zh-TW" altLang="en-US" dirty="0">
                <a:latin typeface="Calibri" panose="020F0502020204030204" pitchFamily="34" charset="0"/>
                <a:ea typeface="標楷體" panose="03000509000000000000" pitchFamily="65" charset="-120"/>
              </a:rPr>
              <a:t>能夠做立即的動作</a:t>
            </a:r>
          </a:p>
          <a:p>
            <a:pPr lvl="1"/>
            <a:r>
              <a:rPr lang="zh-TW" altLang="en-US" dirty="0">
                <a:latin typeface="Calibri" panose="020F0502020204030204" pitchFamily="34" charset="0"/>
                <a:ea typeface="標楷體" panose="03000509000000000000" pitchFamily="65" charset="-120"/>
              </a:rPr>
              <a:t>會和家裡的裝置連接</a:t>
            </a:r>
            <a:r>
              <a:rPr lang="en-US" altLang="zh-TW" dirty="0">
                <a:latin typeface="Calibri" panose="020F0502020204030204" pitchFamily="34" charset="0"/>
                <a:ea typeface="標楷體" panose="03000509000000000000" pitchFamily="65" charset="-120"/>
              </a:rPr>
              <a:t>, </a:t>
            </a:r>
            <a:r>
              <a:rPr lang="zh-TW" altLang="en-US" dirty="0">
                <a:latin typeface="Calibri" panose="020F0502020204030204" pitchFamily="34" charset="0"/>
                <a:ea typeface="標楷體" panose="03000509000000000000" pitchFamily="65" charset="-120"/>
              </a:rPr>
              <a:t>包含</a:t>
            </a:r>
            <a:r>
              <a:rPr lang="en-US" altLang="zh-TW" dirty="0">
                <a:latin typeface="Calibri" panose="020F0502020204030204" pitchFamily="34" charset="0"/>
                <a:ea typeface="標楷體" panose="03000509000000000000" pitchFamily="65" charset="-120"/>
              </a:rPr>
              <a:t>electrical meter</a:t>
            </a:r>
          </a:p>
          <a:p>
            <a:pPr lvl="1"/>
            <a:r>
              <a:rPr lang="zh-TW" altLang="en-US" dirty="0">
                <a:latin typeface="Calibri" panose="020F0502020204030204" pitchFamily="34" charset="0"/>
                <a:ea typeface="標楷體" panose="03000509000000000000" pitchFamily="65" charset="-120"/>
              </a:rPr>
              <a:t>提供可顯示電量數據</a:t>
            </a:r>
            <a:r>
              <a:rPr lang="en-US" altLang="zh-TW" dirty="0">
                <a:latin typeface="Calibri" panose="020F0502020204030204" pitchFamily="34" charset="0"/>
                <a:ea typeface="標楷體" panose="03000509000000000000" pitchFamily="65" charset="-120"/>
              </a:rPr>
              <a:t>, </a:t>
            </a:r>
            <a:r>
              <a:rPr lang="zh-TW" altLang="en-US" dirty="0">
                <a:latin typeface="Calibri" panose="020F0502020204030204" pitchFamily="34" charset="0"/>
                <a:ea typeface="標楷體" panose="03000509000000000000" pitchFamily="65" charset="-120"/>
              </a:rPr>
              <a:t>由使用者的終端裝置顯示</a:t>
            </a:r>
            <a:r>
              <a:rPr lang="en-US" altLang="zh-TW" dirty="0">
                <a:latin typeface="Calibri" panose="020F0502020204030204" pitchFamily="34" charset="0"/>
                <a:ea typeface="標楷體" panose="03000509000000000000" pitchFamily="65" charset="-120"/>
              </a:rPr>
              <a:t>( </a:t>
            </a:r>
            <a:r>
              <a:rPr lang="zh-TW" altLang="en-US" dirty="0">
                <a:latin typeface="Calibri" panose="020F0502020204030204" pitchFamily="34" charset="0"/>
                <a:ea typeface="標楷體" panose="03000509000000000000" pitchFamily="65" charset="-120"/>
              </a:rPr>
              <a:t>如</a:t>
            </a:r>
            <a:r>
              <a:rPr lang="en-US" altLang="zh-TW" dirty="0">
                <a:latin typeface="Calibri" panose="020F0502020204030204" pitchFamily="34" charset="0"/>
                <a:ea typeface="標楷體" panose="03000509000000000000" pitchFamily="65" charset="-120"/>
              </a:rPr>
              <a:t>PC, </a:t>
            </a:r>
            <a:r>
              <a:rPr lang="zh-TW" altLang="en-US" dirty="0">
                <a:latin typeface="Calibri" panose="020F0502020204030204" pitchFamily="34" charset="0"/>
                <a:ea typeface="標楷體" panose="03000509000000000000" pitchFamily="65" charset="-120"/>
              </a:rPr>
              <a:t>手機</a:t>
            </a:r>
            <a:r>
              <a:rPr lang="en-US" altLang="zh-TW" dirty="0">
                <a:latin typeface="Calibri" panose="020F0502020204030204" pitchFamily="34" charset="0"/>
                <a:ea typeface="標楷體" panose="03000509000000000000" pitchFamily="65" charset="-120"/>
              </a:rPr>
              <a:t>, </a:t>
            </a:r>
            <a:r>
              <a:rPr lang="zh-TW" altLang="en-US" dirty="0">
                <a:latin typeface="Calibri" panose="020F0502020204030204" pitchFamily="34" charset="0"/>
                <a:ea typeface="標楷體" panose="03000509000000000000" pitchFamily="65" charset="-120"/>
              </a:rPr>
              <a:t>平板</a:t>
            </a:r>
            <a:r>
              <a:rPr lang="en-US" altLang="zh-TW" dirty="0">
                <a:latin typeface="Calibri" panose="020F0502020204030204" pitchFamily="34" charset="0"/>
                <a:ea typeface="標楷體" panose="03000509000000000000" pitchFamily="65" charset="-120"/>
              </a:rPr>
              <a:t>, </a:t>
            </a:r>
            <a:r>
              <a:rPr lang="zh-TW" altLang="en-US" dirty="0">
                <a:latin typeface="Calibri" panose="020F0502020204030204" pitchFamily="34" charset="0"/>
                <a:ea typeface="標楷體" panose="03000509000000000000" pitchFamily="65" charset="-120"/>
              </a:rPr>
              <a:t>電視螢幕等等</a:t>
            </a:r>
            <a:r>
              <a:rPr lang="en-US" altLang="zh-TW" dirty="0">
                <a:latin typeface="Calibri" panose="020F0502020204030204" pitchFamily="34" charset="0"/>
                <a:ea typeface="標楷體" panose="03000509000000000000" pitchFamily="65" charset="-120"/>
              </a:rPr>
              <a:t>) </a:t>
            </a:r>
            <a:endParaRPr lang="zh-TW" altLang="en-US" dirty="0">
              <a:latin typeface="Calibri" panose="020F0502020204030204" pitchFamily="34" charset="0"/>
              <a:ea typeface="標楷體" panose="03000509000000000000" pitchFamily="65" charset="-120"/>
            </a:endParaRPr>
          </a:p>
        </p:txBody>
      </p:sp>
      <p:sp>
        <p:nvSpPr>
          <p:cNvPr id="4" name="投影片編號版面配置區 3"/>
          <p:cNvSpPr>
            <a:spLocks noGrp="1"/>
          </p:cNvSpPr>
          <p:nvPr>
            <p:ph type="sldNum" sz="quarter" idx="4"/>
          </p:nvPr>
        </p:nvSpPr>
        <p:spPr/>
        <p:txBody>
          <a:bodyPr/>
          <a:lstStyle/>
          <a:p>
            <a:fld id="{BC71E80C-9635-473D-9F26-B779060F2DD3}" type="slidenum">
              <a:rPr lang="zh-TW" altLang="en-US" smtClean="0"/>
              <a:t>51</a:t>
            </a:fld>
            <a:endParaRPr lang="zh-TW" altLang="en-US" dirty="0"/>
          </a:p>
        </p:txBody>
      </p:sp>
    </p:spTree>
    <p:extLst>
      <p:ext uri="{BB962C8B-B14F-4D97-AF65-F5344CB8AC3E}">
        <p14:creationId xmlns:p14="http://schemas.microsoft.com/office/powerpoint/2010/main" val="18965699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427" y="620688"/>
            <a:ext cx="8229600" cy="936104"/>
          </a:xfrm>
        </p:spPr>
        <p:txBody>
          <a:bodyPr>
            <a:normAutofit fontScale="90000"/>
          </a:bodyPr>
          <a:lstStyle/>
          <a:p>
            <a:r>
              <a:rPr lang="en-US" altLang="en-US" sz="4000" dirty="0">
                <a:solidFill>
                  <a:srgbClr val="002B4C"/>
                </a:solidFill>
                <a:latin typeface="Calibri"/>
                <a:ea typeface="新細明體" panose="02020500000000000000" pitchFamily="18" charset="-120"/>
              </a:rPr>
              <a:t>Home Energy Management Use Case </a:t>
            </a:r>
            <a:r>
              <a:rPr lang="en-US" altLang="en-US" sz="4000" dirty="0" smtClean="0">
                <a:solidFill>
                  <a:srgbClr val="002B4C"/>
                </a:solidFill>
                <a:latin typeface="Calibri"/>
                <a:ea typeface="新細明體" panose="02020500000000000000" pitchFamily="18" charset="-120"/>
              </a:rPr>
              <a:t>(</a:t>
            </a:r>
            <a:r>
              <a:rPr lang="en-US" altLang="en-US" sz="4000" dirty="0">
                <a:solidFill>
                  <a:srgbClr val="002B4C"/>
                </a:solidFill>
                <a:latin typeface="Calibri"/>
                <a:ea typeface="新細明體" panose="02020500000000000000" pitchFamily="18" charset="-120"/>
              </a:rPr>
              <a:t>2)</a:t>
            </a:r>
            <a:br>
              <a:rPr lang="en-US" altLang="en-US" sz="4000" dirty="0">
                <a:solidFill>
                  <a:srgbClr val="002B4C"/>
                </a:solidFill>
                <a:latin typeface="Calibri"/>
                <a:ea typeface="新細明體" panose="02020500000000000000" pitchFamily="18" charset="-120"/>
              </a:rPr>
            </a:br>
            <a:r>
              <a:rPr lang="en-US" altLang="en-US" sz="3100" dirty="0">
                <a:solidFill>
                  <a:srgbClr val="002B4C"/>
                </a:solidFill>
                <a:latin typeface="Calibri"/>
                <a:ea typeface="新細明體" panose="02020500000000000000" pitchFamily="18" charset="-120"/>
              </a:rPr>
              <a:t>Home Energy Management Normal Flow</a:t>
            </a:r>
            <a:endParaRPr lang="zh-TW" altLang="en-US" dirty="0"/>
          </a:p>
        </p:txBody>
      </p:sp>
      <p:pic>
        <p:nvPicPr>
          <p:cNvPr id="3074" name="Picture 3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1600" y="1988840"/>
            <a:ext cx="6696744" cy="4249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投影片編號版面配置區 3"/>
          <p:cNvSpPr>
            <a:spLocks noGrp="1"/>
          </p:cNvSpPr>
          <p:nvPr>
            <p:ph type="sldNum" sz="quarter" idx="4"/>
          </p:nvPr>
        </p:nvSpPr>
        <p:spPr/>
        <p:txBody>
          <a:bodyPr/>
          <a:lstStyle/>
          <a:p>
            <a:fld id="{BC71E80C-9635-473D-9F26-B779060F2DD3}" type="slidenum">
              <a:rPr lang="zh-TW" altLang="en-US" smtClean="0"/>
              <a:t>52</a:t>
            </a:fld>
            <a:endParaRPr lang="zh-TW" altLang="en-US"/>
          </a:p>
        </p:txBody>
      </p:sp>
      <p:sp>
        <p:nvSpPr>
          <p:cNvPr id="6" name="文字方塊 5"/>
          <p:cNvSpPr txBox="1"/>
          <p:nvPr/>
        </p:nvSpPr>
        <p:spPr>
          <a:xfrm>
            <a:off x="5580112" y="6388325"/>
            <a:ext cx="2638671" cy="369332"/>
          </a:xfrm>
          <a:prstGeom prst="rect">
            <a:avLst/>
          </a:prstGeom>
          <a:noFill/>
        </p:spPr>
        <p:txBody>
          <a:bodyPr wrap="none" rtlCol="0">
            <a:spAutoFit/>
          </a:bodyPr>
          <a:lstStyle/>
          <a:p>
            <a:r>
              <a:rPr lang="en-US" altLang="zh-TW" dirty="0" smtClean="0"/>
              <a:t>Source: oneM2M TR-0001</a:t>
            </a:r>
            <a:endParaRPr lang="zh-TW" altLang="en-US" dirty="0"/>
          </a:p>
        </p:txBody>
      </p:sp>
    </p:spTree>
    <p:extLst>
      <p:ext uri="{BB962C8B-B14F-4D97-AF65-F5344CB8AC3E}">
        <p14:creationId xmlns:p14="http://schemas.microsoft.com/office/powerpoint/2010/main" val="344678945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Normal Flow</a:t>
            </a:r>
            <a:endParaRPr lang="zh-TW" altLang="en-US" dirty="0"/>
          </a:p>
        </p:txBody>
      </p:sp>
      <p:sp>
        <p:nvSpPr>
          <p:cNvPr id="3" name="內容版面配置區 2"/>
          <p:cNvSpPr>
            <a:spLocks noGrp="1"/>
          </p:cNvSpPr>
          <p:nvPr>
            <p:ph idx="1"/>
          </p:nvPr>
        </p:nvSpPr>
        <p:spPr>
          <a:xfrm>
            <a:off x="457200" y="1628801"/>
            <a:ext cx="8229600" cy="4608512"/>
          </a:xfrm>
        </p:spPr>
        <p:txBody>
          <a:bodyPr>
            <a:normAutofit fontScale="55000" lnSpcReduction="20000"/>
          </a:bodyPr>
          <a:lstStyle/>
          <a:p>
            <a:r>
              <a:rPr lang="en-US" altLang="zh-TW" dirty="0">
                <a:latin typeface="Calibri" panose="020F0502020204030204" pitchFamily="34" charset="0"/>
                <a:ea typeface="標楷體" panose="03000509000000000000" pitchFamily="65" charset="-120"/>
              </a:rPr>
              <a:t>HEM application (M2M device) subscribe to System Operator/SP for information from home device(s).  </a:t>
            </a:r>
            <a:endParaRPr lang="en-US" altLang="zh-TW" dirty="0" smtClean="0">
              <a:latin typeface="Calibri" panose="020F0502020204030204" pitchFamily="34" charset="0"/>
              <a:ea typeface="標楷體" panose="03000509000000000000" pitchFamily="65" charset="-120"/>
            </a:endParaRPr>
          </a:p>
          <a:p>
            <a:r>
              <a:rPr lang="en-US" altLang="zh-TW" dirty="0" smtClean="0">
                <a:solidFill>
                  <a:srgbClr val="FF0000"/>
                </a:solidFill>
                <a:latin typeface="Calibri" panose="020F0502020204030204" pitchFamily="34" charset="0"/>
                <a:ea typeface="標楷體" panose="03000509000000000000" pitchFamily="65" charset="-120"/>
              </a:rPr>
              <a:t>Information</a:t>
            </a:r>
            <a:r>
              <a:rPr lang="en-US" altLang="zh-TW" dirty="0" smtClean="0">
                <a:latin typeface="Calibri" panose="020F0502020204030204" pitchFamily="34" charset="0"/>
                <a:ea typeface="標楷體" panose="03000509000000000000" pitchFamily="65" charset="-120"/>
              </a:rPr>
              <a:t> </a:t>
            </a:r>
            <a:r>
              <a:rPr lang="en-US" altLang="zh-TW" dirty="0">
                <a:latin typeface="Calibri" panose="020F0502020204030204" pitchFamily="34" charset="0"/>
                <a:ea typeface="標楷體" panose="03000509000000000000" pitchFamily="65" charset="-120"/>
              </a:rPr>
              <a:t>from devices which could be M2M devices (smart meters, electric lightening, fridge, washing </a:t>
            </a:r>
            <a:r>
              <a:rPr lang="en-US" altLang="zh-TW" dirty="0" smtClean="0">
                <a:latin typeface="Calibri" panose="020F0502020204030204" pitchFamily="34" charset="0"/>
                <a:ea typeface="標楷體" panose="03000509000000000000" pitchFamily="65" charset="-120"/>
              </a:rPr>
              <a:t>machine </a:t>
            </a:r>
            <a:r>
              <a:rPr lang="en-US" altLang="zh-TW" dirty="0">
                <a:latin typeface="Calibri" panose="020F0502020204030204" pitchFamily="34" charset="0"/>
                <a:ea typeface="標楷體" panose="03000509000000000000" pitchFamily="65" charset="-120"/>
              </a:rPr>
              <a:t>etc.) at home is </a:t>
            </a:r>
            <a:r>
              <a:rPr lang="en-US" altLang="zh-TW" dirty="0">
                <a:solidFill>
                  <a:srgbClr val="FF0000"/>
                </a:solidFill>
                <a:latin typeface="Calibri" panose="020F0502020204030204" pitchFamily="34" charset="0"/>
                <a:ea typeface="標楷體" panose="03000509000000000000" pitchFamily="65" charset="-120"/>
              </a:rPr>
              <a:t>collected by the Energy Gateway Operator (EGW) </a:t>
            </a:r>
            <a:r>
              <a:rPr lang="en-US" altLang="zh-TW" dirty="0">
                <a:latin typeface="Calibri" panose="020F0502020204030204" pitchFamily="34" charset="0"/>
                <a:ea typeface="標楷體" panose="03000509000000000000" pitchFamily="65" charset="-120"/>
              </a:rPr>
              <a:t>via communication </a:t>
            </a:r>
            <a:r>
              <a:rPr lang="en-US" altLang="zh-TW" dirty="0" smtClean="0">
                <a:latin typeface="Calibri" panose="020F0502020204030204" pitchFamily="34" charset="0"/>
                <a:ea typeface="標楷體" panose="03000509000000000000" pitchFamily="65" charset="-120"/>
              </a:rPr>
              <a:t>network operator. </a:t>
            </a:r>
            <a:r>
              <a:rPr lang="en-US" altLang="zh-TW" dirty="0">
                <a:latin typeface="Calibri" panose="020F0502020204030204" pitchFamily="34" charset="0"/>
                <a:ea typeface="標楷體" panose="03000509000000000000" pitchFamily="65" charset="-120"/>
              </a:rPr>
              <a:t>Information may include room, temperature, occupancy, energy consumption. </a:t>
            </a:r>
            <a:endParaRPr lang="en-US" altLang="zh-TW" dirty="0" smtClean="0">
              <a:latin typeface="Calibri" panose="020F0502020204030204" pitchFamily="34" charset="0"/>
              <a:ea typeface="標楷體" panose="03000509000000000000" pitchFamily="65" charset="-120"/>
            </a:endParaRPr>
          </a:p>
          <a:p>
            <a:r>
              <a:rPr lang="en-US" altLang="zh-TW" dirty="0" smtClean="0">
                <a:solidFill>
                  <a:srgbClr val="FF0000"/>
                </a:solidFill>
                <a:latin typeface="Calibri" panose="020F0502020204030204" pitchFamily="34" charset="0"/>
                <a:ea typeface="標楷體" panose="03000509000000000000" pitchFamily="65" charset="-120"/>
              </a:rPr>
              <a:t>Collected </a:t>
            </a:r>
            <a:r>
              <a:rPr lang="en-US" altLang="zh-TW" dirty="0">
                <a:solidFill>
                  <a:srgbClr val="FF0000"/>
                </a:solidFill>
                <a:latin typeface="Calibri" panose="020F0502020204030204" pitchFamily="34" charset="0"/>
                <a:ea typeface="標楷體" panose="03000509000000000000" pitchFamily="65" charset="-120"/>
              </a:rPr>
              <a:t>information is stored in the EGW SP</a:t>
            </a:r>
            <a:r>
              <a:rPr lang="en-US" altLang="zh-TW" dirty="0">
                <a:latin typeface="Calibri" panose="020F0502020204030204" pitchFamily="34" charset="0"/>
                <a:ea typeface="標楷體" panose="03000509000000000000" pitchFamily="65" charset="-120"/>
              </a:rPr>
              <a:t> and may be processed at energy gateway. As a result,  </a:t>
            </a:r>
            <a:r>
              <a:rPr lang="en-US" altLang="zh-TW" dirty="0" smtClean="0">
                <a:solidFill>
                  <a:srgbClr val="FF0000"/>
                </a:solidFill>
                <a:latin typeface="Calibri" panose="020F0502020204030204" pitchFamily="34" charset="0"/>
                <a:ea typeface="標楷體" panose="03000509000000000000" pitchFamily="65" charset="-120"/>
              </a:rPr>
              <a:t>control </a:t>
            </a:r>
            <a:r>
              <a:rPr lang="en-US" altLang="zh-TW" dirty="0">
                <a:solidFill>
                  <a:srgbClr val="FF0000"/>
                </a:solidFill>
                <a:latin typeface="Calibri" panose="020F0502020204030204" pitchFamily="34" charset="0"/>
                <a:ea typeface="標楷體" panose="03000509000000000000" pitchFamily="65" charset="-120"/>
              </a:rPr>
              <a:t>message may be sent back to device from the energy GW </a:t>
            </a:r>
            <a:r>
              <a:rPr lang="en-US" altLang="zh-TW" dirty="0">
                <a:latin typeface="Calibri" panose="020F0502020204030204" pitchFamily="34" charset="0"/>
                <a:ea typeface="標楷體" panose="03000509000000000000" pitchFamily="65" charset="-120"/>
              </a:rPr>
              <a:t>depending on policies stored in the  </a:t>
            </a:r>
            <a:r>
              <a:rPr lang="en-US" altLang="zh-TW" dirty="0" smtClean="0">
                <a:latin typeface="Calibri" panose="020F0502020204030204" pitchFamily="34" charset="0"/>
                <a:ea typeface="標楷體" panose="03000509000000000000" pitchFamily="65" charset="-120"/>
              </a:rPr>
              <a:t>energy </a:t>
            </a:r>
            <a:r>
              <a:rPr lang="en-US" altLang="zh-TW" dirty="0">
                <a:latin typeface="Calibri" panose="020F0502020204030204" pitchFamily="34" charset="0"/>
                <a:ea typeface="標楷體" panose="03000509000000000000" pitchFamily="65" charset="-120"/>
              </a:rPr>
              <a:t>gateway.  </a:t>
            </a:r>
            <a:endParaRPr lang="en-US" altLang="zh-TW" dirty="0" smtClean="0">
              <a:latin typeface="Calibri" panose="020F0502020204030204" pitchFamily="34" charset="0"/>
              <a:ea typeface="標楷體" panose="03000509000000000000" pitchFamily="65" charset="-120"/>
            </a:endParaRPr>
          </a:p>
          <a:p>
            <a:r>
              <a:rPr lang="en-US" altLang="zh-TW" dirty="0" smtClean="0">
                <a:solidFill>
                  <a:srgbClr val="FF0000"/>
                </a:solidFill>
                <a:latin typeface="Calibri" panose="020F0502020204030204" pitchFamily="34" charset="0"/>
                <a:ea typeface="標楷體" panose="03000509000000000000" pitchFamily="65" charset="-120"/>
              </a:rPr>
              <a:t>Collected </a:t>
            </a:r>
            <a:r>
              <a:rPr lang="en-US" altLang="zh-TW" dirty="0">
                <a:solidFill>
                  <a:srgbClr val="FF0000"/>
                </a:solidFill>
                <a:latin typeface="Calibri" panose="020F0502020204030204" pitchFamily="34" charset="0"/>
                <a:ea typeface="標楷體" panose="03000509000000000000" pitchFamily="65" charset="-120"/>
              </a:rPr>
              <a:t>information may also be sent to system operator </a:t>
            </a:r>
            <a:r>
              <a:rPr lang="en-US" altLang="zh-TW" dirty="0">
                <a:latin typeface="Calibri" panose="020F0502020204030204" pitchFamily="34" charset="0"/>
                <a:ea typeface="標楷體" panose="03000509000000000000" pitchFamily="65" charset="-120"/>
              </a:rPr>
              <a:t>which contains the M2M service platform for  </a:t>
            </a:r>
            <a:r>
              <a:rPr lang="en-US" altLang="zh-TW" dirty="0" smtClean="0">
                <a:latin typeface="Calibri" panose="020F0502020204030204" pitchFamily="34" charset="0"/>
                <a:ea typeface="標楷體" panose="03000509000000000000" pitchFamily="65" charset="-120"/>
              </a:rPr>
              <a:t>storage </a:t>
            </a:r>
            <a:r>
              <a:rPr lang="en-US" altLang="zh-TW" dirty="0">
                <a:latin typeface="Calibri" panose="020F0502020204030204" pitchFamily="34" charset="0"/>
                <a:ea typeface="標楷體" panose="03000509000000000000" pitchFamily="65" charset="-120"/>
              </a:rPr>
              <a:t>via communication network.  </a:t>
            </a:r>
            <a:endParaRPr lang="en-US" altLang="zh-TW" dirty="0" smtClean="0">
              <a:latin typeface="Calibri" panose="020F0502020204030204" pitchFamily="34" charset="0"/>
              <a:ea typeface="標楷體" panose="03000509000000000000" pitchFamily="65" charset="-120"/>
            </a:endParaRPr>
          </a:p>
          <a:p>
            <a:r>
              <a:rPr lang="en-US" altLang="zh-TW" dirty="0" smtClean="0">
                <a:solidFill>
                  <a:srgbClr val="FF0000"/>
                </a:solidFill>
                <a:latin typeface="Calibri" panose="020F0502020204030204" pitchFamily="34" charset="0"/>
                <a:ea typeface="標楷體" panose="03000509000000000000" pitchFamily="65" charset="-120"/>
              </a:rPr>
              <a:t>Subscribed </a:t>
            </a:r>
            <a:r>
              <a:rPr lang="en-US" altLang="zh-TW" dirty="0">
                <a:solidFill>
                  <a:srgbClr val="FF0000"/>
                </a:solidFill>
                <a:latin typeface="Calibri" panose="020F0502020204030204" pitchFamily="34" charset="0"/>
                <a:ea typeface="標楷體" panose="03000509000000000000" pitchFamily="65" charset="-120"/>
              </a:rPr>
              <a:t>application (HEM) is notified information is available for processing</a:t>
            </a:r>
            <a:r>
              <a:rPr lang="en-US" altLang="zh-TW" dirty="0">
                <a:latin typeface="Calibri" panose="020F0502020204030204" pitchFamily="34" charset="0"/>
                <a:ea typeface="標楷體" panose="03000509000000000000" pitchFamily="65" charset="-120"/>
              </a:rPr>
              <a:t>. Its subscribe M2M  </a:t>
            </a:r>
            <a:r>
              <a:rPr lang="en-US" altLang="zh-TW" dirty="0" smtClean="0">
                <a:latin typeface="Calibri" panose="020F0502020204030204" pitchFamily="34" charset="0"/>
                <a:ea typeface="標楷體" panose="03000509000000000000" pitchFamily="65" charset="-120"/>
              </a:rPr>
              <a:t>operator </a:t>
            </a:r>
            <a:r>
              <a:rPr lang="en-US" altLang="zh-TW" dirty="0">
                <a:latin typeface="Calibri" panose="020F0502020204030204" pitchFamily="34" charset="0"/>
                <a:ea typeface="標楷體" panose="03000509000000000000" pitchFamily="65" charset="-120"/>
              </a:rPr>
              <a:t>can process the information before sending to HEM application depending on subscription  </a:t>
            </a:r>
            <a:r>
              <a:rPr lang="en-US" altLang="zh-TW" dirty="0" smtClean="0">
                <a:latin typeface="Calibri" panose="020F0502020204030204" pitchFamily="34" charset="0"/>
                <a:ea typeface="標楷體" panose="03000509000000000000" pitchFamily="65" charset="-120"/>
              </a:rPr>
              <a:t>profile</a:t>
            </a:r>
            <a:r>
              <a:rPr lang="en-US" altLang="zh-TW" dirty="0">
                <a:latin typeface="Calibri" panose="020F0502020204030204" pitchFamily="34" charset="0"/>
                <a:ea typeface="標楷體" panose="03000509000000000000" pitchFamily="65" charset="-120"/>
              </a:rPr>
              <a:t>.   </a:t>
            </a:r>
            <a:endParaRPr lang="en-US" altLang="zh-TW" dirty="0" smtClean="0">
              <a:latin typeface="Calibri" panose="020F0502020204030204" pitchFamily="34" charset="0"/>
              <a:ea typeface="標楷體" panose="03000509000000000000" pitchFamily="65" charset="-120"/>
            </a:endParaRPr>
          </a:p>
          <a:p>
            <a:r>
              <a:rPr lang="en-US" altLang="zh-TW" dirty="0" smtClean="0">
                <a:solidFill>
                  <a:srgbClr val="FF0000"/>
                </a:solidFill>
                <a:latin typeface="Calibri" panose="020F0502020204030204" pitchFamily="34" charset="0"/>
                <a:ea typeface="標楷體" panose="03000509000000000000" pitchFamily="65" charset="-120"/>
              </a:rPr>
              <a:t>HEM </a:t>
            </a:r>
            <a:r>
              <a:rPr lang="en-US" altLang="zh-TW" dirty="0">
                <a:solidFill>
                  <a:srgbClr val="FF0000"/>
                </a:solidFill>
                <a:latin typeface="Calibri" panose="020F0502020204030204" pitchFamily="34" charset="0"/>
                <a:ea typeface="標楷體" panose="03000509000000000000" pitchFamily="65" charset="-120"/>
              </a:rPr>
              <a:t>application reacts to the shared /collected information and can send control message </a:t>
            </a:r>
            <a:r>
              <a:rPr lang="en-US" altLang="zh-TW" dirty="0">
                <a:latin typeface="Calibri" panose="020F0502020204030204" pitchFamily="34" charset="0"/>
                <a:ea typeface="標楷體" panose="03000509000000000000" pitchFamily="65" charset="-120"/>
              </a:rPr>
              <a:t>(e.g. To switch  </a:t>
            </a:r>
            <a:r>
              <a:rPr lang="en-US" altLang="zh-TW" dirty="0" smtClean="0">
                <a:latin typeface="Calibri" panose="020F0502020204030204" pitchFamily="34" charset="0"/>
                <a:ea typeface="標楷體" panose="03000509000000000000" pitchFamily="65" charset="-120"/>
              </a:rPr>
              <a:t>a </a:t>
            </a:r>
            <a:r>
              <a:rPr lang="en-US" altLang="zh-TW" dirty="0">
                <a:latin typeface="Calibri" panose="020F0502020204030204" pitchFamily="34" charset="0"/>
                <a:ea typeface="標楷體" panose="03000509000000000000" pitchFamily="65" charset="-120"/>
              </a:rPr>
              <a:t>home device e.g. light /appliance or washing machine) via the system operator.  </a:t>
            </a:r>
            <a:endParaRPr lang="en-US" altLang="zh-TW" dirty="0" smtClean="0">
              <a:latin typeface="Calibri" panose="020F0502020204030204" pitchFamily="34" charset="0"/>
              <a:ea typeface="標楷體" panose="03000509000000000000" pitchFamily="65" charset="-120"/>
            </a:endParaRPr>
          </a:p>
          <a:p>
            <a:r>
              <a:rPr lang="en-US" altLang="zh-TW" dirty="0" smtClean="0">
                <a:latin typeface="Calibri" panose="020F0502020204030204" pitchFamily="34" charset="0"/>
                <a:ea typeface="標楷體" panose="03000509000000000000" pitchFamily="65" charset="-120"/>
              </a:rPr>
              <a:t>Control </a:t>
            </a:r>
            <a:r>
              <a:rPr lang="en-US" altLang="zh-TW" dirty="0">
                <a:latin typeface="Calibri" panose="020F0502020204030204" pitchFamily="34" charset="0"/>
                <a:ea typeface="標楷體" panose="03000509000000000000" pitchFamily="65" charset="-120"/>
              </a:rPr>
              <a:t>is propagated back through different operator to appropriate M2M device(s). </a:t>
            </a:r>
            <a:endParaRPr lang="zh-TW" altLang="en-US" dirty="0">
              <a:latin typeface="Calibri" panose="020F0502020204030204" pitchFamily="34" charset="0"/>
              <a:ea typeface="標楷體" panose="03000509000000000000" pitchFamily="65" charset="-120"/>
            </a:endParaRPr>
          </a:p>
        </p:txBody>
      </p:sp>
      <p:sp>
        <p:nvSpPr>
          <p:cNvPr id="4" name="投影片編號版面配置區 3"/>
          <p:cNvSpPr>
            <a:spLocks noGrp="1"/>
          </p:cNvSpPr>
          <p:nvPr>
            <p:ph type="sldNum" sz="quarter" idx="4"/>
          </p:nvPr>
        </p:nvSpPr>
        <p:spPr/>
        <p:txBody>
          <a:bodyPr/>
          <a:lstStyle/>
          <a:p>
            <a:fld id="{BC71E80C-9635-473D-9F26-B779060F2DD3}" type="slidenum">
              <a:rPr lang="zh-TW" altLang="en-US" smtClean="0"/>
              <a:t>53</a:t>
            </a:fld>
            <a:endParaRPr lang="zh-TW" altLang="en-US" dirty="0"/>
          </a:p>
        </p:txBody>
      </p:sp>
    </p:spTree>
    <p:extLst>
      <p:ext uri="{BB962C8B-B14F-4D97-AF65-F5344CB8AC3E}">
        <p14:creationId xmlns:p14="http://schemas.microsoft.com/office/powerpoint/2010/main" val="38671833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en-US" sz="3600" dirty="0">
                <a:solidFill>
                  <a:srgbClr val="002B4C"/>
                </a:solidFill>
                <a:latin typeface="Calibri"/>
                <a:ea typeface="新細明體" panose="02020500000000000000" pitchFamily="18" charset="-120"/>
              </a:rPr>
              <a:t>Home Energy Management Use Case </a:t>
            </a:r>
            <a:r>
              <a:rPr lang="en-US" altLang="en-US" sz="3600" dirty="0" smtClean="0">
                <a:solidFill>
                  <a:srgbClr val="002B4C"/>
                </a:solidFill>
                <a:latin typeface="Calibri"/>
                <a:ea typeface="新細明體" panose="02020500000000000000" pitchFamily="18" charset="-120"/>
              </a:rPr>
              <a:t>(3)</a:t>
            </a:r>
            <a:r>
              <a:rPr lang="en-US" altLang="en-US" sz="3600" dirty="0">
                <a:solidFill>
                  <a:srgbClr val="002B4C"/>
                </a:solidFill>
                <a:latin typeface="Calibri"/>
                <a:ea typeface="新細明體" panose="02020500000000000000" pitchFamily="18" charset="-120"/>
              </a:rPr>
              <a:t/>
            </a:r>
            <a:br>
              <a:rPr lang="en-US" altLang="en-US" sz="3600" dirty="0">
                <a:solidFill>
                  <a:srgbClr val="002B4C"/>
                </a:solidFill>
                <a:latin typeface="Calibri"/>
                <a:ea typeface="新細明體" panose="02020500000000000000" pitchFamily="18" charset="-120"/>
              </a:rPr>
            </a:br>
            <a:r>
              <a:rPr lang="en-US" altLang="en-US" sz="2800" dirty="0">
                <a:solidFill>
                  <a:srgbClr val="002B4C"/>
                </a:solidFill>
                <a:latin typeface="Calibri"/>
                <a:ea typeface="新細明體" panose="02020500000000000000" pitchFamily="18" charset="-120"/>
              </a:rPr>
              <a:t>Home Energy Management High Level Illustration</a:t>
            </a:r>
            <a:endParaRPr lang="zh-TW" altLang="en-US" sz="3600" dirty="0"/>
          </a:p>
        </p:txBody>
      </p:sp>
      <p:sp>
        <p:nvSpPr>
          <p:cNvPr id="3" name="投影片編號版面配置區 2"/>
          <p:cNvSpPr>
            <a:spLocks noGrp="1"/>
          </p:cNvSpPr>
          <p:nvPr>
            <p:ph type="sldNum" sz="quarter" idx="4"/>
          </p:nvPr>
        </p:nvSpPr>
        <p:spPr/>
        <p:txBody>
          <a:bodyPr/>
          <a:lstStyle/>
          <a:p>
            <a:fld id="{BC71E80C-9635-473D-9F26-B779060F2DD3}" type="slidenum">
              <a:rPr lang="zh-TW" altLang="en-US" smtClean="0"/>
              <a:t>54</a:t>
            </a:fld>
            <a:endParaRPr lang="zh-TW" altLang="en-US"/>
          </a:p>
        </p:txBody>
      </p:sp>
      <p:pic>
        <p:nvPicPr>
          <p:cNvPr id="4" name="圖片 3"/>
          <p:cNvPicPr>
            <a:picLocks noChangeAspect="1"/>
          </p:cNvPicPr>
          <p:nvPr/>
        </p:nvPicPr>
        <p:blipFill>
          <a:blip r:embed="rId2"/>
          <a:stretch>
            <a:fillRect/>
          </a:stretch>
        </p:blipFill>
        <p:spPr>
          <a:xfrm>
            <a:off x="1043608" y="1700808"/>
            <a:ext cx="6624736" cy="4515408"/>
          </a:xfrm>
          <a:prstGeom prst="rect">
            <a:avLst/>
          </a:prstGeom>
        </p:spPr>
      </p:pic>
    </p:spTree>
    <p:extLst>
      <p:ext uri="{BB962C8B-B14F-4D97-AF65-F5344CB8AC3E}">
        <p14:creationId xmlns:p14="http://schemas.microsoft.com/office/powerpoint/2010/main" val="33272246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normAutofit/>
          </a:bodyPr>
          <a:lstStyle/>
          <a:p>
            <a:r>
              <a:rPr lang="en-US" altLang="en-US" u="sng" dirty="0">
                <a:ea typeface="新細明體" panose="02020500000000000000" pitchFamily="18" charset="-120"/>
              </a:rPr>
              <a:t>TS-0002</a:t>
            </a:r>
            <a:r>
              <a:rPr lang="en-US" altLang="en-US" dirty="0">
                <a:ea typeface="新細明體" panose="02020500000000000000" pitchFamily="18" charset="-120"/>
              </a:rPr>
              <a:t> </a:t>
            </a:r>
            <a:r>
              <a:rPr lang="en-US" altLang="en-US" dirty="0" smtClean="0">
                <a:ea typeface="新細明體" panose="02020500000000000000" pitchFamily="18" charset="-120"/>
              </a:rPr>
              <a:t>M2M Requirements</a:t>
            </a:r>
          </a:p>
        </p:txBody>
      </p:sp>
      <p:sp>
        <p:nvSpPr>
          <p:cNvPr id="38915" name="Content Placeholder 2"/>
          <p:cNvSpPr>
            <a:spLocks noGrp="1"/>
          </p:cNvSpPr>
          <p:nvPr>
            <p:ph idx="1"/>
          </p:nvPr>
        </p:nvSpPr>
        <p:spPr/>
        <p:txBody>
          <a:bodyPr/>
          <a:lstStyle/>
          <a:p>
            <a:pPr eaLnBrk="1" hangingPunct="1"/>
            <a:r>
              <a:rPr lang="en-US" altLang="en-US" dirty="0" smtClean="0">
                <a:ea typeface="新細明體" panose="02020500000000000000" pitchFamily="18" charset="-120"/>
              </a:rPr>
              <a:t>Major categories of requirements</a:t>
            </a:r>
          </a:p>
          <a:p>
            <a:pPr marL="631825" lvl="2" indent="-174625" fontAlgn="base">
              <a:lnSpc>
                <a:spcPct val="120000"/>
              </a:lnSpc>
              <a:spcBef>
                <a:spcPts val="0"/>
              </a:spcBef>
              <a:buClr>
                <a:srgbClr val="E53B30"/>
              </a:buClr>
              <a:buSzTx/>
              <a:buFont typeface="Arial" panose="020B0604020202020204" pitchFamily="34" charset="0"/>
              <a:buChar char="•"/>
              <a:tabLst>
                <a:tab pos="1343025" algn="l"/>
                <a:tab pos="4040188" algn="l"/>
              </a:tabLst>
            </a:pPr>
            <a:r>
              <a:rPr lang="en-US" altLang="zh-TW" sz="1600" dirty="0">
                <a:solidFill>
                  <a:srgbClr val="000000"/>
                </a:solidFill>
                <a:latin typeface="Arial" pitchFamily="34" charset="0"/>
                <a:ea typeface="ＭＳ Ｐゴシック" charset="0"/>
                <a:cs typeface="Arial" pitchFamily="34" charset="0"/>
              </a:rPr>
              <a:t>OSR	72 agreed requirements	Overall System Requirements</a:t>
            </a:r>
          </a:p>
          <a:p>
            <a:pPr marL="631825" lvl="2" indent="-174625" fontAlgn="base">
              <a:lnSpc>
                <a:spcPct val="120000"/>
              </a:lnSpc>
              <a:spcBef>
                <a:spcPts val="0"/>
              </a:spcBef>
              <a:buClr>
                <a:srgbClr val="E53B30"/>
              </a:buClr>
              <a:buSzTx/>
              <a:buFont typeface="Arial" panose="020B0604020202020204" pitchFamily="34" charset="0"/>
              <a:buChar char="•"/>
              <a:tabLst>
                <a:tab pos="1343025" algn="l"/>
                <a:tab pos="4040188" algn="l"/>
              </a:tabLst>
            </a:pPr>
            <a:r>
              <a:rPr lang="en-US" altLang="zh-TW" sz="1600" dirty="0">
                <a:solidFill>
                  <a:srgbClr val="000000"/>
                </a:solidFill>
                <a:latin typeface="Arial" pitchFamily="34" charset="0"/>
                <a:ea typeface="ＭＳ Ｐゴシック" charset="0"/>
                <a:cs typeface="Arial" pitchFamily="34" charset="0"/>
              </a:rPr>
              <a:t>MGR	17 agreed requirements	Management Requirements</a:t>
            </a:r>
          </a:p>
          <a:p>
            <a:pPr marL="631825" lvl="2" indent="-174625" fontAlgn="base">
              <a:lnSpc>
                <a:spcPct val="120000"/>
              </a:lnSpc>
              <a:spcBef>
                <a:spcPts val="0"/>
              </a:spcBef>
              <a:buClr>
                <a:srgbClr val="E53B30"/>
              </a:buClr>
              <a:buSzTx/>
              <a:buFont typeface="Arial" panose="020B0604020202020204" pitchFamily="34" charset="0"/>
              <a:buChar char="•"/>
              <a:tabLst>
                <a:tab pos="1343025" algn="l"/>
                <a:tab pos="4040188" algn="l"/>
              </a:tabLst>
            </a:pPr>
            <a:r>
              <a:rPr lang="en-US" altLang="zh-TW" sz="1600" dirty="0">
                <a:solidFill>
                  <a:srgbClr val="000000"/>
                </a:solidFill>
                <a:latin typeface="Arial" pitchFamily="34" charset="0"/>
                <a:ea typeface="ＭＳ Ｐゴシック" charset="0"/>
                <a:cs typeface="Arial" pitchFamily="34" charset="0"/>
              </a:rPr>
              <a:t>ABR	03 agreed requirements	Abstraction Requirements</a:t>
            </a:r>
          </a:p>
          <a:p>
            <a:pPr marL="631825" lvl="2" indent="-174625" fontAlgn="base">
              <a:lnSpc>
                <a:spcPct val="120000"/>
              </a:lnSpc>
              <a:spcBef>
                <a:spcPts val="0"/>
              </a:spcBef>
              <a:buClr>
                <a:srgbClr val="E53B30"/>
              </a:buClr>
              <a:buSzTx/>
              <a:buFont typeface="Arial" panose="020B0604020202020204" pitchFamily="34" charset="0"/>
              <a:buChar char="•"/>
              <a:tabLst>
                <a:tab pos="1343025" algn="l"/>
                <a:tab pos="4040188" algn="l"/>
              </a:tabLst>
            </a:pPr>
            <a:r>
              <a:rPr lang="en-US" altLang="zh-TW" sz="1600" dirty="0">
                <a:solidFill>
                  <a:srgbClr val="000000"/>
                </a:solidFill>
                <a:latin typeface="Arial" pitchFamily="34" charset="0"/>
                <a:ea typeface="ＭＳ Ｐゴシック" charset="0"/>
                <a:cs typeface="Arial" pitchFamily="34" charset="0"/>
              </a:rPr>
              <a:t>SMR	07 agreed requirements	Semantics Requirements</a:t>
            </a:r>
          </a:p>
          <a:p>
            <a:pPr marL="631825" lvl="2" indent="-174625" fontAlgn="base">
              <a:lnSpc>
                <a:spcPct val="120000"/>
              </a:lnSpc>
              <a:spcBef>
                <a:spcPts val="0"/>
              </a:spcBef>
              <a:buClr>
                <a:srgbClr val="E53B30"/>
              </a:buClr>
              <a:buSzTx/>
              <a:buFont typeface="Arial" panose="020B0604020202020204" pitchFamily="34" charset="0"/>
              <a:buChar char="•"/>
              <a:tabLst>
                <a:tab pos="1343025" algn="l"/>
                <a:tab pos="4040188" algn="l"/>
              </a:tabLst>
            </a:pPr>
            <a:r>
              <a:rPr lang="en-US" altLang="zh-TW" sz="1600" dirty="0">
                <a:solidFill>
                  <a:srgbClr val="000000"/>
                </a:solidFill>
                <a:latin typeface="Arial" pitchFamily="34" charset="0"/>
                <a:ea typeface="ＭＳ Ｐゴシック" charset="0"/>
                <a:cs typeface="Arial" pitchFamily="34" charset="0"/>
              </a:rPr>
              <a:t>SER	26 agreed requirements	Security Requirements</a:t>
            </a:r>
          </a:p>
          <a:p>
            <a:pPr marL="631825" lvl="2" indent="-174625" fontAlgn="base">
              <a:lnSpc>
                <a:spcPct val="120000"/>
              </a:lnSpc>
              <a:spcBef>
                <a:spcPts val="0"/>
              </a:spcBef>
              <a:buClr>
                <a:srgbClr val="E53B30"/>
              </a:buClr>
              <a:buSzTx/>
              <a:buFont typeface="Arial" panose="020B0604020202020204" pitchFamily="34" charset="0"/>
              <a:buChar char="•"/>
              <a:tabLst>
                <a:tab pos="1343025" algn="l"/>
                <a:tab pos="4040188" algn="l"/>
              </a:tabLst>
            </a:pPr>
            <a:r>
              <a:rPr lang="en-US" altLang="zh-TW" sz="1600" dirty="0">
                <a:solidFill>
                  <a:srgbClr val="000000"/>
                </a:solidFill>
                <a:latin typeface="Arial" pitchFamily="34" charset="0"/>
                <a:ea typeface="ＭＳ Ｐゴシック" charset="0"/>
                <a:cs typeface="Arial" pitchFamily="34" charset="0"/>
              </a:rPr>
              <a:t>CHG	06 agreed requirements	Charging Requirements</a:t>
            </a:r>
          </a:p>
          <a:p>
            <a:pPr marL="631825" lvl="2" indent="-174625" fontAlgn="base">
              <a:lnSpc>
                <a:spcPct val="120000"/>
              </a:lnSpc>
              <a:spcBef>
                <a:spcPts val="0"/>
              </a:spcBef>
              <a:buClr>
                <a:srgbClr val="E53B30"/>
              </a:buClr>
              <a:buSzTx/>
              <a:buFont typeface="Arial" panose="020B0604020202020204" pitchFamily="34" charset="0"/>
              <a:buChar char="•"/>
              <a:tabLst>
                <a:tab pos="1343025" algn="l"/>
                <a:tab pos="4040188" algn="l"/>
              </a:tabLst>
            </a:pPr>
            <a:r>
              <a:rPr lang="en-US" altLang="zh-TW" sz="1600" dirty="0">
                <a:solidFill>
                  <a:srgbClr val="000000"/>
                </a:solidFill>
                <a:latin typeface="Arial" pitchFamily="34" charset="0"/>
                <a:ea typeface="ＭＳ Ｐゴシック" charset="0"/>
                <a:cs typeface="Arial" pitchFamily="34" charset="0"/>
              </a:rPr>
              <a:t>OPR	06 agreed requirements	Operational Requirements</a:t>
            </a:r>
          </a:p>
          <a:p>
            <a:pPr marL="631825" lvl="2" indent="-174625" fontAlgn="base">
              <a:lnSpc>
                <a:spcPct val="120000"/>
              </a:lnSpc>
              <a:spcBef>
                <a:spcPts val="0"/>
              </a:spcBef>
              <a:buClr>
                <a:srgbClr val="E53B30"/>
              </a:buClr>
              <a:buSzTx/>
              <a:buFont typeface="Arial" panose="020B0604020202020204" pitchFamily="34" charset="0"/>
              <a:buChar char="•"/>
              <a:tabLst>
                <a:tab pos="1343025" algn="l"/>
                <a:tab pos="4040188" algn="l"/>
              </a:tabLst>
            </a:pPr>
            <a:r>
              <a:rPr lang="en-US" altLang="zh-TW" sz="1600" dirty="0">
                <a:solidFill>
                  <a:srgbClr val="000000"/>
                </a:solidFill>
                <a:latin typeface="Arial" pitchFamily="34" charset="0"/>
                <a:ea typeface="ＭＳ Ｐゴシック" charset="0"/>
                <a:cs typeface="Arial" pitchFamily="34" charset="0"/>
              </a:rPr>
              <a:t>CRPR	05 agreed requirements	Comm. Request Processing Requirements</a:t>
            </a:r>
          </a:p>
          <a:p>
            <a:pPr marL="631825" lvl="2" indent="-174625" fontAlgn="base">
              <a:lnSpc>
                <a:spcPct val="120000"/>
              </a:lnSpc>
              <a:spcBef>
                <a:spcPts val="0"/>
              </a:spcBef>
              <a:buClr>
                <a:srgbClr val="E53B30"/>
              </a:buClr>
              <a:buSzTx/>
              <a:buFont typeface="Arial" panose="020B0604020202020204" pitchFamily="34" charset="0"/>
              <a:buChar char="•"/>
              <a:tabLst>
                <a:tab pos="1343025" algn="l"/>
                <a:tab pos="4040188" algn="l"/>
              </a:tabLst>
            </a:pPr>
            <a:r>
              <a:rPr lang="en-US" altLang="zh-TW" sz="1600" dirty="0">
                <a:solidFill>
                  <a:srgbClr val="000000"/>
                </a:solidFill>
                <a:latin typeface="Arial" pitchFamily="34" charset="0"/>
                <a:ea typeface="ＭＳ Ｐゴシック" charset="0"/>
                <a:cs typeface="Arial" pitchFamily="34" charset="0"/>
              </a:rPr>
              <a:t>NFR	02 agreed requirements	Non Functional Requirements</a:t>
            </a:r>
          </a:p>
        </p:txBody>
      </p:sp>
      <p:sp>
        <p:nvSpPr>
          <p:cNvPr id="2" name="投影片編號版面配置區 1"/>
          <p:cNvSpPr>
            <a:spLocks noGrp="1"/>
          </p:cNvSpPr>
          <p:nvPr>
            <p:ph type="sldNum" sz="quarter" idx="4"/>
          </p:nvPr>
        </p:nvSpPr>
        <p:spPr/>
        <p:txBody>
          <a:bodyPr/>
          <a:lstStyle/>
          <a:p>
            <a:fld id="{BC71E80C-9635-473D-9F26-B779060F2DD3}" type="slidenum">
              <a:rPr lang="zh-TW" altLang="en-US" smtClean="0"/>
              <a:t>55</a:t>
            </a:fld>
            <a:endParaRPr lang="zh-TW" altLang="en-US" dirty="0"/>
          </a:p>
        </p:txBody>
      </p:sp>
    </p:spTree>
    <p:extLst>
      <p:ext uri="{BB962C8B-B14F-4D97-AF65-F5344CB8AC3E}">
        <p14:creationId xmlns:p14="http://schemas.microsoft.com/office/powerpoint/2010/main" val="125529549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normAutofit/>
          </a:bodyPr>
          <a:lstStyle/>
          <a:p>
            <a:r>
              <a:rPr lang="en-US" altLang="en-US" dirty="0">
                <a:ea typeface="新細明體" panose="02020500000000000000" pitchFamily="18" charset="-120"/>
              </a:rPr>
              <a:t>Examples of requirements</a:t>
            </a:r>
          </a:p>
        </p:txBody>
      </p:sp>
      <p:sp>
        <p:nvSpPr>
          <p:cNvPr id="39939" name="Content Placeholder 2"/>
          <p:cNvSpPr>
            <a:spLocks noGrp="1"/>
          </p:cNvSpPr>
          <p:nvPr>
            <p:ph idx="1"/>
          </p:nvPr>
        </p:nvSpPr>
        <p:spPr/>
        <p:txBody>
          <a:bodyPr/>
          <a:lstStyle/>
          <a:p>
            <a:pPr marL="631825" lvl="2" indent="-174625" fontAlgn="base">
              <a:lnSpc>
                <a:spcPct val="120000"/>
              </a:lnSpc>
              <a:spcBef>
                <a:spcPts val="0"/>
              </a:spcBef>
              <a:spcAft>
                <a:spcPts val="300"/>
              </a:spcAft>
              <a:buClr>
                <a:srgbClr val="E53B30"/>
              </a:buClr>
              <a:buSzTx/>
              <a:buFont typeface="Arial" panose="020B0604020202020204" pitchFamily="34" charset="0"/>
              <a:buChar char="•"/>
              <a:tabLst>
                <a:tab pos="1619250" algn="l"/>
                <a:tab pos="3943350" algn="l"/>
              </a:tabLst>
            </a:pPr>
            <a:r>
              <a:rPr lang="en-US" altLang="zh-TW" sz="2000" dirty="0">
                <a:solidFill>
                  <a:srgbClr val="000000"/>
                </a:solidFill>
                <a:latin typeface="Arial" pitchFamily="34" charset="0"/>
                <a:ea typeface="ＭＳ Ｐゴシック" charset="0"/>
                <a:cs typeface="Arial" pitchFamily="34" charset="0"/>
              </a:rPr>
              <a:t>[OSR-001] </a:t>
            </a:r>
            <a:r>
              <a:rPr lang="en-GB" altLang="zh-TW" sz="2000" dirty="0">
                <a:solidFill>
                  <a:srgbClr val="000000"/>
                </a:solidFill>
                <a:latin typeface="Arial" pitchFamily="34" charset="0"/>
                <a:ea typeface="ＭＳ Ｐゴシック" charset="0"/>
                <a:cs typeface="Arial" pitchFamily="34" charset="0"/>
              </a:rPr>
              <a:t>The M2M System shall be able to </a:t>
            </a:r>
            <a:r>
              <a:rPr lang="en-GB" altLang="zh-TW" sz="2000" dirty="0">
                <a:solidFill>
                  <a:srgbClr val="FF0000"/>
                </a:solidFill>
                <a:latin typeface="Arial" pitchFamily="34" charset="0"/>
                <a:ea typeface="ＭＳ Ｐゴシック" charset="0"/>
                <a:cs typeface="Arial" pitchFamily="34" charset="0"/>
              </a:rPr>
              <a:t>allow communication</a:t>
            </a:r>
            <a:r>
              <a:rPr lang="en-GB" altLang="zh-TW" sz="2000" dirty="0">
                <a:solidFill>
                  <a:srgbClr val="000000"/>
                </a:solidFill>
                <a:latin typeface="Arial" pitchFamily="34" charset="0"/>
                <a:ea typeface="ＭＳ Ｐゴシック" charset="0"/>
                <a:cs typeface="Arial" pitchFamily="34" charset="0"/>
              </a:rPr>
              <a:t> between M2M Applications in the </a:t>
            </a:r>
            <a:r>
              <a:rPr lang="en-GB" altLang="zh-TW" sz="2000" dirty="0">
                <a:solidFill>
                  <a:srgbClr val="FF0000"/>
                </a:solidFill>
                <a:latin typeface="Arial" pitchFamily="34" charset="0"/>
                <a:ea typeface="ＭＳ Ｐゴシック" charset="0"/>
                <a:cs typeface="Arial" pitchFamily="34" charset="0"/>
              </a:rPr>
              <a:t>Network Domain </a:t>
            </a:r>
            <a:r>
              <a:rPr lang="en-GB" altLang="zh-TW" sz="2000" dirty="0">
                <a:solidFill>
                  <a:srgbClr val="000000"/>
                </a:solidFill>
                <a:latin typeface="Arial" pitchFamily="34" charset="0"/>
                <a:ea typeface="ＭＳ Ｐゴシック" charset="0"/>
                <a:cs typeface="Arial" pitchFamily="34" charset="0"/>
              </a:rPr>
              <a:t>&amp; M2M Applications in the </a:t>
            </a:r>
            <a:r>
              <a:rPr lang="en-GB" altLang="zh-TW" sz="2000" dirty="0">
                <a:solidFill>
                  <a:srgbClr val="FF0000"/>
                </a:solidFill>
                <a:latin typeface="Arial" pitchFamily="34" charset="0"/>
                <a:ea typeface="ＭＳ Ｐゴシック" charset="0"/>
                <a:cs typeface="Arial" pitchFamily="34" charset="0"/>
              </a:rPr>
              <a:t>Device Domain </a:t>
            </a:r>
            <a:r>
              <a:rPr lang="en-GB" altLang="zh-TW" sz="2000" dirty="0">
                <a:solidFill>
                  <a:srgbClr val="000000"/>
                </a:solidFill>
                <a:latin typeface="Arial" pitchFamily="34" charset="0"/>
                <a:ea typeface="ＭＳ Ｐゴシック" charset="0"/>
                <a:cs typeface="Arial" pitchFamily="34" charset="0"/>
              </a:rPr>
              <a:t>by using multiple communication means </a:t>
            </a:r>
            <a:r>
              <a:rPr lang="en-GB" altLang="zh-TW" sz="2000" dirty="0">
                <a:solidFill>
                  <a:srgbClr val="FF0000"/>
                </a:solidFill>
                <a:latin typeface="Arial" pitchFamily="34" charset="0"/>
                <a:ea typeface="ＭＳ Ｐゴシック" charset="0"/>
                <a:cs typeface="Arial" pitchFamily="34" charset="0"/>
              </a:rPr>
              <a:t>based on IP access</a:t>
            </a:r>
            <a:r>
              <a:rPr lang="en-GB" altLang="zh-TW" sz="2000" dirty="0">
                <a:solidFill>
                  <a:srgbClr val="000000"/>
                </a:solidFill>
                <a:latin typeface="Arial" pitchFamily="34" charset="0"/>
                <a:ea typeface="ＭＳ Ｐゴシック" charset="0"/>
                <a:cs typeface="Arial" pitchFamily="34" charset="0"/>
              </a:rPr>
              <a:t>.</a:t>
            </a:r>
          </a:p>
          <a:p>
            <a:pPr marL="631825" lvl="2" indent="-174625" fontAlgn="base">
              <a:lnSpc>
                <a:spcPct val="120000"/>
              </a:lnSpc>
              <a:spcBef>
                <a:spcPts val="0"/>
              </a:spcBef>
              <a:spcAft>
                <a:spcPts val="300"/>
              </a:spcAft>
              <a:buClr>
                <a:srgbClr val="E53B30"/>
              </a:buClr>
              <a:buSzTx/>
              <a:buFont typeface="Arial" panose="020B0604020202020204" pitchFamily="34" charset="0"/>
              <a:buChar char="•"/>
              <a:tabLst>
                <a:tab pos="1619250" algn="l"/>
                <a:tab pos="3943350" algn="l"/>
              </a:tabLst>
            </a:pPr>
            <a:r>
              <a:rPr lang="en-US" altLang="zh-TW" sz="2000" dirty="0">
                <a:solidFill>
                  <a:srgbClr val="000000"/>
                </a:solidFill>
                <a:latin typeface="Arial" pitchFamily="34" charset="0"/>
                <a:ea typeface="ＭＳ Ｐゴシック" charset="0"/>
                <a:cs typeface="Arial" pitchFamily="34" charset="0"/>
              </a:rPr>
              <a:t>[MGR-007] The M2M System shall provide the capability for </a:t>
            </a:r>
            <a:r>
              <a:rPr lang="en-US" altLang="zh-TW" sz="2000" dirty="0">
                <a:solidFill>
                  <a:srgbClr val="FF0000"/>
                </a:solidFill>
                <a:latin typeface="Arial" pitchFamily="34" charset="0"/>
                <a:ea typeface="ＭＳ Ｐゴシック" charset="0"/>
                <a:cs typeface="Arial" pitchFamily="34" charset="0"/>
              </a:rPr>
              <a:t>monitoring and diagnostics of M2M Gateways/Devices </a:t>
            </a:r>
            <a:r>
              <a:rPr lang="en-US" altLang="zh-TW" sz="2000" dirty="0">
                <a:solidFill>
                  <a:srgbClr val="000000"/>
                </a:solidFill>
                <a:latin typeface="Arial" pitchFamily="34" charset="0"/>
                <a:ea typeface="ＭＳ Ｐゴシック" charset="0"/>
                <a:cs typeface="Arial" pitchFamily="34" charset="0"/>
              </a:rPr>
              <a:t>in M2M Area Networks.</a:t>
            </a:r>
          </a:p>
          <a:p>
            <a:pPr marL="631825" lvl="2" indent="-174625" fontAlgn="base">
              <a:lnSpc>
                <a:spcPct val="120000"/>
              </a:lnSpc>
              <a:spcBef>
                <a:spcPts val="0"/>
              </a:spcBef>
              <a:spcAft>
                <a:spcPts val="300"/>
              </a:spcAft>
              <a:buClr>
                <a:srgbClr val="E53B30"/>
              </a:buClr>
              <a:buSzTx/>
              <a:buFont typeface="Arial" panose="020B0604020202020204" pitchFamily="34" charset="0"/>
              <a:buChar char="•"/>
              <a:tabLst>
                <a:tab pos="1619250" algn="l"/>
                <a:tab pos="3943350" algn="l"/>
              </a:tabLst>
            </a:pPr>
            <a:r>
              <a:rPr lang="en-GB" altLang="zh-TW" sz="2000" dirty="0">
                <a:solidFill>
                  <a:srgbClr val="000000"/>
                </a:solidFill>
                <a:latin typeface="Arial" pitchFamily="34" charset="0"/>
                <a:ea typeface="ＭＳ Ｐゴシック" charset="0"/>
                <a:cs typeface="Arial" pitchFamily="34" charset="0"/>
              </a:rPr>
              <a:t>[SER-008] The M2M system shall </a:t>
            </a:r>
            <a:r>
              <a:rPr lang="en-GB" altLang="zh-TW" sz="2000" dirty="0">
                <a:solidFill>
                  <a:srgbClr val="FF0000"/>
                </a:solidFill>
                <a:latin typeface="Arial" pitchFamily="34" charset="0"/>
                <a:ea typeface="ＭＳ Ｐゴシック" charset="0"/>
                <a:cs typeface="Arial" pitchFamily="34" charset="0"/>
              </a:rPr>
              <a:t>support countermeasures against unauthorized access</a:t>
            </a:r>
            <a:r>
              <a:rPr lang="en-GB" altLang="zh-TW" sz="2000" dirty="0">
                <a:solidFill>
                  <a:srgbClr val="000000"/>
                </a:solidFill>
                <a:latin typeface="Arial" pitchFamily="34" charset="0"/>
                <a:ea typeface="ＭＳ Ｐゴシック" charset="0"/>
                <a:cs typeface="Arial" pitchFamily="34" charset="0"/>
              </a:rPr>
              <a:t> to M2M services and M2M application services.</a:t>
            </a:r>
            <a:endParaRPr lang="en-US" altLang="zh-TW" sz="2000" dirty="0">
              <a:solidFill>
                <a:srgbClr val="000000"/>
              </a:solidFill>
              <a:latin typeface="Arial" pitchFamily="34" charset="0"/>
              <a:ea typeface="ＭＳ Ｐゴシック" charset="0"/>
              <a:cs typeface="Arial" pitchFamily="34" charset="0"/>
            </a:endParaRPr>
          </a:p>
          <a:p>
            <a:pPr eaLnBrk="1" hangingPunct="1"/>
            <a:endParaRPr lang="en-US" altLang="en-US" dirty="0" smtClean="0">
              <a:ea typeface="新細明體" panose="02020500000000000000" pitchFamily="18" charset="-120"/>
            </a:endParaRPr>
          </a:p>
        </p:txBody>
      </p:sp>
      <p:sp>
        <p:nvSpPr>
          <p:cNvPr id="2" name="投影片編號版面配置區 1"/>
          <p:cNvSpPr>
            <a:spLocks noGrp="1"/>
          </p:cNvSpPr>
          <p:nvPr>
            <p:ph type="sldNum" sz="quarter" idx="4"/>
          </p:nvPr>
        </p:nvSpPr>
        <p:spPr/>
        <p:txBody>
          <a:bodyPr/>
          <a:lstStyle/>
          <a:p>
            <a:fld id="{BC71E80C-9635-473D-9F26-B779060F2DD3}" type="slidenum">
              <a:rPr lang="zh-TW" altLang="en-US" smtClean="0"/>
              <a:t>56</a:t>
            </a:fld>
            <a:endParaRPr lang="zh-TW" altLang="en-US" dirty="0"/>
          </a:p>
        </p:txBody>
      </p:sp>
    </p:spTree>
    <p:extLst>
      <p:ext uri="{BB962C8B-B14F-4D97-AF65-F5344CB8AC3E}">
        <p14:creationId xmlns:p14="http://schemas.microsoft.com/office/powerpoint/2010/main" val="283461845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標題 1"/>
          <p:cNvSpPr>
            <a:spLocks noGrp="1"/>
          </p:cNvSpPr>
          <p:nvPr>
            <p:ph type="title"/>
          </p:nvPr>
        </p:nvSpPr>
        <p:spPr>
          <a:xfrm>
            <a:off x="539750" y="2636838"/>
            <a:ext cx="8229600" cy="1143000"/>
          </a:xfrm>
        </p:spPr>
        <p:txBody>
          <a:bodyPr/>
          <a:lstStyle/>
          <a:p>
            <a:pPr marL="514350" indent="-514350" eaLnBrk="1" hangingPunct="1"/>
            <a:r>
              <a:rPr lang="en-US" altLang="en-US" dirty="0" smtClean="0">
                <a:ea typeface="新細明體" panose="02020500000000000000" pitchFamily="18" charset="-120"/>
              </a:rPr>
              <a:t>IoT/M2M High Level Architecture</a:t>
            </a:r>
          </a:p>
        </p:txBody>
      </p:sp>
      <p:sp>
        <p:nvSpPr>
          <p:cNvPr id="2" name="投影片編號版面配置區 1"/>
          <p:cNvSpPr>
            <a:spLocks noGrp="1"/>
          </p:cNvSpPr>
          <p:nvPr>
            <p:ph type="sldNum" sz="quarter" idx="4"/>
          </p:nvPr>
        </p:nvSpPr>
        <p:spPr/>
        <p:txBody>
          <a:bodyPr/>
          <a:lstStyle/>
          <a:p>
            <a:fld id="{BC71E80C-9635-473D-9F26-B779060F2DD3}" type="slidenum">
              <a:rPr lang="zh-TW" altLang="en-US" smtClean="0"/>
              <a:t>57</a:t>
            </a:fld>
            <a:endParaRPr lang="zh-TW" altLang="en-US" dirty="0"/>
          </a:p>
        </p:txBody>
      </p:sp>
    </p:spTree>
    <p:extLst>
      <p:ext uri="{BB962C8B-B14F-4D97-AF65-F5344CB8AC3E}">
        <p14:creationId xmlns:p14="http://schemas.microsoft.com/office/powerpoint/2010/main" val="161329065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199" y="620688"/>
            <a:ext cx="8464089" cy="936104"/>
          </a:xfrm>
        </p:spPr>
        <p:txBody>
          <a:bodyPr>
            <a:normAutofit fontScale="90000"/>
          </a:bodyPr>
          <a:lstStyle/>
          <a:p>
            <a:r>
              <a:rPr lang="en-US" altLang="zh-TW" dirty="0">
                <a:solidFill>
                  <a:schemeClr val="tx1"/>
                </a:solidFill>
              </a:rPr>
              <a:t>oneM2M Functional Architecture </a:t>
            </a:r>
            <a:endParaRPr lang="zh-TW" altLang="en-US" dirty="0">
              <a:solidFill>
                <a:schemeClr val="tx1"/>
              </a:solidFill>
            </a:endParaRPr>
          </a:p>
        </p:txBody>
      </p:sp>
      <p:pic>
        <p:nvPicPr>
          <p:cNvPr id="4" name="圖片 3"/>
          <p:cNvPicPr>
            <a:picLocks noChangeAspect="1"/>
          </p:cNvPicPr>
          <p:nvPr/>
        </p:nvPicPr>
        <p:blipFill>
          <a:blip r:embed="rId3"/>
          <a:stretch>
            <a:fillRect/>
          </a:stretch>
        </p:blipFill>
        <p:spPr>
          <a:xfrm>
            <a:off x="85336" y="2355839"/>
            <a:ext cx="9019048" cy="3266667"/>
          </a:xfrm>
          <a:prstGeom prst="rect">
            <a:avLst/>
          </a:prstGeom>
        </p:spPr>
      </p:pic>
      <p:sp>
        <p:nvSpPr>
          <p:cNvPr id="5" name="文字方塊 4"/>
          <p:cNvSpPr txBox="1"/>
          <p:nvPr/>
        </p:nvSpPr>
        <p:spPr>
          <a:xfrm>
            <a:off x="2642433" y="5856480"/>
            <a:ext cx="4648067" cy="369332"/>
          </a:xfrm>
          <a:prstGeom prst="rect">
            <a:avLst/>
          </a:prstGeom>
          <a:noFill/>
        </p:spPr>
        <p:txBody>
          <a:bodyPr wrap="none" rtlCol="0">
            <a:spAutoFit/>
          </a:bodyPr>
          <a:lstStyle/>
          <a:p>
            <a:r>
              <a:rPr lang="en-US" altLang="zh-TW" dirty="0" smtClean="0"/>
              <a:t>A Distributed Application Platform for IoT/M2M</a:t>
            </a:r>
            <a:endParaRPr lang="zh-TW" altLang="en-US" dirty="0"/>
          </a:p>
        </p:txBody>
      </p:sp>
      <p:sp>
        <p:nvSpPr>
          <p:cNvPr id="6" name="文字方塊 5"/>
          <p:cNvSpPr txBox="1"/>
          <p:nvPr/>
        </p:nvSpPr>
        <p:spPr>
          <a:xfrm>
            <a:off x="7332612" y="6041146"/>
            <a:ext cx="1809919" cy="369332"/>
          </a:xfrm>
          <a:prstGeom prst="rect">
            <a:avLst/>
          </a:prstGeom>
          <a:noFill/>
        </p:spPr>
        <p:txBody>
          <a:bodyPr wrap="none" rtlCol="0">
            <a:spAutoFit/>
          </a:bodyPr>
          <a:lstStyle/>
          <a:p>
            <a:r>
              <a:rPr lang="en-US" altLang="zh-TW" dirty="0" smtClean="0"/>
              <a:t>Source: oneM2M</a:t>
            </a:r>
            <a:endParaRPr lang="zh-TW" altLang="en-US" dirty="0"/>
          </a:p>
        </p:txBody>
      </p:sp>
      <p:sp>
        <p:nvSpPr>
          <p:cNvPr id="7" name="文字方塊 6"/>
          <p:cNvSpPr txBox="1"/>
          <p:nvPr/>
        </p:nvSpPr>
        <p:spPr>
          <a:xfrm>
            <a:off x="6282778" y="1777187"/>
            <a:ext cx="2821606" cy="923330"/>
          </a:xfrm>
          <a:prstGeom prst="rect">
            <a:avLst/>
          </a:prstGeom>
          <a:noFill/>
        </p:spPr>
        <p:txBody>
          <a:bodyPr wrap="none" rtlCol="0">
            <a:spAutoFit/>
          </a:bodyPr>
          <a:lstStyle/>
          <a:p>
            <a:r>
              <a:rPr lang="en-US" altLang="zh-TW" dirty="0" smtClean="0"/>
              <a:t>AE: Application Entity</a:t>
            </a:r>
          </a:p>
          <a:p>
            <a:r>
              <a:rPr lang="en-US" altLang="zh-TW" dirty="0" smtClean="0"/>
              <a:t>CSE: Common Service Entity</a:t>
            </a:r>
          </a:p>
          <a:p>
            <a:r>
              <a:rPr lang="en-US" altLang="zh-TW" dirty="0" smtClean="0"/>
              <a:t>NSE: Network Service Entity</a:t>
            </a:r>
            <a:endParaRPr lang="zh-TW" altLang="en-US" dirty="0"/>
          </a:p>
        </p:txBody>
      </p:sp>
      <p:sp>
        <p:nvSpPr>
          <p:cNvPr id="8" name="投影片編號版面配置區 7"/>
          <p:cNvSpPr>
            <a:spLocks noGrp="1"/>
          </p:cNvSpPr>
          <p:nvPr>
            <p:ph type="sldNum" sz="quarter" idx="4"/>
          </p:nvPr>
        </p:nvSpPr>
        <p:spPr/>
        <p:txBody>
          <a:bodyPr/>
          <a:lstStyle/>
          <a:p>
            <a:fld id="{BC71E80C-9635-473D-9F26-B779060F2DD3}" type="slidenum">
              <a:rPr lang="zh-TW" altLang="en-US" smtClean="0"/>
              <a:t>58</a:t>
            </a:fld>
            <a:endParaRPr lang="zh-TW" altLang="en-US"/>
          </a:p>
        </p:txBody>
      </p:sp>
    </p:spTree>
    <p:extLst>
      <p:ext uri="{BB962C8B-B14F-4D97-AF65-F5344CB8AC3E}">
        <p14:creationId xmlns:p14="http://schemas.microsoft.com/office/powerpoint/2010/main" val="17236426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normAutofit fontScale="90000"/>
          </a:bodyPr>
          <a:lstStyle/>
          <a:p>
            <a:r>
              <a:rPr lang="en-US" altLang="en-US" dirty="0">
                <a:ea typeface="新細明體" panose="02020500000000000000" pitchFamily="18" charset="-120"/>
              </a:rPr>
              <a:t>oneM2M Functional </a:t>
            </a:r>
            <a:r>
              <a:rPr lang="en-US" altLang="en-US" dirty="0" smtClean="0">
                <a:ea typeface="新細明體" panose="02020500000000000000" pitchFamily="18" charset="-120"/>
              </a:rPr>
              <a:t>Architecture (Cont.) </a:t>
            </a:r>
          </a:p>
        </p:txBody>
      </p:sp>
      <p:sp>
        <p:nvSpPr>
          <p:cNvPr id="48131" name="Content Placeholder 2"/>
          <p:cNvSpPr>
            <a:spLocks noGrp="1"/>
          </p:cNvSpPr>
          <p:nvPr>
            <p:ph idx="1"/>
          </p:nvPr>
        </p:nvSpPr>
        <p:spPr>
          <a:xfrm>
            <a:off x="395536" y="2132856"/>
            <a:ext cx="8229600" cy="4425355"/>
          </a:xfrm>
        </p:spPr>
        <p:txBody>
          <a:bodyPr>
            <a:normAutofit fontScale="55000" lnSpcReduction="20000"/>
          </a:bodyPr>
          <a:lstStyle/>
          <a:p>
            <a:pPr eaLnBrk="1" hangingPunct="1"/>
            <a:r>
              <a:rPr lang="en-US" altLang="en-US" sz="3600" dirty="0" smtClean="0">
                <a:ea typeface="新細明體" panose="02020500000000000000" pitchFamily="18" charset="-120"/>
              </a:rPr>
              <a:t>Specified in oneM2M </a:t>
            </a:r>
            <a:r>
              <a:rPr lang="en-US" altLang="en-US" sz="3600" u="sng" dirty="0" smtClean="0">
                <a:ea typeface="新細明體" panose="02020500000000000000" pitchFamily="18" charset="-120"/>
              </a:rPr>
              <a:t>TS-0001</a:t>
            </a:r>
            <a:r>
              <a:rPr lang="en-US" altLang="en-US" sz="3600" dirty="0" smtClean="0">
                <a:ea typeface="新細明體" panose="02020500000000000000" pitchFamily="18" charset="-120"/>
              </a:rPr>
              <a:t>.</a:t>
            </a:r>
          </a:p>
          <a:p>
            <a:r>
              <a:rPr lang="en-US" altLang="en-US" sz="3600" dirty="0" smtClean="0">
                <a:ea typeface="新細明體" panose="02020500000000000000" pitchFamily="18" charset="-120"/>
              </a:rPr>
              <a:t>Three </a:t>
            </a:r>
            <a:r>
              <a:rPr lang="en-US" altLang="en-US" sz="3600" dirty="0" smtClean="0">
                <a:solidFill>
                  <a:srgbClr val="FF0000"/>
                </a:solidFill>
                <a:ea typeface="新細明體" panose="02020500000000000000" pitchFamily="18" charset="-120"/>
              </a:rPr>
              <a:t>layers</a:t>
            </a:r>
            <a:r>
              <a:rPr lang="en-US" altLang="en-US" sz="3600" dirty="0" smtClean="0">
                <a:ea typeface="新細明體" panose="02020500000000000000" pitchFamily="18" charset="-120"/>
              </a:rPr>
              <a:t> </a:t>
            </a:r>
            <a:r>
              <a:rPr lang="en-US" altLang="en-US" sz="3600" dirty="0">
                <a:ea typeface="新細明體" panose="02020500000000000000" pitchFamily="18" charset="-120"/>
              </a:rPr>
              <a:t>of architecture: </a:t>
            </a:r>
            <a:r>
              <a:rPr lang="en-US" altLang="en-US" sz="3600" dirty="0" smtClean="0">
                <a:ea typeface="新細明體" panose="02020500000000000000" pitchFamily="18" charset="-120"/>
              </a:rPr>
              <a:t>Application Layer, Service Layer and Network Layer</a:t>
            </a:r>
          </a:p>
          <a:p>
            <a:r>
              <a:rPr lang="en-US" altLang="en-US" sz="3600" dirty="0" smtClean="0">
                <a:ea typeface="新細明體" panose="02020500000000000000" pitchFamily="18" charset="-120"/>
              </a:rPr>
              <a:t>Three types of </a:t>
            </a:r>
            <a:r>
              <a:rPr lang="en-US" altLang="en-US" sz="3600" dirty="0" smtClean="0">
                <a:solidFill>
                  <a:srgbClr val="FF0000"/>
                </a:solidFill>
                <a:ea typeface="新細明體" panose="02020500000000000000" pitchFamily="18" charset="-120"/>
              </a:rPr>
              <a:t>entities</a:t>
            </a:r>
            <a:r>
              <a:rPr lang="en-US" altLang="en-US" sz="3600" dirty="0" smtClean="0">
                <a:ea typeface="新細明體" panose="02020500000000000000" pitchFamily="18" charset="-120"/>
              </a:rPr>
              <a:t>: </a:t>
            </a:r>
          </a:p>
          <a:p>
            <a:pPr lvl="1"/>
            <a:r>
              <a:rPr lang="en-US" altLang="en-US" sz="3600" dirty="0" smtClean="0">
                <a:ea typeface="新細明體" panose="02020500000000000000" pitchFamily="18" charset="-120"/>
              </a:rPr>
              <a:t>AE</a:t>
            </a:r>
            <a:r>
              <a:rPr lang="en-US" altLang="en-US" sz="3600" dirty="0">
                <a:ea typeface="新細明體" panose="02020500000000000000" pitchFamily="18" charset="-120"/>
              </a:rPr>
              <a:t>: Application Entity</a:t>
            </a:r>
          </a:p>
          <a:p>
            <a:pPr lvl="1"/>
            <a:r>
              <a:rPr lang="en-US" altLang="en-US" sz="3600" dirty="0">
                <a:ea typeface="新細明體" panose="02020500000000000000" pitchFamily="18" charset="-120"/>
              </a:rPr>
              <a:t>CSE: Common Service Entity</a:t>
            </a:r>
          </a:p>
          <a:p>
            <a:pPr lvl="1"/>
            <a:r>
              <a:rPr lang="en-US" altLang="en-US" sz="3600" dirty="0">
                <a:ea typeface="新細明體" panose="02020500000000000000" pitchFamily="18" charset="-120"/>
              </a:rPr>
              <a:t>NSE: Network Service Entity</a:t>
            </a:r>
          </a:p>
          <a:p>
            <a:r>
              <a:rPr lang="en-US" altLang="en-US" sz="3600" dirty="0" smtClean="0">
                <a:ea typeface="新細明體" panose="02020500000000000000" pitchFamily="18" charset="-120"/>
              </a:rPr>
              <a:t>Four types of </a:t>
            </a:r>
            <a:r>
              <a:rPr lang="en-US" altLang="en-US" sz="3600" dirty="0" smtClean="0">
                <a:solidFill>
                  <a:srgbClr val="FF0000"/>
                </a:solidFill>
                <a:ea typeface="新細明體" panose="02020500000000000000" pitchFamily="18" charset="-120"/>
              </a:rPr>
              <a:t>nodes</a:t>
            </a:r>
            <a:r>
              <a:rPr lang="en-US" altLang="en-US" sz="3600" dirty="0">
                <a:ea typeface="新細明體" panose="02020500000000000000" pitchFamily="18" charset="-120"/>
              </a:rPr>
              <a:t>: : Application Dedicated </a:t>
            </a:r>
            <a:r>
              <a:rPr lang="en-US" altLang="en-US" sz="3600" dirty="0" smtClean="0">
                <a:ea typeface="新細明體" panose="02020500000000000000" pitchFamily="18" charset="-120"/>
              </a:rPr>
              <a:t>Node, Application </a:t>
            </a:r>
            <a:r>
              <a:rPr lang="en-US" altLang="en-US" sz="3600" dirty="0">
                <a:ea typeface="新細明體" panose="02020500000000000000" pitchFamily="18" charset="-120"/>
              </a:rPr>
              <a:t>Service </a:t>
            </a:r>
            <a:r>
              <a:rPr lang="en-US" altLang="en-US" sz="3600" dirty="0" smtClean="0">
                <a:ea typeface="新細明體" panose="02020500000000000000" pitchFamily="18" charset="-120"/>
              </a:rPr>
              <a:t>Node, Middle Node </a:t>
            </a:r>
            <a:r>
              <a:rPr lang="en-US" altLang="en-US" sz="3600" dirty="0">
                <a:ea typeface="新細明體" panose="02020500000000000000" pitchFamily="18" charset="-120"/>
              </a:rPr>
              <a:t>and </a:t>
            </a:r>
            <a:r>
              <a:rPr lang="en-US" altLang="en-US" sz="3600" dirty="0" smtClean="0">
                <a:ea typeface="新細明體" panose="02020500000000000000" pitchFamily="18" charset="-120"/>
              </a:rPr>
              <a:t>Infrastructure Node. </a:t>
            </a:r>
          </a:p>
          <a:p>
            <a:r>
              <a:rPr lang="en-US" altLang="en-US" sz="3600" dirty="0" smtClean="0">
                <a:ea typeface="新細明體" panose="02020500000000000000" pitchFamily="18" charset="-120"/>
              </a:rPr>
              <a:t>Four </a:t>
            </a:r>
            <a:r>
              <a:rPr lang="en-US" altLang="en-US" sz="3600" dirty="0" smtClean="0">
                <a:solidFill>
                  <a:srgbClr val="FF0000"/>
                </a:solidFill>
                <a:ea typeface="新細明體" panose="02020500000000000000" pitchFamily="18" charset="-120"/>
              </a:rPr>
              <a:t>Reference </a:t>
            </a:r>
            <a:r>
              <a:rPr lang="en-US" altLang="en-US" sz="3600" dirty="0">
                <a:solidFill>
                  <a:srgbClr val="FF0000"/>
                </a:solidFill>
                <a:ea typeface="新細明體" panose="02020500000000000000" pitchFamily="18" charset="-120"/>
              </a:rPr>
              <a:t>Points</a:t>
            </a:r>
            <a:r>
              <a:rPr lang="en-US" altLang="en-US" sz="3600" dirty="0">
                <a:ea typeface="新細明體" panose="02020500000000000000" pitchFamily="18" charset="-120"/>
              </a:rPr>
              <a:t>: Mcc (CSE-CSE), Mca (CSE-AE), Mcn (CSE-NSE) and Mcc’ (between 2 service providers</a:t>
            </a:r>
            <a:r>
              <a:rPr lang="en-US" altLang="en-US" sz="3600" dirty="0" smtClean="0">
                <a:ea typeface="新細明體" panose="02020500000000000000" pitchFamily="18" charset="-120"/>
              </a:rPr>
              <a:t>).</a:t>
            </a:r>
            <a:endParaRPr lang="en-US" altLang="en-US" sz="3600" dirty="0">
              <a:ea typeface="新細明體" panose="02020500000000000000" pitchFamily="18" charset="-120"/>
            </a:endParaRPr>
          </a:p>
          <a:p>
            <a:r>
              <a:rPr lang="en-US" altLang="en-US" sz="3600" dirty="0" err="1" smtClean="0">
                <a:ea typeface="新細明體" panose="02020500000000000000" pitchFamily="18" charset="-120"/>
              </a:rPr>
              <a:t>Mch</a:t>
            </a:r>
            <a:r>
              <a:rPr lang="en-US" altLang="en-US" sz="3600" dirty="0">
                <a:ea typeface="新細明體" panose="02020500000000000000" pitchFamily="18" charset="-120"/>
              </a:rPr>
              <a:t>, for charging, is also defined (but not shown here) between the IN-CSE and a charging server</a:t>
            </a:r>
            <a:r>
              <a:rPr lang="en-US" altLang="en-US" sz="3600" dirty="0" smtClean="0">
                <a:ea typeface="新細明體" panose="02020500000000000000" pitchFamily="18" charset="-120"/>
              </a:rPr>
              <a:t>.</a:t>
            </a:r>
          </a:p>
          <a:p>
            <a:pPr eaLnBrk="1" hangingPunct="1"/>
            <a:endParaRPr lang="en-US" altLang="en-US" dirty="0" smtClean="0">
              <a:ea typeface="新細明體" panose="02020500000000000000" pitchFamily="18" charset="-120"/>
            </a:endParaRPr>
          </a:p>
          <a:p>
            <a:pPr eaLnBrk="1" hangingPunct="1">
              <a:buFont typeface="Arial" panose="020B0604020202020204" pitchFamily="34" charset="0"/>
              <a:buNone/>
            </a:pPr>
            <a:r>
              <a:rPr lang="en-US" altLang="en-US" dirty="0" smtClean="0">
                <a:ea typeface="新細明體" panose="02020500000000000000" pitchFamily="18" charset="-120"/>
              </a:rPr>
              <a:t>	</a:t>
            </a:r>
          </a:p>
          <a:p>
            <a:pPr eaLnBrk="1" hangingPunct="1"/>
            <a:endParaRPr lang="en-US" altLang="en-US" dirty="0" smtClean="0">
              <a:ea typeface="新細明體" panose="02020500000000000000" pitchFamily="18" charset="-120"/>
            </a:endParaRPr>
          </a:p>
        </p:txBody>
      </p:sp>
      <p:sp>
        <p:nvSpPr>
          <p:cNvPr id="2" name="投影片編號版面配置區 1"/>
          <p:cNvSpPr>
            <a:spLocks noGrp="1"/>
          </p:cNvSpPr>
          <p:nvPr>
            <p:ph type="sldNum" sz="quarter" idx="4"/>
          </p:nvPr>
        </p:nvSpPr>
        <p:spPr/>
        <p:txBody>
          <a:bodyPr/>
          <a:lstStyle/>
          <a:p>
            <a:fld id="{BC71E80C-9635-473D-9F26-B779060F2DD3}" type="slidenum">
              <a:rPr lang="zh-TW" altLang="en-US" smtClean="0"/>
              <a:t>59</a:t>
            </a:fld>
            <a:endParaRPr lang="zh-TW" altLang="en-US" dirty="0"/>
          </a:p>
        </p:txBody>
      </p:sp>
    </p:spTree>
    <p:extLst>
      <p:ext uri="{BB962C8B-B14F-4D97-AF65-F5344CB8AC3E}">
        <p14:creationId xmlns:p14="http://schemas.microsoft.com/office/powerpoint/2010/main" val="235227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00552" y="523685"/>
            <a:ext cx="8229600" cy="1066800"/>
          </a:xfrm>
        </p:spPr>
        <p:txBody>
          <a:bodyPr rtlCol="0">
            <a:normAutofit/>
          </a:bodyPr>
          <a:lstStyle/>
          <a:p>
            <a:pPr>
              <a:defRPr/>
            </a:pPr>
            <a:r>
              <a:rPr lang="en-US" altLang="zh-TW" dirty="0"/>
              <a:t>Introduction to ETSI TC M2M</a:t>
            </a:r>
            <a:endParaRPr lang="zh-TW" altLang="en-US" dirty="0"/>
          </a:p>
        </p:txBody>
      </p:sp>
      <p:sp>
        <p:nvSpPr>
          <p:cNvPr id="3" name="內容版面配置區 2"/>
          <p:cNvSpPr>
            <a:spLocks noGrp="1"/>
          </p:cNvSpPr>
          <p:nvPr>
            <p:ph idx="1"/>
          </p:nvPr>
        </p:nvSpPr>
        <p:spPr>
          <a:xfrm>
            <a:off x="417672" y="1609923"/>
            <a:ext cx="8546816" cy="4641850"/>
          </a:xfrm>
        </p:spPr>
        <p:txBody>
          <a:bodyPr rtlCol="0">
            <a:noAutofit/>
          </a:bodyPr>
          <a:lstStyle/>
          <a:p>
            <a:r>
              <a:rPr lang="en-US" altLang="zh-TW" sz="2400" dirty="0"/>
              <a:t>ETSI  (European Telecommunications Standards Institute) TC (Technical Committee) M2M established in Jan 2009</a:t>
            </a:r>
          </a:p>
          <a:p>
            <a:r>
              <a:rPr lang="en-US" altLang="zh-TW" sz="2400" dirty="0"/>
              <a:t>Active delegates from Europe, North America, China, Korea, and Japan</a:t>
            </a:r>
          </a:p>
          <a:p>
            <a:r>
              <a:rPr lang="en-US" altLang="zh-TW" sz="2400" dirty="0"/>
              <a:t>Currently about 30% Operators, 60% Manufacturers and 10% others</a:t>
            </a:r>
          </a:p>
          <a:p>
            <a:r>
              <a:rPr lang="en-US" altLang="zh-TW" sz="2400" dirty="0"/>
              <a:t>8 plenary meetings per year plus numerous ad-hoc meetings and 3-5 conference calls per week</a:t>
            </a:r>
          </a:p>
          <a:p>
            <a:r>
              <a:rPr lang="en-US" altLang="zh-TW" sz="2400" dirty="0"/>
              <a:t>Constantly growing number of documents per meeting (300 +)</a:t>
            </a:r>
          </a:p>
          <a:p>
            <a:r>
              <a:rPr lang="en-US" altLang="zh-TW" sz="2400" dirty="0"/>
              <a:t>Constantly growing plenary participation (70 +)</a:t>
            </a:r>
          </a:p>
          <a:p>
            <a:r>
              <a:rPr lang="en-US" altLang="zh-TW" sz="2400" dirty="0"/>
              <a:t>Growing membership in M2M email list (400+) </a:t>
            </a:r>
          </a:p>
        </p:txBody>
      </p:sp>
      <p:sp>
        <p:nvSpPr>
          <p:cNvPr id="5" name="投影片編號版面配置區 4"/>
          <p:cNvSpPr>
            <a:spLocks noGrp="1"/>
          </p:cNvSpPr>
          <p:nvPr>
            <p:ph type="sldNum" sz="quarter" idx="4"/>
          </p:nvPr>
        </p:nvSpPr>
        <p:spPr/>
        <p:txBody>
          <a:bodyPr/>
          <a:lstStyle/>
          <a:p>
            <a:fld id="{BC71E80C-9635-473D-9F26-B779060F2DD3}" type="slidenum">
              <a:rPr lang="zh-TW" altLang="en-US" smtClean="0"/>
              <a:t>6</a:t>
            </a:fld>
            <a:endParaRPr lang="zh-TW" altLang="en-US" dirty="0"/>
          </a:p>
        </p:txBody>
      </p:sp>
    </p:spTree>
    <p:extLst>
      <p:ext uri="{BB962C8B-B14F-4D97-AF65-F5344CB8AC3E}">
        <p14:creationId xmlns:p14="http://schemas.microsoft.com/office/powerpoint/2010/main" val="71761139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normAutofit fontScale="90000"/>
          </a:bodyPr>
          <a:lstStyle/>
          <a:p>
            <a:r>
              <a:rPr lang="en-US" altLang="en-US" dirty="0" smtClean="0">
                <a:ea typeface="新細明體" panose="02020500000000000000" pitchFamily="18" charset="-120"/>
              </a:rPr>
              <a:t>What Are M2M Common Service </a:t>
            </a:r>
            <a:r>
              <a:rPr lang="en-US" altLang="en-US" dirty="0" smtClean="0">
                <a:ea typeface="新細明體" panose="02020500000000000000" pitchFamily="18" charset="-120"/>
              </a:rPr>
              <a:t>Entity (CSE)?</a:t>
            </a:r>
            <a:endParaRPr lang="en-US" altLang="en-US" dirty="0" smtClean="0">
              <a:ea typeface="新細明體" panose="02020500000000000000" pitchFamily="18" charset="-120"/>
            </a:endParaRPr>
          </a:p>
        </p:txBody>
      </p:sp>
      <p:sp>
        <p:nvSpPr>
          <p:cNvPr id="61443" name="Content Placeholder 2"/>
          <p:cNvSpPr>
            <a:spLocks noGrp="1"/>
          </p:cNvSpPr>
          <p:nvPr>
            <p:ph idx="1"/>
          </p:nvPr>
        </p:nvSpPr>
        <p:spPr/>
        <p:txBody>
          <a:bodyPr/>
          <a:lstStyle/>
          <a:p>
            <a:r>
              <a:rPr lang="en-US" altLang="en-US" dirty="0" smtClean="0">
                <a:ea typeface="新細明體" panose="02020500000000000000" pitchFamily="18" charset="-120"/>
              </a:rPr>
              <a:t>M2M common service entity can reside </a:t>
            </a:r>
            <a:r>
              <a:rPr lang="en-US" altLang="en-US" dirty="0">
                <a:ea typeface="新細明體" panose="02020500000000000000" pitchFamily="18" charset="-120"/>
              </a:rPr>
              <a:t>in Application Service Node, Middle Node and Infrastructure Node. </a:t>
            </a:r>
          </a:p>
          <a:p>
            <a:r>
              <a:rPr lang="en-US" altLang="en-US" dirty="0" smtClean="0">
                <a:ea typeface="新細明體" panose="02020500000000000000" pitchFamily="18" charset="-120"/>
              </a:rPr>
              <a:t>There are 12 common functions defined in oneM2M CSE.</a:t>
            </a:r>
          </a:p>
        </p:txBody>
      </p:sp>
      <p:sp>
        <p:nvSpPr>
          <p:cNvPr id="2" name="投影片編號版面配置區 1"/>
          <p:cNvSpPr>
            <a:spLocks noGrp="1"/>
          </p:cNvSpPr>
          <p:nvPr>
            <p:ph type="sldNum" sz="quarter" idx="4"/>
          </p:nvPr>
        </p:nvSpPr>
        <p:spPr/>
        <p:txBody>
          <a:bodyPr/>
          <a:lstStyle/>
          <a:p>
            <a:fld id="{BC71E80C-9635-473D-9F26-B779060F2DD3}" type="slidenum">
              <a:rPr lang="zh-TW" altLang="en-US" smtClean="0"/>
              <a:t>60</a:t>
            </a:fld>
            <a:endParaRPr lang="zh-TW" altLang="en-US" dirty="0"/>
          </a:p>
        </p:txBody>
      </p:sp>
    </p:spTree>
    <p:extLst>
      <p:ext uri="{BB962C8B-B14F-4D97-AF65-F5344CB8AC3E}">
        <p14:creationId xmlns:p14="http://schemas.microsoft.com/office/powerpoint/2010/main" val="309937811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solidFill>
                  <a:schemeClr val="tx1"/>
                </a:solidFill>
              </a:rPr>
              <a:t>oneM2M Common Service Functions</a:t>
            </a:r>
            <a:endParaRPr lang="zh-TW" altLang="en-US" dirty="0">
              <a:solidFill>
                <a:schemeClr val="tx1"/>
              </a:solidFill>
            </a:endParaRPr>
          </a:p>
        </p:txBody>
      </p:sp>
      <p:pic>
        <p:nvPicPr>
          <p:cNvPr id="4" name="圖片 3"/>
          <p:cNvPicPr>
            <a:picLocks noChangeAspect="1"/>
          </p:cNvPicPr>
          <p:nvPr/>
        </p:nvPicPr>
        <p:blipFill>
          <a:blip r:embed="rId3"/>
          <a:stretch>
            <a:fillRect/>
          </a:stretch>
        </p:blipFill>
        <p:spPr>
          <a:xfrm>
            <a:off x="606861" y="1737361"/>
            <a:ext cx="7666667" cy="4295238"/>
          </a:xfrm>
          <a:prstGeom prst="rect">
            <a:avLst/>
          </a:prstGeom>
        </p:spPr>
      </p:pic>
      <p:sp>
        <p:nvSpPr>
          <p:cNvPr id="5" name="文字方塊 4"/>
          <p:cNvSpPr txBox="1"/>
          <p:nvPr/>
        </p:nvSpPr>
        <p:spPr>
          <a:xfrm>
            <a:off x="6386317" y="5934988"/>
            <a:ext cx="1809919" cy="369332"/>
          </a:xfrm>
          <a:prstGeom prst="rect">
            <a:avLst/>
          </a:prstGeom>
          <a:noFill/>
        </p:spPr>
        <p:txBody>
          <a:bodyPr wrap="none" rtlCol="0">
            <a:spAutoFit/>
          </a:bodyPr>
          <a:lstStyle/>
          <a:p>
            <a:r>
              <a:rPr lang="en-US" altLang="zh-TW" dirty="0" smtClean="0"/>
              <a:t>Source: oneM2M</a:t>
            </a:r>
            <a:endParaRPr lang="zh-TW" altLang="en-US" dirty="0"/>
          </a:p>
        </p:txBody>
      </p:sp>
      <p:sp>
        <p:nvSpPr>
          <p:cNvPr id="6" name="文字方塊 5"/>
          <p:cNvSpPr txBox="1"/>
          <p:nvPr/>
        </p:nvSpPr>
        <p:spPr>
          <a:xfrm>
            <a:off x="1738250" y="5946123"/>
            <a:ext cx="4648067" cy="369332"/>
          </a:xfrm>
          <a:prstGeom prst="rect">
            <a:avLst/>
          </a:prstGeom>
          <a:noFill/>
        </p:spPr>
        <p:txBody>
          <a:bodyPr wrap="none" rtlCol="0">
            <a:spAutoFit/>
          </a:bodyPr>
          <a:lstStyle/>
          <a:p>
            <a:r>
              <a:rPr lang="en-US" altLang="zh-TW" dirty="0" smtClean="0"/>
              <a:t>A Distributed Application Platform for IoT/M2M</a:t>
            </a:r>
            <a:endParaRPr lang="zh-TW" altLang="en-US" dirty="0"/>
          </a:p>
        </p:txBody>
      </p:sp>
      <p:sp>
        <p:nvSpPr>
          <p:cNvPr id="7" name="投影片編號版面配置區 6"/>
          <p:cNvSpPr>
            <a:spLocks noGrp="1"/>
          </p:cNvSpPr>
          <p:nvPr>
            <p:ph type="sldNum" sz="quarter" idx="4"/>
          </p:nvPr>
        </p:nvSpPr>
        <p:spPr/>
        <p:txBody>
          <a:bodyPr/>
          <a:lstStyle/>
          <a:p>
            <a:fld id="{BC71E80C-9635-473D-9F26-B779060F2DD3}" type="slidenum">
              <a:rPr lang="zh-TW" altLang="en-US" smtClean="0"/>
              <a:t>61</a:t>
            </a:fld>
            <a:endParaRPr lang="zh-TW" altLang="en-US"/>
          </a:p>
        </p:txBody>
      </p:sp>
    </p:spTree>
    <p:extLst>
      <p:ext uri="{BB962C8B-B14F-4D97-AF65-F5344CB8AC3E}">
        <p14:creationId xmlns:p14="http://schemas.microsoft.com/office/powerpoint/2010/main" val="116505375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Samples of oneM2M </a:t>
            </a:r>
            <a:r>
              <a:rPr lang="en-US" altLang="zh-TW" dirty="0"/>
              <a:t>Common Service Functions</a:t>
            </a:r>
            <a:endParaRPr lang="zh-TW" altLang="en-US" dirty="0"/>
          </a:p>
        </p:txBody>
      </p:sp>
      <p:sp>
        <p:nvSpPr>
          <p:cNvPr id="3" name="內容版面配置區 2"/>
          <p:cNvSpPr>
            <a:spLocks noGrp="1"/>
          </p:cNvSpPr>
          <p:nvPr>
            <p:ph idx="1"/>
          </p:nvPr>
        </p:nvSpPr>
        <p:spPr/>
        <p:txBody>
          <a:bodyPr>
            <a:normAutofit fontScale="92500"/>
          </a:bodyPr>
          <a:lstStyle/>
          <a:p>
            <a:pPr marL="457200" lvl="1" indent="-223838" fontAlgn="base">
              <a:spcBef>
                <a:spcPts val="0"/>
              </a:spcBef>
              <a:spcAft>
                <a:spcPts val="600"/>
              </a:spcAft>
              <a:buClr>
                <a:srgbClr val="E53B30"/>
              </a:buClr>
              <a:buSzPct val="100000"/>
              <a:buFont typeface="Arial" panose="020B0604020202020204" pitchFamily="34" charset="0"/>
              <a:buChar char="•"/>
              <a:tabLst>
                <a:tab pos="2514600" algn="l"/>
              </a:tabLst>
            </a:pPr>
            <a:r>
              <a:rPr lang="en-US" altLang="zh-TW" sz="1600" b="1" dirty="0" smtClean="0">
                <a:solidFill>
                  <a:srgbClr val="000000"/>
                </a:solidFill>
                <a:latin typeface="Arial" pitchFamily="34" charset="0"/>
                <a:ea typeface="ＭＳ Ｐゴシック" charset="0"/>
                <a:cs typeface="Arial" pitchFamily="34" charset="0"/>
              </a:rPr>
              <a:t>Registration</a:t>
            </a:r>
            <a:r>
              <a:rPr lang="en-US" altLang="zh-TW" sz="1600" b="1" dirty="0">
                <a:solidFill>
                  <a:srgbClr val="000000"/>
                </a:solidFill>
                <a:latin typeface="Arial" pitchFamily="34" charset="0"/>
                <a:ea typeface="ＭＳ Ｐゴシック" charset="0"/>
                <a:cs typeface="Arial" pitchFamily="34" charset="0"/>
              </a:rPr>
              <a:t>	</a:t>
            </a:r>
            <a:r>
              <a:rPr lang="en-US" altLang="zh-TW" sz="1600" dirty="0">
                <a:solidFill>
                  <a:srgbClr val="000000"/>
                </a:solidFill>
                <a:latin typeface="Arial" pitchFamily="34" charset="0"/>
                <a:ea typeface="ＭＳ Ｐゴシック" charset="0"/>
                <a:cs typeface="Arial" pitchFamily="34" charset="0"/>
              </a:rPr>
              <a:t>CSE-CSE Registration, AE-CSE Registration, …</a:t>
            </a:r>
          </a:p>
          <a:p>
            <a:pPr marL="457200" lvl="1" indent="-223838" fontAlgn="base">
              <a:spcBef>
                <a:spcPts val="0"/>
              </a:spcBef>
              <a:spcAft>
                <a:spcPts val="600"/>
              </a:spcAft>
              <a:buClr>
                <a:srgbClr val="E53B30"/>
              </a:buClr>
              <a:buSzPct val="100000"/>
              <a:buFont typeface="Arial" panose="020B0604020202020204" pitchFamily="34" charset="0"/>
              <a:buChar char="•"/>
              <a:tabLst>
                <a:tab pos="2514600" algn="l"/>
              </a:tabLst>
            </a:pPr>
            <a:r>
              <a:rPr lang="en-US" altLang="zh-TW" sz="1600" b="1" dirty="0">
                <a:solidFill>
                  <a:srgbClr val="000000"/>
                </a:solidFill>
                <a:latin typeface="Arial" pitchFamily="34" charset="0"/>
                <a:ea typeface="ＭＳ Ｐゴシック" charset="0"/>
                <a:cs typeface="Arial" pitchFamily="34" charset="0"/>
              </a:rPr>
              <a:t>Discovery	</a:t>
            </a:r>
            <a:r>
              <a:rPr lang="en-US" altLang="zh-TW" sz="1600" dirty="0">
                <a:solidFill>
                  <a:srgbClr val="000000"/>
                </a:solidFill>
                <a:latin typeface="Arial" pitchFamily="34" charset="0"/>
                <a:ea typeface="ＭＳ Ｐゴシック" charset="0"/>
                <a:cs typeface="Arial" pitchFamily="34" charset="0"/>
              </a:rPr>
              <a:t>Discovery of entities and information/resources</a:t>
            </a:r>
          </a:p>
          <a:p>
            <a:pPr marL="457200" lvl="1" indent="-223838" fontAlgn="base">
              <a:spcBef>
                <a:spcPts val="0"/>
              </a:spcBef>
              <a:spcAft>
                <a:spcPts val="600"/>
              </a:spcAft>
              <a:buClr>
                <a:srgbClr val="E53B30"/>
              </a:buClr>
              <a:buSzPct val="100000"/>
              <a:buFont typeface="Arial" panose="020B0604020202020204" pitchFamily="34" charset="0"/>
              <a:buChar char="•"/>
              <a:tabLst>
                <a:tab pos="2514600" algn="l"/>
              </a:tabLst>
            </a:pPr>
            <a:r>
              <a:rPr lang="en-US" altLang="zh-TW" sz="1600" b="1" dirty="0">
                <a:solidFill>
                  <a:srgbClr val="000000"/>
                </a:solidFill>
                <a:latin typeface="Arial" pitchFamily="34" charset="0"/>
                <a:ea typeface="ＭＳ Ｐゴシック" charset="0"/>
                <a:cs typeface="Arial" pitchFamily="34" charset="0"/>
              </a:rPr>
              <a:t>Security</a:t>
            </a:r>
            <a:r>
              <a:rPr lang="en-US" altLang="zh-TW" sz="1600" dirty="0">
                <a:solidFill>
                  <a:srgbClr val="000000"/>
                </a:solidFill>
                <a:latin typeface="Arial" pitchFamily="34" charset="0"/>
                <a:ea typeface="ＭＳ Ｐゴシック" charset="0"/>
                <a:cs typeface="Arial" pitchFamily="34" charset="0"/>
              </a:rPr>
              <a:t>	confidentiality, integrity, availability, credential/key management,</a:t>
            </a:r>
            <a:br>
              <a:rPr lang="en-US" altLang="zh-TW" sz="1600" dirty="0">
                <a:solidFill>
                  <a:srgbClr val="000000"/>
                </a:solidFill>
                <a:latin typeface="Arial" pitchFamily="34" charset="0"/>
                <a:ea typeface="ＭＳ Ｐゴシック" charset="0"/>
                <a:cs typeface="Arial" pitchFamily="34" charset="0"/>
              </a:rPr>
            </a:br>
            <a:r>
              <a:rPr lang="en-US" altLang="zh-TW" sz="1600" dirty="0">
                <a:solidFill>
                  <a:srgbClr val="000000"/>
                </a:solidFill>
                <a:latin typeface="Arial" pitchFamily="34" charset="0"/>
                <a:ea typeface="ＭＳ Ｐゴシック" charset="0"/>
                <a:cs typeface="Arial" pitchFamily="34" charset="0"/>
              </a:rPr>
              <a:t> 	encryption, privacy, authentication, authorization</a:t>
            </a:r>
          </a:p>
          <a:p>
            <a:pPr marL="457200" lvl="1" indent="-223838" fontAlgn="base">
              <a:spcBef>
                <a:spcPts val="0"/>
              </a:spcBef>
              <a:spcAft>
                <a:spcPts val="600"/>
              </a:spcAft>
              <a:buClr>
                <a:srgbClr val="E53B30"/>
              </a:buClr>
              <a:buSzPct val="100000"/>
              <a:buFont typeface="Arial" panose="020B0604020202020204" pitchFamily="34" charset="0"/>
              <a:buChar char="•"/>
              <a:tabLst>
                <a:tab pos="2514600" algn="l"/>
              </a:tabLst>
            </a:pPr>
            <a:r>
              <a:rPr lang="en-US" altLang="zh-TW" sz="1600" b="1" dirty="0">
                <a:solidFill>
                  <a:srgbClr val="000000"/>
                </a:solidFill>
                <a:latin typeface="Arial" pitchFamily="34" charset="0"/>
                <a:ea typeface="ＭＳ Ｐゴシック" charset="0"/>
                <a:cs typeface="Arial" pitchFamily="34" charset="0"/>
              </a:rPr>
              <a:t>Group Management	</a:t>
            </a:r>
            <a:r>
              <a:rPr lang="en-US" altLang="zh-TW" sz="1600" dirty="0">
                <a:solidFill>
                  <a:srgbClr val="000000"/>
                </a:solidFill>
                <a:latin typeface="Arial" pitchFamily="34" charset="0"/>
                <a:ea typeface="ＭＳ Ｐゴシック" charset="0"/>
                <a:cs typeface="Arial" pitchFamily="34" charset="0"/>
              </a:rPr>
              <a:t>Management of groups, support of bulk operations and access</a:t>
            </a:r>
          </a:p>
          <a:p>
            <a:pPr marL="457200" lvl="1" indent="-223838" fontAlgn="base">
              <a:spcBef>
                <a:spcPts val="0"/>
              </a:spcBef>
              <a:spcAft>
                <a:spcPts val="600"/>
              </a:spcAft>
              <a:buClr>
                <a:srgbClr val="E53B30"/>
              </a:buClr>
              <a:buSzPct val="100000"/>
              <a:buFont typeface="Arial" panose="020B0604020202020204" pitchFamily="34" charset="0"/>
              <a:buChar char="•"/>
              <a:tabLst>
                <a:tab pos="2514600" algn="l"/>
              </a:tabLst>
            </a:pPr>
            <a:r>
              <a:rPr lang="en-US" altLang="zh-TW" sz="1600" b="1" dirty="0">
                <a:solidFill>
                  <a:srgbClr val="000000"/>
                </a:solidFill>
                <a:latin typeface="Arial" pitchFamily="34" charset="0"/>
                <a:ea typeface="ＭＳ Ｐゴシック" charset="0"/>
                <a:cs typeface="Arial" pitchFamily="34" charset="0"/>
              </a:rPr>
              <a:t>Device Management	</a:t>
            </a:r>
            <a:r>
              <a:rPr lang="en-US" altLang="zh-TW" sz="1600" dirty="0">
                <a:solidFill>
                  <a:srgbClr val="000000"/>
                </a:solidFill>
                <a:latin typeface="Arial" pitchFamily="34" charset="0"/>
                <a:ea typeface="ＭＳ Ｐゴシック" charset="0"/>
                <a:cs typeface="Arial" pitchFamily="34" charset="0"/>
              </a:rPr>
              <a:t>Firmware updates, configuration settings, topology management,</a:t>
            </a:r>
            <a:br>
              <a:rPr lang="en-US" altLang="zh-TW" sz="1600" dirty="0">
                <a:solidFill>
                  <a:srgbClr val="000000"/>
                </a:solidFill>
                <a:latin typeface="Arial" pitchFamily="34" charset="0"/>
                <a:ea typeface="ＭＳ Ｐゴシック" charset="0"/>
                <a:cs typeface="Arial" pitchFamily="34" charset="0"/>
              </a:rPr>
            </a:br>
            <a:r>
              <a:rPr lang="en-US" altLang="zh-TW" sz="1600" dirty="0">
                <a:solidFill>
                  <a:srgbClr val="000000"/>
                </a:solidFill>
                <a:latin typeface="Arial" pitchFamily="34" charset="0"/>
                <a:ea typeface="ＭＳ Ｐゴシック" charset="0"/>
                <a:cs typeface="Arial" pitchFamily="34" charset="0"/>
              </a:rPr>
              <a:t> 	Software installation, logging, monitoring, diagnostics,</a:t>
            </a:r>
            <a:br>
              <a:rPr lang="en-US" altLang="zh-TW" sz="1600" dirty="0">
                <a:solidFill>
                  <a:srgbClr val="000000"/>
                </a:solidFill>
                <a:latin typeface="Arial" pitchFamily="34" charset="0"/>
                <a:ea typeface="ＭＳ Ｐゴシック" charset="0"/>
                <a:cs typeface="Arial" pitchFamily="34" charset="0"/>
              </a:rPr>
            </a:br>
            <a:r>
              <a:rPr lang="en-US" altLang="zh-TW" sz="1600" dirty="0">
                <a:solidFill>
                  <a:srgbClr val="000000"/>
                </a:solidFill>
                <a:latin typeface="Arial" pitchFamily="34" charset="0"/>
                <a:ea typeface="ＭＳ Ｐゴシック" charset="0"/>
                <a:cs typeface="Arial" pitchFamily="34" charset="0"/>
              </a:rPr>
              <a:t> 	Reuse of existing DM technologies</a:t>
            </a:r>
          </a:p>
          <a:p>
            <a:pPr marL="457200" lvl="1" indent="-223838" fontAlgn="base">
              <a:spcBef>
                <a:spcPts val="0"/>
              </a:spcBef>
              <a:spcAft>
                <a:spcPts val="600"/>
              </a:spcAft>
              <a:buClr>
                <a:srgbClr val="E53B30"/>
              </a:buClr>
              <a:buSzPct val="100000"/>
              <a:buFont typeface="Arial" panose="020B0604020202020204" pitchFamily="34" charset="0"/>
              <a:buChar char="•"/>
              <a:tabLst>
                <a:tab pos="2514600" algn="l"/>
              </a:tabLst>
            </a:pPr>
            <a:r>
              <a:rPr lang="en-US" altLang="zh-TW" sz="1600" b="1" dirty="0" smtClean="0">
                <a:solidFill>
                  <a:srgbClr val="000000"/>
                </a:solidFill>
                <a:latin typeface="Arial" pitchFamily="34" charset="0"/>
                <a:ea typeface="ＭＳ Ｐゴシック" charset="0"/>
                <a:cs typeface="Arial" pitchFamily="34" charset="0"/>
              </a:rPr>
              <a:t>Subscription &amp; Notification</a:t>
            </a:r>
          </a:p>
          <a:p>
            <a:pPr marL="233362" lvl="1" indent="0" fontAlgn="base">
              <a:spcBef>
                <a:spcPts val="0"/>
              </a:spcBef>
              <a:spcAft>
                <a:spcPts val="600"/>
              </a:spcAft>
              <a:buClr>
                <a:srgbClr val="E53B30"/>
              </a:buClr>
              <a:buSzPct val="100000"/>
              <a:buNone/>
              <a:tabLst>
                <a:tab pos="2514600" algn="l"/>
              </a:tabLst>
            </a:pPr>
            <a:r>
              <a:rPr lang="en-US" altLang="zh-TW" sz="1600" b="1" dirty="0">
                <a:solidFill>
                  <a:srgbClr val="000000"/>
                </a:solidFill>
                <a:latin typeface="Arial" pitchFamily="34" charset="0"/>
                <a:ea typeface="ＭＳ Ｐゴシック" charset="0"/>
                <a:cs typeface="Arial" pitchFamily="34" charset="0"/>
              </a:rPr>
              <a:t>	</a:t>
            </a:r>
            <a:r>
              <a:rPr lang="en-US" altLang="zh-TW" sz="1600" dirty="0">
                <a:solidFill>
                  <a:srgbClr val="000000"/>
                </a:solidFill>
                <a:latin typeface="Arial" pitchFamily="34" charset="0"/>
                <a:ea typeface="ＭＳ Ｐゴシック" charset="0"/>
                <a:cs typeface="Arial" pitchFamily="34" charset="0"/>
              </a:rPr>
              <a:t>Support of event-related notifications (change of values)</a:t>
            </a:r>
          </a:p>
          <a:p>
            <a:pPr marL="457200" lvl="1" indent="-223838" fontAlgn="base">
              <a:spcBef>
                <a:spcPts val="0"/>
              </a:spcBef>
              <a:spcAft>
                <a:spcPts val="600"/>
              </a:spcAft>
              <a:buClr>
                <a:srgbClr val="E53B30"/>
              </a:buClr>
              <a:buSzPct val="100000"/>
              <a:buFont typeface="Arial" panose="020B0604020202020204" pitchFamily="34" charset="0"/>
              <a:buChar char="•"/>
              <a:tabLst>
                <a:tab pos="2514600" algn="l"/>
              </a:tabLst>
            </a:pPr>
            <a:r>
              <a:rPr lang="en-US" altLang="zh-TW" sz="1600" b="1" dirty="0">
                <a:solidFill>
                  <a:srgbClr val="000000"/>
                </a:solidFill>
                <a:latin typeface="Arial" pitchFamily="34" charset="0"/>
                <a:ea typeface="ＭＳ Ｐゴシック" charset="0"/>
                <a:cs typeface="Arial" pitchFamily="34" charset="0"/>
              </a:rPr>
              <a:t>Network Exposure 	</a:t>
            </a:r>
            <a:r>
              <a:rPr lang="en-US" altLang="zh-TW" sz="1600" dirty="0">
                <a:solidFill>
                  <a:srgbClr val="000000"/>
                </a:solidFill>
                <a:latin typeface="Arial" pitchFamily="34" charset="0"/>
                <a:ea typeface="ＭＳ Ｐゴシック" charset="0"/>
                <a:cs typeface="Arial" pitchFamily="34" charset="0"/>
              </a:rPr>
              <a:t>Abstraction of the underlying network interface,</a:t>
            </a:r>
            <a:br>
              <a:rPr lang="en-US" altLang="zh-TW" sz="1600" dirty="0">
                <a:solidFill>
                  <a:srgbClr val="000000"/>
                </a:solidFill>
                <a:latin typeface="Arial" pitchFamily="34" charset="0"/>
                <a:ea typeface="ＭＳ Ｐゴシック" charset="0"/>
                <a:cs typeface="Arial" pitchFamily="34" charset="0"/>
              </a:rPr>
            </a:br>
            <a:r>
              <a:rPr lang="en-US" altLang="zh-TW" sz="1600" dirty="0">
                <a:solidFill>
                  <a:srgbClr val="000000"/>
                </a:solidFill>
                <a:latin typeface="Arial" pitchFamily="34" charset="0"/>
                <a:ea typeface="ＭＳ Ｐゴシック" charset="0"/>
                <a:cs typeface="Arial" pitchFamily="34" charset="0"/>
              </a:rPr>
              <a:t> 	(eg. usage of remote device triggering, location services, …)</a:t>
            </a:r>
          </a:p>
          <a:p>
            <a:pPr marL="457200" lvl="1" indent="-223838" fontAlgn="base">
              <a:spcBef>
                <a:spcPts val="0"/>
              </a:spcBef>
              <a:spcAft>
                <a:spcPts val="600"/>
              </a:spcAft>
              <a:buClr>
                <a:srgbClr val="E53B30"/>
              </a:buClr>
              <a:buSzPct val="100000"/>
              <a:buFont typeface="Arial" panose="020B0604020202020204" pitchFamily="34" charset="0"/>
              <a:buChar char="•"/>
              <a:tabLst>
                <a:tab pos="2514600" algn="l"/>
              </a:tabLst>
            </a:pPr>
            <a:r>
              <a:rPr lang="en-US" altLang="zh-TW" sz="1600" b="1" dirty="0">
                <a:solidFill>
                  <a:srgbClr val="000000"/>
                </a:solidFill>
                <a:latin typeface="Arial" pitchFamily="34" charset="0"/>
                <a:ea typeface="ＭＳ Ｐゴシック" charset="0"/>
                <a:cs typeface="Arial" pitchFamily="34" charset="0"/>
              </a:rPr>
              <a:t>Comm. Management </a:t>
            </a:r>
            <a:r>
              <a:rPr lang="en-US" altLang="zh-TW" sz="1600" b="1" dirty="0" smtClean="0">
                <a:solidFill>
                  <a:srgbClr val="000000"/>
                </a:solidFill>
                <a:latin typeface="Arial" pitchFamily="34" charset="0"/>
                <a:ea typeface="ＭＳ Ｐゴシック" charset="0"/>
                <a:cs typeface="Arial" pitchFamily="34" charset="0"/>
              </a:rPr>
              <a:t>	</a:t>
            </a:r>
            <a:r>
              <a:rPr lang="en-US" altLang="zh-TW" sz="1600" dirty="0" smtClean="0">
                <a:solidFill>
                  <a:srgbClr val="000000"/>
                </a:solidFill>
                <a:latin typeface="Arial" pitchFamily="34" charset="0"/>
                <a:ea typeface="ＭＳ Ｐゴシック" charset="0"/>
                <a:cs typeface="Arial" pitchFamily="34" charset="0"/>
              </a:rPr>
              <a:t>Selection </a:t>
            </a:r>
            <a:r>
              <a:rPr lang="en-US" altLang="zh-TW" sz="1600" dirty="0">
                <a:solidFill>
                  <a:srgbClr val="000000"/>
                </a:solidFill>
                <a:latin typeface="Arial" pitchFamily="34" charset="0"/>
                <a:ea typeface="ＭＳ Ｐゴシック" charset="0"/>
                <a:cs typeface="Arial" pitchFamily="34" charset="0"/>
              </a:rPr>
              <a:t>of communications channels, scheduling,</a:t>
            </a:r>
            <a:br>
              <a:rPr lang="en-US" altLang="zh-TW" sz="1600" dirty="0">
                <a:solidFill>
                  <a:srgbClr val="000000"/>
                </a:solidFill>
                <a:latin typeface="Arial" pitchFamily="34" charset="0"/>
                <a:ea typeface="ＭＳ Ｐゴシック" charset="0"/>
                <a:cs typeface="Arial" pitchFamily="34" charset="0"/>
              </a:rPr>
            </a:br>
            <a:r>
              <a:rPr lang="en-US" altLang="zh-TW" sz="1600" dirty="0">
                <a:solidFill>
                  <a:srgbClr val="000000"/>
                </a:solidFill>
                <a:latin typeface="Arial" pitchFamily="34" charset="0"/>
                <a:ea typeface="ＭＳ Ｐゴシック" charset="0"/>
                <a:cs typeface="Arial" pitchFamily="34" charset="0"/>
              </a:rPr>
              <a:t> 	Store-and-forward, reachability status awareness</a:t>
            </a:r>
          </a:p>
          <a:p>
            <a:pPr marL="457200" lvl="1" indent="-223838" fontAlgn="base">
              <a:spcBef>
                <a:spcPts val="0"/>
              </a:spcBef>
              <a:spcAft>
                <a:spcPts val="600"/>
              </a:spcAft>
              <a:buClr>
                <a:srgbClr val="E53B30"/>
              </a:buClr>
              <a:buSzPct val="100000"/>
              <a:buFont typeface="Arial" panose="020B0604020202020204" pitchFamily="34" charset="0"/>
              <a:buChar char="•"/>
              <a:tabLst>
                <a:tab pos="2514600" algn="l"/>
              </a:tabLst>
            </a:pPr>
            <a:r>
              <a:rPr lang="en-US" altLang="zh-TW" sz="1600" b="1" dirty="0">
                <a:solidFill>
                  <a:srgbClr val="000000"/>
                </a:solidFill>
                <a:latin typeface="Arial" pitchFamily="34" charset="0"/>
                <a:ea typeface="ＭＳ Ｐゴシック" charset="0"/>
                <a:cs typeface="Arial" pitchFamily="34" charset="0"/>
              </a:rPr>
              <a:t>Location 	</a:t>
            </a:r>
            <a:r>
              <a:rPr lang="en-US" altLang="zh-TW" sz="1600" dirty="0">
                <a:solidFill>
                  <a:srgbClr val="000000"/>
                </a:solidFill>
                <a:latin typeface="Arial" pitchFamily="34" charset="0"/>
                <a:ea typeface="ＭＳ Ｐゴシック" charset="0"/>
                <a:cs typeface="Arial" pitchFamily="34" charset="0"/>
              </a:rPr>
              <a:t>Manages and provides location information services</a:t>
            </a:r>
          </a:p>
          <a:p>
            <a:endParaRPr lang="zh-TW" altLang="en-US" dirty="0"/>
          </a:p>
        </p:txBody>
      </p:sp>
      <p:sp>
        <p:nvSpPr>
          <p:cNvPr id="5" name="投影片編號版面配置區 4"/>
          <p:cNvSpPr>
            <a:spLocks noGrp="1"/>
          </p:cNvSpPr>
          <p:nvPr>
            <p:ph type="sldNum" sz="quarter" idx="4"/>
          </p:nvPr>
        </p:nvSpPr>
        <p:spPr/>
        <p:txBody>
          <a:bodyPr/>
          <a:lstStyle/>
          <a:p>
            <a:fld id="{BC71E80C-9635-473D-9F26-B779060F2DD3}" type="slidenum">
              <a:rPr lang="zh-TW" altLang="en-US" smtClean="0"/>
              <a:t>62</a:t>
            </a:fld>
            <a:endParaRPr lang="zh-TW" altLang="en-US" dirty="0"/>
          </a:p>
        </p:txBody>
      </p:sp>
    </p:spTree>
    <p:extLst>
      <p:ext uri="{BB962C8B-B14F-4D97-AF65-F5344CB8AC3E}">
        <p14:creationId xmlns:p14="http://schemas.microsoft.com/office/powerpoint/2010/main" val="411256973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Samples of oneM2M Common Service Functions</a:t>
            </a:r>
            <a:endParaRPr lang="zh-TW" altLang="en-US" dirty="0"/>
          </a:p>
        </p:txBody>
      </p:sp>
      <p:sp>
        <p:nvSpPr>
          <p:cNvPr id="3" name="內容版面配置區 2"/>
          <p:cNvSpPr>
            <a:spLocks noGrp="1"/>
          </p:cNvSpPr>
          <p:nvPr>
            <p:ph idx="1"/>
          </p:nvPr>
        </p:nvSpPr>
        <p:spPr/>
        <p:txBody>
          <a:bodyPr>
            <a:normAutofit fontScale="70000" lnSpcReduction="20000"/>
          </a:bodyPr>
          <a:lstStyle/>
          <a:p>
            <a:r>
              <a:rPr lang="zh-TW" altLang="en-US" dirty="0">
                <a:latin typeface="Calibri" panose="020F0502020204030204" pitchFamily="34" charset="0"/>
                <a:ea typeface="標楷體" panose="03000509000000000000" pitchFamily="65" charset="-120"/>
              </a:rPr>
              <a:t>註冊</a:t>
            </a:r>
            <a:r>
              <a:rPr lang="en-US" altLang="zh-TW" dirty="0">
                <a:latin typeface="Calibri" panose="020F0502020204030204" pitchFamily="34" charset="0"/>
                <a:ea typeface="標楷體" panose="03000509000000000000" pitchFamily="65" charset="-120"/>
              </a:rPr>
              <a:t>:  </a:t>
            </a:r>
            <a:r>
              <a:rPr lang="en-US" altLang="zh-TW" dirty="0" smtClean="0">
                <a:latin typeface="Calibri" panose="020F0502020204030204" pitchFamily="34" charset="0"/>
                <a:ea typeface="標楷體" panose="03000509000000000000" pitchFamily="65" charset="-120"/>
              </a:rPr>
              <a:t>CSE</a:t>
            </a:r>
            <a:r>
              <a:rPr lang="zh-TW" altLang="en-US" dirty="0">
                <a:latin typeface="Calibri" panose="020F0502020204030204" pitchFamily="34" charset="0"/>
                <a:ea typeface="標楷體" panose="03000509000000000000" pitchFamily="65" charset="-120"/>
              </a:rPr>
              <a:t>對</a:t>
            </a:r>
            <a:r>
              <a:rPr lang="en-US" altLang="zh-TW" dirty="0">
                <a:latin typeface="Calibri" panose="020F0502020204030204" pitchFamily="34" charset="0"/>
                <a:ea typeface="標楷體" panose="03000509000000000000" pitchFamily="65" charset="-120"/>
              </a:rPr>
              <a:t>CSE</a:t>
            </a:r>
            <a:r>
              <a:rPr lang="zh-TW" altLang="en-US" dirty="0">
                <a:latin typeface="Calibri" panose="020F0502020204030204" pitchFamily="34" charset="0"/>
                <a:ea typeface="標楷體" panose="03000509000000000000" pitchFamily="65" charset="-120"/>
              </a:rPr>
              <a:t>註冊</a:t>
            </a:r>
            <a:r>
              <a:rPr lang="en-US" altLang="zh-TW" dirty="0">
                <a:latin typeface="Calibri" panose="020F0502020204030204" pitchFamily="34" charset="0"/>
                <a:ea typeface="標楷體" panose="03000509000000000000" pitchFamily="65" charset="-120"/>
              </a:rPr>
              <a:t>(MN-CSE</a:t>
            </a:r>
            <a:r>
              <a:rPr lang="zh-TW" altLang="en-US" dirty="0">
                <a:latin typeface="Calibri" panose="020F0502020204030204" pitchFamily="34" charset="0"/>
                <a:ea typeface="標楷體" panose="03000509000000000000" pitchFamily="65" charset="-120"/>
              </a:rPr>
              <a:t>對</a:t>
            </a:r>
            <a:r>
              <a:rPr lang="en-US" altLang="zh-TW" dirty="0">
                <a:latin typeface="Calibri" panose="020F0502020204030204" pitchFamily="34" charset="0"/>
                <a:ea typeface="標楷體" panose="03000509000000000000" pitchFamily="65" charset="-120"/>
              </a:rPr>
              <a:t>IN-CSE), AE</a:t>
            </a:r>
            <a:r>
              <a:rPr lang="zh-TW" altLang="en-US" dirty="0">
                <a:latin typeface="Calibri" panose="020F0502020204030204" pitchFamily="34" charset="0"/>
                <a:ea typeface="標楷體" panose="03000509000000000000" pitchFamily="65" charset="-120"/>
              </a:rPr>
              <a:t>對</a:t>
            </a:r>
            <a:r>
              <a:rPr lang="en-US" altLang="zh-TW" dirty="0">
                <a:latin typeface="Calibri" panose="020F0502020204030204" pitchFamily="34" charset="0"/>
                <a:ea typeface="標楷體" panose="03000509000000000000" pitchFamily="65" charset="-120"/>
              </a:rPr>
              <a:t>CSE</a:t>
            </a:r>
            <a:r>
              <a:rPr lang="zh-TW" altLang="en-US" dirty="0">
                <a:latin typeface="Calibri" panose="020F0502020204030204" pitchFamily="34" charset="0"/>
                <a:ea typeface="標楷體" panose="03000509000000000000" pitchFamily="65" charset="-120"/>
              </a:rPr>
              <a:t>註冊 等等</a:t>
            </a:r>
          </a:p>
          <a:p>
            <a:r>
              <a:rPr lang="zh-TW" altLang="en-US" dirty="0">
                <a:latin typeface="Calibri" panose="020F0502020204030204" pitchFamily="34" charset="0"/>
                <a:ea typeface="標楷體" panose="03000509000000000000" pitchFamily="65" charset="-120"/>
              </a:rPr>
              <a:t>發掘</a:t>
            </a:r>
            <a:r>
              <a:rPr lang="en-US" altLang="zh-TW" dirty="0">
                <a:latin typeface="Calibri" panose="020F0502020204030204" pitchFamily="34" charset="0"/>
                <a:ea typeface="標楷體" panose="03000509000000000000" pitchFamily="65" charset="-120"/>
              </a:rPr>
              <a:t>:  </a:t>
            </a:r>
            <a:r>
              <a:rPr lang="zh-TW" altLang="en-US" dirty="0" smtClean="0">
                <a:latin typeface="Calibri" panose="020F0502020204030204" pitchFamily="34" charset="0"/>
                <a:ea typeface="標楷體" panose="03000509000000000000" pitchFamily="65" charset="-120"/>
              </a:rPr>
              <a:t>發掘</a:t>
            </a:r>
            <a:r>
              <a:rPr lang="zh-TW" altLang="en-US" dirty="0">
                <a:latin typeface="Calibri" panose="020F0502020204030204" pitchFamily="34" charset="0"/>
                <a:ea typeface="標楷體" panose="03000509000000000000" pitchFamily="65" charset="-120"/>
              </a:rPr>
              <a:t>實體與資訊</a:t>
            </a:r>
            <a:r>
              <a:rPr lang="en-US" altLang="zh-TW" dirty="0">
                <a:latin typeface="Calibri" panose="020F0502020204030204" pitchFamily="34" charset="0"/>
                <a:ea typeface="標楷體" panose="03000509000000000000" pitchFamily="65" charset="-120"/>
              </a:rPr>
              <a:t>/</a:t>
            </a:r>
            <a:r>
              <a:rPr lang="zh-TW" altLang="en-US" dirty="0">
                <a:latin typeface="Calibri" panose="020F0502020204030204" pitchFamily="34" charset="0"/>
                <a:ea typeface="標楷體" panose="03000509000000000000" pitchFamily="65" charset="-120"/>
              </a:rPr>
              <a:t>資源</a:t>
            </a:r>
          </a:p>
          <a:p>
            <a:r>
              <a:rPr lang="zh-TW" altLang="en-US" dirty="0">
                <a:latin typeface="Calibri" panose="020F0502020204030204" pitchFamily="34" charset="0"/>
                <a:ea typeface="標楷體" panose="03000509000000000000" pitchFamily="65" charset="-120"/>
              </a:rPr>
              <a:t>安全性</a:t>
            </a:r>
            <a:r>
              <a:rPr lang="en-US" altLang="zh-TW" dirty="0" smtClean="0">
                <a:latin typeface="Calibri" panose="020F0502020204030204" pitchFamily="34" charset="0"/>
                <a:ea typeface="標楷體" panose="03000509000000000000" pitchFamily="65" charset="-120"/>
              </a:rPr>
              <a:t>: </a:t>
            </a:r>
            <a:r>
              <a:rPr lang="zh-TW" altLang="en-US" dirty="0" smtClean="0">
                <a:latin typeface="Calibri" panose="020F0502020204030204" pitchFamily="34" charset="0"/>
                <a:ea typeface="標楷體" panose="03000509000000000000" pitchFamily="65" charset="-120"/>
              </a:rPr>
              <a:t>機密</a:t>
            </a:r>
            <a:r>
              <a:rPr lang="zh-TW" altLang="en-US" dirty="0">
                <a:latin typeface="Calibri" panose="020F0502020204030204" pitchFamily="34" charset="0"/>
                <a:ea typeface="標楷體" panose="03000509000000000000" pitchFamily="65" charset="-120"/>
              </a:rPr>
              <a:t>性</a:t>
            </a:r>
            <a:r>
              <a:rPr lang="en-US" altLang="zh-TW" dirty="0">
                <a:latin typeface="Calibri" panose="020F0502020204030204" pitchFamily="34" charset="0"/>
                <a:ea typeface="標楷體" panose="03000509000000000000" pitchFamily="65" charset="-120"/>
              </a:rPr>
              <a:t>, </a:t>
            </a:r>
            <a:r>
              <a:rPr lang="zh-TW" altLang="en-US" dirty="0">
                <a:latin typeface="Calibri" panose="020F0502020204030204" pitchFamily="34" charset="0"/>
                <a:ea typeface="標楷體" panose="03000509000000000000" pitchFamily="65" charset="-120"/>
              </a:rPr>
              <a:t>一致性</a:t>
            </a:r>
            <a:r>
              <a:rPr lang="en-US" altLang="zh-TW" dirty="0">
                <a:latin typeface="Calibri" panose="020F0502020204030204" pitchFamily="34" charset="0"/>
                <a:ea typeface="標楷體" panose="03000509000000000000" pitchFamily="65" charset="-120"/>
              </a:rPr>
              <a:t>, </a:t>
            </a:r>
            <a:r>
              <a:rPr lang="zh-TW" altLang="en-US" dirty="0">
                <a:latin typeface="Calibri" panose="020F0502020204030204" pitchFamily="34" charset="0"/>
                <a:ea typeface="標楷體" panose="03000509000000000000" pitchFamily="65" charset="-120"/>
              </a:rPr>
              <a:t>可取得性</a:t>
            </a:r>
            <a:r>
              <a:rPr lang="en-US" altLang="zh-TW" dirty="0">
                <a:latin typeface="Calibri" panose="020F0502020204030204" pitchFamily="34" charset="0"/>
                <a:ea typeface="標楷體" panose="03000509000000000000" pitchFamily="65" charset="-120"/>
              </a:rPr>
              <a:t>, </a:t>
            </a:r>
            <a:r>
              <a:rPr lang="zh-TW" altLang="en-US" dirty="0">
                <a:latin typeface="Calibri" panose="020F0502020204030204" pitchFamily="34" charset="0"/>
                <a:ea typeface="標楷體" panose="03000509000000000000" pitchFamily="65" charset="-120"/>
              </a:rPr>
              <a:t>憑證</a:t>
            </a:r>
            <a:r>
              <a:rPr lang="en-US" altLang="zh-TW" dirty="0">
                <a:latin typeface="Calibri" panose="020F0502020204030204" pitchFamily="34" charset="0"/>
                <a:ea typeface="標楷體" panose="03000509000000000000" pitchFamily="65" charset="-120"/>
              </a:rPr>
              <a:t>/</a:t>
            </a:r>
            <a:r>
              <a:rPr lang="zh-TW" altLang="en-US" dirty="0">
                <a:latin typeface="Calibri" panose="020F0502020204030204" pitchFamily="34" charset="0"/>
                <a:ea typeface="標楷體" panose="03000509000000000000" pitchFamily="65" charset="-120"/>
              </a:rPr>
              <a:t>鑰匙管理</a:t>
            </a:r>
            <a:r>
              <a:rPr lang="en-US" altLang="zh-TW" dirty="0">
                <a:latin typeface="Calibri" panose="020F0502020204030204" pitchFamily="34" charset="0"/>
                <a:ea typeface="標楷體" panose="03000509000000000000" pitchFamily="65" charset="-120"/>
              </a:rPr>
              <a:t>, </a:t>
            </a:r>
            <a:r>
              <a:rPr lang="zh-TW" altLang="en-US" dirty="0">
                <a:latin typeface="Calibri" panose="020F0502020204030204" pitchFamily="34" charset="0"/>
                <a:ea typeface="標楷體" panose="03000509000000000000" pitchFamily="65" charset="-120"/>
              </a:rPr>
              <a:t>加密</a:t>
            </a:r>
            <a:r>
              <a:rPr lang="en-US" altLang="zh-TW" dirty="0">
                <a:latin typeface="Calibri" panose="020F0502020204030204" pitchFamily="34" charset="0"/>
                <a:ea typeface="標楷體" panose="03000509000000000000" pitchFamily="65" charset="-120"/>
              </a:rPr>
              <a:t>, </a:t>
            </a:r>
            <a:r>
              <a:rPr lang="zh-TW" altLang="en-US" dirty="0">
                <a:latin typeface="Calibri" panose="020F0502020204030204" pitchFamily="34" charset="0"/>
                <a:ea typeface="標楷體" panose="03000509000000000000" pitchFamily="65" charset="-120"/>
              </a:rPr>
              <a:t>私密性</a:t>
            </a:r>
            <a:r>
              <a:rPr lang="en-US" altLang="zh-TW" dirty="0">
                <a:latin typeface="Calibri" panose="020F0502020204030204" pitchFamily="34" charset="0"/>
                <a:ea typeface="標楷體" panose="03000509000000000000" pitchFamily="65" charset="-120"/>
              </a:rPr>
              <a:t>, </a:t>
            </a:r>
            <a:r>
              <a:rPr lang="zh-TW" altLang="en-US" dirty="0">
                <a:latin typeface="Calibri" panose="020F0502020204030204" pitchFamily="34" charset="0"/>
                <a:ea typeface="標楷體" panose="03000509000000000000" pitchFamily="65" charset="-120"/>
              </a:rPr>
              <a:t>認證</a:t>
            </a:r>
            <a:r>
              <a:rPr lang="en-US" altLang="zh-TW" dirty="0">
                <a:latin typeface="Calibri" panose="020F0502020204030204" pitchFamily="34" charset="0"/>
                <a:ea typeface="標楷體" panose="03000509000000000000" pitchFamily="65" charset="-120"/>
              </a:rPr>
              <a:t>, </a:t>
            </a:r>
            <a:r>
              <a:rPr lang="zh-TW" altLang="en-US" dirty="0">
                <a:latin typeface="Calibri" panose="020F0502020204030204" pitchFamily="34" charset="0"/>
                <a:ea typeface="標楷體" panose="03000509000000000000" pitchFamily="65" charset="-120"/>
              </a:rPr>
              <a:t>授權</a:t>
            </a:r>
          </a:p>
          <a:p>
            <a:r>
              <a:rPr lang="zh-TW" altLang="en-US" dirty="0">
                <a:latin typeface="Calibri" panose="020F0502020204030204" pitchFamily="34" charset="0"/>
                <a:ea typeface="標楷體" panose="03000509000000000000" pitchFamily="65" charset="-120"/>
              </a:rPr>
              <a:t>群組管理</a:t>
            </a:r>
            <a:r>
              <a:rPr lang="en-US" altLang="zh-TW" dirty="0">
                <a:latin typeface="Calibri" panose="020F0502020204030204" pitchFamily="34" charset="0"/>
                <a:ea typeface="標楷體" panose="03000509000000000000" pitchFamily="65" charset="-120"/>
              </a:rPr>
              <a:t>:	</a:t>
            </a:r>
            <a:r>
              <a:rPr lang="zh-TW" altLang="en-US" dirty="0">
                <a:latin typeface="Calibri" panose="020F0502020204030204" pitchFamily="34" charset="0"/>
                <a:ea typeface="標楷體" panose="03000509000000000000" pitchFamily="65" charset="-120"/>
              </a:rPr>
              <a:t>管理群組</a:t>
            </a:r>
            <a:r>
              <a:rPr lang="en-US" altLang="zh-TW" dirty="0">
                <a:latin typeface="Calibri" panose="020F0502020204030204" pitchFamily="34" charset="0"/>
                <a:ea typeface="標楷體" panose="03000509000000000000" pitchFamily="65" charset="-120"/>
              </a:rPr>
              <a:t>, </a:t>
            </a:r>
            <a:r>
              <a:rPr lang="zh-TW" altLang="en-US" dirty="0">
                <a:latin typeface="Calibri" panose="020F0502020204030204" pitchFamily="34" charset="0"/>
                <a:ea typeface="標楷體" panose="03000509000000000000" pitchFamily="65" charset="-120"/>
              </a:rPr>
              <a:t>支援大量操作與存取</a:t>
            </a:r>
          </a:p>
          <a:p>
            <a:r>
              <a:rPr lang="zh-TW" altLang="en-US" dirty="0">
                <a:latin typeface="Calibri" panose="020F0502020204030204" pitchFamily="34" charset="0"/>
                <a:ea typeface="標楷體" panose="03000509000000000000" pitchFamily="65" charset="-120"/>
              </a:rPr>
              <a:t>裝置管理</a:t>
            </a:r>
            <a:r>
              <a:rPr lang="en-US" altLang="zh-TW" dirty="0">
                <a:latin typeface="Calibri" panose="020F0502020204030204" pitchFamily="34" charset="0"/>
                <a:ea typeface="標楷體" panose="03000509000000000000" pitchFamily="65" charset="-120"/>
              </a:rPr>
              <a:t>:	</a:t>
            </a:r>
            <a:r>
              <a:rPr lang="zh-TW" altLang="en-US" dirty="0">
                <a:latin typeface="Calibri" panose="020F0502020204030204" pitchFamily="34" charset="0"/>
                <a:ea typeface="標楷體" panose="03000509000000000000" pitchFamily="65" charset="-120"/>
              </a:rPr>
              <a:t>韌體更新</a:t>
            </a:r>
            <a:r>
              <a:rPr lang="en-US" altLang="zh-TW" dirty="0">
                <a:latin typeface="Calibri" panose="020F0502020204030204" pitchFamily="34" charset="0"/>
                <a:ea typeface="標楷體" panose="03000509000000000000" pitchFamily="65" charset="-120"/>
              </a:rPr>
              <a:t>, </a:t>
            </a:r>
            <a:r>
              <a:rPr lang="zh-TW" altLang="en-US" dirty="0">
                <a:latin typeface="Calibri" panose="020F0502020204030204" pitchFamily="34" charset="0"/>
                <a:ea typeface="標楷體" panose="03000509000000000000" pitchFamily="65" charset="-120"/>
              </a:rPr>
              <a:t>設定</a:t>
            </a:r>
            <a:r>
              <a:rPr lang="en-US" altLang="zh-TW" dirty="0">
                <a:latin typeface="Calibri" panose="020F0502020204030204" pitchFamily="34" charset="0"/>
                <a:ea typeface="標楷體" panose="03000509000000000000" pitchFamily="65" charset="-120"/>
              </a:rPr>
              <a:t>, topology</a:t>
            </a:r>
            <a:r>
              <a:rPr lang="zh-TW" altLang="en-US" dirty="0">
                <a:latin typeface="Calibri" panose="020F0502020204030204" pitchFamily="34" charset="0"/>
                <a:ea typeface="標楷體" panose="03000509000000000000" pitchFamily="65" charset="-120"/>
              </a:rPr>
              <a:t>管理</a:t>
            </a:r>
            <a:r>
              <a:rPr lang="en-US" altLang="zh-TW" dirty="0">
                <a:latin typeface="Calibri" panose="020F0502020204030204" pitchFamily="34" charset="0"/>
                <a:ea typeface="標楷體" panose="03000509000000000000" pitchFamily="65" charset="-120"/>
              </a:rPr>
              <a:t>, </a:t>
            </a:r>
            <a:r>
              <a:rPr lang="zh-TW" altLang="en-US" dirty="0">
                <a:latin typeface="Calibri" panose="020F0502020204030204" pitchFamily="34" charset="0"/>
                <a:ea typeface="標楷體" panose="03000509000000000000" pitchFamily="65" charset="-120"/>
              </a:rPr>
              <a:t>軟體安裝</a:t>
            </a:r>
            <a:r>
              <a:rPr lang="en-US" altLang="zh-TW" dirty="0">
                <a:latin typeface="Calibri" panose="020F0502020204030204" pitchFamily="34" charset="0"/>
                <a:ea typeface="標楷體" panose="03000509000000000000" pitchFamily="65" charset="-120"/>
              </a:rPr>
              <a:t>, </a:t>
            </a:r>
            <a:r>
              <a:rPr lang="zh-TW" altLang="en-US" dirty="0">
                <a:latin typeface="Calibri" panose="020F0502020204030204" pitchFamily="34" charset="0"/>
                <a:ea typeface="標楷體" panose="03000509000000000000" pitchFamily="65" charset="-120"/>
              </a:rPr>
              <a:t>紀錄</a:t>
            </a:r>
            <a:r>
              <a:rPr lang="en-US" altLang="zh-TW" dirty="0">
                <a:latin typeface="Calibri" panose="020F0502020204030204" pitchFamily="34" charset="0"/>
                <a:ea typeface="標楷體" panose="03000509000000000000" pitchFamily="65" charset="-120"/>
              </a:rPr>
              <a:t>, </a:t>
            </a:r>
            <a:r>
              <a:rPr lang="zh-TW" altLang="en-US" dirty="0">
                <a:latin typeface="Calibri" panose="020F0502020204030204" pitchFamily="34" charset="0"/>
                <a:ea typeface="標楷體" panose="03000509000000000000" pitchFamily="65" charset="-120"/>
              </a:rPr>
              <a:t>監測</a:t>
            </a:r>
            <a:r>
              <a:rPr lang="en-US" altLang="zh-TW" dirty="0">
                <a:latin typeface="Calibri" panose="020F0502020204030204" pitchFamily="34" charset="0"/>
                <a:ea typeface="標楷體" panose="03000509000000000000" pitchFamily="65" charset="-120"/>
              </a:rPr>
              <a:t>, </a:t>
            </a:r>
            <a:r>
              <a:rPr lang="zh-TW" altLang="en-US" dirty="0">
                <a:latin typeface="Calibri" panose="020F0502020204030204" pitchFamily="34" charset="0"/>
                <a:ea typeface="標楷體" panose="03000509000000000000" pitchFamily="65" charset="-120"/>
              </a:rPr>
              <a:t>診斷</a:t>
            </a:r>
            <a:r>
              <a:rPr lang="en-US" altLang="zh-TW" dirty="0">
                <a:latin typeface="Calibri" panose="020F0502020204030204" pitchFamily="34" charset="0"/>
                <a:ea typeface="標楷體" panose="03000509000000000000" pitchFamily="65" charset="-120"/>
              </a:rPr>
              <a:t>, </a:t>
            </a:r>
            <a:r>
              <a:rPr lang="zh-TW" altLang="en-US" dirty="0">
                <a:latin typeface="Calibri" panose="020F0502020204030204" pitchFamily="34" charset="0"/>
                <a:ea typeface="標楷體" panose="03000509000000000000" pitchFamily="65" charset="-120"/>
              </a:rPr>
              <a:t>現有裝置管理技術的重用</a:t>
            </a:r>
          </a:p>
          <a:p>
            <a:r>
              <a:rPr lang="zh-TW" altLang="en-US" dirty="0">
                <a:latin typeface="Calibri" panose="020F0502020204030204" pitchFamily="34" charset="0"/>
                <a:ea typeface="標楷體" panose="03000509000000000000" pitchFamily="65" charset="-120"/>
              </a:rPr>
              <a:t>訂閱與通知</a:t>
            </a:r>
            <a:r>
              <a:rPr lang="en-US" altLang="zh-TW" dirty="0">
                <a:latin typeface="Calibri" panose="020F0502020204030204" pitchFamily="34" charset="0"/>
                <a:ea typeface="標楷體" panose="03000509000000000000" pitchFamily="65" charset="-120"/>
              </a:rPr>
              <a:t>:</a:t>
            </a:r>
            <a:r>
              <a:rPr lang="zh-TW" altLang="en-US" dirty="0">
                <a:latin typeface="Calibri" panose="020F0502020204030204" pitchFamily="34" charset="0"/>
                <a:ea typeface="標楷體" panose="03000509000000000000" pitchFamily="65" charset="-120"/>
              </a:rPr>
              <a:t>支援事件相關的通知</a:t>
            </a:r>
            <a:r>
              <a:rPr lang="en-US" altLang="zh-TW" dirty="0">
                <a:latin typeface="Calibri" panose="020F0502020204030204" pitchFamily="34" charset="0"/>
                <a:ea typeface="標楷體" panose="03000509000000000000" pitchFamily="65" charset="-120"/>
              </a:rPr>
              <a:t>(</a:t>
            </a:r>
            <a:r>
              <a:rPr lang="zh-TW" altLang="en-US" dirty="0">
                <a:latin typeface="Calibri" panose="020F0502020204030204" pitchFamily="34" charset="0"/>
                <a:ea typeface="標楷體" panose="03000509000000000000" pitchFamily="65" charset="-120"/>
              </a:rPr>
              <a:t>改變數值時</a:t>
            </a:r>
            <a:r>
              <a:rPr lang="en-US" altLang="zh-TW" dirty="0">
                <a:latin typeface="Calibri" panose="020F0502020204030204" pitchFamily="34" charset="0"/>
                <a:ea typeface="標楷體" panose="03000509000000000000" pitchFamily="65" charset="-120"/>
              </a:rPr>
              <a:t>)</a:t>
            </a:r>
          </a:p>
          <a:p>
            <a:r>
              <a:rPr lang="zh-TW" altLang="en-US" dirty="0">
                <a:latin typeface="Calibri" panose="020F0502020204030204" pitchFamily="34" charset="0"/>
                <a:ea typeface="標楷體" panose="03000509000000000000" pitchFamily="65" charset="-120"/>
              </a:rPr>
              <a:t>網路揭露</a:t>
            </a:r>
            <a:r>
              <a:rPr lang="en-US" altLang="zh-TW" dirty="0" smtClean="0">
                <a:latin typeface="Calibri" panose="020F0502020204030204" pitchFamily="34" charset="0"/>
                <a:ea typeface="標楷體" panose="03000509000000000000" pitchFamily="65" charset="-120"/>
              </a:rPr>
              <a:t>:</a:t>
            </a:r>
            <a:r>
              <a:rPr lang="en-US" altLang="zh-TW" dirty="0">
                <a:latin typeface="Calibri" panose="020F0502020204030204" pitchFamily="34" charset="0"/>
                <a:ea typeface="標楷體" panose="03000509000000000000" pitchFamily="65" charset="-120"/>
              </a:rPr>
              <a:t>	</a:t>
            </a:r>
            <a:r>
              <a:rPr lang="zh-TW" altLang="en-US" dirty="0">
                <a:latin typeface="Calibri" panose="020F0502020204030204" pitchFamily="34" charset="0"/>
                <a:ea typeface="標楷體" panose="03000509000000000000" pitchFamily="65" charset="-120"/>
              </a:rPr>
              <a:t>抽象畫底層的網路介面</a:t>
            </a:r>
            <a:r>
              <a:rPr lang="en-US" altLang="zh-TW" dirty="0">
                <a:latin typeface="Calibri" panose="020F0502020204030204" pitchFamily="34" charset="0"/>
                <a:ea typeface="標楷體" panose="03000509000000000000" pitchFamily="65" charset="-120"/>
              </a:rPr>
              <a:t>( </a:t>
            </a:r>
            <a:r>
              <a:rPr lang="zh-TW" altLang="en-US" dirty="0">
                <a:latin typeface="Calibri" panose="020F0502020204030204" pitchFamily="34" charset="0"/>
                <a:ea typeface="標楷體" panose="03000509000000000000" pitchFamily="65" charset="-120"/>
              </a:rPr>
              <a:t>如使用遠端裝置觸發</a:t>
            </a:r>
            <a:r>
              <a:rPr lang="en-US" altLang="zh-TW" dirty="0">
                <a:latin typeface="Calibri" panose="020F0502020204030204" pitchFamily="34" charset="0"/>
                <a:ea typeface="標楷體" panose="03000509000000000000" pitchFamily="65" charset="-120"/>
              </a:rPr>
              <a:t>, </a:t>
            </a:r>
            <a:r>
              <a:rPr lang="zh-TW" altLang="en-US" dirty="0">
                <a:latin typeface="Calibri" panose="020F0502020204030204" pitchFamily="34" charset="0"/>
                <a:ea typeface="標楷體" panose="03000509000000000000" pitchFamily="65" charset="-120"/>
              </a:rPr>
              <a:t>位置服務等</a:t>
            </a:r>
            <a:r>
              <a:rPr lang="en-US" altLang="zh-TW" dirty="0">
                <a:latin typeface="Calibri" panose="020F0502020204030204" pitchFamily="34" charset="0"/>
                <a:ea typeface="標楷體" panose="03000509000000000000" pitchFamily="65" charset="-120"/>
              </a:rPr>
              <a:t>)</a:t>
            </a:r>
          </a:p>
          <a:p>
            <a:r>
              <a:rPr lang="zh-TW" altLang="en-US" dirty="0">
                <a:latin typeface="Calibri" panose="020F0502020204030204" pitchFamily="34" charset="0"/>
                <a:ea typeface="標楷體" panose="03000509000000000000" pitchFamily="65" charset="-120"/>
              </a:rPr>
              <a:t>通訊管理</a:t>
            </a:r>
            <a:r>
              <a:rPr lang="en-US" altLang="zh-TW" dirty="0">
                <a:latin typeface="Calibri" panose="020F0502020204030204" pitchFamily="34" charset="0"/>
                <a:ea typeface="標楷體" panose="03000509000000000000" pitchFamily="65" charset="-120"/>
              </a:rPr>
              <a:t>:	</a:t>
            </a:r>
            <a:r>
              <a:rPr lang="zh-TW" altLang="en-US" dirty="0">
                <a:latin typeface="Calibri" panose="020F0502020204030204" pitchFamily="34" charset="0"/>
                <a:ea typeface="標楷體" panose="03000509000000000000" pitchFamily="65" charset="-120"/>
              </a:rPr>
              <a:t>選擇通訊頻道</a:t>
            </a:r>
            <a:r>
              <a:rPr lang="en-US" altLang="zh-TW" dirty="0">
                <a:latin typeface="Calibri" panose="020F0502020204030204" pitchFamily="34" charset="0"/>
                <a:ea typeface="標楷體" panose="03000509000000000000" pitchFamily="65" charset="-120"/>
              </a:rPr>
              <a:t>, </a:t>
            </a:r>
            <a:r>
              <a:rPr lang="zh-TW" altLang="en-US" dirty="0">
                <a:latin typeface="Calibri" panose="020F0502020204030204" pitchFamily="34" charset="0"/>
                <a:ea typeface="標楷體" panose="03000509000000000000" pitchFamily="65" charset="-120"/>
              </a:rPr>
              <a:t>排程</a:t>
            </a:r>
            <a:r>
              <a:rPr lang="en-US" altLang="zh-TW" dirty="0">
                <a:latin typeface="Calibri" panose="020F0502020204030204" pitchFamily="34" charset="0"/>
                <a:ea typeface="標楷體" panose="03000509000000000000" pitchFamily="65" charset="-120"/>
              </a:rPr>
              <a:t>, </a:t>
            </a:r>
            <a:r>
              <a:rPr lang="zh-TW" altLang="en-US" dirty="0">
                <a:latin typeface="Calibri" panose="020F0502020204030204" pitchFamily="34" charset="0"/>
                <a:ea typeface="標楷體" panose="03000509000000000000" pitchFamily="65" charset="-120"/>
              </a:rPr>
              <a:t>儲存與轉送</a:t>
            </a:r>
            <a:r>
              <a:rPr lang="en-US" altLang="zh-TW" dirty="0">
                <a:latin typeface="Calibri" panose="020F0502020204030204" pitchFamily="34" charset="0"/>
                <a:ea typeface="標楷體" panose="03000509000000000000" pitchFamily="65" charset="-120"/>
              </a:rPr>
              <a:t>, reachability status awareness</a:t>
            </a:r>
          </a:p>
          <a:p>
            <a:r>
              <a:rPr lang="zh-TW" altLang="en-US" dirty="0">
                <a:latin typeface="Calibri" panose="020F0502020204030204" pitchFamily="34" charset="0"/>
                <a:ea typeface="標楷體" panose="03000509000000000000" pitchFamily="65" charset="-120"/>
              </a:rPr>
              <a:t>位置</a:t>
            </a:r>
            <a:r>
              <a:rPr lang="en-US" altLang="zh-TW" dirty="0" smtClean="0">
                <a:latin typeface="Calibri" panose="020F0502020204030204" pitchFamily="34" charset="0"/>
                <a:ea typeface="標楷體" panose="03000509000000000000" pitchFamily="65" charset="-120"/>
              </a:rPr>
              <a:t>: </a:t>
            </a:r>
            <a:r>
              <a:rPr lang="zh-TW" altLang="en-US" dirty="0" smtClean="0">
                <a:latin typeface="Calibri" panose="020F0502020204030204" pitchFamily="34" charset="0"/>
                <a:ea typeface="標楷體" panose="03000509000000000000" pitchFamily="65" charset="-120"/>
              </a:rPr>
              <a:t>管理</a:t>
            </a:r>
            <a:r>
              <a:rPr lang="zh-TW" altLang="en-US" dirty="0">
                <a:latin typeface="Calibri" panose="020F0502020204030204" pitchFamily="34" charset="0"/>
                <a:ea typeface="標楷體" panose="03000509000000000000" pitchFamily="65" charset="-120"/>
              </a:rPr>
              <a:t>與提供位置資訊服務</a:t>
            </a:r>
          </a:p>
          <a:p>
            <a:endParaRPr lang="zh-TW" altLang="en-US" dirty="0">
              <a:latin typeface="Calibri" panose="020F0502020204030204" pitchFamily="34" charset="0"/>
              <a:ea typeface="標楷體" panose="03000509000000000000" pitchFamily="65" charset="-120"/>
            </a:endParaRPr>
          </a:p>
        </p:txBody>
      </p:sp>
      <p:sp>
        <p:nvSpPr>
          <p:cNvPr id="4" name="投影片編號版面配置區 3"/>
          <p:cNvSpPr>
            <a:spLocks noGrp="1"/>
          </p:cNvSpPr>
          <p:nvPr>
            <p:ph type="sldNum" sz="quarter" idx="4"/>
          </p:nvPr>
        </p:nvSpPr>
        <p:spPr/>
        <p:txBody>
          <a:bodyPr/>
          <a:lstStyle/>
          <a:p>
            <a:fld id="{BC71E80C-9635-473D-9F26-B779060F2DD3}" type="slidenum">
              <a:rPr lang="zh-TW" altLang="en-US" smtClean="0"/>
              <a:t>63</a:t>
            </a:fld>
            <a:endParaRPr lang="zh-TW" altLang="en-US" dirty="0"/>
          </a:p>
        </p:txBody>
      </p:sp>
    </p:spTree>
    <p:extLst>
      <p:ext uri="{BB962C8B-B14F-4D97-AF65-F5344CB8AC3E}">
        <p14:creationId xmlns:p14="http://schemas.microsoft.com/office/powerpoint/2010/main" val="36779553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199" y="476672"/>
            <a:ext cx="8229600" cy="936104"/>
          </a:xfrm>
        </p:spPr>
        <p:txBody>
          <a:bodyPr>
            <a:noAutofit/>
          </a:bodyPr>
          <a:lstStyle/>
          <a:p>
            <a:r>
              <a:rPr lang="en-US" altLang="zh-TW" sz="3600" dirty="0" smtClean="0">
                <a:solidFill>
                  <a:schemeClr val="tx1"/>
                </a:solidFill>
              </a:rPr>
              <a:t>Overall oneM2M Functional Architecture</a:t>
            </a:r>
            <a:endParaRPr lang="zh-TW" altLang="en-US" sz="3600" dirty="0">
              <a:solidFill>
                <a:schemeClr val="tx1"/>
              </a:solidFill>
            </a:endParaRPr>
          </a:p>
        </p:txBody>
      </p:sp>
      <p:pic>
        <p:nvPicPr>
          <p:cNvPr id="4" name="圖片 3"/>
          <p:cNvPicPr>
            <a:picLocks noChangeAspect="1"/>
          </p:cNvPicPr>
          <p:nvPr/>
        </p:nvPicPr>
        <p:blipFill>
          <a:blip r:embed="rId3"/>
          <a:stretch>
            <a:fillRect/>
          </a:stretch>
        </p:blipFill>
        <p:spPr>
          <a:xfrm>
            <a:off x="1106123" y="1503475"/>
            <a:ext cx="6931753" cy="5273497"/>
          </a:xfrm>
          <a:prstGeom prst="rect">
            <a:avLst/>
          </a:prstGeom>
        </p:spPr>
      </p:pic>
      <p:sp>
        <p:nvSpPr>
          <p:cNvPr id="5" name="投影片編號版面配置區 4"/>
          <p:cNvSpPr>
            <a:spLocks noGrp="1"/>
          </p:cNvSpPr>
          <p:nvPr>
            <p:ph type="sldNum" sz="quarter" idx="4"/>
          </p:nvPr>
        </p:nvSpPr>
        <p:spPr/>
        <p:txBody>
          <a:bodyPr/>
          <a:lstStyle/>
          <a:p>
            <a:fld id="{BC71E80C-9635-473D-9F26-B779060F2DD3}" type="slidenum">
              <a:rPr lang="zh-TW" altLang="en-US" smtClean="0"/>
              <a:t>64</a:t>
            </a:fld>
            <a:endParaRPr lang="zh-TW" altLang="en-US"/>
          </a:p>
        </p:txBody>
      </p:sp>
    </p:spTree>
    <p:extLst>
      <p:ext uri="{BB962C8B-B14F-4D97-AF65-F5344CB8AC3E}">
        <p14:creationId xmlns:p14="http://schemas.microsoft.com/office/powerpoint/2010/main" val="377510258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a:xfrm>
            <a:off x="395536" y="574617"/>
            <a:ext cx="8229600" cy="1008112"/>
          </a:xfrm>
        </p:spPr>
        <p:txBody>
          <a:bodyPr/>
          <a:lstStyle/>
          <a:p>
            <a:r>
              <a:rPr lang="en-US" altLang="en-US" dirty="0" smtClean="0">
                <a:ea typeface="新細明體" panose="02020500000000000000" pitchFamily="18" charset="-120"/>
              </a:rPr>
              <a:t>Concluding Remarks (1)</a:t>
            </a:r>
          </a:p>
        </p:txBody>
      </p:sp>
      <p:sp>
        <p:nvSpPr>
          <p:cNvPr id="65539" name="Content Placeholder 2"/>
          <p:cNvSpPr>
            <a:spLocks noGrp="1"/>
          </p:cNvSpPr>
          <p:nvPr>
            <p:ph idx="1"/>
          </p:nvPr>
        </p:nvSpPr>
        <p:spPr>
          <a:xfrm>
            <a:off x="539750" y="1341438"/>
            <a:ext cx="8229600" cy="4525962"/>
          </a:xfrm>
        </p:spPr>
        <p:txBody>
          <a:bodyPr/>
          <a:lstStyle/>
          <a:p>
            <a:pPr marL="514350" indent="-514350" eaLnBrk="1" hangingPunct="1"/>
            <a:r>
              <a:rPr lang="en-US" altLang="zh-TW" sz="2800" dirty="0" smtClean="0"/>
              <a:t>oneM2M follows a rigorous process to define a high level architecture for IoT/M2M</a:t>
            </a:r>
          </a:p>
          <a:p>
            <a:pPr marL="514350" indent="-514350" eaLnBrk="1" hangingPunct="1"/>
            <a:r>
              <a:rPr lang="en-US" altLang="zh-TW" sz="2800" dirty="0" smtClean="0"/>
              <a:t>It starts from use case studies across many use cases to capture sufficient requirements.</a:t>
            </a:r>
          </a:p>
          <a:p>
            <a:pPr marL="514350" indent="-514350" eaLnBrk="1" hangingPunct="1"/>
            <a:r>
              <a:rPr lang="en-US" altLang="zh-TW" sz="2800" dirty="0" smtClean="0"/>
              <a:t>Based on these requirements, a high-level IoT/M2M architecture is developed.</a:t>
            </a:r>
          </a:p>
          <a:p>
            <a:pPr marL="514350" indent="-514350" eaLnBrk="1" hangingPunct="1"/>
            <a:r>
              <a:rPr lang="en-US" altLang="zh-TW" sz="2800" dirty="0" smtClean="0"/>
              <a:t>The architecture consists of two domains: field domain and infrastructure domain.</a:t>
            </a:r>
          </a:p>
          <a:p>
            <a:pPr marL="0" indent="0" eaLnBrk="1" hangingPunct="1">
              <a:buNone/>
            </a:pPr>
            <a:endParaRPr lang="en-US" altLang="zh-TW" sz="2800" dirty="0" smtClean="0"/>
          </a:p>
          <a:p>
            <a:pPr marL="514350" indent="-514350">
              <a:buFont typeface="Arial" panose="020B0604020202020204" pitchFamily="34" charset="0"/>
              <a:buNone/>
            </a:pPr>
            <a:endParaRPr lang="en-US" altLang="zh-TW" dirty="0" smtClean="0"/>
          </a:p>
        </p:txBody>
      </p:sp>
      <p:sp>
        <p:nvSpPr>
          <p:cNvPr id="2" name="投影片編號版面配置區 1"/>
          <p:cNvSpPr>
            <a:spLocks noGrp="1"/>
          </p:cNvSpPr>
          <p:nvPr>
            <p:ph type="sldNum" sz="quarter" idx="4"/>
          </p:nvPr>
        </p:nvSpPr>
        <p:spPr/>
        <p:txBody>
          <a:bodyPr/>
          <a:lstStyle/>
          <a:p>
            <a:fld id="{BC71E80C-9635-473D-9F26-B779060F2DD3}" type="slidenum">
              <a:rPr lang="zh-TW" altLang="en-US" smtClean="0"/>
              <a:t>65</a:t>
            </a:fld>
            <a:endParaRPr lang="zh-TW" altLang="en-US" dirty="0"/>
          </a:p>
        </p:txBody>
      </p:sp>
    </p:spTree>
    <p:extLst>
      <p:ext uri="{BB962C8B-B14F-4D97-AF65-F5344CB8AC3E}">
        <p14:creationId xmlns:p14="http://schemas.microsoft.com/office/powerpoint/2010/main" val="150896443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r>
              <a:rPr lang="en-US" altLang="en-US" dirty="0" smtClean="0">
                <a:ea typeface="新細明體" panose="02020500000000000000" pitchFamily="18" charset="-120"/>
              </a:rPr>
              <a:t>Concluding Remarks (2)</a:t>
            </a:r>
          </a:p>
        </p:txBody>
      </p:sp>
      <p:sp>
        <p:nvSpPr>
          <p:cNvPr id="66563" name="Content Placeholder 2"/>
          <p:cNvSpPr>
            <a:spLocks noGrp="1"/>
          </p:cNvSpPr>
          <p:nvPr>
            <p:ph idx="1"/>
          </p:nvPr>
        </p:nvSpPr>
        <p:spPr/>
        <p:txBody>
          <a:bodyPr>
            <a:normAutofit fontScale="85000" lnSpcReduction="10000"/>
          </a:bodyPr>
          <a:lstStyle/>
          <a:p>
            <a:r>
              <a:rPr lang="en-US" altLang="en-US" dirty="0">
                <a:ea typeface="新細明體" panose="02020500000000000000" pitchFamily="18" charset="-120"/>
              </a:rPr>
              <a:t>Four types of </a:t>
            </a:r>
            <a:r>
              <a:rPr lang="en-US" altLang="en-US" dirty="0" smtClean="0">
                <a:ea typeface="新細明體" panose="02020500000000000000" pitchFamily="18" charset="-120"/>
              </a:rPr>
              <a:t>nodes are defined </a:t>
            </a:r>
            <a:r>
              <a:rPr lang="en-US" altLang="en-US" dirty="0">
                <a:ea typeface="新細明體" panose="02020500000000000000" pitchFamily="18" charset="-120"/>
              </a:rPr>
              <a:t>: Application Dedicated Node, Application Service Node, Middle Node and Infrastructure Node. </a:t>
            </a:r>
          </a:p>
          <a:p>
            <a:r>
              <a:rPr lang="en-US" altLang="en-US" dirty="0">
                <a:ea typeface="新細明體" panose="02020500000000000000" pitchFamily="18" charset="-120"/>
              </a:rPr>
              <a:t>Four Reference </a:t>
            </a:r>
            <a:r>
              <a:rPr lang="en-US" altLang="en-US" dirty="0" smtClean="0">
                <a:ea typeface="新細明體" panose="02020500000000000000" pitchFamily="18" charset="-120"/>
              </a:rPr>
              <a:t>Points are defined</a:t>
            </a:r>
            <a:r>
              <a:rPr lang="en-US" altLang="en-US" dirty="0">
                <a:ea typeface="新細明體" panose="02020500000000000000" pitchFamily="18" charset="-120"/>
              </a:rPr>
              <a:t>: Mcc (CSE-CSE), Mca (CSE-AE), Mcn (CSE-NSE) and Mcc’ (between 2 service providers</a:t>
            </a:r>
            <a:r>
              <a:rPr lang="en-US" altLang="en-US" dirty="0" smtClean="0">
                <a:ea typeface="新細明體" panose="02020500000000000000" pitchFamily="18" charset="-120"/>
              </a:rPr>
              <a:t>).</a:t>
            </a:r>
          </a:p>
          <a:p>
            <a:r>
              <a:rPr lang="en-US" altLang="en-US" dirty="0" smtClean="0">
                <a:ea typeface="新細明體" panose="02020500000000000000" pitchFamily="18" charset="-120"/>
              </a:rPr>
              <a:t>Twelve common service functions are also identified.</a:t>
            </a:r>
          </a:p>
          <a:p>
            <a:r>
              <a:rPr lang="en-US" altLang="en-US" dirty="0" smtClean="0">
                <a:ea typeface="新細明體" panose="02020500000000000000" pitchFamily="18" charset="-120"/>
              </a:rPr>
              <a:t>These service functions are distributed in the M2M networks and can reside in </a:t>
            </a:r>
            <a:r>
              <a:rPr lang="en-US" altLang="en-US" dirty="0">
                <a:ea typeface="新細明體" panose="02020500000000000000" pitchFamily="18" charset="-120"/>
              </a:rPr>
              <a:t>Application Service Node, Middle Node and Infrastructure </a:t>
            </a:r>
            <a:r>
              <a:rPr lang="en-US" altLang="en-US" dirty="0" smtClean="0">
                <a:ea typeface="新細明體" panose="02020500000000000000" pitchFamily="18" charset="-120"/>
              </a:rPr>
              <a:t>Node to support M2M services.</a:t>
            </a:r>
          </a:p>
          <a:p>
            <a:endParaRPr lang="en-US" altLang="en-US" dirty="0" smtClean="0">
              <a:ea typeface="新細明體" panose="02020500000000000000" pitchFamily="18" charset="-120"/>
            </a:endParaRPr>
          </a:p>
        </p:txBody>
      </p:sp>
      <p:sp>
        <p:nvSpPr>
          <p:cNvPr id="2" name="投影片編號版面配置區 1"/>
          <p:cNvSpPr>
            <a:spLocks noGrp="1"/>
          </p:cNvSpPr>
          <p:nvPr>
            <p:ph type="sldNum" sz="quarter" idx="4"/>
          </p:nvPr>
        </p:nvSpPr>
        <p:spPr/>
        <p:txBody>
          <a:bodyPr/>
          <a:lstStyle/>
          <a:p>
            <a:fld id="{BC71E80C-9635-473D-9F26-B779060F2DD3}" type="slidenum">
              <a:rPr lang="zh-TW" altLang="en-US" smtClean="0"/>
              <a:t>66</a:t>
            </a:fld>
            <a:endParaRPr lang="zh-TW" altLang="en-US" dirty="0"/>
          </a:p>
        </p:txBody>
      </p:sp>
    </p:spTree>
    <p:extLst>
      <p:ext uri="{BB962C8B-B14F-4D97-AF65-F5344CB8AC3E}">
        <p14:creationId xmlns:p14="http://schemas.microsoft.com/office/powerpoint/2010/main" val="314731662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normAutofit fontScale="90000"/>
          </a:bodyPr>
          <a:lstStyle/>
          <a:p>
            <a:pPr eaLnBrk="1" hangingPunct="1"/>
            <a:r>
              <a:rPr lang="en-US" altLang="en-US" dirty="0" smtClean="0">
                <a:ea typeface="新細明體" pitchFamily="18" charset="-120"/>
              </a:rPr>
              <a:t>Where to Find oneM2M Specifications</a:t>
            </a:r>
          </a:p>
        </p:txBody>
      </p:sp>
      <p:sp>
        <p:nvSpPr>
          <p:cNvPr id="24579" name="Content Placeholder 2"/>
          <p:cNvSpPr>
            <a:spLocks noGrp="1"/>
          </p:cNvSpPr>
          <p:nvPr>
            <p:ph idx="1"/>
          </p:nvPr>
        </p:nvSpPr>
        <p:spPr>
          <a:xfrm>
            <a:off x="457200" y="2067520"/>
            <a:ext cx="8229600" cy="4425355"/>
          </a:xfrm>
        </p:spPr>
        <p:txBody>
          <a:bodyPr>
            <a:normAutofit/>
          </a:bodyPr>
          <a:lstStyle/>
          <a:p>
            <a:r>
              <a:rPr lang="en-US" altLang="en-US" sz="2400" dirty="0" smtClean="0">
                <a:ea typeface="新細明體" pitchFamily="18" charset="-120"/>
              </a:rPr>
              <a:t>oneM2M Published Documents</a:t>
            </a:r>
          </a:p>
          <a:p>
            <a:pPr lvl="1"/>
            <a:r>
              <a:rPr lang="en-US" altLang="en-US" sz="1800" dirty="0">
                <a:ea typeface="新細明體" pitchFamily="18" charset="-120"/>
                <a:hlinkClick r:id="rId3"/>
              </a:rPr>
              <a:t>http://</a:t>
            </a:r>
            <a:r>
              <a:rPr lang="en-US" altLang="en-US" sz="1800" dirty="0" smtClean="0">
                <a:ea typeface="新細明體" pitchFamily="18" charset="-120"/>
                <a:hlinkClick r:id="rId3"/>
              </a:rPr>
              <a:t>www.onem2m.org/technical/published-documents</a:t>
            </a:r>
            <a:endParaRPr lang="en-US" altLang="en-US" sz="1800" dirty="0" smtClean="0">
              <a:ea typeface="新細明體" pitchFamily="18" charset="-120"/>
            </a:endParaRPr>
          </a:p>
          <a:p>
            <a:pPr lvl="1"/>
            <a:r>
              <a:rPr lang="en-US" altLang="en-US" sz="1800">
                <a:ea typeface="新細明體" pitchFamily="18" charset="-120"/>
                <a:hlinkClick r:id="rId4"/>
              </a:rPr>
              <a:t>http</a:t>
            </a:r>
            <a:r>
              <a:rPr lang="en-US" altLang="en-US" sz="1800">
                <a:ea typeface="新細明體" pitchFamily="18" charset="-120"/>
                <a:hlinkClick r:id="rId4"/>
              </a:rPr>
              <a:t>://</a:t>
            </a:r>
            <a:r>
              <a:rPr lang="en-US" altLang="en-US" sz="1800" smtClean="0">
                <a:ea typeface="新細明體" pitchFamily="18" charset="-120"/>
                <a:hlinkClick r:id="rId4"/>
              </a:rPr>
              <a:t>www.onem2m.org/images/files/deliverables/Release2/TR-0001-Use_Cases_Collection-V2.4.1.pdf</a:t>
            </a:r>
            <a:endParaRPr lang="en-US" altLang="en-US" sz="1800" smtClean="0">
              <a:ea typeface="新細明體" pitchFamily="18" charset="-120"/>
            </a:endParaRPr>
          </a:p>
          <a:p>
            <a:r>
              <a:rPr lang="en-US" altLang="en-US" sz="2200" smtClean="0">
                <a:ea typeface="新細明體" pitchFamily="18" charset="-120"/>
              </a:rPr>
              <a:t>oneM2M </a:t>
            </a:r>
            <a:r>
              <a:rPr lang="en-US" altLang="en-US" sz="2200" dirty="0" smtClean="0">
                <a:ea typeface="新細明體" pitchFamily="18" charset="-120"/>
              </a:rPr>
              <a:t>– Webinars</a:t>
            </a:r>
          </a:p>
          <a:p>
            <a:pPr lvl="1"/>
            <a:r>
              <a:rPr lang="en-US" altLang="en-US" sz="1800" dirty="0" smtClean="0">
                <a:ea typeface="新細明體" pitchFamily="18" charset="-120"/>
                <a:hlinkClick r:id="rId5"/>
              </a:rPr>
              <a:t>http</a:t>
            </a:r>
            <a:r>
              <a:rPr lang="en-US" altLang="en-US" sz="1800" dirty="0">
                <a:ea typeface="新細明體" pitchFamily="18" charset="-120"/>
                <a:hlinkClick r:id="rId5"/>
              </a:rPr>
              <a:t>://</a:t>
            </a:r>
            <a:r>
              <a:rPr lang="en-US" altLang="en-US" sz="1800" dirty="0" smtClean="0">
                <a:ea typeface="新細明體" pitchFamily="18" charset="-120"/>
                <a:hlinkClick r:id="rId5"/>
              </a:rPr>
              <a:t>www.onem2m.org/insights/webinars</a:t>
            </a:r>
            <a:endParaRPr lang="en-US" altLang="en-US" sz="1800" dirty="0" smtClean="0">
              <a:ea typeface="新細明體" pitchFamily="18" charset="-120"/>
            </a:endParaRPr>
          </a:p>
          <a:p>
            <a:pPr lvl="1"/>
            <a:endParaRPr lang="en-US" altLang="en-US" sz="1800" dirty="0" smtClean="0">
              <a:ea typeface="新細明體" pitchFamily="18" charset="-120"/>
            </a:endParaRPr>
          </a:p>
          <a:p>
            <a:pPr marL="256032" lvl="1" indent="0">
              <a:buNone/>
            </a:pPr>
            <a:r>
              <a:rPr lang="en-US" altLang="en-US" sz="1400" dirty="0" smtClean="0">
                <a:ea typeface="新細明體" pitchFamily="18" charset="-120"/>
              </a:rPr>
              <a:t>   </a:t>
            </a:r>
            <a:endParaRPr lang="en-US" altLang="en-US" dirty="0" smtClean="0">
              <a:ea typeface="新細明體" pitchFamily="18" charset="-120"/>
            </a:endParaRPr>
          </a:p>
          <a:p>
            <a:pPr eaLnBrk="1" hangingPunct="1">
              <a:buFont typeface="Arial" pitchFamily="34" charset="0"/>
              <a:buNone/>
            </a:pPr>
            <a:endParaRPr lang="en-US" altLang="en-US" dirty="0" smtClean="0">
              <a:ea typeface="新細明體" pitchFamily="18" charset="-120"/>
            </a:endParaRPr>
          </a:p>
          <a:p>
            <a:pPr eaLnBrk="1" hangingPunct="1">
              <a:buFont typeface="Arial" pitchFamily="34" charset="0"/>
              <a:buNone/>
            </a:pPr>
            <a:endParaRPr lang="en-US" altLang="en-US" dirty="0" smtClean="0">
              <a:ea typeface="新細明體" pitchFamily="18" charset="-120"/>
            </a:endParaRPr>
          </a:p>
          <a:p>
            <a:pPr eaLnBrk="1" hangingPunct="1">
              <a:buFont typeface="Arial" pitchFamily="34" charset="0"/>
              <a:buNone/>
            </a:pPr>
            <a:endParaRPr lang="en-US" altLang="en-US" dirty="0" smtClean="0">
              <a:ea typeface="新細明體" pitchFamily="18" charset="-120"/>
            </a:endParaRPr>
          </a:p>
        </p:txBody>
      </p:sp>
      <p:sp>
        <p:nvSpPr>
          <p:cNvPr id="3" name="投影片編號版面配置區 2"/>
          <p:cNvSpPr>
            <a:spLocks noGrp="1"/>
          </p:cNvSpPr>
          <p:nvPr>
            <p:ph type="sldNum" sz="quarter" idx="4"/>
          </p:nvPr>
        </p:nvSpPr>
        <p:spPr/>
        <p:txBody>
          <a:bodyPr/>
          <a:lstStyle/>
          <a:p>
            <a:fld id="{BC71E80C-9635-473D-9F26-B779060F2DD3}" type="slidenum">
              <a:rPr lang="zh-TW" altLang="en-US" smtClean="0"/>
              <a:t>67</a:t>
            </a:fld>
            <a:endParaRPr lang="zh-TW" altLang="en-US" dirty="0"/>
          </a:p>
        </p:txBody>
      </p:sp>
    </p:spTree>
    <p:extLst>
      <p:ext uri="{BB962C8B-B14F-4D97-AF65-F5344CB8AC3E}">
        <p14:creationId xmlns:p14="http://schemas.microsoft.com/office/powerpoint/2010/main" val="13856285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00552" y="523685"/>
            <a:ext cx="8229600" cy="1066800"/>
          </a:xfrm>
        </p:spPr>
        <p:txBody>
          <a:bodyPr rtlCol="0">
            <a:normAutofit/>
          </a:bodyPr>
          <a:lstStyle/>
          <a:p>
            <a:pPr>
              <a:defRPr/>
            </a:pPr>
            <a:r>
              <a:rPr lang="en-US" altLang="zh-TW" dirty="0"/>
              <a:t>Goals of ETSI TC M2M</a:t>
            </a:r>
            <a:endParaRPr lang="zh-TW" altLang="en-US" dirty="0"/>
          </a:p>
        </p:txBody>
      </p:sp>
      <p:sp>
        <p:nvSpPr>
          <p:cNvPr id="3" name="內容版面配置區 2"/>
          <p:cNvSpPr>
            <a:spLocks noGrp="1"/>
          </p:cNvSpPr>
          <p:nvPr>
            <p:ph idx="1"/>
          </p:nvPr>
        </p:nvSpPr>
        <p:spPr>
          <a:xfrm>
            <a:off x="417672" y="1609923"/>
            <a:ext cx="8546816" cy="4641850"/>
          </a:xfrm>
        </p:spPr>
        <p:txBody>
          <a:bodyPr rtlCol="0">
            <a:noAutofit/>
          </a:bodyPr>
          <a:lstStyle/>
          <a:p>
            <a:r>
              <a:rPr lang="en-US" altLang="zh-TW" sz="2400" dirty="0"/>
              <a:t>To develop and maintain an end-to-end overall telecommunication high level architecture for M2M</a:t>
            </a:r>
          </a:p>
          <a:p>
            <a:r>
              <a:rPr lang="en-US" altLang="zh-TW" sz="2400" dirty="0"/>
              <a:t>To identify gaps where existing standards and provide specifications to fill these gaps</a:t>
            </a:r>
          </a:p>
        </p:txBody>
      </p:sp>
      <p:sp>
        <p:nvSpPr>
          <p:cNvPr id="5" name="投影片編號版面配置區 4"/>
          <p:cNvSpPr>
            <a:spLocks noGrp="1"/>
          </p:cNvSpPr>
          <p:nvPr>
            <p:ph type="sldNum" sz="quarter" idx="4"/>
          </p:nvPr>
        </p:nvSpPr>
        <p:spPr/>
        <p:txBody>
          <a:bodyPr/>
          <a:lstStyle/>
          <a:p>
            <a:fld id="{BC71E80C-9635-473D-9F26-B779060F2DD3}" type="slidenum">
              <a:rPr lang="zh-TW" altLang="en-US" smtClean="0"/>
              <a:t>7</a:t>
            </a:fld>
            <a:endParaRPr lang="zh-TW" altLang="en-US" dirty="0"/>
          </a:p>
        </p:txBody>
      </p:sp>
    </p:spTree>
    <p:extLst>
      <p:ext uri="{BB962C8B-B14F-4D97-AF65-F5344CB8AC3E}">
        <p14:creationId xmlns:p14="http://schemas.microsoft.com/office/powerpoint/2010/main" val="42747795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標題 1"/>
          <p:cNvSpPr>
            <a:spLocks noGrp="1"/>
          </p:cNvSpPr>
          <p:nvPr>
            <p:ph type="title"/>
          </p:nvPr>
        </p:nvSpPr>
        <p:spPr>
          <a:xfrm>
            <a:off x="457200" y="274638"/>
            <a:ext cx="8229600" cy="1066800"/>
          </a:xfrm>
        </p:spPr>
        <p:txBody>
          <a:bodyPr/>
          <a:lstStyle/>
          <a:p>
            <a:pPr eaLnBrk="1" hangingPunct="1"/>
            <a:r>
              <a:rPr lang="en-US" altLang="zh-TW" dirty="0" smtClean="0"/>
              <a:t>Characteristics of M2M</a:t>
            </a:r>
            <a:endParaRPr lang="zh-TW" altLang="en-US" smtClean="0"/>
          </a:p>
        </p:txBody>
      </p:sp>
      <p:sp>
        <p:nvSpPr>
          <p:cNvPr id="3" name="內容版面配置區 2"/>
          <p:cNvSpPr>
            <a:spLocks noGrp="1"/>
          </p:cNvSpPr>
          <p:nvPr>
            <p:ph idx="1"/>
          </p:nvPr>
        </p:nvSpPr>
        <p:spPr>
          <a:xfrm>
            <a:off x="457200" y="1600200"/>
            <a:ext cx="5122863" cy="4525963"/>
          </a:xfrm>
        </p:spPr>
        <p:txBody>
          <a:bodyPr rtlCol="0">
            <a:normAutofit lnSpcReduction="10000"/>
          </a:bodyPr>
          <a:lstStyle/>
          <a:p>
            <a:pPr eaLnBrk="1" fontAlgn="auto" hangingPunct="1">
              <a:spcAft>
                <a:spcPts val="0"/>
              </a:spcAft>
              <a:buFont typeface="Arial" pitchFamily="34" charset="0"/>
              <a:buChar char="•"/>
              <a:defRPr/>
            </a:pPr>
            <a:r>
              <a:rPr lang="en-US" altLang="zh-TW" dirty="0" smtClean="0"/>
              <a:t>Information </a:t>
            </a:r>
            <a:r>
              <a:rPr lang="en-US" altLang="zh-TW" dirty="0"/>
              <a:t>exchange </a:t>
            </a:r>
            <a:r>
              <a:rPr lang="en-US" altLang="zh-TW" dirty="0" smtClean="0"/>
              <a:t>over communication networks</a:t>
            </a:r>
          </a:p>
          <a:p>
            <a:pPr lvl="1" eaLnBrk="1" fontAlgn="auto" hangingPunct="1">
              <a:spcAft>
                <a:spcPts val="0"/>
              </a:spcAft>
              <a:buFont typeface="Arial" pitchFamily="34" charset="0"/>
              <a:buChar char="–"/>
              <a:defRPr/>
            </a:pPr>
            <a:r>
              <a:rPr lang="en-US" altLang="zh-TW" dirty="0"/>
              <a:t>Via mobile networks or public </a:t>
            </a:r>
            <a:r>
              <a:rPr lang="en-US" altLang="zh-TW" dirty="0" smtClean="0"/>
              <a:t>internets</a:t>
            </a:r>
          </a:p>
          <a:p>
            <a:pPr eaLnBrk="1" fontAlgn="auto" hangingPunct="1">
              <a:spcBef>
                <a:spcPts val="2400"/>
              </a:spcBef>
              <a:spcAft>
                <a:spcPts val="0"/>
              </a:spcAft>
              <a:buFont typeface="Arial" pitchFamily="34" charset="0"/>
              <a:buChar char="•"/>
              <a:defRPr/>
            </a:pPr>
            <a:r>
              <a:rPr lang="en-US" altLang="zh-TW" dirty="0" smtClean="0"/>
              <a:t>A </a:t>
            </a:r>
            <a:r>
              <a:rPr lang="en-US" altLang="zh-TW" dirty="0"/>
              <a:t>group of similar </a:t>
            </a:r>
            <a:r>
              <a:rPr lang="en-US" altLang="zh-TW" dirty="0" smtClean="0"/>
              <a:t>devices</a:t>
            </a:r>
          </a:p>
          <a:p>
            <a:pPr lvl="1" eaLnBrk="1" fontAlgn="auto" hangingPunct="1">
              <a:spcAft>
                <a:spcPts val="0"/>
              </a:spcAft>
              <a:buFont typeface="Arial" pitchFamily="34" charset="0"/>
              <a:buChar char="–"/>
              <a:defRPr/>
            </a:pPr>
            <a:r>
              <a:rPr lang="en-US" altLang="zh-TW" dirty="0" smtClean="0"/>
              <a:t>Devices </a:t>
            </a:r>
            <a:r>
              <a:rPr lang="en-US" altLang="zh-TW" dirty="0"/>
              <a:t>with limited </a:t>
            </a:r>
            <a:r>
              <a:rPr lang="en-US" altLang="zh-TW" dirty="0" smtClean="0"/>
              <a:t>capacities</a:t>
            </a:r>
          </a:p>
          <a:p>
            <a:pPr lvl="1" eaLnBrk="1" fontAlgn="auto" hangingPunct="1">
              <a:spcAft>
                <a:spcPts val="0"/>
              </a:spcAft>
              <a:buFont typeface="Arial" pitchFamily="34" charset="0"/>
              <a:buChar char="–"/>
              <a:defRPr/>
            </a:pPr>
            <a:r>
              <a:rPr lang="en-US" altLang="zh-TW" dirty="0"/>
              <a:t>Hierarchical architecture</a:t>
            </a:r>
          </a:p>
          <a:p>
            <a:pPr lvl="1" eaLnBrk="1" fontAlgn="auto" hangingPunct="1">
              <a:spcAft>
                <a:spcPts val="0"/>
              </a:spcAft>
              <a:buFont typeface="Arial" pitchFamily="34" charset="0"/>
              <a:buChar char="–"/>
              <a:defRPr/>
            </a:pPr>
            <a:r>
              <a:rPr lang="en-US" altLang="zh-TW" dirty="0" smtClean="0"/>
              <a:t>Autonomous</a:t>
            </a:r>
            <a:endParaRPr lang="en-US" altLang="zh-TW" dirty="0"/>
          </a:p>
        </p:txBody>
      </p:sp>
      <p:sp>
        <p:nvSpPr>
          <p:cNvPr id="12" name="橢圓 11"/>
          <p:cNvSpPr/>
          <p:nvPr/>
        </p:nvSpPr>
        <p:spPr>
          <a:xfrm>
            <a:off x="6103304" y="4658927"/>
            <a:ext cx="2003425" cy="133985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prstClr val="white"/>
              </a:solidFill>
            </a:endParaRPr>
          </a:p>
        </p:txBody>
      </p:sp>
      <p:sp>
        <p:nvSpPr>
          <p:cNvPr id="13" name="橢圓 12"/>
          <p:cNvSpPr/>
          <p:nvPr/>
        </p:nvSpPr>
        <p:spPr>
          <a:xfrm>
            <a:off x="6103304" y="1325563"/>
            <a:ext cx="2141103" cy="1008062"/>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dirty="0">
                <a:solidFill>
                  <a:prstClr val="white"/>
                </a:solidFill>
              </a:rPr>
              <a:t>Application</a:t>
            </a:r>
          </a:p>
          <a:p>
            <a:pPr algn="ctr">
              <a:defRPr/>
            </a:pPr>
            <a:r>
              <a:rPr lang="en-US" altLang="zh-TW" dirty="0">
                <a:solidFill>
                  <a:prstClr val="white"/>
                </a:solidFill>
              </a:rPr>
              <a:t>server</a:t>
            </a:r>
            <a:endParaRPr lang="zh-TW" altLang="en-US" dirty="0">
              <a:solidFill>
                <a:prstClr val="white"/>
              </a:solidFill>
            </a:endParaRPr>
          </a:p>
        </p:txBody>
      </p:sp>
      <p:sp>
        <p:nvSpPr>
          <p:cNvPr id="14" name="雲朵形 13"/>
          <p:cNvSpPr/>
          <p:nvPr/>
        </p:nvSpPr>
        <p:spPr>
          <a:xfrm>
            <a:off x="5691764" y="2343151"/>
            <a:ext cx="3128708" cy="172878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3200" dirty="0">
                <a:solidFill>
                  <a:prstClr val="white"/>
                </a:solidFill>
              </a:rPr>
              <a:t>Internet</a:t>
            </a:r>
            <a:r>
              <a:rPr lang="en-US" altLang="zh-TW" dirty="0">
                <a:solidFill>
                  <a:prstClr val="white"/>
                </a:solidFill>
              </a:rPr>
              <a:t/>
            </a:r>
            <a:br>
              <a:rPr lang="en-US" altLang="zh-TW" dirty="0">
                <a:solidFill>
                  <a:prstClr val="white"/>
                </a:solidFill>
              </a:rPr>
            </a:br>
            <a:r>
              <a:rPr lang="en-US" altLang="zh-TW" dirty="0">
                <a:solidFill>
                  <a:prstClr val="white"/>
                </a:solidFill>
              </a:rPr>
              <a:t>(Communication Network)</a:t>
            </a:r>
            <a:endParaRPr lang="zh-TW" altLang="en-US" dirty="0">
              <a:solidFill>
                <a:prstClr val="white"/>
              </a:solidFill>
            </a:endParaRPr>
          </a:p>
        </p:txBody>
      </p:sp>
      <p:sp>
        <p:nvSpPr>
          <p:cNvPr id="15" name="梯形 14"/>
          <p:cNvSpPr/>
          <p:nvPr/>
        </p:nvSpPr>
        <p:spPr>
          <a:xfrm>
            <a:off x="7078663" y="5459413"/>
            <a:ext cx="541337" cy="323850"/>
          </a:xfrm>
          <a:prstGeom prst="trapezoid">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dirty="0">
              <a:solidFill>
                <a:prstClr val="white"/>
              </a:solidFill>
            </a:endParaRPr>
          </a:p>
        </p:txBody>
      </p:sp>
      <p:sp>
        <p:nvSpPr>
          <p:cNvPr id="16" name="梯形 15"/>
          <p:cNvSpPr/>
          <p:nvPr/>
        </p:nvSpPr>
        <p:spPr>
          <a:xfrm>
            <a:off x="6432550" y="5262563"/>
            <a:ext cx="539750" cy="323850"/>
          </a:xfrm>
          <a:prstGeom prst="trapezoid">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dirty="0">
              <a:solidFill>
                <a:prstClr val="white"/>
              </a:solidFill>
            </a:endParaRPr>
          </a:p>
        </p:txBody>
      </p:sp>
      <p:sp>
        <p:nvSpPr>
          <p:cNvPr id="17" name="矩形 16"/>
          <p:cNvSpPr/>
          <p:nvPr/>
        </p:nvSpPr>
        <p:spPr>
          <a:xfrm>
            <a:off x="6591300" y="4392613"/>
            <a:ext cx="1149052" cy="50482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dirty="0">
                <a:solidFill>
                  <a:prstClr val="white"/>
                </a:solidFill>
              </a:rPr>
              <a:t>Gateway</a:t>
            </a:r>
            <a:endParaRPr lang="zh-TW" altLang="en-US" dirty="0">
              <a:solidFill>
                <a:prstClr val="white"/>
              </a:solidFill>
            </a:endParaRPr>
          </a:p>
        </p:txBody>
      </p:sp>
      <p:sp>
        <p:nvSpPr>
          <p:cNvPr id="18" name="梯形 17"/>
          <p:cNvSpPr/>
          <p:nvPr/>
        </p:nvSpPr>
        <p:spPr>
          <a:xfrm>
            <a:off x="7426325" y="5138738"/>
            <a:ext cx="539750" cy="323850"/>
          </a:xfrm>
          <a:prstGeom prst="trapezoid">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dirty="0">
              <a:solidFill>
                <a:prstClr val="white"/>
              </a:solidFill>
            </a:endParaRPr>
          </a:p>
        </p:txBody>
      </p:sp>
      <p:cxnSp>
        <p:nvCxnSpPr>
          <p:cNvPr id="19" name="直線單箭頭接點 18"/>
          <p:cNvCxnSpPr/>
          <p:nvPr/>
        </p:nvCxnSpPr>
        <p:spPr>
          <a:xfrm flipV="1">
            <a:off x="7092950" y="3914775"/>
            <a:ext cx="1588" cy="4778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 name="投影片編號版面配置區 3"/>
          <p:cNvSpPr>
            <a:spLocks noGrp="1"/>
          </p:cNvSpPr>
          <p:nvPr>
            <p:ph type="sldNum" sz="quarter" idx="4"/>
          </p:nvPr>
        </p:nvSpPr>
        <p:spPr/>
        <p:txBody>
          <a:bodyPr/>
          <a:lstStyle/>
          <a:p>
            <a:fld id="{BC71E80C-9635-473D-9F26-B779060F2DD3}" type="slidenum">
              <a:rPr lang="zh-TW" altLang="en-US" smtClean="0"/>
              <a:t>8</a:t>
            </a:fld>
            <a:endParaRPr lang="zh-TW" altLang="en-US" dirty="0"/>
          </a:p>
        </p:txBody>
      </p:sp>
    </p:spTree>
    <p:extLst>
      <p:ext uri="{BB962C8B-B14F-4D97-AF65-F5344CB8AC3E}">
        <p14:creationId xmlns:p14="http://schemas.microsoft.com/office/powerpoint/2010/main" val="21911040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00552" y="523685"/>
            <a:ext cx="8229600" cy="1066800"/>
          </a:xfrm>
        </p:spPr>
        <p:txBody>
          <a:bodyPr rtlCol="0">
            <a:normAutofit fontScale="90000"/>
          </a:bodyPr>
          <a:lstStyle/>
          <a:p>
            <a:pPr eaLnBrk="1" fontAlgn="auto" hangingPunct="1">
              <a:spcAft>
                <a:spcPts val="0"/>
              </a:spcAft>
              <a:defRPr/>
            </a:pPr>
            <a:r>
              <a:rPr lang="en-US" altLang="zh-TW" dirty="0" smtClean="0"/>
              <a:t>Characteristics of </a:t>
            </a:r>
            <a:r>
              <a:rPr lang="en-US" altLang="zh-TW" dirty="0"/>
              <a:t>M2M </a:t>
            </a:r>
            <a:r>
              <a:rPr lang="en-US" altLang="zh-TW" dirty="0" smtClean="0"/>
              <a:t>Applications</a:t>
            </a:r>
            <a:endParaRPr lang="zh-TW" altLang="en-US" dirty="0"/>
          </a:p>
        </p:txBody>
      </p:sp>
      <p:sp>
        <p:nvSpPr>
          <p:cNvPr id="3" name="內容版面配置區 2"/>
          <p:cNvSpPr>
            <a:spLocks noGrp="1"/>
          </p:cNvSpPr>
          <p:nvPr>
            <p:ph idx="1"/>
          </p:nvPr>
        </p:nvSpPr>
        <p:spPr>
          <a:xfrm>
            <a:off x="417672" y="1609923"/>
            <a:ext cx="8229600" cy="4641850"/>
          </a:xfrm>
        </p:spPr>
        <p:txBody>
          <a:bodyPr rtlCol="0">
            <a:noAutofit/>
          </a:bodyPr>
          <a:lstStyle/>
          <a:p>
            <a:pPr eaLnBrk="1" fontAlgn="auto" hangingPunct="1">
              <a:spcAft>
                <a:spcPts val="0"/>
              </a:spcAft>
              <a:buFont typeface="Arial" pitchFamily="34" charset="0"/>
              <a:buChar char="•"/>
              <a:defRPr/>
            </a:pPr>
            <a:r>
              <a:rPr lang="en-US" altLang="zh-TW" sz="2400" dirty="0"/>
              <a:t>A</a:t>
            </a:r>
            <a:r>
              <a:rPr lang="en-US" altLang="zh-TW" sz="2400" dirty="0" smtClean="0"/>
              <a:t> </a:t>
            </a:r>
            <a:r>
              <a:rPr lang="en-US" altLang="zh-TW" sz="2400" dirty="0"/>
              <a:t>large amount of </a:t>
            </a:r>
            <a:r>
              <a:rPr lang="en-US" altLang="zh-TW" sz="2400" dirty="0" smtClean="0"/>
              <a:t>devices</a:t>
            </a:r>
            <a:endParaRPr lang="zh-TW" altLang="zh-TW" sz="2400" dirty="0"/>
          </a:p>
          <a:p>
            <a:pPr lvl="1" eaLnBrk="1" fontAlgn="auto" hangingPunct="1">
              <a:spcAft>
                <a:spcPts val="0"/>
              </a:spcAft>
              <a:buFont typeface="Arial" pitchFamily="34" charset="0"/>
              <a:buChar char="–"/>
              <a:defRPr/>
            </a:pPr>
            <a:r>
              <a:rPr lang="en-US" altLang="zh-TW" sz="1800" dirty="0" smtClean="0"/>
              <a:t>Scalability issues</a:t>
            </a:r>
          </a:p>
          <a:p>
            <a:pPr lvl="1" eaLnBrk="1" fontAlgn="auto" hangingPunct="1">
              <a:spcAft>
                <a:spcPts val="0"/>
              </a:spcAft>
              <a:buFont typeface="Arial" pitchFamily="34" charset="0"/>
              <a:buChar char="–"/>
              <a:defRPr/>
            </a:pPr>
            <a:r>
              <a:rPr lang="en-US" altLang="zh-TW" sz="1800" dirty="0"/>
              <a:t>N</a:t>
            </a:r>
            <a:r>
              <a:rPr lang="en-US" altLang="zh-TW" sz="1800" dirty="0" smtClean="0"/>
              <a:t>on-classical </a:t>
            </a:r>
            <a:r>
              <a:rPr lang="en-US" altLang="zh-TW" sz="1800" dirty="0"/>
              <a:t>usage </a:t>
            </a:r>
            <a:r>
              <a:rPr lang="en-US" altLang="zh-TW" sz="1800" dirty="0" smtClean="0"/>
              <a:t>patterns </a:t>
            </a:r>
            <a:r>
              <a:rPr lang="en-US" altLang="zh-TW" sz="1800" dirty="0"/>
              <a:t>in mobile </a:t>
            </a:r>
            <a:r>
              <a:rPr lang="en-US" altLang="zh-TW" sz="1800" dirty="0" smtClean="0"/>
              <a:t>networks</a:t>
            </a:r>
          </a:p>
          <a:p>
            <a:pPr lvl="2" eaLnBrk="1" fontAlgn="auto" hangingPunct="1">
              <a:spcAft>
                <a:spcPts val="0"/>
              </a:spcAft>
              <a:defRPr/>
            </a:pPr>
            <a:r>
              <a:rPr lang="en-US" altLang="zh-TW" sz="1600" dirty="0" smtClean="0"/>
              <a:t>E.g</a:t>
            </a:r>
            <a:r>
              <a:rPr lang="en-US" altLang="zh-TW" sz="1600" dirty="0"/>
              <a:t>., </a:t>
            </a:r>
            <a:r>
              <a:rPr lang="en-US" altLang="zh-TW" sz="1600" dirty="0" smtClean="0"/>
              <a:t>not always active - only be triggered  for </a:t>
            </a:r>
            <a:r>
              <a:rPr lang="en-US" altLang="zh-TW" sz="1600" dirty="0"/>
              <a:t>specific </a:t>
            </a:r>
            <a:r>
              <a:rPr lang="en-US" altLang="zh-TW" sz="1600" dirty="0" smtClean="0"/>
              <a:t>reason and </a:t>
            </a:r>
            <a:r>
              <a:rPr lang="en-US" altLang="zh-TW" sz="1600" dirty="0"/>
              <a:t>only </a:t>
            </a:r>
            <a:r>
              <a:rPr lang="en-US" altLang="zh-TW" sz="1600" dirty="0" smtClean="0"/>
              <a:t>do </a:t>
            </a:r>
            <a:r>
              <a:rPr lang="en-US" altLang="zh-TW" sz="1600" dirty="0"/>
              <a:t>things in some fixed time. </a:t>
            </a:r>
          </a:p>
          <a:p>
            <a:pPr eaLnBrk="1" fontAlgn="auto" hangingPunct="1">
              <a:spcAft>
                <a:spcPts val="0"/>
              </a:spcAft>
              <a:buFont typeface="Arial" pitchFamily="34" charset="0"/>
              <a:buChar char="•"/>
              <a:defRPr/>
            </a:pPr>
            <a:r>
              <a:rPr lang="en-US" altLang="zh-TW" sz="2400" dirty="0" smtClean="0"/>
              <a:t>A large </a:t>
            </a:r>
            <a:r>
              <a:rPr lang="en-US" altLang="zh-TW" sz="2400" dirty="0"/>
              <a:t>variety of </a:t>
            </a:r>
            <a:r>
              <a:rPr lang="en-US" altLang="zh-TW" sz="2400" dirty="0" smtClean="0"/>
              <a:t>devices </a:t>
            </a:r>
            <a:endParaRPr lang="zh-TW" altLang="zh-TW" sz="2400" dirty="0"/>
          </a:p>
          <a:p>
            <a:pPr lvl="1" eaLnBrk="1" fontAlgn="auto" hangingPunct="1">
              <a:spcAft>
                <a:spcPts val="0"/>
              </a:spcAft>
              <a:buFont typeface="Arial" pitchFamily="34" charset="0"/>
              <a:buChar char="–"/>
              <a:defRPr/>
            </a:pPr>
            <a:r>
              <a:rPr lang="en-US" altLang="zh-TW" sz="1800" dirty="0" smtClean="0"/>
              <a:t>Diverse requirements, e.g.,  data </a:t>
            </a:r>
            <a:r>
              <a:rPr lang="en-US" altLang="zh-TW" sz="1800" dirty="0"/>
              <a:t>exchange </a:t>
            </a:r>
            <a:r>
              <a:rPr lang="en-US" altLang="zh-TW" sz="1800" dirty="0" smtClean="0"/>
              <a:t>rate, latency, reliability</a:t>
            </a:r>
            <a:endParaRPr lang="zh-TW" altLang="zh-TW" sz="1800" dirty="0"/>
          </a:p>
          <a:p>
            <a:pPr lvl="1" eaLnBrk="1" fontAlgn="auto" hangingPunct="1">
              <a:spcAft>
                <a:spcPts val="0"/>
              </a:spcAft>
              <a:buFont typeface="Arial" pitchFamily="34" charset="0"/>
              <a:buChar char="–"/>
              <a:defRPr/>
            </a:pPr>
            <a:r>
              <a:rPr lang="en-US" altLang="zh-TW" sz="1800" dirty="0" smtClean="0"/>
              <a:t>Various wireless communication protocols</a:t>
            </a:r>
          </a:p>
          <a:p>
            <a:pPr eaLnBrk="1" fontAlgn="auto" hangingPunct="1">
              <a:spcAft>
                <a:spcPts val="0"/>
              </a:spcAft>
              <a:buFont typeface="Arial" pitchFamily="34" charset="0"/>
              <a:buChar char="•"/>
              <a:defRPr/>
            </a:pPr>
            <a:r>
              <a:rPr lang="en-US" altLang="zh-TW" sz="2400" dirty="0" smtClean="0"/>
              <a:t>Transparency</a:t>
            </a:r>
          </a:p>
          <a:p>
            <a:pPr lvl="1">
              <a:buFont typeface="Arial" pitchFamily="34" charset="0"/>
              <a:buChar char="•"/>
              <a:defRPr/>
            </a:pPr>
            <a:r>
              <a:rPr lang="en-US" altLang="zh-TW" sz="2000" dirty="0"/>
              <a:t>N</a:t>
            </a:r>
            <a:r>
              <a:rPr lang="en-US" altLang="zh-TW" sz="2000" dirty="0" smtClean="0"/>
              <a:t>o </a:t>
            </a:r>
            <a:r>
              <a:rPr lang="en-US" altLang="zh-TW" sz="2000" dirty="0"/>
              <a:t>need </a:t>
            </a:r>
            <a:r>
              <a:rPr lang="en-US" altLang="zh-TW" sz="2000" dirty="0" smtClean="0"/>
              <a:t>for human interference</a:t>
            </a:r>
          </a:p>
          <a:p>
            <a:pPr lvl="1">
              <a:buFont typeface="Arial" pitchFamily="34" charset="0"/>
              <a:buChar char="•"/>
              <a:defRPr/>
            </a:pPr>
            <a:r>
              <a:rPr lang="en-US" altLang="zh-TW" sz="2000" dirty="0" smtClean="0"/>
              <a:t>High autonomy</a:t>
            </a:r>
            <a:endParaRPr lang="en-US" altLang="zh-TW" sz="2000" dirty="0"/>
          </a:p>
          <a:p>
            <a:pPr eaLnBrk="1" fontAlgn="auto" hangingPunct="1">
              <a:spcAft>
                <a:spcPts val="0"/>
              </a:spcAft>
              <a:buFont typeface="Arial" pitchFamily="34" charset="0"/>
              <a:buChar char="•"/>
              <a:defRPr/>
            </a:pPr>
            <a:r>
              <a:rPr lang="en-US" altLang="zh-TW" sz="2400" dirty="0"/>
              <a:t>Intrusiveness: privacy </a:t>
            </a:r>
            <a:r>
              <a:rPr lang="en-US" altLang="zh-TW" sz="2400" dirty="0" smtClean="0"/>
              <a:t>issues</a:t>
            </a:r>
            <a:endParaRPr lang="en-US" altLang="zh-TW" sz="1800" dirty="0" smtClean="0"/>
          </a:p>
          <a:p>
            <a:pPr eaLnBrk="1" fontAlgn="auto" hangingPunct="1">
              <a:spcAft>
                <a:spcPts val="0"/>
              </a:spcAft>
              <a:buFont typeface="Arial" pitchFamily="34" charset="0"/>
              <a:buChar char="•"/>
              <a:defRPr/>
            </a:pPr>
            <a:r>
              <a:rPr lang="en-US" altLang="zh-TW" sz="2400" dirty="0"/>
              <a:t>Criticality: life-savers, life-critical</a:t>
            </a:r>
          </a:p>
        </p:txBody>
      </p:sp>
      <p:sp>
        <p:nvSpPr>
          <p:cNvPr id="5" name="投影片編號版面配置區 4"/>
          <p:cNvSpPr>
            <a:spLocks noGrp="1"/>
          </p:cNvSpPr>
          <p:nvPr>
            <p:ph type="sldNum" sz="quarter" idx="4"/>
          </p:nvPr>
        </p:nvSpPr>
        <p:spPr/>
        <p:txBody>
          <a:bodyPr/>
          <a:lstStyle/>
          <a:p>
            <a:fld id="{BC71E80C-9635-473D-9F26-B779060F2DD3}" type="slidenum">
              <a:rPr lang="zh-TW" altLang="en-US" smtClean="0"/>
              <a:t>9</a:t>
            </a:fld>
            <a:endParaRPr lang="zh-TW" altLang="en-US" dirty="0"/>
          </a:p>
        </p:txBody>
      </p:sp>
    </p:spTree>
    <p:extLst>
      <p:ext uri="{BB962C8B-B14F-4D97-AF65-F5344CB8AC3E}">
        <p14:creationId xmlns:p14="http://schemas.microsoft.com/office/powerpoint/2010/main" val="12733213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商展</Template>
  <TotalTime>4550</TotalTime>
  <Words>7395</Words>
  <Application>Microsoft Office PowerPoint</Application>
  <PresentationFormat>如螢幕大小 (4:3)</PresentationFormat>
  <Paragraphs>1026</Paragraphs>
  <Slides>67</Slides>
  <Notes>53</Notes>
  <HiddenSlides>0</HiddenSlides>
  <MMClips>0</MMClips>
  <ScaleCrop>false</ScaleCrop>
  <HeadingPairs>
    <vt:vector size="8" baseType="variant">
      <vt:variant>
        <vt:lpstr>使用字型</vt:lpstr>
      </vt:variant>
      <vt:variant>
        <vt:i4>13</vt:i4>
      </vt:variant>
      <vt:variant>
        <vt:lpstr>佈景主題</vt:lpstr>
      </vt:variant>
      <vt:variant>
        <vt:i4>1</vt:i4>
      </vt:variant>
      <vt:variant>
        <vt:lpstr>內嵌 OLE 伺服程式</vt:lpstr>
      </vt:variant>
      <vt:variant>
        <vt:i4>1</vt:i4>
      </vt:variant>
      <vt:variant>
        <vt:lpstr>投影片標題</vt:lpstr>
      </vt:variant>
      <vt:variant>
        <vt:i4>67</vt:i4>
      </vt:variant>
    </vt:vector>
  </HeadingPairs>
  <TitlesOfParts>
    <vt:vector size="82" baseType="lpstr">
      <vt:lpstr>Adobe 繁黑體 Std B</vt:lpstr>
      <vt:lpstr>Futura Hv</vt:lpstr>
      <vt:lpstr>ＭＳ Ｐゴシック</vt:lpstr>
      <vt:lpstr>華康中黑體</vt:lpstr>
      <vt:lpstr>新細明體</vt:lpstr>
      <vt:lpstr>標楷體</vt:lpstr>
      <vt:lpstr>Arial</vt:lpstr>
      <vt:lpstr>Arial</vt:lpstr>
      <vt:lpstr>Calibri</vt:lpstr>
      <vt:lpstr>MS Reference Sans Serif</vt:lpstr>
      <vt:lpstr>Times New Roman</vt:lpstr>
      <vt:lpstr>Verdana</vt:lpstr>
      <vt:lpstr>Wingdings</vt:lpstr>
      <vt:lpstr>Office 佈景主題</vt:lpstr>
      <vt:lpstr>Visio</vt:lpstr>
      <vt:lpstr>Requirements and System Architecture of the IoT/M2M 物聯網需求與系統架構</vt:lpstr>
      <vt:lpstr>Outline</vt:lpstr>
      <vt:lpstr>IoT/M2M System Structure</vt:lpstr>
      <vt:lpstr>IoT/M2M System Structure</vt:lpstr>
      <vt:lpstr>M2M Area Networks</vt:lpstr>
      <vt:lpstr>Introduction to ETSI TC M2M</vt:lpstr>
      <vt:lpstr>Goals of ETSI TC M2M</vt:lpstr>
      <vt:lpstr>Characteristics of M2M</vt:lpstr>
      <vt:lpstr>Characteristics of M2M Applications</vt:lpstr>
      <vt:lpstr>M2M Devices</vt:lpstr>
      <vt:lpstr>Challenges</vt:lpstr>
      <vt:lpstr>Introduction to oneM2M</vt:lpstr>
      <vt:lpstr>Predecessor of oneM2M ETSI TC M2M</vt:lpstr>
      <vt:lpstr>ETSI M2M Network</vt:lpstr>
      <vt:lpstr>ETSI M2M Specification Output Release 1 (End of 2011), Release 2 (Early 2013)</vt:lpstr>
      <vt:lpstr>Transition from ETSI M2M to oneM2M</vt:lpstr>
      <vt:lpstr>oneM2M Partnership Project</vt:lpstr>
      <vt:lpstr>The Purpose and Goal of oneM2M</vt:lpstr>
      <vt:lpstr>The Purpose and Goal of oneM2M (Cont.)</vt:lpstr>
      <vt:lpstr>oneM2M Network</vt:lpstr>
      <vt:lpstr>Technical Report (TR)</vt:lpstr>
      <vt:lpstr>Technical Specification (TS)</vt:lpstr>
      <vt:lpstr>Release 1 Technical Reports</vt:lpstr>
      <vt:lpstr>Release 1 Technical Specifications</vt:lpstr>
      <vt:lpstr>oneM2M Infrastructure Domain</vt:lpstr>
      <vt:lpstr>oneM2M Field Domain</vt:lpstr>
      <vt:lpstr>Importance of oneM2M Work</vt:lpstr>
      <vt:lpstr>Why M2M Common Service Layer</vt:lpstr>
      <vt:lpstr>Common Horizontal Service Layer</vt:lpstr>
      <vt:lpstr>Future Vision</vt:lpstr>
      <vt:lpstr>IoT/M2M Use-Case-Driven Requirements</vt:lpstr>
      <vt:lpstr>What is a Use Case?</vt:lpstr>
      <vt:lpstr>Use Cases to Derive oneM2M Requirements in TR-0001</vt:lpstr>
      <vt:lpstr>Methodology Used by oneM2M</vt:lpstr>
      <vt:lpstr>Smart Metering Reading Use Case</vt:lpstr>
      <vt:lpstr>Smart Metering Reading Use Case (1) Conceptual Actors/Data Flow Diagram</vt:lpstr>
      <vt:lpstr>Smart Metering Reading Use Case (2) Typical Smart Meter Reading Flows A (on left) and B (on right)</vt:lpstr>
      <vt:lpstr>Normal Flow</vt:lpstr>
      <vt:lpstr>Normal Flow Summary</vt:lpstr>
      <vt:lpstr>Wellness Service Use Case (1)</vt:lpstr>
      <vt:lpstr>Description</vt:lpstr>
      <vt:lpstr>Actors</vt:lpstr>
      <vt:lpstr>Wellness Service Use Case (2)</vt:lpstr>
      <vt:lpstr>Pre-conditions and Triggers</vt:lpstr>
      <vt:lpstr>Normal Flow</vt:lpstr>
      <vt:lpstr>Wellness Service Use Case (3)</vt:lpstr>
      <vt:lpstr>Alternative Flow</vt:lpstr>
      <vt:lpstr>Alternative Flow</vt:lpstr>
      <vt:lpstr>Alternative Flow</vt:lpstr>
      <vt:lpstr>Home Energy Management Use Case (1)</vt:lpstr>
      <vt:lpstr>Description</vt:lpstr>
      <vt:lpstr>Home Energy Management Use Case (2) Home Energy Management Normal Flow</vt:lpstr>
      <vt:lpstr>Normal Flow</vt:lpstr>
      <vt:lpstr>Home Energy Management Use Case (3) Home Energy Management High Level Illustration</vt:lpstr>
      <vt:lpstr>TS-0002 M2M Requirements</vt:lpstr>
      <vt:lpstr>Examples of requirements</vt:lpstr>
      <vt:lpstr>IoT/M2M High Level Architecture</vt:lpstr>
      <vt:lpstr>oneM2M Functional Architecture </vt:lpstr>
      <vt:lpstr>oneM2M Functional Architecture (Cont.) </vt:lpstr>
      <vt:lpstr>What Are M2M Common Service Entity (CSE)?</vt:lpstr>
      <vt:lpstr>oneM2M Common Service Functions</vt:lpstr>
      <vt:lpstr>Samples of oneM2M Common Service Functions</vt:lpstr>
      <vt:lpstr>Samples of oneM2M Common Service Functions</vt:lpstr>
      <vt:lpstr>Overall oneM2M Functional Architecture</vt:lpstr>
      <vt:lpstr>Concluding Remarks (1)</vt:lpstr>
      <vt:lpstr>Concluding Remarks (2)</vt:lpstr>
      <vt:lpstr>Where to Find oneM2M Specifications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Smart</dc:creator>
  <cp:lastModifiedBy>user</cp:lastModifiedBy>
  <cp:revision>163</cp:revision>
  <cp:lastPrinted>2016-09-19T16:24:34Z</cp:lastPrinted>
  <dcterms:created xsi:type="dcterms:W3CDTF">2015-09-17T06:25:22Z</dcterms:created>
  <dcterms:modified xsi:type="dcterms:W3CDTF">2017-09-30T17:24:11Z</dcterms:modified>
</cp:coreProperties>
</file>