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0" r:id="rId1"/>
  </p:sldMasterIdLst>
  <p:notesMasterIdLst>
    <p:notesMasterId r:id="rId30"/>
  </p:notesMasterIdLst>
  <p:handoutMasterIdLst>
    <p:handoutMasterId r:id="rId31"/>
  </p:handoutMasterIdLst>
  <p:sldIdLst>
    <p:sldId id="498" r:id="rId2"/>
    <p:sldId id="507" r:id="rId3"/>
    <p:sldId id="527" r:id="rId4"/>
    <p:sldId id="530" r:id="rId5"/>
    <p:sldId id="528" r:id="rId6"/>
    <p:sldId id="508" r:id="rId7"/>
    <p:sldId id="509" r:id="rId8"/>
    <p:sldId id="510" r:id="rId9"/>
    <p:sldId id="511" r:id="rId10"/>
    <p:sldId id="533" r:id="rId11"/>
    <p:sldId id="526"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31" r:id="rId27"/>
    <p:sldId id="532" r:id="rId28"/>
    <p:sldId id="497" r:id="rId29"/>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F34"/>
    <a:srgbClr val="BA2F1E"/>
    <a:srgbClr val="BF2E1A"/>
    <a:srgbClr val="787763"/>
    <a:srgbClr val="666666"/>
    <a:srgbClr val="C0C0C4"/>
    <a:srgbClr val="8E8E95"/>
    <a:srgbClr val="5F5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732" y="90"/>
      </p:cViewPr>
      <p:guideLst>
        <p:guide orient="horz" pos="2160"/>
        <p:guide pos="2880"/>
      </p:guideLst>
    </p:cSldViewPr>
  </p:slideViewPr>
  <p:notesTextViewPr>
    <p:cViewPr>
      <p:scale>
        <a:sx n="100" d="100"/>
        <a:sy n="100" d="100"/>
      </p:scale>
      <p:origin x="0" y="-618"/>
    </p:cViewPr>
  </p:notesTextViewPr>
  <p:sorterViewPr>
    <p:cViewPr>
      <p:scale>
        <a:sx n="50" d="100"/>
        <a:sy n="50" d="100"/>
      </p:scale>
      <p:origin x="0" y="0"/>
    </p:cViewPr>
  </p:sorterViewPr>
  <p:notesViewPr>
    <p:cSldViewPr snapToGrid="0" snapToObjects="1">
      <p:cViewPr varScale="1">
        <p:scale>
          <a:sx n="96" d="100"/>
          <a:sy n="96" d="100"/>
        </p:scale>
        <p:origin x="-2538" y="-108"/>
      </p:cViewPr>
      <p:guideLst>
        <p:guide orient="horz" pos="2928"/>
        <p:guide pos="220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lgn="ctr" eaLnBrk="0" hangingPunct="0">
              <a:lnSpc>
                <a:spcPct val="90000"/>
              </a:lnSpc>
              <a:defRPr/>
            </a:pPr>
            <a:endParaRPr lang="en-US">
              <a:latin typeface="Arial" charset="0"/>
              <a:ea typeface="ＭＳ Ｐゴシック" charset="-128"/>
              <a:cs typeface="ＭＳ Ｐゴシック" charset="-128"/>
            </a:endParaRPr>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lvl1pPr defTabSz="611188"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defTabSz="611188"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9pPr>
          </a:lstStyle>
          <a:p>
            <a:r>
              <a:rPr lang="en-US" altLang="zh-TW" sz="800"/>
              <a:t>© 2008, Cisco Systems, Inc. All rights reserved.</a:t>
            </a:r>
          </a:p>
          <a:p>
            <a:r>
              <a:rPr lang="en-US" altLang="zh-TW" sz="80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lgn="ctr" eaLnBrk="0" hangingPunct="0">
              <a:lnSpc>
                <a:spcPct val="90000"/>
              </a:lnSpc>
              <a:defRPr/>
            </a:pPr>
            <a:endParaRPr lang="en-US">
              <a:latin typeface="Arial" pitchFamily="48" charset="0"/>
              <a:ea typeface="+mn-ea"/>
            </a:endParaRPr>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lvl1pPr defTabSz="9032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032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9398E6E5-9B30-4148-A7BF-24DC1024D761}" type="slidenum">
              <a:rPr lang="en-US" altLang="zh-TW" sz="800"/>
              <a:pPr algn="r"/>
              <a:t>‹#›</a:t>
            </a:fld>
            <a:endParaRPr lang="en-US" altLang="zh-TW" sz="800"/>
          </a:p>
        </p:txBody>
      </p:sp>
    </p:spTree>
    <p:extLst>
      <p:ext uri="{BB962C8B-B14F-4D97-AF65-F5344CB8AC3E}">
        <p14:creationId xmlns:p14="http://schemas.microsoft.com/office/powerpoint/2010/main" val="1273341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lgn="ctr" eaLnBrk="0" hangingPunct="0">
              <a:lnSpc>
                <a:spcPct val="90000"/>
              </a:lnSpc>
              <a:defRPr/>
            </a:pPr>
            <a:endParaRPr lang="en-US">
              <a:latin typeface="Arial" charset="0"/>
              <a:ea typeface="ＭＳ Ｐゴシック" charset="-128"/>
              <a:cs typeface="ＭＳ Ｐゴシック" charset="-128"/>
            </a:endParaRPr>
          </a:p>
        </p:txBody>
      </p:sp>
      <p:sp>
        <p:nvSpPr>
          <p:cNvPr id="183305" name="Rectangle 9"/>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lvl1pPr defTabSz="611188"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defTabSz="611188"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2387600" algn="l"/>
                <a:tab pos="4830763" algn="l"/>
              </a:tabLst>
              <a:defRPr sz="2400">
                <a:solidFill>
                  <a:schemeClr val="tx1"/>
                </a:solidFill>
                <a:latin typeface="Arial" panose="020B0604020202020204" pitchFamily="34" charset="0"/>
                <a:ea typeface="ＭＳ Ｐゴシック" panose="020B0600070205080204" pitchFamily="34" charset="-128"/>
              </a:defRPr>
            </a:lvl9pPr>
          </a:lstStyle>
          <a:p>
            <a:r>
              <a:rPr lang="en-US" altLang="zh-TW" sz="800"/>
              <a:t>© 2008, Cisco Systems, Inc. All rights reserved.</a:t>
            </a:r>
          </a:p>
          <a:p>
            <a:r>
              <a:rPr lang="en-US" altLang="zh-TW" sz="80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lgn="ctr" eaLnBrk="0" hangingPunct="0">
              <a:lnSpc>
                <a:spcPct val="90000"/>
              </a:lnSpc>
              <a:defRPr/>
            </a:pPr>
            <a:endParaRPr lang="en-US">
              <a:latin typeface="Arial" pitchFamily="48" charset="0"/>
              <a:ea typeface="+mn-ea"/>
            </a:endParaRPr>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eaLnBrk="0" hangingPunct="0">
              <a:defRPr sz="800"/>
            </a:lvl1pPr>
          </a:lstStyle>
          <a:p>
            <a:fld id="{5C39E442-429E-4F83-8775-FF4292F78F29}" type="slidenum">
              <a:rPr lang="en-US" altLang="zh-TW"/>
              <a:pPr/>
              <a:t>‹#›</a:t>
            </a:fld>
            <a:endParaRPr lang="en-US" altLang="zh-TW"/>
          </a:p>
        </p:txBody>
      </p:sp>
      <p:sp>
        <p:nvSpPr>
          <p:cNvPr id="15366" name="AutoShap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537735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pitchFamily="48" charset="0"/>
        <a:ea typeface="ＭＳ Ｐゴシック" pitchFamily="48" charset="-128"/>
        <a:cs typeface="ＭＳ Ｐゴシック" pitchFamily="48" charset="-128"/>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48" charset="0"/>
        <a:ea typeface="ＭＳ Ｐゴシック" pitchFamily="48" charset="-128"/>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48" charset="0"/>
        <a:ea typeface="ＭＳ Ｐゴシック" pitchFamily="48" charset="-128"/>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48" charset="0"/>
        <a:ea typeface="ＭＳ Ｐゴシック" pitchFamily="48" charset="-128"/>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48" charset="0"/>
        <a:ea typeface="ＭＳ Ｐゴシック" pitchFamily="4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ransport_Layer_Securit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Datagram_Transport_Layer_Securit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032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993E45D-0F26-4F87-A90E-CD9830F68245}" type="slidenum">
              <a:rPr lang="en-US" altLang="zh-TW" sz="800"/>
              <a:pPr/>
              <a:t>1</a:t>
            </a:fld>
            <a:endParaRPr lang="en-US" altLang="zh-TW" sz="800"/>
          </a:p>
        </p:txBody>
      </p:sp>
      <p:sp>
        <p:nvSpPr>
          <p:cNvPr id="17411" name="AutoShap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9220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032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E1862D-DE8B-49C7-93E6-9DF27569F575}" type="slidenum">
              <a:rPr lang="en-US" altLang="zh-TW" sz="800"/>
              <a:pPr/>
              <a:t>2</a:t>
            </a:fld>
            <a:endParaRPr lang="en-US" altLang="zh-TW" sz="8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35038" y="4416425"/>
            <a:ext cx="5140325" cy="277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783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2D5A75E3-576D-4AFE-8336-0C5C3A92D18A}" type="slidenum">
              <a:rPr lang="en-US" altLang="zh-TW" sz="1200">
                <a:solidFill>
                  <a:schemeClr val="tx1"/>
                </a:solidFill>
              </a:rPr>
              <a:pPr eaLnBrk="1" hangingPunct="1"/>
              <a:t>4</a:t>
            </a:fld>
            <a:endParaRPr lang="en-US" altLang="zh-TW" sz="1200">
              <a:solidFill>
                <a:schemeClr val="tx1"/>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13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The basic idea behind Server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Dialback</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is that a receiving server does not accept XMPP traffic from a sending server until it has (a) "called back" the authoritative server for the domain asserted by the sending server and (b) verified that the sending server is truly authorized to generate XMPP traffic for that domain.</a:t>
            </a:r>
          </a:p>
          <a:p>
            <a:endParaRPr lang="en-US" altLang="zh-TW" sz="1200" b="0" i="0" kern="1200" dirty="0" smtClean="0">
              <a:solidFill>
                <a:schemeClr val="tx1"/>
              </a:solidFill>
              <a:effectLst/>
              <a:latin typeface="Arial" pitchFamily="48" charset="0"/>
              <a:ea typeface="ＭＳ Ｐゴシック" pitchFamily="48" charset="-128"/>
            </a:endParaRPr>
          </a:p>
          <a:p>
            <a:r>
              <a:rPr lang="en-US" altLang="zh-TW" sz="1200" b="1" i="0" kern="1200" dirty="0" smtClean="0">
                <a:solidFill>
                  <a:schemeClr val="tx1"/>
                </a:solidFill>
                <a:effectLst/>
                <a:latin typeface="Arial" pitchFamily="48" charset="0"/>
                <a:ea typeface="ＭＳ Ｐゴシック" pitchFamily="48" charset="-128"/>
                <a:cs typeface="ＭＳ Ｐゴシック" pitchFamily="48" charset="-128"/>
              </a:rPr>
              <a:t>Multiplexed Transport Layer Security</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a:t>
            </a:r>
            <a:r>
              <a:rPr lang="en-US" altLang="zh-TW" sz="1200" b="1" i="0" kern="1200" dirty="0" smtClean="0">
                <a:solidFill>
                  <a:schemeClr val="tx1"/>
                </a:solidFill>
                <a:effectLst/>
                <a:latin typeface="Arial" pitchFamily="48" charset="0"/>
                <a:ea typeface="ＭＳ Ｐゴシック" pitchFamily="48" charset="-128"/>
                <a:cs typeface="ＭＳ Ｐゴシック" pitchFamily="48" charset="-128"/>
              </a:rPr>
              <a:t>MTLS</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protocol is a new TLS sub-protocol running over </a:t>
            </a:r>
            <a:r>
              <a:rPr lang="en-US" altLang="zh-TW" sz="1200" b="0" i="0" u="none" strike="noStrike" kern="1200" dirty="0" smtClean="0">
                <a:solidFill>
                  <a:schemeClr val="tx1"/>
                </a:solidFill>
                <a:effectLst/>
                <a:latin typeface="Arial" pitchFamily="48" charset="0"/>
                <a:ea typeface="ＭＳ Ｐゴシック" pitchFamily="48" charset="-128"/>
                <a:cs typeface="ＭＳ Ｐゴシック" pitchFamily="48" charset="-128"/>
                <a:hlinkClick r:id="rId3" tooltip="Transport Layer Security"/>
              </a:rPr>
              <a:t>TLS</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or </a:t>
            </a:r>
            <a:r>
              <a:rPr lang="en-US" altLang="zh-TW" sz="1200" b="0" i="0" u="none" strike="noStrike" kern="1200" dirty="0" smtClean="0">
                <a:solidFill>
                  <a:schemeClr val="tx1"/>
                </a:solidFill>
                <a:effectLst/>
                <a:latin typeface="Arial" pitchFamily="48" charset="0"/>
                <a:ea typeface="ＭＳ Ｐゴシック" pitchFamily="48" charset="-128"/>
                <a:cs typeface="ＭＳ Ｐゴシック" pitchFamily="48" charset="-128"/>
                <a:hlinkClick r:id="rId4" tooltip="Datagram Transport Layer Security"/>
              </a:rPr>
              <a:t>DTLS</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The MTLS design provides application multiplexing over a single TLS (or DTLS) session. Therefore, instead of associating a TLS connection with each application, MTLS allows several applications to protect their exchanges over a single TLS session.</a:t>
            </a:r>
          </a:p>
          <a:p>
            <a:endParaRPr lang="zh-TW" altLang="en-US" dirty="0"/>
          </a:p>
        </p:txBody>
      </p:sp>
      <p:sp>
        <p:nvSpPr>
          <p:cNvPr id="4" name="投影片編號版面配置區 3"/>
          <p:cNvSpPr>
            <a:spLocks noGrp="1"/>
          </p:cNvSpPr>
          <p:nvPr>
            <p:ph type="sldNum" sz="quarter" idx="10"/>
          </p:nvPr>
        </p:nvSpPr>
        <p:spPr/>
        <p:txBody>
          <a:bodyPr/>
          <a:lstStyle/>
          <a:p>
            <a:fld id="{5C39E442-429E-4F83-8775-FF4292F78F29}" type="slidenum">
              <a:rPr lang="en-US" altLang="zh-TW" smtClean="0"/>
              <a:pPr/>
              <a:t>6</a:t>
            </a:fld>
            <a:endParaRPr lang="en-US" altLang="zh-TW"/>
          </a:p>
        </p:txBody>
      </p:sp>
    </p:spTree>
    <p:extLst>
      <p:ext uri="{BB962C8B-B14F-4D97-AF65-F5344CB8AC3E}">
        <p14:creationId xmlns:p14="http://schemas.microsoft.com/office/powerpoint/2010/main" val="102359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The protocol enables an XMPP entity to format a message using a small range of commonly-used HTML elements, attributes, and style properties that are suitable for use in instant messaging.</a:t>
            </a:r>
            <a:endParaRPr lang="zh-TW" altLang="en-US" dirty="0"/>
          </a:p>
        </p:txBody>
      </p:sp>
      <p:sp>
        <p:nvSpPr>
          <p:cNvPr id="4" name="投影片編號版面配置區 3"/>
          <p:cNvSpPr>
            <a:spLocks noGrp="1"/>
          </p:cNvSpPr>
          <p:nvPr>
            <p:ph type="sldNum" sz="quarter" idx="10"/>
          </p:nvPr>
        </p:nvSpPr>
        <p:spPr/>
        <p:txBody>
          <a:bodyPr/>
          <a:lstStyle/>
          <a:p>
            <a:fld id="{5C39E442-429E-4F83-8775-FF4292F78F29}" type="slidenum">
              <a:rPr lang="en-US" altLang="zh-TW" smtClean="0"/>
              <a:pPr/>
              <a:t>13</a:t>
            </a:fld>
            <a:endParaRPr lang="en-US" altLang="zh-TW"/>
          </a:p>
        </p:txBody>
      </p:sp>
    </p:spTree>
    <p:extLst>
      <p:ext uri="{BB962C8B-B14F-4D97-AF65-F5344CB8AC3E}">
        <p14:creationId xmlns:p14="http://schemas.microsoft.com/office/powerpoint/2010/main" val="297065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KARMA is a set of tools for assessing the security of wireless clients at multiple layers. Wireless sniffing tools discover clients and their preferred/trusted networks by passively listening for 802.11 Probe Request frames. From there, individual clients can be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targetted</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by creating a Rogue AP for one of their probed networks (which they may join automatically) or using a custom driver that responds to probes and association requests for any SSID. Higher-level fake services can then capture credentials or exploit client-side vulnerabilities on the host.</a:t>
            </a:r>
          </a:p>
          <a:p>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KARMA includes patches for the Linux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MADWifi</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driver to allow the creation of an 802.11 Access Point that responds to any probed SSID. So if a client looks for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linksys</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it is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linksys</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to them (even while it may be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tmobile</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to someone else). Operating in this fashion has revealed vulnerabilities in how Windows XP and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MacOS</a:t>
            </a:r>
            <a:r>
              <a:rPr lang="en-US" altLang="zh-TW" sz="1200" b="0" i="0" kern="1200" smtClean="0">
                <a:solidFill>
                  <a:schemeClr val="tx1"/>
                </a:solidFill>
                <a:effectLst/>
                <a:latin typeface="Arial" pitchFamily="48" charset="0"/>
                <a:ea typeface="ＭＳ Ｐゴシック" pitchFamily="48" charset="-128"/>
                <a:cs typeface="ＭＳ Ｐゴシック" pitchFamily="48" charset="-128"/>
              </a:rPr>
              <a:t> X look for networks, so clients may join even if their preferred networks list is empty.</a:t>
            </a:r>
          </a:p>
          <a:p>
            <a:r>
              <a:rPr lang="en-US" altLang="zh-TW" sz="1200" b="0" i="0" kern="1200" smtClean="0">
                <a:solidFill>
                  <a:schemeClr val="tx1"/>
                </a:solidFill>
                <a:effectLst/>
                <a:latin typeface="Arial" pitchFamily="48" charset="0"/>
                <a:ea typeface="ＭＳ Ｐゴシック" pitchFamily="48" charset="-128"/>
                <a:cs typeface="ＭＳ Ｐゴシック" pitchFamily="48" charset="-128"/>
              </a:rPr>
              <a:t>KARMA </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stands for Karma Attacks Radio Machines Automatically. A radio machine could simply be a smart-phone, tablet, laptop or any </a:t>
            </a:r>
            <a:r>
              <a:rPr lang="en-US" altLang="zh-TW" sz="1200" b="0" i="0" kern="1200" dirty="0" err="1" smtClean="0">
                <a:solidFill>
                  <a:schemeClr val="tx1"/>
                </a:solidFill>
                <a:effectLst/>
                <a:latin typeface="Arial" pitchFamily="48" charset="0"/>
                <a:ea typeface="ＭＳ Ｐゴシック" pitchFamily="48" charset="-128"/>
                <a:cs typeface="ＭＳ Ｐゴシック" pitchFamily="48" charset="-128"/>
              </a:rPr>
              <a:t>wi-fi</a:t>
            </a:r>
            <a:r>
              <a:rPr lang="en-US" altLang="zh-TW" sz="1200" b="0" i="0" kern="1200" dirty="0" smtClean="0">
                <a:solidFill>
                  <a:schemeClr val="tx1"/>
                </a:solidFill>
                <a:effectLst/>
                <a:latin typeface="Arial" pitchFamily="48" charset="0"/>
                <a:ea typeface="ＭＳ Ｐゴシック" pitchFamily="48" charset="-128"/>
                <a:cs typeface="ＭＳ Ｐゴシック" pitchFamily="48" charset="-128"/>
              </a:rPr>
              <a:t> enabled device. It is a man-in-the-middle attack that it creates a rough AP and attacker could intercept all the traffic passing from the AP.</a:t>
            </a:r>
            <a:endParaRPr lang="zh-TW" altLang="en-US" dirty="0"/>
          </a:p>
        </p:txBody>
      </p:sp>
      <p:sp>
        <p:nvSpPr>
          <p:cNvPr id="4" name="投影片編號版面配置區 3"/>
          <p:cNvSpPr>
            <a:spLocks noGrp="1"/>
          </p:cNvSpPr>
          <p:nvPr>
            <p:ph type="sldNum" sz="quarter" idx="10"/>
          </p:nvPr>
        </p:nvSpPr>
        <p:spPr/>
        <p:txBody>
          <a:bodyPr/>
          <a:lstStyle/>
          <a:p>
            <a:fld id="{5C39E442-429E-4F83-8775-FF4292F78F29}" type="slidenum">
              <a:rPr lang="en-US" altLang="zh-TW" smtClean="0"/>
              <a:pPr/>
              <a:t>24</a:t>
            </a:fld>
            <a:endParaRPr lang="en-US" altLang="zh-TW"/>
          </a:p>
        </p:txBody>
      </p:sp>
    </p:spTree>
    <p:extLst>
      <p:ext uri="{BB962C8B-B14F-4D97-AF65-F5344CB8AC3E}">
        <p14:creationId xmlns:p14="http://schemas.microsoft.com/office/powerpoint/2010/main" val="108095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76499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29"/>
          <p:cNvGrpSpPr>
            <a:grpSpLocks/>
          </p:cNvGrpSpPr>
          <p:nvPr/>
        </p:nvGrpSpPr>
        <p:grpSpPr bwMode="auto">
          <a:xfrm>
            <a:off x="7924800" y="6096000"/>
            <a:ext cx="874713" cy="461963"/>
            <a:chOff x="2250" y="1600"/>
            <a:chExt cx="1187" cy="627"/>
          </a:xfrm>
        </p:grpSpPr>
        <p:sp>
          <p:nvSpPr>
            <p:cNvPr id="5" name="Rectangle 114"/>
            <p:cNvSpPr>
              <a:spLocks noChangeArrowheads="1"/>
            </p:cNvSpPr>
            <p:nvPr/>
          </p:nvSpPr>
          <p:spPr bwMode="auto">
            <a:xfrm>
              <a:off x="2586" y="2016"/>
              <a:ext cx="54" cy="207"/>
            </a:xfrm>
            <a:prstGeom prst="rect">
              <a:avLst/>
            </a:prstGeom>
            <a:solidFill>
              <a:srgbClr val="5F5F65"/>
            </a:solidFill>
            <a:ln w="9525">
              <a:noFill/>
              <a:miter lim="800000"/>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6" name="Freeform 115"/>
            <p:cNvSpPr>
              <a:spLocks/>
            </p:cNvSpPr>
            <p:nvPr/>
          </p:nvSpPr>
          <p:spPr bwMode="auto">
            <a:xfrm>
              <a:off x="2901" y="2012"/>
              <a:ext cx="157" cy="215"/>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7" name="Freeform 116"/>
            <p:cNvSpPr>
              <a:spLocks/>
            </p:cNvSpPr>
            <p:nvPr/>
          </p:nvSpPr>
          <p:spPr bwMode="auto">
            <a:xfrm>
              <a:off x="2358" y="2012"/>
              <a:ext cx="157" cy="215"/>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8" name="Freeform 117"/>
            <p:cNvSpPr>
              <a:spLocks noEditPoints="1"/>
            </p:cNvSpPr>
            <p:nvPr/>
          </p:nvSpPr>
          <p:spPr bwMode="auto">
            <a:xfrm>
              <a:off x="3114" y="2012"/>
              <a:ext cx="215" cy="215"/>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9" name="Freeform 118"/>
            <p:cNvSpPr>
              <a:spLocks/>
            </p:cNvSpPr>
            <p:nvPr/>
          </p:nvSpPr>
          <p:spPr bwMode="auto">
            <a:xfrm>
              <a:off x="2709" y="2012"/>
              <a:ext cx="140" cy="215"/>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0" name="Freeform 119"/>
            <p:cNvSpPr>
              <a:spLocks/>
            </p:cNvSpPr>
            <p:nvPr/>
          </p:nvSpPr>
          <p:spPr bwMode="auto">
            <a:xfrm>
              <a:off x="2250" y="1768"/>
              <a:ext cx="52" cy="106"/>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1" name="Freeform 120"/>
            <p:cNvSpPr>
              <a:spLocks/>
            </p:cNvSpPr>
            <p:nvPr/>
          </p:nvSpPr>
          <p:spPr bwMode="auto">
            <a:xfrm>
              <a:off x="2392" y="1697"/>
              <a:ext cx="52" cy="177"/>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2" name="Freeform 121"/>
            <p:cNvSpPr>
              <a:spLocks/>
            </p:cNvSpPr>
            <p:nvPr/>
          </p:nvSpPr>
          <p:spPr bwMode="auto">
            <a:xfrm>
              <a:off x="2532" y="1600"/>
              <a:ext cx="54" cy="323"/>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3" name="Freeform 122"/>
            <p:cNvSpPr>
              <a:spLocks/>
            </p:cNvSpPr>
            <p:nvPr/>
          </p:nvSpPr>
          <p:spPr bwMode="auto">
            <a:xfrm>
              <a:off x="2677" y="1697"/>
              <a:ext cx="52" cy="177"/>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4" name="Freeform 123"/>
            <p:cNvSpPr>
              <a:spLocks/>
            </p:cNvSpPr>
            <p:nvPr/>
          </p:nvSpPr>
          <p:spPr bwMode="auto">
            <a:xfrm>
              <a:off x="2817" y="1768"/>
              <a:ext cx="54" cy="106"/>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5" name="Freeform 124"/>
            <p:cNvSpPr>
              <a:spLocks/>
            </p:cNvSpPr>
            <p:nvPr/>
          </p:nvSpPr>
          <p:spPr bwMode="auto">
            <a:xfrm>
              <a:off x="2959" y="1697"/>
              <a:ext cx="52" cy="177"/>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6" name="Freeform 125"/>
            <p:cNvSpPr>
              <a:spLocks/>
            </p:cNvSpPr>
            <p:nvPr/>
          </p:nvSpPr>
          <p:spPr bwMode="auto">
            <a:xfrm>
              <a:off x="3101" y="1600"/>
              <a:ext cx="54" cy="323"/>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7" name="Freeform 126"/>
            <p:cNvSpPr>
              <a:spLocks/>
            </p:cNvSpPr>
            <p:nvPr/>
          </p:nvSpPr>
          <p:spPr bwMode="auto">
            <a:xfrm>
              <a:off x="3243" y="1697"/>
              <a:ext cx="52" cy="177"/>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sp>
          <p:nvSpPr>
            <p:cNvPr id="18" name="Freeform 127"/>
            <p:cNvSpPr>
              <a:spLocks/>
            </p:cNvSpPr>
            <p:nvPr/>
          </p:nvSpPr>
          <p:spPr bwMode="auto">
            <a:xfrm>
              <a:off x="3385" y="1768"/>
              <a:ext cx="52" cy="106"/>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5F5F65"/>
            </a:solidFill>
            <a:ln w="9525">
              <a:noFill/>
              <a:round/>
              <a:headEnd/>
              <a:tailEnd/>
            </a:ln>
          </p:spPr>
          <p:txBody>
            <a:bodyPr/>
            <a:lstStyle/>
            <a:p>
              <a:pPr algn="ctr" eaLnBrk="0" hangingPunct="0">
                <a:lnSpc>
                  <a:spcPct val="90000"/>
                </a:lnSpc>
                <a:defRPr/>
              </a:pPr>
              <a:endParaRPr lang="en-US">
                <a:latin typeface="Arial" charset="0"/>
                <a:ea typeface="ＭＳ Ｐゴシック" charset="-128"/>
              </a:endParaRPr>
            </a:p>
          </p:txBody>
        </p:sp>
      </p:grpSp>
      <p:sp>
        <p:nvSpPr>
          <p:cNvPr id="19" name="Rectangle 275"/>
          <p:cNvSpPr>
            <a:spLocks noChangeArrowheads="1"/>
          </p:cNvSpPr>
          <p:nvPr/>
        </p:nvSpPr>
        <p:spPr bwMode="auto">
          <a:xfrm rot="16200000">
            <a:off x="3200400" y="-1570037"/>
            <a:ext cx="2743200" cy="9144000"/>
          </a:xfrm>
          <a:prstGeom prst="rect">
            <a:avLst/>
          </a:prstGeom>
          <a:solidFill>
            <a:srgbClr val="787762"/>
          </a:solidFill>
          <a:ln w="9525">
            <a:noFill/>
            <a:miter lim="800000"/>
            <a:headEnd/>
            <a:tailEnd/>
          </a:ln>
          <a:effectLst/>
        </p:spPr>
        <p:txBody>
          <a:bodyPr wrap="none" lIns="73025" tIns="36512" rIns="73025" bIns="36512" anchor="ctr"/>
          <a:lstStyle/>
          <a:p>
            <a:pPr algn="ctr" eaLnBrk="0" hangingPunct="0">
              <a:lnSpc>
                <a:spcPct val="90000"/>
              </a:lnSpc>
              <a:defRPr/>
            </a:pPr>
            <a:endParaRPr lang="en-US">
              <a:latin typeface="Arial" charset="0"/>
              <a:ea typeface="ＭＳ Ｐゴシック" charset="-128"/>
            </a:endParaRPr>
          </a:p>
        </p:txBody>
      </p:sp>
      <p:pic>
        <p:nvPicPr>
          <p:cNvPr id="20" name="Picture 10" descr="hpchick-flip.jpg"/>
          <p:cNvPicPr>
            <a:picLocks noChangeAspect="1"/>
          </p:cNvPicPr>
          <p:nvPr/>
        </p:nvPicPr>
        <p:blipFill>
          <a:blip r:embed="rId2">
            <a:extLst>
              <a:ext uri="{28A0092B-C50C-407E-A947-70E740481C1C}">
                <a14:useLocalDpi xmlns:a14="http://schemas.microsoft.com/office/drawing/2010/main" val="0"/>
              </a:ext>
            </a:extLst>
          </a:blip>
          <a:srcRect l="27599" t="27940" r="6168" b="19118"/>
          <a:stretch>
            <a:fillRect/>
          </a:stretch>
        </p:blipFill>
        <p:spPr bwMode="auto">
          <a:xfrm>
            <a:off x="4572000" y="1627188"/>
            <a:ext cx="4572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78"/>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lvl1pPr defTabSz="8143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8143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700">
                <a:solidFill>
                  <a:srgbClr val="D3D3D3"/>
                </a:solidFill>
              </a:rPr>
              <a:t>© 2008 Cisco Systems, Inc. All rights reserved.</a:t>
            </a:r>
          </a:p>
        </p:txBody>
      </p:sp>
      <p:sp>
        <p:nvSpPr>
          <p:cNvPr id="22" name="Rectangle 279"/>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hangingPunct="0">
              <a:defRPr/>
            </a:pPr>
            <a:r>
              <a:rPr lang="en-US" sz="700">
                <a:solidFill>
                  <a:srgbClr val="D3D3D3"/>
                </a:solidFill>
                <a:latin typeface="Arial" charset="0"/>
                <a:ea typeface="ＭＳ Ｐゴシック" charset="-128"/>
              </a:rPr>
              <a:t>Cisco Confidential</a:t>
            </a:r>
          </a:p>
        </p:txBody>
      </p:sp>
      <p:sp>
        <p:nvSpPr>
          <p:cNvPr id="23" name="Rectangle 280"/>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hangingPunct="0">
              <a:defRPr/>
            </a:pPr>
            <a:r>
              <a:rPr lang="en-US" sz="700">
                <a:solidFill>
                  <a:srgbClr val="D3D3D3"/>
                </a:solidFill>
                <a:latin typeface="Arial" charset="0"/>
                <a:ea typeface="ＭＳ Ｐゴシック" charset="-128"/>
              </a:rPr>
              <a:t>Presentation_ID</a:t>
            </a:r>
          </a:p>
        </p:txBody>
      </p:sp>
      <p:sp>
        <p:nvSpPr>
          <p:cNvPr id="24" name="Rectangle 281"/>
          <p:cNvSpPr>
            <a:spLocks noChangeArrowheads="1"/>
          </p:cNvSpPr>
          <p:nvPr/>
        </p:nvSpPr>
        <p:spPr bwMode="auto">
          <a:xfrm>
            <a:off x="8596313" y="6626225"/>
            <a:ext cx="320675" cy="234950"/>
          </a:xfrm>
          <a:prstGeom prst="rect">
            <a:avLst/>
          </a:prstGeom>
          <a:noFill/>
          <a:ln w="9525">
            <a:noFill/>
            <a:miter lim="800000"/>
            <a:headEnd/>
            <a:tailEnd/>
          </a:ln>
          <a:effectLst/>
        </p:spPr>
        <p:txBody>
          <a:bodyPr wrap="none" lIns="82124" tIns="41061" rIns="82124" bIns="41061" anchor="b">
            <a:spAutoFit/>
          </a:bodyPr>
          <a:lstStyle>
            <a:lvl1pPr defTabSz="8143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8143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1905B666-9CE5-4FB4-898F-BCA6312DBC88}" type="slidenum">
              <a:rPr lang="en-US" altLang="zh-TW" sz="1000">
                <a:solidFill>
                  <a:srgbClr val="D3D3D3"/>
                </a:solidFill>
              </a:rPr>
              <a:pPr algn="r"/>
              <a:t>‹#›</a:t>
            </a:fld>
            <a:endParaRPr lang="en-US" altLang="zh-TW" sz="1000">
              <a:solidFill>
                <a:srgbClr val="D3D3D3"/>
              </a:solidFill>
            </a:endParaRPr>
          </a:p>
        </p:txBody>
      </p:sp>
      <p:pic>
        <p:nvPicPr>
          <p:cNvPr id="25" name="Picture 14" descr="cisco-we-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463" y="517525"/>
            <a:ext cx="218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3"/>
          <p:cNvSpPr>
            <a:spLocks noGrp="1" noChangeArrowheads="1"/>
          </p:cNvSpPr>
          <p:nvPr>
            <p:ph type="subTitle" idx="1"/>
          </p:nvPr>
        </p:nvSpPr>
        <p:spPr>
          <a:xfrm>
            <a:off x="650875" y="4733925"/>
            <a:ext cx="6940550" cy="419100"/>
          </a:xfrm>
        </p:spPr>
        <p:txBody>
          <a:bodyPr lIns="82124" tIns="41061" rIns="82124" bIns="41061"/>
          <a:lstStyle>
            <a:lvl1pPr marL="0" indent="0">
              <a:buFont typeface="Wingdings" pitchFamily="100" charset="2"/>
              <a:buNone/>
              <a:defRPr sz="2000">
                <a:solidFill>
                  <a:srgbClr val="8F8E75"/>
                </a:solidFill>
              </a:defRPr>
            </a:lvl1pPr>
          </a:lstStyle>
          <a:p>
            <a:r>
              <a:rPr lang="en-US"/>
              <a:t>Click to edit Master subtitle style</a:t>
            </a:r>
          </a:p>
        </p:txBody>
      </p:sp>
      <p:sp>
        <p:nvSpPr>
          <p:cNvPr id="84994" name="Rectangle 2"/>
          <p:cNvSpPr>
            <a:spLocks noGrp="1" noChangeArrowheads="1"/>
          </p:cNvSpPr>
          <p:nvPr>
            <p:ph type="ctrTitle"/>
          </p:nvPr>
        </p:nvSpPr>
        <p:spPr bwMode="white">
          <a:xfrm>
            <a:off x="650875" y="2667000"/>
            <a:ext cx="3886200" cy="857250"/>
          </a:xfrm>
        </p:spPr>
        <p:txBody>
          <a:bodyPr anchor="ctr"/>
          <a:lstStyle>
            <a:lvl1pPr>
              <a:defRPr sz="3000" b="0">
                <a:solidFill>
                  <a:srgbClr val="FFFFFF"/>
                </a:solidFill>
              </a:defRPr>
            </a:lvl1pPr>
          </a:lstStyle>
          <a:p>
            <a:r>
              <a:rPr lang="en-US"/>
              <a:t>Click to edit Master title style</a:t>
            </a:r>
          </a:p>
        </p:txBody>
      </p:sp>
    </p:spTree>
    <p:extLst>
      <p:ext uri="{BB962C8B-B14F-4D97-AF65-F5344CB8AC3E}">
        <p14:creationId xmlns:p14="http://schemas.microsoft.com/office/powerpoint/2010/main" val="300034385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627909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457200"/>
            <a:ext cx="2035175" cy="5668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457200"/>
            <a:ext cx="595788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558278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55638" y="1600200"/>
            <a:ext cx="8031162" cy="4525963"/>
          </a:xfrm>
        </p:spPr>
        <p:txBody>
          <a:bodyPr/>
          <a:lstStyle/>
          <a:p>
            <a:pPr lvl="0"/>
            <a:endParaRPr lang="en-US" noProof="0" smtClean="0"/>
          </a:p>
        </p:txBody>
      </p:sp>
    </p:spTree>
    <p:extLst>
      <p:ext uri="{BB962C8B-B14F-4D97-AF65-F5344CB8AC3E}">
        <p14:creationId xmlns:p14="http://schemas.microsoft.com/office/powerpoint/2010/main" val="382471267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963396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70364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600200"/>
            <a:ext cx="39385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6625" y="1600200"/>
            <a:ext cx="39401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287963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618266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905766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53136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673819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053311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55638" y="457200"/>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zh-TW" smtClean="0"/>
              <a:t>Click to edit Master title style</a:t>
            </a:r>
          </a:p>
        </p:txBody>
      </p:sp>
      <p:sp>
        <p:nvSpPr>
          <p:cNvPr id="47" name="Rectangle 278"/>
          <p:cNvSpPr>
            <a:spLocks noChangeArrowheads="1"/>
          </p:cNvSpPr>
          <p:nvPr/>
        </p:nvSpPr>
        <p:spPr bwMode="auto">
          <a:xfrm>
            <a:off x="1150938" y="6670675"/>
            <a:ext cx="2038350" cy="190500"/>
          </a:xfrm>
          <a:prstGeom prst="rect">
            <a:avLst/>
          </a:prstGeom>
          <a:noFill/>
          <a:ln w="9525">
            <a:noFill/>
            <a:miter lim="800000"/>
            <a:headEnd/>
            <a:tailEnd/>
          </a:ln>
          <a:effectLst/>
        </p:spPr>
        <p:txBody>
          <a:bodyPr wrap="none" lIns="82124" tIns="41061" rIns="82124" bIns="41061" anchor="b" anchorCtr="1">
            <a:spAutoFit/>
          </a:bodyPr>
          <a:lstStyle>
            <a:lvl1pPr defTabSz="8143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8143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700">
                <a:solidFill>
                  <a:srgbClr val="D3D3D3"/>
                </a:solidFill>
              </a:rPr>
              <a:t>© 2010 Cisco Systems, Inc. All rights reserved.</a:t>
            </a:r>
          </a:p>
        </p:txBody>
      </p:sp>
      <p:sp>
        <p:nvSpPr>
          <p:cNvPr id="50" name="Rectangle 281"/>
          <p:cNvSpPr>
            <a:spLocks noChangeArrowheads="1"/>
          </p:cNvSpPr>
          <p:nvPr/>
        </p:nvSpPr>
        <p:spPr bwMode="auto">
          <a:xfrm>
            <a:off x="8596313" y="6626225"/>
            <a:ext cx="320675" cy="234950"/>
          </a:xfrm>
          <a:prstGeom prst="rect">
            <a:avLst/>
          </a:prstGeom>
          <a:noFill/>
          <a:ln w="9525">
            <a:noFill/>
            <a:miter lim="800000"/>
            <a:headEnd/>
            <a:tailEnd/>
          </a:ln>
          <a:effectLst/>
        </p:spPr>
        <p:txBody>
          <a:bodyPr wrap="none" lIns="82124" tIns="41061" rIns="82124" bIns="41061" anchor="b">
            <a:spAutoFit/>
          </a:bodyPr>
          <a:lstStyle>
            <a:lvl1pPr defTabSz="8143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8143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E5D13562-9C3C-4585-9996-C89F329EED76}" type="slidenum">
              <a:rPr lang="en-US" altLang="zh-TW" sz="1000">
                <a:solidFill>
                  <a:srgbClr val="D3D3D3"/>
                </a:solidFill>
              </a:rPr>
              <a:pPr algn="r"/>
              <a:t>‹#›</a:t>
            </a:fld>
            <a:endParaRPr lang="en-US" altLang="zh-TW" sz="1000">
              <a:solidFill>
                <a:srgbClr val="D3D3D3"/>
              </a:solidFill>
            </a:endParaRPr>
          </a:p>
        </p:txBody>
      </p:sp>
      <p:sp>
        <p:nvSpPr>
          <p:cNvPr id="1030" name="Rectangle 19"/>
          <p:cNvSpPr>
            <a:spLocks noGrp="1" noChangeArrowheads="1"/>
          </p:cNvSpPr>
          <p:nvPr>
            <p:ph type="body" idx="1"/>
          </p:nvPr>
        </p:nvSpPr>
        <p:spPr bwMode="auto">
          <a:xfrm>
            <a:off x="655638" y="1600200"/>
            <a:ext cx="80311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296" tIns="36576" rIns="82296" bIns="36576"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p:txBody>
      </p:sp>
      <p:sp>
        <p:nvSpPr>
          <p:cNvPr id="83988" name="Rectangle 20"/>
          <p:cNvSpPr>
            <a:spLocks noChangeArrowheads="1"/>
          </p:cNvSpPr>
          <p:nvPr userDrawn="1"/>
        </p:nvSpPr>
        <p:spPr bwMode="auto">
          <a:xfrm>
            <a:off x="0" y="0"/>
            <a:ext cx="9144000" cy="177800"/>
          </a:xfrm>
          <a:prstGeom prst="rect">
            <a:avLst/>
          </a:prstGeom>
          <a:solidFill>
            <a:srgbClr val="787762"/>
          </a:solidFill>
          <a:ln w="9525">
            <a:noFill/>
            <a:miter lim="800000"/>
            <a:headEnd/>
            <a:tailEnd/>
          </a:ln>
          <a:effectLst/>
        </p:spPr>
        <p:txBody>
          <a:bodyPr wrap="none" lIns="73025" tIns="36512" rIns="73025" bIns="36512" anchor="ctr"/>
          <a:lstStyle/>
          <a:p>
            <a:pPr>
              <a:defRPr/>
            </a:pPr>
            <a:endParaRPr lang="en-US">
              <a:latin typeface="Arial" charset="0"/>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920"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87762"/>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2pPr>
      <a:lvl3pPr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3pPr>
      <a:lvl4pPr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4pPr>
      <a:lvl5pPr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5pPr>
      <a:lvl6pPr marL="457200"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6pPr>
      <a:lvl7pPr marL="914400"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7pPr>
      <a:lvl8pPr marL="1371600"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8pPr>
      <a:lvl9pPr marL="1828800" algn="l" defTabSz="814388" rtl="0" eaLnBrk="0" fontAlgn="base" hangingPunct="0">
        <a:lnSpc>
          <a:spcPct val="90000"/>
        </a:lnSpc>
        <a:spcBef>
          <a:spcPct val="0"/>
        </a:spcBef>
        <a:spcAft>
          <a:spcPct val="0"/>
        </a:spcAft>
        <a:defRPr sz="3200" b="1">
          <a:solidFill>
            <a:srgbClr val="787762"/>
          </a:solidFill>
          <a:latin typeface="Arial" pitchFamily="100" charset="0"/>
          <a:ea typeface="ＭＳ Ｐゴシック" pitchFamily="100" charset="-128"/>
          <a:cs typeface="ＭＳ Ｐゴシック" pitchFamily="100" charset="-128"/>
        </a:defRPr>
      </a:lvl9pPr>
    </p:titleStyle>
    <p:bodyStyle>
      <a:lvl1pPr marL="228600" indent="-228600" algn="l" rtl="0" eaLnBrk="0" fontAlgn="base" hangingPunct="0">
        <a:lnSpc>
          <a:spcPct val="90000"/>
        </a:lnSpc>
        <a:spcBef>
          <a:spcPct val="50000"/>
        </a:spcBef>
        <a:spcAft>
          <a:spcPct val="0"/>
        </a:spcAft>
        <a:buClr>
          <a:schemeClr val="accent1"/>
        </a:buClr>
        <a:buFont typeface="Wingdings" panose="05000000000000000000" pitchFamily="2" charset="2"/>
        <a:buChar char="§"/>
        <a:defRPr sz="2400">
          <a:solidFill>
            <a:schemeClr val="tx1"/>
          </a:solidFill>
          <a:latin typeface="+mn-lt"/>
          <a:ea typeface="+mn-ea"/>
          <a:cs typeface="+mn-cs"/>
        </a:defRPr>
      </a:lvl1pPr>
      <a:lvl2pPr marL="457200" algn="l" rtl="0" eaLnBrk="0" fontAlgn="base" hangingPunct="0">
        <a:lnSpc>
          <a:spcPct val="90000"/>
        </a:lnSpc>
        <a:spcBef>
          <a:spcPct val="50000"/>
        </a:spcBef>
        <a:spcAft>
          <a:spcPct val="0"/>
        </a:spcAft>
        <a:buChar char="–"/>
        <a:defRPr sz="2000">
          <a:solidFill>
            <a:schemeClr val="tx1"/>
          </a:solidFill>
          <a:latin typeface="+mn-lt"/>
          <a:ea typeface="+mn-ea"/>
        </a:defRPr>
      </a:lvl2pPr>
      <a:lvl3pPr marL="685800" indent="228600" algn="l" rtl="0" eaLnBrk="0" fontAlgn="base" hangingPunct="0">
        <a:lnSpc>
          <a:spcPct val="90000"/>
        </a:lnSpc>
        <a:spcBef>
          <a:spcPct val="50000"/>
        </a:spcBef>
        <a:spcAft>
          <a:spcPct val="0"/>
        </a:spcAft>
        <a:buChar char="•"/>
        <a:defRPr sz="2000">
          <a:solidFill>
            <a:schemeClr val="tx1"/>
          </a:solidFill>
          <a:latin typeface="+mn-lt"/>
          <a:ea typeface="+mn-ea"/>
        </a:defRPr>
      </a:lvl3pPr>
      <a:lvl4pPr marL="914400" indent="457200" algn="l" rtl="0" eaLnBrk="0" fontAlgn="base" hangingPunct="0">
        <a:lnSpc>
          <a:spcPct val="90000"/>
        </a:lnSpc>
        <a:spcBef>
          <a:spcPct val="50000"/>
        </a:spcBef>
        <a:spcAft>
          <a:spcPct val="0"/>
        </a:spcAft>
        <a:buChar char="–"/>
        <a:defRPr sz="2000">
          <a:solidFill>
            <a:schemeClr val="tx1"/>
          </a:solidFill>
          <a:latin typeface="+mn-lt"/>
          <a:ea typeface="+mn-ea"/>
        </a:defRPr>
      </a:lvl4pPr>
      <a:lvl5pPr marL="1143000" indent="685800" algn="l" rtl="0" eaLnBrk="0" fontAlgn="base" hangingPunct="0">
        <a:lnSpc>
          <a:spcPct val="95000"/>
        </a:lnSpc>
        <a:spcBef>
          <a:spcPct val="35000"/>
        </a:spcBef>
        <a:spcAft>
          <a:spcPct val="0"/>
        </a:spcAft>
        <a:buChar char="»"/>
        <a:defRPr sz="2000">
          <a:solidFill>
            <a:schemeClr val="tx1"/>
          </a:solidFill>
          <a:latin typeface="+mn-lt"/>
          <a:ea typeface="+mn-ea"/>
        </a:defRPr>
      </a:lvl5pPr>
      <a:lvl6pPr marL="1600200" algn="l" rtl="0" eaLnBrk="0" fontAlgn="base" hangingPunct="0">
        <a:lnSpc>
          <a:spcPct val="95000"/>
        </a:lnSpc>
        <a:spcBef>
          <a:spcPct val="35000"/>
        </a:spcBef>
        <a:spcAft>
          <a:spcPct val="0"/>
        </a:spcAft>
        <a:defRPr sz="2000">
          <a:solidFill>
            <a:schemeClr val="tx1"/>
          </a:solidFill>
          <a:latin typeface="+mn-lt"/>
          <a:ea typeface="+mn-ea"/>
        </a:defRPr>
      </a:lvl6pPr>
      <a:lvl7pPr marL="2057400" algn="l" rtl="0" eaLnBrk="0" fontAlgn="base" hangingPunct="0">
        <a:lnSpc>
          <a:spcPct val="95000"/>
        </a:lnSpc>
        <a:spcBef>
          <a:spcPct val="35000"/>
        </a:spcBef>
        <a:spcAft>
          <a:spcPct val="0"/>
        </a:spcAft>
        <a:defRPr sz="2000">
          <a:solidFill>
            <a:schemeClr val="tx1"/>
          </a:solidFill>
          <a:latin typeface="+mn-lt"/>
          <a:ea typeface="+mn-ea"/>
        </a:defRPr>
      </a:lvl7pPr>
      <a:lvl8pPr marL="2514600" algn="l" rtl="0" eaLnBrk="0" fontAlgn="base" hangingPunct="0">
        <a:lnSpc>
          <a:spcPct val="95000"/>
        </a:lnSpc>
        <a:spcBef>
          <a:spcPct val="35000"/>
        </a:spcBef>
        <a:spcAft>
          <a:spcPct val="0"/>
        </a:spcAft>
        <a:defRPr sz="2000">
          <a:solidFill>
            <a:schemeClr val="tx1"/>
          </a:solidFill>
          <a:latin typeface="+mn-lt"/>
          <a:ea typeface="+mn-ea"/>
        </a:defRPr>
      </a:lvl8pPr>
      <a:lvl9pPr marL="2971800" algn="l" rtl="0" eaLnBrk="0" fontAlgn="base" hangingPunct="0">
        <a:lnSpc>
          <a:spcPct val="95000"/>
        </a:lnSpc>
        <a:spcBef>
          <a:spcPct val="35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ools.ietf.org/html/rfc442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xmpp.org/extensions/xep-0071.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xmpp.org/extensions/xep-0127.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xmpp.org/extensions/xep-0115.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rfc61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tools.ietf.org/html/rfc6121" TargetMode="External"/><Relationship Id="rId4" Type="http://schemas.openxmlformats.org/officeDocument/2006/relationships/hyperlink" Target="https://tools.ietf.org/html/rfc759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xmpp.org/extens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xmpp.org/extensions/xep-0198.html" TargetMode="External"/><Relationship Id="rId2" Type="http://schemas.openxmlformats.org/officeDocument/2006/relationships/hyperlink" Target="http://www.xmpp.org/extensions/xep-0138.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xmpp.org/extensions/xep-0030.html" TargetMode="External"/><Relationship Id="rId13" Type="http://schemas.openxmlformats.org/officeDocument/2006/relationships/hyperlink" Target="http://xmpp.org/extensions/xep-0163.html" TargetMode="External"/><Relationship Id="rId3" Type="http://schemas.openxmlformats.org/officeDocument/2006/relationships/hyperlink" Target="http://xmpp.org/rfcs/rfc6120.html" TargetMode="External"/><Relationship Id="rId7" Type="http://schemas.openxmlformats.org/officeDocument/2006/relationships/hyperlink" Target="http://xmpp.org/extensions/xep-0004.html" TargetMode="External"/><Relationship Id="rId12" Type="http://schemas.openxmlformats.org/officeDocument/2006/relationships/hyperlink" Target="http://xmpp.org/extensions/xep-0115.html" TargetMode="External"/><Relationship Id="rId2" Type="http://schemas.openxmlformats.org/officeDocument/2006/relationships/hyperlink" Target="http://xmpp.org/rfcs/" TargetMode="External"/><Relationship Id="rId1" Type="http://schemas.openxmlformats.org/officeDocument/2006/relationships/slideLayout" Target="../slideLayouts/slideLayout4.xml"/><Relationship Id="rId6" Type="http://schemas.openxmlformats.org/officeDocument/2006/relationships/hyperlink" Target="http://xmpp.org/extensions/" TargetMode="External"/><Relationship Id="rId11" Type="http://schemas.openxmlformats.org/officeDocument/2006/relationships/hyperlink" Target="http://xmpp.org/extensions/xep-0071.html" TargetMode="External"/><Relationship Id="rId5" Type="http://schemas.openxmlformats.org/officeDocument/2006/relationships/hyperlink" Target="http://xmpp.org/rfcs/rfc5122.html" TargetMode="External"/><Relationship Id="rId10" Type="http://schemas.openxmlformats.org/officeDocument/2006/relationships/hyperlink" Target="http://xmpp.org/extensions/xep-0060.html" TargetMode="External"/><Relationship Id="rId4" Type="http://schemas.openxmlformats.org/officeDocument/2006/relationships/hyperlink" Target="http://xmpp.org/rfcs/rfc6121.html" TargetMode="External"/><Relationship Id="rId9" Type="http://schemas.openxmlformats.org/officeDocument/2006/relationships/hyperlink" Target="http://xmpp.org/extensions/xep-0045.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Grp="1" noChangeArrowheads="1"/>
          </p:cNvSpPr>
          <p:nvPr>
            <p:ph type="ctrTitle"/>
          </p:nvPr>
        </p:nvSpPr>
        <p:spPr/>
        <p:txBody>
          <a:bodyPr/>
          <a:lstStyle/>
          <a:p>
            <a:r>
              <a:rPr lang="en-US" altLang="zh-TW" smtClean="0"/>
              <a:t>Introduction to XMPP</a:t>
            </a:r>
          </a:p>
        </p:txBody>
      </p:sp>
      <p:sp>
        <p:nvSpPr>
          <p:cNvPr id="16387" name="Rectangle 13"/>
          <p:cNvSpPr>
            <a:spLocks noGrp="1" noChangeArrowheads="1"/>
          </p:cNvSpPr>
          <p:nvPr>
            <p:ph type="subTitle" idx="1"/>
          </p:nvPr>
        </p:nvSpPr>
        <p:spPr/>
        <p:txBody>
          <a:bodyPr/>
          <a:lstStyle/>
          <a:p>
            <a:pPr eaLnBrk="1" hangingPunct="1">
              <a:buFont typeface="Wingdings" panose="05000000000000000000" pitchFamily="2" charset="2"/>
              <a:buNone/>
            </a:pPr>
            <a:r>
              <a:rPr lang="en-US" altLang="zh-TW" smtClean="0"/>
              <a:t>Joe Hildebrand</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 Stream </a:t>
            </a:r>
            <a:r>
              <a:rPr lang="en-US" altLang="zh-TW" dirty="0" smtClean="0"/>
              <a:t>Features</a:t>
            </a:r>
            <a:endParaRPr lang="zh-TW" altLang="en-US" dirty="0"/>
          </a:p>
        </p:txBody>
      </p:sp>
      <p:pic>
        <p:nvPicPr>
          <p:cNvPr id="4" name="圖片 3"/>
          <p:cNvPicPr>
            <a:picLocks noChangeAspect="1"/>
          </p:cNvPicPr>
          <p:nvPr/>
        </p:nvPicPr>
        <p:blipFill>
          <a:blip r:embed="rId2"/>
          <a:stretch>
            <a:fillRect/>
          </a:stretch>
        </p:blipFill>
        <p:spPr>
          <a:xfrm>
            <a:off x="7284" y="1295400"/>
            <a:ext cx="9144000" cy="5533293"/>
          </a:xfrm>
          <a:prstGeom prst="rect">
            <a:avLst/>
          </a:prstGeom>
        </p:spPr>
      </p:pic>
    </p:spTree>
    <p:extLst>
      <p:ext uri="{BB962C8B-B14F-4D97-AF65-F5344CB8AC3E}">
        <p14:creationId xmlns:p14="http://schemas.microsoft.com/office/powerpoint/2010/main" val="268303107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TW" smtClean="0"/>
              <a:t>Security Stuff</a:t>
            </a:r>
          </a:p>
        </p:txBody>
      </p:sp>
      <p:sp>
        <p:nvSpPr>
          <p:cNvPr id="24579" name="Content Placeholder 2"/>
          <p:cNvSpPr>
            <a:spLocks noGrp="1"/>
          </p:cNvSpPr>
          <p:nvPr>
            <p:ph idx="1"/>
          </p:nvPr>
        </p:nvSpPr>
        <p:spPr/>
        <p:txBody>
          <a:bodyPr/>
          <a:lstStyle/>
          <a:p>
            <a:r>
              <a:rPr lang="en-US" altLang="zh-TW" dirty="0" smtClean="0"/>
              <a:t>Start-TLS</a:t>
            </a:r>
          </a:p>
          <a:p>
            <a:pPr lvl="1"/>
            <a:r>
              <a:rPr lang="en-US" altLang="zh-TW" dirty="0" smtClean="0"/>
              <a:t>Prove the identity of the server</a:t>
            </a:r>
          </a:p>
          <a:p>
            <a:pPr lvl="1"/>
            <a:r>
              <a:rPr lang="en-US" altLang="zh-TW" dirty="0" smtClean="0"/>
              <a:t>Prove the identity of the user (optional)</a:t>
            </a:r>
          </a:p>
          <a:p>
            <a:pPr lvl="1"/>
            <a:r>
              <a:rPr lang="en-US" altLang="zh-TW" dirty="0" smtClean="0"/>
              <a:t>Encryption</a:t>
            </a:r>
          </a:p>
          <a:p>
            <a:pPr lvl="1"/>
            <a:r>
              <a:rPr lang="en-US" altLang="zh-TW" dirty="0" smtClean="0"/>
              <a:t>Data integrity</a:t>
            </a:r>
          </a:p>
          <a:p>
            <a:r>
              <a:rPr lang="en-US" altLang="zh-TW" dirty="0" smtClean="0"/>
              <a:t>SASL(Simple Authentication and Security Layer protocol) (</a:t>
            </a:r>
            <a:r>
              <a:rPr lang="en-US" altLang="zh-TW" dirty="0" smtClean="0">
                <a:hlinkClick r:id="rId2"/>
              </a:rPr>
              <a:t>RFC 4422</a:t>
            </a:r>
            <a:r>
              <a:rPr lang="en-US" altLang="zh-TW" dirty="0" smtClean="0"/>
              <a:t>)</a:t>
            </a:r>
          </a:p>
          <a:p>
            <a:pPr lvl="1"/>
            <a:r>
              <a:rPr lang="en-US" altLang="zh-TW" dirty="0" smtClean="0"/>
              <a:t>Authentication</a:t>
            </a:r>
          </a:p>
          <a:p>
            <a:pPr lvl="1"/>
            <a:r>
              <a:rPr lang="en-US" altLang="zh-TW" dirty="0" smtClean="0"/>
              <a:t>Optional encryption (rarely used)</a:t>
            </a:r>
          </a:p>
          <a:p>
            <a:pPr lvl="1"/>
            <a:r>
              <a:rPr lang="en-US" altLang="zh-TW" dirty="0" smtClean="0"/>
              <a:t>Pluggable (e.g. passwords, Kerberos, X.509, SAML, etc.)</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t>Stanzas</a:t>
            </a:r>
          </a:p>
        </p:txBody>
      </p:sp>
      <p:sp>
        <p:nvSpPr>
          <p:cNvPr id="25603" name="Rectangle 3"/>
          <p:cNvSpPr>
            <a:spLocks noGrp="1" noChangeArrowheads="1"/>
          </p:cNvSpPr>
          <p:nvPr>
            <p:ph type="body" idx="1"/>
          </p:nvPr>
        </p:nvSpPr>
        <p:spPr/>
        <p:txBody>
          <a:bodyPr/>
          <a:lstStyle/>
          <a:p>
            <a:r>
              <a:rPr lang="en-US" altLang="zh-TW" smtClean="0"/>
              <a:t>All have </a:t>
            </a:r>
            <a:r>
              <a:rPr lang="en-US" altLang="zh-TW" smtClean="0">
                <a:solidFill>
                  <a:srgbClr val="3A772C"/>
                </a:solidFill>
                <a:latin typeface="Courier" charset="0"/>
              </a:rPr>
              <a:t>to</a:t>
            </a:r>
            <a:r>
              <a:rPr lang="en-US" altLang="zh-TW" smtClean="0">
                <a:solidFill>
                  <a:srgbClr val="393D79"/>
                </a:solidFill>
                <a:latin typeface="Courier" charset="0"/>
              </a:rPr>
              <a:t>=</a:t>
            </a:r>
            <a:r>
              <a:rPr lang="en-US" altLang="zh-TW" smtClean="0">
                <a:solidFill>
                  <a:srgbClr val="9194C7"/>
                </a:solidFill>
                <a:latin typeface="Courier" charset="0"/>
              </a:rPr>
              <a:t>'JID'</a:t>
            </a:r>
            <a:r>
              <a:rPr lang="en-US" altLang="zh-TW" smtClean="0"/>
              <a:t> and </a:t>
            </a:r>
            <a:r>
              <a:rPr lang="en-US" altLang="zh-TW" smtClean="0">
                <a:solidFill>
                  <a:srgbClr val="3A772C"/>
                </a:solidFill>
                <a:latin typeface="Courier" charset="0"/>
              </a:rPr>
              <a:t>from</a:t>
            </a:r>
            <a:r>
              <a:rPr lang="en-US" altLang="zh-TW" smtClean="0">
                <a:solidFill>
                  <a:srgbClr val="393D79"/>
                </a:solidFill>
                <a:latin typeface="Courier" charset="0"/>
              </a:rPr>
              <a:t>=</a:t>
            </a:r>
            <a:r>
              <a:rPr lang="en-US" altLang="zh-TW" smtClean="0">
                <a:solidFill>
                  <a:srgbClr val="9194C7"/>
                </a:solidFill>
                <a:latin typeface="Courier" charset="0"/>
              </a:rPr>
              <a:t>'JID'</a:t>
            </a:r>
            <a:r>
              <a:rPr lang="en-US" altLang="zh-TW" smtClean="0"/>
              <a:t> addresses</a:t>
            </a:r>
          </a:p>
          <a:p>
            <a:pPr lvl="1"/>
            <a:r>
              <a:rPr lang="en-US" altLang="zh-TW" smtClean="0"/>
              <a:t>To gives destination</a:t>
            </a:r>
          </a:p>
          <a:p>
            <a:pPr lvl="1"/>
            <a:r>
              <a:rPr lang="en-US" altLang="zh-TW" smtClean="0"/>
              <a:t>From added by local server</a:t>
            </a:r>
          </a:p>
          <a:p>
            <a:r>
              <a:rPr lang="en-US" altLang="zh-TW" smtClean="0"/>
              <a:t>Each stanza routed separately</a:t>
            </a:r>
          </a:p>
          <a:p>
            <a:r>
              <a:rPr lang="en-US" altLang="zh-TW" smtClean="0"/>
              <a:t>All contents of stanza passed along</a:t>
            </a:r>
          </a:p>
          <a:p>
            <a:r>
              <a:rPr lang="en-US" altLang="zh-TW" smtClean="0"/>
              <a:t>Extend with any XML from your namespace</a:t>
            </a:r>
          </a:p>
          <a:p>
            <a:r>
              <a:rPr lang="en-US" altLang="zh-TW" smtClean="0"/>
              <a:t>Different types for delivery semantics</a:t>
            </a:r>
          </a:p>
          <a:p>
            <a:pPr lvl="1">
              <a:buFontTx/>
              <a:buNone/>
            </a:pPr>
            <a:r>
              <a:rPr lang="en-US" altLang="zh-TW" sz="1800" smtClean="0">
                <a:solidFill>
                  <a:srgbClr val="9194C7"/>
                </a:solidFill>
                <a:latin typeface="Courier" charset="0"/>
              </a:rPr>
              <a:t>&lt;</a:t>
            </a:r>
            <a:r>
              <a:rPr lang="en-US" altLang="zh-TW" sz="1800" smtClean="0">
                <a:solidFill>
                  <a:srgbClr val="FF0000"/>
                </a:solidFill>
                <a:latin typeface="Courier" charset="0"/>
              </a:rPr>
              <a:t>message</a:t>
            </a:r>
            <a:r>
              <a:rPr lang="en-US" altLang="zh-TW" sz="1800" smtClean="0">
                <a:solidFill>
                  <a:srgbClr val="3A772C"/>
                </a:solidFill>
                <a:latin typeface="Courier" charset="0"/>
              </a:rPr>
              <a:t>/</a:t>
            </a:r>
            <a:r>
              <a:rPr lang="en-US" altLang="zh-TW" sz="1800" smtClean="0">
                <a:solidFill>
                  <a:srgbClr val="9194C7"/>
                </a:solidFill>
                <a:latin typeface="Courier" charset="0"/>
              </a:rPr>
              <a:t>&gt;</a:t>
            </a:r>
            <a:r>
              <a:rPr lang="en-US" altLang="zh-TW" smtClean="0"/>
              <a:t>: one direction, one recipient</a:t>
            </a:r>
            <a:r>
              <a:rPr lang="en-US" altLang="zh-TW" sz="1800" smtClean="0">
                <a:solidFill>
                  <a:srgbClr val="9194C7"/>
                </a:solidFill>
                <a:latin typeface="Courier" charset="0"/>
              </a:rPr>
              <a:t> </a:t>
            </a:r>
          </a:p>
          <a:p>
            <a:pPr lvl="1">
              <a:buFontTx/>
              <a:buNone/>
            </a:pPr>
            <a:r>
              <a:rPr lang="en-US" altLang="zh-TW" smtClean="0">
                <a:solidFill>
                  <a:srgbClr val="9194C7"/>
                </a:solidFill>
                <a:latin typeface="Courier" charset="0"/>
              </a:rPr>
              <a:t>&lt;</a:t>
            </a:r>
            <a:r>
              <a:rPr lang="en-US" altLang="zh-TW" smtClean="0">
                <a:solidFill>
                  <a:srgbClr val="FF0000"/>
                </a:solidFill>
                <a:latin typeface="Courier" charset="0"/>
              </a:rPr>
              <a:t>presence</a:t>
            </a:r>
            <a:r>
              <a:rPr lang="en-US" altLang="zh-TW" smtClean="0">
                <a:solidFill>
                  <a:srgbClr val="3A772C"/>
                </a:solidFill>
                <a:latin typeface="Courier" charset="0"/>
              </a:rPr>
              <a:t>/</a:t>
            </a:r>
            <a:r>
              <a:rPr lang="en-US" altLang="zh-TW" smtClean="0">
                <a:solidFill>
                  <a:srgbClr val="9194C7"/>
                </a:solidFill>
                <a:latin typeface="Courier" charset="0"/>
              </a:rPr>
              <a:t>&gt;</a:t>
            </a:r>
            <a:r>
              <a:rPr lang="en-US" altLang="zh-TW" smtClean="0"/>
              <a:t>: one direction, publish to many</a:t>
            </a:r>
            <a:endParaRPr lang="en-US" altLang="zh-TW" smtClean="0">
              <a:solidFill>
                <a:srgbClr val="9194C7"/>
              </a:solidFill>
              <a:latin typeface="Courier" charset="0"/>
            </a:endParaRPr>
          </a:p>
          <a:p>
            <a:pPr lvl="1">
              <a:buFontTx/>
              <a:buNone/>
            </a:pPr>
            <a:r>
              <a:rPr lang="en-US" altLang="zh-TW" smtClean="0">
                <a:solidFill>
                  <a:srgbClr val="9194C7"/>
                </a:solidFill>
                <a:latin typeface="Courier" charset="0"/>
              </a:rPr>
              <a:t>&lt;</a:t>
            </a:r>
            <a:r>
              <a:rPr lang="en-US" altLang="zh-TW" smtClean="0">
                <a:solidFill>
                  <a:srgbClr val="FF0000"/>
                </a:solidFill>
                <a:latin typeface="Courier" charset="0"/>
              </a:rPr>
              <a:t>iq</a:t>
            </a:r>
            <a:r>
              <a:rPr lang="en-US" altLang="zh-TW" smtClean="0">
                <a:solidFill>
                  <a:srgbClr val="3A772C"/>
                </a:solidFill>
                <a:latin typeface="Courier" charset="0"/>
              </a:rPr>
              <a:t>/</a:t>
            </a:r>
            <a:r>
              <a:rPr lang="en-US" altLang="zh-TW" smtClean="0">
                <a:solidFill>
                  <a:srgbClr val="9194C7"/>
                </a:solidFill>
                <a:latin typeface="Courier" charset="0"/>
              </a:rPr>
              <a:t>&gt;</a:t>
            </a:r>
            <a:r>
              <a:rPr lang="en-US" altLang="zh-TW" smtClean="0"/>
              <a:t>: "info/query", request/response</a:t>
            </a:r>
          </a:p>
        </p:txBody>
      </p:sp>
      <p:sp>
        <p:nvSpPr>
          <p:cNvPr id="2" name="文字方塊 1"/>
          <p:cNvSpPr txBox="1"/>
          <p:nvPr/>
        </p:nvSpPr>
        <p:spPr>
          <a:xfrm>
            <a:off x="7255566" y="5208104"/>
            <a:ext cx="1545534" cy="646331"/>
          </a:xfrm>
          <a:prstGeom prst="rect">
            <a:avLst/>
          </a:prstGeom>
          <a:noFill/>
        </p:spPr>
        <p:txBody>
          <a:bodyPr wrap="square" rtlCol="0">
            <a:spAutoFit/>
          </a:bodyPr>
          <a:lstStyle/>
          <a:p>
            <a:r>
              <a:rPr lang="en-US" altLang="zh-TW" sz="1800" dirty="0" smtClean="0">
                <a:solidFill>
                  <a:srgbClr val="FF0000"/>
                </a:solidFill>
              </a:rPr>
              <a:t>See details </a:t>
            </a:r>
            <a:r>
              <a:rPr lang="en-US" altLang="zh-TW" sz="1800" dirty="0">
                <a:solidFill>
                  <a:srgbClr val="FF0000"/>
                </a:solidFill>
              </a:rPr>
              <a:t>n</a:t>
            </a:r>
            <a:r>
              <a:rPr lang="en-US" altLang="zh-TW" sz="1800" dirty="0" smtClean="0">
                <a:solidFill>
                  <a:srgbClr val="FF0000"/>
                </a:solidFill>
              </a:rPr>
              <a:t>ext page</a:t>
            </a:r>
            <a:endParaRPr lang="zh-TW" altLang="en-US" sz="1800" dirty="0">
              <a:solidFill>
                <a:srgbClr val="FF0000"/>
              </a:solidFill>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TW" smtClean="0"/>
              <a:t>Message</a:t>
            </a:r>
          </a:p>
        </p:txBody>
      </p:sp>
      <p:sp>
        <p:nvSpPr>
          <p:cNvPr id="26627" name="Rectangle 3"/>
          <p:cNvSpPr>
            <a:spLocks noGrp="1" noChangeArrowheads="1"/>
          </p:cNvSpPr>
          <p:nvPr>
            <p:ph type="body" idx="1"/>
          </p:nvPr>
        </p:nvSpPr>
        <p:spPr/>
        <p:txBody>
          <a:bodyPr/>
          <a:lstStyle/>
          <a:p>
            <a:r>
              <a:rPr lang="en-US" altLang="zh-TW" dirty="0" smtClean="0"/>
              <a:t>Example:</a:t>
            </a:r>
            <a:br>
              <a:rPr lang="en-US" altLang="zh-TW" dirty="0" smtClean="0"/>
            </a:br>
            <a:r>
              <a:rPr lang="en-US" altLang="zh-TW" sz="1800" dirty="0" smtClean="0">
                <a:solidFill>
                  <a:srgbClr val="9194C7"/>
                </a:solidFill>
                <a:latin typeface="Courier" charset="0"/>
              </a:rPr>
              <a:t>&lt;</a:t>
            </a:r>
            <a:r>
              <a:rPr lang="en-US" altLang="zh-TW" sz="1800" dirty="0" smtClean="0">
                <a:solidFill>
                  <a:srgbClr val="FF0000"/>
                </a:solidFill>
                <a:latin typeface="Courier" charset="0"/>
              </a:rPr>
              <a:t>message </a:t>
            </a:r>
            <a:r>
              <a:rPr lang="en-US" altLang="zh-TW" sz="1800" dirty="0" err="1" smtClean="0">
                <a:solidFill>
                  <a:srgbClr val="8A2BE2"/>
                </a:solidFill>
                <a:latin typeface="Courier" charset="0"/>
              </a:rPr>
              <a:t>xml:lang</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en</a:t>
            </a:r>
            <a:r>
              <a:rPr lang="en-US" altLang="zh-TW" sz="1800" dirty="0" smtClean="0">
                <a:solidFill>
                  <a:srgbClr val="9194C7"/>
                </a:solidFill>
                <a:latin typeface="Courier" charset="0"/>
              </a:rPr>
              <a: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to</a:t>
            </a:r>
            <a:r>
              <a:rPr lang="en-US" altLang="zh-TW" sz="1800" dirty="0" smtClean="0">
                <a:solidFill>
                  <a:srgbClr val="393D79"/>
                </a:solidFill>
                <a:latin typeface="Courier" charset="0"/>
              </a:rPr>
              <a:t>=</a:t>
            </a:r>
            <a:r>
              <a:rPr lang="en-US" altLang="zh-TW" sz="1800" dirty="0" smtClean="0">
                <a:solidFill>
                  <a:srgbClr val="9194C7"/>
                </a:solidFill>
                <a:latin typeface="Courier" charset="0"/>
              </a:rPr>
              <a:t>'romeo@example.net'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from</a:t>
            </a:r>
            <a:r>
              <a:rPr lang="en-US" altLang="zh-TW" sz="1800" dirty="0" smtClean="0">
                <a:solidFill>
                  <a:srgbClr val="393D79"/>
                </a:solidFill>
                <a:latin typeface="Courier" charset="0"/>
              </a:rPr>
              <a:t>=</a:t>
            </a:r>
            <a:r>
              <a:rPr lang="en-US" altLang="zh-TW" sz="1800" dirty="0" smtClean="0">
                <a:solidFill>
                  <a:srgbClr val="9194C7"/>
                </a:solidFill>
                <a:latin typeface="Courier" charset="0"/>
              </a:rPr>
              <a:t>'juliet@example.com/balcony'</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type</a:t>
            </a:r>
            <a:r>
              <a:rPr lang="en-US" altLang="zh-TW" sz="1800" dirty="0" smtClean="0">
                <a:solidFill>
                  <a:srgbClr val="393D79"/>
                </a:solidFill>
                <a:latin typeface="Courier" charset="0"/>
              </a:rPr>
              <a:t>=</a:t>
            </a:r>
            <a:r>
              <a:rPr lang="en-US" altLang="zh-TW" sz="1800" dirty="0" smtClean="0">
                <a:solidFill>
                  <a:srgbClr val="9194C7"/>
                </a:solidFill>
                <a:latin typeface="Courier" charset="0"/>
              </a:rPr>
              <a:t>'chat'&gt;</a:t>
            </a:r>
            <a:br>
              <a:rPr lang="en-US" altLang="zh-TW" sz="1800" dirty="0" smtClean="0">
                <a:solidFill>
                  <a:srgbClr val="9194C7"/>
                </a:solidFill>
                <a:latin typeface="Courier" charset="0"/>
              </a:rPr>
            </a:br>
            <a:r>
              <a:rPr lang="en-US" altLang="zh-TW" sz="1800" dirty="0" smtClean="0">
                <a:solidFill>
                  <a:srgbClr val="9194C7"/>
                </a:solidFill>
                <a:latin typeface="Courier" charset="0"/>
              </a:rPr>
              <a:t>  &lt;</a:t>
            </a:r>
            <a:r>
              <a:rPr lang="en-US" altLang="zh-TW" sz="1800" dirty="0" smtClean="0">
                <a:solidFill>
                  <a:srgbClr val="3A772C"/>
                </a:solidFill>
                <a:latin typeface="Courier" charset="0"/>
              </a:rPr>
              <a:t>body</a:t>
            </a:r>
            <a:r>
              <a:rPr lang="en-US" altLang="zh-TW" sz="1800" dirty="0" smtClean="0">
                <a:solidFill>
                  <a:srgbClr val="9194C7"/>
                </a:solidFill>
                <a:latin typeface="Courier" charset="0"/>
              </a:rPr>
              <a:t>&gt;Wherefore art thou, Romeo?&lt;</a:t>
            </a:r>
            <a:r>
              <a:rPr lang="en-US" altLang="zh-TW" sz="1800" dirty="0" smtClean="0">
                <a:solidFill>
                  <a:srgbClr val="3A772C"/>
                </a:solidFill>
                <a:latin typeface="Courier" charset="0"/>
              </a:rPr>
              <a:t>/body</a:t>
            </a:r>
            <a:r>
              <a:rPr lang="en-US" altLang="zh-TW" sz="1800" dirty="0" smtClean="0">
                <a:solidFill>
                  <a:srgbClr val="9194C7"/>
                </a:solidFill>
                <a:latin typeface="Courier" charset="0"/>
              </a:rPr>
              <a:t>&gt;</a:t>
            </a:r>
            <a:br>
              <a:rPr lang="en-US" altLang="zh-TW" sz="1800" dirty="0" smtClean="0">
                <a:solidFill>
                  <a:srgbClr val="9194C7"/>
                </a:solidFill>
                <a:latin typeface="Courier" charset="0"/>
              </a:rPr>
            </a:br>
            <a:r>
              <a:rPr lang="en-US" altLang="zh-TW" sz="1800" dirty="0" smtClean="0">
                <a:solidFill>
                  <a:srgbClr val="9194C7"/>
                </a:solidFill>
                <a:latin typeface="Courier" charset="0"/>
              </a:rPr>
              <a:t>&lt;</a:t>
            </a:r>
            <a:r>
              <a:rPr lang="en-US" altLang="zh-TW" sz="1800" dirty="0" smtClean="0">
                <a:solidFill>
                  <a:srgbClr val="FF0000"/>
                </a:solidFill>
                <a:latin typeface="Courier" charset="0"/>
              </a:rPr>
              <a:t>/message</a:t>
            </a:r>
            <a:r>
              <a:rPr lang="en-US" altLang="zh-TW" sz="1800" dirty="0" smtClean="0">
                <a:solidFill>
                  <a:srgbClr val="9194C7"/>
                </a:solidFill>
                <a:latin typeface="Courier" charset="0"/>
              </a:rPr>
              <a:t>&gt;</a:t>
            </a:r>
          </a:p>
          <a:p>
            <a:r>
              <a:rPr lang="en-US" altLang="zh-TW" dirty="0" smtClean="0"/>
              <a:t>Types: chat, </a:t>
            </a:r>
            <a:r>
              <a:rPr lang="en-US" altLang="zh-TW" dirty="0" err="1" smtClean="0"/>
              <a:t>groupchat</a:t>
            </a:r>
            <a:r>
              <a:rPr lang="en-US" altLang="zh-TW" dirty="0" smtClean="0"/>
              <a:t>, headline, error</a:t>
            </a:r>
          </a:p>
          <a:p>
            <a:r>
              <a:rPr lang="en-US" altLang="zh-TW" dirty="0" smtClean="0"/>
              <a:t>Body: plain text</a:t>
            </a:r>
          </a:p>
          <a:p>
            <a:r>
              <a:rPr lang="en-US" altLang="zh-TW" dirty="0" smtClean="0"/>
              <a:t>XHTML IM: </a:t>
            </a:r>
            <a:r>
              <a:rPr lang="en-US" altLang="zh-TW" dirty="0" smtClean="0">
                <a:hlinkClick r:id="rId3"/>
              </a:rPr>
              <a:t>XEP-0071</a:t>
            </a:r>
            <a:r>
              <a:rPr lang="en-US" altLang="zh-TW" dirty="0" smtClean="0"/>
              <a:t> </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mtClean="0"/>
              <a:t>Presence</a:t>
            </a:r>
          </a:p>
        </p:txBody>
      </p:sp>
      <p:sp>
        <p:nvSpPr>
          <p:cNvPr id="27651" name="Rectangle 3"/>
          <p:cNvSpPr>
            <a:spLocks noGrp="1" noChangeArrowheads="1"/>
          </p:cNvSpPr>
          <p:nvPr>
            <p:ph type="body" idx="1"/>
          </p:nvPr>
        </p:nvSpPr>
        <p:spPr/>
        <p:txBody>
          <a:bodyPr/>
          <a:lstStyle/>
          <a:p>
            <a:r>
              <a:rPr lang="en-US" altLang="zh-TW" smtClean="0"/>
              <a:t>Example:</a:t>
            </a:r>
            <a:br>
              <a:rPr lang="en-US" altLang="zh-TW" smtClean="0"/>
            </a:br>
            <a:r>
              <a:rPr lang="en-US" altLang="zh-TW" sz="1800" smtClean="0">
                <a:solidFill>
                  <a:srgbClr val="9194C7"/>
                </a:solidFill>
                <a:latin typeface="Courier" charset="0"/>
              </a:rPr>
              <a:t>&lt;</a:t>
            </a:r>
            <a:r>
              <a:rPr lang="en-US" altLang="zh-TW" sz="1800" smtClean="0">
                <a:solidFill>
                  <a:srgbClr val="FF0000"/>
                </a:solidFill>
                <a:latin typeface="Courier" charset="0"/>
              </a:rPr>
              <a:t>presence</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show</a:t>
            </a:r>
            <a:r>
              <a:rPr lang="en-US" altLang="zh-TW" sz="1800" smtClean="0">
                <a:solidFill>
                  <a:srgbClr val="9194C7"/>
                </a:solidFill>
                <a:latin typeface="Courier" charset="0"/>
              </a:rPr>
              <a:t>&gt;dnd&lt;</a:t>
            </a:r>
            <a:r>
              <a:rPr lang="en-US" altLang="zh-TW" sz="1800" smtClean="0">
                <a:solidFill>
                  <a:srgbClr val="3A772C"/>
                </a:solidFill>
                <a:latin typeface="Courier" charset="0"/>
              </a:rPr>
              <a:t>/show</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status</a:t>
            </a:r>
            <a:r>
              <a:rPr lang="en-US" altLang="zh-TW" sz="1800" smtClean="0">
                <a:solidFill>
                  <a:srgbClr val="9194C7"/>
                </a:solidFill>
                <a:latin typeface="Courier" charset="0"/>
              </a:rPr>
              <a:t>&gt;Meeting&lt;</a:t>
            </a:r>
            <a:r>
              <a:rPr lang="en-US" altLang="zh-TW" sz="1800" smtClean="0">
                <a:solidFill>
                  <a:srgbClr val="3A772C"/>
                </a:solidFill>
                <a:latin typeface="Courier" charset="0"/>
              </a:rPr>
              <a:t>/status</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priority</a:t>
            </a:r>
            <a:r>
              <a:rPr lang="en-US" altLang="zh-TW" sz="1800" smtClean="0">
                <a:solidFill>
                  <a:srgbClr val="9194C7"/>
                </a:solidFill>
                <a:latin typeface="Courier" charset="0"/>
              </a:rPr>
              <a:t>&gt;1&lt;</a:t>
            </a:r>
            <a:r>
              <a:rPr lang="en-US" altLang="zh-TW" sz="1800" smtClean="0">
                <a:solidFill>
                  <a:srgbClr val="3A772C"/>
                </a:solidFill>
                <a:latin typeface="Courier" charset="0"/>
              </a:rPr>
              <a:t>/priority</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&lt;</a:t>
            </a:r>
            <a:r>
              <a:rPr lang="en-US" altLang="zh-TW" sz="1800" smtClean="0">
                <a:solidFill>
                  <a:srgbClr val="FF0000"/>
                </a:solidFill>
                <a:latin typeface="Courier" charset="0"/>
              </a:rPr>
              <a:t>/presence</a:t>
            </a:r>
            <a:r>
              <a:rPr lang="en-US" altLang="zh-TW" sz="1800" smtClean="0">
                <a:solidFill>
                  <a:srgbClr val="9194C7"/>
                </a:solidFill>
                <a:latin typeface="Courier" charset="0"/>
              </a:rPr>
              <a:t>&gt;</a:t>
            </a:r>
            <a:endParaRPr lang="en-US" altLang="zh-TW" smtClean="0"/>
          </a:p>
          <a:p>
            <a:r>
              <a:rPr lang="en-US" altLang="zh-TW" smtClean="0"/>
              <a:t>Show: chat, available, away, xa, dnd</a:t>
            </a:r>
          </a:p>
          <a:p>
            <a:r>
              <a:rPr lang="en-US" altLang="zh-TW" smtClean="0"/>
              <a:t>Status: Human-readable text</a:t>
            </a:r>
          </a:p>
          <a:p>
            <a:r>
              <a:rPr lang="en-US" altLang="zh-TW" smtClean="0"/>
              <a:t>Priority: Which resource "most available"?</a:t>
            </a:r>
          </a:p>
        </p:txBody>
      </p:sp>
      <p:sp>
        <p:nvSpPr>
          <p:cNvPr id="2" name="矩形 1"/>
          <p:cNvSpPr/>
          <p:nvPr/>
        </p:nvSpPr>
        <p:spPr>
          <a:xfrm>
            <a:off x="2792896" y="847635"/>
            <a:ext cx="6231835" cy="400110"/>
          </a:xfrm>
          <a:prstGeom prst="rect">
            <a:avLst/>
          </a:prstGeom>
        </p:spPr>
        <p:txBody>
          <a:bodyPr wrap="square">
            <a:spAutoFit/>
          </a:bodyPr>
          <a:lstStyle/>
          <a:p>
            <a:r>
              <a:rPr lang="en-US" altLang="zh-TW" sz="2000" dirty="0">
                <a:solidFill>
                  <a:srgbClr val="000000"/>
                </a:solidFill>
                <a:latin typeface="verdana" panose="020B0604030504040204" pitchFamily="34" charset="0"/>
              </a:rPr>
              <a:t>express an entity's current network </a:t>
            </a:r>
            <a:r>
              <a:rPr lang="en-US" altLang="zh-TW" sz="2000" dirty="0" smtClean="0">
                <a:solidFill>
                  <a:srgbClr val="000000"/>
                </a:solidFill>
                <a:latin typeface="verdana" panose="020B0604030504040204" pitchFamily="34" charset="0"/>
              </a:rPr>
              <a:t>availability</a:t>
            </a:r>
            <a:endParaRPr lang="zh-TW" altLang="en-US" sz="2000"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dirty="0" smtClean="0"/>
              <a:t>IQ Request</a:t>
            </a:r>
          </a:p>
        </p:txBody>
      </p:sp>
      <p:sp>
        <p:nvSpPr>
          <p:cNvPr id="28675" name="Rectangle 3"/>
          <p:cNvSpPr>
            <a:spLocks noGrp="1" noChangeArrowheads="1"/>
          </p:cNvSpPr>
          <p:nvPr>
            <p:ph type="body" idx="1"/>
          </p:nvPr>
        </p:nvSpPr>
        <p:spPr/>
        <p:txBody>
          <a:bodyPr/>
          <a:lstStyle/>
          <a:p>
            <a:r>
              <a:rPr lang="en-US" altLang="zh-TW" dirty="0" smtClean="0"/>
              <a:t>Example:</a:t>
            </a:r>
            <a:br>
              <a:rPr lang="en-US" altLang="zh-TW" dirty="0" smtClean="0"/>
            </a:br>
            <a:r>
              <a:rPr lang="en-US" altLang="zh-TW" sz="1800" dirty="0" smtClean="0">
                <a:solidFill>
                  <a:srgbClr val="9194C7"/>
                </a:solidFill>
                <a:latin typeface="Courier" charset="0"/>
              </a:rPr>
              <a:t>&lt;</a:t>
            </a:r>
            <a:r>
              <a:rPr lang="en-US" altLang="zh-TW" sz="1800" dirty="0" err="1" smtClean="0">
                <a:solidFill>
                  <a:srgbClr val="FF0000"/>
                </a:solidFill>
                <a:latin typeface="Courier" charset="0"/>
              </a:rPr>
              <a:t>iq</a:t>
            </a:r>
            <a:r>
              <a:rPr lang="en-US" altLang="zh-TW" sz="1800" dirty="0" smtClean="0">
                <a:solidFill>
                  <a:srgbClr val="FF0000"/>
                </a:solidFill>
                <a:latin typeface="Courier" charset="0"/>
              </a:rPr>
              <a:t> </a:t>
            </a:r>
            <a:r>
              <a:rPr lang="en-US" altLang="zh-TW" sz="1800" dirty="0" smtClean="0">
                <a:solidFill>
                  <a:srgbClr val="3A772C"/>
                </a:solidFill>
                <a:latin typeface="Courier" charset="0"/>
              </a:rPr>
              <a:t>type</a:t>
            </a:r>
            <a:r>
              <a:rPr lang="en-US" altLang="zh-TW" sz="1800" dirty="0" smtClean="0">
                <a:solidFill>
                  <a:srgbClr val="393D79"/>
                </a:solidFill>
                <a:latin typeface="Courier" charset="0"/>
              </a:rPr>
              <a:t>=</a:t>
            </a:r>
            <a:r>
              <a:rPr lang="en-US" altLang="zh-TW" sz="1800" dirty="0" smtClean="0">
                <a:solidFill>
                  <a:srgbClr val="9194C7"/>
                </a:solidFill>
                <a:latin typeface="Courier" charset="0"/>
              </a:rPr>
              <a:t>'get'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id</a:t>
            </a:r>
            <a:r>
              <a:rPr lang="en-US" altLang="zh-TW" sz="1800" dirty="0" smtClean="0">
                <a:solidFill>
                  <a:srgbClr val="393D79"/>
                </a:solidFill>
                <a:latin typeface="Courier" charset="0"/>
              </a:rPr>
              <a:t>=</a:t>
            </a:r>
            <a:r>
              <a:rPr lang="en-US" altLang="zh-TW" sz="1800" dirty="0" smtClean="0">
                <a:solidFill>
                  <a:srgbClr val="9194C7"/>
                </a:solidFill>
                <a:latin typeface="Courier" charset="0"/>
              </a:rPr>
              <a:t>'roster_1'&gt;</a:t>
            </a:r>
            <a:br>
              <a:rPr lang="en-US" altLang="zh-TW" sz="1800" dirty="0" smtClean="0">
                <a:solidFill>
                  <a:srgbClr val="9194C7"/>
                </a:solidFill>
                <a:latin typeface="Courier" charset="0"/>
              </a:rPr>
            </a:br>
            <a:r>
              <a:rPr lang="en-US" altLang="zh-TW" sz="1800" dirty="0" smtClean="0">
                <a:solidFill>
                  <a:srgbClr val="9194C7"/>
                </a:solidFill>
                <a:latin typeface="Courier" charset="0"/>
              </a:rPr>
              <a:t>  &lt;</a:t>
            </a:r>
            <a:r>
              <a:rPr lang="en-US" altLang="zh-TW" sz="1800" dirty="0" smtClean="0">
                <a:solidFill>
                  <a:srgbClr val="3A772C"/>
                </a:solidFill>
                <a:latin typeface="Courier" charset="0"/>
              </a:rPr>
              <a:t>query </a:t>
            </a:r>
            <a:r>
              <a:rPr lang="en-US" altLang="zh-TW" sz="1800" dirty="0" err="1" smtClean="0">
                <a:solidFill>
                  <a:srgbClr val="8A2BE2"/>
                </a:solidFill>
                <a:latin typeface="Courier" charset="0"/>
              </a:rPr>
              <a:t>xmlns</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jabber:iq:roster</a:t>
            </a:r>
            <a:r>
              <a:rPr lang="en-US" altLang="zh-TW" sz="1800" dirty="0" smtClean="0">
                <a:solidFill>
                  <a:srgbClr val="9194C7"/>
                </a:solidFill>
                <a:latin typeface="Courier" charset="0"/>
              </a:rPr>
              <a:t>'</a:t>
            </a:r>
            <a:r>
              <a:rPr lang="en-US" altLang="zh-TW" sz="1800" dirty="0" smtClean="0">
                <a:solidFill>
                  <a:srgbClr val="3A772C"/>
                </a:solidFill>
                <a:latin typeface="Courier" charset="0"/>
              </a:rPr>
              <a:t>/</a:t>
            </a:r>
            <a:r>
              <a:rPr lang="en-US" altLang="zh-TW" sz="1800" dirty="0" smtClean="0">
                <a:solidFill>
                  <a:srgbClr val="9194C7"/>
                </a:solidFill>
                <a:latin typeface="Courier" charset="0"/>
              </a:rPr>
              <a:t>&gt;</a:t>
            </a:r>
            <a:br>
              <a:rPr lang="en-US" altLang="zh-TW" sz="1800" dirty="0" smtClean="0">
                <a:solidFill>
                  <a:srgbClr val="9194C7"/>
                </a:solidFill>
                <a:latin typeface="Courier" charset="0"/>
              </a:rPr>
            </a:br>
            <a:r>
              <a:rPr lang="en-US" altLang="zh-TW" sz="1800" dirty="0" smtClean="0">
                <a:solidFill>
                  <a:srgbClr val="9194C7"/>
                </a:solidFill>
                <a:latin typeface="Courier" charset="0"/>
              </a:rPr>
              <a:t>&lt;</a:t>
            </a:r>
            <a:r>
              <a:rPr lang="en-US" altLang="zh-TW" sz="1800" dirty="0" smtClean="0">
                <a:solidFill>
                  <a:srgbClr val="FF0000"/>
                </a:solidFill>
                <a:latin typeface="Courier" charset="0"/>
              </a:rPr>
              <a:t>/</a:t>
            </a:r>
            <a:r>
              <a:rPr lang="en-US" altLang="zh-TW" sz="1800" dirty="0" err="1" smtClean="0">
                <a:solidFill>
                  <a:srgbClr val="FF0000"/>
                </a:solidFill>
                <a:latin typeface="Courier" charset="0"/>
              </a:rPr>
              <a:t>iq</a:t>
            </a:r>
            <a:r>
              <a:rPr lang="en-US" altLang="zh-TW" sz="1800" dirty="0" smtClean="0">
                <a:solidFill>
                  <a:srgbClr val="9194C7"/>
                </a:solidFill>
                <a:latin typeface="Courier" charset="0"/>
              </a:rPr>
              <a:t>&gt;</a:t>
            </a:r>
            <a:endParaRPr lang="en-US" altLang="zh-TW" sz="1800" dirty="0" smtClean="0"/>
          </a:p>
          <a:p>
            <a:r>
              <a:rPr lang="en-US" altLang="zh-TW" dirty="0" smtClean="0"/>
              <a:t>Type: get, set, result, error</a:t>
            </a:r>
          </a:p>
          <a:p>
            <a:r>
              <a:rPr lang="en-US" altLang="zh-TW" dirty="0" smtClean="0"/>
              <a:t>ID: track the corresponding response</a:t>
            </a:r>
          </a:p>
          <a:p>
            <a:r>
              <a:rPr lang="en-US" altLang="zh-TW" dirty="0" smtClean="0"/>
              <a:t>Query/Namespace: what type of request?</a:t>
            </a:r>
          </a:p>
        </p:txBody>
      </p:sp>
      <p:sp>
        <p:nvSpPr>
          <p:cNvPr id="2" name="矩形 1"/>
          <p:cNvSpPr/>
          <p:nvPr/>
        </p:nvSpPr>
        <p:spPr>
          <a:xfrm>
            <a:off x="3737113" y="876300"/>
            <a:ext cx="5208104" cy="369332"/>
          </a:xfrm>
          <a:prstGeom prst="rect">
            <a:avLst/>
          </a:prstGeom>
        </p:spPr>
        <p:txBody>
          <a:bodyPr wrap="square">
            <a:spAutoFit/>
          </a:bodyPr>
          <a:lstStyle/>
          <a:p>
            <a:r>
              <a:rPr lang="en-US" altLang="zh-TW" sz="1800" dirty="0" smtClean="0">
                <a:solidFill>
                  <a:srgbClr val="000000"/>
                </a:solidFill>
                <a:latin typeface="verdana" panose="020B0604030504040204" pitchFamily="34" charset="0"/>
              </a:rPr>
              <a:t>a </a:t>
            </a:r>
            <a:r>
              <a:rPr lang="en-US" altLang="zh-TW" sz="1800" dirty="0">
                <a:solidFill>
                  <a:srgbClr val="000000"/>
                </a:solidFill>
                <a:latin typeface="verdana" panose="020B0604030504040204" pitchFamily="34" charset="0"/>
              </a:rPr>
              <a:t>structured request-response mechanism</a:t>
            </a:r>
            <a:endParaRPr lang="zh-TW" altLang="en-US" sz="18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mtClean="0"/>
              <a:t>IQ Response (Roster)</a:t>
            </a:r>
          </a:p>
        </p:txBody>
      </p:sp>
      <p:sp>
        <p:nvSpPr>
          <p:cNvPr id="29699" name="Rectangle 3"/>
          <p:cNvSpPr>
            <a:spLocks noGrp="1" noChangeArrowheads="1"/>
          </p:cNvSpPr>
          <p:nvPr>
            <p:ph type="body" idx="1"/>
          </p:nvPr>
        </p:nvSpPr>
        <p:spPr/>
        <p:txBody>
          <a:bodyPr/>
          <a:lstStyle/>
          <a:p>
            <a:r>
              <a:rPr lang="en-US" altLang="zh-TW" sz="2000" smtClean="0"/>
              <a:t>Example:</a:t>
            </a:r>
            <a:br>
              <a:rPr lang="en-US" altLang="zh-TW" sz="2000" smtClean="0"/>
            </a:br>
            <a:r>
              <a:rPr lang="en-US" altLang="zh-TW" sz="1800" smtClean="0">
                <a:solidFill>
                  <a:srgbClr val="9194C7"/>
                </a:solidFill>
                <a:latin typeface="Courier" charset="0"/>
              </a:rPr>
              <a:t>&lt;</a:t>
            </a:r>
            <a:r>
              <a:rPr lang="en-US" altLang="zh-TW" sz="1800" smtClean="0">
                <a:solidFill>
                  <a:srgbClr val="FF0000"/>
                </a:solidFill>
                <a:latin typeface="Courier" charset="0"/>
              </a:rPr>
              <a:t>iq </a:t>
            </a:r>
            <a:r>
              <a:rPr lang="en-US" altLang="zh-TW" sz="1800" smtClean="0">
                <a:solidFill>
                  <a:srgbClr val="3A772C"/>
                </a:solidFill>
                <a:latin typeface="Courier" charset="0"/>
              </a:rPr>
              <a:t>type</a:t>
            </a:r>
            <a:r>
              <a:rPr lang="en-US" altLang="zh-TW" sz="1800" smtClean="0">
                <a:solidFill>
                  <a:srgbClr val="393D79"/>
                </a:solidFill>
                <a:latin typeface="Courier" charset="0"/>
              </a:rPr>
              <a:t>=</a:t>
            </a:r>
            <a:r>
              <a:rPr lang="en-US" altLang="zh-TW" sz="1800" smtClean="0">
                <a:solidFill>
                  <a:srgbClr val="9194C7"/>
                </a:solidFill>
                <a:latin typeface="Courier" charset="0"/>
              </a:rPr>
              <a:t>'result'</a:t>
            </a:r>
            <a:br>
              <a:rPr lang="en-US" altLang="zh-TW" sz="1800" smtClean="0">
                <a:solidFill>
                  <a:srgbClr val="9194C7"/>
                </a:solidFill>
                <a:latin typeface="Courier" charset="0"/>
              </a:rPr>
            </a:br>
            <a:r>
              <a:rPr lang="en-US" altLang="zh-TW" sz="1800" smtClean="0">
                <a:solidFill>
                  <a:srgbClr val="9194C7"/>
                </a:solidFill>
                <a:latin typeface="Courier" charset="0"/>
              </a:rPr>
              <a:t>    </a:t>
            </a:r>
            <a:r>
              <a:rPr lang="en-US" altLang="zh-TW" sz="1800" smtClean="0">
                <a:solidFill>
                  <a:srgbClr val="3A772C"/>
                </a:solidFill>
                <a:latin typeface="Courier" charset="0"/>
              </a:rPr>
              <a:t>id</a:t>
            </a:r>
            <a:r>
              <a:rPr lang="en-US" altLang="zh-TW" sz="1800" smtClean="0">
                <a:solidFill>
                  <a:srgbClr val="393D79"/>
                </a:solidFill>
                <a:latin typeface="Courier" charset="0"/>
              </a:rPr>
              <a:t>=</a:t>
            </a:r>
            <a:r>
              <a:rPr lang="en-US" altLang="zh-TW" sz="1800" smtClean="0">
                <a:solidFill>
                  <a:srgbClr val="9194C7"/>
                </a:solidFill>
                <a:latin typeface="Courier" charset="0"/>
              </a:rPr>
              <a:t>'roster_1'&gt;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query </a:t>
            </a:r>
            <a:r>
              <a:rPr lang="en-US" altLang="zh-TW" sz="1800" smtClean="0">
                <a:solidFill>
                  <a:srgbClr val="8A2BE2"/>
                </a:solidFill>
                <a:latin typeface="Courier" charset="0"/>
              </a:rPr>
              <a:t>xmlns</a:t>
            </a:r>
            <a:r>
              <a:rPr lang="en-US" altLang="zh-TW" sz="1800" smtClean="0">
                <a:solidFill>
                  <a:srgbClr val="393D79"/>
                </a:solidFill>
                <a:latin typeface="Courier" charset="0"/>
              </a:rPr>
              <a:t>=</a:t>
            </a:r>
            <a:r>
              <a:rPr lang="en-US" altLang="zh-TW" sz="1800" smtClean="0">
                <a:solidFill>
                  <a:srgbClr val="9194C7"/>
                </a:solidFill>
                <a:latin typeface="Courier" charset="0"/>
              </a:rPr>
              <a:t>'jabber:iq:roster'&gt;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item jid</a:t>
            </a:r>
            <a:r>
              <a:rPr lang="en-US" altLang="zh-TW" sz="1800" smtClean="0">
                <a:solidFill>
                  <a:srgbClr val="393D79"/>
                </a:solidFill>
                <a:latin typeface="Courier" charset="0"/>
              </a:rPr>
              <a:t>=</a:t>
            </a:r>
            <a:r>
              <a:rPr lang="en-US" altLang="zh-TW" sz="1800" smtClean="0">
                <a:solidFill>
                  <a:srgbClr val="9194C7"/>
                </a:solidFill>
                <a:latin typeface="Courier" charset="0"/>
              </a:rPr>
              <a:t>'romeo@example.net'</a:t>
            </a:r>
            <a:br>
              <a:rPr lang="en-US" altLang="zh-TW" sz="1800" smtClean="0">
                <a:solidFill>
                  <a:srgbClr val="9194C7"/>
                </a:solidFill>
                <a:latin typeface="Courier" charset="0"/>
              </a:rPr>
            </a:br>
            <a:r>
              <a:rPr lang="en-US" altLang="zh-TW" sz="1800" smtClean="0">
                <a:solidFill>
                  <a:srgbClr val="9194C7"/>
                </a:solidFill>
                <a:latin typeface="Courier" charset="0"/>
              </a:rPr>
              <a:t>          </a:t>
            </a:r>
            <a:r>
              <a:rPr lang="en-US" altLang="zh-TW" sz="1800" smtClean="0">
                <a:solidFill>
                  <a:srgbClr val="3A772C"/>
                </a:solidFill>
                <a:latin typeface="Courier" charset="0"/>
              </a:rPr>
              <a:t>name</a:t>
            </a:r>
            <a:r>
              <a:rPr lang="en-US" altLang="zh-TW" sz="1800" smtClean="0">
                <a:solidFill>
                  <a:srgbClr val="393D79"/>
                </a:solidFill>
                <a:latin typeface="Courier" charset="0"/>
              </a:rPr>
              <a:t>=</a:t>
            </a:r>
            <a:r>
              <a:rPr lang="en-US" altLang="zh-TW" sz="1800" smtClean="0">
                <a:solidFill>
                  <a:srgbClr val="9194C7"/>
                </a:solidFill>
                <a:latin typeface="Courier" charset="0"/>
              </a:rPr>
              <a:t>'Romeo'</a:t>
            </a:r>
            <a:br>
              <a:rPr lang="en-US" altLang="zh-TW" sz="1800" smtClean="0">
                <a:solidFill>
                  <a:srgbClr val="9194C7"/>
                </a:solidFill>
                <a:latin typeface="Courier" charset="0"/>
              </a:rPr>
            </a:br>
            <a:r>
              <a:rPr lang="en-US" altLang="zh-TW" sz="1800" smtClean="0">
                <a:solidFill>
                  <a:srgbClr val="9194C7"/>
                </a:solidFill>
                <a:latin typeface="Courier" charset="0"/>
              </a:rPr>
              <a:t>          </a:t>
            </a:r>
            <a:r>
              <a:rPr lang="en-US" altLang="zh-TW" sz="1800" smtClean="0">
                <a:solidFill>
                  <a:srgbClr val="3A772C"/>
                </a:solidFill>
                <a:latin typeface="Courier" charset="0"/>
              </a:rPr>
              <a:t>subscription</a:t>
            </a:r>
            <a:r>
              <a:rPr lang="en-US" altLang="zh-TW" sz="1800" smtClean="0">
                <a:solidFill>
                  <a:srgbClr val="393D79"/>
                </a:solidFill>
                <a:latin typeface="Courier" charset="0"/>
              </a:rPr>
              <a:t>=</a:t>
            </a:r>
            <a:r>
              <a:rPr lang="en-US" altLang="zh-TW" sz="1800" smtClean="0">
                <a:solidFill>
                  <a:srgbClr val="9194C7"/>
                </a:solidFill>
                <a:latin typeface="Courier" charset="0"/>
              </a:rPr>
              <a:t>'both'&gt;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group</a:t>
            </a:r>
            <a:r>
              <a:rPr lang="en-US" altLang="zh-TW" sz="1800" smtClean="0">
                <a:solidFill>
                  <a:srgbClr val="9194C7"/>
                </a:solidFill>
                <a:latin typeface="Courier" charset="0"/>
              </a:rPr>
              <a:t>&gt;Friends&lt;</a:t>
            </a:r>
            <a:r>
              <a:rPr lang="en-US" altLang="zh-TW" sz="1800" smtClean="0">
                <a:solidFill>
                  <a:srgbClr val="3A772C"/>
                </a:solidFill>
                <a:latin typeface="Courier" charset="0"/>
              </a:rPr>
              <a:t>/group</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/item</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/query</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&lt;</a:t>
            </a:r>
            <a:r>
              <a:rPr lang="en-US" altLang="zh-TW" sz="1800" smtClean="0">
                <a:solidFill>
                  <a:srgbClr val="FF0000"/>
                </a:solidFill>
                <a:latin typeface="Courier" charset="0"/>
              </a:rPr>
              <a:t>/iq</a:t>
            </a:r>
            <a:r>
              <a:rPr lang="en-US" altLang="zh-TW" sz="1800" smtClean="0">
                <a:solidFill>
                  <a:srgbClr val="9194C7"/>
                </a:solidFill>
                <a:latin typeface="Courier" charset="0"/>
              </a:rPr>
              <a:t>&gt;</a:t>
            </a:r>
            <a:endParaRPr lang="en-US" altLang="zh-TW" sz="2000" smtClean="0"/>
          </a:p>
          <a:p>
            <a:r>
              <a:rPr lang="en-US" altLang="zh-TW" sz="2000" smtClean="0"/>
              <a:t>Type: response</a:t>
            </a:r>
          </a:p>
          <a:p>
            <a:r>
              <a:rPr lang="en-US" altLang="zh-TW" sz="2000" smtClean="0"/>
              <a:t>ID matches request</a:t>
            </a:r>
          </a:p>
          <a:p>
            <a:r>
              <a:rPr lang="en-US" altLang="zh-TW" sz="2000" smtClean="0"/>
              <a:t>Subscription state: none, to, from, both</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smtClean="0"/>
              <a:t>Subscribing to Presence</a:t>
            </a:r>
          </a:p>
        </p:txBody>
      </p:sp>
      <p:sp>
        <p:nvSpPr>
          <p:cNvPr id="30723" name="Rectangle 3"/>
          <p:cNvSpPr>
            <a:spLocks noGrp="1" noChangeArrowheads="1"/>
          </p:cNvSpPr>
          <p:nvPr>
            <p:ph type="body" idx="1"/>
          </p:nvPr>
        </p:nvSpPr>
        <p:spPr/>
        <p:txBody>
          <a:bodyPr/>
          <a:lstStyle/>
          <a:p>
            <a:r>
              <a:rPr lang="en-US" altLang="zh-TW" dirty="0" smtClean="0"/>
              <a:t>Send a subscription request:</a:t>
            </a:r>
            <a:br>
              <a:rPr lang="en-US" altLang="zh-TW" dirty="0" smtClean="0"/>
            </a:br>
            <a:r>
              <a:rPr lang="en-US" altLang="zh-TW" sz="1800" dirty="0" smtClean="0">
                <a:solidFill>
                  <a:srgbClr val="9194C7"/>
                </a:solidFill>
                <a:latin typeface="Courier" charset="0"/>
              </a:rPr>
              <a:t>&lt;</a:t>
            </a:r>
            <a:r>
              <a:rPr lang="en-US" altLang="zh-TW" sz="1800" dirty="0" smtClean="0">
                <a:solidFill>
                  <a:srgbClr val="FF0000"/>
                </a:solidFill>
                <a:latin typeface="Courier" charset="0"/>
              </a:rPr>
              <a:t>presence </a:t>
            </a:r>
            <a:r>
              <a:rPr lang="en-US" altLang="zh-TW" sz="1800" dirty="0" smtClean="0">
                <a:solidFill>
                  <a:srgbClr val="3A772C"/>
                </a:solidFill>
                <a:latin typeface="Courier" charset="0"/>
              </a:rPr>
              <a:t>to</a:t>
            </a:r>
            <a:r>
              <a:rPr lang="en-US" altLang="zh-TW" sz="1800" dirty="0" smtClean="0">
                <a:solidFill>
                  <a:srgbClr val="393D79"/>
                </a:solidFill>
                <a:latin typeface="Courier" charset="0"/>
              </a:rPr>
              <a:t>=</a:t>
            </a:r>
            <a:r>
              <a:rPr lang="en-US" altLang="zh-TW" sz="1800" dirty="0" smtClean="0">
                <a:solidFill>
                  <a:srgbClr val="9194C7"/>
                </a:solidFill>
                <a:latin typeface="Courier" charset="0"/>
              </a:rPr>
              <a:t>'juliet@example.com'</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type</a:t>
            </a:r>
            <a:r>
              <a:rPr lang="en-US" altLang="zh-TW" sz="1800" dirty="0" smtClean="0">
                <a:solidFill>
                  <a:srgbClr val="393D79"/>
                </a:solidFill>
                <a:latin typeface="Courier" charset="0"/>
              </a:rPr>
              <a:t>=</a:t>
            </a:r>
            <a:r>
              <a:rPr lang="en-US" altLang="zh-TW" sz="1800" dirty="0" smtClean="0">
                <a:solidFill>
                  <a:srgbClr val="9194C7"/>
                </a:solidFill>
                <a:latin typeface="Courier" charset="0"/>
              </a:rPr>
              <a:t>'subscribe'</a:t>
            </a:r>
            <a:r>
              <a:rPr lang="en-US" altLang="zh-TW" sz="1800" dirty="0" smtClean="0">
                <a:solidFill>
                  <a:srgbClr val="3A772C"/>
                </a:solidFill>
                <a:latin typeface="Courier" charset="0"/>
              </a:rPr>
              <a:t>/</a:t>
            </a:r>
            <a:r>
              <a:rPr lang="en-US" altLang="zh-TW" sz="1800" dirty="0" smtClean="0">
                <a:solidFill>
                  <a:srgbClr val="9194C7"/>
                </a:solidFill>
                <a:latin typeface="Courier" charset="0"/>
              </a:rPr>
              <a:t>&gt;</a:t>
            </a:r>
            <a:endParaRPr lang="en-US" altLang="zh-TW" dirty="0" smtClean="0"/>
          </a:p>
          <a:p>
            <a:r>
              <a:rPr lang="en-US" altLang="zh-TW" dirty="0" smtClean="0"/>
              <a:t>Approving a request:</a:t>
            </a:r>
            <a:br>
              <a:rPr lang="en-US" altLang="zh-TW" dirty="0" smtClean="0"/>
            </a:br>
            <a:r>
              <a:rPr lang="en-US" altLang="zh-TW" sz="1800" dirty="0" smtClean="0">
                <a:solidFill>
                  <a:srgbClr val="9194C7"/>
                </a:solidFill>
                <a:latin typeface="Courier" charset="0"/>
              </a:rPr>
              <a:t>&lt;</a:t>
            </a:r>
            <a:r>
              <a:rPr lang="en-US" altLang="zh-TW" sz="1800" dirty="0" smtClean="0">
                <a:solidFill>
                  <a:srgbClr val="FF0000"/>
                </a:solidFill>
                <a:latin typeface="Courier" charset="0"/>
              </a:rPr>
              <a:t>presence </a:t>
            </a:r>
            <a:r>
              <a:rPr lang="en-US" altLang="zh-TW" sz="1800" dirty="0" smtClean="0">
                <a:solidFill>
                  <a:srgbClr val="3A772C"/>
                </a:solidFill>
                <a:latin typeface="Courier" charset="0"/>
              </a:rPr>
              <a:t>to</a:t>
            </a:r>
            <a:r>
              <a:rPr lang="en-US" altLang="zh-TW" sz="1800" dirty="0" smtClean="0">
                <a:solidFill>
                  <a:srgbClr val="393D79"/>
                </a:solidFill>
                <a:latin typeface="Courier" charset="0"/>
              </a:rPr>
              <a:t>=</a:t>
            </a:r>
            <a:r>
              <a:rPr lang="en-US" altLang="zh-TW" sz="1800" dirty="0" smtClean="0">
                <a:solidFill>
                  <a:srgbClr val="9194C7"/>
                </a:solidFill>
                <a:latin typeface="Courier" charset="0"/>
              </a:rPr>
              <a:t>'romeo@example.net'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type</a:t>
            </a:r>
            <a:r>
              <a:rPr lang="en-US" altLang="zh-TW" sz="1800" dirty="0" smtClean="0">
                <a:solidFill>
                  <a:srgbClr val="393D79"/>
                </a:solidFill>
                <a:latin typeface="Courier" charset="0"/>
              </a:rPr>
              <a:t>=</a:t>
            </a:r>
            <a:r>
              <a:rPr lang="en-US" altLang="zh-TW" sz="1800" dirty="0" smtClean="0">
                <a:solidFill>
                  <a:srgbClr val="9194C7"/>
                </a:solidFill>
                <a:latin typeface="Courier" charset="0"/>
              </a:rPr>
              <a:t>'subscribed'</a:t>
            </a:r>
            <a:r>
              <a:rPr lang="en-US" altLang="zh-TW" sz="1800" dirty="0" smtClean="0">
                <a:solidFill>
                  <a:srgbClr val="3A772C"/>
                </a:solidFill>
                <a:latin typeface="Courier" charset="0"/>
              </a:rPr>
              <a:t>/</a:t>
            </a:r>
            <a:r>
              <a:rPr lang="en-US" altLang="zh-TW" sz="1800" dirty="0" smtClean="0">
                <a:solidFill>
                  <a:srgbClr val="9194C7"/>
                </a:solidFill>
                <a:latin typeface="Courier" charset="0"/>
              </a:rPr>
              <a:t>&gt;</a:t>
            </a:r>
            <a:endParaRPr lang="en-US" altLang="zh-TW" dirty="0" smtClean="0"/>
          </a:p>
          <a:p>
            <a:r>
              <a:rPr lang="en-US" altLang="zh-TW" dirty="0" smtClean="0"/>
              <a:t>Every time you change a subscription, you get a </a:t>
            </a:r>
            <a:br>
              <a:rPr lang="en-US" altLang="zh-TW" dirty="0" smtClean="0"/>
            </a:br>
            <a:r>
              <a:rPr lang="en-US" altLang="zh-TW" dirty="0" smtClean="0"/>
              <a:t>"roster push":</a:t>
            </a:r>
            <a:br>
              <a:rPr lang="en-US" altLang="zh-TW" dirty="0" smtClean="0"/>
            </a:br>
            <a:r>
              <a:rPr lang="en-US" altLang="zh-TW" sz="1800" dirty="0" smtClean="0">
                <a:solidFill>
                  <a:srgbClr val="9194C7"/>
                </a:solidFill>
                <a:latin typeface="Courier" charset="0"/>
              </a:rPr>
              <a:t>&lt;</a:t>
            </a:r>
            <a:r>
              <a:rPr lang="en-US" altLang="zh-TW" sz="1800" dirty="0" err="1" smtClean="0">
                <a:solidFill>
                  <a:srgbClr val="FF0000"/>
                </a:solidFill>
                <a:latin typeface="Courier" charset="0"/>
              </a:rPr>
              <a:t>iq</a:t>
            </a:r>
            <a:r>
              <a:rPr lang="en-US" altLang="zh-TW" sz="1800" dirty="0" smtClean="0">
                <a:solidFill>
                  <a:srgbClr val="FF0000"/>
                </a:solidFill>
                <a:latin typeface="Courier" charset="0"/>
              </a:rPr>
              <a:t> </a:t>
            </a:r>
            <a:r>
              <a:rPr lang="en-US" altLang="zh-TW" sz="1800" dirty="0" smtClean="0">
                <a:solidFill>
                  <a:srgbClr val="3A772C"/>
                </a:solidFill>
                <a:latin typeface="Courier" charset="0"/>
              </a:rPr>
              <a:t>type</a:t>
            </a:r>
            <a:r>
              <a:rPr lang="en-US" altLang="zh-TW" sz="1800" dirty="0" smtClean="0">
                <a:solidFill>
                  <a:srgbClr val="393D79"/>
                </a:solidFill>
                <a:latin typeface="Courier" charset="0"/>
              </a:rPr>
              <a:t>=</a:t>
            </a:r>
            <a:r>
              <a:rPr lang="en-US" altLang="zh-TW" sz="1800" dirty="0" smtClean="0">
                <a:solidFill>
                  <a:srgbClr val="9194C7"/>
                </a:solidFill>
                <a:latin typeface="Courier" charset="0"/>
              </a:rPr>
              <a:t>'set'&gt;</a:t>
            </a:r>
            <a:br>
              <a:rPr lang="en-US" altLang="zh-TW" sz="1800" dirty="0" smtClean="0">
                <a:solidFill>
                  <a:srgbClr val="9194C7"/>
                </a:solidFill>
                <a:latin typeface="Courier" charset="0"/>
              </a:rPr>
            </a:br>
            <a:r>
              <a:rPr lang="en-US" altLang="zh-TW" sz="1800" dirty="0" smtClean="0">
                <a:solidFill>
                  <a:srgbClr val="9194C7"/>
                </a:solidFill>
                <a:latin typeface="Courier" charset="0"/>
              </a:rPr>
              <a:t>  &lt;</a:t>
            </a:r>
            <a:r>
              <a:rPr lang="en-US" altLang="zh-TW" sz="1800" dirty="0" smtClean="0">
                <a:solidFill>
                  <a:srgbClr val="3A772C"/>
                </a:solidFill>
                <a:latin typeface="Courier" charset="0"/>
              </a:rPr>
              <a:t>query </a:t>
            </a:r>
            <a:r>
              <a:rPr lang="en-US" altLang="zh-TW" sz="1800" dirty="0" err="1" smtClean="0">
                <a:solidFill>
                  <a:srgbClr val="8A2BE2"/>
                </a:solidFill>
                <a:latin typeface="Courier" charset="0"/>
              </a:rPr>
              <a:t>xmlns</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jabber:iq:roster</a:t>
            </a:r>
            <a:r>
              <a:rPr lang="en-US" altLang="zh-TW" sz="1800" dirty="0" smtClean="0">
                <a:solidFill>
                  <a:srgbClr val="9194C7"/>
                </a:solidFill>
                <a:latin typeface="Courier" charset="0"/>
              </a:rPr>
              <a:t>'&gt;</a:t>
            </a:r>
            <a:br>
              <a:rPr lang="en-US" altLang="zh-TW" sz="1800" dirty="0" smtClean="0">
                <a:solidFill>
                  <a:srgbClr val="9194C7"/>
                </a:solidFill>
                <a:latin typeface="Courier" charset="0"/>
              </a:rPr>
            </a:br>
            <a:r>
              <a:rPr lang="en-US" altLang="zh-TW" sz="1800" dirty="0" smtClean="0">
                <a:solidFill>
                  <a:srgbClr val="9194C7"/>
                </a:solidFill>
                <a:latin typeface="Courier" charset="0"/>
              </a:rPr>
              <a:t>    &lt;</a:t>
            </a:r>
            <a:r>
              <a:rPr lang="en-US" altLang="zh-TW" sz="1800" dirty="0" smtClean="0">
                <a:solidFill>
                  <a:srgbClr val="3A772C"/>
                </a:solidFill>
                <a:latin typeface="Courier" charset="0"/>
              </a:rPr>
              <a:t>item </a:t>
            </a:r>
            <a:r>
              <a:rPr lang="en-US" altLang="zh-TW" sz="1800" dirty="0" err="1" smtClean="0">
                <a:solidFill>
                  <a:srgbClr val="3A772C"/>
                </a:solidFill>
                <a:latin typeface="Courier" charset="0"/>
              </a:rPr>
              <a:t>jid</a:t>
            </a:r>
            <a:r>
              <a:rPr lang="en-US" altLang="zh-TW" sz="1800" dirty="0" smtClean="0">
                <a:solidFill>
                  <a:srgbClr val="393D79"/>
                </a:solidFill>
                <a:latin typeface="Courier" charset="0"/>
              </a:rPr>
              <a:t>=</a:t>
            </a:r>
            <a:r>
              <a:rPr lang="en-US" altLang="zh-TW" sz="1800" dirty="0" smtClean="0">
                <a:solidFill>
                  <a:srgbClr val="9194C7"/>
                </a:solidFill>
                <a:latin typeface="Courier" charset="0"/>
              </a:rPr>
              <a:t>'romeo@example.net'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subscription</a:t>
            </a:r>
            <a:r>
              <a:rPr lang="en-US" altLang="zh-TW" sz="1800" dirty="0" smtClean="0">
                <a:solidFill>
                  <a:srgbClr val="393D79"/>
                </a:solidFill>
                <a:latin typeface="Courier" charset="0"/>
              </a:rPr>
              <a:t>=</a:t>
            </a:r>
            <a:r>
              <a:rPr lang="en-US" altLang="zh-TW" sz="1800" dirty="0" smtClean="0">
                <a:solidFill>
                  <a:srgbClr val="9194C7"/>
                </a:solidFill>
                <a:latin typeface="Courier" charset="0"/>
              </a:rPr>
              <a:t>'from'/&gt;</a:t>
            </a:r>
            <a:br>
              <a:rPr lang="en-US" altLang="zh-TW" sz="1800" dirty="0" smtClean="0">
                <a:solidFill>
                  <a:srgbClr val="9194C7"/>
                </a:solidFill>
                <a:latin typeface="Courier" charset="0"/>
              </a:rPr>
            </a:br>
            <a:r>
              <a:rPr lang="en-US" altLang="zh-TW" sz="1800" dirty="0" smtClean="0">
                <a:solidFill>
                  <a:srgbClr val="9194C7"/>
                </a:solidFill>
                <a:latin typeface="Courier" charset="0"/>
              </a:rPr>
              <a:t>  &lt;</a:t>
            </a:r>
            <a:r>
              <a:rPr lang="en-US" altLang="zh-TW" sz="1800" dirty="0" smtClean="0">
                <a:solidFill>
                  <a:srgbClr val="3A772C"/>
                </a:solidFill>
                <a:latin typeface="Courier" charset="0"/>
              </a:rPr>
              <a:t>/query</a:t>
            </a:r>
            <a:r>
              <a:rPr lang="en-US" altLang="zh-TW" sz="1800" dirty="0" smtClean="0">
                <a:solidFill>
                  <a:srgbClr val="9194C7"/>
                </a:solidFill>
                <a:latin typeface="Courier" charset="0"/>
              </a:rPr>
              <a:t>&gt;</a:t>
            </a:r>
            <a:br>
              <a:rPr lang="en-US" altLang="zh-TW" sz="1800" dirty="0" smtClean="0">
                <a:solidFill>
                  <a:srgbClr val="9194C7"/>
                </a:solidFill>
                <a:latin typeface="Courier" charset="0"/>
              </a:rPr>
            </a:br>
            <a:r>
              <a:rPr lang="en-US" altLang="zh-TW" sz="1800" dirty="0" smtClean="0">
                <a:solidFill>
                  <a:srgbClr val="9194C7"/>
                </a:solidFill>
                <a:latin typeface="Courier" charset="0"/>
              </a:rPr>
              <a:t>&lt;</a:t>
            </a:r>
            <a:r>
              <a:rPr lang="en-US" altLang="zh-TW" sz="1800" dirty="0" smtClean="0">
                <a:solidFill>
                  <a:srgbClr val="FF0000"/>
                </a:solidFill>
                <a:latin typeface="Courier" charset="0"/>
              </a:rPr>
              <a:t>/</a:t>
            </a:r>
            <a:r>
              <a:rPr lang="en-US" altLang="zh-TW" sz="1800" dirty="0" err="1" smtClean="0">
                <a:solidFill>
                  <a:srgbClr val="FF0000"/>
                </a:solidFill>
                <a:latin typeface="Courier" charset="0"/>
              </a:rPr>
              <a:t>iq</a:t>
            </a:r>
            <a:r>
              <a:rPr lang="en-US" altLang="zh-TW" sz="1800" dirty="0" smtClean="0">
                <a:solidFill>
                  <a:srgbClr val="9194C7"/>
                </a:solidFill>
                <a:latin typeface="Courier" charset="0"/>
              </a:rPr>
              <a:t>&gt;</a:t>
            </a:r>
            <a:endParaRPr lang="en-US" altLang="zh-TW" dirty="0" smtClean="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TW" smtClean="0"/>
              <a:t>Extensibility Example: Message</a:t>
            </a:r>
          </a:p>
        </p:txBody>
      </p:sp>
      <p:sp>
        <p:nvSpPr>
          <p:cNvPr id="31747" name="Rectangle 3"/>
          <p:cNvSpPr>
            <a:spLocks noGrp="1" noChangeArrowheads="1"/>
          </p:cNvSpPr>
          <p:nvPr>
            <p:ph type="body" idx="1"/>
          </p:nvPr>
        </p:nvSpPr>
        <p:spPr/>
        <p:txBody>
          <a:bodyPr/>
          <a:lstStyle/>
          <a:p>
            <a:r>
              <a:rPr lang="en-US" altLang="zh-TW" sz="2000" dirty="0" smtClean="0"/>
              <a:t>Use a new namespace</a:t>
            </a:r>
          </a:p>
          <a:p>
            <a:r>
              <a:rPr lang="en-US" altLang="zh-TW" sz="2000" dirty="0" smtClean="0"/>
              <a:t>Key: if you don't understand it, ignore it</a:t>
            </a:r>
          </a:p>
          <a:p>
            <a:r>
              <a:rPr lang="en-US" altLang="zh-TW" sz="2000" dirty="0" smtClean="0"/>
              <a:t>Example, CAP, </a:t>
            </a:r>
            <a:r>
              <a:rPr lang="en-US" altLang="zh-TW" sz="2000" dirty="0" smtClean="0">
                <a:hlinkClick r:id="rId2"/>
              </a:rPr>
              <a:t>XEP-0127</a:t>
            </a:r>
            <a:r>
              <a:rPr lang="en-US" altLang="zh-TW" sz="2000" dirty="0" smtClean="0"/>
              <a:t>:</a:t>
            </a:r>
            <a:br>
              <a:rPr lang="en-US" altLang="zh-TW" sz="2000" dirty="0" smtClean="0"/>
            </a:br>
            <a:r>
              <a:rPr lang="en-US" altLang="zh-TW" sz="1600" dirty="0" smtClean="0">
                <a:solidFill>
                  <a:srgbClr val="9194C7"/>
                </a:solidFill>
                <a:latin typeface="Courier" charset="0"/>
              </a:rPr>
              <a:t>&lt;</a:t>
            </a:r>
            <a:r>
              <a:rPr lang="en-US" altLang="zh-TW" sz="1600" dirty="0" smtClean="0">
                <a:solidFill>
                  <a:srgbClr val="FF0000"/>
                </a:solidFill>
                <a:latin typeface="Courier" charset="0"/>
              </a:rPr>
              <a:t>message </a:t>
            </a:r>
            <a:r>
              <a:rPr lang="en-US" altLang="zh-TW" sz="1600" dirty="0" smtClean="0">
                <a:solidFill>
                  <a:srgbClr val="3A772C"/>
                </a:solidFill>
                <a:latin typeface="Courier" charset="0"/>
              </a:rPr>
              <a:t>to</a:t>
            </a:r>
            <a:r>
              <a:rPr lang="en-US" altLang="zh-TW" sz="1600" dirty="0" smtClean="0">
                <a:solidFill>
                  <a:srgbClr val="393D79"/>
                </a:solidFill>
                <a:latin typeface="Courier" charset="0"/>
              </a:rPr>
              <a:t>=</a:t>
            </a:r>
            <a:r>
              <a:rPr lang="en-US" altLang="zh-TW" sz="1600" dirty="0" smtClean="0">
                <a:solidFill>
                  <a:srgbClr val="9194C7"/>
                </a:solidFill>
                <a:latin typeface="Courier" charset="0"/>
              </a:rPr>
              <a:t>'weatherbot@jabber.org'</a:t>
            </a:r>
            <a:br>
              <a:rPr lang="en-US" altLang="zh-TW" sz="1600" dirty="0" smtClean="0">
                <a:solidFill>
                  <a:srgbClr val="9194C7"/>
                </a:solidFill>
                <a:latin typeface="Courier" charset="0"/>
              </a:rPr>
            </a:br>
            <a:r>
              <a:rPr lang="en-US" altLang="zh-TW" sz="1600" dirty="0" smtClean="0">
                <a:solidFill>
                  <a:srgbClr val="9194C7"/>
                </a:solidFill>
                <a:latin typeface="Courier" charset="0"/>
              </a:rPr>
              <a:t>         </a:t>
            </a:r>
            <a:r>
              <a:rPr lang="en-US" altLang="zh-TW" sz="1600" dirty="0" smtClean="0">
                <a:solidFill>
                  <a:srgbClr val="3A772C"/>
                </a:solidFill>
                <a:latin typeface="Courier" charset="0"/>
              </a:rPr>
              <a:t>from</a:t>
            </a:r>
            <a:r>
              <a:rPr lang="en-US" altLang="zh-TW" sz="1600" dirty="0" smtClean="0">
                <a:solidFill>
                  <a:srgbClr val="393D79"/>
                </a:solidFill>
                <a:latin typeface="Courier" charset="0"/>
              </a:rPr>
              <a:t>=</a:t>
            </a:r>
            <a:r>
              <a:rPr lang="en-US" altLang="zh-TW" sz="1600" dirty="0" smtClean="0">
                <a:solidFill>
                  <a:srgbClr val="9194C7"/>
                </a:solidFill>
                <a:latin typeface="Courier" charset="0"/>
              </a:rPr>
              <a:t>'KSTO@NWS.NOAA.GOV'&gt;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alert </a:t>
            </a:r>
            <a:r>
              <a:rPr lang="en-US" altLang="zh-TW" sz="1600" dirty="0" err="1" smtClean="0">
                <a:solidFill>
                  <a:srgbClr val="8A2BE2"/>
                </a:solidFill>
                <a:latin typeface="Courier" charset="0"/>
              </a:rPr>
              <a:t>xmlns</a:t>
            </a:r>
            <a:r>
              <a:rPr lang="en-US" altLang="zh-TW" sz="1600" dirty="0" smtClean="0">
                <a:solidFill>
                  <a:srgbClr val="393D79"/>
                </a:solidFill>
                <a:latin typeface="Courier" charset="0"/>
              </a:rPr>
              <a:t>=</a:t>
            </a:r>
            <a:r>
              <a:rPr lang="en-US" altLang="zh-TW" sz="1100" dirty="0" smtClean="0">
                <a:solidFill>
                  <a:srgbClr val="9194C7"/>
                </a:solidFill>
                <a:latin typeface="Courier" charset="0"/>
              </a:rPr>
              <a:t>'http://www.incident.com/cap/1.0'</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identifier</a:t>
            </a:r>
            <a:r>
              <a:rPr lang="en-US" altLang="zh-TW" sz="1600" dirty="0" smtClean="0">
                <a:solidFill>
                  <a:srgbClr val="9194C7"/>
                </a:solidFill>
                <a:latin typeface="Courier" charset="0"/>
              </a:rPr>
              <a:t>&gt;KSTO1055887203&lt;</a:t>
            </a:r>
            <a:r>
              <a:rPr lang="en-US" altLang="zh-TW" sz="1600" dirty="0" smtClean="0">
                <a:solidFill>
                  <a:srgbClr val="3A772C"/>
                </a:solidFill>
                <a:latin typeface="Courier" charset="0"/>
              </a:rPr>
              <a:t>/identifier</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sent</a:t>
            </a:r>
            <a:r>
              <a:rPr lang="en-US" altLang="zh-TW" sz="1600" dirty="0" smtClean="0">
                <a:solidFill>
                  <a:srgbClr val="9194C7"/>
                </a:solidFill>
                <a:latin typeface="Courier" charset="0"/>
              </a:rPr>
              <a:t>&gt;2003-06-17T14:57:00-07:00&lt;</a:t>
            </a:r>
            <a:r>
              <a:rPr lang="en-US" altLang="zh-TW" sz="1600" dirty="0" smtClean="0">
                <a:solidFill>
                  <a:srgbClr val="3A772C"/>
                </a:solidFill>
                <a:latin typeface="Courier" charset="0"/>
              </a:rPr>
              <a:t>/sent</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info</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category</a:t>
            </a:r>
            <a:r>
              <a:rPr lang="en-US" altLang="zh-TW" sz="1600" dirty="0" smtClean="0">
                <a:solidFill>
                  <a:srgbClr val="9194C7"/>
                </a:solidFill>
                <a:latin typeface="Courier" charset="0"/>
              </a:rPr>
              <a:t>&gt;Met&lt;</a:t>
            </a:r>
            <a:r>
              <a:rPr lang="en-US" altLang="zh-TW" sz="1600" dirty="0" smtClean="0">
                <a:solidFill>
                  <a:srgbClr val="3A772C"/>
                </a:solidFill>
                <a:latin typeface="Courier" charset="0"/>
              </a:rPr>
              <a:t>/category</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event</a:t>
            </a:r>
            <a:r>
              <a:rPr lang="en-US" altLang="zh-TW" sz="1600" dirty="0" smtClean="0">
                <a:solidFill>
                  <a:srgbClr val="9194C7"/>
                </a:solidFill>
                <a:latin typeface="Courier" charset="0"/>
              </a:rPr>
              <a:t>&gt;SEVERE THUNDERSTORM&lt;</a:t>
            </a:r>
            <a:r>
              <a:rPr lang="en-US" altLang="zh-TW" sz="1600" dirty="0" smtClean="0">
                <a:solidFill>
                  <a:srgbClr val="3A772C"/>
                </a:solidFill>
                <a:latin typeface="Courier" charset="0"/>
              </a:rPr>
              <a:t>/event</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latin typeface="Courier" charset="0"/>
              </a:rPr>
              <a:t>...</a:t>
            </a:r>
            <a:r>
              <a:rPr lang="en-US" altLang="zh-TW" sz="1600" dirty="0" smtClean="0">
                <a:solidFill>
                  <a:srgbClr val="9194C7"/>
                </a:solidFill>
                <a:latin typeface="Courier" charset="0"/>
              </a:rPr>
              <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/info</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  &lt;</a:t>
            </a:r>
            <a:r>
              <a:rPr lang="en-US" altLang="zh-TW" sz="1600" dirty="0" smtClean="0">
                <a:solidFill>
                  <a:srgbClr val="3A772C"/>
                </a:solidFill>
                <a:latin typeface="Courier" charset="0"/>
              </a:rPr>
              <a:t>/alert</a:t>
            </a:r>
            <a:r>
              <a:rPr lang="en-US" altLang="zh-TW" sz="1600" dirty="0" smtClean="0">
                <a:solidFill>
                  <a:srgbClr val="9194C7"/>
                </a:solidFill>
                <a:latin typeface="Courier" charset="0"/>
              </a:rPr>
              <a:t>&gt;</a:t>
            </a:r>
            <a:br>
              <a:rPr lang="en-US" altLang="zh-TW" sz="1600" dirty="0" smtClean="0">
                <a:solidFill>
                  <a:srgbClr val="9194C7"/>
                </a:solidFill>
                <a:latin typeface="Courier" charset="0"/>
              </a:rPr>
            </a:br>
            <a:r>
              <a:rPr lang="en-US" altLang="zh-TW" sz="1600" dirty="0" smtClean="0">
                <a:solidFill>
                  <a:srgbClr val="9194C7"/>
                </a:solidFill>
                <a:latin typeface="Courier" charset="0"/>
              </a:rPr>
              <a:t>&lt;</a:t>
            </a:r>
            <a:r>
              <a:rPr lang="en-US" altLang="zh-TW" sz="1600" dirty="0" smtClean="0">
                <a:solidFill>
                  <a:srgbClr val="FF0000"/>
                </a:solidFill>
                <a:latin typeface="Courier" charset="0"/>
              </a:rPr>
              <a:t>/message</a:t>
            </a:r>
            <a:r>
              <a:rPr lang="en-US" altLang="zh-TW" sz="1600" dirty="0" smtClean="0">
                <a:solidFill>
                  <a:srgbClr val="9194C7"/>
                </a:solidFill>
                <a:latin typeface="Courier" charset="0"/>
              </a:rPr>
              <a:t>&gt;</a:t>
            </a:r>
          </a:p>
        </p:txBody>
      </p:sp>
      <p:sp>
        <p:nvSpPr>
          <p:cNvPr id="2" name="矩形 1"/>
          <p:cNvSpPr/>
          <p:nvPr/>
        </p:nvSpPr>
        <p:spPr>
          <a:xfrm>
            <a:off x="5516216" y="2228671"/>
            <a:ext cx="3627784" cy="646331"/>
          </a:xfrm>
          <a:prstGeom prst="rect">
            <a:avLst/>
          </a:prstGeom>
        </p:spPr>
        <p:txBody>
          <a:bodyPr wrap="square">
            <a:spAutoFit/>
          </a:bodyPr>
          <a:lstStyle/>
          <a:p>
            <a:r>
              <a:rPr lang="en-US" altLang="zh-TW" sz="1800" b="1" dirty="0">
                <a:solidFill>
                  <a:srgbClr val="336699"/>
                </a:solidFill>
                <a:latin typeface="Verdana" panose="020B0604030504040204" pitchFamily="34" charset="0"/>
              </a:rPr>
              <a:t>Common Alerting Protocol (CAP) Over XMPP</a:t>
            </a:r>
            <a:endParaRPr lang="en-US" altLang="zh-TW" sz="1800" b="1" i="0" dirty="0">
              <a:solidFill>
                <a:srgbClr val="336699"/>
              </a:solidFill>
              <a:effectLst/>
              <a:latin typeface="Verdana" panose="020B0604030504040204" pitchFamily="34"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altLang="zh-TW" smtClean="0"/>
              <a:t>Extensibility Example: Presence</a:t>
            </a:r>
          </a:p>
        </p:txBody>
      </p:sp>
      <p:sp>
        <p:nvSpPr>
          <p:cNvPr id="32771" name="Rectangle 5"/>
          <p:cNvSpPr>
            <a:spLocks noGrp="1" noChangeArrowheads="1"/>
          </p:cNvSpPr>
          <p:nvPr>
            <p:ph type="body" idx="1"/>
          </p:nvPr>
        </p:nvSpPr>
        <p:spPr/>
        <p:txBody>
          <a:bodyPr/>
          <a:lstStyle/>
          <a:p>
            <a:r>
              <a:rPr lang="en-US" altLang="zh-TW" dirty="0"/>
              <a:t>Keep presence stanzas small</a:t>
            </a:r>
          </a:p>
          <a:p>
            <a:r>
              <a:rPr lang="en-US" altLang="zh-TW" dirty="0" smtClean="0"/>
              <a:t>Example: Entity Capabilities, </a:t>
            </a:r>
            <a:r>
              <a:rPr lang="en-US" altLang="zh-TW" dirty="0" smtClean="0">
                <a:hlinkClick r:id="rId2"/>
              </a:rPr>
              <a:t>XEP-0115</a:t>
            </a:r>
            <a:r>
              <a:rPr lang="en-US" altLang="zh-TW" dirty="0" smtClean="0"/>
              <a:t>:</a:t>
            </a:r>
            <a:br>
              <a:rPr lang="en-US" altLang="zh-TW" dirty="0" smtClean="0"/>
            </a:br>
            <a:r>
              <a:rPr lang="en-US" altLang="zh-TW" sz="1800" dirty="0" smtClean="0">
                <a:solidFill>
                  <a:srgbClr val="9194C7"/>
                </a:solidFill>
                <a:latin typeface="Courier" charset="0"/>
              </a:rPr>
              <a:t>&lt;</a:t>
            </a:r>
            <a:r>
              <a:rPr lang="en-US" altLang="zh-TW" sz="1800" dirty="0" smtClean="0">
                <a:solidFill>
                  <a:srgbClr val="FF0000"/>
                </a:solidFill>
                <a:latin typeface="Courier" charset="0"/>
              </a:rPr>
              <a:t>presence </a:t>
            </a:r>
            <a:r>
              <a:rPr lang="en-US" altLang="zh-TW" sz="1800" dirty="0" smtClean="0">
                <a:solidFill>
                  <a:srgbClr val="3A772C"/>
                </a:solidFill>
                <a:latin typeface="Courier" charset="0"/>
              </a:rPr>
              <a:t>from</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bard@shakespeare.lit</a:t>
            </a:r>
            <a:r>
              <a:rPr lang="en-US" altLang="zh-TW" sz="1800" dirty="0" smtClean="0">
                <a:solidFill>
                  <a:srgbClr val="9194C7"/>
                </a:solidFill>
                <a:latin typeface="Courier" charset="0"/>
              </a:rPr>
              <a:t>/globe'&gt;</a:t>
            </a:r>
            <a:br>
              <a:rPr lang="en-US" altLang="zh-TW" sz="1800" dirty="0" smtClean="0">
                <a:solidFill>
                  <a:srgbClr val="9194C7"/>
                </a:solidFill>
                <a:latin typeface="Courier" charset="0"/>
              </a:rPr>
            </a:br>
            <a:r>
              <a:rPr lang="en-US" altLang="zh-TW" sz="1800" dirty="0" smtClean="0">
                <a:solidFill>
                  <a:srgbClr val="9194C7"/>
                </a:solidFill>
                <a:latin typeface="Courier" charset="0"/>
              </a:rPr>
              <a:t>  &lt;</a:t>
            </a:r>
            <a:r>
              <a:rPr lang="en-US" altLang="zh-TW" sz="1800" dirty="0" smtClean="0">
                <a:solidFill>
                  <a:srgbClr val="3A772C"/>
                </a:solidFill>
                <a:latin typeface="Courier" charset="0"/>
              </a:rPr>
              <a:t>c </a:t>
            </a:r>
            <a:r>
              <a:rPr lang="en-US" altLang="zh-TW" sz="1800" dirty="0" err="1" smtClean="0">
                <a:solidFill>
                  <a:srgbClr val="8A2BE2"/>
                </a:solidFill>
                <a:latin typeface="Courier" charset="0"/>
              </a:rPr>
              <a:t>xmlns</a:t>
            </a:r>
            <a:r>
              <a:rPr lang="en-US" altLang="zh-TW" sz="1800" dirty="0" smtClean="0">
                <a:solidFill>
                  <a:srgbClr val="393D79"/>
                </a:solidFill>
                <a:latin typeface="Courier" charset="0"/>
              </a:rPr>
              <a:t>=</a:t>
            </a:r>
            <a:r>
              <a:rPr lang="en-US" altLang="zh-TW" sz="1800" dirty="0" smtClean="0">
                <a:solidFill>
                  <a:srgbClr val="9194C7"/>
                </a:solidFill>
                <a:latin typeface="Courier" charset="0"/>
              </a:rPr>
              <a:t>'http://jabber.org/protocol/caps'</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hash</a:t>
            </a:r>
            <a:r>
              <a:rPr lang="en-US" altLang="zh-TW" sz="1800" dirty="0" smtClean="0">
                <a:solidFill>
                  <a:srgbClr val="393D79"/>
                </a:solidFill>
                <a:latin typeface="Courier" charset="0"/>
              </a:rPr>
              <a:t>=</a:t>
            </a:r>
            <a:r>
              <a:rPr lang="en-US" altLang="zh-TW" sz="1800" dirty="0" smtClean="0">
                <a:solidFill>
                  <a:srgbClr val="9194C7"/>
                </a:solidFill>
                <a:latin typeface="Courier" charset="0"/>
              </a:rPr>
              <a:t>'sha-1'</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node</a:t>
            </a:r>
            <a:r>
              <a:rPr lang="en-US" altLang="zh-TW" sz="1800" dirty="0" smtClean="0">
                <a:solidFill>
                  <a:srgbClr val="393D79"/>
                </a:solidFill>
                <a:latin typeface="Courier" charset="0"/>
              </a:rPr>
              <a:t>=</a:t>
            </a:r>
            <a:r>
              <a:rPr lang="en-US" altLang="zh-TW" sz="1800" dirty="0" smtClean="0">
                <a:solidFill>
                  <a:srgbClr val="9194C7"/>
                </a:solidFill>
                <a:latin typeface="Courier" charset="0"/>
              </a:rPr>
              <a:t>'http://www.chatopus.com'</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err="1" smtClean="0">
                <a:solidFill>
                  <a:srgbClr val="3A772C"/>
                </a:solidFill>
                <a:latin typeface="Courier" charset="0"/>
              </a:rPr>
              <a:t>ver</a:t>
            </a:r>
            <a:r>
              <a:rPr lang="en-US" altLang="zh-TW" sz="1800" dirty="0" smtClean="0">
                <a:solidFill>
                  <a:srgbClr val="393D79"/>
                </a:solidFill>
                <a:latin typeface="Courier" charset="0"/>
              </a:rPr>
              <a:t>=</a:t>
            </a:r>
            <a:r>
              <a:rPr lang="en-US" altLang="zh-TW" sz="1800" dirty="0" smtClean="0">
                <a:solidFill>
                  <a:srgbClr val="9194C7"/>
                </a:solidFill>
                <a:latin typeface="Courier" charset="0"/>
              </a:rPr>
              <a:t>'zHyEOgxTrkpSdGcQKH8EFPLsriY='</a:t>
            </a:r>
            <a:r>
              <a:rPr lang="en-US" altLang="zh-TW" sz="1800" dirty="0" smtClean="0">
                <a:solidFill>
                  <a:srgbClr val="3A772C"/>
                </a:solidFill>
                <a:latin typeface="Courier" charset="0"/>
              </a:rPr>
              <a:t>/</a:t>
            </a:r>
            <a:r>
              <a:rPr lang="en-US" altLang="zh-TW" sz="1800" dirty="0" smtClean="0">
                <a:solidFill>
                  <a:srgbClr val="9194C7"/>
                </a:solidFill>
                <a:latin typeface="Courier" charset="0"/>
              </a:rPr>
              <a:t>&gt;</a:t>
            </a:r>
            <a:br>
              <a:rPr lang="en-US" altLang="zh-TW" sz="1800" dirty="0" smtClean="0">
                <a:solidFill>
                  <a:srgbClr val="9194C7"/>
                </a:solidFill>
                <a:latin typeface="Courier" charset="0"/>
              </a:rPr>
            </a:br>
            <a:r>
              <a:rPr lang="en-US" altLang="zh-TW" sz="1800" dirty="0" smtClean="0">
                <a:solidFill>
                  <a:srgbClr val="9194C7"/>
                </a:solidFill>
                <a:latin typeface="Courier" charset="0"/>
              </a:rPr>
              <a:t>&lt;</a:t>
            </a:r>
            <a:r>
              <a:rPr lang="en-US" altLang="zh-TW" sz="1800" dirty="0" smtClean="0">
                <a:solidFill>
                  <a:srgbClr val="FF0000"/>
                </a:solidFill>
                <a:latin typeface="Courier" charset="0"/>
              </a:rPr>
              <a:t>/presence</a:t>
            </a:r>
            <a:r>
              <a:rPr lang="en-US" altLang="zh-TW" sz="1800" dirty="0" smtClean="0">
                <a:solidFill>
                  <a:srgbClr val="9194C7"/>
                </a:solidFill>
                <a:latin typeface="Courier" charset="0"/>
              </a:rPr>
              <a:t>&gt;</a:t>
            </a:r>
            <a:endParaRPr lang="en-US" altLang="zh-TW" dirty="0" smtClean="0"/>
          </a:p>
          <a:p>
            <a:r>
              <a:rPr lang="en-US" altLang="zh-TW" dirty="0" err="1" smtClean="0"/>
              <a:t>Ver</a:t>
            </a:r>
            <a:r>
              <a:rPr lang="en-US" altLang="zh-TW" dirty="0" smtClean="0"/>
              <a:t> attribute is hash of all features of this client</a:t>
            </a:r>
          </a:p>
          <a:p>
            <a:r>
              <a:rPr lang="en-US" altLang="zh-TW" dirty="0" smtClean="0"/>
              <a:t>Hash -&gt; Feature list is cached</a:t>
            </a:r>
          </a:p>
        </p:txBody>
      </p:sp>
      <p:graphicFrame>
        <p:nvGraphicFramePr>
          <p:cNvPr id="2" name="表格 1"/>
          <p:cNvGraphicFramePr>
            <a:graphicFrameLocks noGrp="1"/>
          </p:cNvGraphicFramePr>
          <p:nvPr>
            <p:extLst>
              <p:ext uri="{D42A27DB-BD31-4B8C-83A1-F6EECF244321}">
                <p14:modId xmlns:p14="http://schemas.microsoft.com/office/powerpoint/2010/main" val="2672829131"/>
              </p:ext>
            </p:extLst>
          </p:nvPr>
        </p:nvGraphicFramePr>
        <p:xfrm>
          <a:off x="655638" y="5314294"/>
          <a:ext cx="8031162" cy="914400"/>
        </p:xfrm>
        <a:graphic>
          <a:graphicData uri="http://schemas.openxmlformats.org/drawingml/2006/table">
            <a:tbl>
              <a:tblPr/>
              <a:tblGrid>
                <a:gridCol w="8031162"/>
              </a:tblGrid>
              <a:tr h="0">
                <a:tc>
                  <a:txBody>
                    <a:bodyPr/>
                    <a:lstStyle/>
                    <a:p>
                      <a:r>
                        <a:rPr lang="en-US" dirty="0"/>
                        <a:t/>
                      </a:r>
                      <a:br>
                        <a:rPr lang="en-US" dirty="0"/>
                      </a:br>
                      <a:r>
                        <a:rPr lang="en-US" dirty="0" smtClean="0"/>
                        <a:t>It defines </a:t>
                      </a:r>
                      <a:r>
                        <a:rPr lang="en-US" dirty="0"/>
                        <a:t>an XMPP protocol extension for broadcasting and dynamically discovering client, device, or generic entity capabilities.</a:t>
                      </a:r>
                    </a:p>
                  </a:txBody>
                  <a:tcPr>
                    <a:lnL>
                      <a:noFill/>
                    </a:lnL>
                    <a:lnR>
                      <a:noFill/>
                    </a:lnR>
                    <a:lnT>
                      <a:noFill/>
                    </a:lnT>
                    <a:lnB>
                      <a:noFill/>
                    </a:lnB>
                  </a:tcPr>
                </a:tc>
              </a:tr>
            </a:tbl>
          </a:graphicData>
        </a:graphic>
      </p:graphicFrame>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US" altLang="zh-TW" smtClean="0"/>
              <a:t>What is XMPP?</a:t>
            </a:r>
          </a:p>
        </p:txBody>
      </p:sp>
      <p:sp>
        <p:nvSpPr>
          <p:cNvPr id="18435" name="Rectangle 7"/>
          <p:cNvSpPr>
            <a:spLocks noGrp="1" noChangeArrowheads="1"/>
          </p:cNvSpPr>
          <p:nvPr>
            <p:ph type="body" idx="1"/>
          </p:nvPr>
        </p:nvSpPr>
        <p:spPr/>
        <p:txBody>
          <a:bodyPr/>
          <a:lstStyle/>
          <a:p>
            <a:r>
              <a:rPr lang="en-US" altLang="zh-TW" dirty="0" err="1" smtClean="0"/>
              <a:t>eXtensible</a:t>
            </a:r>
            <a:r>
              <a:rPr lang="en-US" altLang="zh-TW" dirty="0" smtClean="0"/>
              <a:t> Messaging and Presence Protocol</a:t>
            </a:r>
          </a:p>
          <a:p>
            <a:r>
              <a:rPr lang="en-US" altLang="zh-TW" dirty="0" smtClean="0"/>
              <a:t>Bi-directional streaming XML</a:t>
            </a:r>
          </a:p>
          <a:p>
            <a:r>
              <a:rPr lang="en-US" altLang="zh-TW" dirty="0" smtClean="0"/>
              <a:t>Core: IETF RFC </a:t>
            </a:r>
            <a:r>
              <a:rPr lang="en-US" altLang="zh-TW" dirty="0" smtClean="0">
                <a:hlinkClick r:id="rId3"/>
              </a:rPr>
              <a:t>6120</a:t>
            </a:r>
            <a:r>
              <a:rPr lang="en-US" altLang="zh-TW" dirty="0" smtClean="0"/>
              <a:t>, </a:t>
            </a:r>
            <a:r>
              <a:rPr lang="en-US" altLang="zh-TW" dirty="0" smtClean="0">
                <a:hlinkClick r:id="rId4"/>
              </a:rPr>
              <a:t>7590</a:t>
            </a:r>
            <a:r>
              <a:rPr lang="en-US" altLang="zh-TW" dirty="0" smtClean="0"/>
              <a:t>, </a:t>
            </a:r>
            <a:r>
              <a:rPr lang="en-US" altLang="zh-TW" dirty="0" smtClean="0">
                <a:hlinkClick r:id="rId5"/>
              </a:rPr>
              <a:t>6121</a:t>
            </a:r>
            <a:endParaRPr lang="en-US" altLang="zh-TW" dirty="0" smtClean="0"/>
          </a:p>
          <a:p>
            <a:r>
              <a:rPr lang="en-US" altLang="zh-TW" dirty="0" smtClean="0"/>
              <a:t>Extensions: XMPP Standards Foundation (XSF)</a:t>
            </a:r>
          </a:p>
          <a:p>
            <a:pPr lvl="1"/>
            <a:r>
              <a:rPr lang="en-US" altLang="zh-TW" dirty="0" smtClean="0"/>
              <a:t>Membership-based</a:t>
            </a:r>
          </a:p>
          <a:p>
            <a:pPr lvl="1"/>
            <a:r>
              <a:rPr lang="en-US" altLang="zh-TW" dirty="0" smtClean="0"/>
              <a:t>Elected technical council</a:t>
            </a:r>
          </a:p>
          <a:p>
            <a:pPr lvl="1"/>
            <a:r>
              <a:rPr lang="en-US" altLang="zh-TW" dirty="0" smtClean="0"/>
              <a:t>Unit of work: XMPP Extension Protocol (XEP)</a:t>
            </a:r>
          </a:p>
          <a:p>
            <a:pPr lvl="1"/>
            <a:r>
              <a:rPr lang="en-US" altLang="zh-TW" dirty="0" smtClean="0"/>
              <a:t>Process: Experimental, Proposed, Draft, Final</a:t>
            </a:r>
          </a:p>
          <a:p>
            <a:r>
              <a:rPr lang="en-US" altLang="zh-TW" dirty="0" smtClean="0"/>
              <a:t>Goals:</a:t>
            </a:r>
          </a:p>
          <a:p>
            <a:pPr lvl="1"/>
            <a:r>
              <a:rPr lang="en-US" altLang="zh-TW" dirty="0" smtClean="0"/>
              <a:t>Simple clients</a:t>
            </a:r>
          </a:p>
          <a:p>
            <a:pPr lvl="1"/>
            <a:r>
              <a:rPr lang="en-US" altLang="zh-TW" dirty="0" smtClean="0"/>
              <a:t>Federate everything</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TW" smtClean="0"/>
              <a:t>XMPP Extensions</a:t>
            </a:r>
          </a:p>
        </p:txBody>
      </p:sp>
      <p:sp>
        <p:nvSpPr>
          <p:cNvPr id="33795" name="Rectangle 3"/>
          <p:cNvSpPr>
            <a:spLocks noGrp="1" noChangeArrowheads="1"/>
          </p:cNvSpPr>
          <p:nvPr>
            <p:ph type="body" idx="1"/>
          </p:nvPr>
        </p:nvSpPr>
        <p:spPr/>
        <p:txBody>
          <a:bodyPr/>
          <a:lstStyle/>
          <a:p>
            <a:r>
              <a:rPr lang="en-US" altLang="zh-TW" dirty="0" smtClean="0"/>
              <a:t>Many already exist: </a:t>
            </a:r>
            <a:r>
              <a:rPr lang="en-US" altLang="zh-TW" dirty="0" smtClean="0">
                <a:hlinkClick r:id="rId2"/>
              </a:rPr>
              <a:t>http://www.xmpp.org/extensions/</a:t>
            </a:r>
            <a:r>
              <a:rPr lang="en-US" altLang="zh-TW" dirty="0" smtClean="0"/>
              <a:t> </a:t>
            </a:r>
          </a:p>
          <a:p>
            <a:r>
              <a:rPr lang="en-US" altLang="zh-TW" dirty="0" smtClean="0"/>
              <a:t>Add new ones</a:t>
            </a:r>
          </a:p>
          <a:p>
            <a:pPr lvl="1"/>
            <a:r>
              <a:rPr lang="en-US" altLang="zh-TW" dirty="0" smtClean="0"/>
              <a:t>Custom: use a namespace you control, make up protocol</a:t>
            </a:r>
          </a:p>
          <a:p>
            <a:pPr lvl="1"/>
            <a:r>
              <a:rPr lang="en-US" altLang="zh-TW" dirty="0" smtClean="0"/>
              <a:t>Standardized: write a XEP. </a:t>
            </a:r>
            <a:br>
              <a:rPr lang="en-US" altLang="zh-TW" dirty="0" smtClean="0"/>
            </a:br>
            <a:endParaRPr lang="en-US" altLang="zh-TW" dirty="0" smtClean="0"/>
          </a:p>
        </p:txBody>
      </p:sp>
      <p:pic>
        <p:nvPicPr>
          <p:cNvPr id="2" name="圖片 1"/>
          <p:cNvPicPr>
            <a:picLocks noChangeAspect="1"/>
          </p:cNvPicPr>
          <p:nvPr/>
        </p:nvPicPr>
        <p:blipFill>
          <a:blip r:embed="rId3"/>
          <a:stretch>
            <a:fillRect/>
          </a:stretch>
        </p:blipFill>
        <p:spPr>
          <a:xfrm>
            <a:off x="1699591" y="3385413"/>
            <a:ext cx="5275173" cy="3379942"/>
          </a:xfrm>
          <a:prstGeom prst="rect">
            <a:avLst/>
          </a:prstGeom>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t>Federation: DNS</a:t>
            </a:r>
          </a:p>
        </p:txBody>
      </p:sp>
      <p:sp>
        <p:nvSpPr>
          <p:cNvPr id="34819" name="Rectangle 3"/>
          <p:cNvSpPr>
            <a:spLocks noGrp="1" noChangeArrowheads="1"/>
          </p:cNvSpPr>
          <p:nvPr>
            <p:ph type="body" idx="1"/>
          </p:nvPr>
        </p:nvSpPr>
        <p:spPr/>
        <p:txBody>
          <a:bodyPr/>
          <a:lstStyle/>
          <a:p>
            <a:r>
              <a:rPr lang="en-US" altLang="zh-TW" dirty="0" smtClean="0"/>
              <a:t>Starts with: non-local domain in to address</a:t>
            </a:r>
          </a:p>
          <a:p>
            <a:endParaRPr lang="en-US" altLang="zh-TW" dirty="0"/>
          </a:p>
          <a:p>
            <a:endParaRPr lang="en-US" altLang="zh-TW" dirty="0" smtClean="0"/>
          </a:p>
          <a:p>
            <a:r>
              <a:rPr lang="en-US" altLang="zh-TW" dirty="0" smtClean="0"/>
              <a:t>Look up this DNS SRV record: (service record)</a:t>
            </a:r>
            <a:br>
              <a:rPr lang="en-US" altLang="zh-TW" dirty="0" smtClean="0"/>
            </a:br>
            <a:r>
              <a:rPr lang="en-US" altLang="zh-TW" sz="1800" dirty="0" smtClean="0">
                <a:solidFill>
                  <a:srgbClr val="9194C7"/>
                </a:solidFill>
                <a:latin typeface="Courier" charset="0"/>
              </a:rPr>
              <a:t>_</a:t>
            </a:r>
            <a:r>
              <a:rPr lang="en-US" altLang="zh-TW" sz="1800" dirty="0" err="1" smtClean="0">
                <a:solidFill>
                  <a:srgbClr val="9194C7"/>
                </a:solidFill>
                <a:latin typeface="Courier" charset="0"/>
              </a:rPr>
              <a:t>xmpp</a:t>
            </a:r>
            <a:r>
              <a:rPr lang="en-US" altLang="zh-TW" sz="1800" dirty="0" smtClean="0">
                <a:solidFill>
                  <a:srgbClr val="9194C7"/>
                </a:solidFill>
                <a:latin typeface="Courier" charset="0"/>
              </a:rPr>
              <a:t>-server._</a:t>
            </a:r>
            <a:r>
              <a:rPr lang="en-US" altLang="zh-TW" sz="1800" dirty="0" err="1" smtClean="0">
                <a:solidFill>
                  <a:srgbClr val="9194C7"/>
                </a:solidFill>
                <a:latin typeface="Courier" charset="0"/>
              </a:rPr>
              <a:t>tcp.</a:t>
            </a:r>
            <a:r>
              <a:rPr lang="en-US" altLang="zh-TW" sz="1800" i="1" dirty="0" err="1" smtClean="0">
                <a:solidFill>
                  <a:srgbClr val="9194C7"/>
                </a:solidFill>
                <a:latin typeface="Courier" charset="0"/>
              </a:rPr>
              <a:t>domain</a:t>
            </a:r>
            <a:endParaRPr lang="en-US" altLang="zh-TW" dirty="0" smtClean="0"/>
          </a:p>
          <a:p>
            <a:r>
              <a:rPr lang="en-US" altLang="zh-TW" dirty="0" smtClean="0"/>
              <a:t>Example: jabber.com:</a:t>
            </a:r>
            <a:br>
              <a:rPr lang="en-US" altLang="zh-TW" dirty="0" smtClean="0"/>
            </a:br>
            <a:r>
              <a:rPr lang="en-US" altLang="zh-TW" sz="1800" dirty="0" smtClean="0">
                <a:solidFill>
                  <a:srgbClr val="9194C7"/>
                </a:solidFill>
                <a:latin typeface="Courier" charset="0"/>
              </a:rPr>
              <a:t>10 0 5269 jabber.com.</a:t>
            </a:r>
          </a:p>
          <a:p>
            <a:pPr lvl="1"/>
            <a:r>
              <a:rPr lang="en-US" altLang="zh-TW" dirty="0" smtClean="0"/>
              <a:t>Priority: Which one to try first if multiple</a:t>
            </a:r>
          </a:p>
          <a:p>
            <a:pPr lvl="1"/>
            <a:r>
              <a:rPr lang="en-US" altLang="zh-TW" dirty="0" smtClean="0"/>
              <a:t>Weight: Within a priority, what percentage chance?</a:t>
            </a:r>
          </a:p>
          <a:p>
            <a:pPr lvl="1"/>
            <a:r>
              <a:rPr lang="en-US" altLang="zh-TW" dirty="0" smtClean="0"/>
              <a:t>Port: TCP port number</a:t>
            </a:r>
          </a:p>
          <a:p>
            <a:pPr lvl="1"/>
            <a:r>
              <a:rPr lang="en-US" altLang="zh-TW" dirty="0" smtClean="0"/>
              <a:t>Target: Machine to connect to</a:t>
            </a:r>
          </a:p>
        </p:txBody>
      </p:sp>
      <p:pic>
        <p:nvPicPr>
          <p:cNvPr id="3" name="圖片 2"/>
          <p:cNvPicPr>
            <a:picLocks noChangeAspect="1"/>
          </p:cNvPicPr>
          <p:nvPr/>
        </p:nvPicPr>
        <p:blipFill>
          <a:blip r:embed="rId2"/>
          <a:stretch>
            <a:fillRect/>
          </a:stretch>
        </p:blipFill>
        <p:spPr>
          <a:xfrm>
            <a:off x="980442" y="2000457"/>
            <a:ext cx="6447619" cy="1095238"/>
          </a:xfrm>
          <a:prstGeom prst="rect">
            <a:avLst/>
          </a:prstGeom>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t>Federation: Security</a:t>
            </a:r>
          </a:p>
        </p:txBody>
      </p:sp>
      <p:sp>
        <p:nvSpPr>
          <p:cNvPr id="35843" name="Rectangle 3"/>
          <p:cNvSpPr>
            <a:spLocks noGrp="1" noChangeArrowheads="1"/>
          </p:cNvSpPr>
          <p:nvPr>
            <p:ph type="body" idx="1"/>
          </p:nvPr>
        </p:nvSpPr>
        <p:spPr/>
        <p:txBody>
          <a:bodyPr/>
          <a:lstStyle/>
          <a:p>
            <a:r>
              <a:rPr lang="en-US" altLang="zh-TW" smtClean="0"/>
              <a:t>Old-style: dialback</a:t>
            </a:r>
          </a:p>
          <a:p>
            <a:pPr lvl="1"/>
            <a:r>
              <a:rPr lang="en-US" altLang="zh-TW" smtClean="0"/>
              <a:t>Connect back to domain claimed by initiator</a:t>
            </a:r>
          </a:p>
          <a:p>
            <a:pPr lvl="1"/>
            <a:r>
              <a:rPr lang="en-US" altLang="zh-TW" smtClean="0"/>
              <a:t>Check secret claimed by initiator</a:t>
            </a:r>
          </a:p>
          <a:p>
            <a:pPr lvl="1"/>
            <a:r>
              <a:rPr lang="en-US" altLang="zh-TW" smtClean="0"/>
              <a:t>"Someone said they were example.com; was that you?"</a:t>
            </a:r>
          </a:p>
          <a:p>
            <a:r>
              <a:rPr lang="en-US" altLang="zh-TW" smtClean="0"/>
              <a:t>New-style: Mutual TLS</a:t>
            </a:r>
          </a:p>
          <a:p>
            <a:pPr lvl="1"/>
            <a:r>
              <a:rPr lang="en-US" altLang="zh-TW" smtClean="0"/>
              <a:t>Initiator presents "client" certificate</a:t>
            </a:r>
          </a:p>
          <a:p>
            <a:pPr lvl="1"/>
            <a:r>
              <a:rPr lang="en-US" altLang="zh-TW" smtClean="0"/>
              <a:t>Responder presents "server" certificate</a:t>
            </a:r>
          </a:p>
          <a:p>
            <a:pPr lvl="1"/>
            <a:r>
              <a:rPr lang="en-US" altLang="zh-TW" smtClean="0"/>
              <a:t>Both certificates signed by trusted CA</a:t>
            </a:r>
          </a:p>
          <a:p>
            <a:r>
              <a:rPr lang="en-US" altLang="zh-TW" smtClean="0"/>
              <a:t>All stanzas </a:t>
            </a:r>
            <a:r>
              <a:rPr lang="en-US" altLang="zh-TW" i="1" smtClean="0"/>
              <a:t>must</a:t>
            </a:r>
            <a:r>
              <a:rPr lang="en-US" altLang="zh-TW" smtClean="0"/>
              <a:t> have from with correct domain</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t>Bandwidth minimization</a:t>
            </a:r>
          </a:p>
        </p:txBody>
      </p:sp>
      <p:sp>
        <p:nvSpPr>
          <p:cNvPr id="36867" name="Rectangle 3"/>
          <p:cNvSpPr>
            <a:spLocks noGrp="1" noChangeArrowheads="1"/>
          </p:cNvSpPr>
          <p:nvPr>
            <p:ph type="body" idx="1"/>
          </p:nvPr>
        </p:nvSpPr>
        <p:spPr>
          <a:xfrm>
            <a:off x="655638" y="1384300"/>
            <a:ext cx="8031162" cy="4525963"/>
          </a:xfrm>
        </p:spPr>
        <p:txBody>
          <a:bodyPr/>
          <a:lstStyle/>
          <a:p>
            <a:r>
              <a:rPr lang="en-US" altLang="zh-TW" sz="2000" smtClean="0"/>
              <a:t>TLS compression</a:t>
            </a:r>
          </a:p>
          <a:p>
            <a:pPr lvl="1"/>
            <a:r>
              <a:rPr lang="en-US" altLang="zh-TW" sz="1800" smtClean="0"/>
              <a:t>Not implemented in all SSL/TLS stacks</a:t>
            </a:r>
          </a:p>
          <a:p>
            <a:pPr lvl="1"/>
            <a:r>
              <a:rPr lang="en-US" altLang="zh-TW" sz="1800" smtClean="0"/>
              <a:t>Some want compression w/o encryption</a:t>
            </a:r>
          </a:p>
          <a:p>
            <a:r>
              <a:rPr lang="en-US" altLang="zh-TW" sz="2000" smtClean="0">
                <a:hlinkClick r:id="rId2"/>
              </a:rPr>
              <a:t>XEP-0138</a:t>
            </a:r>
            <a:r>
              <a:rPr lang="en-US" altLang="zh-TW" sz="2000" smtClean="0"/>
              <a:t>: Stream Compression</a:t>
            </a:r>
          </a:p>
          <a:p>
            <a:pPr lvl="1"/>
            <a:r>
              <a:rPr lang="en-US" altLang="zh-TW" sz="1800" smtClean="0"/>
              <a:t>Defines zlib mechanism (2-3x or more compression)</a:t>
            </a:r>
          </a:p>
          <a:p>
            <a:pPr lvl="1"/>
            <a:r>
              <a:rPr lang="en-US" altLang="zh-TW" sz="1800" smtClean="0"/>
              <a:t>Others can be added</a:t>
            </a:r>
          </a:p>
          <a:p>
            <a:pPr lvl="1"/>
            <a:r>
              <a:rPr lang="en-US" altLang="zh-TW" sz="1800" smtClean="0"/>
              <a:t>Concern: battery drain vs. radio transmission</a:t>
            </a:r>
          </a:p>
          <a:p>
            <a:r>
              <a:rPr lang="en-US" altLang="zh-TW" sz="2000" smtClean="0">
                <a:hlinkClick r:id="rId3"/>
              </a:rPr>
              <a:t>XEP-0198</a:t>
            </a:r>
            <a:r>
              <a:rPr lang="en-US" altLang="zh-TW" sz="2000" smtClean="0"/>
              <a:t>: Stanza Acknowledgements</a:t>
            </a:r>
          </a:p>
          <a:p>
            <a:pPr lvl="1"/>
            <a:r>
              <a:rPr lang="en-US" altLang="zh-TW" sz="1800" smtClean="0"/>
              <a:t>Quick reconnects</a:t>
            </a:r>
          </a:p>
          <a:p>
            <a:pPr lvl="1"/>
            <a:r>
              <a:rPr lang="en-US" altLang="zh-TW" sz="1800" smtClean="0"/>
              <a:t>Avoid re-synchronizing state on startup</a:t>
            </a:r>
          </a:p>
          <a:p>
            <a:r>
              <a:rPr lang="en-US" altLang="zh-TW" sz="2000" smtClean="0"/>
              <a:t>Partial rosters</a:t>
            </a:r>
          </a:p>
          <a:p>
            <a:r>
              <a:rPr lang="en-US" altLang="zh-TW" sz="2000" smtClean="0"/>
              <a:t>Privacy lists</a:t>
            </a:r>
          </a:p>
          <a:p>
            <a:r>
              <a:rPr lang="en-US" altLang="zh-TW" sz="2000" smtClean="0"/>
              <a:t>Others being pursued</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t>Latency</a:t>
            </a:r>
          </a:p>
        </p:txBody>
      </p:sp>
      <p:sp>
        <p:nvSpPr>
          <p:cNvPr id="37891" name="Rectangle 3"/>
          <p:cNvSpPr>
            <a:spLocks noGrp="1" noChangeArrowheads="1"/>
          </p:cNvSpPr>
          <p:nvPr>
            <p:ph type="body" idx="1"/>
          </p:nvPr>
        </p:nvSpPr>
        <p:spPr/>
        <p:txBody>
          <a:bodyPr/>
          <a:lstStyle/>
          <a:p>
            <a:r>
              <a:rPr lang="en-US" altLang="zh-TW" dirty="0" smtClean="0"/>
              <a:t>Most critical on startup</a:t>
            </a:r>
          </a:p>
          <a:p>
            <a:pPr lvl="1"/>
            <a:r>
              <a:rPr lang="en-US" altLang="zh-TW" dirty="0" smtClean="0"/>
              <a:t>Several handshakes and stream restarts</a:t>
            </a:r>
          </a:p>
          <a:p>
            <a:pPr lvl="1"/>
            <a:r>
              <a:rPr lang="en-US" altLang="zh-TW" dirty="0" smtClean="0"/>
              <a:t>Can be minimized by client assuming server configuration</a:t>
            </a:r>
          </a:p>
          <a:p>
            <a:pPr lvl="1"/>
            <a:r>
              <a:rPr lang="en-US" altLang="zh-TW" dirty="0" smtClean="0"/>
              <a:t>Example: don't wait for </a:t>
            </a:r>
            <a:r>
              <a:rPr lang="en-US" altLang="zh-TW" sz="1600" b="1" dirty="0" smtClean="0">
                <a:solidFill>
                  <a:srgbClr val="9194C7"/>
                </a:solidFill>
                <a:latin typeface="Courier" charset="0"/>
              </a:rPr>
              <a:t>&lt;</a:t>
            </a:r>
            <a:r>
              <a:rPr lang="en-US" altLang="zh-TW" sz="1600" b="1" dirty="0" err="1" smtClean="0">
                <a:solidFill>
                  <a:srgbClr val="3A772C"/>
                </a:solidFill>
                <a:latin typeface="Courier" charset="0"/>
              </a:rPr>
              <a:t>stream:features</a:t>
            </a:r>
            <a:r>
              <a:rPr lang="en-US" altLang="zh-TW" sz="1600" b="1" dirty="0" smtClean="0">
                <a:solidFill>
                  <a:srgbClr val="9194C7"/>
                </a:solidFill>
                <a:latin typeface="Courier" charset="0"/>
              </a:rPr>
              <a:t>&gt;</a:t>
            </a:r>
          </a:p>
          <a:p>
            <a:r>
              <a:rPr lang="en-US" altLang="zh-TW" dirty="0" smtClean="0"/>
              <a:t>Once running</a:t>
            </a:r>
          </a:p>
          <a:p>
            <a:pPr lvl="1"/>
            <a:r>
              <a:rPr lang="en-US" altLang="zh-TW" dirty="0" smtClean="0"/>
              <a:t>Stanza size matters: try to stay under 8kB, </a:t>
            </a:r>
            <a:br>
              <a:rPr lang="en-US" altLang="zh-TW" dirty="0" smtClean="0"/>
            </a:br>
            <a:r>
              <a:rPr lang="en-US" altLang="zh-TW" dirty="0" smtClean="0"/>
              <a:t>take larger blocks out of band if possible</a:t>
            </a:r>
          </a:p>
          <a:p>
            <a:pPr lvl="1"/>
            <a:r>
              <a:rPr lang="en-US" altLang="zh-TW" dirty="0" smtClean="0"/>
              <a:t>Configure federation to keep links open, </a:t>
            </a:r>
            <a:br>
              <a:rPr lang="en-US" altLang="zh-TW" dirty="0" smtClean="0"/>
            </a:br>
            <a:r>
              <a:rPr lang="en-US" altLang="zh-TW" dirty="0" smtClean="0"/>
              <a:t>first stanza will be slow</a:t>
            </a:r>
          </a:p>
          <a:p>
            <a:pPr lvl="1"/>
            <a:r>
              <a:rPr lang="en-US" altLang="zh-TW" dirty="0" smtClean="0"/>
              <a:t>Beware of </a:t>
            </a:r>
            <a:r>
              <a:rPr lang="en-US" altLang="zh-TW" dirty="0" err="1" smtClean="0"/>
              <a:t>DoS</a:t>
            </a:r>
            <a:r>
              <a:rPr lang="en-US" altLang="zh-TW" dirty="0" smtClean="0"/>
              <a:t> protection, "karma"</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TW" smtClean="0"/>
              <a:t>Reading List</a:t>
            </a:r>
          </a:p>
        </p:txBody>
      </p:sp>
      <p:sp>
        <p:nvSpPr>
          <p:cNvPr id="38915" name="Content Placeholder 2"/>
          <p:cNvSpPr>
            <a:spLocks noGrp="1"/>
          </p:cNvSpPr>
          <p:nvPr>
            <p:ph sz="half" idx="1"/>
          </p:nvPr>
        </p:nvSpPr>
        <p:spPr/>
        <p:txBody>
          <a:bodyPr/>
          <a:lstStyle/>
          <a:p>
            <a:r>
              <a:rPr lang="en-US" altLang="zh-TW" dirty="0" smtClean="0">
                <a:hlinkClick r:id="rId2"/>
              </a:rPr>
              <a:t>RFC</a:t>
            </a:r>
            <a:r>
              <a:rPr lang="en-US" altLang="zh-TW" dirty="0" smtClean="0"/>
              <a:t>s</a:t>
            </a:r>
          </a:p>
          <a:p>
            <a:pPr lvl="1"/>
            <a:r>
              <a:rPr lang="en-US" altLang="zh-TW" dirty="0" smtClean="0">
                <a:hlinkClick r:id="rId3"/>
              </a:rPr>
              <a:t>6120</a:t>
            </a:r>
            <a:r>
              <a:rPr lang="en-US" altLang="zh-TW" dirty="0" smtClean="0"/>
              <a:t>: Core</a:t>
            </a:r>
          </a:p>
          <a:p>
            <a:pPr lvl="1"/>
            <a:r>
              <a:rPr lang="en-US" altLang="zh-TW" dirty="0">
                <a:hlinkClick r:id="rId4"/>
              </a:rPr>
              <a:t>6</a:t>
            </a:r>
            <a:r>
              <a:rPr lang="en-US" altLang="zh-TW" dirty="0" smtClean="0">
                <a:hlinkClick r:id="rId4"/>
              </a:rPr>
              <a:t>121</a:t>
            </a:r>
            <a:r>
              <a:rPr lang="en-US" altLang="zh-TW" dirty="0" smtClean="0"/>
              <a:t>: IM &amp; Presence</a:t>
            </a:r>
          </a:p>
          <a:p>
            <a:pPr lvl="1"/>
            <a:r>
              <a:rPr lang="en-US" altLang="zh-TW" dirty="0" smtClean="0">
                <a:hlinkClick r:id="rId5"/>
              </a:rPr>
              <a:t>5122</a:t>
            </a:r>
            <a:r>
              <a:rPr lang="en-US" altLang="zh-TW" dirty="0" smtClean="0"/>
              <a:t>: XMPP URIs</a:t>
            </a:r>
          </a:p>
        </p:txBody>
      </p:sp>
      <p:sp>
        <p:nvSpPr>
          <p:cNvPr id="38916" name="Content Placeholder 3"/>
          <p:cNvSpPr>
            <a:spLocks noGrp="1"/>
          </p:cNvSpPr>
          <p:nvPr>
            <p:ph sz="half" idx="2"/>
          </p:nvPr>
        </p:nvSpPr>
        <p:spPr/>
        <p:txBody>
          <a:bodyPr/>
          <a:lstStyle/>
          <a:p>
            <a:r>
              <a:rPr lang="en-US" altLang="zh-TW" smtClean="0">
                <a:hlinkClick r:id="rId6"/>
              </a:rPr>
              <a:t>XEP</a:t>
            </a:r>
            <a:r>
              <a:rPr lang="en-US" altLang="zh-TW" smtClean="0"/>
              <a:t> highlights</a:t>
            </a:r>
          </a:p>
          <a:p>
            <a:pPr lvl="1"/>
            <a:r>
              <a:rPr lang="en-US" altLang="zh-TW" smtClean="0">
                <a:hlinkClick r:id="rId7"/>
              </a:rPr>
              <a:t>4</a:t>
            </a:r>
            <a:r>
              <a:rPr lang="en-US" altLang="zh-TW" smtClean="0"/>
              <a:t>: Forms</a:t>
            </a:r>
          </a:p>
          <a:p>
            <a:pPr lvl="1"/>
            <a:r>
              <a:rPr lang="en-US" altLang="zh-TW" smtClean="0">
                <a:hlinkClick r:id="rId8"/>
              </a:rPr>
              <a:t>30</a:t>
            </a:r>
            <a:r>
              <a:rPr lang="en-US" altLang="zh-TW" smtClean="0"/>
              <a:t>: Disco</a:t>
            </a:r>
          </a:p>
          <a:p>
            <a:pPr lvl="1"/>
            <a:r>
              <a:rPr lang="en-US" altLang="zh-TW" smtClean="0">
                <a:hlinkClick r:id="rId9"/>
              </a:rPr>
              <a:t>45</a:t>
            </a:r>
            <a:r>
              <a:rPr lang="en-US" altLang="zh-TW" smtClean="0"/>
              <a:t>: Chat rooms</a:t>
            </a:r>
          </a:p>
          <a:p>
            <a:pPr lvl="1"/>
            <a:r>
              <a:rPr lang="en-US" altLang="zh-TW" smtClean="0">
                <a:hlinkClick r:id="rId10"/>
              </a:rPr>
              <a:t>60</a:t>
            </a:r>
            <a:r>
              <a:rPr lang="en-US" altLang="zh-TW" smtClean="0"/>
              <a:t>: Pub/Sub</a:t>
            </a:r>
          </a:p>
          <a:p>
            <a:pPr lvl="1"/>
            <a:r>
              <a:rPr lang="en-US" altLang="zh-TW" smtClean="0">
                <a:hlinkClick r:id="rId11"/>
              </a:rPr>
              <a:t>71</a:t>
            </a:r>
            <a:r>
              <a:rPr lang="en-US" altLang="zh-TW" smtClean="0"/>
              <a:t>: XHTML</a:t>
            </a:r>
          </a:p>
          <a:p>
            <a:pPr lvl="1"/>
            <a:r>
              <a:rPr lang="en-US" altLang="zh-TW" smtClean="0">
                <a:hlinkClick r:id="rId12"/>
              </a:rPr>
              <a:t>115</a:t>
            </a:r>
            <a:r>
              <a:rPr lang="en-US" altLang="zh-TW" smtClean="0"/>
              <a:t>: Capabilities</a:t>
            </a:r>
          </a:p>
          <a:p>
            <a:pPr lvl="1"/>
            <a:r>
              <a:rPr lang="en-US" altLang="zh-TW" smtClean="0">
                <a:hlinkClick r:id="rId13"/>
              </a:rPr>
              <a:t>163</a:t>
            </a:r>
            <a:r>
              <a:rPr lang="en-US" altLang="zh-TW" smtClean="0"/>
              <a:t>: PEP</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Advantages of </a:t>
            </a:r>
            <a:r>
              <a:rPr lang="en-US" altLang="zh-TW" dirty="0"/>
              <a:t>XMPP</a:t>
            </a:r>
            <a:endParaRPr lang="zh-TW" altLang="en-US" dirty="0"/>
          </a:p>
        </p:txBody>
      </p:sp>
      <p:sp>
        <p:nvSpPr>
          <p:cNvPr id="3" name="內容版面配置區 2"/>
          <p:cNvSpPr>
            <a:spLocks noGrp="1"/>
          </p:cNvSpPr>
          <p:nvPr>
            <p:ph sz="quarter" idx="1"/>
          </p:nvPr>
        </p:nvSpPr>
        <p:spPr/>
        <p:txBody>
          <a:bodyPr/>
          <a:lstStyle/>
          <a:p>
            <a:r>
              <a:rPr lang="en-US" altLang="zh-TW" dirty="0"/>
              <a:t>The primary advantage is XMPP's </a:t>
            </a:r>
            <a:r>
              <a:rPr lang="en-US" altLang="zh-TW" dirty="0">
                <a:solidFill>
                  <a:srgbClr val="FF0000"/>
                </a:solidFill>
              </a:rPr>
              <a:t>decentralized</a:t>
            </a:r>
            <a:r>
              <a:rPr lang="en-US" altLang="zh-TW" dirty="0"/>
              <a:t> nature. </a:t>
            </a:r>
            <a:endParaRPr lang="en-US" altLang="zh-TW" dirty="0" smtClean="0"/>
          </a:p>
          <a:p>
            <a:r>
              <a:rPr lang="en-US" altLang="zh-TW" dirty="0" smtClean="0"/>
              <a:t>XMPP </a:t>
            </a:r>
            <a:r>
              <a:rPr lang="en-US" altLang="zh-TW" dirty="0"/>
              <a:t>works similar to email, operating across a </a:t>
            </a:r>
            <a:r>
              <a:rPr lang="en-US" altLang="zh-TW" dirty="0">
                <a:solidFill>
                  <a:srgbClr val="FF0000"/>
                </a:solidFill>
              </a:rPr>
              <a:t>distributed network </a:t>
            </a:r>
            <a:r>
              <a:rPr lang="en-US" altLang="zh-TW" dirty="0"/>
              <a:t>of transfer agents</a:t>
            </a:r>
            <a:r>
              <a:rPr lang="en-US" altLang="zh-TW" dirty="0">
                <a:solidFill>
                  <a:srgbClr val="FF0000"/>
                </a:solidFill>
              </a:rPr>
              <a:t> rather than relying on a single, central server or broker</a:t>
            </a:r>
            <a:r>
              <a:rPr lang="en-US" altLang="zh-TW" dirty="0"/>
              <a:t> (as </a:t>
            </a:r>
            <a:r>
              <a:rPr lang="en-US" altLang="zh-TW" dirty="0" err="1"/>
              <a:t>CoAP</a:t>
            </a:r>
            <a:r>
              <a:rPr lang="en-US" altLang="zh-TW" dirty="0"/>
              <a:t> and MQTT do). </a:t>
            </a:r>
            <a:endParaRPr lang="en-US" altLang="zh-TW" dirty="0" smtClean="0"/>
          </a:p>
          <a:p>
            <a:r>
              <a:rPr lang="en-US" altLang="zh-TW" dirty="0" smtClean="0"/>
              <a:t>As </a:t>
            </a:r>
            <a:r>
              <a:rPr lang="en-US" altLang="zh-TW" dirty="0"/>
              <a:t>with email, it’s easy for anyone to run their own XMPP server, allowing device manufacturers and API operators to create and manage their own network of devices. </a:t>
            </a:r>
            <a:endParaRPr lang="en-US" altLang="zh-TW" dirty="0" smtClean="0"/>
          </a:p>
          <a:p>
            <a:r>
              <a:rPr lang="en-US" altLang="zh-TW" dirty="0" smtClean="0"/>
              <a:t>And </a:t>
            </a:r>
            <a:r>
              <a:rPr lang="en-US" altLang="zh-TW" dirty="0"/>
              <a:t>because anyone can run their own server, if security is required, that server could be isolated on a company intranet behind secure authentication protocols using built-in TLS encryption.</a:t>
            </a:r>
            <a:endParaRPr lang="zh-TW" altLang="en-US" dirty="0"/>
          </a:p>
        </p:txBody>
      </p:sp>
    </p:spTree>
    <p:extLst>
      <p:ext uri="{BB962C8B-B14F-4D97-AF65-F5344CB8AC3E}">
        <p14:creationId xmlns:p14="http://schemas.microsoft.com/office/powerpoint/2010/main" val="2468688398"/>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Disadvantages </a:t>
            </a:r>
            <a:r>
              <a:rPr lang="en-US" altLang="zh-TW" dirty="0"/>
              <a:t>of XMPP</a:t>
            </a:r>
            <a:endParaRPr lang="zh-TW" altLang="en-US" dirty="0"/>
          </a:p>
        </p:txBody>
      </p:sp>
      <p:sp>
        <p:nvSpPr>
          <p:cNvPr id="3" name="內容版面配置區 2"/>
          <p:cNvSpPr>
            <a:spLocks noGrp="1"/>
          </p:cNvSpPr>
          <p:nvPr>
            <p:ph sz="quarter" idx="1"/>
          </p:nvPr>
        </p:nvSpPr>
        <p:spPr/>
        <p:txBody>
          <a:bodyPr/>
          <a:lstStyle/>
          <a:p>
            <a:r>
              <a:rPr lang="en-US" altLang="zh-TW" dirty="0"/>
              <a:t>One of the largest flaws is the </a:t>
            </a:r>
            <a:r>
              <a:rPr lang="en-US" altLang="zh-TW" dirty="0">
                <a:solidFill>
                  <a:srgbClr val="FF0000"/>
                </a:solidFill>
              </a:rPr>
              <a:t>lack of end-to-end encryption</a:t>
            </a:r>
            <a:r>
              <a:rPr lang="en-US" altLang="zh-TW" dirty="0"/>
              <a:t>. While there are many use cases in which encryption may not yet be necessary, most </a:t>
            </a:r>
            <a:r>
              <a:rPr lang="en-US" altLang="zh-TW" dirty="0" err="1"/>
              <a:t>IoT</a:t>
            </a:r>
            <a:r>
              <a:rPr lang="en-US" altLang="zh-TW" dirty="0"/>
              <a:t> devices will ultimately need it. The lack of end-to-end encryption is a major downside for </a:t>
            </a:r>
            <a:r>
              <a:rPr lang="en-US" altLang="zh-TW" dirty="0" err="1"/>
              <a:t>IoT</a:t>
            </a:r>
            <a:r>
              <a:rPr lang="en-US" altLang="zh-TW" dirty="0"/>
              <a:t> manufacturers</a:t>
            </a:r>
            <a:r>
              <a:rPr lang="en-US" altLang="zh-TW" dirty="0" smtClean="0"/>
              <a:t>.</a:t>
            </a:r>
          </a:p>
          <a:p>
            <a:pPr marL="228600" lvl="1">
              <a:buNone/>
            </a:pPr>
            <a:r>
              <a:rPr lang="en-US" altLang="zh-TW" dirty="0"/>
              <a:t>https://wiki.xmpp.org/web/XMPP_E2E_Security</a:t>
            </a:r>
          </a:p>
          <a:p>
            <a:r>
              <a:rPr lang="en-US" altLang="zh-TW" dirty="0"/>
              <a:t>Another downside is the </a:t>
            </a:r>
            <a:r>
              <a:rPr lang="en-US" altLang="zh-TW" dirty="0">
                <a:solidFill>
                  <a:srgbClr val="FF0000"/>
                </a:solidFill>
              </a:rPr>
              <a:t>lack of Quality of Service (</a:t>
            </a:r>
            <a:r>
              <a:rPr lang="en-US" altLang="zh-TW" dirty="0" err="1">
                <a:solidFill>
                  <a:srgbClr val="FF0000"/>
                </a:solidFill>
              </a:rPr>
              <a:t>QoS</a:t>
            </a:r>
            <a:r>
              <a:rPr lang="en-US" altLang="zh-TW" dirty="0">
                <a:solidFill>
                  <a:srgbClr val="FF0000"/>
                </a:solidFill>
              </a:rPr>
              <a:t>)</a:t>
            </a:r>
            <a:r>
              <a:rPr lang="en-US" altLang="zh-TW" dirty="0"/>
              <a:t>. Making sure that messages are delivered is even more important in the </a:t>
            </a:r>
            <a:r>
              <a:rPr lang="en-US" altLang="zh-TW" dirty="0" err="1"/>
              <a:t>IoT</a:t>
            </a:r>
            <a:r>
              <a:rPr lang="en-US" altLang="zh-TW" dirty="0"/>
              <a:t> world than it was in the instant messaging world. If your alarm system doesn’t receive the message to turn itself on, then that vacation you’ve been planning could easily be ruined.</a:t>
            </a:r>
          </a:p>
          <a:p>
            <a:endParaRPr lang="zh-TW" altLang="en-US" dirty="0"/>
          </a:p>
        </p:txBody>
      </p:sp>
    </p:spTree>
    <p:extLst>
      <p:ext uri="{BB962C8B-B14F-4D97-AF65-F5344CB8AC3E}">
        <p14:creationId xmlns:p14="http://schemas.microsoft.com/office/powerpoint/2010/main" val="1508834986"/>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Group 28"/>
          <p:cNvPicPr>
            <a:picLocks noChangeArrowheads="1"/>
          </p:cNvPicPr>
          <p:nvPr/>
        </p:nvPicPr>
        <p:blipFill>
          <a:blip r:embed="rId3">
            <a:extLst>
              <a:ext uri="{28A0092B-C50C-407E-A947-70E740481C1C}">
                <a14:useLocalDpi xmlns:a14="http://schemas.microsoft.com/office/drawing/2010/main" val="0"/>
              </a:ext>
            </a:extLst>
          </a:blip>
          <a:srcRect b="1006"/>
          <a:stretch>
            <a:fillRect/>
          </a:stretch>
        </p:blipFill>
        <p:spPr bwMode="auto">
          <a:xfrm>
            <a:off x="-6350" y="-6350"/>
            <a:ext cx="9156700"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6"/>
          <p:cNvSpPr>
            <a:spLocks noChangeArrowheads="1"/>
          </p:cNvSpPr>
          <p:nvPr/>
        </p:nvSpPr>
        <p:spPr bwMode="white">
          <a:xfrm>
            <a:off x="639763" y="1282700"/>
            <a:ext cx="1739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3200" b="1">
                <a:solidFill>
                  <a:schemeClr val="bg1"/>
                </a:solidFill>
              </a:rPr>
              <a:t>Q and A</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RFCs</a:t>
            </a:r>
            <a:endParaRPr lang="zh-TW" altLang="en-US" dirty="0"/>
          </a:p>
        </p:txBody>
      </p:sp>
      <p:graphicFrame>
        <p:nvGraphicFramePr>
          <p:cNvPr id="4" name="Group 155"/>
          <p:cNvGraphicFramePr>
            <a:graphicFrameLocks noGrp="1"/>
          </p:cNvGraphicFramePr>
          <p:nvPr>
            <p:ph sz="half" idx="4294967295"/>
            <p:extLst>
              <p:ext uri="{D42A27DB-BD31-4B8C-83A1-F6EECF244321}">
                <p14:modId xmlns:p14="http://schemas.microsoft.com/office/powerpoint/2010/main" val="2735351307"/>
              </p:ext>
            </p:extLst>
          </p:nvPr>
        </p:nvGraphicFramePr>
        <p:xfrm>
          <a:off x="882098" y="1555336"/>
          <a:ext cx="7200900" cy="4905058"/>
        </p:xfrm>
        <a:graphic>
          <a:graphicData uri="http://schemas.openxmlformats.org/drawingml/2006/table">
            <a:tbl>
              <a:tblPr/>
              <a:tblGrid>
                <a:gridCol w="1670050"/>
                <a:gridCol w="1846263"/>
                <a:gridCol w="3684587"/>
              </a:tblGrid>
              <a:tr h="515938">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a:t>
                      </a:r>
                      <a:endParaRPr kumimoji="1" lang="zh-TW" altLang="en-US"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Name</a:t>
                      </a:r>
                      <a:endParaRPr kumimoji="1" lang="zh-TW" altLang="en-US"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Description</a:t>
                      </a:r>
                      <a:endParaRPr kumimoji="1" lang="zh-TW" altLang="en-US"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15938">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 6120</a:t>
                      </a:r>
                      <a:endParaRPr kumimoji="1" lang="en-US"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Core</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core features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Updated by 7590 (TLS)</a:t>
                      </a:r>
                      <a:endParaRPr kumimoji="1" lang="zh-TW" altLang="en-US"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15938">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 6121</a:t>
                      </a:r>
                      <a:endParaRPr kumimoji="1" lang="en-US"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IM</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0" marR="0" lvl="0" indent="14288"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a:t>
                      </a:r>
                      <a:r>
                        <a:rPr kumimoji="1" lang="en-US" altLang="zh-TW" sz="1800" b="0" i="0" u="none" strike="noStrike" kern="1200"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Instant</a:t>
                      </a: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Messaging and Presence</a:t>
                      </a:r>
                      <a:endParaRPr kumimoji="1" lang="zh-TW" altLang="en-US"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17525">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 3922</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CPIM</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Mapping XMPP to Common Presence and Instant Messaging (CPIM)</a:t>
                      </a:r>
                      <a:endParaRPr kumimoji="1" lang="en-US"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15938">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 3923</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E2E</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End-to-End Signing and Object Encryption for XMPP</a:t>
                      </a:r>
                      <a:endParaRPr kumimoji="1" lang="zh-TW" altLang="en-US"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71475">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 5122</a:t>
                      </a:r>
                      <a:endParaRPr kumimoji="1" lang="en-US" altLang="zh-TW" sz="18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URI</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TW" sz="1800" b="0" i="0" u="none" strike="noStrike" kern="1200"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Internationalized Resource Identifiers (IRIs) and Uniform Resource Identifiers (URIs) for XMPP</a:t>
                      </a:r>
                      <a:endParaRPr kumimoji="1" lang="zh-TW" altLang="zh-TW" sz="1800" b="0" i="0" u="none" strike="noStrike" kern="1200"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0213">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RFC 4854</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marL="1143000" indent="-228600">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marL="2057400" indent="-228600">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marL="25146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marL="29718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marL="34290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marL="3886200" indent="-228600"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XMPP URN</a:t>
                      </a:r>
                      <a:endPar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kumimoji="1" sz="28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1pPr>
                      <a:lvl2pPr>
                        <a:spcBef>
                          <a:spcPct val="20000"/>
                        </a:spcBef>
                        <a:buClr>
                          <a:schemeClr val="accent2"/>
                        </a:buClr>
                        <a:buSzPct val="70000"/>
                        <a:buFont typeface="Wingdings" panose="05000000000000000000" pitchFamily="2" charset="2"/>
                        <a:defRPr kumimoji="1" sz="24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2pPr>
                      <a:lvl3pPr>
                        <a:spcBef>
                          <a:spcPct val="20000"/>
                        </a:spcBef>
                        <a:buClr>
                          <a:schemeClr val="tx2"/>
                        </a:buClr>
                        <a:buSzPct val="70000"/>
                        <a:buFont typeface="Wingdings" panose="05000000000000000000" pitchFamily="2" charset="2"/>
                        <a:defRPr kumimoji="1" sz="2000">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3pPr>
                      <a:lvl4pPr>
                        <a:spcBef>
                          <a:spcPct val="20000"/>
                        </a:spcBef>
                        <a:buClr>
                          <a:schemeClr val="accent2"/>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4pPr>
                      <a:lvl5pPr>
                        <a:spcBef>
                          <a:spcPct val="20000"/>
                        </a:spcBef>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5pPr>
                      <a:lvl6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6pPr>
                      <a:lvl7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7pPr>
                      <a:lvl8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8pPr>
                      <a:lvl9pPr fontAlgn="base">
                        <a:spcBef>
                          <a:spcPct val="20000"/>
                        </a:spcBef>
                        <a:spcAft>
                          <a:spcPct val="0"/>
                        </a:spcAft>
                        <a:buClr>
                          <a:schemeClr val="hlink"/>
                        </a:buClr>
                        <a:buSzPct val="70000"/>
                        <a:buFont typeface="Wingdings" panose="05000000000000000000" pitchFamily="2" charset="2"/>
                        <a:defRPr kumimoji="1">
                          <a:solidFill>
                            <a:schemeClr val="tx1"/>
                          </a:solidFill>
                          <a:effectLst>
                            <a:outerShdw blurRad="38100" dist="38100" dir="2700000" algn="tl">
                              <a:srgbClr val="000000"/>
                            </a:outerShdw>
                          </a:effectLst>
                          <a:latin typeface="Garamond" panose="02020404030301010803"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TW" sz="1800" b="0" i="0" u="none" strike="noStrike" kern="1200"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Uniform Resource Name (URN) Namespace for XMPP</a:t>
                      </a:r>
                      <a:endParaRPr kumimoji="1" lang="zh-TW" altLang="zh-TW" sz="1800" b="0" i="0" u="none" strike="noStrike" kern="1200"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8511742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4294967295"/>
          </p:nvPr>
        </p:nvSpPr>
        <p:spPr>
          <a:xfrm>
            <a:off x="6400800" y="6356350"/>
            <a:ext cx="2289175"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hlink"/>
                </a:solidFill>
                <a:latin typeface="Arial" panose="020B0604020202020204" pitchFamily="34" charset="0"/>
                <a:cs typeface="Arial" panose="020B0604020202020204" pitchFamily="34" charset="0"/>
              </a:defRPr>
            </a:lvl1pPr>
            <a:lvl2pPr marL="742950" indent="-285750" eaLnBrk="0" hangingPunct="0">
              <a:defRPr sz="2200">
                <a:solidFill>
                  <a:schemeClr val="hlink"/>
                </a:solidFill>
                <a:latin typeface="Arial" panose="020B0604020202020204" pitchFamily="34" charset="0"/>
                <a:cs typeface="Arial" panose="020B0604020202020204" pitchFamily="34" charset="0"/>
              </a:defRPr>
            </a:lvl2pPr>
            <a:lvl3pPr marL="1143000" indent="-228600" eaLnBrk="0" hangingPunct="0">
              <a:defRPr sz="2200">
                <a:solidFill>
                  <a:schemeClr val="hlink"/>
                </a:solidFill>
                <a:latin typeface="Arial" panose="020B0604020202020204" pitchFamily="34" charset="0"/>
                <a:cs typeface="Arial" panose="020B0604020202020204" pitchFamily="34" charset="0"/>
              </a:defRPr>
            </a:lvl3pPr>
            <a:lvl4pPr marL="1600200" indent="-228600" eaLnBrk="0" hangingPunct="0">
              <a:defRPr sz="2200">
                <a:solidFill>
                  <a:schemeClr val="hlink"/>
                </a:solidFill>
                <a:latin typeface="Arial" panose="020B0604020202020204" pitchFamily="34" charset="0"/>
                <a:cs typeface="Arial" panose="020B0604020202020204" pitchFamily="34" charset="0"/>
              </a:defRPr>
            </a:lvl4pPr>
            <a:lvl5pPr marL="2057400" indent="-228600" eaLnBrk="0" hangingPunct="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fld id="{8CA5AF9A-37F1-401A-BC27-57E1C022F8B4}" type="slidenum">
              <a:rPr lang="en-US" altLang="zh-TW" sz="800">
                <a:solidFill>
                  <a:schemeClr val="tx1"/>
                </a:solidFill>
              </a:rPr>
              <a:pPr eaLnBrk="1" hangingPunct="1"/>
              <a:t>4</a:t>
            </a:fld>
            <a:endParaRPr lang="en-US" altLang="zh-TW" sz="800">
              <a:solidFill>
                <a:schemeClr val="tx1"/>
              </a:solidFill>
            </a:endParaRPr>
          </a:p>
        </p:txBody>
      </p:sp>
      <p:sp>
        <p:nvSpPr>
          <p:cNvPr id="5123"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What is XMPP ?</a:t>
            </a:r>
          </a:p>
        </p:txBody>
      </p:sp>
      <p:sp>
        <p:nvSpPr>
          <p:cNvPr id="5124" name="Rectangle 3"/>
          <p:cNvSpPr>
            <a:spLocks noGrp="1" noChangeArrowheads="1"/>
          </p:cNvSpPr>
          <p:nvPr>
            <p:ph type="body" idx="1"/>
          </p:nvPr>
        </p:nvSpPr>
        <p:spPr/>
        <p:txBody>
          <a:bodyPr/>
          <a:lstStyle/>
          <a:p>
            <a:pPr eaLnBrk="1" hangingPunct="1"/>
            <a:r>
              <a:rPr lang="en-US" altLang="zh-TW" dirty="0"/>
              <a:t>The </a:t>
            </a:r>
            <a:r>
              <a:rPr lang="en-US" altLang="zh-TW" dirty="0" err="1"/>
              <a:t>eXtensible</a:t>
            </a:r>
            <a:r>
              <a:rPr lang="en-US" altLang="zh-TW" dirty="0"/>
              <a:t> Messaging and Presence Protocol (XMPP) is a TCP communications protocol based on XML that enables </a:t>
            </a:r>
            <a:r>
              <a:rPr lang="en-US" altLang="zh-TW" dirty="0">
                <a:solidFill>
                  <a:srgbClr val="FF0000"/>
                </a:solidFill>
              </a:rPr>
              <a:t>near-real-time exchange of structured data </a:t>
            </a:r>
            <a:r>
              <a:rPr lang="en-US" altLang="zh-TW" dirty="0"/>
              <a:t>between two or more connected entities. </a:t>
            </a:r>
            <a:endParaRPr lang="en-US" altLang="zh-TW" dirty="0" smtClean="0"/>
          </a:p>
          <a:p>
            <a:pPr eaLnBrk="1" hangingPunct="1"/>
            <a:r>
              <a:rPr lang="en-US" altLang="zh-TW" dirty="0" smtClean="0"/>
              <a:t>Out-of-the-box </a:t>
            </a:r>
            <a:r>
              <a:rPr lang="en-US" altLang="zh-TW" dirty="0"/>
              <a:t>features of XMPP include </a:t>
            </a:r>
            <a:r>
              <a:rPr lang="en-US" altLang="zh-TW" dirty="0">
                <a:solidFill>
                  <a:srgbClr val="FF0000"/>
                </a:solidFill>
              </a:rPr>
              <a:t>presence information and contact list </a:t>
            </a:r>
            <a:r>
              <a:rPr lang="en-US" altLang="zh-TW" dirty="0"/>
              <a:t>maintenance. </a:t>
            </a:r>
            <a:endParaRPr lang="en-US" altLang="zh-TW" dirty="0" smtClean="0"/>
          </a:p>
          <a:p>
            <a:pPr eaLnBrk="1" hangingPunct="1"/>
            <a:r>
              <a:rPr lang="en-US" altLang="zh-TW" dirty="0" smtClean="0"/>
              <a:t>Due </a:t>
            </a:r>
            <a:r>
              <a:rPr lang="en-US" altLang="zh-TW" dirty="0"/>
              <a:t>in part to its open nature and XML foundation, XMPP has been extended for use in </a:t>
            </a:r>
            <a:r>
              <a:rPr lang="en-US" altLang="zh-TW" dirty="0">
                <a:solidFill>
                  <a:srgbClr val="FF0000"/>
                </a:solidFill>
              </a:rPr>
              <a:t>publish-subscribe </a:t>
            </a:r>
            <a:r>
              <a:rPr lang="en-US" altLang="zh-TW" dirty="0" smtClean="0">
                <a:solidFill>
                  <a:srgbClr val="FF0000"/>
                </a:solidFill>
              </a:rPr>
              <a:t>systems</a:t>
            </a:r>
          </a:p>
          <a:p>
            <a:pPr lvl="1" eaLnBrk="1" hangingPunct="1"/>
            <a:r>
              <a:rPr lang="en-US" altLang="zh-TW" dirty="0" smtClean="0">
                <a:solidFill>
                  <a:srgbClr val="FF0000"/>
                </a:solidFill>
              </a:rPr>
              <a:t>Perfect </a:t>
            </a:r>
            <a:r>
              <a:rPr lang="en-US" altLang="zh-TW" dirty="0">
                <a:solidFill>
                  <a:srgbClr val="FF0000"/>
                </a:solidFill>
              </a:rPr>
              <a:t>for </a:t>
            </a:r>
            <a:r>
              <a:rPr lang="en-US" altLang="zh-TW" dirty="0" err="1">
                <a:solidFill>
                  <a:srgbClr val="FF0000"/>
                </a:solidFill>
              </a:rPr>
              <a:t>IoT</a:t>
            </a:r>
            <a:r>
              <a:rPr lang="en-US" altLang="zh-TW" dirty="0">
                <a:solidFill>
                  <a:srgbClr val="FF0000"/>
                </a:solidFill>
              </a:rPr>
              <a:t> applications</a:t>
            </a:r>
            <a:r>
              <a:rPr lang="en-US" altLang="zh-TW" dirty="0"/>
              <a:t>.</a:t>
            </a:r>
            <a:endParaRPr lang="en-US" altLang="zh-TW" dirty="0" smtClean="0">
              <a:latin typeface="Gill Sans MT" panose="020B0502020104020203" pitchFamily="34" charset="0"/>
              <a:ea typeface="新細明體" panose="02020500000000000000" pitchFamily="18" charset="-120"/>
            </a:endParaRPr>
          </a:p>
        </p:txBody>
      </p:sp>
      <p:sp>
        <p:nvSpPr>
          <p:cNvPr id="2" name="矩形 1"/>
          <p:cNvSpPr/>
          <p:nvPr/>
        </p:nvSpPr>
        <p:spPr>
          <a:xfrm>
            <a:off x="537976" y="5925383"/>
            <a:ext cx="8640960" cy="307777"/>
          </a:xfrm>
          <a:prstGeom prst="rect">
            <a:avLst/>
          </a:prstGeom>
        </p:spPr>
        <p:txBody>
          <a:bodyPr wrap="square">
            <a:spAutoFit/>
          </a:bodyPr>
          <a:lstStyle/>
          <a:p>
            <a:r>
              <a:rPr lang="zh-TW" altLang="en-US" sz="1400" dirty="0"/>
              <a:t>https://www.infoworld.com/article/2972143/internet-of-things/real-time-protocols-for-iot-apps.html</a:t>
            </a:r>
          </a:p>
        </p:txBody>
      </p:sp>
    </p:spTree>
    <p:extLst>
      <p:ext uri="{BB962C8B-B14F-4D97-AF65-F5344CB8AC3E}">
        <p14:creationId xmlns:p14="http://schemas.microsoft.com/office/powerpoint/2010/main" val="160319916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XMPP Architecture</a:t>
            </a:r>
            <a:endParaRPr lang="zh-TW" altLang="en-US" dirty="0"/>
          </a:p>
        </p:txBody>
      </p:sp>
      <p:grpSp>
        <p:nvGrpSpPr>
          <p:cNvPr id="4" name="Group 4"/>
          <p:cNvGrpSpPr>
            <a:grpSpLocks noChangeAspect="1"/>
          </p:cNvGrpSpPr>
          <p:nvPr/>
        </p:nvGrpSpPr>
        <p:grpSpPr bwMode="auto">
          <a:xfrm>
            <a:off x="827088" y="1603169"/>
            <a:ext cx="7510462" cy="3598862"/>
            <a:chOff x="2662" y="1400"/>
            <a:chExt cx="7513" cy="3680"/>
          </a:xfrm>
        </p:grpSpPr>
        <p:sp>
          <p:nvSpPr>
            <p:cNvPr id="5" name="AutoShape 5"/>
            <p:cNvSpPr>
              <a:spLocks noChangeAspect="1" noChangeArrowheads="1"/>
            </p:cNvSpPr>
            <p:nvPr/>
          </p:nvSpPr>
          <p:spPr bwMode="auto">
            <a:xfrm>
              <a:off x="2662" y="1400"/>
              <a:ext cx="7513" cy="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grpSp>
          <p:nvGrpSpPr>
            <p:cNvPr id="6" name="Group 6"/>
            <p:cNvGrpSpPr>
              <a:grpSpLocks/>
            </p:cNvGrpSpPr>
            <p:nvPr/>
          </p:nvGrpSpPr>
          <p:grpSpPr bwMode="auto">
            <a:xfrm>
              <a:off x="2819" y="1720"/>
              <a:ext cx="6888" cy="3040"/>
              <a:chOff x="2819" y="1720"/>
              <a:chExt cx="6888" cy="3040"/>
            </a:xfrm>
          </p:grpSpPr>
          <p:sp>
            <p:nvSpPr>
              <p:cNvPr id="7" name="Oval 7"/>
              <p:cNvSpPr>
                <a:spLocks noChangeArrowheads="1"/>
              </p:cNvSpPr>
              <p:nvPr/>
            </p:nvSpPr>
            <p:spPr bwMode="auto">
              <a:xfrm>
                <a:off x="4384" y="2200"/>
                <a:ext cx="1565" cy="6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a:latin typeface="Times New Roman" panose="02020603050405020304" pitchFamily="18" charset="0"/>
                  </a:rPr>
                  <a:t>Server1</a:t>
                </a:r>
                <a:endParaRPr lang="en-US" altLang="zh-TW"/>
              </a:p>
            </p:txBody>
          </p:sp>
          <p:sp>
            <p:nvSpPr>
              <p:cNvPr id="8" name="Oval 8"/>
              <p:cNvSpPr>
                <a:spLocks noChangeArrowheads="1"/>
              </p:cNvSpPr>
              <p:nvPr/>
            </p:nvSpPr>
            <p:spPr bwMode="auto">
              <a:xfrm>
                <a:off x="6888" y="2200"/>
                <a:ext cx="1565" cy="6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a:latin typeface="Times New Roman" panose="02020603050405020304" pitchFamily="18" charset="0"/>
                  </a:rPr>
                  <a:t>Server2</a:t>
                </a:r>
                <a:endParaRPr lang="en-US" altLang="zh-TW"/>
              </a:p>
            </p:txBody>
          </p:sp>
          <p:sp>
            <p:nvSpPr>
              <p:cNvPr id="9" name="Oval 9"/>
              <p:cNvSpPr>
                <a:spLocks noChangeArrowheads="1"/>
              </p:cNvSpPr>
              <p:nvPr/>
            </p:nvSpPr>
            <p:spPr bwMode="auto">
              <a:xfrm>
                <a:off x="5636" y="3320"/>
                <a:ext cx="1565" cy="6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a:latin typeface="Times New Roman" panose="02020603050405020304" pitchFamily="18" charset="0"/>
                  </a:rPr>
                  <a:t>Server3</a:t>
                </a:r>
                <a:endParaRPr lang="en-US" altLang="zh-TW"/>
              </a:p>
            </p:txBody>
          </p:sp>
          <p:cxnSp>
            <p:nvCxnSpPr>
              <p:cNvPr id="10" name="AutoShape 10"/>
              <p:cNvCxnSpPr>
                <a:cxnSpLocks noChangeShapeType="1"/>
                <a:stCxn id="7" idx="6"/>
                <a:endCxn id="8" idx="2"/>
              </p:cNvCxnSpPr>
              <p:nvPr/>
            </p:nvCxnSpPr>
            <p:spPr bwMode="auto">
              <a:xfrm>
                <a:off x="5949" y="2520"/>
                <a:ext cx="939"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 name="AutoShape 11"/>
              <p:cNvCxnSpPr>
                <a:cxnSpLocks noChangeShapeType="1"/>
                <a:stCxn id="7" idx="4"/>
                <a:endCxn id="9" idx="1"/>
              </p:cNvCxnSpPr>
              <p:nvPr/>
            </p:nvCxnSpPr>
            <p:spPr bwMode="auto">
              <a:xfrm>
                <a:off x="5166" y="2840"/>
                <a:ext cx="700" cy="57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2" name="AutoShape 12"/>
              <p:cNvCxnSpPr>
                <a:cxnSpLocks noChangeShapeType="1"/>
                <a:stCxn id="8" idx="4"/>
                <a:endCxn id="9" idx="7"/>
              </p:cNvCxnSpPr>
              <p:nvPr/>
            </p:nvCxnSpPr>
            <p:spPr bwMode="auto">
              <a:xfrm flipH="1">
                <a:off x="6972" y="2840"/>
                <a:ext cx="699" cy="57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3" name="Rectangle 13"/>
              <p:cNvSpPr>
                <a:spLocks noChangeArrowheads="1"/>
              </p:cNvSpPr>
              <p:nvPr/>
            </p:nvSpPr>
            <p:spPr bwMode="auto">
              <a:xfrm>
                <a:off x="2819" y="3000"/>
                <a:ext cx="939"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14" name="Rectangle 14"/>
              <p:cNvSpPr>
                <a:spLocks noChangeArrowheads="1"/>
              </p:cNvSpPr>
              <p:nvPr/>
            </p:nvSpPr>
            <p:spPr bwMode="auto">
              <a:xfrm>
                <a:off x="2819" y="2360"/>
                <a:ext cx="939"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15" name="Rectangle 15"/>
              <p:cNvSpPr>
                <a:spLocks noChangeArrowheads="1"/>
              </p:cNvSpPr>
              <p:nvPr/>
            </p:nvSpPr>
            <p:spPr bwMode="auto">
              <a:xfrm>
                <a:off x="2819" y="1720"/>
                <a:ext cx="939"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16" name="Rectangle 16"/>
              <p:cNvSpPr>
                <a:spLocks noChangeArrowheads="1"/>
              </p:cNvSpPr>
              <p:nvPr/>
            </p:nvSpPr>
            <p:spPr bwMode="auto">
              <a:xfrm>
                <a:off x="4853" y="4280"/>
                <a:ext cx="939"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17" name="Rectangle 17"/>
              <p:cNvSpPr>
                <a:spLocks noChangeArrowheads="1"/>
              </p:cNvSpPr>
              <p:nvPr/>
            </p:nvSpPr>
            <p:spPr bwMode="auto">
              <a:xfrm>
                <a:off x="5949" y="4280"/>
                <a:ext cx="939"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18" name="Rectangle 18"/>
              <p:cNvSpPr>
                <a:spLocks noChangeArrowheads="1"/>
              </p:cNvSpPr>
              <p:nvPr/>
            </p:nvSpPr>
            <p:spPr bwMode="auto">
              <a:xfrm>
                <a:off x="7045" y="4280"/>
                <a:ext cx="940"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19" name="Rectangle 19"/>
              <p:cNvSpPr>
                <a:spLocks noChangeArrowheads="1"/>
              </p:cNvSpPr>
              <p:nvPr/>
            </p:nvSpPr>
            <p:spPr bwMode="auto">
              <a:xfrm>
                <a:off x="8767" y="1720"/>
                <a:ext cx="940"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20" name="Rectangle 20"/>
              <p:cNvSpPr>
                <a:spLocks noChangeArrowheads="1"/>
              </p:cNvSpPr>
              <p:nvPr/>
            </p:nvSpPr>
            <p:spPr bwMode="auto">
              <a:xfrm>
                <a:off x="8767" y="2360"/>
                <a:ext cx="940"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sp>
            <p:nvSpPr>
              <p:cNvPr id="21" name="Rectangle 21"/>
              <p:cNvSpPr>
                <a:spLocks noChangeArrowheads="1"/>
              </p:cNvSpPr>
              <p:nvPr/>
            </p:nvSpPr>
            <p:spPr bwMode="auto">
              <a:xfrm>
                <a:off x="8767" y="3000"/>
                <a:ext cx="940" cy="4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TW" sz="1400" b="1">
                    <a:latin typeface="Times New Roman" panose="02020603050405020304" pitchFamily="18" charset="0"/>
                  </a:rPr>
                  <a:t>Client</a:t>
                </a:r>
                <a:endParaRPr lang="en-US" altLang="zh-TW"/>
              </a:p>
            </p:txBody>
          </p:sp>
          <p:cxnSp>
            <p:nvCxnSpPr>
              <p:cNvPr id="22" name="AutoShape 22"/>
              <p:cNvCxnSpPr>
                <a:cxnSpLocks noChangeShapeType="1"/>
                <a:stCxn id="7" idx="2"/>
                <a:endCxn id="14" idx="3"/>
              </p:cNvCxnSpPr>
              <p:nvPr/>
            </p:nvCxnSpPr>
            <p:spPr bwMode="auto">
              <a:xfrm flipH="1">
                <a:off x="3758" y="2520"/>
                <a:ext cx="626" cy="80"/>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3" name="AutoShape 23"/>
              <p:cNvCxnSpPr>
                <a:cxnSpLocks noChangeShapeType="1"/>
                <a:stCxn id="9" idx="3"/>
                <a:endCxn id="16" idx="0"/>
              </p:cNvCxnSpPr>
              <p:nvPr/>
            </p:nvCxnSpPr>
            <p:spPr bwMode="auto">
              <a:xfrm flipH="1">
                <a:off x="5323" y="3867"/>
                <a:ext cx="543" cy="413"/>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4" name="AutoShape 24"/>
              <p:cNvCxnSpPr>
                <a:cxnSpLocks noChangeShapeType="1"/>
                <a:stCxn id="9" idx="4"/>
                <a:endCxn id="17" idx="0"/>
              </p:cNvCxnSpPr>
              <p:nvPr/>
            </p:nvCxnSpPr>
            <p:spPr bwMode="auto">
              <a:xfrm>
                <a:off x="6419" y="3960"/>
                <a:ext cx="1" cy="320"/>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5" name="AutoShape 25"/>
              <p:cNvCxnSpPr>
                <a:cxnSpLocks noChangeShapeType="1"/>
                <a:stCxn id="9" idx="5"/>
                <a:endCxn id="18" idx="0"/>
              </p:cNvCxnSpPr>
              <p:nvPr/>
            </p:nvCxnSpPr>
            <p:spPr bwMode="auto">
              <a:xfrm>
                <a:off x="6972" y="3867"/>
                <a:ext cx="543" cy="413"/>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6" name="AutoShape 26"/>
              <p:cNvCxnSpPr>
                <a:cxnSpLocks noChangeShapeType="1"/>
                <a:stCxn id="7" idx="3"/>
                <a:endCxn id="13" idx="3"/>
              </p:cNvCxnSpPr>
              <p:nvPr/>
            </p:nvCxnSpPr>
            <p:spPr bwMode="auto">
              <a:xfrm flipH="1">
                <a:off x="3758" y="2747"/>
                <a:ext cx="855" cy="493"/>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7" name="AutoShape 27"/>
              <p:cNvCxnSpPr>
                <a:cxnSpLocks noChangeShapeType="1"/>
                <a:stCxn id="7" idx="1"/>
                <a:endCxn id="15" idx="3"/>
              </p:cNvCxnSpPr>
              <p:nvPr/>
            </p:nvCxnSpPr>
            <p:spPr bwMode="auto">
              <a:xfrm flipH="1" flipV="1">
                <a:off x="3758" y="1960"/>
                <a:ext cx="855" cy="333"/>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8" name="AutoShape 28"/>
              <p:cNvCxnSpPr>
                <a:cxnSpLocks noChangeShapeType="1"/>
                <a:stCxn id="8" idx="7"/>
                <a:endCxn id="19" idx="1"/>
              </p:cNvCxnSpPr>
              <p:nvPr/>
            </p:nvCxnSpPr>
            <p:spPr bwMode="auto">
              <a:xfrm flipV="1">
                <a:off x="8224" y="1960"/>
                <a:ext cx="543" cy="333"/>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9" name="AutoShape 29"/>
              <p:cNvCxnSpPr>
                <a:cxnSpLocks noChangeShapeType="1"/>
                <a:stCxn id="8" idx="6"/>
                <a:endCxn id="20" idx="1"/>
              </p:cNvCxnSpPr>
              <p:nvPr/>
            </p:nvCxnSpPr>
            <p:spPr bwMode="auto">
              <a:xfrm>
                <a:off x="8453" y="2520"/>
                <a:ext cx="314" cy="80"/>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0" name="AutoShape 30"/>
              <p:cNvCxnSpPr>
                <a:cxnSpLocks noChangeShapeType="1"/>
                <a:stCxn id="8" idx="5"/>
                <a:endCxn id="21" idx="1"/>
              </p:cNvCxnSpPr>
              <p:nvPr/>
            </p:nvCxnSpPr>
            <p:spPr bwMode="auto">
              <a:xfrm>
                <a:off x="8224" y="2747"/>
                <a:ext cx="543" cy="493"/>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grpSp>
      </p:grpSp>
      <p:sp>
        <p:nvSpPr>
          <p:cNvPr id="31" name="Text Box 31"/>
          <p:cNvSpPr txBox="1">
            <a:spLocks noChangeArrowheads="1"/>
          </p:cNvSpPr>
          <p:nvPr/>
        </p:nvSpPr>
        <p:spPr bwMode="auto">
          <a:xfrm>
            <a:off x="900113" y="5345948"/>
            <a:ext cx="748823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2000" dirty="0" smtClean="0"/>
              <a:t>Server&lt;-&gt;Server: Port 5269</a:t>
            </a:r>
            <a:endParaRPr lang="zh-TW" altLang="en-US" sz="2000" dirty="0"/>
          </a:p>
          <a:p>
            <a:pPr algn="ctr">
              <a:spcBef>
                <a:spcPct val="50000"/>
              </a:spcBef>
            </a:pPr>
            <a:r>
              <a:rPr lang="zh-TW" altLang="en-US" sz="2000" dirty="0"/>
              <a:t> </a:t>
            </a:r>
            <a:r>
              <a:rPr lang="en-US" altLang="zh-TW" sz="2000" dirty="0" smtClean="0"/>
              <a:t>Client&lt;-&gt;Server: Port 5222</a:t>
            </a:r>
            <a:endParaRPr lang="zh-TW" altLang="en-US" sz="2000" dirty="0"/>
          </a:p>
        </p:txBody>
      </p:sp>
    </p:spTree>
    <p:extLst>
      <p:ext uri="{BB962C8B-B14F-4D97-AF65-F5344CB8AC3E}">
        <p14:creationId xmlns:p14="http://schemas.microsoft.com/office/powerpoint/2010/main" val="301895786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dirty="0" smtClean="0"/>
              <a:t>XMPP Architecture</a:t>
            </a:r>
          </a:p>
        </p:txBody>
      </p:sp>
      <p:sp>
        <p:nvSpPr>
          <p:cNvPr id="20483" name="Rectangle 3"/>
          <p:cNvSpPr>
            <a:spLocks noGrp="1" noChangeArrowheads="1"/>
          </p:cNvSpPr>
          <p:nvPr>
            <p:ph type="body" idx="1"/>
          </p:nvPr>
        </p:nvSpPr>
        <p:spPr>
          <a:xfrm>
            <a:off x="655638" y="1308100"/>
            <a:ext cx="8031162" cy="4525963"/>
          </a:xfrm>
        </p:spPr>
        <p:txBody>
          <a:bodyPr/>
          <a:lstStyle/>
          <a:p>
            <a:r>
              <a:rPr lang="en-US" altLang="zh-TW" sz="2000" dirty="0" smtClean="0"/>
              <a:t>Addressing Scheme: </a:t>
            </a:r>
            <a:r>
              <a:rPr lang="en-US" altLang="zh-TW" sz="1600" dirty="0" err="1" smtClean="0">
                <a:solidFill>
                  <a:srgbClr val="9194C7"/>
                </a:solidFill>
                <a:latin typeface="Courier" charset="0"/>
                <a:cs typeface="Arial" panose="020B0604020202020204" pitchFamily="34" charset="0"/>
              </a:rPr>
              <a:t>node@domain</a:t>
            </a:r>
            <a:r>
              <a:rPr lang="en-US" altLang="zh-TW" sz="1600" dirty="0" smtClean="0">
                <a:solidFill>
                  <a:srgbClr val="9194C7"/>
                </a:solidFill>
                <a:latin typeface="Courier" charset="0"/>
                <a:cs typeface="Arial" panose="020B0604020202020204" pitchFamily="34" charset="0"/>
              </a:rPr>
              <a:t>/resource</a:t>
            </a:r>
            <a:endParaRPr lang="en-US" altLang="zh-TW" sz="2000" dirty="0" smtClean="0"/>
          </a:p>
          <a:p>
            <a:pPr lvl="1">
              <a:spcBef>
                <a:spcPts val="600"/>
              </a:spcBef>
            </a:pPr>
            <a:r>
              <a:rPr lang="en-US" altLang="zh-TW" sz="1800" dirty="0" smtClean="0"/>
              <a:t>JID = Jabber ID</a:t>
            </a:r>
          </a:p>
          <a:p>
            <a:pPr lvl="1">
              <a:spcBef>
                <a:spcPts val="600"/>
              </a:spcBef>
            </a:pPr>
            <a:r>
              <a:rPr lang="en-US" altLang="zh-TW" sz="1800" dirty="0" smtClean="0"/>
              <a:t>Node: identity, e.g. </a:t>
            </a:r>
            <a:r>
              <a:rPr lang="en-US" altLang="zh-TW" sz="1800" dirty="0" smtClean="0">
                <a:solidFill>
                  <a:srgbClr val="FF0000"/>
                </a:solidFill>
              </a:rPr>
              <a:t>user name</a:t>
            </a:r>
          </a:p>
          <a:p>
            <a:pPr lvl="1">
              <a:spcBef>
                <a:spcPts val="600"/>
              </a:spcBef>
            </a:pPr>
            <a:r>
              <a:rPr lang="en-US" altLang="zh-TW" sz="1800" dirty="0" smtClean="0"/>
              <a:t>Domain: DNS </a:t>
            </a:r>
            <a:r>
              <a:rPr lang="en-US" altLang="zh-TW" sz="1800" dirty="0" smtClean="0">
                <a:solidFill>
                  <a:srgbClr val="FF0000"/>
                </a:solidFill>
              </a:rPr>
              <a:t>domain name</a:t>
            </a:r>
          </a:p>
          <a:p>
            <a:pPr lvl="1">
              <a:spcBef>
                <a:spcPts val="600"/>
              </a:spcBef>
            </a:pPr>
            <a:r>
              <a:rPr lang="en-US" altLang="zh-TW" sz="1800" dirty="0" smtClean="0"/>
              <a:t>Resource: </a:t>
            </a:r>
            <a:r>
              <a:rPr lang="en-US" altLang="zh-TW" sz="1800" dirty="0" smtClean="0">
                <a:solidFill>
                  <a:srgbClr val="FF0000"/>
                </a:solidFill>
              </a:rPr>
              <a:t>device identifier</a:t>
            </a:r>
          </a:p>
          <a:p>
            <a:pPr lvl="1">
              <a:spcBef>
                <a:spcPts val="600"/>
              </a:spcBef>
            </a:pPr>
            <a:r>
              <a:rPr lang="en-US" altLang="zh-TW" sz="1600" dirty="0" err="1" smtClean="0">
                <a:solidFill>
                  <a:srgbClr val="FF0000"/>
                </a:solidFill>
                <a:latin typeface="Courier" charset="0"/>
                <a:cs typeface="Arial" panose="020B0604020202020204" pitchFamily="34" charset="0"/>
              </a:rPr>
              <a:t>node@domain</a:t>
            </a:r>
            <a:r>
              <a:rPr lang="en-US" altLang="zh-TW" sz="1800" dirty="0" smtClean="0">
                <a:solidFill>
                  <a:srgbClr val="FF0000"/>
                </a:solidFill>
              </a:rPr>
              <a:t> identifies a person</a:t>
            </a:r>
          </a:p>
          <a:p>
            <a:r>
              <a:rPr lang="en-US" altLang="zh-TW" sz="2000" dirty="0" smtClean="0"/>
              <a:t>Client talks to “local” server</a:t>
            </a:r>
          </a:p>
          <a:p>
            <a:pPr lvl="1">
              <a:spcBef>
                <a:spcPts val="600"/>
              </a:spcBef>
            </a:pPr>
            <a:r>
              <a:rPr lang="en-US" altLang="zh-TW" sz="1800" dirty="0" smtClean="0"/>
              <a:t>Wherever the user account is hosted</a:t>
            </a:r>
          </a:p>
          <a:p>
            <a:pPr lvl="1">
              <a:spcBef>
                <a:spcPts val="600"/>
              </a:spcBef>
            </a:pPr>
            <a:r>
              <a:rPr lang="en-US" altLang="zh-TW" sz="1800" dirty="0" smtClean="0"/>
              <a:t>Tied to directory if desired</a:t>
            </a:r>
          </a:p>
          <a:p>
            <a:pPr lvl="1">
              <a:spcBef>
                <a:spcPts val="600"/>
              </a:spcBef>
            </a:pPr>
            <a:r>
              <a:rPr lang="en-US" altLang="zh-TW" sz="1800" dirty="0" smtClean="0"/>
              <a:t>Organizational policy enforced</a:t>
            </a:r>
          </a:p>
          <a:p>
            <a:r>
              <a:rPr lang="en-US" altLang="zh-TW" sz="2000" dirty="0" smtClean="0"/>
              <a:t>Servers talk to other servers</a:t>
            </a:r>
          </a:p>
          <a:p>
            <a:pPr lvl="1">
              <a:spcBef>
                <a:spcPts val="600"/>
              </a:spcBef>
            </a:pPr>
            <a:r>
              <a:rPr lang="en-US" altLang="zh-TW" sz="1800" dirty="0" smtClean="0"/>
              <a:t>DNS lookup on domain portion of address</a:t>
            </a:r>
          </a:p>
          <a:p>
            <a:pPr lvl="1">
              <a:spcBef>
                <a:spcPts val="600"/>
              </a:spcBef>
            </a:pPr>
            <a:r>
              <a:rPr lang="en-US" altLang="zh-TW" sz="1800" dirty="0" err="1" smtClean="0"/>
              <a:t>Dialback</a:t>
            </a:r>
            <a:r>
              <a:rPr lang="en-US" altLang="zh-TW" sz="1800" dirty="0" smtClean="0"/>
              <a:t>, MTLS for security</a:t>
            </a:r>
          </a:p>
          <a:p>
            <a:pPr lvl="1">
              <a:spcBef>
                <a:spcPts val="600"/>
              </a:spcBef>
            </a:pPr>
            <a:r>
              <a:rPr lang="en-US" altLang="zh-TW" sz="1800" dirty="0" smtClean="0"/>
              <a:t>One connection for many conversations</a:t>
            </a:r>
          </a:p>
        </p:txBody>
      </p:sp>
      <p:pic>
        <p:nvPicPr>
          <p:cNvPr id="20484" name="Picture 7" descr="fed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143000"/>
            <a:ext cx="2044700"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5"/>
          <p:cNvSpPr txBox="1">
            <a:spLocks noChangeArrowheads="1"/>
          </p:cNvSpPr>
          <p:nvPr/>
        </p:nvSpPr>
        <p:spPr bwMode="auto">
          <a:xfrm>
            <a:off x="1371600" y="3959225"/>
            <a:ext cx="7391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800">
                <a:solidFill>
                  <a:srgbClr val="9194C7"/>
                </a:solidFill>
                <a:latin typeface="Courier" charset="0"/>
              </a:rPr>
              <a:t>&lt;</a:t>
            </a:r>
            <a:r>
              <a:rPr lang="en-US" altLang="zh-TW" sz="1800">
                <a:solidFill>
                  <a:srgbClr val="3A772C"/>
                </a:solidFill>
                <a:latin typeface="Courier" charset="0"/>
              </a:rPr>
              <a:t>geoloc </a:t>
            </a:r>
            <a:r>
              <a:rPr lang="en-US" altLang="zh-TW" sz="1800">
                <a:solidFill>
                  <a:srgbClr val="8A2BE2"/>
                </a:solidFill>
                <a:latin typeface="Courier" charset="0"/>
              </a:rPr>
              <a:t>xmlns</a:t>
            </a:r>
            <a:r>
              <a:rPr lang="en-US" altLang="zh-TW" sz="1800">
                <a:solidFill>
                  <a:srgbClr val="393D79"/>
                </a:solidFill>
                <a:latin typeface="Courier" charset="0"/>
              </a:rPr>
              <a:t>=</a:t>
            </a:r>
            <a:r>
              <a:rPr lang="en-US" altLang="zh-TW" sz="1800">
                <a:solidFill>
                  <a:srgbClr val="9194C7"/>
                </a:solidFill>
                <a:latin typeface="Courier" charset="0"/>
              </a:rPr>
              <a:t>'http://jabber.org/protocol/geoloc'        </a:t>
            </a:r>
            <a:br>
              <a:rPr lang="en-US" altLang="zh-TW" sz="1800">
                <a:solidFill>
                  <a:srgbClr val="9194C7"/>
                </a:solidFill>
                <a:latin typeface="Courier" charset="0"/>
              </a:rPr>
            </a:br>
            <a:r>
              <a:rPr lang="en-US" altLang="zh-TW" sz="1800">
                <a:solidFill>
                  <a:srgbClr val="9194C7"/>
                </a:solidFill>
                <a:latin typeface="Courier" charset="0"/>
              </a:rPr>
              <a:t>        </a:t>
            </a:r>
            <a:r>
              <a:rPr lang="en-US" altLang="zh-TW" sz="1800">
                <a:solidFill>
                  <a:srgbClr val="8A2BE2"/>
                </a:solidFill>
                <a:latin typeface="Courier" charset="0"/>
              </a:rPr>
              <a:t>xml:lang</a:t>
            </a:r>
            <a:r>
              <a:rPr lang="en-US" altLang="zh-TW" sz="1800">
                <a:solidFill>
                  <a:srgbClr val="393D79"/>
                </a:solidFill>
                <a:latin typeface="Courier" charset="0"/>
              </a:rPr>
              <a:t>=</a:t>
            </a:r>
            <a:r>
              <a:rPr lang="en-US" altLang="zh-TW" sz="1800">
                <a:solidFill>
                  <a:srgbClr val="9194C7"/>
                </a:solidFill>
                <a:latin typeface="Courier" charset="0"/>
              </a:rPr>
              <a:t>'en'</a:t>
            </a:r>
            <a:br>
              <a:rPr lang="en-US" altLang="zh-TW" sz="1800">
                <a:solidFill>
                  <a:srgbClr val="9194C7"/>
                </a:solidFill>
                <a:latin typeface="Courier" charset="0"/>
              </a:rPr>
            </a:br>
            <a:r>
              <a:rPr lang="en-US" altLang="zh-TW" sz="1800">
                <a:solidFill>
                  <a:srgbClr val="9194C7"/>
                </a:solidFill>
                <a:latin typeface="Courier" charset="0"/>
              </a:rPr>
              <a:t>        </a:t>
            </a:r>
            <a:r>
              <a:rPr lang="en-US" altLang="zh-TW" sz="1800">
                <a:solidFill>
                  <a:srgbClr val="3A772C"/>
                </a:solidFill>
                <a:latin typeface="Courier" charset="0"/>
              </a:rPr>
              <a:t>id</a:t>
            </a:r>
            <a:r>
              <a:rPr lang="en-US" altLang="zh-TW" sz="1800">
                <a:solidFill>
                  <a:srgbClr val="393D79"/>
                </a:solidFill>
                <a:latin typeface="Courier" charset="0"/>
              </a:rPr>
              <a:t>=</a:t>
            </a:r>
            <a:r>
              <a:rPr lang="en-US" altLang="zh-TW" sz="1800">
                <a:solidFill>
                  <a:srgbClr val="9194C7"/>
                </a:solidFill>
                <a:latin typeface="Courier" charset="0"/>
              </a:rPr>
              <a:t>'14'&gt;</a:t>
            </a:r>
            <a:br>
              <a:rPr lang="en-US" altLang="zh-TW" sz="1800">
                <a:solidFill>
                  <a:srgbClr val="9194C7"/>
                </a:solidFill>
                <a:latin typeface="Courier" charset="0"/>
              </a:rPr>
            </a:br>
            <a:r>
              <a:rPr lang="en-US" altLang="zh-TW" sz="1800">
                <a:solidFill>
                  <a:srgbClr val="9194C7"/>
                </a:solidFill>
                <a:latin typeface="Courier" charset="0"/>
              </a:rPr>
              <a:t>  &lt;</a:t>
            </a:r>
            <a:r>
              <a:rPr lang="en-US" altLang="zh-TW" sz="1800">
                <a:solidFill>
                  <a:srgbClr val="3A772C"/>
                </a:solidFill>
                <a:latin typeface="Courier" charset="0"/>
              </a:rPr>
              <a:t>lat</a:t>
            </a:r>
            <a:r>
              <a:rPr lang="en-US" altLang="zh-TW" sz="1800">
                <a:solidFill>
                  <a:srgbClr val="9194C7"/>
                </a:solidFill>
                <a:latin typeface="Courier" charset="0"/>
              </a:rPr>
              <a:t>&gt;38.9&lt;</a:t>
            </a:r>
            <a:r>
              <a:rPr lang="en-US" altLang="zh-TW" sz="1800">
                <a:solidFill>
                  <a:srgbClr val="3A772C"/>
                </a:solidFill>
                <a:latin typeface="Courier" charset="0"/>
              </a:rPr>
              <a:t>/lat</a:t>
            </a:r>
            <a:r>
              <a:rPr lang="en-US" altLang="zh-TW" sz="1800">
                <a:solidFill>
                  <a:srgbClr val="9194C7"/>
                </a:solidFill>
                <a:latin typeface="Courier" charset="0"/>
              </a:rPr>
              <a:t>&gt;</a:t>
            </a:r>
            <a:br>
              <a:rPr lang="en-US" altLang="zh-TW" sz="1800">
                <a:solidFill>
                  <a:srgbClr val="9194C7"/>
                </a:solidFill>
                <a:latin typeface="Courier" charset="0"/>
              </a:rPr>
            </a:br>
            <a:r>
              <a:rPr lang="en-US" altLang="zh-TW" sz="1800">
                <a:solidFill>
                  <a:srgbClr val="9194C7"/>
                </a:solidFill>
                <a:latin typeface="Courier" charset="0"/>
              </a:rPr>
              <a:t>  &lt;</a:t>
            </a:r>
            <a:r>
              <a:rPr lang="en-US" altLang="zh-TW" sz="1800">
                <a:solidFill>
                  <a:srgbClr val="3A772C"/>
                </a:solidFill>
                <a:latin typeface="Courier" charset="0"/>
              </a:rPr>
              <a:t>lon</a:t>
            </a:r>
            <a:r>
              <a:rPr lang="en-US" altLang="zh-TW" sz="1800">
                <a:solidFill>
                  <a:srgbClr val="9194C7"/>
                </a:solidFill>
                <a:latin typeface="Courier" charset="0"/>
              </a:rPr>
              <a:t>&gt;-77.1&lt;</a:t>
            </a:r>
            <a:r>
              <a:rPr lang="en-US" altLang="zh-TW" sz="1800">
                <a:solidFill>
                  <a:srgbClr val="3A772C"/>
                </a:solidFill>
                <a:latin typeface="Courier" charset="0"/>
              </a:rPr>
              <a:t>/lon</a:t>
            </a:r>
            <a:r>
              <a:rPr lang="en-US" altLang="zh-TW" sz="1800">
                <a:solidFill>
                  <a:srgbClr val="9194C7"/>
                </a:solidFill>
                <a:latin typeface="Courier" charset="0"/>
              </a:rPr>
              <a:t>&gt;</a:t>
            </a:r>
            <a:br>
              <a:rPr lang="en-US" altLang="zh-TW" sz="1800">
                <a:solidFill>
                  <a:srgbClr val="9194C7"/>
                </a:solidFill>
                <a:latin typeface="Courier" charset="0"/>
              </a:rPr>
            </a:br>
            <a:r>
              <a:rPr lang="en-US" altLang="zh-TW" sz="1800">
                <a:solidFill>
                  <a:srgbClr val="9194C7"/>
                </a:solidFill>
                <a:latin typeface="Courier" charset="0"/>
              </a:rPr>
              <a:t>  &lt;</a:t>
            </a:r>
            <a:r>
              <a:rPr lang="en-US" altLang="zh-TW" sz="1800">
                <a:solidFill>
                  <a:srgbClr val="3A772C"/>
                </a:solidFill>
                <a:latin typeface="Courier" charset="0"/>
              </a:rPr>
              <a:t>locality</a:t>
            </a:r>
            <a:r>
              <a:rPr lang="en-US" altLang="zh-TW" sz="1800">
                <a:solidFill>
                  <a:srgbClr val="9194C7"/>
                </a:solidFill>
                <a:latin typeface="Courier" charset="0"/>
              </a:rPr>
              <a:t>&gt;Arlington&lt;</a:t>
            </a:r>
            <a:r>
              <a:rPr lang="en-US" altLang="zh-TW" sz="1800">
                <a:solidFill>
                  <a:srgbClr val="3A772C"/>
                </a:solidFill>
                <a:latin typeface="Courier" charset="0"/>
              </a:rPr>
              <a:t>/locality</a:t>
            </a:r>
            <a:r>
              <a:rPr lang="en-US" altLang="zh-TW" sz="1800">
                <a:solidFill>
                  <a:srgbClr val="9194C7"/>
                </a:solidFill>
                <a:latin typeface="Courier" charset="0"/>
              </a:rPr>
              <a:t>&gt;</a:t>
            </a:r>
            <a:br>
              <a:rPr lang="en-US" altLang="zh-TW" sz="1800">
                <a:solidFill>
                  <a:srgbClr val="9194C7"/>
                </a:solidFill>
                <a:latin typeface="Courier" charset="0"/>
              </a:rPr>
            </a:br>
            <a:r>
              <a:rPr lang="en-US" altLang="zh-TW" sz="1800">
                <a:solidFill>
                  <a:srgbClr val="9194C7"/>
                </a:solidFill>
                <a:latin typeface="Courier" charset="0"/>
              </a:rPr>
              <a:t>  &lt;</a:t>
            </a:r>
            <a:r>
              <a:rPr lang="en-US" altLang="zh-TW" sz="1800">
                <a:solidFill>
                  <a:srgbClr val="3A772C"/>
                </a:solidFill>
                <a:latin typeface="Courier" charset="0"/>
              </a:rPr>
              <a:t>region</a:t>
            </a:r>
            <a:r>
              <a:rPr lang="en-US" altLang="zh-TW" sz="1800">
                <a:solidFill>
                  <a:srgbClr val="9194C7"/>
                </a:solidFill>
                <a:latin typeface="Courier" charset="0"/>
              </a:rPr>
              <a:t>&gt;VA&lt;</a:t>
            </a:r>
            <a:r>
              <a:rPr lang="en-US" altLang="zh-TW" sz="1800">
                <a:solidFill>
                  <a:srgbClr val="3A772C"/>
                </a:solidFill>
                <a:latin typeface="Courier" charset="0"/>
              </a:rPr>
              <a:t>/region</a:t>
            </a:r>
            <a:r>
              <a:rPr lang="en-US" altLang="zh-TW" sz="1800">
                <a:solidFill>
                  <a:srgbClr val="9194C7"/>
                </a:solidFill>
                <a:latin typeface="Courier" charset="0"/>
              </a:rPr>
              <a:t>&gt;</a:t>
            </a:r>
            <a:br>
              <a:rPr lang="en-US" altLang="zh-TW" sz="1800">
                <a:solidFill>
                  <a:srgbClr val="9194C7"/>
                </a:solidFill>
                <a:latin typeface="Courier" charset="0"/>
              </a:rPr>
            </a:br>
            <a:r>
              <a:rPr lang="en-US" altLang="zh-TW" sz="1800">
                <a:solidFill>
                  <a:srgbClr val="9194C7"/>
                </a:solidFill>
                <a:latin typeface="Courier" charset="0"/>
              </a:rPr>
              <a:t>&lt;</a:t>
            </a:r>
            <a:r>
              <a:rPr lang="en-US" altLang="zh-TW" sz="1800">
                <a:solidFill>
                  <a:srgbClr val="3A772C"/>
                </a:solidFill>
                <a:latin typeface="Courier" charset="0"/>
              </a:rPr>
              <a:t>/geoloc</a:t>
            </a:r>
            <a:r>
              <a:rPr lang="en-US" altLang="zh-TW" sz="1800">
                <a:solidFill>
                  <a:srgbClr val="9194C7"/>
                </a:solidFill>
                <a:latin typeface="Courier" charset="0"/>
              </a:rPr>
              <a:t>&gt;</a:t>
            </a:r>
          </a:p>
        </p:txBody>
      </p:sp>
      <p:sp>
        <p:nvSpPr>
          <p:cNvPr id="21507" name="Rectangle 6"/>
          <p:cNvSpPr>
            <a:spLocks noGrp="1" noChangeArrowheads="1"/>
          </p:cNvSpPr>
          <p:nvPr>
            <p:ph type="title"/>
          </p:nvPr>
        </p:nvSpPr>
        <p:spPr/>
        <p:txBody>
          <a:bodyPr/>
          <a:lstStyle/>
          <a:p>
            <a:r>
              <a:rPr lang="en-US" altLang="zh-TW" smtClean="0"/>
              <a:t>XML Refresher</a:t>
            </a:r>
          </a:p>
        </p:txBody>
      </p:sp>
      <p:sp>
        <p:nvSpPr>
          <p:cNvPr id="21508" name="Rectangle 7"/>
          <p:cNvSpPr>
            <a:spLocks noGrp="1" noChangeArrowheads="1"/>
          </p:cNvSpPr>
          <p:nvPr>
            <p:ph type="body" idx="1"/>
          </p:nvPr>
        </p:nvSpPr>
        <p:spPr/>
        <p:txBody>
          <a:bodyPr/>
          <a:lstStyle/>
          <a:p>
            <a:r>
              <a:rPr lang="en-US" altLang="zh-TW" dirty="0" smtClean="0"/>
              <a:t>Element</a:t>
            </a:r>
          </a:p>
          <a:p>
            <a:r>
              <a:rPr lang="en-US" altLang="zh-TW" dirty="0" smtClean="0"/>
              <a:t>Attribute</a:t>
            </a:r>
          </a:p>
          <a:p>
            <a:r>
              <a:rPr lang="en-US" altLang="zh-TW" dirty="0" smtClean="0"/>
              <a:t>Namespace</a:t>
            </a:r>
          </a:p>
          <a:p>
            <a:r>
              <a:rPr lang="en-US" altLang="zh-TW" dirty="0" smtClean="0"/>
              <a:t>Language</a:t>
            </a:r>
          </a:p>
          <a:p>
            <a:r>
              <a:rPr lang="en-US" altLang="zh-TW" dirty="0" smtClean="0"/>
              <a:t>Text</a:t>
            </a:r>
          </a:p>
        </p:txBody>
      </p:sp>
      <p:sp>
        <p:nvSpPr>
          <p:cNvPr id="2" name="矩形 1"/>
          <p:cNvSpPr/>
          <p:nvPr/>
        </p:nvSpPr>
        <p:spPr>
          <a:xfrm>
            <a:off x="5795028" y="3632348"/>
            <a:ext cx="1330814" cy="461665"/>
          </a:xfrm>
          <a:prstGeom prst="rect">
            <a:avLst/>
          </a:prstGeom>
        </p:spPr>
        <p:txBody>
          <a:bodyPr wrap="none">
            <a:spAutoFit/>
          </a:bodyPr>
          <a:lstStyle/>
          <a:p>
            <a:r>
              <a:rPr lang="en-US" altLang="zh-TW" dirty="0" smtClean="0"/>
              <a:t>Attribute</a:t>
            </a:r>
          </a:p>
        </p:txBody>
      </p:sp>
      <p:sp>
        <p:nvSpPr>
          <p:cNvPr id="3" name="矩形 2"/>
          <p:cNvSpPr/>
          <p:nvPr/>
        </p:nvSpPr>
        <p:spPr>
          <a:xfrm>
            <a:off x="4163087" y="4872979"/>
            <a:ext cx="1314784" cy="461665"/>
          </a:xfrm>
          <a:prstGeom prst="rect">
            <a:avLst/>
          </a:prstGeom>
        </p:spPr>
        <p:txBody>
          <a:bodyPr wrap="none">
            <a:spAutoFit/>
          </a:bodyPr>
          <a:lstStyle/>
          <a:p>
            <a:r>
              <a:rPr lang="en-US" altLang="zh-TW" dirty="0" smtClean="0"/>
              <a:t>Element</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mtClean="0"/>
              <a:t>XMPP Streams</a:t>
            </a:r>
          </a:p>
        </p:txBody>
      </p:sp>
      <p:sp>
        <p:nvSpPr>
          <p:cNvPr id="22531" name="Rectangle 3"/>
          <p:cNvSpPr>
            <a:spLocks noGrp="1" noChangeArrowheads="1"/>
          </p:cNvSpPr>
          <p:nvPr>
            <p:ph type="body" idx="1"/>
          </p:nvPr>
        </p:nvSpPr>
        <p:spPr/>
        <p:txBody>
          <a:bodyPr/>
          <a:lstStyle/>
          <a:p>
            <a:r>
              <a:rPr lang="en-US" altLang="zh-TW" dirty="0" smtClean="0"/>
              <a:t>Client connects TCP socket to server</a:t>
            </a:r>
          </a:p>
          <a:p>
            <a:r>
              <a:rPr lang="en-US" altLang="zh-TW" dirty="0" smtClean="0"/>
              <a:t>Client sends stream start tag:</a:t>
            </a:r>
            <a:br>
              <a:rPr lang="en-US" altLang="zh-TW" dirty="0" smtClean="0"/>
            </a:br>
            <a:r>
              <a:rPr lang="en-US" altLang="zh-TW" sz="1800" dirty="0" smtClean="0">
                <a:solidFill>
                  <a:srgbClr val="9194C7"/>
                </a:solidFill>
                <a:latin typeface="Courier" charset="0"/>
              </a:rPr>
              <a:t>&lt;</a:t>
            </a:r>
            <a:r>
              <a:rPr lang="en-US" altLang="zh-TW" sz="1800" dirty="0" err="1" smtClean="0">
                <a:solidFill>
                  <a:srgbClr val="3A772C"/>
                </a:solidFill>
                <a:latin typeface="Courier" charset="0"/>
              </a:rPr>
              <a:t>stream:stream</a:t>
            </a:r>
            <a:r>
              <a:rPr lang="en-US" altLang="zh-TW" sz="1800" dirty="0" smtClean="0">
                <a:solidFill>
                  <a:srgbClr val="3A772C"/>
                </a:solidFill>
                <a:latin typeface="Courier" charset="0"/>
              </a:rPr>
              <a:t> </a:t>
            </a:r>
            <a:r>
              <a:rPr lang="en-US" altLang="zh-TW" sz="1800" dirty="0" err="1" smtClean="0">
                <a:solidFill>
                  <a:srgbClr val="8A2BE2"/>
                </a:solidFill>
                <a:latin typeface="Courier" charset="0"/>
              </a:rPr>
              <a:t>xmlns</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jabber:client</a:t>
            </a:r>
            <a:r>
              <a:rPr lang="en-US" altLang="zh-TW" sz="1800" dirty="0" smtClean="0">
                <a:solidFill>
                  <a:srgbClr val="9194C7"/>
                </a:solidFill>
                <a:latin typeface="Courier" charset="0"/>
              </a:rPr>
              <a: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err="1" smtClean="0">
                <a:solidFill>
                  <a:srgbClr val="8A2BE2"/>
                </a:solidFill>
                <a:latin typeface="Courier" charset="0"/>
              </a:rPr>
              <a:t>xmlns:stream</a:t>
            </a:r>
            <a:r>
              <a:rPr lang="en-US" altLang="zh-TW" sz="1800" dirty="0" smtClean="0">
                <a:solidFill>
                  <a:srgbClr val="393D79"/>
                </a:solidFill>
                <a:latin typeface="Courier" charset="0"/>
              </a:rPr>
              <a:t>=</a:t>
            </a:r>
            <a:r>
              <a:rPr lang="en-US" altLang="zh-TW" sz="1200" dirty="0" smtClean="0">
                <a:solidFill>
                  <a:srgbClr val="9194C7"/>
                </a:solidFill>
                <a:latin typeface="Courier" charset="0"/>
              </a:rPr>
              <a:t>'http://etherx.jabber.org/streams'</a:t>
            </a:r>
            <a:r>
              <a:rPr lang="en-US" altLang="zh-TW" sz="1800" dirty="0" smtClean="0">
                <a:solidFill>
                  <a:srgbClr val="9194C7"/>
                </a:solidFill>
                <a:latin typeface="Courier" charset="0"/>
              </a:rPr>
              <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to</a:t>
            </a:r>
            <a:r>
              <a:rPr lang="en-US" altLang="zh-TW" sz="1800" dirty="0" smtClean="0">
                <a:solidFill>
                  <a:srgbClr val="393D79"/>
                </a:solidFill>
                <a:latin typeface="Courier" charset="0"/>
              </a:rPr>
              <a:t>=</a:t>
            </a:r>
            <a:r>
              <a:rPr lang="en-US" altLang="zh-TW" sz="1800" dirty="0" smtClean="0">
                <a:solidFill>
                  <a:srgbClr val="9194C7"/>
                </a:solidFill>
                <a:latin typeface="Courier" charset="0"/>
              </a:rPr>
              <a:t>'example.com'</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version</a:t>
            </a:r>
            <a:r>
              <a:rPr lang="en-US" altLang="zh-TW" sz="1800" dirty="0" smtClean="0">
                <a:solidFill>
                  <a:srgbClr val="393D79"/>
                </a:solidFill>
                <a:latin typeface="Courier" charset="0"/>
              </a:rPr>
              <a:t>=</a:t>
            </a:r>
            <a:r>
              <a:rPr lang="en-US" altLang="zh-TW" sz="1800" dirty="0" smtClean="0">
                <a:solidFill>
                  <a:srgbClr val="9194C7"/>
                </a:solidFill>
                <a:latin typeface="Courier" charset="0"/>
              </a:rPr>
              <a:t>'1.0'&gt;</a:t>
            </a:r>
          </a:p>
          <a:p>
            <a:r>
              <a:rPr lang="en-US" altLang="zh-TW" dirty="0" smtClean="0"/>
              <a:t>Server sends stream start tag back:</a:t>
            </a:r>
            <a:br>
              <a:rPr lang="en-US" altLang="zh-TW" dirty="0" smtClean="0"/>
            </a:br>
            <a:r>
              <a:rPr lang="en-US" altLang="zh-TW" sz="1800" dirty="0" smtClean="0">
                <a:solidFill>
                  <a:srgbClr val="9194C7"/>
                </a:solidFill>
                <a:latin typeface="Courier" charset="0"/>
              </a:rPr>
              <a:t>&lt;</a:t>
            </a:r>
            <a:r>
              <a:rPr lang="en-US" altLang="zh-TW" sz="1800" dirty="0" err="1" smtClean="0">
                <a:solidFill>
                  <a:srgbClr val="3A772C"/>
                </a:solidFill>
                <a:latin typeface="Courier" charset="0"/>
              </a:rPr>
              <a:t>stream:stream</a:t>
            </a:r>
            <a:r>
              <a:rPr lang="en-US" altLang="zh-TW" sz="1800" dirty="0" smtClean="0">
                <a:solidFill>
                  <a:srgbClr val="3A772C"/>
                </a:solidFill>
                <a:latin typeface="Courier" charset="0"/>
              </a:rPr>
              <a:t> </a:t>
            </a:r>
            <a:r>
              <a:rPr lang="en-US" altLang="zh-TW" sz="1800" dirty="0" err="1" smtClean="0">
                <a:solidFill>
                  <a:srgbClr val="8A2BE2"/>
                </a:solidFill>
                <a:latin typeface="Courier" charset="0"/>
              </a:rPr>
              <a:t>xmlns</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jabber:client</a:t>
            </a:r>
            <a:r>
              <a:rPr lang="en-US" altLang="zh-TW" sz="1800" dirty="0" smtClean="0">
                <a:solidFill>
                  <a:srgbClr val="9194C7"/>
                </a:solidFill>
                <a:latin typeface="Courier" charset="0"/>
              </a:rPr>
              <a: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err="1" smtClean="0">
                <a:solidFill>
                  <a:srgbClr val="8A2BE2"/>
                </a:solidFill>
                <a:latin typeface="Courier" charset="0"/>
              </a:rPr>
              <a:t>xmlns:</a:t>
            </a:r>
            <a:r>
              <a:rPr lang="en-US" altLang="zh-TW" sz="1200" dirty="0" err="1" smtClean="0">
                <a:solidFill>
                  <a:srgbClr val="8A2BE2"/>
                </a:solidFill>
                <a:latin typeface="Courier" charset="0"/>
              </a:rPr>
              <a:t>stream</a:t>
            </a:r>
            <a:r>
              <a:rPr lang="en-US" altLang="zh-TW" sz="1200" dirty="0" smtClean="0">
                <a:solidFill>
                  <a:srgbClr val="393D79"/>
                </a:solidFill>
                <a:latin typeface="Courier" charset="0"/>
              </a:rPr>
              <a:t>=</a:t>
            </a:r>
            <a:r>
              <a:rPr lang="en-US" altLang="zh-TW" sz="1200" dirty="0" smtClean="0">
                <a:solidFill>
                  <a:srgbClr val="9194C7"/>
                </a:solidFill>
                <a:latin typeface="Courier" charset="0"/>
              </a:rPr>
              <a:t>'http://etherx.jabber.org/streams'</a:t>
            </a:r>
            <a:br>
              <a:rPr lang="en-US" altLang="zh-TW" sz="12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from</a:t>
            </a:r>
            <a:r>
              <a:rPr lang="en-US" altLang="zh-TW" sz="1800" dirty="0" smtClean="0">
                <a:solidFill>
                  <a:srgbClr val="393D79"/>
                </a:solidFill>
                <a:latin typeface="Courier" charset="0"/>
              </a:rPr>
              <a:t>=</a:t>
            </a:r>
            <a:r>
              <a:rPr lang="en-US" altLang="zh-TW" sz="1800" dirty="0" smtClean="0">
                <a:solidFill>
                  <a:srgbClr val="9194C7"/>
                </a:solidFill>
                <a:latin typeface="Courier" charset="0"/>
              </a:rPr>
              <a:t>'example.com’</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id</a:t>
            </a:r>
            <a:r>
              <a:rPr lang="en-US" altLang="zh-TW" sz="1800" dirty="0" smtClean="0">
                <a:solidFill>
                  <a:srgbClr val="393D79"/>
                </a:solidFill>
                <a:latin typeface="Courier" charset="0"/>
              </a:rPr>
              <a:t>=</a:t>
            </a:r>
            <a:r>
              <a:rPr lang="en-US" altLang="zh-TW" sz="1800" dirty="0" smtClean="0">
                <a:solidFill>
                  <a:srgbClr val="9194C7"/>
                </a:solidFill>
                <a:latin typeface="Courier" charset="0"/>
              </a:rPr>
              <a:t>'</a:t>
            </a:r>
            <a:r>
              <a:rPr lang="en-US" altLang="zh-TW" sz="1800" dirty="0" err="1" smtClean="0">
                <a:solidFill>
                  <a:srgbClr val="9194C7"/>
                </a:solidFill>
                <a:latin typeface="Courier" charset="0"/>
              </a:rPr>
              <a:t>someid</a:t>
            </a:r>
            <a:r>
              <a:rPr lang="en-US" altLang="zh-TW" sz="1800" dirty="0" smtClean="0">
                <a:solidFill>
                  <a:srgbClr val="9194C7"/>
                </a:solidFill>
                <a:latin typeface="Courier" charset="0"/>
              </a:rPr>
              <a:t>'</a:t>
            </a:r>
            <a:br>
              <a:rPr lang="en-US" altLang="zh-TW" sz="1800" dirty="0" smtClean="0">
                <a:solidFill>
                  <a:srgbClr val="9194C7"/>
                </a:solidFill>
                <a:latin typeface="Courier" charset="0"/>
              </a:rPr>
            </a:br>
            <a:r>
              <a:rPr lang="en-US" altLang="zh-TW" sz="1800" dirty="0" smtClean="0">
                <a:solidFill>
                  <a:srgbClr val="9194C7"/>
                </a:solidFill>
                <a:latin typeface="Courier" charset="0"/>
              </a:rPr>
              <a:t>               </a:t>
            </a:r>
            <a:r>
              <a:rPr lang="en-US" altLang="zh-TW" sz="1800" dirty="0" smtClean="0">
                <a:solidFill>
                  <a:srgbClr val="3A772C"/>
                </a:solidFill>
                <a:latin typeface="Courier" charset="0"/>
              </a:rPr>
              <a:t>version</a:t>
            </a:r>
            <a:r>
              <a:rPr lang="en-US" altLang="zh-TW" sz="1800" dirty="0" smtClean="0">
                <a:solidFill>
                  <a:srgbClr val="393D79"/>
                </a:solidFill>
                <a:latin typeface="Courier" charset="0"/>
              </a:rPr>
              <a:t>=</a:t>
            </a:r>
            <a:r>
              <a:rPr lang="en-US" altLang="zh-TW" sz="1800" dirty="0" smtClean="0">
                <a:solidFill>
                  <a:srgbClr val="9194C7"/>
                </a:solidFill>
                <a:latin typeface="Courier" charset="0"/>
              </a:rPr>
              <a:t>'1.0'&gt;</a:t>
            </a:r>
            <a:endParaRPr lang="en-US" altLang="zh-TW" dirty="0" smtClean="0"/>
          </a:p>
          <a:p>
            <a:r>
              <a:rPr lang="en-US" altLang="zh-TW" dirty="0" smtClean="0"/>
              <a:t>Each child element of stream: a “</a:t>
            </a:r>
            <a:r>
              <a:rPr lang="en-US" altLang="zh-TW" i="1" dirty="0" smtClean="0"/>
              <a:t>stanza</a:t>
            </a:r>
            <a:r>
              <a:rPr lang="en-US" altLang="zh-TW" dirty="0" smtClean="0"/>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mtClean="0"/>
              <a:t>Stream features</a:t>
            </a:r>
          </a:p>
        </p:txBody>
      </p:sp>
      <p:sp>
        <p:nvSpPr>
          <p:cNvPr id="23555" name="Rectangle 3"/>
          <p:cNvSpPr>
            <a:spLocks noGrp="1" noChangeArrowheads="1"/>
          </p:cNvSpPr>
          <p:nvPr>
            <p:ph type="body" idx="1"/>
          </p:nvPr>
        </p:nvSpPr>
        <p:spPr/>
        <p:txBody>
          <a:bodyPr/>
          <a:lstStyle/>
          <a:p>
            <a:r>
              <a:rPr lang="en-US" altLang="zh-TW" smtClean="0"/>
              <a:t>After stream start, server sends feature list:</a:t>
            </a:r>
            <a:br>
              <a:rPr lang="en-US" altLang="zh-TW" smtClean="0"/>
            </a:br>
            <a:r>
              <a:rPr lang="en-US" altLang="zh-TW" sz="1800" smtClean="0">
                <a:solidFill>
                  <a:srgbClr val="9194C7"/>
                </a:solidFill>
                <a:latin typeface="Courier" charset="0"/>
              </a:rPr>
              <a:t>&lt;</a:t>
            </a:r>
            <a:r>
              <a:rPr lang="en-US" altLang="zh-TW" sz="1800" smtClean="0">
                <a:solidFill>
                  <a:srgbClr val="3A772C"/>
                </a:solidFill>
                <a:latin typeface="Courier" charset="0"/>
              </a:rPr>
              <a:t>stream:features</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starttls </a:t>
            </a:r>
            <a:r>
              <a:rPr lang="en-US" altLang="zh-TW" sz="1800" smtClean="0">
                <a:solidFill>
                  <a:srgbClr val="8A2BE2"/>
                </a:solidFill>
                <a:latin typeface="Courier" charset="0"/>
              </a:rPr>
              <a:t>xmlns</a:t>
            </a:r>
            <a:r>
              <a:rPr lang="en-US" altLang="zh-TW" sz="1800" smtClean="0">
                <a:solidFill>
                  <a:srgbClr val="393D79"/>
                </a:solidFill>
                <a:latin typeface="Courier" charset="0"/>
              </a:rPr>
              <a:t>=</a:t>
            </a:r>
            <a:r>
              <a:rPr lang="en-US" altLang="zh-TW" sz="1200" smtClean="0">
                <a:solidFill>
                  <a:srgbClr val="9194C7"/>
                </a:solidFill>
                <a:latin typeface="Courier" charset="0"/>
              </a:rPr>
              <a:t>'urn:ietf:params:xml:ns:xmpp-tls'</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mechanisms </a:t>
            </a:r>
            <a:r>
              <a:rPr lang="en-US" altLang="zh-TW" sz="1800" smtClean="0">
                <a:solidFill>
                  <a:srgbClr val="8A2BE2"/>
                </a:solidFill>
                <a:latin typeface="Courier" charset="0"/>
              </a:rPr>
              <a:t>xmlns</a:t>
            </a:r>
            <a:r>
              <a:rPr lang="en-US" altLang="zh-TW" sz="1800" smtClean="0">
                <a:solidFill>
                  <a:srgbClr val="393D79"/>
                </a:solidFill>
                <a:latin typeface="Courier" charset="0"/>
              </a:rPr>
              <a:t>=</a:t>
            </a:r>
            <a:r>
              <a:rPr lang="en-US" altLang="zh-TW" sz="1200" smtClean="0">
                <a:solidFill>
                  <a:srgbClr val="9194C7"/>
                </a:solidFill>
                <a:latin typeface="Courier" charset="0"/>
              </a:rPr>
              <a:t>'urn:ietf:params:xml:ns:xmpp-sasl'</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mechanism</a:t>
            </a:r>
            <a:r>
              <a:rPr lang="en-US" altLang="zh-TW" sz="1800" smtClean="0">
                <a:solidFill>
                  <a:srgbClr val="9194C7"/>
                </a:solidFill>
                <a:latin typeface="Courier" charset="0"/>
              </a:rPr>
              <a:t>&gt;DIGEST-MD5&lt;</a:t>
            </a:r>
            <a:r>
              <a:rPr lang="en-US" altLang="zh-TW" sz="1800" smtClean="0">
                <a:solidFill>
                  <a:srgbClr val="3A772C"/>
                </a:solidFill>
                <a:latin typeface="Courier" charset="0"/>
              </a:rPr>
              <a:t>/mechanism</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/mechanisms</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compression </a:t>
            </a:r>
            <a:r>
              <a:rPr lang="en-US" altLang="zh-TW" sz="1800" smtClean="0">
                <a:solidFill>
                  <a:srgbClr val="8A2BE2"/>
                </a:solidFill>
                <a:latin typeface="Courier" charset="0"/>
              </a:rPr>
              <a:t>xmlns</a:t>
            </a:r>
            <a:r>
              <a:rPr lang="en-US" altLang="zh-TW" sz="1800" smtClean="0">
                <a:solidFill>
                  <a:srgbClr val="393D79"/>
                </a:solidFill>
                <a:latin typeface="Courier" charset="0"/>
              </a:rPr>
              <a:t>=</a:t>
            </a:r>
            <a:r>
              <a:rPr lang="en-US" altLang="zh-TW" sz="1200" smtClean="0">
                <a:solidFill>
                  <a:srgbClr val="9194C7"/>
                </a:solidFill>
                <a:latin typeface="Courier" charset="0"/>
              </a:rPr>
              <a:t>'http://jabber.org/features/compress'</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method</a:t>
            </a:r>
            <a:r>
              <a:rPr lang="en-US" altLang="zh-TW" sz="1800" smtClean="0">
                <a:solidFill>
                  <a:srgbClr val="9194C7"/>
                </a:solidFill>
                <a:latin typeface="Courier" charset="0"/>
              </a:rPr>
              <a:t>&gt;zlib&lt;</a:t>
            </a:r>
            <a:r>
              <a:rPr lang="en-US" altLang="zh-TW" sz="1800" smtClean="0">
                <a:solidFill>
                  <a:srgbClr val="3A772C"/>
                </a:solidFill>
                <a:latin typeface="Courier" charset="0"/>
              </a:rPr>
              <a:t>/method</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  &lt;</a:t>
            </a:r>
            <a:r>
              <a:rPr lang="en-US" altLang="zh-TW" sz="1800" smtClean="0">
                <a:solidFill>
                  <a:srgbClr val="3A772C"/>
                </a:solidFill>
                <a:latin typeface="Courier" charset="0"/>
              </a:rPr>
              <a:t>/compression</a:t>
            </a:r>
            <a:r>
              <a:rPr lang="en-US" altLang="zh-TW" sz="1800" smtClean="0">
                <a:solidFill>
                  <a:srgbClr val="9194C7"/>
                </a:solidFill>
                <a:latin typeface="Courier" charset="0"/>
              </a:rPr>
              <a:t>&gt;</a:t>
            </a:r>
            <a:br>
              <a:rPr lang="en-US" altLang="zh-TW" sz="1800" smtClean="0">
                <a:solidFill>
                  <a:srgbClr val="9194C7"/>
                </a:solidFill>
                <a:latin typeface="Courier" charset="0"/>
              </a:rPr>
            </a:br>
            <a:r>
              <a:rPr lang="en-US" altLang="zh-TW" sz="1800" smtClean="0">
                <a:solidFill>
                  <a:srgbClr val="9194C7"/>
                </a:solidFill>
                <a:latin typeface="Courier" charset="0"/>
              </a:rPr>
              <a:t>&lt;</a:t>
            </a:r>
            <a:r>
              <a:rPr lang="en-US" altLang="zh-TW" sz="1800" smtClean="0">
                <a:solidFill>
                  <a:srgbClr val="3A772C"/>
                </a:solidFill>
                <a:latin typeface="Courier" charset="0"/>
              </a:rPr>
              <a:t>/stream:features</a:t>
            </a:r>
            <a:r>
              <a:rPr lang="en-US" altLang="zh-TW" sz="1800" smtClean="0">
                <a:solidFill>
                  <a:srgbClr val="9194C7"/>
                </a:solidFill>
                <a:latin typeface="Courier" charset="0"/>
              </a:rPr>
              <a:t>&gt;</a:t>
            </a:r>
            <a:endParaRPr lang="en-US" altLang="zh-TW" smtClean="0"/>
          </a:p>
          <a:p>
            <a:endParaRPr lang="en-US" altLang="zh-TW" smtClean="0"/>
          </a:p>
          <a:p>
            <a:r>
              <a:rPr lang="en-US" altLang="zh-TW" smtClean="0"/>
              <a:t>Client can negotiate any of these features</a:t>
            </a:r>
          </a:p>
        </p:txBody>
      </p:sp>
    </p:spTree>
  </p:cSld>
  <p:clrMapOvr>
    <a:masterClrMapping/>
  </p:clrMapOvr>
  <p:transition>
    <p:wipe dir="r"/>
  </p:transition>
</p:sld>
</file>

<file path=ppt/theme/theme1.xml><?xml version="1.0" encoding="utf-8"?>
<a:theme xmlns:a="http://schemas.openxmlformats.org/drawingml/2006/main" name="WebEx_template-primary">
  <a:themeElements>
    <a:clrScheme name="Custom Design 15">
      <a:dk1>
        <a:srgbClr val="000000"/>
      </a:dk1>
      <a:lt1>
        <a:srgbClr val="FFFFFF"/>
      </a:lt1>
      <a:dk2>
        <a:srgbClr val="787762"/>
      </a:dk2>
      <a:lt2>
        <a:srgbClr val="ADAC9B"/>
      </a:lt2>
      <a:accent1>
        <a:srgbClr val="0081C6"/>
      </a:accent1>
      <a:accent2>
        <a:srgbClr val="7FC31C"/>
      </a:accent2>
      <a:accent3>
        <a:srgbClr val="FFFFFF"/>
      </a:accent3>
      <a:accent4>
        <a:srgbClr val="000000"/>
      </a:accent4>
      <a:accent5>
        <a:srgbClr val="AAC1DF"/>
      </a:accent5>
      <a:accent6>
        <a:srgbClr val="72B018"/>
      </a:accent6>
      <a:hlink>
        <a:srgbClr val="DC8E2E"/>
      </a:hlink>
      <a:folHlink>
        <a:srgbClr val="787762"/>
      </a:folHlink>
    </a:clrScheme>
    <a:fontScheme name="Custom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787762"/>
        </a:dk2>
        <a:lt2>
          <a:srgbClr val="ADAC9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787762"/>
        </a:dk2>
        <a:lt2>
          <a:srgbClr val="ADAC9B"/>
        </a:lt2>
        <a:accent1>
          <a:srgbClr val="0081C6"/>
        </a:accent1>
        <a:accent2>
          <a:srgbClr val="7FC31C"/>
        </a:accent2>
        <a:accent3>
          <a:srgbClr val="FFFFFF"/>
        </a:accent3>
        <a:accent4>
          <a:srgbClr val="000000"/>
        </a:accent4>
        <a:accent5>
          <a:srgbClr val="AAC1DF"/>
        </a:accent5>
        <a:accent6>
          <a:srgbClr val="72B018"/>
        </a:accent6>
        <a:hlink>
          <a:srgbClr val="787762"/>
        </a:hlink>
        <a:folHlink>
          <a:srgbClr val="787762"/>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787762"/>
        </a:dk2>
        <a:lt2>
          <a:srgbClr val="ADAC9B"/>
        </a:lt2>
        <a:accent1>
          <a:srgbClr val="0081C6"/>
        </a:accent1>
        <a:accent2>
          <a:srgbClr val="7FC31C"/>
        </a:accent2>
        <a:accent3>
          <a:srgbClr val="FFFFFF"/>
        </a:accent3>
        <a:accent4>
          <a:srgbClr val="000000"/>
        </a:accent4>
        <a:accent5>
          <a:srgbClr val="AAC1DF"/>
        </a:accent5>
        <a:accent6>
          <a:srgbClr val="72B018"/>
        </a:accent6>
        <a:hlink>
          <a:srgbClr val="DC8E2E"/>
        </a:hlink>
        <a:folHlink>
          <a:srgbClr val="7877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WebEx_template-primary.ppt</Template>
  <TotalTime>1153</TotalTime>
  <Pages>28</Pages>
  <Words>1287</Words>
  <Application>Microsoft Office PowerPoint</Application>
  <PresentationFormat>如螢幕大小 (4:3)</PresentationFormat>
  <Paragraphs>236</Paragraphs>
  <Slides>28</Slides>
  <Notes>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28</vt:i4>
      </vt:variant>
    </vt:vector>
  </HeadingPairs>
  <TitlesOfParts>
    <vt:vector size="38" baseType="lpstr">
      <vt:lpstr>Courier</vt:lpstr>
      <vt:lpstr>ＭＳ Ｐゴシック</vt:lpstr>
      <vt:lpstr>新細明體</vt:lpstr>
      <vt:lpstr>Arial</vt:lpstr>
      <vt:lpstr>Gill Sans MT</vt:lpstr>
      <vt:lpstr>Times New Roman</vt:lpstr>
      <vt:lpstr>verdana</vt:lpstr>
      <vt:lpstr>verdana</vt:lpstr>
      <vt:lpstr>Wingdings</vt:lpstr>
      <vt:lpstr>WebEx_template-primary</vt:lpstr>
      <vt:lpstr>Introduction to XMPP</vt:lpstr>
      <vt:lpstr>What is XMPP?</vt:lpstr>
      <vt:lpstr>Related RFCs</vt:lpstr>
      <vt:lpstr>What is XMPP ?</vt:lpstr>
      <vt:lpstr>XMPP Architecture</vt:lpstr>
      <vt:lpstr>XMPP Architecture</vt:lpstr>
      <vt:lpstr>XML Refresher</vt:lpstr>
      <vt:lpstr>XMPP Streams</vt:lpstr>
      <vt:lpstr>Stream features</vt:lpstr>
      <vt:lpstr>XML Stream Features</vt:lpstr>
      <vt:lpstr>Security Stuff</vt:lpstr>
      <vt:lpstr>Stanzas</vt:lpstr>
      <vt:lpstr>Message</vt:lpstr>
      <vt:lpstr>Presence</vt:lpstr>
      <vt:lpstr>IQ Request</vt:lpstr>
      <vt:lpstr>IQ Response (Roster)</vt:lpstr>
      <vt:lpstr>Subscribing to Presence</vt:lpstr>
      <vt:lpstr>Extensibility Example: Message</vt:lpstr>
      <vt:lpstr>Extensibility Example: Presence</vt:lpstr>
      <vt:lpstr>XMPP Extensions</vt:lpstr>
      <vt:lpstr>Federation: DNS</vt:lpstr>
      <vt:lpstr>Federation: Security</vt:lpstr>
      <vt:lpstr>Bandwidth minimization</vt:lpstr>
      <vt:lpstr>Latency</vt:lpstr>
      <vt:lpstr>Reading List</vt:lpstr>
      <vt:lpstr>Advantages of XMPP</vt:lpstr>
      <vt:lpstr>Disadvantages of XMPP</vt:lpstr>
      <vt:lpstr>PowerPoint 簡報</vt:lpstr>
    </vt:vector>
  </TitlesOfParts>
  <Company>Jabber,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XMPP</dc:title>
  <dc:subject>Guide for Creating Powerpoint Presentations</dc:subject>
  <dc:creator>Joe Hildebrand</dc:creator>
  <cp:keywords/>
  <dc:description/>
  <cp:lastModifiedBy>user</cp:lastModifiedBy>
  <cp:revision>19</cp:revision>
  <cp:lastPrinted>1999-01-27T00:54:54Z</cp:lastPrinted>
  <dcterms:created xsi:type="dcterms:W3CDTF">2010-01-16T21:05:47Z</dcterms:created>
  <dcterms:modified xsi:type="dcterms:W3CDTF">2018-01-01T03:21:16Z</dcterms:modified>
</cp:coreProperties>
</file>