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0" r:id="rId5"/>
    <p:sldId id="267" r:id="rId6"/>
    <p:sldId id="268" r:id="rId7"/>
    <p:sldId id="269" r:id="rId8"/>
    <p:sldId id="271" r:id="rId9"/>
    <p:sldId id="272" r:id="rId10"/>
    <p:sldId id="276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60" y="4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58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41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3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61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9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627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34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043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4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65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CEA-579A-469D-9AAE-EE84F7299EC3}" type="datetimeFigureOut">
              <a:rPr lang="zh-TW" altLang="en-US" smtClean="0"/>
              <a:t>2017/12/5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78C4-9DA3-4E8D-BA22-C7D1074CA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6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://127.0.0.1:8282/~/mn-c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~/mn-cs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://127.0.0.1:188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eclipse.org/OM2M/one/REST_API#Create_a_.22MY_SENSOR.22_application" TargetMode="External"/><Relationship Id="rId2" Type="http://schemas.openxmlformats.org/officeDocument/2006/relationships/hyperlink" Target="https://drive.google.com/open?id=1nsLPFBlDGP1Xce8qK1DPz-nBuStNRki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eclipse.org/r/om2m/org.eclipse.om2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127.0.0.1:8080/webp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IoT</a:t>
            </a:r>
            <a:r>
              <a:rPr lang="en-US" altLang="zh-TW" dirty="0" smtClean="0"/>
              <a:t> </a:t>
            </a:r>
            <a:r>
              <a:rPr lang="en-US" altLang="zh-TW" dirty="0" smtClean="0"/>
              <a:t>Lab3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中正大學資工系</a:t>
            </a:r>
            <a:endParaRPr lang="en-US" altLang="zh-TW" dirty="0" smtClean="0"/>
          </a:p>
          <a:p>
            <a:r>
              <a:rPr lang="zh-TW" altLang="en-US" dirty="0" smtClean="0"/>
              <a:t>物聯網核心技術</a:t>
            </a:r>
            <a:endParaRPr lang="en-US" altLang="zh-TW" dirty="0" smtClean="0"/>
          </a:p>
          <a:p>
            <a:r>
              <a:rPr lang="zh-TW" altLang="en-US" dirty="0" smtClean="0"/>
              <a:t>黃仁竑 教授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40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MN-CSE</a:t>
            </a:r>
            <a:r>
              <a:rPr lang="zh-TW" altLang="en-US" dirty="0" smtClean="0"/>
              <a:t>的現成服務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在</a:t>
            </a:r>
            <a:r>
              <a:rPr lang="zh-TW" altLang="en-US" sz="2400" dirty="0" smtClean="0"/>
              <a:t>開啟</a:t>
            </a:r>
            <a:r>
              <a:rPr lang="en-US" altLang="zh-TW" sz="2400" dirty="0" smtClean="0"/>
              <a:t>MN-CSE</a:t>
            </a:r>
            <a:r>
              <a:rPr lang="zh-TW" altLang="en-US" sz="2400" dirty="0" smtClean="0"/>
              <a:t>的</a:t>
            </a:r>
            <a:r>
              <a:rPr lang="en-US" altLang="zh-TW" sz="2400" dirty="0"/>
              <a:t>terminal</a:t>
            </a:r>
            <a:r>
              <a:rPr lang="zh-TW" altLang="en-US" sz="2400" dirty="0"/>
              <a:t>輸入</a:t>
            </a:r>
            <a:r>
              <a:rPr lang="en-US" altLang="zh-TW" sz="2400" dirty="0" err="1"/>
              <a:t>ss</a:t>
            </a:r>
            <a:r>
              <a:rPr lang="zh-TW" altLang="en-US" sz="2400" dirty="0"/>
              <a:t>觀看有哪些服務後輸入</a:t>
            </a:r>
            <a:r>
              <a:rPr lang="en-US" altLang="zh-TW" sz="2400" dirty="0"/>
              <a:t>start 30</a:t>
            </a:r>
            <a:r>
              <a:rPr lang="zh-TW" altLang="en-US" sz="2400" dirty="0"/>
              <a:t>開啟內建的燈泡範例。</a:t>
            </a:r>
            <a:endParaRPr lang="en-US" altLang="zh-TW" sz="240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36912"/>
            <a:ext cx="4176464" cy="39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3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30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執行成功後可以</a:t>
            </a:r>
            <a:r>
              <a:rPr lang="zh-TW" altLang="en-US" sz="2400" dirty="0" smtClean="0"/>
              <a:t>看到</a:t>
            </a:r>
            <a:r>
              <a:rPr lang="en-US" altLang="zh-TW" sz="2400" dirty="0" smtClean="0"/>
              <a:t>MN-CSE</a:t>
            </a:r>
            <a:r>
              <a:rPr lang="zh-TW" altLang="en-US" sz="2400" dirty="0" smtClean="0"/>
              <a:t>中</a:t>
            </a:r>
            <a:r>
              <a:rPr lang="zh-TW" altLang="en-US" sz="2400" dirty="0" smtClean="0"/>
              <a:t>出現的兩個燈泡，點選</a:t>
            </a:r>
            <a:r>
              <a:rPr lang="en-US" altLang="zh-TW" sz="2400" dirty="0" smtClean="0"/>
              <a:t>Description</a:t>
            </a:r>
            <a:r>
              <a:rPr lang="zh-TW" altLang="en-US" sz="2400" dirty="0" smtClean="0"/>
              <a:t>後在點選其</a:t>
            </a:r>
            <a:r>
              <a:rPr lang="zh-TW" altLang="en-US" sz="2400" dirty="0" smtClean="0"/>
              <a:t>下物件</a:t>
            </a:r>
            <a:r>
              <a:rPr lang="zh-TW" altLang="en-US" sz="2400" dirty="0" smtClean="0"/>
              <a:t>會出現控制燈泡的按鈕，</a:t>
            </a:r>
            <a:r>
              <a:rPr lang="zh-TW" altLang="en-US" sz="2400" dirty="0" smtClean="0"/>
              <a:t>可以試著透過</a:t>
            </a:r>
            <a:r>
              <a:rPr lang="zh-TW" altLang="en-US" sz="2400" dirty="0"/>
              <a:t>按鈕來</a:t>
            </a:r>
            <a:r>
              <a:rPr lang="zh-TW" altLang="en-US" sz="2400" dirty="0" smtClean="0"/>
              <a:t>控制燈泡。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12976"/>
            <a:ext cx="4978896" cy="252028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03" y="2852936"/>
            <a:ext cx="302929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Postman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Postman</a:t>
            </a:r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chrome</a:t>
            </a:r>
            <a:r>
              <a:rPr lang="zh-TW" altLang="en-US" dirty="0" smtClean="0"/>
              <a:t> 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透過</a:t>
            </a:r>
            <a:r>
              <a:rPr lang="en-US" altLang="zh-TW" dirty="0" smtClean="0"/>
              <a:t>postman</a:t>
            </a:r>
            <a:r>
              <a:rPr lang="zh-TW" altLang="en-US" dirty="0" smtClean="0"/>
              <a:t>官網選擇正確版本安裝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安裝完進行解壓縮後切換進入目錄，執行</a:t>
            </a:r>
            <a:r>
              <a:rPr lang="en-US" altLang="zh-TW" dirty="0" smtClean="0"/>
              <a:t>./Postman</a:t>
            </a:r>
            <a:r>
              <a:rPr lang="zh-TW" altLang="en-US" dirty="0" smtClean="0"/>
              <a:t>即可執行</a:t>
            </a:r>
            <a:r>
              <a:rPr lang="en-US" altLang="zh-TW" dirty="0" smtClean="0"/>
              <a:t>Postman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4548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透過</a:t>
            </a:r>
            <a:r>
              <a:rPr lang="en-US" altLang="zh-TW" dirty="0" smtClean="0"/>
              <a:t>Postman</a:t>
            </a:r>
            <a:r>
              <a:rPr lang="zh-TW" altLang="en-US" dirty="0" smtClean="0"/>
              <a:t>登入</a:t>
            </a:r>
            <a:r>
              <a:rPr lang="en-US" altLang="zh-TW" dirty="0" smtClean="0"/>
              <a:t>IN-CSE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啟動</a:t>
            </a:r>
            <a:r>
              <a:rPr lang="en-US" altLang="zh-TW" sz="2400" dirty="0" smtClean="0"/>
              <a:t>Postman</a:t>
            </a:r>
            <a:r>
              <a:rPr lang="zh-TW" altLang="en-US" sz="2400" dirty="0" smtClean="0"/>
              <a:t>後，在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的地方</a:t>
            </a:r>
            <a:r>
              <a:rPr lang="zh-TW" altLang="en-US" sz="2400" dirty="0" smtClean="0"/>
              <a:t>輸入</a:t>
            </a:r>
            <a:r>
              <a:rPr lang="en-US" altLang="zh-TW" sz="2400" dirty="0" smtClean="0"/>
              <a:t>IN-CSE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URL</a:t>
            </a:r>
            <a:r>
              <a:rPr lang="zh-TW" altLang="en-US" sz="2400" dirty="0" smtClean="0"/>
              <a:t>並且在</a:t>
            </a:r>
            <a:r>
              <a:rPr lang="en-US" altLang="zh-TW" sz="2400" dirty="0" smtClean="0"/>
              <a:t>Type</a:t>
            </a:r>
            <a:r>
              <a:rPr lang="zh-TW" altLang="en-US" sz="2400" dirty="0" smtClean="0"/>
              <a:t>選擇</a:t>
            </a:r>
            <a:r>
              <a:rPr lang="en-US" altLang="zh-TW" sz="2400" dirty="0" smtClean="0"/>
              <a:t>Basic </a:t>
            </a:r>
            <a:r>
              <a:rPr lang="en-US" altLang="zh-TW" sz="2400" dirty="0" err="1" smtClean="0"/>
              <a:t>Auth</a:t>
            </a:r>
            <a:r>
              <a:rPr lang="zh-TW" altLang="en-US" sz="2400" dirty="0" smtClean="0"/>
              <a:t>輸入帳號密碼後進行</a:t>
            </a:r>
            <a:r>
              <a:rPr lang="en-US" altLang="zh-TW" sz="2400" dirty="0" smtClean="0"/>
              <a:t>Update Request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" y="2564904"/>
            <a:ext cx="6976110" cy="3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53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MN-CSE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Resource 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Retrieve a </a:t>
            </a:r>
            <a:r>
              <a:rPr lang="en-US" altLang="zh-TW" sz="2400" dirty="0" smtClean="0"/>
              <a:t>resource</a:t>
            </a:r>
          </a:p>
          <a:p>
            <a:pPr lvl="1"/>
            <a:r>
              <a:rPr lang="en-US" altLang="zh-TW" sz="2000" dirty="0" smtClean="0"/>
              <a:t>URL</a:t>
            </a:r>
            <a:r>
              <a:rPr lang="zh-TW" altLang="en-US" sz="2000" dirty="0" smtClean="0"/>
              <a:t>輸入</a:t>
            </a:r>
            <a:r>
              <a:rPr lang="en-US" altLang="zh-TW" sz="2000" u="sng" dirty="0">
                <a:hlinkClick r:id="rId2"/>
              </a:rPr>
              <a:t>http://127.0.0.1:8282/~/</a:t>
            </a:r>
            <a:r>
              <a:rPr lang="en-US" altLang="zh-TW" sz="2000" u="sng" dirty="0" smtClean="0">
                <a:hlinkClick r:id="rId2"/>
              </a:rPr>
              <a:t>mn-cse</a:t>
            </a:r>
            <a:r>
              <a:rPr lang="zh-TW" altLang="en-US" sz="2000" u="sng" dirty="0" smtClean="0"/>
              <a:t>並且選用</a:t>
            </a:r>
            <a:r>
              <a:rPr lang="en-US" altLang="zh-TW" sz="2000" u="sng" dirty="0" smtClean="0"/>
              <a:t>GET</a:t>
            </a:r>
            <a:r>
              <a:rPr lang="zh-TW" altLang="en-US" sz="2000" u="sng" dirty="0" smtClean="0"/>
              <a:t>，</a:t>
            </a:r>
            <a:endParaRPr lang="en-US" altLang="zh-TW" sz="2000" u="sng" dirty="0" smtClean="0"/>
          </a:p>
          <a:p>
            <a:pPr lvl="1"/>
            <a:r>
              <a:rPr lang="en-US" altLang="zh-TW" sz="2000" dirty="0" smtClean="0"/>
              <a:t>Header</a:t>
            </a:r>
            <a:r>
              <a:rPr lang="zh-TW" altLang="en-US" sz="2000" dirty="0" smtClean="0"/>
              <a:t>輸入</a:t>
            </a:r>
            <a:r>
              <a:rPr lang="en-US" altLang="zh-TW" sz="2000" dirty="0"/>
              <a:t>X-M2M-Origin : </a:t>
            </a:r>
            <a:r>
              <a:rPr lang="en-US" altLang="zh-TW" sz="2000" dirty="0" err="1"/>
              <a:t>admin:admin</a:t>
            </a:r>
            <a:r>
              <a:rPr lang="zh-TW" altLang="zh-TW" sz="2000" dirty="0"/>
              <a:t>並按下</a:t>
            </a:r>
            <a:r>
              <a:rPr lang="en-US" altLang="zh-TW" sz="2000" dirty="0" smtClean="0"/>
              <a:t>Send</a:t>
            </a:r>
            <a:r>
              <a:rPr lang="zh-TW" altLang="en-US" sz="2000" dirty="0" smtClean="0"/>
              <a:t>，得到一夏結果。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endParaRPr lang="zh-TW" altLang="en-US" sz="2000" dirty="0"/>
          </a:p>
        </p:txBody>
      </p:sp>
      <p:pic>
        <p:nvPicPr>
          <p:cNvPr id="4" name="圖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0" y="3356992"/>
            <a:ext cx="8011795" cy="1541145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85184"/>
            <a:ext cx="7724140" cy="13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 smtClean="0"/>
              <a:t>Postman</a:t>
            </a:r>
            <a:r>
              <a:rPr lang="zh-TW" altLang="en-US" dirty="0" smtClean="0"/>
              <a:t>在</a:t>
            </a:r>
            <a:r>
              <a:rPr lang="en-US" altLang="zh-TW" dirty="0" smtClean="0"/>
              <a:t>MN-CSE</a:t>
            </a:r>
            <a:r>
              <a:rPr lang="zh-TW" altLang="en-US" dirty="0" smtClean="0"/>
              <a:t>上新增</a:t>
            </a:r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 smtClean="0"/>
              <a:t>在</a:t>
            </a:r>
            <a:r>
              <a:rPr lang="en-US" altLang="zh-TW" sz="2400" dirty="0" smtClean="0"/>
              <a:t>MN-CSE</a:t>
            </a:r>
            <a:r>
              <a:rPr lang="zh-TW" altLang="en-US" sz="2400" dirty="0" smtClean="0"/>
              <a:t>中新增</a:t>
            </a:r>
            <a:r>
              <a:rPr lang="en-US" altLang="zh-TW" sz="2400" dirty="0" smtClean="0"/>
              <a:t>Application</a:t>
            </a:r>
          </a:p>
          <a:p>
            <a:pPr lvl="1"/>
            <a:r>
              <a:rPr lang="en-US" altLang="zh-TW" sz="2000" dirty="0" smtClean="0"/>
              <a:t>URL</a:t>
            </a:r>
            <a:r>
              <a:rPr lang="zh-TW" altLang="zh-TW" sz="2000" dirty="0" smtClean="0"/>
              <a:t>輸入</a:t>
            </a:r>
            <a:r>
              <a:rPr lang="en-US" altLang="zh-TW" sz="2000" u="sng" dirty="0">
                <a:hlinkClick r:id="rId2"/>
              </a:rPr>
              <a:t>http://127.0.0.1:8080/~/</a:t>
            </a:r>
            <a:r>
              <a:rPr lang="en-US" altLang="zh-TW" sz="2000" u="sng" dirty="0" smtClean="0">
                <a:hlinkClick r:id="rId2"/>
              </a:rPr>
              <a:t>mn-cse</a:t>
            </a:r>
            <a:endParaRPr lang="en-US" altLang="zh-TW" sz="2000" u="sng" dirty="0" smtClean="0"/>
          </a:p>
          <a:p>
            <a:pPr lvl="1"/>
            <a:r>
              <a:rPr lang="en-US" altLang="zh-TW" sz="2000" dirty="0"/>
              <a:t>Header</a:t>
            </a:r>
            <a:r>
              <a:rPr lang="zh-TW" altLang="zh-TW" sz="2000" dirty="0"/>
              <a:t>輸入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X-M2M-Origin</a:t>
            </a:r>
            <a:r>
              <a:rPr lang="en-US" altLang="zh-TW" sz="2000" dirty="0"/>
              <a:t>: </a:t>
            </a:r>
            <a:r>
              <a:rPr lang="en-US" altLang="zh-TW" sz="2000" dirty="0" err="1" smtClean="0"/>
              <a:t>admin:admin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Content-Type: </a:t>
            </a:r>
            <a:r>
              <a:rPr lang="en-US" altLang="zh-TW" sz="2000" dirty="0" smtClean="0"/>
              <a:t>application/</a:t>
            </a:r>
            <a:r>
              <a:rPr lang="en-US" altLang="zh-TW" sz="2000" dirty="0" err="1" smtClean="0"/>
              <a:t>xml;ty</a:t>
            </a:r>
            <a:r>
              <a:rPr lang="en-US" altLang="zh-TW" sz="2000" dirty="0" smtClean="0"/>
              <a:t>=2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X-M2M-NM: MY_SENSOR(</a:t>
            </a:r>
            <a:r>
              <a:rPr lang="zh-TW" altLang="zh-TW" sz="2000" dirty="0"/>
              <a:t>可任意輸入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en-US" altLang="zh-TW" sz="2000" dirty="0"/>
              <a:t>Body</a:t>
            </a:r>
            <a:r>
              <a:rPr lang="zh-TW" altLang="zh-TW" sz="2000" dirty="0"/>
              <a:t>中選擇</a:t>
            </a:r>
            <a:r>
              <a:rPr lang="en-US" altLang="zh-TW" sz="2000" dirty="0"/>
              <a:t>raw</a:t>
            </a:r>
            <a:r>
              <a:rPr lang="zh-TW" altLang="zh-TW" sz="2000" dirty="0"/>
              <a:t>型態選擇</a:t>
            </a:r>
            <a:r>
              <a:rPr lang="en-US" altLang="zh-TW" sz="2000" dirty="0"/>
              <a:t>XML(application/xml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並在下方輸入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200" dirty="0" smtClean="0"/>
              <a:t>            &lt;</a:t>
            </a:r>
            <a:r>
              <a:rPr lang="en-US" altLang="zh-TW" sz="2200" dirty="0"/>
              <a:t>om2m:ae xmlns:om2m="http://www.onem2m.org/xml/protocols"&gt;</a:t>
            </a:r>
            <a:endParaRPr lang="zh-TW" altLang="zh-TW" sz="2200" dirty="0"/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smtClean="0"/>
              <a:t>             </a:t>
            </a:r>
            <a:r>
              <a:rPr lang="en-US" altLang="zh-TW" sz="2200" dirty="0"/>
              <a:t>&lt;</a:t>
            </a:r>
            <a:r>
              <a:rPr lang="en-US" altLang="zh-TW" sz="2200" dirty="0" err="1"/>
              <a:t>api</a:t>
            </a:r>
            <a:r>
              <a:rPr lang="en-US" altLang="zh-TW" sz="2200" dirty="0"/>
              <a:t>&gt;app-sensor&lt;/</a:t>
            </a:r>
            <a:r>
              <a:rPr lang="en-US" altLang="zh-TW" sz="2200" dirty="0" err="1"/>
              <a:t>api</a:t>
            </a:r>
            <a:r>
              <a:rPr lang="en-US" altLang="zh-TW" sz="2200" dirty="0"/>
              <a:t>&gt;</a:t>
            </a:r>
            <a:endParaRPr lang="zh-TW" altLang="zh-TW" sz="2200" dirty="0"/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smtClean="0"/>
              <a:t>            </a:t>
            </a:r>
            <a:r>
              <a:rPr lang="en-US" altLang="zh-TW" sz="2200" dirty="0"/>
              <a:t>&lt;</a:t>
            </a:r>
            <a:r>
              <a:rPr lang="en-US" altLang="zh-TW" sz="2200" dirty="0" err="1"/>
              <a:t>lbl</a:t>
            </a:r>
            <a:r>
              <a:rPr lang="en-US" altLang="zh-TW" sz="2200" dirty="0"/>
              <a:t>&gt;Type/sensor </a:t>
            </a:r>
            <a:r>
              <a:rPr lang="en-US" altLang="zh-TW" sz="2200" dirty="0" smtClean="0"/>
              <a:t>Category/</a:t>
            </a:r>
            <a:r>
              <a:rPr lang="en-US" altLang="zh-TW" sz="2200" dirty="0" err="1" smtClean="0"/>
              <a:t>temperatureLocation</a:t>
            </a:r>
            <a:r>
              <a:rPr lang="en-US" altLang="zh-TW" sz="2200" dirty="0" smtClean="0"/>
              <a:t>/home</a:t>
            </a:r>
            <a:r>
              <a:rPr lang="en-US" altLang="zh-TW" sz="2200" dirty="0"/>
              <a:t>&lt;/</a:t>
            </a:r>
            <a:r>
              <a:rPr lang="en-US" altLang="zh-TW" sz="2200" dirty="0" err="1"/>
              <a:t>lbl</a:t>
            </a:r>
            <a:r>
              <a:rPr lang="en-US" altLang="zh-TW" sz="2200" dirty="0"/>
              <a:t>&gt;</a:t>
            </a:r>
            <a:endParaRPr lang="zh-TW" altLang="zh-TW" sz="2200" dirty="0"/>
          </a:p>
          <a:p>
            <a:pPr marL="0" indent="0">
              <a:buNone/>
            </a:pPr>
            <a:r>
              <a:rPr lang="en-US" altLang="zh-TW" sz="2200" dirty="0"/>
              <a:t>   </a:t>
            </a:r>
            <a:r>
              <a:rPr lang="en-US" altLang="zh-TW" sz="2200" dirty="0" smtClean="0"/>
              <a:t>            </a:t>
            </a:r>
            <a:r>
              <a:rPr lang="en-US" altLang="zh-TW" sz="2200" dirty="0"/>
              <a:t>&lt;</a:t>
            </a:r>
            <a:r>
              <a:rPr lang="en-US" altLang="zh-TW" sz="2200" dirty="0" err="1"/>
              <a:t>rr</a:t>
            </a:r>
            <a:r>
              <a:rPr lang="en-US" altLang="zh-TW" sz="2200" dirty="0"/>
              <a:t>&gt;false&lt;/</a:t>
            </a:r>
            <a:r>
              <a:rPr lang="en-US" altLang="zh-TW" sz="2200" dirty="0" err="1"/>
              <a:t>rr</a:t>
            </a:r>
            <a:r>
              <a:rPr lang="en-US" altLang="zh-TW" sz="2200" dirty="0"/>
              <a:t>&gt;</a:t>
            </a:r>
            <a:endParaRPr lang="zh-TW" altLang="zh-TW" sz="2200" dirty="0"/>
          </a:p>
          <a:p>
            <a:pPr marL="0" indent="0">
              <a:buNone/>
            </a:pPr>
            <a:r>
              <a:rPr lang="en-US" altLang="zh-TW" sz="2200" dirty="0" smtClean="0"/>
              <a:t>           &lt;/</a:t>
            </a:r>
            <a:r>
              <a:rPr lang="en-US" altLang="zh-TW" sz="2200" dirty="0"/>
              <a:t>om2m:ae</a:t>
            </a:r>
            <a:r>
              <a:rPr lang="en-US" altLang="zh-TW" sz="2200" dirty="0" smtClean="0"/>
              <a:t>&gt;</a:t>
            </a:r>
          </a:p>
          <a:p>
            <a:r>
              <a:rPr lang="zh-TW" altLang="en-US" sz="2200" dirty="0" smtClean="0"/>
              <a:t>即可完成新</a:t>
            </a:r>
            <a:r>
              <a:rPr lang="zh-TW" altLang="en-US" sz="2200" dirty="0"/>
              <a:t>增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412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Postman</a:t>
            </a:r>
            <a:r>
              <a:rPr lang="zh-TW" altLang="en-US" dirty="0" smtClean="0"/>
              <a:t>輸入畫面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50795"/>
            <a:ext cx="7301626" cy="1656184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49" y="3717032"/>
            <a:ext cx="8229600" cy="218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發送成功後可以在</a:t>
            </a:r>
            <a:r>
              <a:rPr lang="en-US" altLang="zh-TW" sz="2400" dirty="0" smtClean="0"/>
              <a:t>oneM2M</a:t>
            </a:r>
            <a:r>
              <a:rPr lang="zh-TW" altLang="en-US" sz="2400" dirty="0" smtClean="0"/>
              <a:t>中</a:t>
            </a:r>
            <a:r>
              <a:rPr lang="en-US" altLang="zh-TW" sz="2400" dirty="0" smtClean="0"/>
              <a:t>MN-CSE</a:t>
            </a:r>
            <a:r>
              <a:rPr lang="zh-TW" altLang="en-US" sz="2400" dirty="0" smtClean="0"/>
              <a:t>中</a:t>
            </a:r>
            <a:r>
              <a:rPr lang="zh-TW" altLang="en-US" sz="2400" dirty="0" smtClean="0"/>
              <a:t>看到新增</a:t>
            </a:r>
            <a:r>
              <a:rPr lang="en-US" altLang="zh-TW" sz="2400" dirty="0" smtClean="0"/>
              <a:t>Application</a:t>
            </a:r>
            <a:r>
              <a:rPr lang="zh-TW" altLang="en-US" sz="2400" dirty="0" smtClean="0"/>
              <a:t>成功。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96011"/>
            <a:ext cx="5274310" cy="37604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95936" y="5373216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81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Lab3-1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 smtClean="0"/>
              <a:t>請</a:t>
            </a:r>
            <a:r>
              <a:rPr lang="zh-TW" altLang="zh-TW" sz="2400" dirty="0"/>
              <a:t>使用</a:t>
            </a:r>
            <a:r>
              <a:rPr lang="en-US" altLang="zh-TW" sz="2400" dirty="0"/>
              <a:t>Postman</a:t>
            </a:r>
            <a:r>
              <a:rPr lang="zh-TW" altLang="zh-TW" sz="2400" dirty="0"/>
              <a:t>新增一個</a:t>
            </a:r>
            <a:r>
              <a:rPr lang="en-US" altLang="zh-TW" sz="2400" dirty="0" smtClean="0"/>
              <a:t>Sensor(</a:t>
            </a:r>
            <a:r>
              <a:rPr lang="zh-TW" altLang="zh-TW" sz="2400" dirty="0" smtClean="0"/>
              <a:t>名字隨意</a:t>
            </a:r>
            <a:r>
              <a:rPr lang="en-US" altLang="zh-TW" sz="2400" dirty="0" smtClean="0"/>
              <a:t>)</a:t>
            </a:r>
            <a:r>
              <a:rPr lang="zh-TW" altLang="zh-TW" sz="2400" dirty="0" smtClean="0"/>
              <a:t>並</a:t>
            </a:r>
            <a:r>
              <a:rPr lang="zh-TW" altLang="zh-TW" sz="2400" dirty="0"/>
              <a:t>在</a:t>
            </a:r>
            <a:r>
              <a:rPr lang="en-US" altLang="zh-TW" sz="2400" dirty="0"/>
              <a:t>Sensor</a:t>
            </a:r>
            <a:r>
              <a:rPr lang="zh-TW" altLang="zh-TW" sz="2400" dirty="0" smtClean="0"/>
              <a:t>下</a:t>
            </a:r>
            <a:r>
              <a:rPr lang="zh-TW" altLang="en-US" sz="2400" dirty="0" smtClean="0"/>
              <a:t>新增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DESCRIPTOR container</a:t>
            </a:r>
            <a:endParaRPr lang="zh-TW" altLang="zh-TW" sz="2000" dirty="0"/>
          </a:p>
          <a:p>
            <a:pPr lvl="1"/>
            <a:r>
              <a:rPr lang="en-US" altLang="zh-TW" sz="2000" dirty="0"/>
              <a:t>Description </a:t>
            </a:r>
            <a:r>
              <a:rPr lang="en-US" altLang="zh-TW" sz="2000" dirty="0" err="1"/>
              <a:t>contentInstance</a:t>
            </a:r>
            <a:endParaRPr lang="zh-TW" altLang="zh-TW" sz="2000" dirty="0"/>
          </a:p>
          <a:p>
            <a:pPr lvl="1"/>
            <a:r>
              <a:rPr lang="en-US" altLang="zh-TW" sz="2000" dirty="0"/>
              <a:t>DATA container</a:t>
            </a:r>
            <a:endParaRPr lang="zh-TW" altLang="zh-TW" sz="2000" dirty="0"/>
          </a:p>
          <a:p>
            <a:pPr lvl="1"/>
            <a:r>
              <a:rPr lang="en-US" altLang="zh-TW" sz="2000" dirty="0"/>
              <a:t>Data </a:t>
            </a:r>
            <a:r>
              <a:rPr lang="en-US" altLang="zh-TW" sz="2000" dirty="0" err="1"/>
              <a:t>contentInstance</a:t>
            </a:r>
            <a:endParaRPr lang="zh-TW" altLang="zh-TW" sz="2000" dirty="0" smtClean="0"/>
          </a:p>
          <a:p>
            <a:r>
              <a:rPr lang="zh-TW" altLang="en-US" sz="2400" dirty="0" smtClean="0"/>
              <a:t>完成將如右圖所示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83" y="3329608"/>
            <a:ext cx="5258967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80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寫網頁程式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Node-RED</a:t>
            </a:r>
            <a:endParaRPr lang="en-US" altLang="zh-TW" sz="2800" dirty="0"/>
          </a:p>
          <a:p>
            <a:pPr lvl="1"/>
            <a:r>
              <a:rPr lang="en-US" altLang="zh-TW" sz="2400" dirty="0" smtClean="0"/>
              <a:t>Node-RED</a:t>
            </a:r>
            <a:r>
              <a:rPr lang="zh-TW" altLang="zh-TW" sz="2400" dirty="0"/>
              <a:t>是一款基於</a:t>
            </a:r>
            <a:r>
              <a:rPr lang="en-US" altLang="zh-TW" sz="2400" dirty="0"/>
              <a:t>Node.js</a:t>
            </a:r>
            <a:r>
              <a:rPr lang="zh-TW" altLang="zh-TW" sz="2400" dirty="0"/>
              <a:t>並應用在物連網的視覺化套件，裡面整合了許多的</a:t>
            </a:r>
            <a:r>
              <a:rPr lang="zh-TW" altLang="zh-TW" sz="2400" dirty="0" smtClean="0"/>
              <a:t>服務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zh-TW" sz="2400" dirty="0" smtClean="0"/>
              <a:t>原本</a:t>
            </a:r>
            <a:r>
              <a:rPr lang="zh-TW" altLang="zh-TW" sz="2400" dirty="0"/>
              <a:t>是專門為了物聯</a:t>
            </a:r>
            <a:r>
              <a:rPr lang="zh-TW" altLang="zh-TW" sz="2400" dirty="0" smtClean="0"/>
              <a:t>網而</a:t>
            </a:r>
            <a:r>
              <a:rPr lang="zh-TW" altLang="zh-TW" sz="2400" dirty="0"/>
              <a:t>設計，但現在不論是</a:t>
            </a:r>
            <a:r>
              <a:rPr lang="en-US" altLang="zh-TW" sz="2400" dirty="0"/>
              <a:t>http</a:t>
            </a:r>
            <a:r>
              <a:rPr lang="zh-TW" altLang="zh-TW" sz="2400" dirty="0"/>
              <a:t>建網站、</a:t>
            </a:r>
            <a:r>
              <a:rPr lang="en-US" altLang="zh-TW" sz="2400" dirty="0" err="1"/>
              <a:t>websocket</a:t>
            </a:r>
            <a:r>
              <a:rPr lang="zh-TW" altLang="zh-TW" sz="2400" dirty="0"/>
              <a:t>、爬蟲等等</a:t>
            </a:r>
            <a:r>
              <a:rPr lang="en-US" altLang="zh-TW" sz="2400" dirty="0"/>
              <a:t>…</a:t>
            </a:r>
            <a:r>
              <a:rPr lang="zh-TW" altLang="zh-TW" sz="2400" dirty="0"/>
              <a:t>都有包辦</a:t>
            </a:r>
            <a:r>
              <a:rPr lang="en-US" altLang="zh-TW" sz="2400" dirty="0"/>
              <a:t>! Node-RED</a:t>
            </a:r>
            <a:r>
              <a:rPr lang="zh-TW" altLang="zh-TW" sz="2400" dirty="0"/>
              <a:t>安裝完成後，我們就可以在任何電腦的瀏覽器上編輯我們的</a:t>
            </a:r>
            <a:r>
              <a:rPr lang="en-US" altLang="zh-TW" sz="2400" dirty="0"/>
              <a:t>”node flows”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類似於</a:t>
            </a:r>
            <a:r>
              <a:rPr lang="en-US" altLang="zh-TW" sz="2400" dirty="0" smtClean="0"/>
              <a:t>App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Inventor2</a:t>
            </a:r>
            <a:endParaRPr lang="zh-TW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956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Lab3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oneM2M</a:t>
            </a:r>
            <a:r>
              <a:rPr lang="zh-TW" altLang="en-US" sz="2800" dirty="0" smtClean="0"/>
              <a:t>簡介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oneM2M</a:t>
            </a:r>
            <a:r>
              <a:rPr lang="zh-TW" altLang="en-US" sz="2400" dirty="0"/>
              <a:t>為國際標準組織</a:t>
            </a:r>
            <a:r>
              <a:rPr lang="en-US" altLang="zh-TW" sz="2400" dirty="0" smtClean="0"/>
              <a:t>ETSI</a:t>
            </a:r>
            <a:r>
              <a:rPr lang="zh-TW" altLang="en-US" sz="2400" dirty="0" smtClean="0"/>
              <a:t>旗下專門對</a:t>
            </a:r>
            <a:r>
              <a:rPr lang="en-US" altLang="zh-TW" sz="2400" dirty="0" smtClean="0"/>
              <a:t>M2M</a:t>
            </a:r>
            <a:r>
              <a:rPr lang="zh-TW" altLang="en-US" sz="2400" dirty="0" smtClean="0"/>
              <a:t>及</a:t>
            </a:r>
            <a:r>
              <a:rPr lang="en-US" altLang="zh-TW" sz="2400" dirty="0" smtClean="0"/>
              <a:t>IOT</a:t>
            </a:r>
            <a:r>
              <a:rPr lang="zh-TW" altLang="en-US" sz="2400" dirty="0" smtClean="0"/>
              <a:t>研究</a:t>
            </a:r>
            <a:r>
              <a:rPr lang="zh-TW" altLang="en-US" sz="2400" dirty="0" smtClean="0"/>
              <a:t>的軟體架構，</a:t>
            </a:r>
            <a:r>
              <a:rPr lang="zh-TW" altLang="zh-TW" sz="2400" dirty="0" smtClean="0"/>
              <a:t>目的</a:t>
            </a:r>
            <a:r>
              <a:rPr lang="zh-TW" altLang="zh-TW" sz="2400" dirty="0"/>
              <a:t>在於研發一種物聯網架構及相關技術標準，以實現跨部門或者跨行業不同機器之間的訊息</a:t>
            </a:r>
            <a:r>
              <a:rPr lang="zh-TW" altLang="zh-TW" sz="2400" dirty="0" smtClean="0"/>
              <a:t>傳遞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r>
              <a:rPr lang="zh-TW" altLang="zh-TW" sz="2400" dirty="0"/>
              <a:t>目前的應用大部分都用於</a:t>
            </a:r>
            <a:r>
              <a:rPr lang="en-US" altLang="zh-TW" sz="2400" dirty="0"/>
              <a:t>: </a:t>
            </a:r>
            <a:r>
              <a:rPr lang="zh-TW" altLang="zh-TW" sz="2400" dirty="0"/>
              <a:t>車載通訊系統、智慧交通系統、智慧醫療、智慧電網、工業物聯網、智慧家居等。</a:t>
            </a:r>
            <a:endParaRPr lang="en-US" altLang="zh-TW" sz="2400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7356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</a:t>
            </a:r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Node-RED</a:t>
            </a:r>
            <a:r>
              <a:rPr lang="zh-TW" altLang="zh-TW" sz="2800" dirty="0"/>
              <a:t>流行的理由，在於它擁有以下諸多的</a:t>
            </a:r>
            <a:r>
              <a:rPr lang="zh-TW" altLang="zh-TW" sz="2800" dirty="0" smtClean="0"/>
              <a:t>優點</a:t>
            </a:r>
            <a:endParaRPr lang="en-US" altLang="zh-TW" sz="2800" dirty="0"/>
          </a:p>
          <a:p>
            <a:pPr lvl="1"/>
            <a:r>
              <a:rPr lang="zh-TW" altLang="zh-TW" dirty="0"/>
              <a:t>相較於撰寫程式碼，使用圖形化界面可更快速開發。</a:t>
            </a:r>
          </a:p>
          <a:p>
            <a:pPr lvl="1"/>
            <a:r>
              <a:rPr lang="zh-TW" altLang="zh-TW" dirty="0"/>
              <a:t>適合作為概念性應用驗證的開發工具。</a:t>
            </a:r>
          </a:p>
          <a:p>
            <a:pPr lvl="1"/>
            <a:r>
              <a:rPr lang="zh-TW" altLang="zh-TW" dirty="0"/>
              <a:t>淺顯易懂，每個</a:t>
            </a:r>
            <a:r>
              <a:rPr lang="en-US" altLang="zh-TW" dirty="0"/>
              <a:t>API</a:t>
            </a:r>
            <a:r>
              <a:rPr lang="zh-TW" altLang="zh-TW" dirty="0"/>
              <a:t>都有文字說明可供查詢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161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Node-red</a:t>
            </a:r>
          </a:p>
          <a:p>
            <a:pPr lvl="1"/>
            <a:r>
              <a:rPr lang="zh-TW" altLang="zh-TW" dirty="0"/>
              <a:t>安裝</a:t>
            </a:r>
            <a:r>
              <a:rPr lang="en-US" altLang="zh-TW" dirty="0" smtClean="0"/>
              <a:t>Node.js</a:t>
            </a:r>
          </a:p>
          <a:p>
            <a:pPr lvl="2"/>
            <a:r>
              <a:rPr lang="en-US" altLang="zh-TW" dirty="0"/>
              <a:t>curl -</a:t>
            </a:r>
            <a:r>
              <a:rPr lang="en-US" altLang="zh-TW" dirty="0" err="1"/>
              <a:t>sL</a:t>
            </a:r>
            <a:r>
              <a:rPr lang="en-US" altLang="zh-TW" dirty="0"/>
              <a:t> https://deb.nodesource.com/setup_4.x | </a:t>
            </a:r>
            <a:r>
              <a:rPr lang="en-US" altLang="zh-TW" dirty="0" err="1"/>
              <a:t>sudo</a:t>
            </a:r>
            <a:r>
              <a:rPr lang="en-US" altLang="zh-TW" dirty="0"/>
              <a:t> -E bash </a:t>
            </a:r>
            <a:r>
              <a:rPr lang="en-US" altLang="zh-TW" dirty="0" smtClean="0"/>
              <a:t>–</a:t>
            </a:r>
          </a:p>
          <a:p>
            <a:pPr lvl="2"/>
            <a:r>
              <a:rPr lang="en-US" altLang="zh-TW" dirty="0" err="1"/>
              <a:t>sudo</a:t>
            </a:r>
            <a:r>
              <a:rPr lang="en-US" altLang="zh-TW" dirty="0"/>
              <a:t> apt-get install -y </a:t>
            </a:r>
            <a:r>
              <a:rPr lang="en-US" altLang="zh-TW" dirty="0" err="1" smtClean="0"/>
              <a:t>nodejs</a:t>
            </a:r>
            <a:endParaRPr lang="en-US" altLang="zh-TW" dirty="0"/>
          </a:p>
          <a:p>
            <a:pPr lvl="1"/>
            <a:r>
              <a:rPr lang="zh-TW" altLang="zh-TW" dirty="0" smtClean="0"/>
              <a:t>安裝</a:t>
            </a:r>
            <a:r>
              <a:rPr lang="en-US" altLang="zh-TW" dirty="0" smtClean="0"/>
              <a:t>Node-red</a:t>
            </a:r>
          </a:p>
          <a:p>
            <a:pPr lvl="2"/>
            <a:r>
              <a:rPr lang="zh-TW" altLang="zh-TW" dirty="0"/>
              <a:t>安裝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/>
              <a:t>apt-get install </a:t>
            </a:r>
            <a:r>
              <a:rPr lang="en-US" altLang="zh-TW" dirty="0" err="1" smtClean="0"/>
              <a:t>npm</a:t>
            </a:r>
            <a:endParaRPr lang="en-US" altLang="zh-TW" dirty="0" smtClean="0"/>
          </a:p>
          <a:p>
            <a:pPr lvl="2"/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npm</a:t>
            </a:r>
            <a:r>
              <a:rPr lang="en-US" altLang="zh-TW" dirty="0"/>
              <a:t> install -g --unsafe-perm node-red node-red-admin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98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r>
              <a:rPr lang="zh-TW" altLang="en-US" dirty="0"/>
              <a:t>安裝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Nodejs</a:t>
            </a:r>
            <a:r>
              <a:rPr lang="zh-TW" altLang="en-US" sz="2800" dirty="0" smtClean="0"/>
              <a:t>及</a:t>
            </a:r>
            <a:r>
              <a:rPr lang="en-US" altLang="zh-TW" sz="2800" dirty="0" err="1" smtClean="0"/>
              <a:t>npm</a:t>
            </a:r>
            <a:r>
              <a:rPr lang="zh-TW" altLang="en-US" sz="2800" dirty="0" smtClean="0"/>
              <a:t>安裝完成後都要檢查版本是否有誤。</a:t>
            </a:r>
            <a:endParaRPr lang="en-US" altLang="zh-TW" sz="2800" dirty="0" smtClean="0"/>
          </a:p>
          <a:p>
            <a:r>
              <a:rPr lang="zh-TW" altLang="en-US" sz="2800" dirty="0" smtClean="0"/>
              <a:t>啟動</a:t>
            </a:r>
            <a:r>
              <a:rPr lang="en-US" altLang="zh-TW" sz="2800" dirty="0" smtClean="0"/>
              <a:t>Node-red</a:t>
            </a:r>
          </a:p>
          <a:p>
            <a:pPr lvl="1"/>
            <a:r>
              <a:rPr lang="en-US" altLang="zh-TW" sz="2400" dirty="0" smtClean="0"/>
              <a:t>node-red</a:t>
            </a:r>
            <a:endParaRPr lang="zh-TW" altLang="en-US" sz="24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29000"/>
            <a:ext cx="5128895" cy="280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3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</a:t>
            </a:r>
            <a:r>
              <a:rPr lang="zh-TW" altLang="en-US" dirty="0" smtClean="0"/>
              <a:t>啟動後畫面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在瀏覽器輸入</a:t>
            </a:r>
            <a:r>
              <a:rPr lang="en-US" altLang="zh-TW" sz="2800" u="sng" dirty="0">
                <a:hlinkClick r:id="rId2"/>
              </a:rPr>
              <a:t>http://127.0.0.1:1880</a:t>
            </a:r>
            <a:r>
              <a:rPr lang="zh-TW" altLang="zh-TW" sz="2800" dirty="0"/>
              <a:t>開啟</a:t>
            </a:r>
            <a:r>
              <a:rPr lang="en-US" altLang="zh-TW" sz="2800" dirty="0"/>
              <a:t>Node-red</a:t>
            </a:r>
            <a:r>
              <a:rPr lang="zh-TW" altLang="zh-TW" sz="2800" dirty="0"/>
              <a:t>網頁</a:t>
            </a:r>
            <a:endParaRPr lang="zh-TW" altLang="en-US" sz="2800" dirty="0"/>
          </a:p>
        </p:txBody>
      </p:sp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45" y="2420888"/>
            <a:ext cx="5274310" cy="30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54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Node-RED</a:t>
            </a:r>
            <a:r>
              <a:rPr lang="zh-TW" altLang="en-US" dirty="0" smtClean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altLang="zh-TW" sz="2800" dirty="0"/>
              <a:t>Node-red Example </a:t>
            </a:r>
            <a:endParaRPr lang="zh-TW" altLang="zh-TW" sz="2800" dirty="0"/>
          </a:p>
          <a:p>
            <a:pPr lvl="1"/>
            <a:r>
              <a:rPr lang="zh-TW" altLang="zh-TW" dirty="0"/>
              <a:t>使用</a:t>
            </a:r>
            <a:r>
              <a:rPr lang="en-US" altLang="zh-TW" dirty="0"/>
              <a:t>Node-red</a:t>
            </a:r>
            <a:r>
              <a:rPr lang="zh-TW" altLang="zh-TW" dirty="0"/>
              <a:t>在</a:t>
            </a:r>
            <a:r>
              <a:rPr lang="en-US" altLang="zh-TW" dirty="0" smtClean="0"/>
              <a:t>MN-CSE</a:t>
            </a:r>
            <a:r>
              <a:rPr lang="zh-TW" altLang="zh-TW" dirty="0" smtClean="0"/>
              <a:t>中</a:t>
            </a:r>
            <a:r>
              <a:rPr lang="zh-TW" altLang="zh-TW" dirty="0"/>
              <a:t>新增一個</a:t>
            </a:r>
            <a:r>
              <a:rPr lang="en-US" altLang="zh-TW" dirty="0" smtClean="0"/>
              <a:t>Application</a:t>
            </a:r>
          </a:p>
          <a:p>
            <a:pPr lvl="1"/>
            <a:r>
              <a:rPr lang="zh-TW" altLang="zh-TW" dirty="0"/>
              <a:t>從左邊的 </a:t>
            </a:r>
            <a:r>
              <a:rPr lang="en-US" altLang="zh-TW" dirty="0"/>
              <a:t>”input” library</a:t>
            </a:r>
            <a:r>
              <a:rPr lang="zh-TW" altLang="zh-TW" dirty="0"/>
              <a:t>拉出</a:t>
            </a:r>
            <a:r>
              <a:rPr lang="en-US" altLang="zh-TW" dirty="0"/>
              <a:t>”</a:t>
            </a:r>
            <a:r>
              <a:rPr lang="en-US" altLang="zh-TW" dirty="0" err="1"/>
              <a:t>Inject”object</a:t>
            </a:r>
            <a:r>
              <a:rPr lang="zh-TW" altLang="zh-TW" dirty="0"/>
              <a:t>到</a:t>
            </a:r>
            <a:r>
              <a:rPr lang="en-US" altLang="zh-TW" dirty="0"/>
              <a:t>Flow1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5274310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55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Node-RED</a:t>
            </a:r>
            <a:r>
              <a:rPr lang="zh-TW" altLang="en-US" dirty="0"/>
              <a:t>程式範例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選取</a:t>
            </a:r>
            <a:r>
              <a:rPr lang="en-US" altLang="zh-TW" sz="2800" dirty="0"/>
              <a:t>function</a:t>
            </a:r>
            <a:r>
              <a:rPr lang="zh-TW" altLang="zh-TW" sz="2800" dirty="0"/>
              <a:t>中的</a:t>
            </a:r>
            <a:r>
              <a:rPr lang="en-US" altLang="zh-TW" sz="2800" dirty="0"/>
              <a:t>oM2M one </a:t>
            </a:r>
            <a:r>
              <a:rPr lang="en-US" altLang="zh-TW" sz="2800" dirty="0" smtClean="0"/>
              <a:t>Application</a:t>
            </a:r>
            <a:r>
              <a:rPr lang="zh-TW" altLang="en-US" sz="2800" dirty="0" smtClean="0"/>
              <a:t>及</a:t>
            </a:r>
            <a:r>
              <a:rPr lang="en-US" altLang="zh-TW" sz="2800" dirty="0" smtClean="0"/>
              <a:t>http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request</a:t>
            </a:r>
            <a:r>
              <a:rPr lang="zh-TW" altLang="en-US" sz="2800" dirty="0" smtClean="0"/>
              <a:t>，再選取</a:t>
            </a:r>
            <a:r>
              <a:rPr lang="en-US" altLang="zh-TW" sz="2800" dirty="0" smtClean="0"/>
              <a:t>output</a:t>
            </a:r>
            <a:r>
              <a:rPr lang="zh-TW" altLang="en-US" sz="2800" dirty="0" smtClean="0"/>
              <a:t>中的</a:t>
            </a:r>
            <a:r>
              <a:rPr lang="en-US" altLang="zh-TW" sz="2800" dirty="0" smtClean="0"/>
              <a:t>debug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將剛剛所取得的元件結合起來。</a:t>
            </a:r>
            <a:endParaRPr lang="en-US" altLang="zh-TW" sz="2800" dirty="0" smtClean="0"/>
          </a:p>
          <a:p>
            <a:endParaRPr lang="zh-TW" altLang="en-US" sz="2800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212976"/>
            <a:ext cx="49625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/>
              <a:t>oneM2M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400" dirty="0"/>
              <a:t>雙擊</a:t>
            </a:r>
            <a:r>
              <a:rPr lang="en-US" altLang="zh-TW" sz="2400" dirty="0"/>
              <a:t>oneM2M Application</a:t>
            </a:r>
            <a:r>
              <a:rPr lang="zh-TW" altLang="zh-TW" sz="2400" dirty="0"/>
              <a:t>打開編輯頁面進行編輯。並且對</a:t>
            </a:r>
            <a:r>
              <a:rPr lang="en-US" altLang="zh-TW" sz="2400" dirty="0" err="1"/>
              <a:t>xN_CSE</a:t>
            </a:r>
            <a:r>
              <a:rPr lang="zh-TW" altLang="zh-TW" sz="2400" dirty="0"/>
              <a:t>及</a:t>
            </a:r>
            <a:r>
              <a:rPr lang="en-US" altLang="zh-TW" sz="2400" dirty="0"/>
              <a:t>NM</a:t>
            </a:r>
            <a:r>
              <a:rPr lang="zh-TW" altLang="zh-TW" sz="2400" dirty="0"/>
              <a:t>點選編輯</a:t>
            </a:r>
            <a:r>
              <a:rPr lang="zh-TW" altLang="zh-TW" sz="2400" dirty="0" smtClean="0"/>
              <a:t>動作</a:t>
            </a:r>
            <a:r>
              <a:rPr lang="zh-TW" altLang="en-US" sz="2400" dirty="0" smtClean="0"/>
              <a:t>，</a:t>
            </a:r>
            <a:r>
              <a:rPr lang="en-US" altLang="zh-TW" sz="2400" dirty="0" err="1" smtClean="0"/>
              <a:t>AppID</a:t>
            </a:r>
            <a:r>
              <a:rPr lang="zh-TW" altLang="en-US" sz="2400" dirty="0" smtClean="0"/>
              <a:t>可隨意填寫。</a:t>
            </a:r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6" y="2933031"/>
            <a:ext cx="4541256" cy="3383781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95" y="2920123"/>
            <a:ext cx="4173906" cy="33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</a:t>
            </a:r>
            <a:r>
              <a:rPr lang="en-US" altLang="zh-TW" dirty="0"/>
              <a:t>http request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點</a:t>
            </a:r>
            <a:r>
              <a:rPr lang="zh-TW" altLang="en-US" sz="2800" dirty="0"/>
              <a:t>擊</a:t>
            </a:r>
            <a:r>
              <a:rPr lang="en-US" altLang="zh-TW" sz="2800" dirty="0" smtClean="0"/>
              <a:t>http </a:t>
            </a:r>
            <a:r>
              <a:rPr lang="en-US" altLang="zh-TW" sz="2800" dirty="0"/>
              <a:t>request</a:t>
            </a:r>
            <a:r>
              <a:rPr lang="zh-TW" altLang="zh-TW" sz="2800" dirty="0"/>
              <a:t>進行編輯，選取</a:t>
            </a:r>
            <a:r>
              <a:rPr lang="en-US" altLang="zh-TW" sz="2800" dirty="0"/>
              <a:t>POST</a:t>
            </a:r>
            <a:r>
              <a:rPr lang="zh-TW" altLang="zh-TW" sz="2800" dirty="0"/>
              <a:t>並按下</a:t>
            </a:r>
            <a:r>
              <a:rPr lang="en-US" altLang="zh-TW" sz="2800" dirty="0"/>
              <a:t>Done</a:t>
            </a:r>
            <a:r>
              <a:rPr lang="zh-TW" altLang="zh-TW" sz="2800" dirty="0"/>
              <a:t>。</a:t>
            </a:r>
            <a:endParaRPr lang="zh-TW" altLang="en-US" sz="28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93608"/>
            <a:ext cx="4754880" cy="393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Deploy Flow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800" dirty="0"/>
              <a:t>完成後按下</a:t>
            </a:r>
            <a:r>
              <a:rPr lang="zh-TW" altLang="zh-TW" sz="2800" dirty="0" smtClean="0"/>
              <a:t>上方</a:t>
            </a:r>
            <a:r>
              <a:rPr lang="en-US" altLang="zh-TW" sz="2800" dirty="0" smtClean="0"/>
              <a:t>Deployed</a:t>
            </a:r>
            <a:r>
              <a:rPr lang="zh-TW" altLang="zh-TW" sz="2800" dirty="0" smtClean="0"/>
              <a:t>鍵</a:t>
            </a:r>
            <a:r>
              <a:rPr lang="zh-TW" altLang="zh-TW" sz="2800" dirty="0"/>
              <a:t>可看到成功訊息</a:t>
            </a:r>
            <a:r>
              <a:rPr lang="zh-TW" altLang="zh-TW" sz="2800" dirty="0" smtClean="0"/>
              <a:t>。</a:t>
            </a:r>
            <a:endParaRPr lang="en-US" altLang="zh-TW" sz="2800" dirty="0" smtClean="0"/>
          </a:p>
          <a:p>
            <a:r>
              <a:rPr lang="zh-TW" altLang="zh-TW" sz="2800" dirty="0"/>
              <a:t>按下紅色</a:t>
            </a:r>
            <a:r>
              <a:rPr lang="zh-TW" altLang="zh-TW" sz="2800" dirty="0" smtClean="0"/>
              <a:t>框框</a:t>
            </a:r>
            <a:r>
              <a:rPr lang="zh-TW" altLang="en-US" sz="2800" dirty="0" smtClean="0"/>
              <a:t>來</a:t>
            </a:r>
            <a:r>
              <a:rPr lang="zh-TW" altLang="zh-TW" sz="2800" dirty="0" smtClean="0"/>
              <a:t>啟動</a:t>
            </a:r>
            <a:r>
              <a:rPr lang="zh-TW" altLang="en-US" sz="2800" dirty="0" smtClean="0"/>
              <a:t>功能</a:t>
            </a:r>
            <a:r>
              <a:rPr lang="zh-TW" altLang="zh-TW" sz="2800" dirty="0" smtClean="0"/>
              <a:t>。</a:t>
            </a:r>
            <a:endParaRPr lang="zh-TW" altLang="en-US" sz="2800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68960"/>
            <a:ext cx="4176464" cy="1964424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05" y="3068960"/>
            <a:ext cx="4255296" cy="282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9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查看是否在</a:t>
            </a:r>
            <a:r>
              <a:rPr lang="en-US" altLang="zh-TW" dirty="0" smtClean="0"/>
              <a:t>MN-CSE</a:t>
            </a:r>
            <a:r>
              <a:rPr lang="zh-TW" altLang="en-US" dirty="0" smtClean="0"/>
              <a:t>註冊成功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成功新增了</a:t>
            </a:r>
            <a:r>
              <a:rPr lang="en-US" altLang="zh-TW" dirty="0"/>
              <a:t>Application</a:t>
            </a:r>
            <a:r>
              <a:rPr lang="zh-TW" altLang="zh-TW" dirty="0"/>
              <a:t>在</a:t>
            </a:r>
            <a:r>
              <a:rPr lang="en-US" altLang="zh-TW" dirty="0" err="1"/>
              <a:t>mn-cse</a:t>
            </a:r>
            <a:r>
              <a:rPr lang="zh-TW" altLang="zh-TW" dirty="0"/>
              <a:t>中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348880"/>
            <a:ext cx="3514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4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OneM2M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oneM2M</a:t>
            </a:r>
            <a:r>
              <a:rPr lang="zh-TW" altLang="en-US" sz="2800" dirty="0" smtClean="0"/>
              <a:t>採用</a:t>
            </a:r>
            <a:r>
              <a:rPr lang="zh-TW" altLang="zh-TW" sz="2800" dirty="0"/>
              <a:t>簡單</a:t>
            </a:r>
            <a:r>
              <a:rPr lang="zh-TW" altLang="zh-TW" sz="2800" dirty="0"/>
              <a:t>的三層平台</a:t>
            </a:r>
            <a:r>
              <a:rPr lang="zh-TW" altLang="zh-TW" sz="2800" dirty="0" smtClean="0"/>
              <a:t>架構，</a:t>
            </a:r>
            <a:r>
              <a:rPr lang="zh-TW" altLang="zh-TW" sz="2800" dirty="0"/>
              <a:t>包括了應用層、通用服務層、網路服務層，</a:t>
            </a:r>
            <a:r>
              <a:rPr lang="zh-TW" altLang="zh-TW" sz="2800" dirty="0" smtClean="0"/>
              <a:t>如</a:t>
            </a:r>
            <a:r>
              <a:rPr lang="zh-TW" altLang="en-US" sz="2800" dirty="0" smtClean="0"/>
              <a:t>下</a:t>
            </a:r>
            <a:r>
              <a:rPr lang="zh-TW" altLang="zh-TW" sz="2800" dirty="0" smtClean="0"/>
              <a:t>圖</a:t>
            </a:r>
            <a:r>
              <a:rPr lang="zh-TW" altLang="zh-TW" sz="2800" dirty="0"/>
              <a:t>。</a:t>
            </a:r>
            <a:endParaRPr lang="en-US" altLang="zh-TW" sz="2800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3068960"/>
            <a:ext cx="24003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6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加入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Data</a:t>
            </a:r>
            <a:r>
              <a:rPr lang="zh-TW" altLang="zh-TW" sz="2400" dirty="0" smtClean="0"/>
              <a:t>使用方式</a:t>
            </a:r>
            <a:endParaRPr lang="en-US" altLang="zh-TW" sz="2400" dirty="0"/>
          </a:p>
          <a:p>
            <a:pPr lvl="1"/>
            <a:r>
              <a:rPr lang="zh-TW" altLang="zh-TW" sz="2400" dirty="0"/>
              <a:t>選取</a:t>
            </a:r>
            <a:r>
              <a:rPr lang="en-US" altLang="zh-TW" sz="2400" dirty="0"/>
              <a:t>function</a:t>
            </a:r>
            <a:r>
              <a:rPr lang="zh-TW" altLang="zh-TW" sz="2400" dirty="0" smtClean="0"/>
              <a:t>中的</a:t>
            </a:r>
            <a:r>
              <a:rPr lang="en-US" altLang="zh-TW" sz="2400" dirty="0" smtClean="0"/>
              <a:t>function</a:t>
            </a:r>
            <a:r>
              <a:rPr lang="zh-TW" altLang="zh-TW" sz="2400" dirty="0" smtClean="0"/>
              <a:t>元件</a:t>
            </a:r>
            <a:r>
              <a:rPr lang="zh-TW" altLang="zh-TW" sz="2400" dirty="0"/>
              <a:t>，並且進行編輯，名字可隨意取名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lvl="1"/>
            <a:endParaRPr lang="zh-TW" altLang="zh-TW" sz="24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84984"/>
            <a:ext cx="3114675" cy="135255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64904"/>
            <a:ext cx="4320480" cy="40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97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是否寫入成功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完成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傳送之後可以在</a:t>
            </a:r>
            <a:r>
              <a:rPr lang="en-US" altLang="zh-TW" sz="2400" dirty="0" smtClean="0"/>
              <a:t>Application</a:t>
            </a:r>
            <a:r>
              <a:rPr lang="zh-TW" altLang="en-US" sz="2400" dirty="0" smtClean="0"/>
              <a:t>中看到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的值。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5" name="圖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738567"/>
            <a:ext cx="4797137" cy="338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8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Node-red</a:t>
            </a:r>
            <a:r>
              <a:rPr lang="zh-TW" altLang="zh-TW" dirty="0"/>
              <a:t>新增一個</a:t>
            </a:r>
            <a:r>
              <a:rPr lang="en-US" altLang="zh-TW" dirty="0"/>
              <a:t>sensor</a:t>
            </a:r>
            <a:r>
              <a:rPr lang="zh-TW" altLang="zh-TW" dirty="0" smtClean="0"/>
              <a:t>包含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DESCRIPTOR </a:t>
            </a:r>
            <a:r>
              <a:rPr lang="en-US" altLang="zh-TW" dirty="0" smtClean="0"/>
              <a:t>container</a:t>
            </a:r>
            <a:r>
              <a:rPr lang="zh-TW" altLang="zh-TW" dirty="0" smtClean="0"/>
              <a:t>、</a:t>
            </a:r>
            <a:r>
              <a:rPr lang="en-US" altLang="zh-TW" dirty="0"/>
              <a:t>Description </a:t>
            </a:r>
            <a:r>
              <a:rPr lang="en-US" altLang="zh-TW" dirty="0" err="1"/>
              <a:t>contentInstance</a:t>
            </a:r>
            <a:r>
              <a:rPr lang="zh-TW" altLang="zh-TW" dirty="0"/>
              <a:t>、</a:t>
            </a:r>
            <a:r>
              <a:rPr lang="en-US" altLang="zh-TW" dirty="0"/>
              <a:t>DATA </a:t>
            </a:r>
            <a:r>
              <a:rPr lang="en-US" altLang="zh-TW" dirty="0" smtClean="0"/>
              <a:t>container</a:t>
            </a:r>
            <a:r>
              <a:rPr lang="zh-TW" altLang="en-US" dirty="0" smtClean="0"/>
              <a:t>、</a:t>
            </a:r>
            <a:r>
              <a:rPr lang="en-US" altLang="zh-TW" dirty="0"/>
              <a:t>Data </a:t>
            </a:r>
            <a:r>
              <a:rPr lang="en-US" altLang="zh-TW" dirty="0" err="1"/>
              <a:t>contentInstance</a:t>
            </a:r>
            <a:r>
              <a:rPr lang="zh-TW" altLang="zh-TW" dirty="0"/>
              <a:t>及</a:t>
            </a:r>
          </a:p>
          <a:p>
            <a:pPr lvl="1"/>
            <a:r>
              <a:rPr lang="en-US" altLang="zh-TW" dirty="0" smtClean="0"/>
              <a:t>2.</a:t>
            </a:r>
            <a:r>
              <a:rPr lang="zh-TW" altLang="en-US" dirty="0" smtClean="0"/>
              <a:t> </a:t>
            </a:r>
            <a:r>
              <a:rPr lang="zh-TW" altLang="zh-TW" dirty="0" smtClean="0"/>
              <a:t>透過</a:t>
            </a:r>
            <a:r>
              <a:rPr lang="en-US" altLang="zh-TW" dirty="0"/>
              <a:t>Http</a:t>
            </a:r>
            <a:r>
              <a:rPr lang="zh-TW" altLang="zh-TW" dirty="0"/>
              <a:t>接收</a:t>
            </a:r>
            <a:r>
              <a:rPr lang="en-US" altLang="zh-TW" dirty="0"/>
              <a:t>Postman</a:t>
            </a:r>
            <a:r>
              <a:rPr lang="zh-TW" altLang="zh-TW" dirty="0"/>
              <a:t>所傳之值顯示在</a:t>
            </a:r>
            <a:r>
              <a:rPr lang="en-US" altLang="zh-TW" dirty="0"/>
              <a:t>Node-red</a:t>
            </a:r>
            <a:r>
              <a:rPr lang="zh-TW" altLang="zh-TW" dirty="0"/>
              <a:t>所新增之</a:t>
            </a:r>
            <a:r>
              <a:rPr lang="en-US" altLang="zh-TW" dirty="0"/>
              <a:t>sensor</a:t>
            </a:r>
            <a:r>
              <a:rPr lang="zh-TW" altLang="zh-TW" dirty="0"/>
              <a:t>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5851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LAB3-2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完成之</a:t>
            </a:r>
            <a:r>
              <a:rPr lang="zh-TW" altLang="en-US" sz="2400" dirty="0"/>
              <a:t>後</a:t>
            </a:r>
            <a:r>
              <a:rPr lang="zh-TW" altLang="en-US" sz="2400" dirty="0" smtClean="0"/>
              <a:t>應顯示下列結果</a:t>
            </a:r>
            <a:endParaRPr lang="en-US" altLang="zh-TW" sz="2400" dirty="0" smtClean="0"/>
          </a:p>
          <a:p>
            <a:r>
              <a:rPr lang="zh-TW" altLang="en-US" sz="2400" dirty="0" smtClean="0"/>
              <a:t>透過</a:t>
            </a:r>
            <a:r>
              <a:rPr lang="en-US" altLang="zh-TW" sz="2400" dirty="0" smtClean="0"/>
              <a:t>Postman</a:t>
            </a:r>
            <a:r>
              <a:rPr lang="zh-TW" altLang="en-US" sz="2400" dirty="0" smtClean="0"/>
              <a:t>傳值顯示於</a:t>
            </a:r>
            <a:r>
              <a:rPr lang="en-US" altLang="zh-TW" sz="2400" dirty="0" smtClean="0"/>
              <a:t>Node-red</a:t>
            </a:r>
            <a:r>
              <a:rPr lang="zh-TW" altLang="en-US" sz="2400" dirty="0" smtClean="0"/>
              <a:t>新增之</a:t>
            </a:r>
            <a:r>
              <a:rPr lang="en-US" altLang="zh-TW" sz="2400" dirty="0" smtClean="0"/>
              <a:t>Application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Data</a:t>
            </a:r>
            <a:r>
              <a:rPr lang="zh-TW" altLang="en-US" sz="2400" dirty="0" smtClean="0"/>
              <a:t>上。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79" y="2964484"/>
            <a:ext cx="4590411" cy="25701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90" y="2952002"/>
            <a:ext cx="4656969" cy="32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83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oneM2M</a:t>
            </a:r>
            <a:r>
              <a:rPr lang="zh-TW" altLang="en-US" dirty="0" smtClean="0"/>
              <a:t>及</a:t>
            </a:r>
            <a:r>
              <a:rPr lang="en-US" altLang="zh-TW" dirty="0" smtClean="0"/>
              <a:t>Node-red</a:t>
            </a:r>
            <a:r>
              <a:rPr lang="zh-TW" altLang="en-US" dirty="0" smtClean="0"/>
              <a:t>套件下載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>
                <a:solidFill>
                  <a:schemeClr val="bg2">
                    <a:lumMod val="10000"/>
                  </a:schemeClr>
                </a:solidFill>
              </a:rPr>
              <a:t>下載</a:t>
            </a:r>
            <a:r>
              <a:rPr lang="en-US" altLang="zh-TW" sz="2400" dirty="0" smtClean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altLang="zh-TW" sz="2400" dirty="0" smtClean="0">
              <a:solidFill>
                <a:schemeClr val="bg2">
                  <a:lumMod val="10000"/>
                </a:schemeClr>
              </a:solidFill>
              <a:hlinkClick r:id="rId2"/>
            </a:endParaRPr>
          </a:p>
          <a:p>
            <a:pPr lvl="1"/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drive.google.com/open?id=1nsLPFBlDGP1Xce8qK1DPz-nBuStNRkiG</a:t>
            </a:r>
            <a:endParaRPr lang="en-US" altLang="zh-TW" sz="20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Node-red</a:t>
            </a:r>
            <a:r>
              <a:rPr lang="zh-TW" altLang="en-US" sz="2400" dirty="0"/>
              <a:t>套件將資料夾放置於</a:t>
            </a:r>
            <a:endParaRPr lang="en-US" altLang="zh-TW" sz="2400" dirty="0"/>
          </a:p>
          <a:p>
            <a:pPr lvl="1"/>
            <a:r>
              <a:rPr lang="en-US" altLang="zh-TW" sz="2400" dirty="0"/>
              <a:t>/</a:t>
            </a:r>
            <a:r>
              <a:rPr lang="en-US" altLang="zh-TW" sz="2400" dirty="0" err="1" smtClean="0"/>
              <a:t>usr</a:t>
            </a:r>
            <a:r>
              <a:rPr lang="en-US" altLang="zh-TW" sz="2400" dirty="0" smtClean="0"/>
              <a:t>/lib/node-modules/node-red/nodes</a:t>
            </a:r>
          </a:p>
          <a:p>
            <a:pPr lvl="1"/>
            <a:endParaRPr lang="en-US" altLang="zh-TW" sz="2400" dirty="0"/>
          </a:p>
          <a:p>
            <a:r>
              <a:rPr lang="en-US" altLang="zh-TW" sz="2400" dirty="0" smtClean="0"/>
              <a:t>oneM2M</a:t>
            </a:r>
            <a:r>
              <a:rPr lang="zh-TW" altLang="en-US" sz="2400" dirty="0" smtClean="0"/>
              <a:t>參考網址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en-US" altLang="zh-TW" sz="2000" dirty="0">
                <a:hlinkClick r:id="rId3"/>
              </a:rPr>
              <a:t>https://wiki.eclipse.org/OM2M/one/REST_API#Create_a_.22MY_SENSOR.22_application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07274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AE, CSE, IN, MN, ASN, ADN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oneM2M</a:t>
            </a:r>
            <a:r>
              <a:rPr lang="zh-TW" altLang="en-US" sz="2200" dirty="0" smtClean="0"/>
              <a:t>架構中會包含兩種架構一為</a:t>
            </a:r>
            <a:r>
              <a:rPr lang="en-US" altLang="zh-TW" sz="2200" dirty="0" smtClean="0"/>
              <a:t>AE</a:t>
            </a:r>
            <a:r>
              <a:rPr lang="zh-TW" altLang="en-US" sz="2200" dirty="0" smtClean="0"/>
              <a:t>另一個為</a:t>
            </a:r>
            <a:r>
              <a:rPr lang="en-US" altLang="zh-TW" sz="2200" dirty="0" smtClean="0"/>
              <a:t>CSE</a:t>
            </a:r>
            <a:r>
              <a:rPr lang="zh-TW" altLang="en-US" sz="2200" dirty="0" smtClean="0"/>
              <a:t>以下圖為例，兩個燈及手機都包含一個</a:t>
            </a:r>
            <a:r>
              <a:rPr lang="en-US" altLang="zh-TW" sz="2200" dirty="0" smtClean="0"/>
              <a:t>AE</a:t>
            </a:r>
            <a:r>
              <a:rPr lang="zh-TW" altLang="en-US" sz="2200" dirty="0" smtClean="0"/>
              <a:t>。還有一個</a:t>
            </a:r>
            <a:r>
              <a:rPr lang="en-US" altLang="zh-TW" sz="2200" dirty="0" smtClean="0"/>
              <a:t>IN-CSE</a:t>
            </a:r>
            <a:r>
              <a:rPr lang="zh-TW" altLang="en-US" sz="2200" dirty="0" smtClean="0"/>
              <a:t>作為</a:t>
            </a:r>
            <a:r>
              <a:rPr lang="en-US" altLang="zh-TW" sz="2200" dirty="0" smtClean="0"/>
              <a:t>Cloud Server</a:t>
            </a:r>
            <a:r>
              <a:rPr lang="zh-TW" altLang="en-US" sz="2200" dirty="0" smtClean="0"/>
              <a:t>端，</a:t>
            </a:r>
            <a:r>
              <a:rPr lang="en-US" altLang="zh-TW" sz="2200" dirty="0" smtClean="0"/>
              <a:t>MN-CSE</a:t>
            </a:r>
            <a:r>
              <a:rPr lang="zh-TW" altLang="en-US" sz="2200" dirty="0" smtClean="0"/>
              <a:t>則是作為</a:t>
            </a:r>
            <a:r>
              <a:rPr lang="en-US" altLang="zh-TW" sz="2200" dirty="0" smtClean="0"/>
              <a:t>Gateway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r>
              <a:rPr lang="en-US" altLang="zh-TW" sz="2200" dirty="0" smtClean="0"/>
              <a:t>MN-CSE</a:t>
            </a:r>
            <a:r>
              <a:rPr lang="zh-TW" altLang="en-US" sz="2200" dirty="0" smtClean="0"/>
              <a:t>透過註冊將其所擁有的兩個設備註冊</a:t>
            </a:r>
            <a:r>
              <a:rPr lang="zh-TW" altLang="en-US" sz="2200" dirty="0" smtClean="0"/>
              <a:t>到</a:t>
            </a:r>
            <a:r>
              <a:rPr lang="en-US" altLang="zh-TW" sz="2200" dirty="0" smtClean="0"/>
              <a:t>IN-CSE</a:t>
            </a:r>
            <a:r>
              <a:rPr lang="zh-TW" altLang="en-US" sz="2200" dirty="0" smtClean="0"/>
              <a:t>上</a:t>
            </a:r>
            <a:r>
              <a:rPr lang="zh-TW" altLang="en-US" sz="2200" dirty="0" smtClean="0"/>
              <a:t>，</a:t>
            </a:r>
            <a:r>
              <a:rPr lang="zh-TW" altLang="en-US" sz="2200" dirty="0" smtClean="0"/>
              <a:t>當</a:t>
            </a:r>
            <a:r>
              <a:rPr lang="en-US" altLang="zh-TW" sz="2200" dirty="0" smtClean="0"/>
              <a:t>Server</a:t>
            </a:r>
            <a:r>
              <a:rPr lang="zh-TW" altLang="en-US" sz="2200" dirty="0" smtClean="0"/>
              <a:t>收到</a:t>
            </a:r>
            <a:r>
              <a:rPr lang="zh-TW" altLang="en-US" sz="2200" dirty="0" smtClean="0"/>
              <a:t>資料後</a:t>
            </a:r>
            <a:r>
              <a:rPr lang="zh-TW" altLang="en-US" sz="2200" dirty="0" smtClean="0"/>
              <a:t>，手機便</a:t>
            </a:r>
            <a:r>
              <a:rPr lang="zh-TW" altLang="en-US" sz="2200" dirty="0" smtClean="0"/>
              <a:t>可以控制剛註冊的兩個設備。</a:t>
            </a:r>
            <a:endParaRPr lang="zh-TW" altLang="en-US" sz="2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29000"/>
            <a:ext cx="4896544" cy="30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oneM2M Implementation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2800" dirty="0"/>
              <a:t>目前</a:t>
            </a:r>
            <a:r>
              <a:rPr lang="en-US" altLang="zh-TW" sz="2800" dirty="0" smtClean="0"/>
              <a:t>oneM2M </a:t>
            </a:r>
            <a:r>
              <a:rPr lang="en-US" altLang="zh-TW" sz="2800" dirty="0"/>
              <a:t>open source implementations</a:t>
            </a:r>
            <a:r>
              <a:rPr lang="zh-TW" altLang="zh-TW" sz="2800" dirty="0"/>
              <a:t>有以下四</a:t>
            </a:r>
            <a:r>
              <a:rPr lang="zh-TW" altLang="zh-TW" sz="2800" dirty="0" smtClean="0"/>
              <a:t>個</a:t>
            </a:r>
            <a:endParaRPr lang="en-US" altLang="zh-TW" sz="2800" dirty="0" smtClean="0"/>
          </a:p>
          <a:p>
            <a:pPr lvl="1"/>
            <a:r>
              <a:rPr lang="en-US" altLang="zh-TW" dirty="0"/>
              <a:t>1. Eclipse OM2M</a:t>
            </a:r>
            <a:endParaRPr lang="zh-TW" altLang="zh-TW" dirty="0"/>
          </a:p>
          <a:p>
            <a:pPr lvl="1"/>
            <a:r>
              <a:rPr lang="en-US" altLang="zh-TW" dirty="0"/>
              <a:t>2. OCEAN Mobius</a:t>
            </a:r>
            <a:endParaRPr lang="zh-TW" altLang="zh-TW" dirty="0"/>
          </a:p>
          <a:p>
            <a:pPr lvl="1"/>
            <a:r>
              <a:rPr lang="en-US" altLang="zh-TW" dirty="0"/>
              <a:t>3. </a:t>
            </a:r>
            <a:r>
              <a:rPr lang="en-US" altLang="zh-TW" dirty="0" err="1"/>
              <a:t>IoTDM</a:t>
            </a:r>
            <a:endParaRPr lang="zh-TW" altLang="zh-TW" dirty="0"/>
          </a:p>
          <a:p>
            <a:pPr lvl="1"/>
            <a:r>
              <a:rPr lang="en-US" altLang="zh-TW" dirty="0"/>
              <a:t>4. OASIS </a:t>
            </a:r>
            <a:r>
              <a:rPr lang="en-US" altLang="zh-TW" dirty="0" smtClean="0"/>
              <a:t>SI</a:t>
            </a:r>
          </a:p>
          <a:p>
            <a:r>
              <a:rPr lang="zh-TW" altLang="en-US" sz="2800" dirty="0" smtClean="0"/>
              <a:t>本次將會採用</a:t>
            </a:r>
            <a:r>
              <a:rPr lang="en-US" altLang="zh-TW" sz="2800" dirty="0"/>
              <a:t>Eclipse </a:t>
            </a:r>
            <a:r>
              <a:rPr lang="en-US" altLang="zh-TW" sz="2800" dirty="0" smtClean="0"/>
              <a:t>OM2M</a:t>
            </a:r>
            <a:r>
              <a:rPr lang="zh-TW" altLang="en-US" sz="2800" dirty="0" smtClean="0"/>
              <a:t>作為使用。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294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oneM2M </a:t>
            </a:r>
            <a:r>
              <a:rPr lang="zh-TW" altLang="en-US" dirty="0" smtClean="0"/>
              <a:t>所需環境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oneM2M</a:t>
            </a:r>
            <a:r>
              <a:rPr lang="zh-TW" altLang="en-US" dirty="0" smtClean="0"/>
              <a:t>環境設置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Ubuntu 14.04 LTS</a:t>
            </a:r>
            <a:r>
              <a:rPr lang="zh-TW" altLang="en-US" dirty="0" smtClean="0"/>
              <a:t>以上版本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 SDK1.7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Maven 3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Postman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89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oneM2M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設定</a:t>
            </a:r>
            <a:r>
              <a:rPr lang="zh-TW" altLang="en-US" sz="2800" dirty="0" smtClean="0"/>
              <a:t>完以上環境後記得進行版本檢查看是否有誤。</a:t>
            </a:r>
            <a:endParaRPr lang="en-US" altLang="zh-TW" sz="2800" dirty="0" smtClean="0"/>
          </a:p>
          <a:p>
            <a:r>
              <a:rPr lang="en-US" altLang="zh-TW" sz="2800" dirty="0" smtClean="0"/>
              <a:t>Clone oneM2M</a:t>
            </a:r>
          </a:p>
          <a:p>
            <a:pPr lvl="1"/>
            <a:r>
              <a:rPr lang="en-US" altLang="zh-TW" sz="2400" dirty="0" err="1"/>
              <a:t>git</a:t>
            </a:r>
            <a:r>
              <a:rPr lang="en-US" altLang="zh-TW" sz="2400" dirty="0"/>
              <a:t> clone </a:t>
            </a:r>
            <a:r>
              <a:rPr lang="en-US" altLang="zh-TW" sz="2400" u="sng" dirty="0">
                <a:hlinkClick r:id="rId2"/>
              </a:rPr>
              <a:t>https://</a:t>
            </a:r>
            <a:r>
              <a:rPr lang="en-US" altLang="zh-TW" sz="2400" u="sng" dirty="0" smtClean="0">
                <a:hlinkClick r:id="rId2"/>
              </a:rPr>
              <a:t>git.eclipse.org/r/om2m/org.eclipse.om2m</a:t>
            </a:r>
            <a:endParaRPr lang="en-US" altLang="zh-TW" sz="2400" u="sng" dirty="0" smtClean="0"/>
          </a:p>
          <a:p>
            <a:pPr lvl="1"/>
            <a:r>
              <a:rPr lang="en-US" altLang="zh-TW" sz="2400" dirty="0" smtClean="0"/>
              <a:t>cd org.eclipse.om2</a:t>
            </a:r>
          </a:p>
          <a:p>
            <a:pPr lvl="1"/>
            <a:r>
              <a:rPr lang="en-US" altLang="zh-TW" sz="2400" dirty="0" err="1"/>
              <a:t>m</a:t>
            </a:r>
            <a:r>
              <a:rPr lang="en-US" altLang="zh-TW" sz="2400" dirty="0" err="1" smtClean="0"/>
              <a:t>vn</a:t>
            </a:r>
            <a:r>
              <a:rPr lang="en-US" altLang="zh-TW" sz="2400" dirty="0" smtClean="0"/>
              <a:t> clean install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5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oneM2M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執行</a:t>
            </a:r>
            <a:r>
              <a:rPr lang="en-US" altLang="zh-TW" sz="2800" dirty="0" smtClean="0"/>
              <a:t>oneM2M</a:t>
            </a:r>
          </a:p>
          <a:p>
            <a:pPr lvl="1"/>
            <a:r>
              <a:rPr lang="zh-TW" altLang="en-US" sz="2000" dirty="0" smtClean="0"/>
              <a:t>開啟兩個新</a:t>
            </a:r>
            <a:r>
              <a:rPr lang="zh-TW" altLang="en-US" sz="2000" dirty="0"/>
              <a:t>的</a:t>
            </a:r>
            <a:r>
              <a:rPr lang="en-US" altLang="zh-TW" sz="2000" dirty="0" smtClean="0"/>
              <a:t>terminals</a:t>
            </a:r>
            <a:r>
              <a:rPr lang="zh-TW" altLang="en-US" sz="2000" dirty="0" smtClean="0"/>
              <a:t>以分別執行</a:t>
            </a:r>
            <a:r>
              <a:rPr lang="en-US" altLang="zh-TW" sz="2000" dirty="0" smtClean="0"/>
              <a:t>IN-CSE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MN-CSE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r>
              <a:rPr lang="en-US" altLang="zh-TW" sz="2000" dirty="0" smtClean="0"/>
              <a:t>cd </a:t>
            </a:r>
            <a:r>
              <a:rPr lang="en-US" altLang="zh-TW" sz="2000" dirty="0" smtClean="0"/>
              <a:t>org.eclipse.om2m/org.eclipse.om2m.site.in-cse/target/products/in-</a:t>
            </a:r>
            <a:r>
              <a:rPr lang="en-US" altLang="zh-TW" sz="2000" dirty="0" err="1" smtClean="0"/>
              <a:t>cse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linux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gtk</a:t>
            </a:r>
            <a:r>
              <a:rPr lang="en-US" altLang="zh-TW" sz="2000" dirty="0" smtClean="0"/>
              <a:t>/x86_64</a:t>
            </a:r>
          </a:p>
          <a:p>
            <a:pPr lvl="2"/>
            <a:r>
              <a:rPr lang="en-US" altLang="zh-TW" sz="2000" dirty="0" err="1"/>
              <a:t>s</a:t>
            </a:r>
            <a:r>
              <a:rPr lang="en-US" altLang="zh-TW" sz="2000" dirty="0" err="1" smtClean="0"/>
              <a:t>h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start.sh</a:t>
            </a:r>
          </a:p>
          <a:p>
            <a:pPr lvl="2"/>
            <a:r>
              <a:rPr lang="zh-TW" altLang="en-US" sz="2000" dirty="0"/>
              <a:t>看到 </a:t>
            </a:r>
            <a:r>
              <a:rPr lang="en-US" altLang="zh-TW" sz="2000" dirty="0"/>
              <a:t>CSE </a:t>
            </a:r>
            <a:r>
              <a:rPr lang="en-US" altLang="zh-TW" sz="2000" dirty="0" smtClean="0"/>
              <a:t>started</a:t>
            </a:r>
            <a:r>
              <a:rPr lang="zh-TW" altLang="en-US" sz="2000" dirty="0"/>
              <a:t>及為</a:t>
            </a:r>
            <a:r>
              <a:rPr lang="zh-TW" altLang="en-US" sz="2000" dirty="0" smtClean="0"/>
              <a:t>成功</a:t>
            </a:r>
            <a:endParaRPr lang="en-US" altLang="zh-TW" sz="2000" dirty="0" smtClean="0"/>
          </a:p>
          <a:p>
            <a:pPr lvl="1"/>
            <a:r>
              <a:rPr lang="en-US" altLang="zh-TW" sz="2200" dirty="0" smtClean="0"/>
              <a:t>cd </a:t>
            </a:r>
            <a:r>
              <a:rPr lang="en-US" altLang="zh-TW" sz="2200" dirty="0" smtClean="0"/>
              <a:t>org.eclipse.om2m/org.eclipse.om2m.site.mn-cse/target/products/</a:t>
            </a:r>
            <a:r>
              <a:rPr lang="en-US" altLang="zh-TW" sz="2200" dirty="0" err="1" smtClean="0"/>
              <a:t>mn-cse</a:t>
            </a:r>
            <a:r>
              <a:rPr lang="en-US" altLang="zh-TW" sz="2200" dirty="0" smtClean="0"/>
              <a:t>/</a:t>
            </a:r>
            <a:r>
              <a:rPr lang="en-US" altLang="zh-TW" sz="2200" dirty="0" err="1" smtClean="0"/>
              <a:t>linux</a:t>
            </a:r>
            <a:r>
              <a:rPr lang="en-US" altLang="zh-TW" sz="2200" dirty="0" smtClean="0"/>
              <a:t>/</a:t>
            </a:r>
            <a:r>
              <a:rPr lang="en-US" altLang="zh-TW" sz="2200" dirty="0" err="1" smtClean="0"/>
              <a:t>gtk</a:t>
            </a:r>
            <a:r>
              <a:rPr lang="en-US" altLang="zh-TW" sz="2200" dirty="0" smtClean="0"/>
              <a:t>/x86_64</a:t>
            </a:r>
          </a:p>
          <a:p>
            <a:pPr lvl="2"/>
            <a:r>
              <a:rPr lang="en-US" altLang="zh-TW" sz="2200" dirty="0" err="1" smtClean="0"/>
              <a:t>sh</a:t>
            </a:r>
            <a:r>
              <a:rPr lang="en-US" altLang="zh-TW" sz="2200" dirty="0" smtClean="0"/>
              <a:t> start.sh</a:t>
            </a:r>
          </a:p>
          <a:p>
            <a:pPr lvl="2"/>
            <a:r>
              <a:rPr lang="zh-TW" altLang="en-US" sz="2200" dirty="0" smtClean="0"/>
              <a:t>執行成功後會</a:t>
            </a:r>
            <a:r>
              <a:rPr lang="zh-TW" altLang="en-US" sz="2200" dirty="0" smtClean="0"/>
              <a:t>看到</a:t>
            </a:r>
            <a:r>
              <a:rPr lang="en-US" altLang="zh-TW" sz="2200" dirty="0" smtClean="0"/>
              <a:t>MN-CSE</a:t>
            </a:r>
            <a:r>
              <a:rPr lang="zh-TW" altLang="en-US" sz="2200" dirty="0" smtClean="0"/>
              <a:t>向</a:t>
            </a:r>
            <a:r>
              <a:rPr lang="en-US" altLang="zh-TW" sz="2200" dirty="0" smtClean="0"/>
              <a:t>IN-CSE</a:t>
            </a:r>
            <a:r>
              <a:rPr lang="zh-TW" altLang="en-US" sz="2200" dirty="0" smtClean="0"/>
              <a:t>註冊</a:t>
            </a:r>
            <a:r>
              <a:rPr lang="zh-TW" altLang="en-US" sz="2200" dirty="0" smtClean="0"/>
              <a:t>成功之訊息。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101567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</a:t>
            </a:r>
            <a:r>
              <a:rPr lang="en-US" altLang="zh-TW" dirty="0" smtClean="0"/>
              <a:t>oneM2M</a:t>
            </a:r>
            <a:r>
              <a:rPr lang="zh-TW" altLang="en-US" dirty="0" smtClean="0"/>
              <a:t>是否安裝成功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在瀏覽器上輸入</a:t>
            </a:r>
            <a:r>
              <a:rPr lang="en-US" altLang="zh-TW" sz="2400" dirty="0" smtClean="0">
                <a:hlinkClick r:id="rId2"/>
              </a:rPr>
              <a:t>http://127.0.0.1:8080/webpage</a:t>
            </a:r>
            <a:r>
              <a:rPr lang="zh-TW" altLang="en-US" sz="2400" dirty="0" smtClean="0"/>
              <a:t>開啟</a:t>
            </a:r>
            <a:r>
              <a:rPr lang="en-US" altLang="zh-TW" sz="2400" dirty="0" smtClean="0"/>
              <a:t>oneM2M</a:t>
            </a:r>
            <a:r>
              <a:rPr lang="zh-TW" altLang="en-US" sz="2400" dirty="0" smtClean="0"/>
              <a:t>頁面，帳號密碼均為</a:t>
            </a:r>
            <a:r>
              <a:rPr lang="en-US" altLang="zh-TW" sz="2400" dirty="0" smtClean="0"/>
              <a:t>admin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08920"/>
            <a:ext cx="7020272" cy="277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1120</Words>
  <Application>Microsoft Office PowerPoint</Application>
  <PresentationFormat>如螢幕大小 (4:3)</PresentationFormat>
  <Paragraphs>144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8" baseType="lpstr">
      <vt:lpstr>新細明體</vt:lpstr>
      <vt:lpstr>Arial</vt:lpstr>
      <vt:lpstr>Calibri</vt:lpstr>
      <vt:lpstr>Office 佈景主題</vt:lpstr>
      <vt:lpstr>IoT Lab3</vt:lpstr>
      <vt:lpstr>Lab3</vt:lpstr>
      <vt:lpstr>OneM2M Architecture</vt:lpstr>
      <vt:lpstr>AE, CSE, IN, MN, ASN, ADN</vt:lpstr>
      <vt:lpstr>oneM2M Implementation</vt:lpstr>
      <vt:lpstr>oneM2M 所需環境</vt:lpstr>
      <vt:lpstr>安裝oneM2M</vt:lpstr>
      <vt:lpstr>執行oneM2M</vt:lpstr>
      <vt:lpstr>測試oneM2M是否安裝成功</vt:lpstr>
      <vt:lpstr>測試MN-CSE的現成服務</vt:lpstr>
      <vt:lpstr>Application 30</vt:lpstr>
      <vt:lpstr>安裝Postman</vt:lpstr>
      <vt:lpstr>透過Postman登入IN-CSE</vt:lpstr>
      <vt:lpstr>取得MN-CSE的Resource Tree</vt:lpstr>
      <vt:lpstr>以Postman在MN-CSE上新增Application</vt:lpstr>
      <vt:lpstr>Postman輸入畫面</vt:lpstr>
      <vt:lpstr>執行結果</vt:lpstr>
      <vt:lpstr>Lab3-1</vt:lpstr>
      <vt:lpstr>使用Node-RED寫網頁程式</vt:lpstr>
      <vt:lpstr>Node-RED介紹</vt:lpstr>
      <vt:lpstr>Node-RED安裝</vt:lpstr>
      <vt:lpstr>Node-RED安裝</vt:lpstr>
      <vt:lpstr>Node-RED啟動後畫面</vt:lpstr>
      <vt:lpstr>Node-RED程式範例</vt:lpstr>
      <vt:lpstr>Node-RED程式範例</vt:lpstr>
      <vt:lpstr>編輯oneM2M Application</vt:lpstr>
      <vt:lpstr>編輯http request</vt:lpstr>
      <vt:lpstr>Deploy Flow 1</vt:lpstr>
      <vt:lpstr>查看是否在MN-CSE註冊成功</vt:lpstr>
      <vt:lpstr>加入DATA</vt:lpstr>
      <vt:lpstr>查看DATA是否寫入成功</vt:lpstr>
      <vt:lpstr>LAB3-2</vt:lpstr>
      <vt:lpstr>LAB3-2</vt:lpstr>
      <vt:lpstr>oneM2M及Node-red套件下載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Lab2</dc:title>
  <dc:creator>Calvin</dc:creator>
  <cp:lastModifiedBy>rhhwang</cp:lastModifiedBy>
  <cp:revision>34</cp:revision>
  <dcterms:created xsi:type="dcterms:W3CDTF">2017-04-30T07:04:02Z</dcterms:created>
  <dcterms:modified xsi:type="dcterms:W3CDTF">2017-12-05T02:31:35Z</dcterms:modified>
</cp:coreProperties>
</file>