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4"/>
  </p:notesMasterIdLst>
  <p:sldIdLst>
    <p:sldId id="862" r:id="rId2"/>
    <p:sldId id="866" r:id="rId3"/>
    <p:sldId id="888" r:id="rId4"/>
    <p:sldId id="864" r:id="rId5"/>
    <p:sldId id="890" r:id="rId6"/>
    <p:sldId id="871" r:id="rId7"/>
    <p:sldId id="875" r:id="rId8"/>
    <p:sldId id="876" r:id="rId9"/>
    <p:sldId id="878" r:id="rId10"/>
    <p:sldId id="881" r:id="rId11"/>
    <p:sldId id="877" r:id="rId12"/>
    <p:sldId id="891" r:id="rId13"/>
    <p:sldId id="883" r:id="rId14"/>
    <p:sldId id="865" r:id="rId15"/>
    <p:sldId id="884" r:id="rId16"/>
    <p:sldId id="885" r:id="rId17"/>
    <p:sldId id="879" r:id="rId18"/>
    <p:sldId id="880" r:id="rId19"/>
    <p:sldId id="886" r:id="rId20"/>
    <p:sldId id="887" r:id="rId21"/>
    <p:sldId id="874" r:id="rId22"/>
    <p:sldId id="889" r:id="rId23"/>
  </p:sldIdLst>
  <p:sldSz cx="9144000" cy="6858000" type="screen4x3"/>
  <p:notesSz cx="6858000" cy="9144000"/>
  <p:defaultTextStyle>
    <a:defPPr>
      <a:defRPr lang="zh-TW"/>
    </a:defPPr>
    <a:lvl1pPr algn="l" rtl="0" fontAlgn="base">
      <a:spcBef>
        <a:spcPct val="0"/>
      </a:spcBef>
      <a:spcAft>
        <a:spcPct val="0"/>
      </a:spcAft>
      <a:defRPr kumimoji="1" kern="1200">
        <a:solidFill>
          <a:schemeClr val="tx1"/>
        </a:solidFill>
        <a:latin typeface="Arial"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pitchFamily="34" charset="0"/>
        <a:ea typeface="新細明體" pitchFamily="18" charset="-120"/>
        <a:cs typeface="+mn-cs"/>
      </a:defRPr>
    </a:lvl5pPr>
    <a:lvl6pPr marL="2286000" algn="l" defTabSz="914400" rtl="0" eaLnBrk="1" latinLnBrk="0" hangingPunct="1">
      <a:defRPr kumimoji="1" kern="1200">
        <a:solidFill>
          <a:schemeClr val="tx1"/>
        </a:solidFill>
        <a:latin typeface="Arial" pitchFamily="34" charset="0"/>
        <a:ea typeface="新細明體" pitchFamily="18" charset="-120"/>
        <a:cs typeface="+mn-cs"/>
      </a:defRPr>
    </a:lvl6pPr>
    <a:lvl7pPr marL="2743200" algn="l" defTabSz="914400" rtl="0" eaLnBrk="1" latinLnBrk="0" hangingPunct="1">
      <a:defRPr kumimoji="1" kern="1200">
        <a:solidFill>
          <a:schemeClr val="tx1"/>
        </a:solidFill>
        <a:latin typeface="Arial" pitchFamily="34" charset="0"/>
        <a:ea typeface="新細明體" pitchFamily="18" charset="-120"/>
        <a:cs typeface="+mn-cs"/>
      </a:defRPr>
    </a:lvl7pPr>
    <a:lvl8pPr marL="3200400" algn="l" defTabSz="914400" rtl="0" eaLnBrk="1" latinLnBrk="0" hangingPunct="1">
      <a:defRPr kumimoji="1" kern="1200">
        <a:solidFill>
          <a:schemeClr val="tx1"/>
        </a:solidFill>
        <a:latin typeface="Arial" pitchFamily="34" charset="0"/>
        <a:ea typeface="新細明體" pitchFamily="18" charset="-120"/>
        <a:cs typeface="+mn-cs"/>
      </a:defRPr>
    </a:lvl8pPr>
    <a:lvl9pPr marL="3657600" algn="l" defTabSz="914400" rtl="0" eaLnBrk="1" latinLnBrk="0" hangingPunct="1">
      <a:defRPr kumimoji="1" kern="1200">
        <a:solidFill>
          <a:schemeClr val="tx1"/>
        </a:solidFill>
        <a:latin typeface="Arial" pitchFamily="34"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00FF"/>
    <a:srgbClr val="FFCCFF"/>
    <a:srgbClr val="CC00CC"/>
    <a:srgbClr val="006600"/>
    <a:srgbClr val="6666FF"/>
    <a:srgbClr val="3333CC"/>
    <a:srgbClr val="FD2F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7434" autoAdjust="0"/>
    <p:restoredTop sz="81174" autoAdjust="0"/>
  </p:normalViewPr>
  <p:slideViewPr>
    <p:cSldViewPr>
      <p:cViewPr varScale="1">
        <p:scale>
          <a:sx n="82" d="100"/>
          <a:sy n="82" d="100"/>
        </p:scale>
        <p:origin x="540"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34"/>
    </p:cViewPr>
  </p:sorterViewPr>
  <p:notesViewPr>
    <p:cSldViewPr>
      <p:cViewPr varScale="1">
        <p:scale>
          <a:sx n="85" d="100"/>
          <a:sy n="85" d="100"/>
        </p:scale>
        <p:origin x="-315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defRPr>
            </a:lvl1pPr>
          </a:lstStyle>
          <a:p>
            <a:pPr>
              <a:defRPr/>
            </a:pPr>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kumimoji="0" sz="1200">
                <a:latin typeface="+mn-lt"/>
                <a:ea typeface="+mn-ea"/>
              </a:defRPr>
            </a:lvl1pPr>
          </a:lstStyle>
          <a:p>
            <a:pPr>
              <a:defRPr/>
            </a:pPr>
            <a:fld id="{0560DFAB-7D74-4605-B188-6904F535BAD3}" type="datetimeFigureOut">
              <a:rPr lang="zh-TW" altLang="en-US"/>
              <a:pPr>
                <a:defRPr/>
              </a:pPr>
              <a:t>2018/1/6</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TW" altLang="en-US" noProof="0"/>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endParaRPr lang="zh-TW" altLang="en-US" noProof="0"/>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defRPr>
            </a:lvl1pPr>
          </a:lstStyle>
          <a:p>
            <a:pPr>
              <a:defRPr/>
            </a:pPr>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kumimoji="0" sz="1200">
                <a:latin typeface="+mn-lt"/>
                <a:ea typeface="+mn-ea"/>
              </a:defRPr>
            </a:lvl1pPr>
          </a:lstStyle>
          <a:p>
            <a:pPr>
              <a:defRPr/>
            </a:pPr>
            <a:fld id="{3CCD7163-C447-447F-845B-5C08E122FC3D}" type="slidenum">
              <a:rPr lang="zh-TW" altLang="en-US"/>
              <a:pPr>
                <a:defRPr/>
              </a:pPr>
              <a:t>‹#›</a:t>
            </a:fld>
            <a:endParaRPr lang="zh-TW" altLang="en-US"/>
          </a:p>
        </p:txBody>
      </p:sp>
    </p:spTree>
    <p:extLst>
      <p:ext uri="{BB962C8B-B14F-4D97-AF65-F5344CB8AC3E}">
        <p14:creationId xmlns:p14="http://schemas.microsoft.com/office/powerpoint/2010/main" val="16417761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hlink"/>
                </a:solidFill>
                <a:latin typeface="Arial" panose="020B0604020202020204" pitchFamily="34" charset="0"/>
                <a:cs typeface="Arial" panose="020B0604020202020204" pitchFamily="34" charset="0"/>
              </a:defRPr>
            </a:lvl1pPr>
            <a:lvl2pPr marL="742950" indent="-285750" eaLnBrk="0" hangingPunct="0">
              <a:defRPr sz="2200">
                <a:solidFill>
                  <a:schemeClr val="hlink"/>
                </a:solidFill>
                <a:latin typeface="Arial" panose="020B0604020202020204" pitchFamily="34" charset="0"/>
                <a:cs typeface="Arial" panose="020B0604020202020204" pitchFamily="34" charset="0"/>
              </a:defRPr>
            </a:lvl2pPr>
            <a:lvl3pPr marL="1143000" indent="-228600" eaLnBrk="0" hangingPunct="0">
              <a:defRPr sz="2200">
                <a:solidFill>
                  <a:schemeClr val="hlink"/>
                </a:solidFill>
                <a:latin typeface="Arial" panose="020B0604020202020204" pitchFamily="34" charset="0"/>
                <a:cs typeface="Arial" panose="020B0604020202020204" pitchFamily="34" charset="0"/>
              </a:defRPr>
            </a:lvl3pPr>
            <a:lvl4pPr marL="1600200" indent="-228600" eaLnBrk="0" hangingPunct="0">
              <a:defRPr sz="2200">
                <a:solidFill>
                  <a:schemeClr val="hlink"/>
                </a:solidFill>
                <a:latin typeface="Arial" panose="020B0604020202020204" pitchFamily="34" charset="0"/>
                <a:cs typeface="Arial" panose="020B0604020202020204" pitchFamily="34" charset="0"/>
              </a:defRPr>
            </a:lvl4pPr>
            <a:lvl5pPr marL="2057400" indent="-228600" eaLnBrk="0" hangingPunct="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fld id="{2D5A75E3-576D-4AFE-8336-0C5C3A92D18A}" type="slidenum">
              <a:rPr lang="en-US" altLang="zh-TW" sz="1200">
                <a:solidFill>
                  <a:schemeClr val="tx1"/>
                </a:solidFill>
              </a:rPr>
              <a:pPr eaLnBrk="1" hangingPunct="1"/>
              <a:t>2</a:t>
            </a:fld>
            <a:endParaRPr lang="en-US" altLang="zh-TW" sz="1200">
              <a:solidFill>
                <a:schemeClr val="tx1"/>
              </a:solidFill>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7898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latin typeface="Gill Sans MT" panose="020B0502020104020203" pitchFamily="34" charset="0"/>
                <a:ea typeface="Arial" panose="020B0604020202020204" pitchFamily="34" charset="0"/>
              </a:rPr>
              <a:t>Testament</a:t>
            </a:r>
            <a:r>
              <a:rPr lang="zh-TW" altLang="zh-TW" dirty="0" smtClean="0"/>
              <a:t>遺囑</a:t>
            </a:r>
            <a:endParaRPr lang="zh-TW" altLang="en-US" dirty="0"/>
          </a:p>
        </p:txBody>
      </p:sp>
      <p:sp>
        <p:nvSpPr>
          <p:cNvPr id="4" name="投影片編號版面配置區 3"/>
          <p:cNvSpPr>
            <a:spLocks noGrp="1"/>
          </p:cNvSpPr>
          <p:nvPr>
            <p:ph type="sldNum" sz="quarter" idx="10"/>
          </p:nvPr>
        </p:nvSpPr>
        <p:spPr/>
        <p:txBody>
          <a:bodyPr/>
          <a:lstStyle/>
          <a:p>
            <a:pPr>
              <a:defRPr/>
            </a:pPr>
            <a:fld id="{3CCD7163-C447-447F-845B-5C08E122FC3D}" type="slidenum">
              <a:rPr lang="zh-TW" altLang="en-US" smtClean="0"/>
              <a:pPr>
                <a:defRPr/>
              </a:pPr>
              <a:t>4</a:t>
            </a:fld>
            <a:endParaRPr lang="zh-TW" altLang="en-US"/>
          </a:p>
        </p:txBody>
      </p:sp>
    </p:spTree>
    <p:extLst>
      <p:ext uri="{BB962C8B-B14F-4D97-AF65-F5344CB8AC3E}">
        <p14:creationId xmlns:p14="http://schemas.microsoft.com/office/powerpoint/2010/main" val="3502584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3CCD7163-C447-447F-845B-5C08E122FC3D}" type="slidenum">
              <a:rPr lang="zh-TW" altLang="en-US" smtClean="0"/>
              <a:pPr>
                <a:defRPr/>
              </a:pPr>
              <a:t>5</a:t>
            </a:fld>
            <a:endParaRPr lang="zh-TW" altLang="en-US"/>
          </a:p>
        </p:txBody>
      </p:sp>
    </p:spTree>
    <p:extLst>
      <p:ext uri="{BB962C8B-B14F-4D97-AF65-F5344CB8AC3E}">
        <p14:creationId xmlns:p14="http://schemas.microsoft.com/office/powerpoint/2010/main" val="3565536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hlink"/>
                </a:solidFill>
                <a:latin typeface="Arial" panose="020B0604020202020204" pitchFamily="34" charset="0"/>
                <a:cs typeface="Arial" panose="020B0604020202020204" pitchFamily="34" charset="0"/>
              </a:defRPr>
            </a:lvl1pPr>
            <a:lvl2pPr marL="742950" indent="-285750" eaLnBrk="0" hangingPunct="0">
              <a:defRPr sz="2200">
                <a:solidFill>
                  <a:schemeClr val="hlink"/>
                </a:solidFill>
                <a:latin typeface="Arial" panose="020B0604020202020204" pitchFamily="34" charset="0"/>
                <a:cs typeface="Arial" panose="020B0604020202020204" pitchFamily="34" charset="0"/>
              </a:defRPr>
            </a:lvl2pPr>
            <a:lvl3pPr marL="1143000" indent="-228600" eaLnBrk="0" hangingPunct="0">
              <a:defRPr sz="2200">
                <a:solidFill>
                  <a:schemeClr val="hlink"/>
                </a:solidFill>
                <a:latin typeface="Arial" panose="020B0604020202020204" pitchFamily="34" charset="0"/>
                <a:cs typeface="Arial" panose="020B0604020202020204" pitchFamily="34" charset="0"/>
              </a:defRPr>
            </a:lvl3pPr>
            <a:lvl4pPr marL="1600200" indent="-228600" eaLnBrk="0" hangingPunct="0">
              <a:defRPr sz="2200">
                <a:solidFill>
                  <a:schemeClr val="hlink"/>
                </a:solidFill>
                <a:latin typeface="Arial" panose="020B0604020202020204" pitchFamily="34" charset="0"/>
                <a:cs typeface="Arial" panose="020B0604020202020204" pitchFamily="34" charset="0"/>
              </a:defRPr>
            </a:lvl4pPr>
            <a:lvl5pPr marL="2057400" indent="-228600" eaLnBrk="0" hangingPunct="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fld id="{CCE5E4C6-4DE8-4C88-A5EA-F59452946BA0}" type="slidenum">
              <a:rPr lang="en-US" altLang="zh-TW" sz="1200">
                <a:solidFill>
                  <a:schemeClr val="tx1"/>
                </a:solidFill>
              </a:rPr>
              <a:pPr eaLnBrk="1" hangingPunct="1"/>
              <a:t>21</a:t>
            </a:fld>
            <a:endParaRPr lang="en-US" altLang="zh-TW" sz="1200">
              <a:solidFill>
                <a:schemeClr val="tx1"/>
              </a:solidFill>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3367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8" name="標題 7"/>
          <p:cNvSpPr>
            <a:spLocks noGrp="1"/>
          </p:cNvSpPr>
          <p:nvPr>
            <p:ph type="ctrTitle"/>
          </p:nvPr>
        </p:nvSpPr>
        <p:spPr>
          <a:xfrm>
            <a:off x="642886" y="2285992"/>
            <a:ext cx="7858228" cy="1643074"/>
          </a:xfrm>
        </p:spPr>
        <p:txBody>
          <a:bodyPr anchor="ctr"/>
          <a:lstStyle>
            <a:lvl1pPr algn="ctr">
              <a:defRPr sz="4000" baseline="0">
                <a:solidFill>
                  <a:schemeClr val="tx1"/>
                </a:solidFill>
                <a:latin typeface="Times New Roman" pitchFamily="18" charset="0"/>
                <a:ea typeface="標楷體" pitchFamily="65" charset="-120"/>
              </a:defRPr>
            </a:lvl1pPr>
          </a:lstStyle>
          <a:p>
            <a:r>
              <a:rPr lang="zh-TW" altLang="en-US" smtClean="0"/>
              <a:t>按一下以編輯母片標題樣式</a:t>
            </a:r>
            <a:endParaRPr lang="en-US"/>
          </a:p>
        </p:txBody>
      </p:sp>
      <p:sp>
        <p:nvSpPr>
          <p:cNvPr id="9" name="副標題 8"/>
          <p:cNvSpPr>
            <a:spLocks noGrp="1"/>
          </p:cNvSpPr>
          <p:nvPr>
            <p:ph type="subTitle" idx="1"/>
          </p:nvPr>
        </p:nvSpPr>
        <p:spPr>
          <a:xfrm>
            <a:off x="1219200" y="5124450"/>
            <a:ext cx="6858000" cy="533400"/>
          </a:xfrm>
        </p:spPr>
        <p:txBody>
          <a:bodyPr/>
          <a:lstStyle>
            <a:lvl1pPr marL="0" indent="0" algn="r">
              <a:buNone/>
              <a:defRPr sz="2000" baseline="0">
                <a:solidFill>
                  <a:schemeClr val="tx2"/>
                </a:solidFill>
                <a:latin typeface="Times New Roman" pitchFamily="18" charset="0"/>
                <a:ea typeface="標楷體" pitchFamily="65" charset="-120"/>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TW" altLang="en-US" smtClean="0"/>
              <a:t>按一下以編輯母片副標題樣式</a:t>
            </a:r>
            <a:endParaRPr lang="en-US"/>
          </a:p>
        </p:txBody>
      </p:sp>
      <p:sp>
        <p:nvSpPr>
          <p:cNvPr id="4" name="日期版面配置區 27"/>
          <p:cNvSpPr>
            <a:spLocks noGrp="1"/>
          </p:cNvSpPr>
          <p:nvPr>
            <p:ph type="dt" sz="half" idx="10"/>
          </p:nvPr>
        </p:nvSpPr>
        <p:spPr>
          <a:xfrm>
            <a:off x="6400800" y="6354763"/>
            <a:ext cx="2286000" cy="366712"/>
          </a:xfrm>
        </p:spPr>
        <p:txBody>
          <a:bodyPr/>
          <a:lstStyle>
            <a:lvl1pPr>
              <a:defRPr sz="1400" baseline="0">
                <a:latin typeface="Times New Roman" pitchFamily="18" charset="0"/>
                <a:ea typeface="標楷體" pitchFamily="65" charset="-120"/>
              </a:defRPr>
            </a:lvl1pPr>
          </a:lstStyle>
          <a:p>
            <a:pPr>
              <a:defRPr/>
            </a:pPr>
            <a:fld id="{09ED3272-6AE8-4801-80FF-A40B320094D0}" type="datetimeFigureOut">
              <a:rPr lang="zh-TW" altLang="en-US"/>
              <a:pPr>
                <a:defRPr/>
              </a:pPr>
              <a:t>2018/1/6</a:t>
            </a:fld>
            <a:endParaRPr lang="zh-TW" altLang="en-US"/>
          </a:p>
        </p:txBody>
      </p:sp>
      <p:sp>
        <p:nvSpPr>
          <p:cNvPr id="5" name="頁尾版面配置區 16"/>
          <p:cNvSpPr>
            <a:spLocks noGrp="1"/>
          </p:cNvSpPr>
          <p:nvPr>
            <p:ph type="ftr" sz="quarter" idx="11"/>
          </p:nvPr>
        </p:nvSpPr>
        <p:spPr>
          <a:xfrm>
            <a:off x="2898775" y="6354763"/>
            <a:ext cx="3475038" cy="366712"/>
          </a:xfrm>
        </p:spPr>
        <p:txBody>
          <a:bodyPr/>
          <a:lstStyle>
            <a:lvl1pPr>
              <a:defRPr baseline="0">
                <a:latin typeface="Times New Roman" pitchFamily="18" charset="0"/>
                <a:ea typeface="標楷體" pitchFamily="65" charset="-120"/>
              </a:defRPr>
            </a:lvl1pPr>
          </a:lstStyle>
          <a:p>
            <a:pPr>
              <a:defRPr/>
            </a:pPr>
            <a:endParaRPr lang="zh-TW" altLang="en-US"/>
          </a:p>
        </p:txBody>
      </p:sp>
      <p:sp>
        <p:nvSpPr>
          <p:cNvPr id="6" name="投影片編號版面配置區 28"/>
          <p:cNvSpPr>
            <a:spLocks noGrp="1"/>
          </p:cNvSpPr>
          <p:nvPr>
            <p:ph type="sldNum" sz="quarter" idx="12"/>
          </p:nvPr>
        </p:nvSpPr>
        <p:spPr>
          <a:xfrm>
            <a:off x="1216025" y="6354763"/>
            <a:ext cx="1219200" cy="366712"/>
          </a:xfrm>
        </p:spPr>
        <p:txBody>
          <a:bodyPr/>
          <a:lstStyle>
            <a:lvl1pPr>
              <a:defRPr baseline="0">
                <a:latin typeface="Times New Roman" pitchFamily="18" charset="0"/>
                <a:ea typeface="標楷體" pitchFamily="65" charset="-120"/>
              </a:defRPr>
            </a:lvl1pPr>
          </a:lstStyle>
          <a:p>
            <a:pPr>
              <a:defRPr/>
            </a:pPr>
            <a:fld id="{11B8316F-A28E-4AF9-821A-E878981DA209}" type="slidenum">
              <a:rPr lang="zh-TW" altLang="en-US"/>
              <a:pPr>
                <a:defRPr/>
              </a:pPr>
              <a:t>‹#›</a:t>
            </a:fld>
            <a:endParaRPr lang="zh-TW" altLang="en-US"/>
          </a:p>
        </p:txBody>
      </p:sp>
    </p:spTree>
    <p:extLst>
      <p:ext uri="{BB962C8B-B14F-4D97-AF65-F5344CB8AC3E}">
        <p14:creationId xmlns:p14="http://schemas.microsoft.com/office/powerpoint/2010/main" val="8829867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baseline="0"/>
            </a:lvl1pPr>
          </a:lstStyle>
          <a:p>
            <a:r>
              <a:rPr lang="zh-TW" altLang="en-US" dirty="0" smtClean="0"/>
              <a:t>按一下以編輯母片標題樣式</a:t>
            </a:r>
            <a:endParaRPr lang="en-US" dirty="0"/>
          </a:p>
        </p:txBody>
      </p:sp>
      <p:sp>
        <p:nvSpPr>
          <p:cNvPr id="8" name="內容版面配置區 7"/>
          <p:cNvSpPr>
            <a:spLocks noGrp="1"/>
          </p:cNvSpPr>
          <p:nvPr>
            <p:ph sz="quarter" idx="1"/>
          </p:nvPr>
        </p:nvSpPr>
        <p:spPr>
          <a:xfrm>
            <a:off x="457200" y="1219200"/>
            <a:ext cx="8229600" cy="4937760"/>
          </a:xfrm>
        </p:spPr>
        <p:txBody>
          <a:bodyPr/>
          <a:lstStyle>
            <a:lvl1pPr>
              <a:defRPr sz="2000" baseline="0"/>
            </a:lvl1pPr>
            <a:lvl2pPr>
              <a:defRPr sz="1800" baseline="0"/>
            </a:lvl2pPr>
            <a:lvl3pPr>
              <a:defRPr baseline="0"/>
            </a:lvl3pPr>
            <a:lvl4pPr>
              <a:defRPr baseline="0"/>
            </a:lvl4pPr>
            <a:lvl5pPr>
              <a:defRPr baseline="0"/>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4" name="日期版面配置區 13"/>
          <p:cNvSpPr>
            <a:spLocks noGrp="1"/>
          </p:cNvSpPr>
          <p:nvPr>
            <p:ph type="dt" sz="half" idx="10"/>
          </p:nvPr>
        </p:nvSpPr>
        <p:spPr/>
        <p:txBody>
          <a:bodyPr/>
          <a:lstStyle>
            <a:lvl1pPr>
              <a:defRPr/>
            </a:lvl1pPr>
          </a:lstStyle>
          <a:p>
            <a:pPr>
              <a:defRPr/>
            </a:pPr>
            <a:fld id="{26DBE449-58D4-4BB5-89BA-13962E8C8D92}" type="datetimeFigureOut">
              <a:rPr lang="zh-TW" altLang="en-US"/>
              <a:pPr>
                <a:defRPr/>
              </a:pPr>
              <a:t>2018/1/6</a:t>
            </a:fld>
            <a:endParaRPr lang="zh-TW" altLang="en-US"/>
          </a:p>
        </p:txBody>
      </p:sp>
      <p:sp>
        <p:nvSpPr>
          <p:cNvPr id="5" name="頁尾版面配置區 2"/>
          <p:cNvSpPr>
            <a:spLocks noGrp="1"/>
          </p:cNvSpPr>
          <p:nvPr>
            <p:ph type="ftr" sz="quarter" idx="11"/>
          </p:nvPr>
        </p:nvSpPr>
        <p:spPr/>
        <p:txBody>
          <a:bodyPr/>
          <a:lstStyle>
            <a:lvl1pPr>
              <a:defRPr/>
            </a:lvl1pPr>
          </a:lstStyle>
          <a:p>
            <a:pPr>
              <a:defRPr/>
            </a:pPr>
            <a:endParaRPr lang="zh-TW" altLang="en-US"/>
          </a:p>
        </p:txBody>
      </p:sp>
      <p:sp>
        <p:nvSpPr>
          <p:cNvPr id="6" name="投影片編號版面配置區 22"/>
          <p:cNvSpPr>
            <a:spLocks noGrp="1"/>
          </p:cNvSpPr>
          <p:nvPr>
            <p:ph type="sldNum" sz="quarter" idx="12"/>
          </p:nvPr>
        </p:nvSpPr>
        <p:spPr/>
        <p:txBody>
          <a:bodyPr/>
          <a:lstStyle>
            <a:lvl1pPr>
              <a:defRPr/>
            </a:lvl1pPr>
          </a:lstStyle>
          <a:p>
            <a:pPr>
              <a:defRPr/>
            </a:pPr>
            <a:fld id="{D22FB981-23B5-40D3-B10D-A18BB873C383}" type="slidenum">
              <a:rPr lang="zh-TW" altLang="en-US"/>
              <a:pPr>
                <a:defRPr/>
              </a:pPr>
              <a:t>‹#›</a:t>
            </a:fld>
            <a:endParaRPr lang="zh-TW" altLang="en-US"/>
          </a:p>
        </p:txBody>
      </p:sp>
    </p:spTree>
    <p:extLst>
      <p:ext uri="{BB962C8B-B14F-4D97-AF65-F5344CB8AC3E}">
        <p14:creationId xmlns:p14="http://schemas.microsoft.com/office/powerpoint/2010/main" val="1701216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8229600" cy="914400"/>
          </a:xfrm>
        </p:spPr>
        <p:txBody>
          <a:bodyPr/>
          <a:lstStyle/>
          <a:p>
            <a:r>
              <a:rPr lang="zh-TW" altLang="en-US" smtClean="0"/>
              <a:t>按一下以編輯母片標題樣式</a:t>
            </a:r>
            <a:endParaRPr lang="en-US"/>
          </a:p>
        </p:txBody>
      </p:sp>
      <p:sp>
        <p:nvSpPr>
          <p:cNvPr id="9" name="內容版面配置區 8"/>
          <p:cNvSpPr>
            <a:spLocks noGrp="1"/>
          </p:cNvSpPr>
          <p:nvPr>
            <p:ph sz="quarter" idx="1"/>
          </p:nvPr>
        </p:nvSpPr>
        <p:spPr>
          <a:xfrm>
            <a:off x="457200" y="1219200"/>
            <a:ext cx="4041648" cy="493776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11" name="內容版面配置區 10"/>
          <p:cNvSpPr>
            <a:spLocks noGrp="1"/>
          </p:cNvSpPr>
          <p:nvPr>
            <p:ph sz="quarter" idx="2"/>
          </p:nvPr>
        </p:nvSpPr>
        <p:spPr>
          <a:xfrm>
            <a:off x="4632198" y="1216152"/>
            <a:ext cx="4041648" cy="493776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日期版面配置區 13"/>
          <p:cNvSpPr>
            <a:spLocks noGrp="1"/>
          </p:cNvSpPr>
          <p:nvPr>
            <p:ph type="dt" sz="half" idx="10"/>
          </p:nvPr>
        </p:nvSpPr>
        <p:spPr/>
        <p:txBody>
          <a:bodyPr/>
          <a:lstStyle>
            <a:lvl1pPr>
              <a:defRPr/>
            </a:lvl1pPr>
          </a:lstStyle>
          <a:p>
            <a:pPr>
              <a:defRPr/>
            </a:pPr>
            <a:fld id="{62E578D6-6EDC-4E37-969E-1BD75AAAA36A}" type="datetimeFigureOut">
              <a:rPr lang="zh-TW" altLang="en-US"/>
              <a:pPr>
                <a:defRPr/>
              </a:pPr>
              <a:t>2018/1/6</a:t>
            </a:fld>
            <a:endParaRPr lang="zh-TW" altLang="en-US"/>
          </a:p>
        </p:txBody>
      </p:sp>
      <p:sp>
        <p:nvSpPr>
          <p:cNvPr id="6" name="頁尾版面配置區 2"/>
          <p:cNvSpPr>
            <a:spLocks noGrp="1"/>
          </p:cNvSpPr>
          <p:nvPr>
            <p:ph type="ftr" sz="quarter" idx="11"/>
          </p:nvPr>
        </p:nvSpPr>
        <p:spPr/>
        <p:txBody>
          <a:bodyPr/>
          <a:lstStyle>
            <a:lvl1pPr>
              <a:defRPr/>
            </a:lvl1pPr>
          </a:lstStyle>
          <a:p>
            <a:pPr>
              <a:defRPr/>
            </a:pPr>
            <a:endParaRPr lang="zh-TW" altLang="en-US"/>
          </a:p>
        </p:txBody>
      </p:sp>
      <p:sp>
        <p:nvSpPr>
          <p:cNvPr id="7" name="投影片編號版面配置區 22"/>
          <p:cNvSpPr>
            <a:spLocks noGrp="1"/>
          </p:cNvSpPr>
          <p:nvPr>
            <p:ph type="sldNum" sz="quarter" idx="12"/>
          </p:nvPr>
        </p:nvSpPr>
        <p:spPr/>
        <p:txBody>
          <a:bodyPr/>
          <a:lstStyle>
            <a:lvl1pPr>
              <a:defRPr/>
            </a:lvl1pPr>
          </a:lstStyle>
          <a:p>
            <a:pPr>
              <a:defRPr/>
            </a:pPr>
            <a:fld id="{8BE0028E-552F-483B-9696-793C741F4340}" type="slidenum">
              <a:rPr lang="zh-TW" altLang="en-US"/>
              <a:pPr>
                <a:defRPr/>
              </a:pPr>
              <a:t>‹#›</a:t>
            </a:fld>
            <a:endParaRPr lang="zh-TW" altLang="en-US"/>
          </a:p>
        </p:txBody>
      </p:sp>
    </p:spTree>
    <p:extLst>
      <p:ext uri="{BB962C8B-B14F-4D97-AF65-F5344CB8AC3E}">
        <p14:creationId xmlns:p14="http://schemas.microsoft.com/office/powerpoint/2010/main" val="299116762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只有標題">
    <p:spTree>
      <p:nvGrpSpPr>
        <p:cNvPr id="1" name=""/>
        <p:cNvGrpSpPr/>
        <p:nvPr/>
      </p:nvGrpSpPr>
      <p:grpSpPr>
        <a:xfrm>
          <a:off x="0" y="0"/>
          <a:ext cx="0" cy="0"/>
          <a:chOff x="0" y="0"/>
          <a:chExt cx="0" cy="0"/>
        </a:xfrm>
      </p:grpSpPr>
      <p:sp>
        <p:nvSpPr>
          <p:cNvPr id="3" name="直線接點 7"/>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 name="標題 1"/>
          <p:cNvSpPr>
            <a:spLocks noGrp="1"/>
          </p:cNvSpPr>
          <p:nvPr>
            <p:ph type="title"/>
          </p:nvPr>
        </p:nvSpPr>
        <p:spPr>
          <a:xfrm>
            <a:off x="457200" y="228600"/>
            <a:ext cx="8229600" cy="914400"/>
          </a:xfrm>
        </p:spPr>
        <p:txBody>
          <a:bodyPr/>
          <a:lstStyle>
            <a:lvl1pPr>
              <a:defRPr baseline="0">
                <a:latin typeface="Times New Roman" pitchFamily="18" charset="0"/>
                <a:ea typeface="標楷體" pitchFamily="65" charset="-120"/>
              </a:defRPr>
            </a:lvl1pPr>
          </a:lstStyle>
          <a:p>
            <a:r>
              <a:rPr lang="zh-TW" altLang="en-US" smtClean="0"/>
              <a:t>按一下以編輯母片標題樣式</a:t>
            </a:r>
            <a:endParaRPr lang="en-US"/>
          </a:p>
        </p:txBody>
      </p:sp>
      <p:sp>
        <p:nvSpPr>
          <p:cNvPr id="4" name="日期版面配置區 2"/>
          <p:cNvSpPr>
            <a:spLocks noGrp="1"/>
          </p:cNvSpPr>
          <p:nvPr>
            <p:ph type="dt" sz="half" idx="10"/>
          </p:nvPr>
        </p:nvSpPr>
        <p:spPr/>
        <p:txBody>
          <a:bodyPr/>
          <a:lstStyle>
            <a:lvl1pPr>
              <a:defRPr baseline="0">
                <a:latin typeface="Times New Roman" pitchFamily="18" charset="0"/>
                <a:ea typeface="標楷體" pitchFamily="65" charset="-120"/>
              </a:defRPr>
            </a:lvl1pPr>
          </a:lstStyle>
          <a:p>
            <a:pPr>
              <a:defRPr/>
            </a:pPr>
            <a:fld id="{EC245576-7460-47A8-82E8-9410FC62738A}" type="datetimeFigureOut">
              <a:rPr lang="zh-TW" altLang="en-US"/>
              <a:pPr>
                <a:defRPr/>
              </a:pPr>
              <a:t>2018/1/6</a:t>
            </a:fld>
            <a:endParaRPr lang="zh-TW" altLang="en-US"/>
          </a:p>
        </p:txBody>
      </p:sp>
      <p:sp>
        <p:nvSpPr>
          <p:cNvPr id="5" name="頁尾版面配置區 3"/>
          <p:cNvSpPr>
            <a:spLocks noGrp="1"/>
          </p:cNvSpPr>
          <p:nvPr>
            <p:ph type="ftr" sz="quarter" idx="11"/>
          </p:nvPr>
        </p:nvSpPr>
        <p:spPr/>
        <p:txBody>
          <a:bodyPr/>
          <a:lstStyle>
            <a:lvl1pPr>
              <a:defRPr baseline="0">
                <a:latin typeface="Times New Roman" pitchFamily="18" charset="0"/>
                <a:ea typeface="標楷體" pitchFamily="65" charset="-120"/>
              </a:defRPr>
            </a:lvl1pPr>
          </a:lstStyle>
          <a:p>
            <a:pPr>
              <a:defRPr/>
            </a:pPr>
            <a:endParaRPr lang="zh-TW" altLang="en-US"/>
          </a:p>
        </p:txBody>
      </p:sp>
      <p:sp>
        <p:nvSpPr>
          <p:cNvPr id="6" name="投影片編號版面配置區 4"/>
          <p:cNvSpPr>
            <a:spLocks noGrp="1"/>
          </p:cNvSpPr>
          <p:nvPr>
            <p:ph type="sldNum" sz="quarter" idx="12"/>
          </p:nvPr>
        </p:nvSpPr>
        <p:spPr/>
        <p:txBody>
          <a:bodyPr/>
          <a:lstStyle>
            <a:lvl1pPr>
              <a:defRPr baseline="0">
                <a:latin typeface="Times New Roman" pitchFamily="18" charset="0"/>
                <a:ea typeface="標楷體" pitchFamily="65" charset="-120"/>
              </a:defRPr>
            </a:lvl1pPr>
          </a:lstStyle>
          <a:p>
            <a:pPr>
              <a:defRPr/>
            </a:pPr>
            <a:fld id="{2FA57527-3119-4827-A8E5-F9CE2181F9F3}" type="slidenum">
              <a:rPr lang="zh-TW" altLang="en-US"/>
              <a:pPr>
                <a:defRPr/>
              </a:pPr>
              <a:t>‹#›</a:t>
            </a:fld>
            <a:endParaRPr lang="zh-TW" altLang="en-US"/>
          </a:p>
        </p:txBody>
      </p:sp>
    </p:spTree>
    <p:extLst>
      <p:ext uri="{BB962C8B-B14F-4D97-AF65-F5344CB8AC3E}">
        <p14:creationId xmlns:p14="http://schemas.microsoft.com/office/powerpoint/2010/main" val="290687817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lvl1pPr>
              <a:defRPr/>
            </a:lvl1pPr>
          </a:lstStyle>
          <a:p>
            <a:pPr>
              <a:defRPr/>
            </a:pPr>
            <a:fld id="{44CB9F28-02B6-413F-9252-46F3819FC604}" type="datetimeFigureOut">
              <a:rPr lang="zh-TW" altLang="en-US"/>
              <a:pPr>
                <a:defRPr/>
              </a:pPr>
              <a:t>2018/1/6</a:t>
            </a:fld>
            <a:endParaRPr lang="zh-TW" altLang="en-US"/>
          </a:p>
        </p:txBody>
      </p:sp>
      <p:sp>
        <p:nvSpPr>
          <p:cNvPr id="3" name="頁尾版面配置區 2"/>
          <p:cNvSpPr>
            <a:spLocks noGrp="1"/>
          </p:cNvSpPr>
          <p:nvPr>
            <p:ph type="ftr" sz="quarter" idx="11"/>
          </p:nvPr>
        </p:nvSpPr>
        <p:spPr/>
        <p:txBody>
          <a:bodyPr/>
          <a:lstStyle>
            <a:lvl1pPr>
              <a:defRPr/>
            </a:lvl1pPr>
          </a:lstStyle>
          <a:p>
            <a:pPr>
              <a:defRPr/>
            </a:pPr>
            <a:endParaRPr lang="zh-TW" altLang="en-US"/>
          </a:p>
        </p:txBody>
      </p:sp>
      <p:sp>
        <p:nvSpPr>
          <p:cNvPr id="4" name="投影片編號版面配置區 3"/>
          <p:cNvSpPr>
            <a:spLocks noGrp="1"/>
          </p:cNvSpPr>
          <p:nvPr>
            <p:ph type="sldNum" sz="quarter" idx="12"/>
          </p:nvPr>
        </p:nvSpPr>
        <p:spPr/>
        <p:txBody>
          <a:bodyPr/>
          <a:lstStyle>
            <a:lvl1pPr>
              <a:defRPr/>
            </a:lvl1pPr>
          </a:lstStyle>
          <a:p>
            <a:pPr>
              <a:defRPr/>
            </a:pPr>
            <a:fld id="{10B3A0B0-8BFE-42AA-8D15-305A4A50C0E2}" type="slidenum">
              <a:rPr lang="zh-TW" altLang="en-US"/>
              <a:pPr>
                <a:defRPr/>
              </a:pPr>
              <a:t>‹#›</a:t>
            </a:fld>
            <a:endParaRPr lang="zh-TW" altLang="en-US"/>
          </a:p>
        </p:txBody>
      </p:sp>
    </p:spTree>
    <p:extLst>
      <p:ext uri="{BB962C8B-B14F-4D97-AF65-F5344CB8AC3E}">
        <p14:creationId xmlns:p14="http://schemas.microsoft.com/office/powerpoint/2010/main" val="260294756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版面配置區 13"/>
          <p:cNvSpPr>
            <a:spLocks noGrp="1"/>
          </p:cNvSpPr>
          <p:nvPr>
            <p:ph type="dt" sz="half" idx="10"/>
          </p:nvPr>
        </p:nvSpPr>
        <p:spPr/>
        <p:txBody>
          <a:bodyPr/>
          <a:lstStyle>
            <a:lvl1pPr>
              <a:defRPr/>
            </a:lvl1pPr>
          </a:lstStyle>
          <a:p>
            <a:pPr>
              <a:defRPr/>
            </a:pPr>
            <a:fld id="{E9FFD01D-03DE-45B9-BDEC-310C088D3D77}" type="datetimeFigureOut">
              <a:rPr lang="zh-TW" altLang="en-US"/>
              <a:pPr>
                <a:defRPr/>
              </a:pPr>
              <a:t>2018/1/6</a:t>
            </a:fld>
            <a:endParaRPr lang="zh-TW" altLang="en-US"/>
          </a:p>
        </p:txBody>
      </p:sp>
      <p:sp>
        <p:nvSpPr>
          <p:cNvPr id="3" name="頁尾版面配置區 2"/>
          <p:cNvSpPr>
            <a:spLocks noGrp="1"/>
          </p:cNvSpPr>
          <p:nvPr>
            <p:ph type="ftr" sz="quarter" idx="11"/>
          </p:nvPr>
        </p:nvSpPr>
        <p:spPr/>
        <p:txBody>
          <a:bodyPr/>
          <a:lstStyle>
            <a:lvl1pPr>
              <a:defRPr/>
            </a:lvl1pPr>
          </a:lstStyle>
          <a:p>
            <a:pPr>
              <a:defRPr/>
            </a:pPr>
            <a:endParaRPr lang="zh-TW" altLang="en-US"/>
          </a:p>
        </p:txBody>
      </p:sp>
      <p:sp>
        <p:nvSpPr>
          <p:cNvPr id="4" name="投影片編號版面配置區 22"/>
          <p:cNvSpPr>
            <a:spLocks noGrp="1"/>
          </p:cNvSpPr>
          <p:nvPr>
            <p:ph type="sldNum" sz="quarter" idx="12"/>
          </p:nvPr>
        </p:nvSpPr>
        <p:spPr/>
        <p:txBody>
          <a:bodyPr/>
          <a:lstStyle>
            <a:lvl1pPr>
              <a:defRPr/>
            </a:lvl1pPr>
          </a:lstStyle>
          <a:p>
            <a:pPr>
              <a:defRPr/>
            </a:pPr>
            <a:fld id="{16BD005B-92D0-4648-B4E6-64E597347F47}" type="slidenum">
              <a:rPr lang="zh-TW" altLang="en-US"/>
              <a:pPr>
                <a:defRPr/>
              </a:pPr>
              <a:t>‹#›</a:t>
            </a:fld>
            <a:endParaRPr lang="zh-TW" altLang="en-US"/>
          </a:p>
        </p:txBody>
      </p:sp>
    </p:spTree>
    <p:extLst>
      <p:ext uri="{BB962C8B-B14F-4D97-AF65-F5344CB8AC3E}">
        <p14:creationId xmlns:p14="http://schemas.microsoft.com/office/powerpoint/2010/main" val="168993681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
        <p:nvSpPr>
          <p:cNvPr id="4" name="日期版面配置區 13"/>
          <p:cNvSpPr>
            <a:spLocks noGrp="1"/>
          </p:cNvSpPr>
          <p:nvPr>
            <p:ph type="dt" sz="half" idx="10"/>
          </p:nvPr>
        </p:nvSpPr>
        <p:spPr/>
        <p:txBody>
          <a:bodyPr/>
          <a:lstStyle>
            <a:lvl1pPr>
              <a:defRPr/>
            </a:lvl1pPr>
          </a:lstStyle>
          <a:p>
            <a:pPr>
              <a:defRPr/>
            </a:pPr>
            <a:fld id="{0A58339C-3692-45EE-9DFC-59408D70EBE4}" type="datetimeFigureOut">
              <a:rPr lang="zh-TW" altLang="en-US"/>
              <a:pPr>
                <a:defRPr/>
              </a:pPr>
              <a:t>2018/1/6</a:t>
            </a:fld>
            <a:endParaRPr lang="zh-TW" altLang="en-US"/>
          </a:p>
        </p:txBody>
      </p:sp>
      <p:sp>
        <p:nvSpPr>
          <p:cNvPr id="5" name="頁尾版面配置區 2"/>
          <p:cNvSpPr>
            <a:spLocks noGrp="1"/>
          </p:cNvSpPr>
          <p:nvPr>
            <p:ph type="ftr" sz="quarter" idx="11"/>
          </p:nvPr>
        </p:nvSpPr>
        <p:spPr/>
        <p:txBody>
          <a:bodyPr/>
          <a:lstStyle>
            <a:lvl1pPr>
              <a:defRPr/>
            </a:lvl1pPr>
          </a:lstStyle>
          <a:p>
            <a:pPr>
              <a:defRPr/>
            </a:pPr>
            <a:endParaRPr lang="zh-TW" altLang="en-US"/>
          </a:p>
        </p:txBody>
      </p:sp>
      <p:sp>
        <p:nvSpPr>
          <p:cNvPr id="6" name="投影片編號版面配置區 22"/>
          <p:cNvSpPr>
            <a:spLocks noGrp="1"/>
          </p:cNvSpPr>
          <p:nvPr>
            <p:ph type="sldNum" sz="quarter" idx="12"/>
          </p:nvPr>
        </p:nvSpPr>
        <p:spPr/>
        <p:txBody>
          <a:bodyPr/>
          <a:lstStyle>
            <a:lvl1pPr>
              <a:defRPr/>
            </a:lvl1pPr>
          </a:lstStyle>
          <a:p>
            <a:pPr>
              <a:defRPr/>
            </a:pPr>
            <a:fld id="{B1828B09-5474-4A52-A6B0-9E44E356EC23}" type="slidenum">
              <a:rPr lang="zh-TW" altLang="en-US"/>
              <a:pPr>
                <a:defRPr/>
              </a:pPr>
              <a:t>‹#›</a:t>
            </a:fld>
            <a:endParaRPr lang="zh-TW" altLang="en-US"/>
          </a:p>
        </p:txBody>
      </p:sp>
    </p:spTree>
    <p:extLst>
      <p:ext uri="{BB962C8B-B14F-4D97-AF65-F5344CB8AC3E}">
        <p14:creationId xmlns:p14="http://schemas.microsoft.com/office/powerpoint/2010/main" val="38983265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標題版面配置區 21"/>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TW" altLang="en-US" smtClean="0"/>
              <a:t>按一下以編輯母片標題樣式</a:t>
            </a:r>
            <a:endParaRPr lang="en-US" smtClean="0"/>
          </a:p>
        </p:txBody>
      </p:sp>
      <p:sp>
        <p:nvSpPr>
          <p:cNvPr id="1027" name="文字版面配置區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smtClean="0"/>
          </a:p>
        </p:txBody>
      </p:sp>
      <p:sp>
        <p:nvSpPr>
          <p:cNvPr id="14" name="日期版面配置區 13"/>
          <p:cNvSpPr>
            <a:spLocks noGrp="1"/>
          </p:cNvSpPr>
          <p:nvPr>
            <p:ph type="dt" sz="half" idx="2"/>
          </p:nvPr>
        </p:nvSpPr>
        <p:spPr>
          <a:xfrm>
            <a:off x="6400800" y="6356350"/>
            <a:ext cx="2289175" cy="365125"/>
          </a:xfrm>
          <a:prstGeom prst="rect">
            <a:avLst/>
          </a:prstGeom>
        </p:spPr>
        <p:txBody>
          <a:bodyPr vert="horz"/>
          <a:lstStyle>
            <a:lvl1pPr algn="l" eaLnBrk="1" fontAlgn="auto" latinLnBrk="0" hangingPunct="1">
              <a:spcBef>
                <a:spcPts val="0"/>
              </a:spcBef>
              <a:spcAft>
                <a:spcPts val="0"/>
              </a:spcAft>
              <a:defRPr kumimoji="0" sz="1400" baseline="0">
                <a:solidFill>
                  <a:schemeClr val="tx2"/>
                </a:solidFill>
                <a:latin typeface="Times New Roman" pitchFamily="18" charset="0"/>
                <a:ea typeface="標楷體" pitchFamily="65" charset="-120"/>
              </a:defRPr>
            </a:lvl1pPr>
          </a:lstStyle>
          <a:p>
            <a:pPr>
              <a:defRPr/>
            </a:pPr>
            <a:fld id="{4D2131AE-D910-49AB-A0D0-C504A638FFEB}" type="datetimeFigureOut">
              <a:rPr lang="zh-TW" altLang="en-US"/>
              <a:pPr>
                <a:defRPr/>
              </a:pPr>
              <a:t>2018/1/6</a:t>
            </a:fld>
            <a:endParaRPr lang="zh-TW" altLang="en-US"/>
          </a:p>
        </p:txBody>
      </p:sp>
      <p:sp>
        <p:nvSpPr>
          <p:cNvPr id="3" name="頁尾版面配置區 2"/>
          <p:cNvSpPr>
            <a:spLocks noGrp="1"/>
          </p:cNvSpPr>
          <p:nvPr>
            <p:ph type="ftr" sz="quarter" idx="3"/>
          </p:nvPr>
        </p:nvSpPr>
        <p:spPr>
          <a:xfrm>
            <a:off x="2898775" y="6356350"/>
            <a:ext cx="3505200" cy="365125"/>
          </a:xfrm>
          <a:prstGeom prst="rect">
            <a:avLst/>
          </a:prstGeom>
        </p:spPr>
        <p:txBody>
          <a:bodyPr vert="horz"/>
          <a:lstStyle>
            <a:lvl1pPr algn="r" eaLnBrk="1" fontAlgn="auto" latinLnBrk="0" hangingPunct="1">
              <a:spcBef>
                <a:spcPts val="0"/>
              </a:spcBef>
              <a:spcAft>
                <a:spcPts val="0"/>
              </a:spcAft>
              <a:defRPr kumimoji="0" sz="1400" baseline="0">
                <a:solidFill>
                  <a:schemeClr val="tx2"/>
                </a:solidFill>
                <a:latin typeface="Times New Roman" pitchFamily="18" charset="0"/>
                <a:ea typeface="標楷體" pitchFamily="65" charset="-120"/>
              </a:defRPr>
            </a:lvl1pPr>
          </a:lstStyle>
          <a:p>
            <a:pPr>
              <a:defRPr/>
            </a:pPr>
            <a:endParaRPr lang="zh-TW" altLang="en-US"/>
          </a:p>
        </p:txBody>
      </p:sp>
      <p:sp>
        <p:nvSpPr>
          <p:cNvPr id="23" name="投影片編號版面配置區 22"/>
          <p:cNvSpPr>
            <a:spLocks noGrp="1"/>
          </p:cNvSpPr>
          <p:nvPr>
            <p:ph type="sldNum" sz="quarter" idx="4"/>
          </p:nvPr>
        </p:nvSpPr>
        <p:spPr>
          <a:xfrm>
            <a:off x="612775" y="6356350"/>
            <a:ext cx="1981200" cy="365125"/>
          </a:xfrm>
          <a:prstGeom prst="rect">
            <a:avLst/>
          </a:prstGeom>
        </p:spPr>
        <p:txBody>
          <a:bodyPr vert="horz"/>
          <a:lstStyle>
            <a:lvl1pPr algn="l" eaLnBrk="1" fontAlgn="auto" latinLnBrk="0" hangingPunct="1">
              <a:spcBef>
                <a:spcPts val="0"/>
              </a:spcBef>
              <a:spcAft>
                <a:spcPts val="0"/>
              </a:spcAft>
              <a:defRPr kumimoji="0" sz="1400" baseline="0">
                <a:solidFill>
                  <a:schemeClr val="tx2"/>
                </a:solidFill>
                <a:latin typeface="Times New Roman" pitchFamily="18" charset="0"/>
                <a:ea typeface="標楷體" pitchFamily="65" charset="-120"/>
              </a:defRPr>
            </a:lvl1pPr>
          </a:lstStyle>
          <a:p>
            <a:pPr>
              <a:defRPr/>
            </a:pPr>
            <a:fld id="{40E9B33A-6B8D-4930-BE17-63F363801B67}" type="slidenum">
              <a:rPr lang="zh-TW" altLang="en-US"/>
              <a:pPr>
                <a:defRPr/>
              </a:pPr>
              <a:t>‹#›</a:t>
            </a:fld>
            <a:endParaRPr lang="zh-TW" altLang="en-US"/>
          </a:p>
        </p:txBody>
      </p:sp>
      <p:sp>
        <p:nvSpPr>
          <p:cNvPr id="1031" name="直線接點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Tree>
  </p:cSld>
  <p:clrMap bg1="lt1" tx1="dk1" bg2="lt2" tx2="dk2" accent1="accent1" accent2="accent2" accent3="accent3" accent4="accent4" accent5="accent5" accent6="accent6" hlink="hlink" folHlink="folHlink"/>
  <p:sldLayoutIdLst>
    <p:sldLayoutId id="2147483982" r:id="rId1"/>
    <p:sldLayoutId id="2147483977" r:id="rId2"/>
    <p:sldLayoutId id="2147483978" r:id="rId3"/>
    <p:sldLayoutId id="2147483983" r:id="rId4"/>
    <p:sldLayoutId id="2147483984" r:id="rId5"/>
    <p:sldLayoutId id="2147483979" r:id="rId6"/>
    <p:sldLayoutId id="2147483980" r:id="rId7"/>
  </p:sldLayoutIdLst>
  <p:timing>
    <p:tnLst>
      <p:par>
        <p:cTn id="1" dur="indefinite" restart="never" nodeType="tmRoot"/>
      </p:par>
    </p:tnLst>
  </p:timing>
  <p:txStyles>
    <p:titleStyle>
      <a:lvl1pPr algn="l" rtl="0" eaLnBrk="0" fontAlgn="base" hangingPunct="0">
        <a:spcBef>
          <a:spcPct val="0"/>
        </a:spcBef>
        <a:spcAft>
          <a:spcPct val="0"/>
        </a:spcAft>
        <a:defRPr sz="3200" kern="1200">
          <a:solidFill>
            <a:schemeClr val="tx2"/>
          </a:solidFill>
          <a:latin typeface="Times New Roman" pitchFamily="18" charset="0"/>
          <a:ea typeface="標楷體" pitchFamily="65" charset="-120"/>
          <a:cs typeface="+mj-cs"/>
        </a:defRPr>
      </a:lvl1pPr>
      <a:lvl2pPr algn="l" rtl="0" eaLnBrk="0" fontAlgn="base" hangingPunct="0">
        <a:spcBef>
          <a:spcPct val="0"/>
        </a:spcBef>
        <a:spcAft>
          <a:spcPct val="0"/>
        </a:spcAft>
        <a:defRPr sz="3200">
          <a:solidFill>
            <a:schemeClr val="tx2"/>
          </a:solidFill>
          <a:latin typeface="Times New Roman" pitchFamily="18" charset="0"/>
          <a:ea typeface="標楷體" pitchFamily="65" charset="-120"/>
        </a:defRPr>
      </a:lvl2pPr>
      <a:lvl3pPr algn="l" rtl="0" eaLnBrk="0" fontAlgn="base" hangingPunct="0">
        <a:spcBef>
          <a:spcPct val="0"/>
        </a:spcBef>
        <a:spcAft>
          <a:spcPct val="0"/>
        </a:spcAft>
        <a:defRPr sz="3200">
          <a:solidFill>
            <a:schemeClr val="tx2"/>
          </a:solidFill>
          <a:latin typeface="Times New Roman" pitchFamily="18" charset="0"/>
          <a:ea typeface="標楷體" pitchFamily="65" charset="-120"/>
        </a:defRPr>
      </a:lvl3pPr>
      <a:lvl4pPr algn="l" rtl="0" eaLnBrk="0" fontAlgn="base" hangingPunct="0">
        <a:spcBef>
          <a:spcPct val="0"/>
        </a:spcBef>
        <a:spcAft>
          <a:spcPct val="0"/>
        </a:spcAft>
        <a:defRPr sz="3200">
          <a:solidFill>
            <a:schemeClr val="tx2"/>
          </a:solidFill>
          <a:latin typeface="Times New Roman" pitchFamily="18" charset="0"/>
          <a:ea typeface="標楷體" pitchFamily="65" charset="-120"/>
        </a:defRPr>
      </a:lvl4pPr>
      <a:lvl5pPr algn="l" rtl="0" eaLnBrk="0" fontAlgn="base" hangingPunct="0">
        <a:spcBef>
          <a:spcPct val="0"/>
        </a:spcBef>
        <a:spcAft>
          <a:spcPct val="0"/>
        </a:spcAft>
        <a:defRPr sz="3200">
          <a:solidFill>
            <a:schemeClr val="tx2"/>
          </a:solidFill>
          <a:latin typeface="Times New Roman" pitchFamily="18" charset="0"/>
          <a:ea typeface="標楷體" pitchFamily="65" charset="-120"/>
        </a:defRPr>
      </a:lvl5pPr>
      <a:lvl6pPr marL="457200" algn="l" rtl="0" fontAlgn="base">
        <a:spcBef>
          <a:spcPct val="0"/>
        </a:spcBef>
        <a:spcAft>
          <a:spcPct val="0"/>
        </a:spcAft>
        <a:defRPr sz="3200">
          <a:solidFill>
            <a:schemeClr val="tx2"/>
          </a:solidFill>
          <a:latin typeface="Times New Roman" pitchFamily="18" charset="0"/>
          <a:ea typeface="標楷體" pitchFamily="65" charset="-120"/>
        </a:defRPr>
      </a:lvl6pPr>
      <a:lvl7pPr marL="914400" algn="l" rtl="0" fontAlgn="base">
        <a:spcBef>
          <a:spcPct val="0"/>
        </a:spcBef>
        <a:spcAft>
          <a:spcPct val="0"/>
        </a:spcAft>
        <a:defRPr sz="3200">
          <a:solidFill>
            <a:schemeClr val="tx2"/>
          </a:solidFill>
          <a:latin typeface="Times New Roman" pitchFamily="18" charset="0"/>
          <a:ea typeface="標楷體" pitchFamily="65" charset="-120"/>
        </a:defRPr>
      </a:lvl7pPr>
      <a:lvl8pPr marL="1371600" algn="l" rtl="0" fontAlgn="base">
        <a:spcBef>
          <a:spcPct val="0"/>
        </a:spcBef>
        <a:spcAft>
          <a:spcPct val="0"/>
        </a:spcAft>
        <a:defRPr sz="3200">
          <a:solidFill>
            <a:schemeClr val="tx2"/>
          </a:solidFill>
          <a:latin typeface="Times New Roman" pitchFamily="18" charset="0"/>
          <a:ea typeface="標楷體" pitchFamily="65" charset="-120"/>
        </a:defRPr>
      </a:lvl8pPr>
      <a:lvl9pPr marL="1828800" algn="l" rtl="0" fontAlgn="base">
        <a:spcBef>
          <a:spcPct val="0"/>
        </a:spcBef>
        <a:spcAft>
          <a:spcPct val="0"/>
        </a:spcAft>
        <a:defRPr sz="3200">
          <a:solidFill>
            <a:schemeClr val="tx2"/>
          </a:solidFill>
          <a:latin typeface="Times New Roman" pitchFamily="18" charset="0"/>
          <a:ea typeface="標楷體" pitchFamily="65" charset="-120"/>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000" kern="1200">
          <a:solidFill>
            <a:schemeClr val="tx1"/>
          </a:solidFill>
          <a:latin typeface="Times New Roman" pitchFamily="18" charset="0"/>
          <a:ea typeface="標楷體" pitchFamily="65" charset="-120"/>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kern="1200">
          <a:solidFill>
            <a:schemeClr val="tx2"/>
          </a:solidFill>
          <a:latin typeface="Times New Roman" pitchFamily="18" charset="0"/>
          <a:ea typeface="標楷體" pitchFamily="65" charset="-120"/>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kern="1200">
          <a:solidFill>
            <a:schemeClr val="tx1"/>
          </a:solidFill>
          <a:latin typeface="Times New Roman" pitchFamily="18" charset="0"/>
          <a:ea typeface="標楷體" pitchFamily="65" charset="-120"/>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kern="1200">
          <a:solidFill>
            <a:schemeClr val="tx1"/>
          </a:solidFill>
          <a:latin typeface="Times New Roman" pitchFamily="18" charset="0"/>
          <a:ea typeface="標楷體" pitchFamily="65" charset="-120"/>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kern="1200">
          <a:solidFill>
            <a:schemeClr val="tx1"/>
          </a:solidFill>
          <a:latin typeface="Times New Roman" pitchFamily="18" charset="0"/>
          <a:ea typeface="標楷體" pitchFamily="65" charset="-120"/>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docs.oasis-open.org/mqtt/mqtt/v3.1.1/mqtt-v3.1.1.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docs.oasis-open.org/mqtt/mqtt/v5.0/mqtt-v5.0.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dirty="0" smtClean="0"/>
              <a:t>MQTT</a:t>
            </a:r>
            <a:endParaRPr lang="zh-TW" altLang="en-US" dirty="0"/>
          </a:p>
        </p:txBody>
      </p:sp>
      <p:sp>
        <p:nvSpPr>
          <p:cNvPr id="5" name="副標題 4"/>
          <p:cNvSpPr>
            <a:spLocks noGrp="1"/>
          </p:cNvSpPr>
          <p:nvPr>
            <p:ph type="subTitle" idx="1"/>
          </p:nvPr>
        </p:nvSpPr>
        <p:spPr/>
        <p:txBody>
          <a:bodyPr/>
          <a:lstStyle/>
          <a:p>
            <a:r>
              <a:rPr lang="zh-TW" altLang="en-US" dirty="0" smtClean="0"/>
              <a:t>國立中正大學資工系 黃仁竑教授</a:t>
            </a:r>
            <a:endParaRPr lang="zh-TW" altLang="en-US" dirty="0"/>
          </a:p>
        </p:txBody>
      </p:sp>
    </p:spTree>
    <p:extLst>
      <p:ext uri="{BB962C8B-B14F-4D97-AF65-F5344CB8AC3E}">
        <p14:creationId xmlns:p14="http://schemas.microsoft.com/office/powerpoint/2010/main" val="3266378952"/>
      </p:ext>
    </p:extLst>
  </p:cSld>
  <p:clrMapOvr>
    <a:masterClrMapping/>
  </p:clrMapOvr>
  <mc:AlternateContent xmlns:mc="http://schemas.openxmlformats.org/markup-compatibility/2006" xmlns:p14="http://schemas.microsoft.com/office/powerpoint/2010/main">
    <mc:Choice Requires="p14">
      <p:transition spd="slow" p14:dur="2000" advTm="8716"/>
    </mc:Choice>
    <mc:Fallback xmlns="">
      <p:transition spd="slow" advTm="8716"/>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Publish Subscribe Messaging </a:t>
            </a:r>
            <a:endParaRPr lang="zh-TW" altLang="en-US" dirty="0"/>
          </a:p>
        </p:txBody>
      </p:sp>
      <p:sp>
        <p:nvSpPr>
          <p:cNvPr id="3" name="內容版面配置區 2"/>
          <p:cNvSpPr>
            <a:spLocks noGrp="1"/>
          </p:cNvSpPr>
          <p:nvPr>
            <p:ph sz="quarter" idx="1"/>
          </p:nvPr>
        </p:nvSpPr>
        <p:spPr/>
        <p:txBody>
          <a:bodyPr/>
          <a:lstStyle/>
          <a:p>
            <a:r>
              <a:rPr lang="en-US" altLang="zh-TW" dirty="0"/>
              <a:t>A topic forms the namespace</a:t>
            </a:r>
          </a:p>
          <a:p>
            <a:pPr lvl="1"/>
            <a:r>
              <a:rPr lang="en-US" altLang="zh-TW" dirty="0"/>
              <a:t>Is hierarchical with each “sub topic” separated by a / </a:t>
            </a:r>
            <a:endParaRPr lang="en-US" altLang="zh-TW" dirty="0" smtClean="0"/>
          </a:p>
          <a:p>
            <a:pPr lvl="2"/>
            <a:r>
              <a:rPr lang="en-US" altLang="zh-TW" dirty="0"/>
              <a:t>&lt;country&gt;/&lt;region&gt;/&lt;town&gt;/&lt;postcode&gt;/&lt;house&gt;/</a:t>
            </a:r>
            <a:r>
              <a:rPr lang="en-US" altLang="zh-TW" dirty="0" err="1"/>
              <a:t>alarmState</a:t>
            </a:r>
            <a:endParaRPr lang="en-US" altLang="zh-TW" dirty="0"/>
          </a:p>
          <a:p>
            <a:r>
              <a:rPr lang="en-US" altLang="zh-TW" dirty="0"/>
              <a:t>A subscriber can subscribe to an absolute topic or can use wildcards:</a:t>
            </a:r>
          </a:p>
          <a:p>
            <a:pPr lvl="1"/>
            <a:r>
              <a:rPr lang="en-US" altLang="zh-TW" dirty="0"/>
              <a:t>Single-level wildcards “+” can appear anywhere in the topic string  </a:t>
            </a:r>
            <a:endParaRPr lang="en-US" altLang="zh-TW" dirty="0" smtClean="0"/>
          </a:p>
          <a:p>
            <a:pPr lvl="2"/>
            <a:r>
              <a:rPr lang="en-US" altLang="zh-TW" dirty="0"/>
              <a:t>sensors/+/</a:t>
            </a:r>
            <a:r>
              <a:rPr lang="en-US" altLang="zh-TW" dirty="0" err="1" smtClean="0"/>
              <a:t>uk</a:t>
            </a:r>
            <a:r>
              <a:rPr lang="en-US" altLang="zh-TW" dirty="0" smtClean="0"/>
              <a:t>/</a:t>
            </a:r>
            <a:r>
              <a:rPr lang="en-US" altLang="zh-TW" dirty="0" err="1" smtClean="0"/>
              <a:t>london</a:t>
            </a:r>
            <a:r>
              <a:rPr lang="en-US" altLang="zh-TW" dirty="0" smtClean="0"/>
              <a:t>/</a:t>
            </a:r>
            <a:r>
              <a:rPr lang="en-US" altLang="zh-TW" dirty="0" err="1" smtClean="0"/>
              <a:t>baker_street</a:t>
            </a:r>
            <a:endParaRPr lang="en-US" altLang="zh-TW" dirty="0" smtClean="0"/>
          </a:p>
          <a:p>
            <a:pPr lvl="2"/>
            <a:r>
              <a:rPr lang="en-US" altLang="zh-TW" dirty="0"/>
              <a:t>get data from all sensor types </a:t>
            </a:r>
            <a:r>
              <a:rPr lang="en-US" altLang="zh-TW" dirty="0" smtClean="0"/>
              <a:t>in London</a:t>
            </a:r>
            <a:endParaRPr lang="en-US" altLang="zh-TW" dirty="0"/>
          </a:p>
          <a:p>
            <a:pPr lvl="1"/>
            <a:r>
              <a:rPr lang="en-US" altLang="zh-TW" dirty="0"/>
              <a:t>Multi-level wildcards “#” must appear at the end of the </a:t>
            </a:r>
            <a:r>
              <a:rPr lang="en-US" altLang="zh-TW" dirty="0" smtClean="0"/>
              <a:t>string</a:t>
            </a:r>
          </a:p>
          <a:p>
            <a:pPr lvl="2"/>
            <a:r>
              <a:rPr lang="en-US" altLang="zh-TW" dirty="0"/>
              <a:t>sensors/temperature/</a:t>
            </a:r>
            <a:r>
              <a:rPr lang="en-US" altLang="zh-TW" dirty="0" err="1"/>
              <a:t>uk</a:t>
            </a:r>
            <a:r>
              <a:rPr lang="en-US" altLang="zh-TW" dirty="0" smtClean="0"/>
              <a:t>/#</a:t>
            </a:r>
          </a:p>
          <a:p>
            <a:pPr lvl="2"/>
            <a:r>
              <a:rPr lang="en-US" altLang="zh-TW" dirty="0" smtClean="0"/>
              <a:t>Get temperature data from all locations in UK</a:t>
            </a:r>
            <a:endParaRPr lang="en-US" altLang="zh-TW" dirty="0"/>
          </a:p>
        </p:txBody>
      </p:sp>
    </p:spTree>
    <p:extLst>
      <p:ext uri="{BB962C8B-B14F-4D97-AF65-F5344CB8AC3E}">
        <p14:creationId xmlns:p14="http://schemas.microsoft.com/office/powerpoint/2010/main" val="1742794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Publish Subscribe Messaging </a:t>
            </a:r>
            <a:endParaRPr lang="zh-TW" altLang="en-US" dirty="0"/>
          </a:p>
        </p:txBody>
      </p:sp>
      <p:sp>
        <p:nvSpPr>
          <p:cNvPr id="3" name="內容版面配置區 2"/>
          <p:cNvSpPr>
            <a:spLocks noGrp="1"/>
          </p:cNvSpPr>
          <p:nvPr>
            <p:ph sz="quarter" idx="1"/>
          </p:nvPr>
        </p:nvSpPr>
        <p:spPr/>
        <p:txBody>
          <a:bodyPr/>
          <a:lstStyle/>
          <a:p>
            <a:r>
              <a:rPr lang="en-US" altLang="zh-TW" dirty="0"/>
              <a:t>A subscription can be durable or non durable</a:t>
            </a:r>
          </a:p>
          <a:p>
            <a:pPr lvl="1"/>
            <a:r>
              <a:rPr lang="en-US" altLang="zh-TW" dirty="0"/>
              <a:t>Durable:</a:t>
            </a:r>
          </a:p>
          <a:p>
            <a:pPr lvl="2"/>
            <a:r>
              <a:rPr lang="en-US" altLang="zh-TW" dirty="0"/>
              <a:t>Once a subscription is in </a:t>
            </a:r>
            <a:r>
              <a:rPr lang="en-US" altLang="zh-TW" dirty="0" smtClean="0"/>
              <a:t>place, </a:t>
            </a:r>
            <a:r>
              <a:rPr lang="en-US" altLang="zh-TW" dirty="0"/>
              <a:t>a broker will forward matching messages to the subscriber:</a:t>
            </a:r>
          </a:p>
          <a:p>
            <a:pPr lvl="3"/>
            <a:r>
              <a:rPr lang="en-US" altLang="zh-TW" dirty="0"/>
              <a:t>Immediately if the subscriber is connected</a:t>
            </a:r>
          </a:p>
          <a:p>
            <a:pPr lvl="3"/>
            <a:r>
              <a:rPr lang="en-US" altLang="zh-TW" dirty="0"/>
              <a:t>If the subscriber is </a:t>
            </a:r>
            <a:r>
              <a:rPr lang="en-US" altLang="zh-TW"/>
              <a:t>not </a:t>
            </a:r>
            <a:r>
              <a:rPr lang="en-US" altLang="zh-TW" smtClean="0"/>
              <a:t>connected, </a:t>
            </a:r>
            <a:r>
              <a:rPr lang="en-US" altLang="zh-TW" dirty="0"/>
              <a:t>messages are stored on the server/broker until the next time the subscriber connects</a:t>
            </a:r>
          </a:p>
          <a:p>
            <a:pPr lvl="1"/>
            <a:r>
              <a:rPr lang="en-US" altLang="zh-TW" dirty="0"/>
              <a:t>Non-durable: The subscription lifetime is the same as the time the subscriber is connected to the server / broker</a:t>
            </a:r>
          </a:p>
          <a:p>
            <a:r>
              <a:rPr lang="en-US" altLang="zh-TW" dirty="0" smtClean="0"/>
              <a:t>A </a:t>
            </a:r>
            <a:r>
              <a:rPr lang="en-US" altLang="zh-TW" dirty="0"/>
              <a:t>publication may be retained</a:t>
            </a:r>
          </a:p>
          <a:p>
            <a:pPr lvl="1"/>
            <a:r>
              <a:rPr lang="en-US" altLang="zh-TW" dirty="0"/>
              <a:t>A publisher can mark a publication as retained</a:t>
            </a:r>
          </a:p>
          <a:p>
            <a:pPr lvl="1"/>
            <a:r>
              <a:rPr lang="en-US" altLang="zh-TW" dirty="0"/>
              <a:t>The broker / server remembers the last known good message of a retained topic</a:t>
            </a:r>
          </a:p>
          <a:p>
            <a:pPr lvl="1"/>
            <a:r>
              <a:rPr lang="en-US" altLang="zh-TW" dirty="0"/>
              <a:t>The broker / server gives the last known good message to new subscribers</a:t>
            </a:r>
          </a:p>
          <a:p>
            <a:pPr lvl="2"/>
            <a:r>
              <a:rPr lang="en-US" altLang="zh-TW" dirty="0"/>
              <a:t>i.e. the new subscriber does not have to wait for a publisher to publish a message in order to receive its first message</a:t>
            </a:r>
          </a:p>
          <a:p>
            <a:endParaRPr lang="zh-TW" altLang="en-US" dirty="0"/>
          </a:p>
        </p:txBody>
      </p:sp>
    </p:spTree>
    <p:extLst>
      <p:ext uri="{BB962C8B-B14F-4D97-AF65-F5344CB8AC3E}">
        <p14:creationId xmlns:p14="http://schemas.microsoft.com/office/powerpoint/2010/main" val="542032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Publish/Subscribe</a:t>
            </a:r>
            <a:endParaRPr lang="zh-TW" altLang="en-US" dirty="0"/>
          </a:p>
        </p:txBody>
      </p:sp>
      <p:pic>
        <p:nvPicPr>
          <p:cNvPr id="4" name="圖片 3"/>
          <p:cNvPicPr>
            <a:picLocks noChangeAspect="1"/>
          </p:cNvPicPr>
          <p:nvPr/>
        </p:nvPicPr>
        <p:blipFill>
          <a:blip r:embed="rId2"/>
          <a:stretch>
            <a:fillRect/>
          </a:stretch>
        </p:blipFill>
        <p:spPr>
          <a:xfrm>
            <a:off x="1223628" y="1268760"/>
            <a:ext cx="6696744" cy="4987533"/>
          </a:xfrm>
          <a:prstGeom prst="rect">
            <a:avLst/>
          </a:prstGeom>
        </p:spPr>
      </p:pic>
      <p:sp>
        <p:nvSpPr>
          <p:cNvPr id="3" name="矩形 2"/>
          <p:cNvSpPr/>
          <p:nvPr/>
        </p:nvSpPr>
        <p:spPr>
          <a:xfrm>
            <a:off x="683568" y="6290433"/>
            <a:ext cx="8075240" cy="369332"/>
          </a:xfrm>
          <a:prstGeom prst="rect">
            <a:avLst/>
          </a:prstGeom>
        </p:spPr>
        <p:txBody>
          <a:bodyPr wrap="square">
            <a:spAutoFit/>
          </a:bodyPr>
          <a:lstStyle/>
          <a:p>
            <a:r>
              <a:rPr lang="zh-TW" altLang="en-US" dirty="0"/>
              <a:t>https://www.slideshare.net/michaeljohnkoster/mqtt-rest-bridge</a:t>
            </a:r>
          </a:p>
        </p:txBody>
      </p:sp>
    </p:spTree>
    <p:extLst>
      <p:ext uri="{BB962C8B-B14F-4D97-AF65-F5344CB8AC3E}">
        <p14:creationId xmlns:p14="http://schemas.microsoft.com/office/powerpoint/2010/main" val="263347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Gill Sans MT" panose="020B0502020104020203" pitchFamily="34" charset="0"/>
                <a:ea typeface="ＭＳ Ｐゴシック" panose="020B0600070205080204" pitchFamily="34" charset="-128"/>
              </a:rPr>
              <a:t>MQTT Message Format</a:t>
            </a:r>
            <a:endParaRPr lang="zh-TW" altLang="en-US" dirty="0"/>
          </a:p>
        </p:txBody>
      </p:sp>
      <p:sp>
        <p:nvSpPr>
          <p:cNvPr id="3" name="內容版面配置區 2"/>
          <p:cNvSpPr>
            <a:spLocks noGrp="1"/>
          </p:cNvSpPr>
          <p:nvPr>
            <p:ph sz="quarter" idx="1"/>
          </p:nvPr>
        </p:nvSpPr>
        <p:spPr/>
        <p:txBody>
          <a:bodyPr/>
          <a:lstStyle/>
          <a:p>
            <a:r>
              <a:rPr lang="en-US" altLang="zh-TW" dirty="0">
                <a:latin typeface="Gill Sans MT" panose="020B0502020104020203" pitchFamily="34" charset="0"/>
                <a:ea typeface="ＭＳ Ｐゴシック" panose="020B0600070205080204" pitchFamily="34" charset="-128"/>
              </a:rPr>
              <a:t>Structure of an MQTT Control Packet</a:t>
            </a:r>
          </a:p>
          <a:p>
            <a:pPr lvl="1"/>
            <a:r>
              <a:rPr lang="en-US" altLang="zh-TW" dirty="0" smtClean="0">
                <a:latin typeface="Gill Sans MT" panose="020B0502020104020203" pitchFamily="34" charset="0"/>
                <a:ea typeface="ＭＳ Ｐゴシック" panose="020B0600070205080204" pitchFamily="34" charset="-128"/>
              </a:rPr>
              <a:t>The </a:t>
            </a:r>
            <a:r>
              <a:rPr lang="en-US" altLang="zh-TW" dirty="0">
                <a:latin typeface="Gill Sans MT" panose="020B0502020104020203" pitchFamily="34" charset="0"/>
                <a:ea typeface="ＭＳ Ｐゴシック" panose="020B0600070205080204" pitchFamily="34" charset="-128"/>
              </a:rPr>
              <a:t>message header for each MQTT command message contains a fixed header. </a:t>
            </a:r>
          </a:p>
          <a:p>
            <a:pPr lvl="1"/>
            <a:r>
              <a:rPr lang="en-US" altLang="zh-TW" dirty="0">
                <a:latin typeface="Gill Sans MT" panose="020B0502020104020203" pitchFamily="34" charset="0"/>
                <a:ea typeface="ＭＳ Ｐゴシック" panose="020B0600070205080204" pitchFamily="34" charset="-128"/>
              </a:rPr>
              <a:t>Some messages also require a variable header and a payload. </a:t>
            </a:r>
          </a:p>
          <a:p>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1467516928"/>
              </p:ext>
            </p:extLst>
          </p:nvPr>
        </p:nvGraphicFramePr>
        <p:xfrm>
          <a:off x="971600" y="3068960"/>
          <a:ext cx="7200800" cy="914400"/>
        </p:xfrm>
        <a:graphic>
          <a:graphicData uri="http://schemas.openxmlformats.org/drawingml/2006/table">
            <a:tbl>
              <a:tblPr firstRow="1" firstCol="1" bandRow="1">
                <a:tableStyleId>{5C22544A-7EE6-4342-B048-85BDC9FD1C3A}</a:tableStyleId>
              </a:tblPr>
              <a:tblGrid>
                <a:gridCol w="7200800">
                  <a:extLst>
                    <a:ext uri="{9D8B030D-6E8A-4147-A177-3AD203B41FA5}">
                      <a16:colId xmlns="" xmlns:a16="http://schemas.microsoft.com/office/drawing/2014/main" val="20000"/>
                    </a:ext>
                  </a:extLst>
                </a:gridCol>
              </a:tblGrid>
              <a:tr h="0">
                <a:tc>
                  <a:txBody>
                    <a:bodyPr/>
                    <a:lstStyle/>
                    <a:p>
                      <a:pPr algn="ctr">
                        <a:spcBef>
                          <a:spcPts val="400"/>
                        </a:spcBef>
                        <a:spcAft>
                          <a:spcPts val="400"/>
                        </a:spcAft>
                      </a:pPr>
                      <a:r>
                        <a:rPr lang="en-US" sz="2000">
                          <a:solidFill>
                            <a:schemeClr val="tx1"/>
                          </a:solidFill>
                          <a:effectLst/>
                          <a:latin typeface="Gill Sans MT" panose="020B0502020104020203" pitchFamily="34" charset="0"/>
                        </a:rPr>
                        <a:t>Fixed header, present in all MQTT Control Packets</a:t>
                      </a:r>
                      <a:endParaRPr lang="zh-TW" sz="2000">
                        <a:solidFill>
                          <a:schemeClr val="tx1"/>
                        </a:solidFill>
                        <a:effectLst/>
                        <a:latin typeface="Gill Sans MT" panose="020B0502020104020203" pitchFamily="34" charset="0"/>
                        <a:ea typeface="新細明體" panose="02020500000000000000" pitchFamily="18" charset="-120"/>
                        <a:cs typeface="Times New Roman" panose="02020603050405020304" pitchFamily="18" charset="0"/>
                      </a:endParaRPr>
                    </a:p>
                  </a:txBody>
                  <a:tcPr marL="68580" marR="68580" marT="0" marB="0">
                    <a:solidFill>
                      <a:schemeClr val="tx2">
                        <a:lumMod val="40000"/>
                        <a:lumOff val="60000"/>
                      </a:schemeClr>
                    </a:solidFill>
                  </a:tcPr>
                </a:tc>
                <a:extLst>
                  <a:ext uri="{0D108BD9-81ED-4DB2-BD59-A6C34878D82A}">
                    <a16:rowId xmlns="" xmlns:a16="http://schemas.microsoft.com/office/drawing/2014/main" val="10000"/>
                  </a:ext>
                </a:extLst>
              </a:tr>
              <a:tr h="0">
                <a:tc>
                  <a:txBody>
                    <a:bodyPr/>
                    <a:lstStyle/>
                    <a:p>
                      <a:pPr algn="ctr">
                        <a:spcBef>
                          <a:spcPts val="400"/>
                        </a:spcBef>
                        <a:spcAft>
                          <a:spcPts val="400"/>
                        </a:spcAft>
                      </a:pPr>
                      <a:r>
                        <a:rPr lang="en-US" sz="2000">
                          <a:solidFill>
                            <a:schemeClr val="tx1"/>
                          </a:solidFill>
                          <a:effectLst/>
                          <a:latin typeface="Gill Sans MT" panose="020B0502020104020203" pitchFamily="34" charset="0"/>
                        </a:rPr>
                        <a:t>Variable header, present in some MQTT Control Packets</a:t>
                      </a:r>
                      <a:endParaRPr lang="zh-TW" sz="2000">
                        <a:solidFill>
                          <a:schemeClr val="tx1"/>
                        </a:solidFill>
                        <a:effectLst/>
                        <a:latin typeface="Gill Sans MT" panose="020B0502020104020203" pitchFamily="34" charset="0"/>
                        <a:ea typeface="新細明體" panose="02020500000000000000" pitchFamily="18" charset="-120"/>
                        <a:cs typeface="Times New Roman" panose="02020603050405020304" pitchFamily="18" charset="0"/>
                      </a:endParaRPr>
                    </a:p>
                  </a:txBody>
                  <a:tcPr marL="68580" marR="68580" marT="0" marB="0">
                    <a:solidFill>
                      <a:schemeClr val="tx2">
                        <a:lumMod val="40000"/>
                        <a:lumOff val="60000"/>
                      </a:schemeClr>
                    </a:solidFill>
                  </a:tcPr>
                </a:tc>
                <a:extLst>
                  <a:ext uri="{0D108BD9-81ED-4DB2-BD59-A6C34878D82A}">
                    <a16:rowId xmlns="" xmlns:a16="http://schemas.microsoft.com/office/drawing/2014/main" val="10001"/>
                  </a:ext>
                </a:extLst>
              </a:tr>
              <a:tr h="0">
                <a:tc>
                  <a:txBody>
                    <a:bodyPr/>
                    <a:lstStyle/>
                    <a:p>
                      <a:pPr algn="ctr">
                        <a:spcBef>
                          <a:spcPts val="400"/>
                        </a:spcBef>
                        <a:spcAft>
                          <a:spcPts val="400"/>
                        </a:spcAft>
                      </a:pPr>
                      <a:r>
                        <a:rPr lang="en-US" sz="2000" dirty="0">
                          <a:solidFill>
                            <a:schemeClr val="tx1"/>
                          </a:solidFill>
                          <a:effectLst/>
                          <a:latin typeface="Gill Sans MT" panose="020B0502020104020203" pitchFamily="34" charset="0"/>
                        </a:rPr>
                        <a:t>Payload, present in some MQTT Control Packets</a:t>
                      </a:r>
                      <a:endParaRPr lang="zh-TW" sz="2000" dirty="0">
                        <a:solidFill>
                          <a:schemeClr val="tx1"/>
                        </a:solidFill>
                        <a:effectLst/>
                        <a:latin typeface="Gill Sans MT" panose="020B0502020104020203" pitchFamily="34" charset="0"/>
                        <a:ea typeface="新細明體" panose="02020500000000000000" pitchFamily="18" charset="-120"/>
                        <a:cs typeface="Times New Roman" panose="02020603050405020304" pitchFamily="18" charset="0"/>
                      </a:endParaRPr>
                    </a:p>
                  </a:txBody>
                  <a:tcPr marL="68580" marR="68580" marT="0" marB="0">
                    <a:solidFill>
                      <a:schemeClr val="tx2">
                        <a:lumMod val="40000"/>
                        <a:lumOff val="60000"/>
                      </a:schemeClr>
                    </a:solid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223192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r>
              <a:rPr lang="en-US" altLang="zh-TW" dirty="0" smtClean="0">
                <a:latin typeface="Gill Sans MT" panose="020B0502020104020203" pitchFamily="34" charset="0"/>
                <a:ea typeface="ＭＳ Ｐゴシック" panose="020B0600070205080204" pitchFamily="34" charset="-128"/>
              </a:rPr>
              <a:t>MQTT Message Format</a:t>
            </a:r>
          </a:p>
        </p:txBody>
      </p:sp>
      <p:sp>
        <p:nvSpPr>
          <p:cNvPr id="39938" name="Rectangle 3"/>
          <p:cNvSpPr>
            <a:spLocks noGrp="1" noChangeArrowheads="1"/>
          </p:cNvSpPr>
          <p:nvPr>
            <p:ph type="body" idx="1"/>
          </p:nvPr>
        </p:nvSpPr>
        <p:spPr>
          <a:xfrm>
            <a:off x="457200" y="1268413"/>
            <a:ext cx="8229600" cy="936451"/>
          </a:xfrm>
        </p:spPr>
        <p:txBody>
          <a:bodyPr/>
          <a:lstStyle/>
          <a:p>
            <a:r>
              <a:rPr lang="en-US" altLang="zh-TW" sz="1800" dirty="0" smtClean="0">
                <a:latin typeface="Gill Sans MT" panose="020B0502020104020203" pitchFamily="34" charset="0"/>
                <a:ea typeface="ＭＳ Ｐゴシック" panose="020B0600070205080204" pitchFamily="34" charset="-128"/>
              </a:rPr>
              <a:t>The format for fixed header:</a:t>
            </a:r>
          </a:p>
        </p:txBody>
      </p:sp>
      <p:pic>
        <p:nvPicPr>
          <p:cNvPr id="39939" name="Picture 4" descr="mq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916832"/>
            <a:ext cx="790575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80" name="Rectangle 32"/>
          <p:cNvSpPr>
            <a:spLocks noChangeArrowheads="1"/>
          </p:cNvSpPr>
          <p:nvPr/>
        </p:nvSpPr>
        <p:spPr bwMode="auto">
          <a:xfrm>
            <a:off x="539750" y="3069357"/>
            <a:ext cx="7272338" cy="2092325"/>
          </a:xfrm>
          <a:prstGeom prst="rect">
            <a:avLst/>
          </a:prstGeom>
          <a:noFill/>
          <a:ln>
            <a:noFill/>
          </a:ln>
          <a:effectLst>
            <a:prstShdw prst="shdw17" dist="17961" dir="2700000">
              <a:schemeClr val="accent1">
                <a:gamma/>
                <a:shade val="60000"/>
                <a:invGamma/>
                <a:alpha val="50000"/>
              </a:schemeClr>
            </a:prst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buFont typeface="Verdana" pitchFamily="34" charset="0"/>
              <a:buChar char="—"/>
              <a:defRPr/>
            </a:pPr>
            <a:r>
              <a:rPr lang="en-US" altLang="en-US" dirty="0">
                <a:latin typeface="Gill Sans MT"/>
                <a:ea typeface="+mn-ea"/>
                <a:cs typeface="Gill Sans MT"/>
              </a:rPr>
              <a:t> </a:t>
            </a:r>
            <a:r>
              <a:rPr lang="en-US" altLang="en-US" sz="1600" dirty="0">
                <a:solidFill>
                  <a:srgbClr val="0000FF"/>
                </a:solidFill>
                <a:latin typeface="Gill Sans MT"/>
                <a:ea typeface="+mn-ea"/>
                <a:cs typeface="Gill Sans MT"/>
              </a:rPr>
              <a:t>DUP</a:t>
            </a:r>
            <a:r>
              <a:rPr lang="en-US" altLang="en-US" sz="1600" dirty="0">
                <a:latin typeface="Gill Sans MT"/>
                <a:ea typeface="+mn-ea"/>
                <a:cs typeface="Gill Sans MT"/>
              </a:rPr>
              <a:t>: Duplicate delivery of a PUBLISH Control Packet</a:t>
            </a:r>
          </a:p>
          <a:p>
            <a:pPr>
              <a:buFont typeface="Verdana" pitchFamily="34" charset="0"/>
              <a:buChar char="—"/>
              <a:defRPr/>
            </a:pPr>
            <a:r>
              <a:rPr lang="en-US" altLang="en-US" sz="1600" dirty="0">
                <a:latin typeface="Gill Sans MT"/>
                <a:ea typeface="+mn-ea"/>
                <a:cs typeface="Gill Sans MT"/>
              </a:rPr>
              <a:t> </a:t>
            </a:r>
            <a:r>
              <a:rPr lang="en-US" altLang="en-US" sz="1600" dirty="0" err="1">
                <a:solidFill>
                  <a:srgbClr val="0000FF"/>
                </a:solidFill>
                <a:latin typeface="Gill Sans MT"/>
                <a:ea typeface="+mn-ea"/>
                <a:cs typeface="Gill Sans MT"/>
              </a:rPr>
              <a:t>QoS</a:t>
            </a:r>
            <a:r>
              <a:rPr lang="en-US" altLang="en-US" sz="1600" dirty="0">
                <a:latin typeface="Gill Sans MT"/>
                <a:ea typeface="+mn-ea"/>
                <a:cs typeface="Gill Sans MT"/>
              </a:rPr>
              <a:t>: Quality of Service</a:t>
            </a:r>
          </a:p>
          <a:p>
            <a:pPr>
              <a:buFont typeface="Verdana" pitchFamily="34" charset="0"/>
              <a:buChar char="—"/>
              <a:defRPr/>
            </a:pPr>
            <a:r>
              <a:rPr lang="en-US" altLang="en-US" sz="1600" dirty="0">
                <a:latin typeface="Gill Sans MT"/>
                <a:ea typeface="+mn-ea"/>
                <a:cs typeface="Gill Sans MT"/>
              </a:rPr>
              <a:t> </a:t>
            </a:r>
            <a:r>
              <a:rPr lang="en-US" altLang="en-US" sz="1600" dirty="0">
                <a:solidFill>
                  <a:srgbClr val="0000FF"/>
                </a:solidFill>
                <a:latin typeface="Gill Sans MT"/>
                <a:ea typeface="+mn-ea"/>
                <a:cs typeface="Gill Sans MT"/>
              </a:rPr>
              <a:t>RETAIN</a:t>
            </a:r>
            <a:r>
              <a:rPr lang="en-US" altLang="en-US" sz="1600" dirty="0">
                <a:latin typeface="Gill Sans MT"/>
                <a:ea typeface="+mn-ea"/>
                <a:cs typeface="Gill Sans MT"/>
              </a:rPr>
              <a:t>: RETAIN flag</a:t>
            </a:r>
          </a:p>
          <a:p>
            <a:pPr lvl="1">
              <a:buFont typeface="Verdana" pitchFamily="34" charset="0"/>
              <a:buChar char="—"/>
              <a:defRPr/>
            </a:pPr>
            <a:r>
              <a:rPr lang="en-US" altLang="en-US" sz="1600" dirty="0">
                <a:latin typeface="Gill Sans MT"/>
                <a:ea typeface="+mn-ea"/>
                <a:cs typeface="Gill Sans MT"/>
              </a:rPr>
              <a:t>This flag is only used on PUBLISH messages. When a client sends a PUBLISH to a server, if the Retain flag is set (1), the server should hold on to the message after it has been delivered to the current subscribers.</a:t>
            </a:r>
          </a:p>
          <a:p>
            <a:pPr lvl="1">
              <a:buFont typeface="Verdana" pitchFamily="34" charset="0"/>
              <a:buChar char="—"/>
              <a:defRPr/>
            </a:pPr>
            <a:r>
              <a:rPr lang="en-US" altLang="en-US" sz="1600" dirty="0">
                <a:latin typeface="Gill Sans MT"/>
                <a:ea typeface="+mn-ea"/>
                <a:cs typeface="Gill Sans MT"/>
              </a:rPr>
              <a:t>This allows new subscribers to instantly receive data with the retained, or Last Known Good, value. </a:t>
            </a:r>
          </a:p>
        </p:txBody>
      </p:sp>
    </p:spTree>
    <p:extLst>
      <p:ext uri="{BB962C8B-B14F-4D97-AF65-F5344CB8AC3E}">
        <p14:creationId xmlns:p14="http://schemas.microsoft.com/office/powerpoint/2010/main" val="2031583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Control Packet types</a:t>
            </a:r>
            <a:endParaRPr lang="zh-TW" altLang="en-US" dirty="0"/>
          </a:p>
        </p:txBody>
      </p:sp>
      <p:sp>
        <p:nvSpPr>
          <p:cNvPr id="3" name="內容版面配置區 2"/>
          <p:cNvSpPr>
            <a:spLocks noGrp="1"/>
          </p:cNvSpPr>
          <p:nvPr>
            <p:ph sz="quarter" idx="1"/>
          </p:nvPr>
        </p:nvSpPr>
        <p:spPr/>
        <p:txBody>
          <a:bodyPr/>
          <a:lstStyle/>
          <a:p>
            <a:r>
              <a:rPr lang="en-US" altLang="zh-TW" dirty="0">
                <a:latin typeface="Gill Sans MT" panose="020B0502020104020203" pitchFamily="34" charset="0"/>
              </a:rPr>
              <a:t>CONNECT: Client request to connect to Server</a:t>
            </a:r>
          </a:p>
          <a:p>
            <a:r>
              <a:rPr lang="en-US" altLang="zh-TW" dirty="0" smtClean="0">
                <a:latin typeface="Gill Sans MT" panose="020B0502020104020203" pitchFamily="34" charset="0"/>
              </a:rPr>
              <a:t>CONNACK: Connect acknowledgment</a:t>
            </a:r>
          </a:p>
          <a:p>
            <a:endParaRPr lang="en-US" altLang="zh-TW" dirty="0">
              <a:latin typeface="Gill Sans MT" panose="020B0502020104020203" pitchFamily="34" charset="0"/>
            </a:endParaRPr>
          </a:p>
          <a:p>
            <a:r>
              <a:rPr lang="en-US" altLang="zh-TW" dirty="0" smtClean="0">
                <a:latin typeface="Gill Sans MT" panose="020B0502020104020203" pitchFamily="34" charset="0"/>
              </a:rPr>
              <a:t>PUBLISH: </a:t>
            </a:r>
            <a:r>
              <a:rPr lang="en-US" altLang="zh-TW" dirty="0">
                <a:latin typeface="Gill Sans MT" panose="020B0502020104020203" pitchFamily="34" charset="0"/>
              </a:rPr>
              <a:t>Publish message</a:t>
            </a:r>
          </a:p>
          <a:p>
            <a:r>
              <a:rPr lang="en-US" altLang="zh-TW" dirty="0">
                <a:latin typeface="Gill Sans MT" panose="020B0502020104020203" pitchFamily="34" charset="0"/>
              </a:rPr>
              <a:t>PUBACK: Publish </a:t>
            </a:r>
            <a:r>
              <a:rPr lang="en-US" altLang="zh-TW" dirty="0" smtClean="0">
                <a:latin typeface="Gill Sans MT" panose="020B0502020104020203" pitchFamily="34" charset="0"/>
              </a:rPr>
              <a:t>acknowledgment</a:t>
            </a:r>
            <a:endParaRPr lang="en-US" altLang="zh-TW" dirty="0">
              <a:latin typeface="Gill Sans MT" panose="020B0502020104020203" pitchFamily="34" charset="0"/>
            </a:endParaRPr>
          </a:p>
          <a:p>
            <a:r>
              <a:rPr lang="en-US" altLang="zh-TW" dirty="0" smtClean="0">
                <a:latin typeface="Gill Sans MT" panose="020B0502020104020203" pitchFamily="34" charset="0"/>
              </a:rPr>
              <a:t>PUBREC: </a:t>
            </a:r>
            <a:r>
              <a:rPr lang="en-US" altLang="zh-TW" dirty="0">
                <a:latin typeface="Gill Sans MT" panose="020B0502020104020203" pitchFamily="34" charset="0"/>
              </a:rPr>
              <a:t>Publish received (assured delivery part 1)</a:t>
            </a:r>
          </a:p>
          <a:p>
            <a:r>
              <a:rPr lang="en-US" altLang="zh-TW" dirty="0" smtClean="0">
                <a:latin typeface="Gill Sans MT" panose="020B0502020104020203" pitchFamily="34" charset="0"/>
              </a:rPr>
              <a:t>PUBREL: </a:t>
            </a:r>
            <a:r>
              <a:rPr lang="en-US" altLang="zh-TW" dirty="0">
                <a:latin typeface="Gill Sans MT" panose="020B0502020104020203" pitchFamily="34" charset="0"/>
              </a:rPr>
              <a:t>Publish release (assured delivery part 2</a:t>
            </a:r>
            <a:r>
              <a:rPr lang="en-US" altLang="zh-TW" dirty="0" smtClean="0">
                <a:latin typeface="Gill Sans MT" panose="020B0502020104020203" pitchFamily="34" charset="0"/>
              </a:rPr>
              <a:t>)</a:t>
            </a:r>
            <a:endParaRPr lang="en-US" altLang="zh-TW" dirty="0">
              <a:latin typeface="Gill Sans MT" panose="020B0502020104020203" pitchFamily="34" charset="0"/>
            </a:endParaRPr>
          </a:p>
          <a:p>
            <a:r>
              <a:rPr lang="en-US" altLang="zh-TW" dirty="0" smtClean="0">
                <a:latin typeface="Gill Sans MT" panose="020B0502020104020203" pitchFamily="34" charset="0"/>
              </a:rPr>
              <a:t>PUBCOMP: </a:t>
            </a:r>
            <a:r>
              <a:rPr lang="en-US" altLang="zh-TW" dirty="0">
                <a:latin typeface="Gill Sans MT" panose="020B0502020104020203" pitchFamily="34" charset="0"/>
              </a:rPr>
              <a:t>Publish complete (assured delivery part 3</a:t>
            </a:r>
            <a:r>
              <a:rPr lang="en-US" altLang="zh-TW" dirty="0" smtClean="0">
                <a:latin typeface="Gill Sans MT" panose="020B0502020104020203" pitchFamily="34" charset="0"/>
              </a:rPr>
              <a:t>)</a:t>
            </a:r>
            <a:endParaRPr lang="en-US" altLang="zh-TW" dirty="0">
              <a:latin typeface="Gill Sans MT" panose="020B0502020104020203" pitchFamily="34" charset="0"/>
            </a:endParaRPr>
          </a:p>
        </p:txBody>
      </p:sp>
    </p:spTree>
    <p:extLst>
      <p:ext uri="{BB962C8B-B14F-4D97-AF65-F5344CB8AC3E}">
        <p14:creationId xmlns:p14="http://schemas.microsoft.com/office/powerpoint/2010/main" val="2495355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Control Packet types</a:t>
            </a:r>
            <a:endParaRPr lang="zh-TW" altLang="en-US" dirty="0"/>
          </a:p>
        </p:txBody>
      </p:sp>
      <p:sp>
        <p:nvSpPr>
          <p:cNvPr id="3" name="內容版面配置區 2"/>
          <p:cNvSpPr>
            <a:spLocks noGrp="1"/>
          </p:cNvSpPr>
          <p:nvPr>
            <p:ph sz="quarter" idx="1"/>
          </p:nvPr>
        </p:nvSpPr>
        <p:spPr/>
        <p:txBody>
          <a:bodyPr/>
          <a:lstStyle/>
          <a:p>
            <a:r>
              <a:rPr lang="en-US" altLang="zh-TW" dirty="0">
                <a:latin typeface="Gill Sans MT" panose="020B0502020104020203" pitchFamily="34" charset="0"/>
              </a:rPr>
              <a:t>SUBSCRIBE: Client subscribe </a:t>
            </a:r>
            <a:r>
              <a:rPr lang="en-US" altLang="zh-TW" dirty="0" smtClean="0">
                <a:latin typeface="Gill Sans MT" panose="020B0502020104020203" pitchFamily="34" charset="0"/>
              </a:rPr>
              <a:t>request</a:t>
            </a:r>
            <a:endParaRPr lang="en-US" altLang="zh-TW" dirty="0">
              <a:latin typeface="Gill Sans MT" panose="020B0502020104020203" pitchFamily="34" charset="0"/>
            </a:endParaRPr>
          </a:p>
          <a:p>
            <a:r>
              <a:rPr lang="en-US" altLang="zh-TW" dirty="0" smtClean="0">
                <a:latin typeface="Gill Sans MT" panose="020B0502020104020203" pitchFamily="34" charset="0"/>
              </a:rPr>
              <a:t>SUBACK: </a:t>
            </a:r>
            <a:r>
              <a:rPr lang="en-US" altLang="zh-TW" dirty="0">
                <a:latin typeface="Gill Sans MT" panose="020B0502020104020203" pitchFamily="34" charset="0"/>
              </a:rPr>
              <a:t>Subscribe </a:t>
            </a:r>
            <a:r>
              <a:rPr lang="en-US" altLang="zh-TW" dirty="0" smtClean="0">
                <a:latin typeface="Gill Sans MT" panose="020B0502020104020203" pitchFamily="34" charset="0"/>
              </a:rPr>
              <a:t>acknowledgment</a:t>
            </a:r>
          </a:p>
          <a:p>
            <a:endParaRPr lang="en-US" altLang="zh-TW" dirty="0">
              <a:latin typeface="Gill Sans MT" panose="020B0502020104020203" pitchFamily="34" charset="0"/>
            </a:endParaRPr>
          </a:p>
          <a:p>
            <a:r>
              <a:rPr lang="en-US" altLang="zh-TW" dirty="0" smtClean="0">
                <a:latin typeface="Gill Sans MT" panose="020B0502020104020203" pitchFamily="34" charset="0"/>
              </a:rPr>
              <a:t>UNSUBSCRIBE: </a:t>
            </a:r>
            <a:r>
              <a:rPr lang="en-US" altLang="zh-TW" dirty="0">
                <a:latin typeface="Gill Sans MT" panose="020B0502020104020203" pitchFamily="34" charset="0"/>
              </a:rPr>
              <a:t>Unsubscribe request</a:t>
            </a:r>
          </a:p>
          <a:p>
            <a:r>
              <a:rPr lang="en-US" altLang="zh-TW" dirty="0" smtClean="0">
                <a:latin typeface="Gill Sans MT" panose="020B0502020104020203" pitchFamily="34" charset="0"/>
              </a:rPr>
              <a:t>UNSUBACK: </a:t>
            </a:r>
            <a:r>
              <a:rPr lang="en-US" altLang="zh-TW" dirty="0">
                <a:latin typeface="Gill Sans MT" panose="020B0502020104020203" pitchFamily="34" charset="0"/>
              </a:rPr>
              <a:t>Unsubscribe acknowledgment</a:t>
            </a:r>
          </a:p>
          <a:p>
            <a:endParaRPr lang="en-US" altLang="zh-TW" dirty="0" smtClean="0">
              <a:latin typeface="Gill Sans MT" panose="020B0502020104020203" pitchFamily="34" charset="0"/>
            </a:endParaRPr>
          </a:p>
          <a:p>
            <a:r>
              <a:rPr lang="en-US" altLang="zh-TW" dirty="0" smtClean="0">
                <a:latin typeface="Gill Sans MT" panose="020B0502020104020203" pitchFamily="34" charset="0"/>
              </a:rPr>
              <a:t>PINGREQ: </a:t>
            </a:r>
            <a:r>
              <a:rPr lang="en-US" altLang="zh-TW" dirty="0">
                <a:latin typeface="Gill Sans MT" panose="020B0502020104020203" pitchFamily="34" charset="0"/>
              </a:rPr>
              <a:t>PING request</a:t>
            </a:r>
          </a:p>
          <a:p>
            <a:r>
              <a:rPr lang="en-US" altLang="zh-TW" dirty="0" smtClean="0">
                <a:latin typeface="Gill Sans MT" panose="020B0502020104020203" pitchFamily="34" charset="0"/>
              </a:rPr>
              <a:t>PINGRESP: </a:t>
            </a:r>
            <a:r>
              <a:rPr lang="en-US" altLang="zh-TW" dirty="0">
                <a:latin typeface="Gill Sans MT" panose="020B0502020104020203" pitchFamily="34" charset="0"/>
              </a:rPr>
              <a:t>PING response</a:t>
            </a:r>
          </a:p>
          <a:p>
            <a:endParaRPr lang="en-US" altLang="zh-TW" dirty="0">
              <a:latin typeface="Gill Sans MT" panose="020B0502020104020203" pitchFamily="34" charset="0"/>
            </a:endParaRPr>
          </a:p>
          <a:p>
            <a:r>
              <a:rPr lang="en-US" altLang="zh-TW" dirty="0" smtClean="0">
                <a:latin typeface="Gill Sans MT" panose="020B0502020104020203" pitchFamily="34" charset="0"/>
              </a:rPr>
              <a:t>DISCONNECT: </a:t>
            </a:r>
            <a:r>
              <a:rPr lang="en-US" altLang="zh-TW" dirty="0">
                <a:latin typeface="Gill Sans MT" panose="020B0502020104020203" pitchFamily="34" charset="0"/>
              </a:rPr>
              <a:t>Client is </a:t>
            </a:r>
            <a:r>
              <a:rPr lang="en-US" altLang="zh-TW" dirty="0" smtClean="0">
                <a:latin typeface="Gill Sans MT" panose="020B0502020104020203" pitchFamily="34" charset="0"/>
              </a:rPr>
              <a:t>disconnecting</a:t>
            </a:r>
            <a:endParaRPr lang="en-US" altLang="zh-TW" dirty="0">
              <a:latin typeface="Gill Sans MT" panose="020B0502020104020203" pitchFamily="34" charset="0"/>
            </a:endParaRPr>
          </a:p>
        </p:txBody>
      </p:sp>
    </p:spTree>
    <p:extLst>
      <p:ext uri="{BB962C8B-B14F-4D97-AF65-F5344CB8AC3E}">
        <p14:creationId xmlns:p14="http://schemas.microsoft.com/office/powerpoint/2010/main" val="68916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QoS</a:t>
            </a:r>
            <a:endParaRPr lang="zh-TW" altLang="en-US" dirty="0"/>
          </a:p>
        </p:txBody>
      </p:sp>
      <p:sp>
        <p:nvSpPr>
          <p:cNvPr id="3" name="內容版面配置區 2"/>
          <p:cNvSpPr>
            <a:spLocks noGrp="1"/>
          </p:cNvSpPr>
          <p:nvPr>
            <p:ph sz="quarter" idx="1"/>
          </p:nvPr>
        </p:nvSpPr>
        <p:spPr/>
        <p:txBody>
          <a:bodyPr/>
          <a:lstStyle/>
          <a:p>
            <a:r>
              <a:rPr lang="en-US" altLang="zh-TW" dirty="0" err="1"/>
              <a:t>QoS</a:t>
            </a:r>
            <a:r>
              <a:rPr lang="en-US" altLang="zh-TW" dirty="0"/>
              <a:t> Level 0:</a:t>
            </a:r>
          </a:p>
          <a:p>
            <a:pPr lvl="1"/>
            <a:r>
              <a:rPr lang="en-US" altLang="zh-TW" dirty="0" smtClean="0"/>
              <a:t>No </a:t>
            </a:r>
            <a:r>
              <a:rPr lang="en-US" altLang="zh-TW" dirty="0"/>
              <a:t>acknowledgment from the client and the reliability will be the same as that of the underlying network layer, TCP/IP.</a:t>
            </a:r>
          </a:p>
          <a:p>
            <a:r>
              <a:rPr lang="en-US" altLang="zh-TW" dirty="0" err="1" smtClean="0"/>
              <a:t>QoS</a:t>
            </a:r>
            <a:r>
              <a:rPr lang="en-US" altLang="zh-TW" dirty="0" smtClean="0"/>
              <a:t> </a:t>
            </a:r>
            <a:r>
              <a:rPr lang="en-US" altLang="zh-TW" dirty="0"/>
              <a:t>Level 1:</a:t>
            </a:r>
          </a:p>
          <a:p>
            <a:pPr lvl="1"/>
            <a:r>
              <a:rPr lang="en-US" altLang="zh-TW" dirty="0"/>
              <a:t>This ensures that the message is delivered to the client at least once, but it could be delivered more than once. It relies on the client sending an ACK packet when it receives a packet</a:t>
            </a:r>
            <a:r>
              <a:rPr lang="en-US" altLang="zh-TW" dirty="0" smtClean="0"/>
              <a:t>.</a:t>
            </a:r>
          </a:p>
          <a:p>
            <a:r>
              <a:rPr lang="en-US" altLang="zh-TW" dirty="0" err="1" smtClean="0"/>
              <a:t>QoS</a:t>
            </a:r>
            <a:r>
              <a:rPr lang="en-US" altLang="zh-TW" dirty="0" smtClean="0"/>
              <a:t> Level 2:</a:t>
            </a:r>
          </a:p>
          <a:p>
            <a:pPr lvl="1"/>
            <a:r>
              <a:rPr lang="en-US" altLang="zh-TW" dirty="0" smtClean="0"/>
              <a:t>This ensures </a:t>
            </a:r>
            <a:r>
              <a:rPr lang="en-US" altLang="zh-TW" dirty="0"/>
              <a:t>that a message is delivered once and only once. This method requires an exchange of four packets, and will decrease performance of the broker. This level is also often left out of MQTT implementations due to its relative complexity. </a:t>
            </a:r>
            <a:endParaRPr lang="zh-TW" altLang="en-US" dirty="0"/>
          </a:p>
        </p:txBody>
      </p:sp>
    </p:spTree>
    <p:extLst>
      <p:ext uri="{BB962C8B-B14F-4D97-AF65-F5344CB8AC3E}">
        <p14:creationId xmlns:p14="http://schemas.microsoft.com/office/powerpoint/2010/main" val="3844314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QoS</a:t>
            </a:r>
            <a:endParaRPr lang="zh-TW" altLang="en-US" dirty="0"/>
          </a:p>
        </p:txBody>
      </p:sp>
      <p:pic>
        <p:nvPicPr>
          <p:cNvPr id="3074" name="Picture 2" descr="QoS Levels in MQ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454" y="2276872"/>
            <a:ext cx="7567092" cy="2372733"/>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539552" y="5797520"/>
            <a:ext cx="8361571" cy="307777"/>
          </a:xfrm>
          <a:prstGeom prst="rect">
            <a:avLst/>
          </a:prstGeom>
        </p:spPr>
        <p:txBody>
          <a:bodyPr wrap="square">
            <a:spAutoFit/>
          </a:bodyPr>
          <a:lstStyle/>
          <a:p>
            <a:r>
              <a:rPr lang="zh-TW" altLang="en-US" sz="1400" dirty="0"/>
              <a:t>https://zoetrope.io/tech-blog/brief-practical-introduction-mqtt-protocol-and-its-application-iot/</a:t>
            </a:r>
          </a:p>
        </p:txBody>
      </p:sp>
    </p:spTree>
    <p:extLst>
      <p:ext uri="{BB962C8B-B14F-4D97-AF65-F5344CB8AC3E}">
        <p14:creationId xmlns:p14="http://schemas.microsoft.com/office/powerpoint/2010/main" val="3994564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Variable Header</a:t>
            </a:r>
            <a:endParaRPr lang="zh-TW" altLang="en-US" dirty="0"/>
          </a:p>
        </p:txBody>
      </p:sp>
      <p:sp>
        <p:nvSpPr>
          <p:cNvPr id="3" name="內容版面配置區 2"/>
          <p:cNvSpPr>
            <a:spLocks noGrp="1"/>
          </p:cNvSpPr>
          <p:nvPr>
            <p:ph sz="quarter" idx="1"/>
          </p:nvPr>
        </p:nvSpPr>
        <p:spPr/>
        <p:txBody>
          <a:bodyPr/>
          <a:lstStyle/>
          <a:p>
            <a:r>
              <a:rPr lang="en-US" altLang="zh-TW" dirty="0" smtClean="0"/>
              <a:t>CONNECT packet</a:t>
            </a:r>
          </a:p>
          <a:p>
            <a:pPr lvl="1"/>
            <a:r>
              <a:rPr lang="en-US" altLang="zh-TW" dirty="0"/>
              <a:t>Client requests a connection to a </a:t>
            </a:r>
            <a:r>
              <a:rPr lang="en-US" altLang="zh-TW" dirty="0" smtClean="0"/>
              <a:t>Server</a:t>
            </a:r>
          </a:p>
          <a:p>
            <a:pPr lvl="1"/>
            <a:r>
              <a:rPr lang="en-US" altLang="zh-TW" dirty="0" smtClean="0"/>
              <a:t>Fixed header: packet type=1</a:t>
            </a:r>
          </a:p>
          <a:p>
            <a:pPr lvl="1"/>
            <a:r>
              <a:rPr lang="en-US" altLang="zh-TW" dirty="0" smtClean="0"/>
              <a:t>Variable header: Protocol Name, </a:t>
            </a:r>
            <a:r>
              <a:rPr lang="en-US" altLang="zh-TW" dirty="0"/>
              <a:t>Protocol </a:t>
            </a:r>
            <a:r>
              <a:rPr lang="en-US" altLang="zh-TW" dirty="0" smtClean="0"/>
              <a:t>Level (4), Connect Flags, Keep Alive</a:t>
            </a:r>
          </a:p>
          <a:p>
            <a:pPr lvl="1"/>
            <a:endParaRPr lang="en-US" altLang="zh-TW" dirty="0"/>
          </a:p>
          <a:p>
            <a:r>
              <a:rPr lang="en-US" altLang="zh-TW" dirty="0" smtClean="0"/>
              <a:t>Connect Flags</a:t>
            </a:r>
          </a:p>
          <a:p>
            <a:endParaRPr lang="en-US" altLang="zh-TW" dirty="0"/>
          </a:p>
          <a:p>
            <a:endParaRPr lang="en-US" altLang="zh-TW" dirty="0" smtClean="0"/>
          </a:p>
          <a:p>
            <a:endParaRPr lang="en-US" altLang="zh-TW" dirty="0"/>
          </a:p>
          <a:p>
            <a:r>
              <a:rPr lang="en-US" altLang="zh-TW" dirty="0"/>
              <a:t>If the Will Flag is set to 1 this indicates that, if the Connect request is accepted, a Will Message MUST be stored on the Server and associated with the Network Connection. The Will Message MUST be published when the Network Connection is subsequently </a:t>
            </a:r>
            <a:r>
              <a:rPr lang="en-US" altLang="zh-TW" dirty="0" smtClean="0"/>
              <a:t>closed.</a:t>
            </a:r>
          </a:p>
          <a:p>
            <a:pPr lvl="1"/>
            <a:r>
              <a:rPr lang="en-US" altLang="zh-TW" dirty="0"/>
              <a:t>Client crashes without </a:t>
            </a:r>
            <a:r>
              <a:rPr lang="en-US" altLang="zh-TW" dirty="0" smtClean="0"/>
              <a:t>sending </a:t>
            </a:r>
            <a:r>
              <a:rPr lang="en-US" altLang="zh-TW" dirty="0"/>
              <a:t>a DISCONNECT </a:t>
            </a:r>
            <a:r>
              <a:rPr lang="en-US" altLang="zh-TW" dirty="0" smtClean="0"/>
              <a:t>Packet </a:t>
            </a:r>
            <a:r>
              <a:rPr lang="en-US" altLang="zh-TW" dirty="0"/>
              <a:t>first </a:t>
            </a:r>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4232342637"/>
              </p:ext>
            </p:extLst>
          </p:nvPr>
        </p:nvGraphicFramePr>
        <p:xfrm>
          <a:off x="457200" y="3429000"/>
          <a:ext cx="7931224" cy="822960"/>
        </p:xfrm>
        <a:graphic>
          <a:graphicData uri="http://schemas.openxmlformats.org/drawingml/2006/table">
            <a:tbl>
              <a:tblPr firstRow="1" firstCol="1" bandRow="1">
                <a:tableStyleId>{5C22544A-7EE6-4342-B048-85BDC9FD1C3A}</a:tableStyleId>
              </a:tblPr>
              <a:tblGrid>
                <a:gridCol w="592990">
                  <a:extLst>
                    <a:ext uri="{9D8B030D-6E8A-4147-A177-3AD203B41FA5}">
                      <a16:colId xmlns="" xmlns:a16="http://schemas.microsoft.com/office/drawing/2014/main" val="20000"/>
                    </a:ext>
                  </a:extLst>
                </a:gridCol>
                <a:gridCol w="1434541">
                  <a:extLst>
                    <a:ext uri="{9D8B030D-6E8A-4147-A177-3AD203B41FA5}">
                      <a16:colId xmlns="" xmlns:a16="http://schemas.microsoft.com/office/drawing/2014/main" val="20001"/>
                    </a:ext>
                  </a:extLst>
                </a:gridCol>
                <a:gridCol w="1043582">
                  <a:extLst>
                    <a:ext uri="{9D8B030D-6E8A-4147-A177-3AD203B41FA5}">
                      <a16:colId xmlns="" xmlns:a16="http://schemas.microsoft.com/office/drawing/2014/main" val="20002"/>
                    </a:ext>
                  </a:extLst>
                </a:gridCol>
                <a:gridCol w="1043582">
                  <a:extLst>
                    <a:ext uri="{9D8B030D-6E8A-4147-A177-3AD203B41FA5}">
                      <a16:colId xmlns="" xmlns:a16="http://schemas.microsoft.com/office/drawing/2014/main" val="20003"/>
                    </a:ext>
                  </a:extLst>
                </a:gridCol>
                <a:gridCol w="596333">
                  <a:extLst>
                    <a:ext uri="{9D8B030D-6E8A-4147-A177-3AD203B41FA5}">
                      <a16:colId xmlns="" xmlns:a16="http://schemas.microsoft.com/office/drawing/2014/main" val="20004"/>
                    </a:ext>
                  </a:extLst>
                </a:gridCol>
                <a:gridCol w="555900">
                  <a:extLst>
                    <a:ext uri="{9D8B030D-6E8A-4147-A177-3AD203B41FA5}">
                      <a16:colId xmlns="" xmlns:a16="http://schemas.microsoft.com/office/drawing/2014/main" val="20005"/>
                    </a:ext>
                  </a:extLst>
                </a:gridCol>
                <a:gridCol w="792088">
                  <a:extLst>
                    <a:ext uri="{9D8B030D-6E8A-4147-A177-3AD203B41FA5}">
                      <a16:colId xmlns="" xmlns:a16="http://schemas.microsoft.com/office/drawing/2014/main" val="20006"/>
                    </a:ext>
                  </a:extLst>
                </a:gridCol>
                <a:gridCol w="864096">
                  <a:extLst>
                    <a:ext uri="{9D8B030D-6E8A-4147-A177-3AD203B41FA5}">
                      <a16:colId xmlns="" xmlns:a16="http://schemas.microsoft.com/office/drawing/2014/main" val="20007"/>
                    </a:ext>
                  </a:extLst>
                </a:gridCol>
                <a:gridCol w="1008112">
                  <a:extLst>
                    <a:ext uri="{9D8B030D-6E8A-4147-A177-3AD203B41FA5}">
                      <a16:colId xmlns="" xmlns:a16="http://schemas.microsoft.com/office/drawing/2014/main" val="20008"/>
                    </a:ext>
                  </a:extLst>
                </a:gridCol>
              </a:tblGrid>
              <a:tr h="0">
                <a:tc>
                  <a:txBody>
                    <a:bodyPr/>
                    <a:lstStyle/>
                    <a:p>
                      <a:pPr algn="ctr">
                        <a:spcBef>
                          <a:spcPts val="400"/>
                        </a:spcBef>
                        <a:spcAft>
                          <a:spcPts val="400"/>
                        </a:spcAft>
                      </a:pPr>
                      <a:r>
                        <a:rPr lang="en-US" sz="1800">
                          <a:effectLst/>
                        </a:rPr>
                        <a:t>Bit</a:t>
                      </a:r>
                      <a:endParaRPr lang="zh-TW" sz="1800">
                        <a:effectLst/>
                        <a:latin typeface="Arial" panose="020B060402020202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Bef>
                          <a:spcPts val="400"/>
                        </a:spcBef>
                        <a:spcAft>
                          <a:spcPts val="400"/>
                        </a:spcAft>
                      </a:pPr>
                      <a:r>
                        <a:rPr lang="en-US" sz="1800">
                          <a:effectLst/>
                        </a:rPr>
                        <a:t>7</a:t>
                      </a:r>
                      <a:endParaRPr lang="zh-TW" sz="1800">
                        <a:effectLst/>
                        <a:latin typeface="Arial" panose="020B060402020202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Bef>
                          <a:spcPts val="400"/>
                        </a:spcBef>
                        <a:spcAft>
                          <a:spcPts val="400"/>
                        </a:spcAft>
                      </a:pPr>
                      <a:r>
                        <a:rPr lang="en-US" sz="1800">
                          <a:effectLst/>
                        </a:rPr>
                        <a:t>6</a:t>
                      </a:r>
                      <a:endParaRPr lang="zh-TW" sz="1800">
                        <a:effectLst/>
                        <a:latin typeface="Arial" panose="020B060402020202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Bef>
                          <a:spcPts val="400"/>
                        </a:spcBef>
                        <a:spcAft>
                          <a:spcPts val="400"/>
                        </a:spcAft>
                      </a:pPr>
                      <a:r>
                        <a:rPr lang="en-US" sz="1800">
                          <a:effectLst/>
                        </a:rPr>
                        <a:t>5</a:t>
                      </a:r>
                      <a:endParaRPr lang="zh-TW" sz="1800">
                        <a:effectLst/>
                        <a:latin typeface="Arial" panose="020B060402020202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Bef>
                          <a:spcPts val="400"/>
                        </a:spcBef>
                        <a:spcAft>
                          <a:spcPts val="400"/>
                        </a:spcAft>
                      </a:pPr>
                      <a:r>
                        <a:rPr lang="en-US" sz="1800">
                          <a:effectLst/>
                        </a:rPr>
                        <a:t>4</a:t>
                      </a:r>
                      <a:endParaRPr lang="zh-TW" sz="1800">
                        <a:effectLst/>
                        <a:latin typeface="Arial" panose="020B060402020202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Bef>
                          <a:spcPts val="400"/>
                        </a:spcBef>
                        <a:spcAft>
                          <a:spcPts val="400"/>
                        </a:spcAft>
                      </a:pPr>
                      <a:r>
                        <a:rPr lang="en-US" sz="1800">
                          <a:effectLst/>
                        </a:rPr>
                        <a:t>3</a:t>
                      </a:r>
                      <a:endParaRPr lang="zh-TW" sz="1800">
                        <a:effectLst/>
                        <a:latin typeface="Arial" panose="020B060402020202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Bef>
                          <a:spcPts val="400"/>
                        </a:spcBef>
                        <a:spcAft>
                          <a:spcPts val="400"/>
                        </a:spcAft>
                      </a:pPr>
                      <a:r>
                        <a:rPr lang="en-US" sz="1800">
                          <a:effectLst/>
                        </a:rPr>
                        <a:t>2</a:t>
                      </a:r>
                      <a:endParaRPr lang="zh-TW" sz="1800">
                        <a:effectLst/>
                        <a:latin typeface="Arial" panose="020B060402020202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Bef>
                          <a:spcPts val="400"/>
                        </a:spcBef>
                        <a:spcAft>
                          <a:spcPts val="400"/>
                        </a:spcAft>
                      </a:pPr>
                      <a:r>
                        <a:rPr lang="en-US" sz="1800">
                          <a:effectLst/>
                        </a:rPr>
                        <a:t>1</a:t>
                      </a:r>
                      <a:endParaRPr lang="zh-TW" sz="1800">
                        <a:effectLst/>
                        <a:latin typeface="Arial" panose="020B060402020202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Bef>
                          <a:spcPts val="400"/>
                        </a:spcBef>
                        <a:spcAft>
                          <a:spcPts val="400"/>
                        </a:spcAft>
                      </a:pPr>
                      <a:r>
                        <a:rPr lang="en-US" sz="1800">
                          <a:effectLst/>
                        </a:rPr>
                        <a:t>0</a:t>
                      </a:r>
                      <a:endParaRPr lang="zh-TW" sz="1800">
                        <a:effectLst/>
                        <a:latin typeface="Arial" panose="020B060402020202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r h="0">
                <a:tc>
                  <a:txBody>
                    <a:bodyPr/>
                    <a:lstStyle/>
                    <a:p>
                      <a:pPr>
                        <a:spcBef>
                          <a:spcPts val="400"/>
                        </a:spcBef>
                        <a:spcAft>
                          <a:spcPts val="400"/>
                        </a:spcAft>
                      </a:pPr>
                      <a:r>
                        <a:rPr lang="en-US" sz="1800">
                          <a:effectLst/>
                        </a:rPr>
                        <a:t> </a:t>
                      </a:r>
                      <a:endParaRPr lang="zh-TW" sz="1800">
                        <a:effectLst/>
                        <a:latin typeface="Arial" panose="020B060402020202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Bef>
                          <a:spcPts val="400"/>
                        </a:spcBef>
                        <a:spcAft>
                          <a:spcPts val="400"/>
                        </a:spcAft>
                      </a:pPr>
                      <a:r>
                        <a:rPr lang="en-US" sz="1800">
                          <a:effectLst/>
                        </a:rPr>
                        <a:t>User Name Flag</a:t>
                      </a:r>
                      <a:endParaRPr lang="zh-TW" sz="1800">
                        <a:effectLst/>
                        <a:latin typeface="Arial" panose="020B060402020202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Bef>
                          <a:spcPts val="400"/>
                        </a:spcBef>
                        <a:spcAft>
                          <a:spcPts val="400"/>
                        </a:spcAft>
                      </a:pPr>
                      <a:r>
                        <a:rPr lang="en-US" sz="1800">
                          <a:effectLst/>
                        </a:rPr>
                        <a:t>Password Flag</a:t>
                      </a:r>
                      <a:endParaRPr lang="zh-TW" sz="1800">
                        <a:effectLst/>
                        <a:latin typeface="Arial" panose="020B060402020202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Bef>
                          <a:spcPts val="400"/>
                        </a:spcBef>
                        <a:spcAft>
                          <a:spcPts val="400"/>
                        </a:spcAft>
                      </a:pPr>
                      <a:r>
                        <a:rPr lang="en-US" sz="1800">
                          <a:effectLst/>
                        </a:rPr>
                        <a:t>Will Retain</a:t>
                      </a:r>
                      <a:endParaRPr lang="zh-TW" sz="1800">
                        <a:effectLst/>
                        <a:latin typeface="Arial" panose="020B0604020202020204" pitchFamily="34" charset="0"/>
                        <a:ea typeface="新細明體" panose="02020500000000000000" pitchFamily="18" charset="-120"/>
                        <a:cs typeface="Times New Roman" panose="02020603050405020304" pitchFamily="18" charset="0"/>
                      </a:endParaRPr>
                    </a:p>
                  </a:txBody>
                  <a:tcPr marL="68580" marR="68580" marT="0" marB="0"/>
                </a:tc>
                <a:tc gridSpan="2">
                  <a:txBody>
                    <a:bodyPr/>
                    <a:lstStyle/>
                    <a:p>
                      <a:pPr algn="ctr">
                        <a:spcBef>
                          <a:spcPts val="400"/>
                        </a:spcBef>
                        <a:spcAft>
                          <a:spcPts val="400"/>
                        </a:spcAft>
                      </a:pPr>
                      <a:r>
                        <a:rPr lang="en-US" sz="1800">
                          <a:effectLst/>
                        </a:rPr>
                        <a:t>Will QoS</a:t>
                      </a:r>
                      <a:endParaRPr lang="zh-TW" sz="1800">
                        <a:effectLst/>
                        <a:latin typeface="Arial" panose="020B0604020202020204" pitchFamily="34" charset="0"/>
                        <a:ea typeface="新細明體" panose="02020500000000000000" pitchFamily="18" charset="-120"/>
                        <a:cs typeface="Times New Roman" panose="02020603050405020304" pitchFamily="18" charset="0"/>
                      </a:endParaRPr>
                    </a:p>
                  </a:txBody>
                  <a:tcPr marL="68580" marR="68580" marT="0" marB="0"/>
                </a:tc>
                <a:tc hMerge="1">
                  <a:txBody>
                    <a:bodyPr/>
                    <a:lstStyle/>
                    <a:p>
                      <a:endParaRPr lang="zh-TW" altLang="en-US"/>
                    </a:p>
                  </a:txBody>
                  <a:tcPr/>
                </a:tc>
                <a:tc>
                  <a:txBody>
                    <a:bodyPr/>
                    <a:lstStyle/>
                    <a:p>
                      <a:pPr algn="ctr">
                        <a:spcBef>
                          <a:spcPts val="400"/>
                        </a:spcBef>
                        <a:spcAft>
                          <a:spcPts val="400"/>
                        </a:spcAft>
                      </a:pPr>
                      <a:r>
                        <a:rPr lang="en-US" sz="1800">
                          <a:effectLst/>
                        </a:rPr>
                        <a:t>Will Flag</a:t>
                      </a:r>
                      <a:endParaRPr lang="zh-TW" sz="1800">
                        <a:effectLst/>
                        <a:latin typeface="Arial" panose="020B060402020202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Bef>
                          <a:spcPts val="400"/>
                        </a:spcBef>
                        <a:spcAft>
                          <a:spcPts val="400"/>
                        </a:spcAft>
                      </a:pPr>
                      <a:r>
                        <a:rPr lang="en-US" sz="1800">
                          <a:effectLst/>
                        </a:rPr>
                        <a:t>Clean Session</a:t>
                      </a:r>
                      <a:endParaRPr lang="zh-TW" sz="1800">
                        <a:effectLst/>
                        <a:latin typeface="Arial" panose="020B060402020202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Bef>
                          <a:spcPts val="400"/>
                        </a:spcBef>
                        <a:spcAft>
                          <a:spcPts val="400"/>
                        </a:spcAft>
                      </a:pPr>
                      <a:r>
                        <a:rPr lang="en-US" sz="1800" dirty="0">
                          <a:effectLst/>
                        </a:rPr>
                        <a:t>Reserved</a:t>
                      </a:r>
                      <a:endParaRPr lang="zh-TW" sz="1800" dirty="0">
                        <a:effectLst/>
                        <a:latin typeface="Arial" panose="020B060402020202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838287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hlink"/>
                </a:solidFill>
                <a:latin typeface="Arial" panose="020B0604020202020204" pitchFamily="34" charset="0"/>
                <a:cs typeface="Arial" panose="020B0604020202020204" pitchFamily="34" charset="0"/>
              </a:defRPr>
            </a:lvl1pPr>
            <a:lvl2pPr marL="742950" indent="-285750" eaLnBrk="0" hangingPunct="0">
              <a:defRPr sz="2200">
                <a:solidFill>
                  <a:schemeClr val="hlink"/>
                </a:solidFill>
                <a:latin typeface="Arial" panose="020B0604020202020204" pitchFamily="34" charset="0"/>
                <a:cs typeface="Arial" panose="020B0604020202020204" pitchFamily="34" charset="0"/>
              </a:defRPr>
            </a:lvl2pPr>
            <a:lvl3pPr marL="1143000" indent="-228600" eaLnBrk="0" hangingPunct="0">
              <a:defRPr sz="2200">
                <a:solidFill>
                  <a:schemeClr val="hlink"/>
                </a:solidFill>
                <a:latin typeface="Arial" panose="020B0604020202020204" pitchFamily="34" charset="0"/>
                <a:cs typeface="Arial" panose="020B0604020202020204" pitchFamily="34" charset="0"/>
              </a:defRPr>
            </a:lvl3pPr>
            <a:lvl4pPr marL="1600200" indent="-228600" eaLnBrk="0" hangingPunct="0">
              <a:defRPr sz="2200">
                <a:solidFill>
                  <a:schemeClr val="hlink"/>
                </a:solidFill>
                <a:latin typeface="Arial" panose="020B0604020202020204" pitchFamily="34" charset="0"/>
                <a:cs typeface="Arial" panose="020B0604020202020204" pitchFamily="34" charset="0"/>
              </a:defRPr>
            </a:lvl4pPr>
            <a:lvl5pPr marL="2057400" indent="-228600" eaLnBrk="0" hangingPunct="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fld id="{8CA5AF9A-37F1-401A-BC27-57E1C022F8B4}" type="slidenum">
              <a:rPr lang="en-US" altLang="zh-TW" sz="800">
                <a:solidFill>
                  <a:schemeClr val="tx1"/>
                </a:solidFill>
              </a:rPr>
              <a:pPr eaLnBrk="1" hangingPunct="1"/>
              <a:t>2</a:t>
            </a:fld>
            <a:endParaRPr lang="en-US" altLang="zh-TW" sz="800">
              <a:solidFill>
                <a:schemeClr val="tx1"/>
              </a:solidFill>
            </a:endParaRPr>
          </a:p>
        </p:txBody>
      </p:sp>
      <p:sp>
        <p:nvSpPr>
          <p:cNvPr id="5123" name="Rectangle 2"/>
          <p:cNvSpPr>
            <a:spLocks noGrp="1" noChangeArrowheads="1"/>
          </p:cNvSpPr>
          <p:nvPr>
            <p:ph type="title"/>
          </p:nvPr>
        </p:nvSpPr>
        <p:spPr/>
        <p:txBody>
          <a:bodyPr/>
          <a:lstStyle/>
          <a:p>
            <a:pPr eaLnBrk="1" hangingPunct="1"/>
            <a:r>
              <a:rPr lang="en-US" altLang="zh-TW" smtClean="0">
                <a:ea typeface="新細明體" panose="02020500000000000000" pitchFamily="18" charset="-120"/>
              </a:rPr>
              <a:t>What is MQTT ?</a:t>
            </a:r>
          </a:p>
        </p:txBody>
      </p:sp>
      <p:sp>
        <p:nvSpPr>
          <p:cNvPr id="5124" name="Rectangle 3"/>
          <p:cNvSpPr>
            <a:spLocks noGrp="1" noChangeArrowheads="1"/>
          </p:cNvSpPr>
          <p:nvPr>
            <p:ph type="body" idx="1"/>
          </p:nvPr>
        </p:nvSpPr>
        <p:spPr/>
        <p:txBody>
          <a:bodyPr/>
          <a:lstStyle/>
          <a:p>
            <a:pPr eaLnBrk="1" hangingPunct="1"/>
            <a:r>
              <a:rPr lang="en-US" altLang="zh-TW" dirty="0" smtClean="0">
                <a:latin typeface="Gill Sans MT" panose="020B0502020104020203" pitchFamily="34" charset="0"/>
                <a:ea typeface="新細明體" panose="02020500000000000000" pitchFamily="18" charset="-120"/>
              </a:rPr>
              <a:t>MQTT = MQ Telemetry Transport</a:t>
            </a:r>
          </a:p>
          <a:p>
            <a:pPr eaLnBrk="1" hangingPunct="1"/>
            <a:r>
              <a:rPr lang="en-GB" altLang="zh-TW" dirty="0" smtClean="0">
                <a:solidFill>
                  <a:srgbClr val="000000"/>
                </a:solidFill>
                <a:latin typeface="Gill Sans MT" panose="020B0502020104020203" pitchFamily="34" charset="0"/>
              </a:rPr>
              <a:t>MQTT </a:t>
            </a:r>
            <a:r>
              <a:rPr lang="en-GB" altLang="zh-TW" dirty="0">
                <a:solidFill>
                  <a:srgbClr val="000000"/>
                </a:solidFill>
                <a:latin typeface="Gill Sans MT" panose="020B0502020104020203" pitchFamily="34" charset="0"/>
              </a:rPr>
              <a:t>protocol is a </a:t>
            </a:r>
            <a:r>
              <a:rPr lang="en-GB" altLang="zh-TW" dirty="0">
                <a:solidFill>
                  <a:srgbClr val="FF0000"/>
                </a:solidFill>
                <a:latin typeface="Gill Sans MT" panose="020B0502020104020203" pitchFamily="34" charset="0"/>
              </a:rPr>
              <a:t>lightweight</a:t>
            </a:r>
            <a:r>
              <a:rPr lang="en-GB" altLang="zh-TW" dirty="0">
                <a:solidFill>
                  <a:srgbClr val="000000"/>
                </a:solidFill>
                <a:latin typeface="Gill Sans MT" panose="020B0502020104020203" pitchFamily="34" charset="0"/>
              </a:rPr>
              <a:t> </a:t>
            </a:r>
            <a:r>
              <a:rPr lang="en-GB" altLang="zh-TW" dirty="0">
                <a:solidFill>
                  <a:srgbClr val="FF0000"/>
                </a:solidFill>
                <a:latin typeface="Gill Sans MT" panose="020B0502020104020203" pitchFamily="34" charset="0"/>
              </a:rPr>
              <a:t>publish/subscribe</a:t>
            </a:r>
            <a:r>
              <a:rPr lang="en-GB" altLang="zh-TW" dirty="0">
                <a:solidFill>
                  <a:srgbClr val="000000"/>
                </a:solidFill>
                <a:latin typeface="Gill Sans MT" panose="020B0502020104020203" pitchFamily="34" charset="0"/>
              </a:rPr>
              <a:t> protocol flowing over TCP/IP for remote sensors and control devices through low bandwidth, unreliable or intermittent communications</a:t>
            </a:r>
            <a:r>
              <a:rPr lang="en-GB" altLang="zh-TW" dirty="0" smtClean="0">
                <a:solidFill>
                  <a:srgbClr val="000000"/>
                </a:solidFill>
                <a:latin typeface="Gill Sans MT" panose="020B0502020104020203" pitchFamily="34" charset="0"/>
              </a:rPr>
              <a:t>.</a:t>
            </a:r>
          </a:p>
          <a:p>
            <a:r>
              <a:rPr lang="en-US" altLang="zh-TW" dirty="0">
                <a:solidFill>
                  <a:srgbClr val="000000"/>
                </a:solidFill>
                <a:latin typeface="Gill Sans MT" panose="020B0502020104020203" pitchFamily="34" charset="0"/>
              </a:rPr>
              <a:t>MQTT was developed by  Andy Stanford-Clark of IBM, and Arlen Nipper of Cirrus Link </a:t>
            </a:r>
            <a:r>
              <a:rPr lang="en-US" altLang="zh-TW" dirty="0" smtClean="0">
                <a:solidFill>
                  <a:srgbClr val="000000"/>
                </a:solidFill>
                <a:latin typeface="Gill Sans MT" panose="020B0502020104020203" pitchFamily="34" charset="0"/>
              </a:rPr>
              <a:t>Solutions </a:t>
            </a:r>
            <a:r>
              <a:rPr lang="en-US" altLang="zh-TW" dirty="0">
                <a:solidFill>
                  <a:srgbClr val="000000"/>
                </a:solidFill>
                <a:latin typeface="Gill Sans MT" panose="020B0502020104020203" pitchFamily="34" charset="0"/>
              </a:rPr>
              <a:t>more than a decade </a:t>
            </a:r>
            <a:r>
              <a:rPr lang="en-US" altLang="zh-TW" dirty="0" smtClean="0">
                <a:solidFill>
                  <a:srgbClr val="000000"/>
                </a:solidFill>
                <a:latin typeface="Gill Sans MT" panose="020B0502020104020203" pitchFamily="34" charset="0"/>
              </a:rPr>
              <a:t>ago.</a:t>
            </a:r>
            <a:endParaRPr lang="en-US" altLang="zh-TW" dirty="0">
              <a:solidFill>
                <a:srgbClr val="000000"/>
              </a:solidFill>
              <a:latin typeface="Gill Sans MT" panose="020B0502020104020203" pitchFamily="34" charset="0"/>
            </a:endParaRPr>
          </a:p>
          <a:p>
            <a:pPr>
              <a:lnSpc>
                <a:spcPct val="94000"/>
              </a:lnSpc>
              <a:spcBef>
                <a:spcPts val="1213"/>
              </a:spcBef>
              <a:buSzPct val="55000"/>
              <a:buFont typeface="Times New Roman" panose="02020603050405020304" pitchFamily="18" charset="0"/>
              <a:buChar char="■"/>
            </a:pPr>
            <a:r>
              <a:rPr lang="en-US" altLang="zh-TW" dirty="0">
                <a:solidFill>
                  <a:srgbClr val="000000"/>
                </a:solidFill>
                <a:latin typeface="Gill Sans MT" panose="020B0502020104020203" pitchFamily="34" charset="0"/>
              </a:rPr>
              <a:t>ISO/IEC 20922:2016 Message Queuing Telemetry Transport (MQTT) v3.1.1</a:t>
            </a:r>
            <a:r>
              <a:rPr lang="en-US" altLang="zh-TW" dirty="0" smtClean="0">
                <a:solidFill>
                  <a:srgbClr val="000000"/>
                </a:solidFill>
                <a:latin typeface="Gill Sans MT" panose="020B0502020104020203" pitchFamily="34" charset="0"/>
              </a:rPr>
              <a:t>. (Draft of v5.0 published in July, 2017)</a:t>
            </a:r>
          </a:p>
          <a:p>
            <a:pPr>
              <a:lnSpc>
                <a:spcPct val="94000"/>
              </a:lnSpc>
              <a:spcBef>
                <a:spcPts val="1213"/>
              </a:spcBef>
              <a:buSzPct val="55000"/>
              <a:buFont typeface="Times New Roman" panose="02020603050405020304" pitchFamily="18" charset="0"/>
              <a:buChar char="■"/>
            </a:pPr>
            <a:r>
              <a:rPr lang="en-US" altLang="zh-TW" dirty="0">
                <a:solidFill>
                  <a:srgbClr val="000000"/>
                </a:solidFill>
                <a:latin typeface="Gill Sans MT" panose="020B0502020104020203" pitchFamily="34" charset="0"/>
              </a:rPr>
              <a:t>Client libraries are available in almost all popular languages now</a:t>
            </a:r>
            <a:r>
              <a:rPr lang="en-US" altLang="zh-TW" dirty="0" smtClean="0">
                <a:solidFill>
                  <a:srgbClr val="000000"/>
                </a:solidFill>
                <a:latin typeface="Gill Sans MT" panose="020B0502020104020203" pitchFamily="34" charset="0"/>
              </a:rPr>
              <a:t>.</a:t>
            </a:r>
          </a:p>
          <a:p>
            <a:pPr lvl="1">
              <a:lnSpc>
                <a:spcPct val="94000"/>
              </a:lnSpc>
              <a:spcBef>
                <a:spcPts val="1213"/>
              </a:spcBef>
              <a:buSzPct val="55000"/>
              <a:buFont typeface="Times New Roman" panose="02020603050405020304" pitchFamily="18" charset="0"/>
              <a:buChar char="■"/>
            </a:pPr>
            <a:r>
              <a:rPr lang="en-GB" altLang="zh-TW" dirty="0" smtClean="0">
                <a:solidFill>
                  <a:srgbClr val="000000"/>
                </a:solidFill>
                <a:latin typeface="Gill Sans MT" panose="020B0502020104020203" pitchFamily="34" charset="0"/>
              </a:rPr>
              <a:t>https</a:t>
            </a:r>
            <a:r>
              <a:rPr lang="en-GB" altLang="zh-TW" dirty="0">
                <a:solidFill>
                  <a:srgbClr val="000000"/>
                </a:solidFill>
                <a:latin typeface="Gill Sans MT" panose="020B0502020104020203" pitchFamily="34" charset="0"/>
              </a:rPr>
              <a:t>://eclipse.org/paho/</a:t>
            </a:r>
          </a:p>
          <a:p>
            <a:pPr>
              <a:lnSpc>
                <a:spcPct val="94000"/>
              </a:lnSpc>
              <a:spcBef>
                <a:spcPts val="1213"/>
              </a:spcBef>
              <a:buSzPct val="55000"/>
              <a:buFont typeface="Times New Roman" panose="02020603050405020304" pitchFamily="18" charset="0"/>
              <a:buChar char="■"/>
            </a:pPr>
            <a:r>
              <a:rPr lang="en-GB" altLang="zh-TW" dirty="0" smtClean="0">
                <a:solidFill>
                  <a:srgbClr val="000000"/>
                </a:solidFill>
                <a:latin typeface="Gill Sans MT" panose="020B0502020104020203" pitchFamily="34" charset="0"/>
              </a:rPr>
              <a:t>The </a:t>
            </a:r>
            <a:r>
              <a:rPr lang="en-GB" altLang="zh-TW" dirty="0">
                <a:solidFill>
                  <a:srgbClr val="000000"/>
                </a:solidFill>
                <a:latin typeface="Gill Sans MT" panose="020B0502020104020203" pitchFamily="34" charset="0"/>
              </a:rPr>
              <a:t>current MQTT specification is available </a:t>
            </a:r>
            <a:r>
              <a:rPr lang="en-GB" altLang="zh-TW" dirty="0" smtClean="0">
                <a:solidFill>
                  <a:srgbClr val="000000"/>
                </a:solidFill>
                <a:latin typeface="Gill Sans MT" panose="020B0502020104020203" pitchFamily="34" charset="0"/>
              </a:rPr>
              <a:t>at:</a:t>
            </a:r>
            <a:endParaRPr lang="en-GB" altLang="zh-TW" dirty="0">
              <a:solidFill>
                <a:srgbClr val="000000"/>
              </a:solidFill>
              <a:latin typeface="Gill Sans MT" panose="020B0502020104020203" pitchFamily="34" charset="0"/>
            </a:endParaRPr>
          </a:p>
          <a:p>
            <a:pPr lvl="1">
              <a:lnSpc>
                <a:spcPct val="94000"/>
              </a:lnSpc>
              <a:spcBef>
                <a:spcPts val="1213"/>
              </a:spcBef>
              <a:buSzPct val="55000"/>
              <a:buFont typeface="Times New Roman" panose="02020603050405020304" pitchFamily="18" charset="0"/>
              <a:buChar char="■"/>
            </a:pPr>
            <a:r>
              <a:rPr lang="en-GB" altLang="zh-TW" dirty="0">
                <a:latin typeface="Gill Sans MT" panose="020B0502020104020203" pitchFamily="34" charset="0"/>
                <a:hlinkClick r:id="rId3"/>
              </a:rPr>
              <a:t>http://</a:t>
            </a:r>
            <a:r>
              <a:rPr lang="en-GB" altLang="zh-TW" dirty="0" smtClean="0">
                <a:latin typeface="Gill Sans MT" panose="020B0502020104020203" pitchFamily="34" charset="0"/>
                <a:hlinkClick r:id="rId3"/>
              </a:rPr>
              <a:t>docs.oasis-open.org/mqtt/mqtt/v3.1.1/mqtt-v3.1.1.html</a:t>
            </a:r>
            <a:endParaRPr lang="en-GB" altLang="zh-TW" dirty="0" smtClean="0">
              <a:latin typeface="Gill Sans MT" panose="020B0502020104020203" pitchFamily="34" charset="0"/>
            </a:endParaRPr>
          </a:p>
          <a:p>
            <a:pPr lvl="1">
              <a:lnSpc>
                <a:spcPct val="94000"/>
              </a:lnSpc>
              <a:spcBef>
                <a:spcPts val="1213"/>
              </a:spcBef>
              <a:buSzPct val="55000"/>
              <a:buFont typeface="Times New Roman" panose="02020603050405020304" pitchFamily="18" charset="0"/>
              <a:buChar char="■"/>
            </a:pPr>
            <a:r>
              <a:rPr lang="en-US" altLang="zh-TW" sz="2000" dirty="0">
                <a:latin typeface="Gill Sans MT" panose="020B0502020104020203" pitchFamily="34" charset="0"/>
                <a:ea typeface="新細明體" panose="02020500000000000000" pitchFamily="18" charset="-120"/>
                <a:hlinkClick r:id="rId4"/>
              </a:rPr>
              <a:t>http://</a:t>
            </a:r>
            <a:r>
              <a:rPr lang="en-US" altLang="zh-TW" sz="2000" dirty="0" smtClean="0">
                <a:latin typeface="Gill Sans MT" panose="020B0502020104020203" pitchFamily="34" charset="0"/>
                <a:ea typeface="新細明體" panose="02020500000000000000" pitchFamily="18" charset="-120"/>
                <a:hlinkClick r:id="rId4"/>
              </a:rPr>
              <a:t>docs.oasis-open.org/mqtt/mqtt/v5.0/mqtt-v5.0.html</a:t>
            </a:r>
            <a:endParaRPr lang="en-US" altLang="zh-TW" sz="2000" dirty="0" smtClean="0">
              <a:latin typeface="Gill Sans MT" panose="020B0502020104020203" pitchFamily="34" charset="0"/>
              <a:ea typeface="新細明體" panose="02020500000000000000" pitchFamily="18" charset="-120"/>
            </a:endParaRPr>
          </a:p>
        </p:txBody>
      </p:sp>
    </p:spTree>
    <p:extLst>
      <p:ext uri="{BB962C8B-B14F-4D97-AF65-F5344CB8AC3E}">
        <p14:creationId xmlns:p14="http://schemas.microsoft.com/office/powerpoint/2010/main" val="2921209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Payload</a:t>
            </a:r>
            <a:endParaRPr lang="zh-TW" altLang="en-US" dirty="0"/>
          </a:p>
        </p:txBody>
      </p:sp>
      <p:sp>
        <p:nvSpPr>
          <p:cNvPr id="3" name="內容版面配置區 2"/>
          <p:cNvSpPr>
            <a:spLocks noGrp="1"/>
          </p:cNvSpPr>
          <p:nvPr>
            <p:ph sz="quarter" idx="1"/>
          </p:nvPr>
        </p:nvSpPr>
        <p:spPr/>
        <p:txBody>
          <a:bodyPr/>
          <a:lstStyle/>
          <a:p>
            <a:r>
              <a:rPr lang="en-US" altLang="zh-TW" dirty="0"/>
              <a:t>CONNECT packet</a:t>
            </a:r>
          </a:p>
          <a:p>
            <a:pPr lvl="1"/>
            <a:r>
              <a:rPr lang="en-US" altLang="zh-TW" dirty="0" smtClean="0"/>
              <a:t>Client Identifier</a:t>
            </a:r>
          </a:p>
          <a:p>
            <a:pPr lvl="1"/>
            <a:r>
              <a:rPr lang="en-US" altLang="zh-TW" dirty="0" smtClean="0"/>
              <a:t>Will Topic</a:t>
            </a:r>
          </a:p>
          <a:p>
            <a:pPr lvl="1"/>
            <a:r>
              <a:rPr lang="en-US" altLang="zh-TW" dirty="0" smtClean="0"/>
              <a:t>Will Message</a:t>
            </a:r>
          </a:p>
          <a:p>
            <a:pPr lvl="1"/>
            <a:r>
              <a:rPr lang="en-US" altLang="zh-TW" dirty="0" smtClean="0"/>
              <a:t>User Name</a:t>
            </a:r>
          </a:p>
          <a:p>
            <a:pPr lvl="1"/>
            <a:r>
              <a:rPr lang="en-US" altLang="zh-TW" dirty="0" smtClean="0"/>
              <a:t>User Password</a:t>
            </a:r>
            <a:endParaRPr lang="zh-TW" altLang="en-US" dirty="0"/>
          </a:p>
        </p:txBody>
      </p:sp>
    </p:spTree>
    <p:extLst>
      <p:ext uri="{BB962C8B-B14F-4D97-AF65-F5344CB8AC3E}">
        <p14:creationId xmlns:p14="http://schemas.microsoft.com/office/powerpoint/2010/main" val="1100990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ltLang="zh-TW" dirty="0" smtClean="0">
                <a:ea typeface="新細明體" panose="02020500000000000000" pitchFamily="18" charset="-120"/>
              </a:rPr>
              <a:t>Security</a:t>
            </a:r>
          </a:p>
        </p:txBody>
      </p:sp>
      <p:sp>
        <p:nvSpPr>
          <p:cNvPr id="9220" name="Rectangle 3"/>
          <p:cNvSpPr>
            <a:spLocks noGrp="1" noChangeArrowheads="1"/>
          </p:cNvSpPr>
          <p:nvPr>
            <p:ph type="body" idx="1"/>
          </p:nvPr>
        </p:nvSpPr>
        <p:spPr>
          <a:xfrm>
            <a:off x="228600" y="1340768"/>
            <a:ext cx="8686800" cy="4479925"/>
          </a:xfrm>
        </p:spPr>
        <p:txBody>
          <a:bodyPr/>
          <a:lstStyle/>
          <a:p>
            <a:pPr eaLnBrk="1" hangingPunct="1"/>
            <a:r>
              <a:rPr lang="en-GB" altLang="zh-TW" dirty="0" smtClean="0"/>
              <a:t>Authentication</a:t>
            </a:r>
            <a:endParaRPr lang="en-GB" altLang="zh-TW" dirty="0"/>
          </a:p>
          <a:p>
            <a:pPr lvl="1" eaLnBrk="1" hangingPunct="1"/>
            <a:r>
              <a:rPr lang="en-GB" altLang="zh-TW" dirty="0" smtClean="0"/>
              <a:t>Username and password as part of CONNECT action</a:t>
            </a:r>
          </a:p>
          <a:p>
            <a:pPr eaLnBrk="1" hangingPunct="1"/>
            <a:r>
              <a:rPr lang="en-GB" altLang="zh-TW" dirty="0" smtClean="0"/>
              <a:t>Encryption</a:t>
            </a:r>
          </a:p>
          <a:p>
            <a:pPr lvl="1" eaLnBrk="1" hangingPunct="1"/>
            <a:r>
              <a:rPr lang="en-GB" altLang="zh-TW" dirty="0" smtClean="0"/>
              <a:t>SSL and plain text communication over TCP/IP</a:t>
            </a:r>
          </a:p>
          <a:p>
            <a:pPr lvl="1" eaLnBrk="1" hangingPunct="1"/>
            <a:endParaRPr lang="en-GB" altLang="zh-TW" dirty="0" smtClean="0"/>
          </a:p>
          <a:p>
            <a:pPr lvl="1" eaLnBrk="1" hangingPunct="1"/>
            <a:endParaRPr lang="en-GB" altLang="zh-TW" dirty="0" smtClean="0"/>
          </a:p>
          <a:p>
            <a:pPr eaLnBrk="1" hangingPunct="1"/>
            <a:endParaRPr lang="en-US" altLang="zh-TW" dirty="0" smtClean="0">
              <a:ea typeface="新細明體" panose="02020500000000000000" pitchFamily="18" charset="-120"/>
            </a:endParaRPr>
          </a:p>
        </p:txBody>
      </p:sp>
      <p:sp>
        <p:nvSpPr>
          <p:cNvPr id="9221" name="AutoShape 4"/>
          <p:cNvSpPr>
            <a:spLocks noChangeArrowheads="1"/>
          </p:cNvSpPr>
          <p:nvPr/>
        </p:nvSpPr>
        <p:spPr bwMode="auto">
          <a:xfrm>
            <a:off x="899740" y="4078089"/>
            <a:ext cx="1439863" cy="576263"/>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2200">
                <a:solidFill>
                  <a:schemeClr val="hlink"/>
                </a:solidFill>
                <a:latin typeface="Arial" panose="020B0604020202020204" pitchFamily="34" charset="0"/>
                <a:cs typeface="Arial" panose="020B0604020202020204" pitchFamily="34" charset="0"/>
              </a:defRPr>
            </a:lvl1pPr>
            <a:lvl2pPr marL="742950" indent="-285750" eaLnBrk="0" hangingPunct="0">
              <a:defRPr sz="2200">
                <a:solidFill>
                  <a:schemeClr val="hlink"/>
                </a:solidFill>
                <a:latin typeface="Arial" panose="020B0604020202020204" pitchFamily="34" charset="0"/>
                <a:cs typeface="Arial" panose="020B0604020202020204" pitchFamily="34" charset="0"/>
              </a:defRPr>
            </a:lvl2pPr>
            <a:lvl3pPr marL="1143000" indent="-228600" eaLnBrk="0" hangingPunct="0">
              <a:defRPr sz="2200">
                <a:solidFill>
                  <a:schemeClr val="hlink"/>
                </a:solidFill>
                <a:latin typeface="Arial" panose="020B0604020202020204" pitchFamily="34" charset="0"/>
                <a:cs typeface="Arial" panose="020B0604020202020204" pitchFamily="34" charset="0"/>
              </a:defRPr>
            </a:lvl3pPr>
            <a:lvl4pPr marL="1600200" indent="-228600" eaLnBrk="0" hangingPunct="0">
              <a:defRPr sz="2200">
                <a:solidFill>
                  <a:schemeClr val="hlink"/>
                </a:solidFill>
                <a:latin typeface="Arial" panose="020B0604020202020204" pitchFamily="34" charset="0"/>
                <a:cs typeface="Arial" panose="020B0604020202020204" pitchFamily="34" charset="0"/>
              </a:defRPr>
            </a:lvl4pPr>
            <a:lvl5pPr marL="2057400" indent="-228600" eaLnBrk="0" hangingPunct="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endParaRPr lang="zh-TW" altLang="zh-TW">
              <a:solidFill>
                <a:schemeClr val="tx1"/>
              </a:solidFill>
            </a:endParaRPr>
          </a:p>
        </p:txBody>
      </p:sp>
      <p:sp>
        <p:nvSpPr>
          <p:cNvPr id="9222" name="AutoShape 5"/>
          <p:cNvSpPr>
            <a:spLocks noChangeArrowheads="1"/>
          </p:cNvSpPr>
          <p:nvPr/>
        </p:nvSpPr>
        <p:spPr bwMode="auto">
          <a:xfrm>
            <a:off x="3779465" y="4005064"/>
            <a:ext cx="1728788" cy="649288"/>
          </a:xfrm>
          <a:prstGeom prst="roundRect">
            <a:avLst>
              <a:gd name="adj" fmla="val 16667"/>
            </a:avLst>
          </a:prstGeom>
          <a:solidFill>
            <a:srgbClr val="CCFFCC"/>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2200">
                <a:solidFill>
                  <a:schemeClr val="hlink"/>
                </a:solidFill>
                <a:latin typeface="Arial" panose="020B0604020202020204" pitchFamily="34" charset="0"/>
                <a:cs typeface="Arial" panose="020B0604020202020204" pitchFamily="34" charset="0"/>
              </a:defRPr>
            </a:lvl1pPr>
            <a:lvl2pPr marL="742950" indent="-285750" eaLnBrk="0" hangingPunct="0">
              <a:defRPr sz="2200">
                <a:solidFill>
                  <a:schemeClr val="hlink"/>
                </a:solidFill>
                <a:latin typeface="Arial" panose="020B0604020202020204" pitchFamily="34" charset="0"/>
                <a:cs typeface="Arial" panose="020B0604020202020204" pitchFamily="34" charset="0"/>
              </a:defRPr>
            </a:lvl2pPr>
            <a:lvl3pPr marL="1143000" indent="-228600" eaLnBrk="0" hangingPunct="0">
              <a:defRPr sz="2200">
                <a:solidFill>
                  <a:schemeClr val="hlink"/>
                </a:solidFill>
                <a:latin typeface="Arial" panose="020B0604020202020204" pitchFamily="34" charset="0"/>
                <a:cs typeface="Arial" panose="020B0604020202020204" pitchFamily="34" charset="0"/>
              </a:defRPr>
            </a:lvl3pPr>
            <a:lvl4pPr marL="1600200" indent="-228600" eaLnBrk="0" hangingPunct="0">
              <a:defRPr sz="2200">
                <a:solidFill>
                  <a:schemeClr val="hlink"/>
                </a:solidFill>
                <a:latin typeface="Arial" panose="020B0604020202020204" pitchFamily="34" charset="0"/>
                <a:cs typeface="Arial" panose="020B0604020202020204" pitchFamily="34" charset="0"/>
              </a:defRPr>
            </a:lvl4pPr>
            <a:lvl5pPr marL="2057400" indent="-228600" eaLnBrk="0" hangingPunct="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algn="ctr" eaLnBrk="1" hangingPunct="1"/>
            <a:r>
              <a:rPr lang="en-GB" altLang="zh-TW" sz="2000" dirty="0" smtClean="0">
                <a:solidFill>
                  <a:schemeClr val="tx1"/>
                </a:solidFill>
              </a:rPr>
              <a:t>Broker</a:t>
            </a:r>
            <a:endParaRPr lang="en-US" altLang="zh-TW" sz="2000" dirty="0">
              <a:solidFill>
                <a:schemeClr val="tx1"/>
              </a:solidFill>
            </a:endParaRPr>
          </a:p>
        </p:txBody>
      </p:sp>
      <p:sp>
        <p:nvSpPr>
          <p:cNvPr id="9223" name="AutoShape 6"/>
          <p:cNvSpPr>
            <a:spLocks noChangeArrowheads="1"/>
          </p:cNvSpPr>
          <p:nvPr/>
        </p:nvSpPr>
        <p:spPr bwMode="auto">
          <a:xfrm>
            <a:off x="539378" y="4005064"/>
            <a:ext cx="1655762" cy="576263"/>
          </a:xfrm>
          <a:prstGeom prst="roundRect">
            <a:avLst>
              <a:gd name="adj" fmla="val 16667"/>
            </a:avLst>
          </a:prstGeom>
          <a:solidFill>
            <a:srgbClr val="99CC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2200">
                <a:solidFill>
                  <a:schemeClr val="hlink"/>
                </a:solidFill>
                <a:latin typeface="Arial" panose="020B0604020202020204" pitchFamily="34" charset="0"/>
                <a:cs typeface="Arial" panose="020B0604020202020204" pitchFamily="34" charset="0"/>
              </a:defRPr>
            </a:lvl1pPr>
            <a:lvl2pPr marL="742950" indent="-285750" eaLnBrk="0" hangingPunct="0">
              <a:defRPr sz="2200">
                <a:solidFill>
                  <a:schemeClr val="hlink"/>
                </a:solidFill>
                <a:latin typeface="Arial" panose="020B0604020202020204" pitchFamily="34" charset="0"/>
                <a:cs typeface="Arial" panose="020B0604020202020204" pitchFamily="34" charset="0"/>
              </a:defRPr>
            </a:lvl2pPr>
            <a:lvl3pPr marL="1143000" indent="-228600" eaLnBrk="0" hangingPunct="0">
              <a:defRPr sz="2200">
                <a:solidFill>
                  <a:schemeClr val="hlink"/>
                </a:solidFill>
                <a:latin typeface="Arial" panose="020B0604020202020204" pitchFamily="34" charset="0"/>
                <a:cs typeface="Arial" panose="020B0604020202020204" pitchFamily="34" charset="0"/>
              </a:defRPr>
            </a:lvl3pPr>
            <a:lvl4pPr marL="1600200" indent="-228600" eaLnBrk="0" hangingPunct="0">
              <a:defRPr sz="2200">
                <a:solidFill>
                  <a:schemeClr val="hlink"/>
                </a:solidFill>
                <a:latin typeface="Arial" panose="020B0604020202020204" pitchFamily="34" charset="0"/>
                <a:cs typeface="Arial" panose="020B0604020202020204" pitchFamily="34" charset="0"/>
              </a:defRPr>
            </a:lvl4pPr>
            <a:lvl5pPr marL="2057400" indent="-228600" eaLnBrk="0" hangingPunct="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algn="ctr" eaLnBrk="1" hangingPunct="1"/>
            <a:r>
              <a:rPr lang="en-GB" altLang="zh-TW" sz="2000">
                <a:solidFill>
                  <a:schemeClr val="tx1"/>
                </a:solidFill>
              </a:rPr>
              <a:t>MQTT</a:t>
            </a:r>
            <a:r>
              <a:rPr lang="en-GB" altLang="zh-TW">
                <a:solidFill>
                  <a:schemeClr val="tx1"/>
                </a:solidFill>
              </a:rPr>
              <a:t> Client</a:t>
            </a:r>
            <a:endParaRPr lang="en-US" altLang="zh-TW">
              <a:solidFill>
                <a:schemeClr val="tx1"/>
              </a:solidFill>
            </a:endParaRPr>
          </a:p>
        </p:txBody>
      </p:sp>
      <p:sp>
        <p:nvSpPr>
          <p:cNvPr id="9224" name="AutoShape 10"/>
          <p:cNvSpPr>
            <a:spLocks noChangeArrowheads="1"/>
          </p:cNvSpPr>
          <p:nvPr/>
        </p:nvSpPr>
        <p:spPr bwMode="auto">
          <a:xfrm>
            <a:off x="3419623" y="5733752"/>
            <a:ext cx="2520479" cy="520031"/>
          </a:xfrm>
          <a:prstGeom prst="roundRect">
            <a:avLst>
              <a:gd name="adj" fmla="val 16667"/>
            </a:avLst>
          </a:prstGeom>
          <a:solidFill>
            <a:srgbClr val="FFFF99"/>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2200">
                <a:solidFill>
                  <a:schemeClr val="hlink"/>
                </a:solidFill>
                <a:latin typeface="Arial" panose="020B0604020202020204" pitchFamily="34" charset="0"/>
                <a:cs typeface="Arial" panose="020B0604020202020204" pitchFamily="34" charset="0"/>
              </a:defRPr>
            </a:lvl1pPr>
            <a:lvl2pPr marL="742950" indent="-285750" eaLnBrk="0" hangingPunct="0">
              <a:defRPr sz="2200">
                <a:solidFill>
                  <a:schemeClr val="hlink"/>
                </a:solidFill>
                <a:latin typeface="Arial" panose="020B0604020202020204" pitchFamily="34" charset="0"/>
                <a:cs typeface="Arial" panose="020B0604020202020204" pitchFamily="34" charset="0"/>
              </a:defRPr>
            </a:lvl2pPr>
            <a:lvl3pPr marL="1143000" indent="-228600" eaLnBrk="0" hangingPunct="0">
              <a:defRPr sz="2200">
                <a:solidFill>
                  <a:schemeClr val="hlink"/>
                </a:solidFill>
                <a:latin typeface="Arial" panose="020B0604020202020204" pitchFamily="34" charset="0"/>
                <a:cs typeface="Arial" panose="020B0604020202020204" pitchFamily="34" charset="0"/>
              </a:defRPr>
            </a:lvl3pPr>
            <a:lvl4pPr marL="1600200" indent="-228600" eaLnBrk="0" hangingPunct="0">
              <a:defRPr sz="2200">
                <a:solidFill>
                  <a:schemeClr val="hlink"/>
                </a:solidFill>
                <a:latin typeface="Arial" panose="020B0604020202020204" pitchFamily="34" charset="0"/>
                <a:cs typeface="Arial" panose="020B0604020202020204" pitchFamily="34" charset="0"/>
              </a:defRPr>
            </a:lvl4pPr>
            <a:lvl5pPr marL="2057400" indent="-228600" eaLnBrk="0" hangingPunct="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algn="ctr" eaLnBrk="1" hangingPunct="1"/>
            <a:r>
              <a:rPr lang="en-GB" altLang="zh-TW" sz="2000" dirty="0">
                <a:solidFill>
                  <a:schemeClr val="tx1"/>
                </a:solidFill>
              </a:rPr>
              <a:t>authentication module</a:t>
            </a:r>
            <a:endParaRPr lang="en-US" altLang="zh-TW" sz="2000" dirty="0">
              <a:solidFill>
                <a:schemeClr val="tx1"/>
              </a:solidFill>
            </a:endParaRPr>
          </a:p>
        </p:txBody>
      </p:sp>
      <p:sp>
        <p:nvSpPr>
          <p:cNvPr id="9225" name="AutoShape 12"/>
          <p:cNvSpPr>
            <a:spLocks noChangeArrowheads="1"/>
          </p:cNvSpPr>
          <p:nvPr/>
        </p:nvSpPr>
        <p:spPr bwMode="auto">
          <a:xfrm>
            <a:off x="6876678" y="4005064"/>
            <a:ext cx="1655762" cy="649288"/>
          </a:xfrm>
          <a:prstGeom prst="roundRect">
            <a:avLst>
              <a:gd name="adj" fmla="val 16667"/>
            </a:avLst>
          </a:prstGeom>
          <a:solidFill>
            <a:srgbClr val="99CC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2200">
                <a:solidFill>
                  <a:schemeClr val="hlink"/>
                </a:solidFill>
                <a:latin typeface="Arial" panose="020B0604020202020204" pitchFamily="34" charset="0"/>
                <a:cs typeface="Arial" panose="020B0604020202020204" pitchFamily="34" charset="0"/>
              </a:defRPr>
            </a:lvl1pPr>
            <a:lvl2pPr marL="742950" indent="-285750" eaLnBrk="0" hangingPunct="0">
              <a:defRPr sz="2200">
                <a:solidFill>
                  <a:schemeClr val="hlink"/>
                </a:solidFill>
                <a:latin typeface="Arial" panose="020B0604020202020204" pitchFamily="34" charset="0"/>
                <a:cs typeface="Arial" panose="020B0604020202020204" pitchFamily="34" charset="0"/>
              </a:defRPr>
            </a:lvl2pPr>
            <a:lvl3pPr marL="1143000" indent="-228600" eaLnBrk="0" hangingPunct="0">
              <a:defRPr sz="2200">
                <a:solidFill>
                  <a:schemeClr val="hlink"/>
                </a:solidFill>
                <a:latin typeface="Arial" panose="020B0604020202020204" pitchFamily="34" charset="0"/>
                <a:cs typeface="Arial" panose="020B0604020202020204" pitchFamily="34" charset="0"/>
              </a:defRPr>
            </a:lvl3pPr>
            <a:lvl4pPr marL="1600200" indent="-228600" eaLnBrk="0" hangingPunct="0">
              <a:defRPr sz="2200">
                <a:solidFill>
                  <a:schemeClr val="hlink"/>
                </a:solidFill>
                <a:latin typeface="Arial" panose="020B0604020202020204" pitchFamily="34" charset="0"/>
                <a:cs typeface="Arial" panose="020B0604020202020204" pitchFamily="34" charset="0"/>
              </a:defRPr>
            </a:lvl4pPr>
            <a:lvl5pPr marL="2057400" indent="-228600" eaLnBrk="0" hangingPunct="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algn="ctr" eaLnBrk="1" hangingPunct="1"/>
            <a:r>
              <a:rPr lang="en-GB" altLang="zh-TW" sz="2000">
                <a:solidFill>
                  <a:schemeClr val="tx1"/>
                </a:solidFill>
              </a:rPr>
              <a:t>Queue </a:t>
            </a:r>
          </a:p>
          <a:p>
            <a:pPr algn="ctr" eaLnBrk="1" hangingPunct="1"/>
            <a:r>
              <a:rPr lang="en-GB" altLang="zh-TW" sz="2000">
                <a:solidFill>
                  <a:schemeClr val="tx1"/>
                </a:solidFill>
              </a:rPr>
              <a:t>manager</a:t>
            </a:r>
            <a:endParaRPr lang="en-US" altLang="zh-TW" sz="2000">
              <a:solidFill>
                <a:schemeClr val="tx1"/>
              </a:solidFill>
            </a:endParaRPr>
          </a:p>
        </p:txBody>
      </p:sp>
      <p:sp>
        <p:nvSpPr>
          <p:cNvPr id="9226" name="Line 14"/>
          <p:cNvSpPr>
            <a:spLocks noChangeShapeType="1"/>
          </p:cNvSpPr>
          <p:nvPr/>
        </p:nvSpPr>
        <p:spPr bwMode="auto">
          <a:xfrm>
            <a:off x="2195140" y="4293989"/>
            <a:ext cx="15843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9227" name="Line 15"/>
          <p:cNvSpPr>
            <a:spLocks noChangeShapeType="1"/>
          </p:cNvSpPr>
          <p:nvPr/>
        </p:nvSpPr>
        <p:spPr bwMode="auto">
          <a:xfrm>
            <a:off x="4644653" y="4654352"/>
            <a:ext cx="0" cy="100806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9228" name="Line 16"/>
          <p:cNvSpPr>
            <a:spLocks noChangeShapeType="1"/>
          </p:cNvSpPr>
          <p:nvPr/>
        </p:nvSpPr>
        <p:spPr bwMode="auto">
          <a:xfrm>
            <a:off x="5508253" y="4293989"/>
            <a:ext cx="13684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9229" name="Text Box 17"/>
          <p:cNvSpPr txBox="1">
            <a:spLocks noChangeArrowheads="1"/>
          </p:cNvSpPr>
          <p:nvPr/>
        </p:nvSpPr>
        <p:spPr bwMode="auto">
          <a:xfrm>
            <a:off x="2195140" y="4365427"/>
            <a:ext cx="15905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200">
                <a:solidFill>
                  <a:schemeClr val="hlink"/>
                </a:solidFill>
                <a:latin typeface="Arial" panose="020B0604020202020204" pitchFamily="34" charset="0"/>
                <a:cs typeface="Arial" panose="020B0604020202020204" pitchFamily="34" charset="0"/>
              </a:defRPr>
            </a:lvl1pPr>
            <a:lvl2pPr marL="742950" indent="-285750" eaLnBrk="0" hangingPunct="0">
              <a:defRPr sz="2200">
                <a:solidFill>
                  <a:schemeClr val="hlink"/>
                </a:solidFill>
                <a:latin typeface="Arial" panose="020B0604020202020204" pitchFamily="34" charset="0"/>
                <a:cs typeface="Arial" panose="020B0604020202020204" pitchFamily="34" charset="0"/>
              </a:defRPr>
            </a:lvl2pPr>
            <a:lvl3pPr marL="1143000" indent="-228600" eaLnBrk="0" hangingPunct="0">
              <a:defRPr sz="2200">
                <a:solidFill>
                  <a:schemeClr val="hlink"/>
                </a:solidFill>
                <a:latin typeface="Arial" panose="020B0604020202020204" pitchFamily="34" charset="0"/>
                <a:cs typeface="Arial" panose="020B0604020202020204" pitchFamily="34" charset="0"/>
              </a:defRPr>
            </a:lvl3pPr>
            <a:lvl4pPr marL="1600200" indent="-228600" eaLnBrk="0" hangingPunct="0">
              <a:defRPr sz="2200">
                <a:solidFill>
                  <a:schemeClr val="hlink"/>
                </a:solidFill>
                <a:latin typeface="Arial" panose="020B0604020202020204" pitchFamily="34" charset="0"/>
                <a:cs typeface="Arial" panose="020B0604020202020204" pitchFamily="34" charset="0"/>
              </a:defRPr>
            </a:lvl4pPr>
            <a:lvl5pPr marL="2057400" indent="-228600" eaLnBrk="0" hangingPunct="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r>
              <a:rPr lang="en-GB" altLang="zh-TW" sz="1200">
                <a:solidFill>
                  <a:schemeClr val="tx1"/>
                </a:solidFill>
              </a:rPr>
              <a:t>Username/password</a:t>
            </a:r>
            <a:endParaRPr lang="en-US" altLang="zh-TW" sz="1200">
              <a:solidFill>
                <a:schemeClr val="tx1"/>
              </a:solidFill>
            </a:endParaRPr>
          </a:p>
        </p:txBody>
      </p:sp>
      <p:sp>
        <p:nvSpPr>
          <p:cNvPr id="9230" name="Text Box 18"/>
          <p:cNvSpPr txBox="1">
            <a:spLocks noChangeArrowheads="1"/>
          </p:cNvSpPr>
          <p:nvPr/>
        </p:nvSpPr>
        <p:spPr bwMode="auto">
          <a:xfrm>
            <a:off x="4716090" y="5013127"/>
            <a:ext cx="15905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200">
                <a:solidFill>
                  <a:schemeClr val="hlink"/>
                </a:solidFill>
                <a:latin typeface="Arial" panose="020B0604020202020204" pitchFamily="34" charset="0"/>
                <a:cs typeface="Arial" panose="020B0604020202020204" pitchFamily="34" charset="0"/>
              </a:defRPr>
            </a:lvl1pPr>
            <a:lvl2pPr marL="742950" indent="-285750" eaLnBrk="0" hangingPunct="0">
              <a:defRPr sz="2200">
                <a:solidFill>
                  <a:schemeClr val="hlink"/>
                </a:solidFill>
                <a:latin typeface="Arial" panose="020B0604020202020204" pitchFamily="34" charset="0"/>
                <a:cs typeface="Arial" panose="020B0604020202020204" pitchFamily="34" charset="0"/>
              </a:defRPr>
            </a:lvl2pPr>
            <a:lvl3pPr marL="1143000" indent="-228600" eaLnBrk="0" hangingPunct="0">
              <a:defRPr sz="2200">
                <a:solidFill>
                  <a:schemeClr val="hlink"/>
                </a:solidFill>
                <a:latin typeface="Arial" panose="020B0604020202020204" pitchFamily="34" charset="0"/>
                <a:cs typeface="Arial" panose="020B0604020202020204" pitchFamily="34" charset="0"/>
              </a:defRPr>
            </a:lvl3pPr>
            <a:lvl4pPr marL="1600200" indent="-228600" eaLnBrk="0" hangingPunct="0">
              <a:defRPr sz="2200">
                <a:solidFill>
                  <a:schemeClr val="hlink"/>
                </a:solidFill>
                <a:latin typeface="Arial" panose="020B0604020202020204" pitchFamily="34" charset="0"/>
                <a:cs typeface="Arial" panose="020B0604020202020204" pitchFamily="34" charset="0"/>
              </a:defRPr>
            </a:lvl4pPr>
            <a:lvl5pPr marL="2057400" indent="-228600" eaLnBrk="0" hangingPunct="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r>
              <a:rPr lang="en-GB" altLang="zh-TW" sz="1200">
                <a:solidFill>
                  <a:schemeClr val="tx1"/>
                </a:solidFill>
              </a:rPr>
              <a:t>Username/password</a:t>
            </a:r>
          </a:p>
          <a:p>
            <a:pPr eaLnBrk="1" hangingPunct="1"/>
            <a:r>
              <a:rPr lang="en-GB" altLang="zh-TW" sz="1200">
                <a:solidFill>
                  <a:schemeClr val="tx1"/>
                </a:solidFill>
              </a:rPr>
              <a:t>Replied with</a:t>
            </a:r>
          </a:p>
          <a:p>
            <a:pPr eaLnBrk="1" hangingPunct="1"/>
            <a:r>
              <a:rPr lang="en-GB" altLang="zh-TW" sz="1200">
                <a:solidFill>
                  <a:schemeClr val="tx1"/>
                </a:solidFill>
              </a:rPr>
              <a:t>Yes/No</a:t>
            </a:r>
            <a:endParaRPr lang="en-US" altLang="zh-TW" sz="1200">
              <a:solidFill>
                <a:schemeClr val="tx1"/>
              </a:solidFill>
            </a:endParaRPr>
          </a:p>
        </p:txBody>
      </p:sp>
    </p:spTree>
    <p:extLst>
      <p:ext uri="{BB962C8B-B14F-4D97-AF65-F5344CB8AC3E}">
        <p14:creationId xmlns:p14="http://schemas.microsoft.com/office/powerpoint/2010/main" val="784760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Broker Software</a:t>
            </a:r>
            <a:endParaRPr lang="zh-TW" altLang="en-US" dirty="0"/>
          </a:p>
        </p:txBody>
      </p:sp>
      <p:sp>
        <p:nvSpPr>
          <p:cNvPr id="3" name="內容版面配置區 2"/>
          <p:cNvSpPr>
            <a:spLocks noGrp="1"/>
          </p:cNvSpPr>
          <p:nvPr>
            <p:ph sz="quarter" idx="1"/>
          </p:nvPr>
        </p:nvSpPr>
        <p:spPr/>
        <p:txBody>
          <a:bodyPr/>
          <a:lstStyle/>
          <a:p>
            <a:r>
              <a:rPr lang="en-US" altLang="zh-TW" dirty="0" err="1"/>
              <a:t>Mosquitto</a:t>
            </a:r>
            <a:r>
              <a:rPr lang="en-US" altLang="zh-TW" dirty="0"/>
              <a:t> - One of the earliest production ready brokers, </a:t>
            </a:r>
            <a:r>
              <a:rPr lang="en-US" altLang="zh-TW" dirty="0" err="1"/>
              <a:t>Mosquitto</a:t>
            </a:r>
            <a:r>
              <a:rPr lang="en-US" altLang="zh-TW" dirty="0"/>
              <a:t> is written in C and offers high performance with a lot of configurability.</a:t>
            </a:r>
          </a:p>
          <a:p>
            <a:r>
              <a:rPr lang="en-US" altLang="zh-TW" dirty="0" err="1"/>
              <a:t>Mosca</a:t>
            </a:r>
            <a:r>
              <a:rPr lang="en-US" altLang="zh-TW" dirty="0"/>
              <a:t> - Written in Node.js, this can be embedded in a Node application or run as a standalone executable. </a:t>
            </a:r>
            <a:r>
              <a:rPr lang="en-US" altLang="zh-TW" dirty="0" smtClean="0"/>
              <a:t>Easy </a:t>
            </a:r>
            <a:r>
              <a:rPr lang="en-US" altLang="zh-TW" dirty="0"/>
              <a:t>configuration and </a:t>
            </a:r>
            <a:r>
              <a:rPr lang="en-US" altLang="zh-TW" dirty="0" smtClean="0"/>
              <a:t>extensibility, </a:t>
            </a:r>
            <a:r>
              <a:rPr lang="en-US" altLang="zh-TW" dirty="0"/>
              <a:t>also very performant.</a:t>
            </a:r>
          </a:p>
          <a:p>
            <a:r>
              <a:rPr lang="en-US" altLang="zh-TW" dirty="0"/>
              <a:t>RSMB - IBM’s implementation of the MQTT protocol. This is one of the less popular options but is a mature system, written in C.</a:t>
            </a:r>
          </a:p>
          <a:p>
            <a:r>
              <a:rPr lang="en-US" altLang="zh-TW" dirty="0" err="1"/>
              <a:t>HiveMQ</a:t>
            </a:r>
            <a:r>
              <a:rPr lang="en-US" altLang="zh-TW" dirty="0"/>
              <a:t> - </a:t>
            </a:r>
            <a:r>
              <a:rPr lang="en-US" altLang="zh-TW" dirty="0" err="1"/>
              <a:t>HiveMQ</a:t>
            </a:r>
            <a:r>
              <a:rPr lang="en-US" altLang="zh-TW" dirty="0"/>
              <a:t> is a relatively new player, and is oriented towards enterprise environments. </a:t>
            </a:r>
            <a:endParaRPr lang="zh-TW" altLang="en-US" dirty="0"/>
          </a:p>
        </p:txBody>
      </p:sp>
    </p:spTree>
    <p:extLst>
      <p:ext uri="{BB962C8B-B14F-4D97-AF65-F5344CB8AC3E}">
        <p14:creationId xmlns:p14="http://schemas.microsoft.com/office/powerpoint/2010/main" val="3464847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Projects </a:t>
            </a:r>
            <a:r>
              <a:rPr lang="en-US" altLang="zh-TW" dirty="0"/>
              <a:t>that </a:t>
            </a:r>
            <a:r>
              <a:rPr lang="en-US" altLang="zh-TW" dirty="0" smtClean="0"/>
              <a:t>Implement </a:t>
            </a:r>
            <a:r>
              <a:rPr lang="en-US" altLang="zh-TW" dirty="0"/>
              <a:t>MQTT</a:t>
            </a:r>
            <a:endParaRPr lang="zh-TW" altLang="en-US" dirty="0"/>
          </a:p>
        </p:txBody>
      </p:sp>
      <p:sp>
        <p:nvSpPr>
          <p:cNvPr id="3" name="內容版面配置區 2"/>
          <p:cNvSpPr>
            <a:spLocks noGrp="1"/>
          </p:cNvSpPr>
          <p:nvPr>
            <p:ph sz="quarter" idx="1"/>
          </p:nvPr>
        </p:nvSpPr>
        <p:spPr/>
        <p:txBody>
          <a:bodyPr/>
          <a:lstStyle/>
          <a:p>
            <a:r>
              <a:rPr lang="en-US" altLang="zh-TW" dirty="0">
                <a:solidFill>
                  <a:srgbClr val="FF0000"/>
                </a:solidFill>
                <a:latin typeface="Gill Sans MT" panose="020B0502020104020203" pitchFamily="34" charset="0"/>
              </a:rPr>
              <a:t>Amazon Web Services </a:t>
            </a:r>
            <a:r>
              <a:rPr lang="en-US" altLang="zh-TW" dirty="0">
                <a:latin typeface="Gill Sans MT" panose="020B0502020104020203" pitchFamily="34" charset="0"/>
              </a:rPr>
              <a:t>announced Amazon </a:t>
            </a:r>
            <a:r>
              <a:rPr lang="en-US" altLang="zh-TW" dirty="0" err="1">
                <a:solidFill>
                  <a:srgbClr val="FF0000"/>
                </a:solidFill>
                <a:latin typeface="Gill Sans MT" panose="020B0502020104020203" pitchFamily="34" charset="0"/>
              </a:rPr>
              <a:t>IoT</a:t>
            </a:r>
            <a:r>
              <a:rPr lang="en-US" altLang="zh-TW" dirty="0">
                <a:latin typeface="Gill Sans MT" panose="020B0502020104020203" pitchFamily="34" charset="0"/>
              </a:rPr>
              <a:t> based on MQTT in </a:t>
            </a:r>
            <a:r>
              <a:rPr lang="en-US" altLang="zh-TW" dirty="0" smtClean="0">
                <a:latin typeface="Gill Sans MT" panose="020B0502020104020203" pitchFamily="34" charset="0"/>
              </a:rPr>
              <a:t>2015</a:t>
            </a:r>
          </a:p>
          <a:p>
            <a:r>
              <a:rPr lang="en-US" altLang="zh-TW" dirty="0">
                <a:solidFill>
                  <a:srgbClr val="FF0000"/>
                </a:solidFill>
                <a:latin typeface="Gill Sans MT" panose="020B0502020104020203" pitchFamily="34" charset="0"/>
              </a:rPr>
              <a:t>Microsoft Azure </a:t>
            </a:r>
            <a:r>
              <a:rPr lang="en-US" altLang="zh-TW" dirty="0" err="1">
                <a:solidFill>
                  <a:srgbClr val="FF0000"/>
                </a:solidFill>
                <a:latin typeface="Gill Sans MT" panose="020B0502020104020203" pitchFamily="34" charset="0"/>
              </a:rPr>
              <a:t>IoT</a:t>
            </a:r>
            <a:r>
              <a:rPr lang="en-US" altLang="zh-TW" dirty="0">
                <a:latin typeface="Gill Sans MT" panose="020B0502020104020203" pitchFamily="34" charset="0"/>
              </a:rPr>
              <a:t> Hub uses MQTT as its main protocol for telemetry </a:t>
            </a:r>
            <a:r>
              <a:rPr lang="en-US" altLang="zh-TW" dirty="0" smtClean="0">
                <a:latin typeface="Gill Sans MT" panose="020B0502020104020203" pitchFamily="34" charset="0"/>
              </a:rPr>
              <a:t>messages</a:t>
            </a:r>
          </a:p>
          <a:p>
            <a:r>
              <a:rPr lang="en-US" altLang="zh-TW" dirty="0">
                <a:solidFill>
                  <a:srgbClr val="FF0000"/>
                </a:solidFill>
                <a:latin typeface="Gill Sans MT" panose="020B0502020104020203" pitchFamily="34" charset="0"/>
              </a:rPr>
              <a:t>Node-RED</a:t>
            </a:r>
            <a:r>
              <a:rPr lang="en-US" altLang="zh-TW" dirty="0">
                <a:latin typeface="Gill Sans MT" panose="020B0502020104020203" pitchFamily="34" charset="0"/>
              </a:rPr>
              <a:t> supports MQTT nodes as of version </a:t>
            </a:r>
            <a:r>
              <a:rPr lang="en-US" altLang="zh-TW" dirty="0" smtClean="0">
                <a:latin typeface="Gill Sans MT" panose="020B0502020104020203" pitchFamily="34" charset="0"/>
              </a:rPr>
              <a:t>0.14</a:t>
            </a:r>
          </a:p>
          <a:p>
            <a:r>
              <a:rPr lang="en-US" altLang="zh-TW" dirty="0">
                <a:solidFill>
                  <a:srgbClr val="FF0000"/>
                </a:solidFill>
                <a:latin typeface="Gill Sans MT" panose="020B0502020104020203" pitchFamily="34" charset="0"/>
              </a:rPr>
              <a:t>Facebook</a:t>
            </a:r>
            <a:r>
              <a:rPr lang="en-US" altLang="zh-TW" dirty="0">
                <a:latin typeface="Gill Sans MT" panose="020B0502020104020203" pitchFamily="34" charset="0"/>
              </a:rPr>
              <a:t> has used aspects of MQTT in Facebook Messenger for online </a:t>
            </a:r>
            <a:r>
              <a:rPr lang="en-US" altLang="zh-TW" dirty="0" smtClean="0">
                <a:latin typeface="Gill Sans MT" panose="020B0502020104020203" pitchFamily="34" charset="0"/>
              </a:rPr>
              <a:t>chat</a:t>
            </a:r>
          </a:p>
          <a:p>
            <a:r>
              <a:rPr lang="en-US" altLang="zh-TW" dirty="0">
                <a:latin typeface="Gill Sans MT" panose="020B0502020104020203" pitchFamily="34" charset="0"/>
              </a:rPr>
              <a:t>The </a:t>
            </a:r>
            <a:r>
              <a:rPr lang="en-US" altLang="zh-TW" dirty="0">
                <a:solidFill>
                  <a:srgbClr val="FF0000"/>
                </a:solidFill>
                <a:latin typeface="Gill Sans MT" panose="020B0502020104020203" pitchFamily="34" charset="0"/>
              </a:rPr>
              <a:t>EVRYTHNG</a:t>
            </a:r>
            <a:r>
              <a:rPr lang="en-US" altLang="zh-TW" dirty="0">
                <a:latin typeface="Gill Sans MT" panose="020B0502020104020203" pitchFamily="34" charset="0"/>
              </a:rPr>
              <a:t> </a:t>
            </a:r>
            <a:r>
              <a:rPr lang="en-US" altLang="zh-TW" dirty="0" err="1">
                <a:solidFill>
                  <a:srgbClr val="FF0000"/>
                </a:solidFill>
                <a:latin typeface="Gill Sans MT" panose="020B0502020104020203" pitchFamily="34" charset="0"/>
              </a:rPr>
              <a:t>IoT</a:t>
            </a:r>
            <a:r>
              <a:rPr lang="en-US" altLang="zh-TW" dirty="0">
                <a:solidFill>
                  <a:srgbClr val="FF0000"/>
                </a:solidFill>
                <a:latin typeface="Gill Sans MT" panose="020B0502020104020203" pitchFamily="34" charset="0"/>
              </a:rPr>
              <a:t> platform </a:t>
            </a:r>
            <a:r>
              <a:rPr lang="en-US" altLang="zh-TW" dirty="0">
                <a:latin typeface="Gill Sans MT" panose="020B0502020104020203" pitchFamily="34" charset="0"/>
              </a:rPr>
              <a:t>uses MQTT as an M2M protocol for millions of connected products.</a:t>
            </a:r>
            <a:endParaRPr lang="zh-TW" altLang="en-US" dirty="0">
              <a:latin typeface="Gill Sans MT" panose="020B0502020104020203" pitchFamily="34" charset="0"/>
            </a:endParaRPr>
          </a:p>
        </p:txBody>
      </p:sp>
    </p:spTree>
    <p:extLst>
      <p:ext uri="{BB962C8B-B14F-4D97-AF65-F5344CB8AC3E}">
        <p14:creationId xmlns:p14="http://schemas.microsoft.com/office/powerpoint/2010/main" val="1029145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r>
              <a:rPr lang="en-US" altLang="zh-TW" dirty="0" smtClean="0">
                <a:latin typeface="Gill Sans MT" panose="020B0502020104020203" pitchFamily="34" charset="0"/>
                <a:ea typeface="ＭＳ Ｐゴシック" panose="020B0600070205080204" pitchFamily="34" charset="-128"/>
              </a:rPr>
              <a:t>Features of MQTT</a:t>
            </a:r>
          </a:p>
        </p:txBody>
      </p:sp>
      <p:sp>
        <p:nvSpPr>
          <p:cNvPr id="38914" name="Rectangle 3"/>
          <p:cNvSpPr>
            <a:spLocks noGrp="1" noChangeArrowheads="1"/>
          </p:cNvSpPr>
          <p:nvPr>
            <p:ph type="body" idx="1"/>
          </p:nvPr>
        </p:nvSpPr>
        <p:spPr/>
        <p:txBody>
          <a:bodyPr/>
          <a:lstStyle/>
          <a:p>
            <a:r>
              <a:rPr lang="en-US" altLang="zh-TW" dirty="0" smtClean="0">
                <a:latin typeface="Gill Sans MT" panose="020B0502020104020203" pitchFamily="34" charset="0"/>
                <a:ea typeface="ＭＳ Ｐゴシック" panose="020B0600070205080204" pitchFamily="34" charset="-128"/>
              </a:rPr>
              <a:t>It supports publish/subscribe message pattern to provide one-to-many message distribution and decoupling of applications </a:t>
            </a:r>
          </a:p>
          <a:p>
            <a:r>
              <a:rPr lang="en-US" altLang="zh-TW" dirty="0" smtClean="0">
                <a:latin typeface="Gill Sans MT" panose="020B0502020104020203" pitchFamily="34" charset="0"/>
                <a:ea typeface="ＭＳ Ｐゴシック" panose="020B0600070205080204" pitchFamily="34" charset="-128"/>
              </a:rPr>
              <a:t>A messaging transport that is agnostic to the content of the payload </a:t>
            </a:r>
          </a:p>
          <a:p>
            <a:r>
              <a:rPr lang="en-US" altLang="zh-TW" dirty="0" smtClean="0">
                <a:latin typeface="Gill Sans MT" panose="020B0502020104020203" pitchFamily="34" charset="0"/>
                <a:ea typeface="ＭＳ Ｐゴシック" panose="020B0600070205080204" pitchFamily="34" charset="-128"/>
              </a:rPr>
              <a:t>Three qualities of service for message delivery: </a:t>
            </a:r>
          </a:p>
          <a:p>
            <a:pPr lvl="1"/>
            <a:r>
              <a:rPr lang="en-US" altLang="zh-TW" sz="1800" dirty="0" smtClean="0">
                <a:latin typeface="Gill Sans MT" panose="020B0502020104020203" pitchFamily="34" charset="0"/>
                <a:ea typeface="Arial" panose="020B0604020202020204" pitchFamily="34" charset="0"/>
              </a:rPr>
              <a:t>"</a:t>
            </a:r>
            <a:r>
              <a:rPr lang="en-US" altLang="zh-TW" sz="1800" dirty="0" smtClean="0">
                <a:solidFill>
                  <a:srgbClr val="0000FF"/>
                </a:solidFill>
                <a:latin typeface="Gill Sans MT" panose="020B0502020104020203" pitchFamily="34" charset="0"/>
                <a:ea typeface="Arial" panose="020B0604020202020204" pitchFamily="34" charset="0"/>
              </a:rPr>
              <a:t>At most once</a:t>
            </a:r>
            <a:r>
              <a:rPr lang="en-US" altLang="zh-TW" sz="1800" dirty="0" smtClean="0">
                <a:latin typeface="Gill Sans MT" panose="020B0502020104020203" pitchFamily="34" charset="0"/>
                <a:ea typeface="Arial" panose="020B0604020202020204" pitchFamily="34" charset="0"/>
              </a:rPr>
              <a:t>" </a:t>
            </a:r>
            <a:r>
              <a:rPr lang="en-US" altLang="zh-TW" dirty="0">
                <a:latin typeface="Gill Sans MT" panose="020B0502020104020203" pitchFamily="34" charset="0"/>
                <a:ea typeface="Arial" panose="020B0604020202020204" pitchFamily="34" charset="0"/>
              </a:rPr>
              <a:t>, where messages are delivered according to the best efforts of the operating environment. Message loss can occur. This level could be used, for example, with ambient sensor data where it does not matter if an individual reading is lost as the next one will be published soon after.</a:t>
            </a:r>
            <a:r>
              <a:rPr lang="en-US" altLang="zh-TW" dirty="0" smtClean="0">
                <a:latin typeface="Gill Sans MT" panose="020B0502020104020203" pitchFamily="34" charset="0"/>
                <a:ea typeface="Arial" panose="020B0604020202020204" pitchFamily="34" charset="0"/>
              </a:rPr>
              <a:t> </a:t>
            </a:r>
          </a:p>
          <a:p>
            <a:pPr lvl="1"/>
            <a:r>
              <a:rPr lang="en-US" altLang="zh-TW" sz="1800" dirty="0" smtClean="0">
                <a:latin typeface="Gill Sans MT" panose="020B0502020104020203" pitchFamily="34" charset="0"/>
                <a:ea typeface="Arial" panose="020B0604020202020204" pitchFamily="34" charset="0"/>
              </a:rPr>
              <a:t>"</a:t>
            </a:r>
            <a:r>
              <a:rPr lang="en-US" altLang="zh-TW" sz="1800" dirty="0" smtClean="0">
                <a:solidFill>
                  <a:srgbClr val="0000FF"/>
                </a:solidFill>
                <a:latin typeface="Gill Sans MT" panose="020B0502020104020203" pitchFamily="34" charset="0"/>
                <a:ea typeface="Arial" panose="020B0604020202020204" pitchFamily="34" charset="0"/>
              </a:rPr>
              <a:t>At least once</a:t>
            </a:r>
            <a:r>
              <a:rPr lang="en-US" altLang="zh-TW" sz="1800" dirty="0" smtClean="0">
                <a:latin typeface="Gill Sans MT" panose="020B0502020104020203" pitchFamily="34" charset="0"/>
                <a:ea typeface="Arial" panose="020B0604020202020204" pitchFamily="34" charset="0"/>
              </a:rPr>
              <a:t>", where messages are assured to arrive but duplicates may occur. </a:t>
            </a:r>
          </a:p>
          <a:p>
            <a:pPr lvl="1"/>
            <a:r>
              <a:rPr lang="en-US" altLang="zh-TW" sz="1800" dirty="0" smtClean="0">
                <a:latin typeface="Gill Sans MT" panose="020B0502020104020203" pitchFamily="34" charset="0"/>
                <a:ea typeface="Arial" panose="020B0604020202020204" pitchFamily="34" charset="0"/>
              </a:rPr>
              <a:t>"</a:t>
            </a:r>
            <a:r>
              <a:rPr lang="en-US" altLang="zh-TW" sz="1800" dirty="0" smtClean="0">
                <a:solidFill>
                  <a:srgbClr val="0000FF"/>
                </a:solidFill>
                <a:latin typeface="Gill Sans MT" panose="020B0502020104020203" pitchFamily="34" charset="0"/>
                <a:ea typeface="Arial" panose="020B0604020202020204" pitchFamily="34" charset="0"/>
              </a:rPr>
              <a:t>Exactly once</a:t>
            </a:r>
            <a:r>
              <a:rPr lang="en-US" altLang="zh-TW" sz="1800" dirty="0" smtClean="0">
                <a:latin typeface="Gill Sans MT" panose="020B0502020104020203" pitchFamily="34" charset="0"/>
                <a:ea typeface="Arial" panose="020B0604020202020204" pitchFamily="34" charset="0"/>
              </a:rPr>
              <a:t>", where message are assured to arrive exactly once. This level could be used, for example, with billing systems where duplicate or lost messages could lead to incorrect charges being applied.</a:t>
            </a:r>
            <a:r>
              <a:rPr lang="en-US" altLang="zh-TW" dirty="0" smtClean="0">
                <a:latin typeface="Gill Sans MT" panose="020B0502020104020203" pitchFamily="34" charset="0"/>
                <a:ea typeface="Arial" panose="020B0604020202020204" pitchFamily="34" charset="0"/>
              </a:rPr>
              <a:t> </a:t>
            </a:r>
          </a:p>
          <a:p>
            <a:r>
              <a:rPr lang="en-US" altLang="zh-TW" dirty="0" smtClean="0">
                <a:latin typeface="Gill Sans MT" panose="020B0502020104020203" pitchFamily="34" charset="0"/>
                <a:ea typeface="Arial" panose="020B0604020202020204" pitchFamily="34" charset="0"/>
              </a:rPr>
              <a:t>A </a:t>
            </a:r>
            <a:r>
              <a:rPr lang="en-US" altLang="zh-TW" dirty="0">
                <a:latin typeface="Gill Sans MT" panose="020B0502020104020203" pitchFamily="34" charset="0"/>
                <a:ea typeface="Arial" panose="020B0604020202020204" pitchFamily="34" charset="0"/>
              </a:rPr>
              <a:t>small transport overhead and protocol exchanges minimized to reduce network traffic.</a:t>
            </a:r>
          </a:p>
          <a:p>
            <a:r>
              <a:rPr lang="en-US" altLang="zh-TW" dirty="0" smtClean="0">
                <a:latin typeface="Gill Sans MT" panose="020B0502020104020203" pitchFamily="34" charset="0"/>
                <a:ea typeface="Arial" panose="020B0604020202020204" pitchFamily="34" charset="0"/>
              </a:rPr>
              <a:t>A </a:t>
            </a:r>
            <a:r>
              <a:rPr lang="en-US" altLang="zh-TW" dirty="0">
                <a:latin typeface="Gill Sans MT" panose="020B0502020104020203" pitchFamily="34" charset="0"/>
                <a:ea typeface="Arial" panose="020B0604020202020204" pitchFamily="34" charset="0"/>
              </a:rPr>
              <a:t>mechanism to notify interested parties when an abnormal disconnection occurs. (Last Will and Testament)</a:t>
            </a:r>
          </a:p>
          <a:p>
            <a:endParaRPr lang="en-US" altLang="zh-TW" dirty="0" smtClean="0">
              <a:latin typeface="Gill Sans MT" panose="020B0502020104020203" pitchFamily="34" charset="0"/>
              <a:ea typeface="Arial" panose="020B0604020202020204" pitchFamily="34" charset="0"/>
            </a:endParaRPr>
          </a:p>
          <a:p>
            <a:pPr>
              <a:lnSpc>
                <a:spcPct val="80000"/>
              </a:lnSpc>
            </a:pPr>
            <a:endParaRPr lang="en-US" altLang="zh-TW" sz="1600" dirty="0" smtClean="0">
              <a:latin typeface="Gill Sans MT" panose="020B0502020104020203" pitchFamily="34" charset="0"/>
              <a:ea typeface="ＭＳ Ｐゴシック" panose="020B0600070205080204" pitchFamily="34" charset="-128"/>
            </a:endParaRPr>
          </a:p>
          <a:p>
            <a:pPr>
              <a:lnSpc>
                <a:spcPct val="80000"/>
              </a:lnSpc>
            </a:pPr>
            <a:endParaRPr lang="en-US" altLang="zh-TW" sz="1600" dirty="0" smtClean="0">
              <a:latin typeface="Gill Sans MT" panose="020B0502020104020203" pitchFamily="34" charset="0"/>
              <a:ea typeface="ＭＳ Ｐゴシック" panose="020B0600070205080204" pitchFamily="34" charset="-128"/>
            </a:endParaRPr>
          </a:p>
        </p:txBody>
      </p:sp>
    </p:spTree>
    <p:extLst>
      <p:ext uri="{BB962C8B-B14F-4D97-AF65-F5344CB8AC3E}">
        <p14:creationId xmlns:p14="http://schemas.microsoft.com/office/powerpoint/2010/main" val="3713291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Last Will and Testament</a:t>
            </a:r>
            <a:endParaRPr lang="zh-TW" altLang="en-US" dirty="0"/>
          </a:p>
        </p:txBody>
      </p:sp>
      <p:sp>
        <p:nvSpPr>
          <p:cNvPr id="3" name="內容版面配置區 2"/>
          <p:cNvSpPr>
            <a:spLocks noGrp="1"/>
          </p:cNvSpPr>
          <p:nvPr>
            <p:ph sz="quarter" idx="1"/>
          </p:nvPr>
        </p:nvSpPr>
        <p:spPr/>
        <p:txBody>
          <a:bodyPr/>
          <a:lstStyle/>
          <a:p>
            <a:r>
              <a:rPr lang="en-US" altLang="zh-TW" dirty="0"/>
              <a:t>The protocol provides a method for detecting when clients close their connections improperly by using keep-alive packets. </a:t>
            </a:r>
            <a:endParaRPr lang="en-US" altLang="zh-TW" dirty="0" smtClean="0"/>
          </a:p>
          <a:p>
            <a:pPr lvl="1"/>
            <a:r>
              <a:rPr lang="en-US" altLang="zh-TW" dirty="0" smtClean="0"/>
              <a:t>So </a:t>
            </a:r>
            <a:r>
              <a:rPr lang="en-US" altLang="zh-TW" dirty="0"/>
              <a:t>when a client </a:t>
            </a:r>
            <a:r>
              <a:rPr lang="en-US" altLang="zh-TW" dirty="0" smtClean="0"/>
              <a:t>crashes </a:t>
            </a:r>
            <a:r>
              <a:rPr lang="en-US" altLang="zh-TW" dirty="0"/>
              <a:t>or it’s network goes down, the broker can take action.</a:t>
            </a:r>
          </a:p>
          <a:p>
            <a:endParaRPr lang="en-US" altLang="zh-TW" dirty="0"/>
          </a:p>
          <a:p>
            <a:r>
              <a:rPr lang="en-US" altLang="zh-TW" dirty="0"/>
              <a:t>Clients can send a Last Will and Testament (LWT) message to the broker at any point. When the broker detects the client has gone offline (without closing their connection), it will send out the saved LWT message on a specified topic, thus letting other clients know that a node has gone offline unexpectedly.</a:t>
            </a:r>
            <a:endParaRPr lang="zh-TW" altLang="en-US" dirty="0"/>
          </a:p>
        </p:txBody>
      </p:sp>
    </p:spTree>
    <p:extLst>
      <p:ext uri="{BB962C8B-B14F-4D97-AF65-F5344CB8AC3E}">
        <p14:creationId xmlns:p14="http://schemas.microsoft.com/office/powerpoint/2010/main" val="3873821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r>
              <a:rPr lang="en-US" altLang="zh-TW" dirty="0" smtClean="0">
                <a:latin typeface="Gill Sans MT" panose="020B0502020104020203" pitchFamily="34" charset="0"/>
                <a:ea typeface="ＭＳ Ｐゴシック" panose="020B0600070205080204" pitchFamily="34" charset="-128"/>
              </a:rPr>
              <a:t>MQTT Pub/Sub Protocol</a:t>
            </a:r>
          </a:p>
        </p:txBody>
      </p:sp>
      <p:sp>
        <p:nvSpPr>
          <p:cNvPr id="37890" name="Rectangle 3"/>
          <p:cNvSpPr>
            <a:spLocks noGrp="1" noChangeArrowheads="1"/>
          </p:cNvSpPr>
          <p:nvPr>
            <p:ph type="body" idx="1"/>
          </p:nvPr>
        </p:nvSpPr>
        <p:spPr/>
        <p:txBody>
          <a:bodyPr/>
          <a:lstStyle/>
          <a:p>
            <a:r>
              <a:rPr lang="en-US" altLang="zh-TW" sz="2000" dirty="0" smtClean="0">
                <a:latin typeface="Gill Sans MT" panose="020B0502020104020203" pitchFamily="34" charset="0"/>
                <a:ea typeface="ＭＳ Ｐゴシック" panose="020B0600070205080204" pitchFamily="34" charset="-128"/>
              </a:rPr>
              <a:t>MQ Telemetry Transport (MQTT) is a lightweight broker-based publish/subscribe messaging protocol. </a:t>
            </a:r>
          </a:p>
          <a:p>
            <a:r>
              <a:rPr lang="en-US" altLang="zh-TW" sz="2000" dirty="0" smtClean="0">
                <a:latin typeface="Gill Sans MT" panose="020B0502020104020203" pitchFamily="34" charset="0"/>
                <a:ea typeface="ＭＳ Ｐゴシック" panose="020B0600070205080204" pitchFamily="34" charset="-128"/>
              </a:rPr>
              <a:t>MQTT is designed to be open, simple, lightweight and easy to implement. </a:t>
            </a:r>
          </a:p>
          <a:p>
            <a:pPr lvl="1"/>
            <a:r>
              <a:rPr lang="en-US" altLang="zh-TW" dirty="0" smtClean="0">
                <a:latin typeface="Gill Sans MT" panose="020B0502020104020203" pitchFamily="34" charset="0"/>
                <a:ea typeface="Arial" panose="020B0604020202020204" pitchFamily="34" charset="0"/>
              </a:rPr>
              <a:t>These characteristics make MQTT ideal for use in constrained environments, for example in </a:t>
            </a:r>
            <a:r>
              <a:rPr lang="en-US" altLang="zh-TW" dirty="0" err="1" smtClean="0">
                <a:latin typeface="Gill Sans MT" panose="020B0502020104020203" pitchFamily="34" charset="0"/>
                <a:ea typeface="Arial" panose="020B0604020202020204" pitchFamily="34" charset="0"/>
              </a:rPr>
              <a:t>IoT</a:t>
            </a:r>
            <a:r>
              <a:rPr lang="en-US" altLang="zh-TW" dirty="0" smtClean="0">
                <a:latin typeface="Gill Sans MT" panose="020B0502020104020203" pitchFamily="34" charset="0"/>
                <a:ea typeface="Arial" panose="020B0604020202020204" pitchFamily="34" charset="0"/>
              </a:rPr>
              <a:t>. </a:t>
            </a:r>
          </a:p>
          <a:p>
            <a:pPr lvl="2"/>
            <a:r>
              <a:rPr lang="en-US" altLang="zh-TW" sz="2000" dirty="0" smtClean="0">
                <a:latin typeface="Gill Sans MT" panose="020B0502020104020203" pitchFamily="34" charset="0"/>
                <a:ea typeface="Arial" panose="020B0604020202020204" pitchFamily="34" charset="0"/>
              </a:rPr>
              <a:t>Where the network is expensive, has low bandwidth or is unreliable </a:t>
            </a:r>
          </a:p>
          <a:p>
            <a:pPr lvl="2"/>
            <a:r>
              <a:rPr lang="en-US" altLang="zh-TW" sz="2000" dirty="0" smtClean="0">
                <a:latin typeface="Gill Sans MT" panose="020B0502020104020203" pitchFamily="34" charset="0"/>
                <a:ea typeface="Arial" panose="020B0604020202020204" pitchFamily="34" charset="0"/>
              </a:rPr>
              <a:t>When run on an embedded device with limited processor or memory resources;</a:t>
            </a:r>
          </a:p>
          <a:p>
            <a:r>
              <a:rPr lang="en-US" altLang="zh-TW" sz="2000" dirty="0" smtClean="0">
                <a:latin typeface="Gill Sans MT" panose="020B0502020104020203" pitchFamily="34" charset="0"/>
                <a:ea typeface="ＭＳ Ｐゴシック" panose="020B0600070205080204" pitchFamily="34" charset="-128"/>
              </a:rPr>
              <a:t>A small transport overhead (</a:t>
            </a:r>
            <a:r>
              <a:rPr lang="en-US" altLang="zh-TW" sz="2000" dirty="0" smtClean="0">
                <a:solidFill>
                  <a:srgbClr val="FF0000"/>
                </a:solidFill>
                <a:latin typeface="Gill Sans MT" panose="020B0502020104020203" pitchFamily="34" charset="0"/>
                <a:ea typeface="ＭＳ Ｐゴシック" panose="020B0600070205080204" pitchFamily="34" charset="-128"/>
              </a:rPr>
              <a:t>the fixed-length header is just 2 bytes</a:t>
            </a:r>
            <a:r>
              <a:rPr lang="en-US" altLang="zh-TW" sz="2000" dirty="0" smtClean="0">
                <a:latin typeface="Gill Sans MT" panose="020B0502020104020203" pitchFamily="34" charset="0"/>
                <a:ea typeface="ＭＳ Ｐゴシック" panose="020B0600070205080204" pitchFamily="34" charset="-128"/>
              </a:rPr>
              <a:t>), and protocol exchanges minimized to reduce network traffic</a:t>
            </a:r>
            <a:r>
              <a:rPr lang="en-US" altLang="zh-TW" dirty="0" smtClean="0">
                <a:latin typeface="Gill Sans MT" panose="020B0502020104020203" pitchFamily="34" charset="0"/>
                <a:ea typeface="ＭＳ Ｐゴシック" panose="020B0600070205080204" pitchFamily="34" charset="-128"/>
              </a:rPr>
              <a:t> </a:t>
            </a:r>
            <a:endParaRPr lang="en-US" altLang="zh-TW" sz="2800" dirty="0" smtClean="0">
              <a:latin typeface="Gill Sans MT" panose="020B0502020104020203" pitchFamily="34" charset="0"/>
              <a:ea typeface="ＭＳ Ｐゴシック" panose="020B0600070205080204" pitchFamily="34" charset="-128"/>
            </a:endParaRPr>
          </a:p>
          <a:p>
            <a:endParaRPr lang="en-US" altLang="zh-TW" sz="1800" dirty="0" smtClean="0">
              <a:latin typeface="Gill Sans MT" panose="020B0502020104020203" pitchFamily="34" charset="0"/>
              <a:ea typeface="ＭＳ Ｐゴシック" panose="020B0600070205080204" pitchFamily="34" charset="-128"/>
            </a:endParaRPr>
          </a:p>
        </p:txBody>
      </p:sp>
      <p:sp>
        <p:nvSpPr>
          <p:cNvPr id="76804" name="Rectangle 4"/>
          <p:cNvSpPr>
            <a:spLocks noChangeArrowheads="1"/>
          </p:cNvSpPr>
          <p:nvPr/>
        </p:nvSpPr>
        <p:spPr bwMode="auto">
          <a:xfrm>
            <a:off x="179388" y="6524625"/>
            <a:ext cx="6635750" cy="246063"/>
          </a:xfrm>
          <a:prstGeom prst="rect">
            <a:avLst/>
          </a:prstGeom>
          <a:noFill/>
          <a:ln>
            <a:noFill/>
          </a:ln>
          <a:effectLst>
            <a:prstShdw prst="shdw17" dist="17961" dir="2700000">
              <a:schemeClr val="accent1">
                <a:gamma/>
                <a:shade val="60000"/>
                <a:invGamma/>
                <a:alpha val="50000"/>
              </a:schemeClr>
            </a:prst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pPr>
              <a:defRPr/>
            </a:pPr>
            <a:r>
              <a:rPr lang="en-US" altLang="en-US" sz="1000">
                <a:latin typeface="Gill Sans MT"/>
                <a:ea typeface="+mn-ea"/>
                <a:cs typeface="Gill Sans MT"/>
              </a:rPr>
              <a:t>Source: MQTT V3.1 Protocol Specification, IBM, http://public.dhe.ibm.com/software/dw/webservices/ws-mqtt/mqtt-v3r1.html</a:t>
            </a:r>
          </a:p>
        </p:txBody>
      </p:sp>
    </p:spTree>
    <p:extLst>
      <p:ext uri="{BB962C8B-B14F-4D97-AF65-F5344CB8AC3E}">
        <p14:creationId xmlns:p14="http://schemas.microsoft.com/office/powerpoint/2010/main" val="158166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Suitable for Constrained Networks</a:t>
            </a:r>
            <a:endParaRPr lang="zh-TW" altLang="en-US" dirty="0"/>
          </a:p>
        </p:txBody>
      </p:sp>
      <p:sp>
        <p:nvSpPr>
          <p:cNvPr id="3" name="內容版面配置區 2"/>
          <p:cNvSpPr>
            <a:spLocks noGrp="1"/>
          </p:cNvSpPr>
          <p:nvPr>
            <p:ph sz="quarter" idx="1"/>
          </p:nvPr>
        </p:nvSpPr>
        <p:spPr/>
        <p:txBody>
          <a:bodyPr/>
          <a:lstStyle/>
          <a:p>
            <a:r>
              <a:rPr lang="en-US" altLang="zh-TW" dirty="0">
                <a:latin typeface="Gill Sans MT" panose="020B0502020104020203" pitchFamily="34" charset="0"/>
              </a:rPr>
              <a:t>Protocol compressed into bit-wise headers and variable length fields.</a:t>
            </a:r>
          </a:p>
          <a:p>
            <a:r>
              <a:rPr lang="en-US" altLang="zh-TW" dirty="0">
                <a:latin typeface="Gill Sans MT" panose="020B0502020104020203" pitchFamily="34" charset="0"/>
              </a:rPr>
              <a:t>Smallest possible packet size is 2 bytes</a:t>
            </a:r>
          </a:p>
          <a:p>
            <a:r>
              <a:rPr lang="en-US" altLang="zh-TW" dirty="0">
                <a:latin typeface="Gill Sans MT" panose="020B0502020104020203" pitchFamily="34" charset="0"/>
              </a:rPr>
              <a:t>Asynchronous bidirectional “push” delivery of messages to applications (no polling)</a:t>
            </a:r>
          </a:p>
          <a:p>
            <a:r>
              <a:rPr lang="en-US" altLang="zh-TW" dirty="0">
                <a:latin typeface="Gill Sans MT" panose="020B0502020104020203" pitchFamily="34" charset="0"/>
              </a:rPr>
              <a:t>Client to server and server to client</a:t>
            </a:r>
          </a:p>
          <a:p>
            <a:r>
              <a:rPr lang="en-US" altLang="zh-TW" dirty="0">
                <a:latin typeface="Gill Sans MT" panose="020B0502020104020203" pitchFamily="34" charset="0"/>
              </a:rPr>
              <a:t>Supports always-connected and sometimes-connected models</a:t>
            </a:r>
          </a:p>
          <a:p>
            <a:r>
              <a:rPr lang="en-US" altLang="zh-TW" dirty="0">
                <a:latin typeface="Gill Sans MT" panose="020B0502020104020203" pitchFamily="34" charset="0"/>
              </a:rPr>
              <a:t>Provides Session awareness</a:t>
            </a:r>
          </a:p>
          <a:p>
            <a:r>
              <a:rPr lang="en-US" altLang="zh-TW" dirty="0">
                <a:latin typeface="Gill Sans MT" panose="020B0502020104020203" pitchFamily="34" charset="0"/>
              </a:rPr>
              <a:t>Configurable keep alive providing granular session awareness</a:t>
            </a:r>
          </a:p>
          <a:p>
            <a:r>
              <a:rPr lang="en-US" altLang="zh-TW" dirty="0">
                <a:latin typeface="Gill Sans MT" panose="020B0502020104020203" pitchFamily="34" charset="0"/>
              </a:rPr>
              <a:t>“Last will and testament” enable applications to know when a client goes offline abnormally</a:t>
            </a:r>
          </a:p>
          <a:p>
            <a:r>
              <a:rPr lang="en-US" altLang="zh-TW" dirty="0">
                <a:latin typeface="Gill Sans MT" panose="020B0502020104020203" pitchFamily="34" charset="0"/>
              </a:rPr>
              <a:t>Typically </a:t>
            </a:r>
            <a:r>
              <a:rPr lang="en-US" altLang="zh-TW" dirty="0" err="1" smtClean="0">
                <a:latin typeface="Gill Sans MT" panose="020B0502020104020203" pitchFamily="34" charset="0"/>
              </a:rPr>
              <a:t>utilzes</a:t>
            </a:r>
            <a:r>
              <a:rPr lang="en-US" altLang="zh-TW" dirty="0" smtClean="0">
                <a:latin typeface="Gill Sans MT" panose="020B0502020104020203" pitchFamily="34" charset="0"/>
              </a:rPr>
              <a:t> </a:t>
            </a:r>
            <a:r>
              <a:rPr lang="en-US" altLang="zh-TW" dirty="0">
                <a:latin typeface="Gill Sans MT" panose="020B0502020104020203" pitchFamily="34" charset="0"/>
              </a:rPr>
              <a:t>TCP based networks e.g. </a:t>
            </a:r>
            <a:r>
              <a:rPr lang="en-US" altLang="zh-TW" dirty="0" err="1">
                <a:latin typeface="Gill Sans MT" panose="020B0502020104020203" pitchFamily="34" charset="0"/>
              </a:rPr>
              <a:t>Webscokets</a:t>
            </a:r>
            <a:endParaRPr lang="en-US" altLang="zh-TW" dirty="0">
              <a:latin typeface="Gill Sans MT" panose="020B0502020104020203" pitchFamily="34" charset="0"/>
            </a:endParaRPr>
          </a:p>
          <a:p>
            <a:r>
              <a:rPr lang="en-US" altLang="zh-TW" dirty="0">
                <a:latin typeface="Gill Sans MT" panose="020B0502020104020203" pitchFamily="34" charset="0"/>
              </a:rPr>
              <a:t>Tested on many </a:t>
            </a:r>
            <a:r>
              <a:rPr lang="en-US" altLang="zh-TW" dirty="0" smtClean="0">
                <a:latin typeface="Gill Sans MT" panose="020B0502020104020203" pitchFamily="34" charset="0"/>
              </a:rPr>
              <a:t>networks</a:t>
            </a:r>
            <a:endParaRPr lang="zh-TW" altLang="en-US" dirty="0">
              <a:latin typeface="Gill Sans MT" panose="020B0502020104020203" pitchFamily="34" charset="0"/>
            </a:endParaRPr>
          </a:p>
        </p:txBody>
      </p:sp>
    </p:spTree>
    <p:extLst>
      <p:ext uri="{BB962C8B-B14F-4D97-AF65-F5344CB8AC3E}">
        <p14:creationId xmlns:p14="http://schemas.microsoft.com/office/powerpoint/2010/main" val="962260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Publish Subscribe Messaging </a:t>
            </a:r>
            <a:endParaRPr lang="zh-TW" altLang="en-US" dirty="0"/>
          </a:p>
        </p:txBody>
      </p:sp>
      <p:sp>
        <p:nvSpPr>
          <p:cNvPr id="3" name="內容版面配置區 2"/>
          <p:cNvSpPr>
            <a:spLocks noGrp="1"/>
          </p:cNvSpPr>
          <p:nvPr>
            <p:ph sz="quarter" idx="1"/>
          </p:nvPr>
        </p:nvSpPr>
        <p:spPr/>
        <p:txBody>
          <a:bodyPr/>
          <a:lstStyle/>
          <a:p>
            <a:r>
              <a:rPr lang="en-US" altLang="zh-TW" dirty="0"/>
              <a:t>A Publish Subscribe messaging protocol allowing a message to be published once and multiple consumers (applications / devices) to receive the message providing decoupling between the producer and consumer(s</a:t>
            </a:r>
            <a:r>
              <a:rPr lang="en-US" altLang="zh-TW" dirty="0" smtClean="0"/>
              <a:t>)</a:t>
            </a:r>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a:p>
          <a:p>
            <a:pPr lvl="1"/>
            <a:r>
              <a:rPr lang="en-US" altLang="zh-TW" dirty="0" smtClean="0"/>
              <a:t>A </a:t>
            </a:r>
            <a:r>
              <a:rPr lang="en-US" altLang="zh-TW" dirty="0"/>
              <a:t>producer sends (publishes) a message (publication) on a topic (subject)</a:t>
            </a:r>
          </a:p>
          <a:p>
            <a:pPr lvl="1"/>
            <a:r>
              <a:rPr lang="en-US" altLang="zh-TW" dirty="0"/>
              <a:t>A consumer subscribes (makes a subscription) for messages on a topic (subject) </a:t>
            </a:r>
          </a:p>
          <a:p>
            <a:pPr lvl="1"/>
            <a:r>
              <a:rPr lang="en-US" altLang="zh-TW" dirty="0" smtClean="0"/>
              <a:t>A </a:t>
            </a:r>
            <a:r>
              <a:rPr lang="en-US" altLang="zh-TW" dirty="0"/>
              <a:t>message </a:t>
            </a:r>
            <a:r>
              <a:rPr lang="en-US" altLang="zh-TW" dirty="0" smtClean="0"/>
              <a:t>server/broker </a:t>
            </a:r>
            <a:r>
              <a:rPr lang="en-US" altLang="zh-TW" dirty="0"/>
              <a:t>matches publications to subscriptions </a:t>
            </a:r>
          </a:p>
          <a:p>
            <a:pPr lvl="2"/>
            <a:r>
              <a:rPr lang="en-US" altLang="zh-TW" dirty="0"/>
              <a:t>If no matches the message is discarded</a:t>
            </a:r>
          </a:p>
          <a:p>
            <a:pPr lvl="2"/>
            <a:r>
              <a:rPr lang="en-US" altLang="zh-TW" dirty="0"/>
              <a:t>If one or more matches the message is delivered to each matching subscriber/consumer</a:t>
            </a:r>
          </a:p>
          <a:p>
            <a:endParaRPr lang="zh-TW" altLang="en-US" dirty="0"/>
          </a:p>
        </p:txBody>
      </p:sp>
      <p:pic>
        <p:nvPicPr>
          <p:cNvPr id="4" name="Picture 2" descr="publish_subscrib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2276872"/>
            <a:ext cx="3817243" cy="2245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072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Broker/Publish/Subscribe</a:t>
            </a:r>
            <a:endParaRPr lang="zh-TW" altLang="en-US" dirty="0"/>
          </a:p>
        </p:txBody>
      </p:sp>
      <p:pic>
        <p:nvPicPr>
          <p:cNvPr id="1026" name="Picture 2" descr="Example MQTT topolo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315" y="1412776"/>
            <a:ext cx="8306485" cy="504056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07504" y="6402814"/>
            <a:ext cx="9036496" cy="338554"/>
          </a:xfrm>
          <a:prstGeom prst="rect">
            <a:avLst/>
          </a:prstGeom>
        </p:spPr>
        <p:txBody>
          <a:bodyPr wrap="square">
            <a:spAutoFit/>
          </a:bodyPr>
          <a:lstStyle/>
          <a:p>
            <a:r>
              <a:rPr lang="zh-TW" altLang="en-US" sz="1600" dirty="0"/>
              <a:t>https://zoetrope.io/tech-blog/brief-practical-introduction-mqtt-protocol-and-its-application-iot/</a:t>
            </a:r>
          </a:p>
        </p:txBody>
      </p:sp>
    </p:spTree>
    <p:extLst>
      <p:ext uri="{BB962C8B-B14F-4D97-AF65-F5344CB8AC3E}">
        <p14:creationId xmlns:p14="http://schemas.microsoft.com/office/powerpoint/2010/main" val="21847797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原創">
  <a:themeElements>
    <a:clrScheme name="原創">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自訂 1">
      <a:majorFont>
        <a:latin typeface="Times New Roman"/>
        <a:ea typeface="標楷體"/>
        <a:cs typeface=""/>
      </a:majorFont>
      <a:minorFont>
        <a:latin typeface="Times New Roman"/>
        <a:ea typeface="新細明體"/>
        <a:cs typeface=""/>
      </a:minorFont>
    </a:fontScheme>
    <a:fmtScheme name="原創">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10185</TotalTime>
  <Words>1831</Words>
  <Application>Microsoft Office PowerPoint</Application>
  <PresentationFormat>如螢幕大小 (4:3)</PresentationFormat>
  <Paragraphs>197</Paragraphs>
  <Slides>22</Slides>
  <Notes>4</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22</vt:i4>
      </vt:variant>
    </vt:vector>
  </HeadingPairs>
  <TitlesOfParts>
    <vt:vector size="33" baseType="lpstr">
      <vt:lpstr>ＭＳ Ｐゴシック</vt:lpstr>
      <vt:lpstr>新細明體</vt:lpstr>
      <vt:lpstr>標楷體</vt:lpstr>
      <vt:lpstr>Arial</vt:lpstr>
      <vt:lpstr>Calibri</vt:lpstr>
      <vt:lpstr>Gill Sans MT</vt:lpstr>
      <vt:lpstr>Times New Roman</vt:lpstr>
      <vt:lpstr>Verdana</vt:lpstr>
      <vt:lpstr>Wingdings</vt:lpstr>
      <vt:lpstr>Wingdings 3</vt:lpstr>
      <vt:lpstr>原創</vt:lpstr>
      <vt:lpstr>MQTT</vt:lpstr>
      <vt:lpstr>What is MQTT ?</vt:lpstr>
      <vt:lpstr>Projects that Implement MQTT</vt:lpstr>
      <vt:lpstr>Features of MQTT</vt:lpstr>
      <vt:lpstr>Last Will and Testament</vt:lpstr>
      <vt:lpstr>MQTT Pub/Sub Protocol</vt:lpstr>
      <vt:lpstr>Suitable for Constrained Networks</vt:lpstr>
      <vt:lpstr>Publish Subscribe Messaging </vt:lpstr>
      <vt:lpstr>Broker/Publish/Subscribe</vt:lpstr>
      <vt:lpstr>Publish Subscribe Messaging </vt:lpstr>
      <vt:lpstr>Publish Subscribe Messaging </vt:lpstr>
      <vt:lpstr>Publish/Subscribe</vt:lpstr>
      <vt:lpstr>MQTT Message Format</vt:lpstr>
      <vt:lpstr>MQTT Message Format</vt:lpstr>
      <vt:lpstr>Control Packet types</vt:lpstr>
      <vt:lpstr>Control Packet types</vt:lpstr>
      <vt:lpstr>QoS</vt:lpstr>
      <vt:lpstr>QoS</vt:lpstr>
      <vt:lpstr>Variable Header</vt:lpstr>
      <vt:lpstr>Payload</vt:lpstr>
      <vt:lpstr>Security</vt:lpstr>
      <vt:lpstr>Broker Software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Introductions of WSNs</dc:title>
  <dc:creator>Chinsan</dc:creator>
  <dc:description>Final</dc:description>
  <cp:lastModifiedBy>user</cp:lastModifiedBy>
  <cp:revision>1490</cp:revision>
  <dcterms:created xsi:type="dcterms:W3CDTF">2009-12-11T04:15:32Z</dcterms:created>
  <dcterms:modified xsi:type="dcterms:W3CDTF">2018-01-06T14:09:56Z</dcterms:modified>
</cp:coreProperties>
</file>