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4"/>
  </p:notesMasterIdLst>
  <p:sldIdLst>
    <p:sldId id="317" r:id="rId2"/>
    <p:sldId id="328" r:id="rId3"/>
    <p:sldId id="349" r:id="rId4"/>
    <p:sldId id="364" r:id="rId5"/>
    <p:sldId id="365" r:id="rId6"/>
    <p:sldId id="366" r:id="rId7"/>
    <p:sldId id="373" r:id="rId8"/>
    <p:sldId id="367" r:id="rId9"/>
    <p:sldId id="368" r:id="rId10"/>
    <p:sldId id="369" r:id="rId11"/>
    <p:sldId id="372" r:id="rId12"/>
    <p:sldId id="371" r:id="rId13"/>
  </p:sldIdLst>
  <p:sldSz cx="9144000" cy="6858000" type="screen4x3"/>
  <p:notesSz cx="6565900" cy="9637713"/>
  <p:defaultTextStyle>
    <a:defPPr>
      <a:defRPr lang="zh-TW"/>
    </a:defPPr>
    <a:lvl1pPr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66FF"/>
    <a:srgbClr val="003399"/>
    <a:srgbClr val="3366CC"/>
    <a:srgbClr val="0066FF"/>
    <a:srgbClr val="66CC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129" autoAdjust="0"/>
  </p:normalViewPr>
  <p:slideViewPr>
    <p:cSldViewPr>
      <p:cViewPr>
        <p:scale>
          <a:sx n="110" d="100"/>
          <a:sy n="110" d="100"/>
        </p:scale>
        <p:origin x="-8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844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atin typeface="Arial" charset="0"/>
                <a:ea typeface="新細明體" pitchFamily="18" charset="-120"/>
              </a:defRPr>
            </a:lvl1pPr>
          </a:lstStyle>
          <a:p>
            <a:pPr>
              <a:defRPr/>
            </a:pPr>
            <a:endParaRPr lang="en-US" altLang="zh-TW"/>
          </a:p>
        </p:txBody>
      </p:sp>
      <p:sp>
        <p:nvSpPr>
          <p:cNvPr id="53251" name="Rectangle 3"/>
          <p:cNvSpPr>
            <a:spLocks noGrp="1" noChangeArrowheads="1"/>
          </p:cNvSpPr>
          <p:nvPr>
            <p:ph type="dt" idx="1"/>
          </p:nvPr>
        </p:nvSpPr>
        <p:spPr bwMode="auto">
          <a:xfrm>
            <a:off x="3719513" y="0"/>
            <a:ext cx="2844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atin typeface="Arial" charset="0"/>
                <a:ea typeface="新細明體" pitchFamily="18" charset="-120"/>
              </a:defRPr>
            </a:lvl1pPr>
          </a:lstStyle>
          <a:p>
            <a:pPr>
              <a:defRPr/>
            </a:pPr>
            <a:endParaRPr lang="en-US" altLang="zh-TW"/>
          </a:p>
        </p:txBody>
      </p:sp>
      <p:sp>
        <p:nvSpPr>
          <p:cNvPr id="6148" name="Rectangle 4"/>
          <p:cNvSpPr>
            <a:spLocks noGrp="1" noRot="1" noChangeAspect="1" noChangeArrowheads="1" noTextEdit="1"/>
          </p:cNvSpPr>
          <p:nvPr>
            <p:ph type="sldImg" idx="2"/>
          </p:nvPr>
        </p:nvSpPr>
        <p:spPr bwMode="auto">
          <a:xfrm>
            <a:off x="873125" y="722313"/>
            <a:ext cx="4819650" cy="3614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57225" y="4578350"/>
            <a:ext cx="5251450" cy="4337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3254" name="Rectangle 6"/>
          <p:cNvSpPr>
            <a:spLocks noGrp="1" noChangeArrowheads="1"/>
          </p:cNvSpPr>
          <p:nvPr>
            <p:ph type="ftr" sz="quarter" idx="4"/>
          </p:nvPr>
        </p:nvSpPr>
        <p:spPr bwMode="auto">
          <a:xfrm>
            <a:off x="0" y="9153525"/>
            <a:ext cx="2844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atin typeface="Arial" charset="0"/>
                <a:ea typeface="新細明體" pitchFamily="18" charset="-120"/>
              </a:defRPr>
            </a:lvl1pPr>
          </a:lstStyle>
          <a:p>
            <a:pPr>
              <a:defRPr/>
            </a:pPr>
            <a:endParaRPr lang="en-US" altLang="zh-TW"/>
          </a:p>
        </p:txBody>
      </p:sp>
      <p:sp>
        <p:nvSpPr>
          <p:cNvPr id="53255" name="Rectangle 7"/>
          <p:cNvSpPr>
            <a:spLocks noGrp="1" noChangeArrowheads="1"/>
          </p:cNvSpPr>
          <p:nvPr>
            <p:ph type="sldNum" sz="quarter" idx="5"/>
          </p:nvPr>
        </p:nvSpPr>
        <p:spPr bwMode="auto">
          <a:xfrm>
            <a:off x="3719513" y="9153525"/>
            <a:ext cx="2844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smtClean="0"/>
            </a:lvl1pPr>
          </a:lstStyle>
          <a:p>
            <a:pPr>
              <a:defRPr/>
            </a:pPr>
            <a:fld id="{ED9C22A8-7114-49C2-B3C2-5DACC6F850C4}" type="slidenum">
              <a:rPr lang="en-US" altLang="zh-TW"/>
              <a:pPr>
                <a:defRPr/>
              </a:pPr>
              <a:t>‹#›</a:t>
            </a:fld>
            <a:endParaRPr lang="en-US" altLang="zh-TW"/>
          </a:p>
        </p:txBody>
      </p:sp>
    </p:spTree>
    <p:extLst>
      <p:ext uri="{BB962C8B-B14F-4D97-AF65-F5344CB8AC3E}">
        <p14:creationId xmlns:p14="http://schemas.microsoft.com/office/powerpoint/2010/main" val="3928476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p:cNvSpPr>
            <a:spLocks noGrp="1" noRot="1" noChangeAspect="1" noTextEdit="1"/>
          </p:cNvSpPr>
          <p:nvPr>
            <p:ph type="sldImg"/>
          </p:nvPr>
        </p:nvSpPr>
        <p:spPr>
          <a:ln/>
        </p:spPr>
      </p:sp>
      <p:sp>
        <p:nvSpPr>
          <p:cNvPr id="174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74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E014C2B-BB86-4A9B-AF8B-4CAC8D7D5009}" type="slidenum">
              <a:rPr lang="zh-TW" altLang="en-US" baseline="0"/>
              <a:pPr/>
              <a:t>10</a:t>
            </a:fld>
            <a:endParaRPr lang="zh-TW" altLang="en-US" baseline="0"/>
          </a:p>
        </p:txBody>
      </p:sp>
    </p:spTree>
    <p:extLst>
      <p:ext uri="{BB962C8B-B14F-4D97-AF65-F5344CB8AC3E}">
        <p14:creationId xmlns:p14="http://schemas.microsoft.com/office/powerpoint/2010/main" val="374614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ln/>
        </p:spPr>
      </p:sp>
      <p:sp>
        <p:nvSpPr>
          <p:cNvPr id="204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Tree>
    <p:extLst>
      <p:ext uri="{BB962C8B-B14F-4D97-AF65-F5344CB8AC3E}">
        <p14:creationId xmlns:p14="http://schemas.microsoft.com/office/powerpoint/2010/main" val="217798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70" name="Rectangle 2"/>
          <p:cNvSpPr>
            <a:spLocks noGrp="1" noChangeArrowheads="1"/>
          </p:cNvSpPr>
          <p:nvPr>
            <p:ph type="ctrTitle"/>
          </p:nvPr>
        </p:nvSpPr>
        <p:spPr>
          <a:xfrm>
            <a:off x="914400" y="1524000"/>
            <a:ext cx="7623175" cy="1752600"/>
          </a:xfrm>
        </p:spPr>
        <p:txBody>
          <a:bodyPr/>
          <a:lstStyle>
            <a:lvl1pPr>
              <a:defRPr sz="5000"/>
            </a:lvl1pPr>
          </a:lstStyle>
          <a:p>
            <a:r>
              <a:rPr lang="zh-TW" altLang="en-US"/>
              <a:t>按一下以編輯母片標題樣式</a:t>
            </a:r>
          </a:p>
        </p:txBody>
      </p:sp>
      <p:sp>
        <p:nvSpPr>
          <p:cNvPr id="327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TW" altLang="en-US"/>
              <a:t>按一下以編輯母片副標題樣式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1"/>
          </p:nvPr>
        </p:nvSpPr>
        <p:spPr/>
        <p:txBody>
          <a:bodyPr/>
          <a:lstStyle>
            <a:lvl1pPr>
              <a:defRPr smtClean="0"/>
            </a:lvl1pPr>
          </a:lstStyle>
          <a:p>
            <a:pPr>
              <a:defRPr/>
            </a:pPr>
            <a:fld id="{FCE9A002-FCEC-4E9B-B6BF-7273983AFA96}" type="slidenum">
              <a:rPr lang="en-US" altLang="zh-TW"/>
              <a:pPr>
                <a:defRPr/>
              </a:pPr>
              <a:t>‹#›</a:t>
            </a:fld>
            <a:endParaRPr lang="en-US" altLang="zh-TW"/>
          </a:p>
        </p:txBody>
      </p:sp>
    </p:spTree>
    <p:extLst>
      <p:ext uri="{BB962C8B-B14F-4D97-AF65-F5344CB8AC3E}">
        <p14:creationId xmlns:p14="http://schemas.microsoft.com/office/powerpoint/2010/main" val="423305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1"/>
          </p:nvPr>
        </p:nvSpPr>
        <p:spPr>
          <a:ln/>
        </p:spPr>
        <p:txBody>
          <a:bodyPr/>
          <a:lstStyle>
            <a:lvl1pPr>
              <a:defRPr/>
            </a:lvl1pPr>
          </a:lstStyle>
          <a:p>
            <a:pPr>
              <a:defRPr/>
            </a:pPr>
            <a:fld id="{AD8C82DE-BE36-4350-A827-D83D0D0635E4}" type="slidenum">
              <a:rPr lang="en-US" altLang="zh-TW"/>
              <a:pPr>
                <a:defRPr/>
              </a:pPr>
              <a:t>‹#›</a:t>
            </a:fld>
            <a:endParaRPr lang="en-US" altLang="zh-TW"/>
          </a:p>
        </p:txBody>
      </p:sp>
    </p:spTree>
    <p:extLst>
      <p:ext uri="{BB962C8B-B14F-4D97-AF65-F5344CB8AC3E}">
        <p14:creationId xmlns:p14="http://schemas.microsoft.com/office/powerpoint/2010/main" val="190089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1"/>
          </p:nvPr>
        </p:nvSpPr>
        <p:spPr>
          <a:ln/>
        </p:spPr>
        <p:txBody>
          <a:bodyPr/>
          <a:lstStyle>
            <a:lvl1pPr>
              <a:defRPr/>
            </a:lvl1pPr>
          </a:lstStyle>
          <a:p>
            <a:pPr>
              <a:defRPr/>
            </a:pPr>
            <a:fld id="{A300F4E4-528E-4EC0-88B3-721A7025DC84}" type="slidenum">
              <a:rPr lang="en-US" altLang="zh-TW"/>
              <a:pPr>
                <a:defRPr/>
              </a:pPr>
              <a:t>‹#›</a:t>
            </a:fld>
            <a:endParaRPr lang="en-US" altLang="zh-TW"/>
          </a:p>
        </p:txBody>
      </p:sp>
    </p:spTree>
    <p:extLst>
      <p:ext uri="{BB962C8B-B14F-4D97-AF65-F5344CB8AC3E}">
        <p14:creationId xmlns:p14="http://schemas.microsoft.com/office/powerpoint/2010/main" val="391925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850106"/>
          </a:xfrm>
        </p:spPr>
        <p:txBody>
          <a:bodyPr/>
          <a:lstStyle>
            <a:lvl1pPr>
              <a:defRPr lang="zh-TW" altLang="en-US" sz="4000" b="1" kern="1200" dirty="0">
                <a:solidFill>
                  <a:srgbClr val="0F0688"/>
                </a:solidFill>
                <a:latin typeface="微軟正黑體" pitchFamily="34" charset="-120"/>
                <a:ea typeface="微軟正黑體" pitchFamily="34" charset="-120"/>
                <a:cs typeface="Times New Roman" pitchFamily="18" charset="0"/>
              </a:defRPr>
            </a:lvl1pPr>
          </a:lstStyle>
          <a:p>
            <a:r>
              <a:rPr lang="zh-TW" altLang="en-US" dirty="0" smtClean="0"/>
              <a:t>按一下以編輯母片標題樣式</a:t>
            </a:r>
            <a:endParaRPr lang="zh-TW" altLang="en-US" dirty="0"/>
          </a:p>
        </p:txBody>
      </p:sp>
      <p:sp>
        <p:nvSpPr>
          <p:cNvPr id="3" name="日期版面配置區 3"/>
          <p:cNvSpPr>
            <a:spLocks noGrp="1"/>
          </p:cNvSpPr>
          <p:nvPr>
            <p:ph type="dt" sz="half" idx="10"/>
          </p:nvPr>
        </p:nvSpPr>
        <p:spPr/>
        <p:txBody>
          <a:bodyPr/>
          <a:lstStyle>
            <a:lvl1pPr>
              <a:defRPr/>
            </a:lvl1pPr>
          </a:lstStyle>
          <a:p>
            <a:pPr>
              <a:defRPr/>
            </a:pPr>
            <a:endParaRPr lang="zh-TW" altLang="en-US"/>
          </a:p>
        </p:txBody>
      </p:sp>
      <p:sp>
        <p:nvSpPr>
          <p:cNvPr id="4" name="頁尾版面配置區 4"/>
          <p:cNvSpPr>
            <a:spLocks noGrp="1"/>
          </p:cNvSpPr>
          <p:nvPr>
            <p:ph type="ftr" sz="quarter" idx="11"/>
          </p:nvPr>
        </p:nvSpPr>
        <p:spPr>
          <a:xfrm>
            <a:off x="3124200" y="6356350"/>
            <a:ext cx="2895600" cy="365125"/>
          </a:xfrm>
          <a:prstGeom prst="rect">
            <a:avLst/>
          </a:prstGeom>
        </p:spPr>
        <p:txBody>
          <a:bodyPr/>
          <a:lstStyle>
            <a:lvl1pPr>
              <a:defRPr>
                <a:latin typeface="Arial" charset="0"/>
                <a:ea typeface="新細明體" charset="-120"/>
              </a:defRPr>
            </a:lvl1pPr>
          </a:lstStyle>
          <a:p>
            <a:pPr>
              <a:defRPr/>
            </a:pPr>
            <a:endParaRPr lang="en-US" altLang="zh-TW"/>
          </a:p>
        </p:txBody>
      </p:sp>
      <p:sp>
        <p:nvSpPr>
          <p:cNvPr id="5" name="投影片編號版面配置區 5"/>
          <p:cNvSpPr>
            <a:spLocks noGrp="1"/>
          </p:cNvSpPr>
          <p:nvPr>
            <p:ph type="sldNum" sz="quarter" idx="12"/>
          </p:nvPr>
        </p:nvSpPr>
        <p:spPr/>
        <p:txBody>
          <a:bodyPr/>
          <a:lstStyle>
            <a:lvl1pPr>
              <a:defRPr smtClean="0"/>
            </a:lvl1pPr>
          </a:lstStyle>
          <a:p>
            <a:pPr>
              <a:defRPr/>
            </a:pPr>
            <a:fld id="{65B77A0E-89DA-4A6E-9143-E0A19116C227}" type="slidenum">
              <a:rPr lang="zh-TW" altLang="en-US"/>
              <a:pPr>
                <a:defRPr/>
              </a:pPr>
              <a:t>‹#›</a:t>
            </a:fld>
            <a:endParaRPr lang="zh-TW" altLang="en-US"/>
          </a:p>
        </p:txBody>
      </p:sp>
    </p:spTree>
    <p:extLst>
      <p:ext uri="{BB962C8B-B14F-4D97-AF65-F5344CB8AC3E}">
        <p14:creationId xmlns:p14="http://schemas.microsoft.com/office/powerpoint/2010/main" val="3401327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850106"/>
          </a:xfrm>
        </p:spPr>
        <p:txBody>
          <a:bodyPr/>
          <a:lstStyle>
            <a:lvl1pPr>
              <a:defRPr lang="zh-TW" altLang="en-US" sz="4000" b="1" kern="1200" dirty="0">
                <a:solidFill>
                  <a:srgbClr val="0F0688"/>
                </a:solidFill>
                <a:latin typeface="微軟正黑體" pitchFamily="34" charset="-120"/>
                <a:ea typeface="微軟正黑體" pitchFamily="34" charset="-120"/>
                <a:cs typeface="Times New Roman" pitchFamily="18" charset="0"/>
              </a:defRPr>
            </a:lvl1pPr>
          </a:lstStyle>
          <a:p>
            <a:r>
              <a:rPr lang="zh-TW" altLang="en-US" dirty="0" smtClean="0"/>
              <a:t>按一下以編輯母片標題樣式</a:t>
            </a:r>
            <a:endParaRPr lang="zh-TW" altLang="en-US" dirty="0"/>
          </a:p>
        </p:txBody>
      </p:sp>
      <p:sp>
        <p:nvSpPr>
          <p:cNvPr id="3" name="日期版面配置區 3"/>
          <p:cNvSpPr>
            <a:spLocks noGrp="1"/>
          </p:cNvSpPr>
          <p:nvPr>
            <p:ph type="dt" sz="half" idx="10"/>
          </p:nvPr>
        </p:nvSpPr>
        <p:spPr/>
        <p:txBody>
          <a:bodyPr/>
          <a:lstStyle>
            <a:lvl1pPr>
              <a:defRPr/>
            </a:lvl1pPr>
          </a:lstStyle>
          <a:p>
            <a:pPr>
              <a:defRPr/>
            </a:pPr>
            <a:endParaRPr lang="zh-TW" altLang="en-US"/>
          </a:p>
        </p:txBody>
      </p:sp>
      <p:sp>
        <p:nvSpPr>
          <p:cNvPr id="4" name="頁尾版面配置區 4"/>
          <p:cNvSpPr>
            <a:spLocks noGrp="1"/>
          </p:cNvSpPr>
          <p:nvPr>
            <p:ph type="ftr" sz="quarter" idx="11"/>
          </p:nvPr>
        </p:nvSpPr>
        <p:spPr>
          <a:xfrm>
            <a:off x="3124200" y="6356350"/>
            <a:ext cx="2895600" cy="365125"/>
          </a:xfrm>
          <a:prstGeom prst="rect">
            <a:avLst/>
          </a:prstGeom>
        </p:spPr>
        <p:txBody>
          <a:bodyPr/>
          <a:lstStyle>
            <a:lvl1pPr>
              <a:defRPr>
                <a:latin typeface="Arial" charset="0"/>
                <a:ea typeface="新細明體" charset="-120"/>
              </a:defRPr>
            </a:lvl1pPr>
          </a:lstStyle>
          <a:p>
            <a:pPr>
              <a:defRPr/>
            </a:pPr>
            <a:endParaRPr lang="en-US" altLang="zh-TW"/>
          </a:p>
        </p:txBody>
      </p:sp>
      <p:sp>
        <p:nvSpPr>
          <p:cNvPr id="5" name="投影片編號版面配置區 5"/>
          <p:cNvSpPr>
            <a:spLocks noGrp="1"/>
          </p:cNvSpPr>
          <p:nvPr>
            <p:ph type="sldNum" sz="quarter" idx="12"/>
          </p:nvPr>
        </p:nvSpPr>
        <p:spPr/>
        <p:txBody>
          <a:bodyPr/>
          <a:lstStyle>
            <a:lvl1pPr>
              <a:defRPr smtClean="0"/>
            </a:lvl1pPr>
          </a:lstStyle>
          <a:p>
            <a:pPr>
              <a:defRPr/>
            </a:pPr>
            <a:fld id="{77CD2EFD-2AF5-4753-9BCC-9CAD4D12E853}" type="slidenum">
              <a:rPr lang="zh-TW" altLang="en-US"/>
              <a:pPr>
                <a:defRPr/>
              </a:pPr>
              <a:t>‹#›</a:t>
            </a:fld>
            <a:endParaRPr lang="zh-TW" altLang="en-US"/>
          </a:p>
        </p:txBody>
      </p:sp>
    </p:spTree>
    <p:extLst>
      <p:ext uri="{BB962C8B-B14F-4D97-AF65-F5344CB8AC3E}">
        <p14:creationId xmlns:p14="http://schemas.microsoft.com/office/powerpoint/2010/main" val="35594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標題 1"/>
          <p:cNvSpPr>
            <a:spLocks noGrp="1"/>
          </p:cNvSpPr>
          <p:nvPr>
            <p:ph type="title"/>
          </p:nvPr>
        </p:nvSpPr>
        <p:spPr>
          <a:xfrm>
            <a:off x="179512" y="274638"/>
            <a:ext cx="8784976" cy="850106"/>
          </a:xfrm>
          <a:noFill/>
          <a:ln w="9525">
            <a:noFill/>
            <a:miter lim="800000"/>
            <a:headEnd/>
            <a:tailEnd/>
          </a:ln>
        </p:spPr>
        <p:txBody>
          <a:bodyPr/>
          <a:lstStyle>
            <a:lvl1pPr>
              <a:defRPr lang="zh-TW" altLang="en-US" dirty="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
        <p:nvSpPr>
          <p:cNvPr id="6" name="內容版面配置區 2"/>
          <p:cNvSpPr>
            <a:spLocks noGrp="1"/>
          </p:cNvSpPr>
          <p:nvPr>
            <p:ph idx="1"/>
          </p:nvPr>
        </p:nvSpPr>
        <p:spPr>
          <a:xfrm>
            <a:off x="457200" y="1340768"/>
            <a:ext cx="8229600" cy="5256313"/>
          </a:xfrm>
        </p:spPr>
        <p:txBody>
          <a:bodyPr/>
          <a:lstStyle>
            <a:lvl1pPr algn="l">
              <a:defRPr sz="2800" b="1" baseline="0">
                <a:latin typeface="微軟正黑體" panose="020B0604030504040204" pitchFamily="34" charset="-120"/>
                <a:ea typeface="微軟正黑體" panose="020B0604030504040204" pitchFamily="34" charset="-120"/>
                <a:cs typeface="Times New Roman" pitchFamily="18" charset="0"/>
              </a:defRPr>
            </a:lvl1pPr>
            <a:lvl2pPr algn="l">
              <a:defRPr sz="2400" b="1" baseline="0">
                <a:latin typeface="微軟正黑體" panose="020B0604030504040204" pitchFamily="34" charset="-120"/>
                <a:ea typeface="微軟正黑體" panose="020B0604030504040204" pitchFamily="34" charset="-120"/>
                <a:cs typeface="Times New Roman" pitchFamily="18" charset="0"/>
              </a:defRPr>
            </a:lvl2pPr>
            <a:lvl3pPr algn="l">
              <a:defRPr sz="2000" b="1" baseline="0">
                <a:latin typeface="微軟正黑體" panose="020B0604030504040204" pitchFamily="34" charset="-120"/>
                <a:ea typeface="微軟正黑體" panose="020B0604030504040204" pitchFamily="34" charset="-120"/>
                <a:cs typeface="Times New Roman" pitchFamily="18" charset="0"/>
              </a:defRPr>
            </a:lvl3pPr>
            <a:lvl4pPr algn="l">
              <a:defRPr sz="1800" b="1" baseline="0">
                <a:latin typeface="微軟正黑體" panose="020B0604030504040204" pitchFamily="34" charset="-120"/>
                <a:ea typeface="微軟正黑體" panose="020B0604030504040204" pitchFamily="34" charset="-120"/>
                <a:cs typeface="Times New Roman" pitchFamily="18" charset="0"/>
              </a:defRPr>
            </a:lvl4pPr>
            <a:lvl5pPr algn="l">
              <a:defRPr sz="1800" b="1" baseline="0">
                <a:latin typeface="微軟正黑體" panose="020B0604030504040204" pitchFamily="34" charset="-120"/>
                <a:ea typeface="微軟正黑體" panose="020B0604030504040204" pitchFamily="34" charset="-120"/>
                <a:cs typeface="Times New Roman"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CF6E70EB-7A88-4CB3-84E4-6F939600E345}" type="datetime1">
              <a:rPr lang="zh-TW" altLang="en-US"/>
              <a:pPr>
                <a:defRPr/>
              </a:pPr>
              <a:t>2015/10/26</a:t>
            </a:fld>
            <a:endParaRPr lang="zh-TW" altLang="en-US"/>
          </a:p>
        </p:txBody>
      </p:sp>
      <p:sp>
        <p:nvSpPr>
          <p:cNvPr id="7" name="頁尾版面配置區 4"/>
          <p:cNvSpPr>
            <a:spLocks noGrp="1"/>
          </p:cNvSpPr>
          <p:nvPr>
            <p:ph type="ftr" sz="quarter" idx="11"/>
          </p:nvPr>
        </p:nvSpPr>
        <p:spPr>
          <a:xfrm>
            <a:off x="3124200" y="6356350"/>
            <a:ext cx="2895600" cy="365125"/>
          </a:xfrm>
          <a:prstGeom prst="rect">
            <a:avLst/>
          </a:prstGeom>
        </p:spPr>
        <p:txBody>
          <a:bodyPr/>
          <a:lstStyle>
            <a:lvl1pPr>
              <a:defRPr>
                <a:latin typeface="Arial" charset="0"/>
                <a:ea typeface="新細明體" charset="-120"/>
              </a:defRPr>
            </a:lvl1pPr>
          </a:lstStyle>
          <a:p>
            <a:pPr>
              <a:defRPr/>
            </a:pPr>
            <a:endParaRPr lang="en-US" altLang="zh-TW"/>
          </a:p>
        </p:txBody>
      </p:sp>
      <p:sp>
        <p:nvSpPr>
          <p:cNvPr id="8" name="投影片編號版面配置區 5"/>
          <p:cNvSpPr>
            <a:spLocks noGrp="1"/>
          </p:cNvSpPr>
          <p:nvPr>
            <p:ph type="sldNum" sz="quarter" idx="12"/>
          </p:nvPr>
        </p:nvSpPr>
        <p:spPr/>
        <p:txBody>
          <a:bodyPr/>
          <a:lstStyle>
            <a:lvl1pPr>
              <a:defRPr smtClean="0"/>
            </a:lvl1pPr>
          </a:lstStyle>
          <a:p>
            <a:pPr>
              <a:defRPr/>
            </a:pPr>
            <a:fld id="{02614522-7F58-415A-A62E-508E27B17AC4}" type="slidenum">
              <a:rPr lang="zh-TW" altLang="en-US"/>
              <a:pPr>
                <a:defRPr/>
              </a:pPr>
              <a:t>‹#›</a:t>
            </a:fld>
            <a:endParaRPr lang="zh-TW" altLang="en-US"/>
          </a:p>
        </p:txBody>
      </p:sp>
    </p:spTree>
    <p:extLst>
      <p:ext uri="{BB962C8B-B14F-4D97-AF65-F5344CB8AC3E}">
        <p14:creationId xmlns:p14="http://schemas.microsoft.com/office/powerpoint/2010/main" val="366564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1"/>
          </p:nvPr>
        </p:nvSpPr>
        <p:spPr>
          <a:ln/>
        </p:spPr>
        <p:txBody>
          <a:bodyPr/>
          <a:lstStyle>
            <a:lvl1pPr>
              <a:defRPr/>
            </a:lvl1pPr>
          </a:lstStyle>
          <a:p>
            <a:pPr>
              <a:defRPr/>
            </a:pPr>
            <a:fld id="{93B0A0C0-B470-4160-A21D-EB45C54EAAE5}" type="slidenum">
              <a:rPr lang="en-US" altLang="zh-TW"/>
              <a:pPr>
                <a:defRPr/>
              </a:pPr>
              <a:t>‹#›</a:t>
            </a:fld>
            <a:endParaRPr lang="en-US" altLang="zh-TW"/>
          </a:p>
        </p:txBody>
      </p:sp>
    </p:spTree>
    <p:extLst>
      <p:ext uri="{BB962C8B-B14F-4D97-AF65-F5344CB8AC3E}">
        <p14:creationId xmlns:p14="http://schemas.microsoft.com/office/powerpoint/2010/main" val="18515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1"/>
          </p:nvPr>
        </p:nvSpPr>
        <p:spPr>
          <a:ln/>
        </p:spPr>
        <p:txBody>
          <a:bodyPr/>
          <a:lstStyle>
            <a:lvl1pPr>
              <a:defRPr/>
            </a:lvl1pPr>
          </a:lstStyle>
          <a:p>
            <a:pPr>
              <a:defRPr/>
            </a:pPr>
            <a:fld id="{1003309D-72A2-4168-9642-5C2AA0144AC4}" type="slidenum">
              <a:rPr lang="en-US" altLang="zh-TW"/>
              <a:pPr>
                <a:defRPr/>
              </a:pPr>
              <a:t>‹#›</a:t>
            </a:fld>
            <a:endParaRPr lang="en-US" altLang="zh-TW"/>
          </a:p>
        </p:txBody>
      </p:sp>
    </p:spTree>
    <p:extLst>
      <p:ext uri="{BB962C8B-B14F-4D97-AF65-F5344CB8AC3E}">
        <p14:creationId xmlns:p14="http://schemas.microsoft.com/office/powerpoint/2010/main" val="94979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EB40B8A9-C526-4AA2-BB9F-3E67E95C5AFD}" type="slidenum">
              <a:rPr lang="en-US" altLang="zh-TW"/>
              <a:pPr>
                <a:defRPr/>
              </a:pPr>
              <a:t>‹#›</a:t>
            </a:fld>
            <a:endParaRPr lang="en-US" altLang="zh-TW"/>
          </a:p>
        </p:txBody>
      </p:sp>
    </p:spTree>
    <p:extLst>
      <p:ext uri="{BB962C8B-B14F-4D97-AF65-F5344CB8AC3E}">
        <p14:creationId xmlns:p14="http://schemas.microsoft.com/office/powerpoint/2010/main" val="18044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6"/>
          <p:cNvSpPr>
            <a:spLocks noGrp="1" noChangeArrowheads="1"/>
          </p:cNvSpPr>
          <p:nvPr>
            <p:ph type="sldNum" sz="quarter" idx="11"/>
          </p:nvPr>
        </p:nvSpPr>
        <p:spPr>
          <a:ln/>
        </p:spPr>
        <p:txBody>
          <a:bodyPr/>
          <a:lstStyle>
            <a:lvl1pPr>
              <a:defRPr/>
            </a:lvl1pPr>
          </a:lstStyle>
          <a:p>
            <a:pPr>
              <a:defRPr/>
            </a:pPr>
            <a:fld id="{E1ADEC70-CA2A-4AB6-9560-213DEE52AB35}" type="slidenum">
              <a:rPr lang="en-US" altLang="zh-TW"/>
              <a:pPr>
                <a:defRPr/>
              </a:pPr>
              <a:t>‹#›</a:t>
            </a:fld>
            <a:endParaRPr lang="en-US" altLang="zh-TW"/>
          </a:p>
        </p:txBody>
      </p:sp>
    </p:spTree>
    <p:extLst>
      <p:ext uri="{BB962C8B-B14F-4D97-AF65-F5344CB8AC3E}">
        <p14:creationId xmlns:p14="http://schemas.microsoft.com/office/powerpoint/2010/main" val="285011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1"/>
          </p:nvPr>
        </p:nvSpPr>
        <p:spPr>
          <a:ln/>
        </p:spPr>
        <p:txBody>
          <a:bodyPr/>
          <a:lstStyle>
            <a:lvl1pPr>
              <a:defRPr/>
            </a:lvl1pPr>
          </a:lstStyle>
          <a:p>
            <a:pPr>
              <a:defRPr/>
            </a:pPr>
            <a:fld id="{C9921E1E-045E-4A96-9A11-787221430FA8}" type="slidenum">
              <a:rPr lang="en-US" altLang="zh-TW"/>
              <a:pPr>
                <a:defRPr/>
              </a:pPr>
              <a:t>‹#›</a:t>
            </a:fld>
            <a:endParaRPr lang="en-US" altLang="zh-TW"/>
          </a:p>
        </p:txBody>
      </p:sp>
    </p:spTree>
    <p:extLst>
      <p:ext uri="{BB962C8B-B14F-4D97-AF65-F5344CB8AC3E}">
        <p14:creationId xmlns:p14="http://schemas.microsoft.com/office/powerpoint/2010/main" val="15551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6"/>
          <p:cNvSpPr>
            <a:spLocks noGrp="1" noChangeArrowheads="1"/>
          </p:cNvSpPr>
          <p:nvPr>
            <p:ph type="sldNum" sz="quarter" idx="11"/>
          </p:nvPr>
        </p:nvSpPr>
        <p:spPr>
          <a:ln/>
        </p:spPr>
        <p:txBody>
          <a:bodyPr/>
          <a:lstStyle>
            <a:lvl1pPr>
              <a:defRPr/>
            </a:lvl1pPr>
          </a:lstStyle>
          <a:p>
            <a:pPr>
              <a:defRPr/>
            </a:pPr>
            <a:fld id="{A5E81BEB-61F1-4636-B295-27C77D08D124}" type="slidenum">
              <a:rPr lang="en-US" altLang="zh-TW"/>
              <a:pPr>
                <a:defRPr/>
              </a:pPr>
              <a:t>‹#›</a:t>
            </a:fld>
            <a:endParaRPr lang="en-US" altLang="zh-TW"/>
          </a:p>
        </p:txBody>
      </p:sp>
    </p:spTree>
    <p:extLst>
      <p:ext uri="{BB962C8B-B14F-4D97-AF65-F5344CB8AC3E}">
        <p14:creationId xmlns:p14="http://schemas.microsoft.com/office/powerpoint/2010/main" val="147031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B5969EF2-DEB6-47A8-9A33-040E0D80F67F}" type="slidenum">
              <a:rPr lang="en-US" altLang="zh-TW"/>
              <a:pPr>
                <a:defRPr/>
              </a:pPr>
              <a:t>‹#›</a:t>
            </a:fld>
            <a:endParaRPr lang="en-US" altLang="zh-TW"/>
          </a:p>
        </p:txBody>
      </p:sp>
    </p:spTree>
    <p:extLst>
      <p:ext uri="{BB962C8B-B14F-4D97-AF65-F5344CB8AC3E}">
        <p14:creationId xmlns:p14="http://schemas.microsoft.com/office/powerpoint/2010/main" val="27261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59C72FDD-03A1-4646-BD7C-BD0EFC43AA62}" type="slidenum">
              <a:rPr lang="en-US" altLang="zh-TW"/>
              <a:pPr>
                <a:defRPr/>
              </a:pPr>
              <a:t>‹#›</a:t>
            </a:fld>
            <a:endParaRPr lang="en-US" altLang="zh-TW"/>
          </a:p>
        </p:txBody>
      </p:sp>
    </p:spTree>
    <p:extLst>
      <p:ext uri="{BB962C8B-B14F-4D97-AF65-F5344CB8AC3E}">
        <p14:creationId xmlns:p14="http://schemas.microsoft.com/office/powerpoint/2010/main" val="107846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17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aseline="0">
                <a:latin typeface="+mj-lt"/>
                <a:ea typeface="新細明體" pitchFamily="18" charset="-120"/>
              </a:defRPr>
            </a:lvl1pPr>
          </a:lstStyle>
          <a:p>
            <a:pPr>
              <a:defRPr/>
            </a:pPr>
            <a:endParaRPr lang="en-US" altLang="zh-TW"/>
          </a:p>
        </p:txBody>
      </p:sp>
      <p:sp>
        <p:nvSpPr>
          <p:cNvPr id="317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aseline="0" smtClean="0">
                <a:latin typeface="Garamond" panose="02020404030301010803" pitchFamily="18" charset="0"/>
              </a:defRPr>
            </a:lvl1pPr>
          </a:lstStyle>
          <a:p>
            <a:pPr>
              <a:defRPr/>
            </a:pPr>
            <a:fld id="{B55FA463-D0D0-4796-ADB3-AFD67D12C893}" type="slidenum">
              <a:rPr lang="en-US" altLang="zh-TW"/>
              <a:pPr>
                <a:defRPr/>
              </a:pPr>
              <a:t>‹#›</a:t>
            </a:fld>
            <a:endParaRPr lang="en-US" altLang="zh-TW"/>
          </a:p>
        </p:txBody>
      </p:sp>
      <p:sp>
        <p:nvSpPr>
          <p:cNvPr id="1030"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896"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7" r:id="rId12"/>
    <p:sldLayoutId id="2147483898" r:id="rId13"/>
    <p:sldLayoutId id="214748389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85813" y="1524000"/>
            <a:ext cx="7858125" cy="1752600"/>
          </a:xfrm>
        </p:spPr>
        <p:txBody>
          <a:bodyPr/>
          <a:lstStyle/>
          <a:p>
            <a:pPr algn="ctr">
              <a:defRPr/>
            </a:pPr>
            <a:r>
              <a:rPr lang="zh-TW" altLang="en-US" dirty="0">
                <a:solidFill>
                  <a:schemeClr val="tx2">
                    <a:satMod val="130000"/>
                  </a:schemeClr>
                </a:solidFill>
                <a:latin typeface="標楷體" pitchFamily="65" charset="-120"/>
                <a:ea typeface="標楷體" pitchFamily="65" charset="-120"/>
              </a:rPr>
              <a:t>「服務導向軟體定義雲端資料</a:t>
            </a:r>
            <a:r>
              <a:rPr lang="zh-TW" altLang="en-US" dirty="0" smtClean="0">
                <a:solidFill>
                  <a:schemeClr val="tx2">
                    <a:satMod val="130000"/>
                  </a:schemeClr>
                </a:solidFill>
                <a:latin typeface="標楷體" pitchFamily="65" charset="-120"/>
                <a:ea typeface="標楷體" pitchFamily="65" charset="-120"/>
              </a:rPr>
              <a:t>中心」</a:t>
            </a:r>
            <a:r>
              <a:rPr lang="en-US" altLang="zh-TW" dirty="0" smtClean="0">
                <a:solidFill>
                  <a:schemeClr val="tx2">
                    <a:satMod val="130000"/>
                  </a:schemeClr>
                </a:solidFill>
                <a:latin typeface="標楷體" pitchFamily="65" charset="-120"/>
                <a:ea typeface="標楷體" pitchFamily="65" charset="-120"/>
              </a:rPr>
              <a:t/>
            </a:r>
            <a:br>
              <a:rPr lang="en-US" altLang="zh-TW" dirty="0" smtClean="0">
                <a:solidFill>
                  <a:schemeClr val="tx2">
                    <a:satMod val="130000"/>
                  </a:schemeClr>
                </a:solidFill>
                <a:latin typeface="標楷體" pitchFamily="65" charset="-120"/>
                <a:ea typeface="標楷體" pitchFamily="65" charset="-120"/>
              </a:rPr>
            </a:br>
            <a:r>
              <a:rPr lang="zh-TW" altLang="en-US" dirty="0" smtClean="0">
                <a:solidFill>
                  <a:schemeClr val="tx2">
                    <a:satMod val="130000"/>
                  </a:schemeClr>
                </a:solidFill>
                <a:latin typeface="標楷體" pitchFamily="65" charset="-120"/>
                <a:ea typeface="標楷體" pitchFamily="65" charset="-120"/>
              </a:rPr>
              <a:t>計畫簡</a:t>
            </a:r>
            <a:r>
              <a:rPr lang="zh-TW" altLang="en-US" dirty="0">
                <a:solidFill>
                  <a:schemeClr val="tx2">
                    <a:satMod val="130000"/>
                  </a:schemeClr>
                </a:solidFill>
                <a:latin typeface="標楷體" pitchFamily="65" charset="-120"/>
                <a:ea typeface="標楷體" pitchFamily="65" charset="-120"/>
              </a:rPr>
              <a:t>報</a:t>
            </a:r>
            <a:endParaRPr lang="zh-TW" altLang="en-US" dirty="0">
              <a:latin typeface="標楷體" pitchFamily="65" charset="-120"/>
              <a:ea typeface="標楷體" pitchFamily="65" charset="-120"/>
            </a:endParaRPr>
          </a:p>
        </p:txBody>
      </p:sp>
      <p:sp>
        <p:nvSpPr>
          <p:cNvPr id="7171" name="副標題 2"/>
          <p:cNvSpPr>
            <a:spLocks noGrp="1"/>
          </p:cNvSpPr>
          <p:nvPr>
            <p:ph type="subTitle" idx="1"/>
          </p:nvPr>
        </p:nvSpPr>
        <p:spPr/>
        <p:txBody>
          <a:bodyPr/>
          <a:lstStyle/>
          <a:p>
            <a:pPr algn="ctr" eaLnBrk="1" hangingPunct="1"/>
            <a:r>
              <a:rPr lang="zh-TW" altLang="en-US" smtClean="0">
                <a:latin typeface="標楷體" panose="03000509000000000000" pitchFamily="65" charset="-120"/>
                <a:ea typeface="標楷體" panose="03000509000000000000" pitchFamily="65" charset="-120"/>
              </a:rPr>
              <a:t>黃仁竑教授</a:t>
            </a:r>
            <a:endParaRPr lang="en-US" altLang="zh-TW" smtClean="0">
              <a:latin typeface="標楷體" panose="03000509000000000000" pitchFamily="65" charset="-120"/>
              <a:ea typeface="標楷體" panose="03000509000000000000" pitchFamily="65" charset="-120"/>
            </a:endParaRPr>
          </a:p>
          <a:p>
            <a:pPr algn="ctr" eaLnBrk="1" hangingPunct="1"/>
            <a:r>
              <a:rPr lang="zh-TW" altLang="en-US" smtClean="0">
                <a:latin typeface="標楷體" panose="03000509000000000000" pitchFamily="65" charset="-120"/>
                <a:ea typeface="標楷體" panose="03000509000000000000" pitchFamily="65" charset="-120"/>
              </a:rPr>
              <a:t>國立中正大學資工系</a:t>
            </a:r>
          </a:p>
        </p:txBody>
      </p:sp>
      <p:sp>
        <p:nvSpPr>
          <p:cNvPr id="717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06EF035-E918-414B-B482-B261D9B3ABFA}" type="slidenum">
              <a:rPr kumimoji="0" lang="en-US" altLang="zh-TW" sz="1200">
                <a:latin typeface="Garamond" panose="02020404030301010803" pitchFamily="18" charset="0"/>
              </a:rPr>
              <a:pPr>
                <a:spcBef>
                  <a:spcPct val="0"/>
                </a:spcBef>
                <a:buClrTx/>
                <a:buSzTx/>
                <a:buFontTx/>
                <a:buNone/>
              </a:pPr>
              <a:t>1</a:t>
            </a:fld>
            <a:endParaRPr kumimoji="0" lang="en-US" altLang="zh-TW" sz="1200">
              <a:latin typeface="Garamond" panose="02020404030301010803" pitchFamily="18" charset="0"/>
            </a:endParaRPr>
          </a:p>
        </p:txBody>
      </p:sp>
      <p:sp>
        <p:nvSpPr>
          <p:cNvPr id="7173" name="文字方塊 5"/>
          <p:cNvSpPr txBox="1">
            <a:spLocks noChangeArrowheads="1"/>
          </p:cNvSpPr>
          <p:nvPr/>
        </p:nvSpPr>
        <p:spPr bwMode="auto">
          <a:xfrm>
            <a:off x="6804025" y="5216525"/>
            <a:ext cx="1553630"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3200" dirty="0" smtClean="0"/>
              <a:t>2015/10/20</a:t>
            </a:r>
            <a:endParaRPr lang="zh-TW"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圓角矩形 63"/>
          <p:cNvSpPr/>
          <p:nvPr/>
        </p:nvSpPr>
        <p:spPr>
          <a:xfrm>
            <a:off x="5092700" y="3697288"/>
            <a:ext cx="3673475" cy="787400"/>
          </a:xfrm>
          <a:prstGeom prst="roundRect">
            <a:avLst/>
          </a:prstGeom>
          <a:solidFill>
            <a:srgbClr val="3366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ea typeface="微軟正黑體"/>
            </a:endParaRPr>
          </a:p>
        </p:txBody>
      </p:sp>
      <p:sp>
        <p:nvSpPr>
          <p:cNvPr id="14" name="圓角矩形 13"/>
          <p:cNvSpPr/>
          <p:nvPr/>
        </p:nvSpPr>
        <p:spPr>
          <a:xfrm>
            <a:off x="509588" y="3694113"/>
            <a:ext cx="3673475" cy="787400"/>
          </a:xfrm>
          <a:prstGeom prst="roundRect">
            <a:avLst/>
          </a:prstGeom>
          <a:solidFill>
            <a:srgbClr val="3366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ea typeface="微軟正黑體"/>
            </a:endParaRPr>
          </a:p>
        </p:txBody>
      </p:sp>
      <p:sp>
        <p:nvSpPr>
          <p:cNvPr id="2" name="標題 1"/>
          <p:cNvSpPr>
            <a:spLocks noGrp="1"/>
          </p:cNvSpPr>
          <p:nvPr>
            <p:ph type="title"/>
          </p:nvPr>
        </p:nvSpPr>
        <p:spPr>
          <a:xfrm>
            <a:off x="2124075" y="188913"/>
            <a:ext cx="5233988" cy="360362"/>
          </a:xfrm>
        </p:spPr>
        <p:txBody>
          <a:bodyPr/>
          <a:lstStyle/>
          <a:p>
            <a:pPr>
              <a:defRPr/>
            </a:pPr>
            <a:r>
              <a:rPr sz="2800">
                <a:solidFill>
                  <a:schemeClr val="tx2">
                    <a:satMod val="130000"/>
                  </a:schemeClr>
                </a:solidFill>
                <a:latin typeface="標楷體" pitchFamily="65" charset="-120"/>
                <a:ea typeface="標楷體" pitchFamily="65" charset="-120"/>
              </a:rPr>
              <a:t>服務導向軟體定義雲端資料中心</a:t>
            </a:r>
            <a:endParaRPr sz="2800">
              <a:solidFill>
                <a:srgbClr val="FF0000"/>
              </a:solidFill>
              <a:ea typeface="微軟正黑體"/>
            </a:endParaRPr>
          </a:p>
        </p:txBody>
      </p:sp>
      <p:sp>
        <p:nvSpPr>
          <p:cNvPr id="16389" name="投影片編號版面配置區 2"/>
          <p:cNvSpPr>
            <a:spLocks noGrp="1"/>
          </p:cNvSpPr>
          <p:nvPr>
            <p:ph type="sldNum" sz="quarter" idx="12"/>
          </p:nvPr>
        </p:nvSpPr>
        <p:spPr>
          <a:xfrm>
            <a:off x="6915150" y="64484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FA436C62-B9E5-484F-9010-27AFA191206A}" type="slidenum">
              <a:rPr kumimoji="0" lang="zh-TW" altLang="en-US" baseline="0">
                <a:latin typeface="微軟正黑體" panose="020B0604030504040204" pitchFamily="34" charset="-120"/>
                <a:ea typeface="微軟正黑體" panose="020B0604030504040204" pitchFamily="34" charset="-120"/>
              </a:rPr>
              <a:pPr/>
              <a:t>10</a:t>
            </a:fld>
            <a:endParaRPr kumimoji="0" lang="zh-TW" altLang="en-US" baseline="0">
              <a:latin typeface="微軟正黑體" panose="020B0604030504040204" pitchFamily="34" charset="-120"/>
              <a:ea typeface="微軟正黑體" panose="020B0604030504040204" pitchFamily="34" charset="-120"/>
            </a:endParaRPr>
          </a:p>
        </p:txBody>
      </p:sp>
      <p:sp>
        <p:nvSpPr>
          <p:cNvPr id="44" name="矩形 43"/>
          <p:cNvSpPr/>
          <p:nvPr/>
        </p:nvSpPr>
        <p:spPr>
          <a:xfrm>
            <a:off x="5189538" y="1266825"/>
            <a:ext cx="3498850" cy="2430463"/>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182563" indent="-182563">
              <a:defRPr/>
            </a:pPr>
            <a:endParaRPr lang="zh-TW" altLang="en-US" sz="1200">
              <a:solidFill>
                <a:schemeClr val="tx1"/>
              </a:solidFill>
              <a:latin typeface="微軟正黑體"/>
              <a:ea typeface="微軟正黑體"/>
            </a:endParaRPr>
          </a:p>
        </p:txBody>
      </p:sp>
      <p:sp>
        <p:nvSpPr>
          <p:cNvPr id="25" name="矩形 24"/>
          <p:cNvSpPr/>
          <p:nvPr/>
        </p:nvSpPr>
        <p:spPr>
          <a:xfrm>
            <a:off x="596900" y="1266825"/>
            <a:ext cx="3498850" cy="2398713"/>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182563" indent="-182563">
              <a:defRPr/>
            </a:pPr>
            <a:endParaRPr lang="zh-TW" altLang="en-US" sz="1200">
              <a:solidFill>
                <a:schemeClr val="tx1"/>
              </a:solidFill>
              <a:latin typeface="微軟正黑體"/>
              <a:ea typeface="微軟正黑體"/>
            </a:endParaRPr>
          </a:p>
        </p:txBody>
      </p:sp>
      <p:sp>
        <p:nvSpPr>
          <p:cNvPr id="16392" name="矩形 31"/>
          <p:cNvSpPr>
            <a:spLocks noChangeArrowheads="1"/>
          </p:cNvSpPr>
          <p:nvPr/>
        </p:nvSpPr>
        <p:spPr bwMode="auto">
          <a:xfrm>
            <a:off x="509588" y="3716338"/>
            <a:ext cx="3673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1600" b="1" baseline="0">
                <a:solidFill>
                  <a:schemeClr val="bg1"/>
                </a:solidFill>
                <a:latin typeface="微軟正黑體" panose="020B0604030504040204" pitchFamily="34" charset="-120"/>
                <a:ea typeface="微軟正黑體" panose="020B0604030504040204" pitchFamily="34" charset="-120"/>
              </a:rPr>
              <a:t>現在雲端資料中心的困境</a:t>
            </a:r>
          </a:p>
        </p:txBody>
      </p:sp>
      <p:sp>
        <p:nvSpPr>
          <p:cNvPr id="16393" name="矩形 31"/>
          <p:cNvSpPr>
            <a:spLocks noChangeArrowheads="1"/>
          </p:cNvSpPr>
          <p:nvPr/>
        </p:nvSpPr>
        <p:spPr bwMode="auto">
          <a:xfrm>
            <a:off x="550863" y="3933825"/>
            <a:ext cx="38512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2075" indent="-92075">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zh-TW" altLang="en-US" sz="1400" baseline="0">
                <a:solidFill>
                  <a:schemeClr val="bg1"/>
                </a:solidFill>
                <a:latin typeface="微軟正黑體" panose="020B0604030504040204" pitchFamily="34" charset="-120"/>
                <a:ea typeface="微軟正黑體" panose="020B0604030504040204" pitchFamily="34" charset="-120"/>
              </a:rPr>
              <a:t>設定複雜、易錯、無法準確提供服務品質</a:t>
            </a:r>
            <a:endParaRPr lang="en-US" altLang="zh-TW" sz="1400" baseline="0">
              <a:solidFill>
                <a:schemeClr val="bg1"/>
              </a:solidFill>
              <a:latin typeface="微軟正黑體" panose="020B0604030504040204" pitchFamily="34" charset="-120"/>
              <a:ea typeface="微軟正黑體" panose="020B0604030504040204" pitchFamily="34" charset="-120"/>
            </a:endParaRPr>
          </a:p>
          <a:p>
            <a:pPr>
              <a:buFont typeface="Arial" panose="020B0604020202020204" pitchFamily="34" charset="0"/>
              <a:buChar char="•"/>
            </a:pPr>
            <a:r>
              <a:rPr lang="zh-TW" altLang="en-US" sz="1400" baseline="0">
                <a:solidFill>
                  <a:schemeClr val="bg1"/>
                </a:solidFill>
                <a:latin typeface="微軟正黑體" panose="020B0604030504040204" pitchFamily="34" charset="-120"/>
                <a:ea typeface="微軟正黑體" panose="020B0604030504040204" pitchFamily="34" charset="-120"/>
              </a:rPr>
              <a:t>網路協定效能不彰、頻寬無法善用</a:t>
            </a:r>
            <a:endParaRPr lang="en-US" altLang="zh-TW" sz="1400" baseline="0">
              <a:solidFill>
                <a:schemeClr val="bg1"/>
              </a:solidFill>
              <a:latin typeface="微軟正黑體" panose="020B0604030504040204" pitchFamily="34" charset="-120"/>
              <a:ea typeface="微軟正黑體" panose="020B0604030504040204" pitchFamily="34" charset="-120"/>
            </a:endParaRPr>
          </a:p>
          <a:p>
            <a:pPr>
              <a:buFont typeface="Arial" panose="020B0604020202020204" pitchFamily="34" charset="0"/>
              <a:buChar char="•"/>
            </a:pPr>
            <a:endParaRPr lang="en-US" altLang="zh-TW" sz="1400" baseline="0">
              <a:solidFill>
                <a:schemeClr val="bg1"/>
              </a:solidFill>
              <a:latin typeface="微軟正黑體" panose="020B0604030504040204" pitchFamily="34" charset="-120"/>
              <a:ea typeface="微軟正黑體" panose="020B0604030504040204" pitchFamily="34" charset="-120"/>
            </a:endParaRPr>
          </a:p>
        </p:txBody>
      </p:sp>
      <p:sp>
        <p:nvSpPr>
          <p:cNvPr id="16394" name="向上箭號 26"/>
          <p:cNvSpPr>
            <a:spLocks noChangeArrowheads="1"/>
          </p:cNvSpPr>
          <p:nvPr/>
        </p:nvSpPr>
        <p:spPr bwMode="auto">
          <a:xfrm rot="5400000">
            <a:off x="4427538" y="1773238"/>
            <a:ext cx="433387" cy="865187"/>
          </a:xfrm>
          <a:prstGeom prst="upArrow">
            <a:avLst>
              <a:gd name="adj1" fmla="val 50000"/>
              <a:gd name="adj2" fmla="val 94845"/>
            </a:avLst>
          </a:prstGeom>
          <a:solidFill>
            <a:srgbClr val="FF9637"/>
          </a:solidFill>
          <a:ln w="25400" algn="ctr">
            <a:solidFill>
              <a:srgbClr val="FF0000"/>
            </a:solidFill>
            <a:miter lim="800000"/>
            <a:headEnd/>
            <a:tailEnd/>
          </a:ln>
        </p:spPr>
        <p:txBody>
          <a:bodyPr rot="10800000" vert="eaVert"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endParaRPr lang="zh-TW" altLang="en-US" sz="1200">
              <a:solidFill>
                <a:srgbClr val="FFFFFF"/>
              </a:solidFill>
              <a:latin typeface="微軟正黑體" panose="020B0604030504040204" pitchFamily="34" charset="-120"/>
              <a:ea typeface="微軟正黑體" panose="020B0604030504040204" pitchFamily="34" charset="-120"/>
            </a:endParaRPr>
          </a:p>
        </p:txBody>
      </p:sp>
      <p:sp>
        <p:nvSpPr>
          <p:cNvPr id="16395" name="矩形 33"/>
          <p:cNvSpPr>
            <a:spLocks noChangeArrowheads="1"/>
          </p:cNvSpPr>
          <p:nvPr/>
        </p:nvSpPr>
        <p:spPr bwMode="auto">
          <a:xfrm>
            <a:off x="4284663" y="2492375"/>
            <a:ext cx="7921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2400">
                <a:solidFill>
                  <a:srgbClr val="0000FF"/>
                </a:solidFill>
                <a:latin typeface="微軟正黑體" panose="020B0604030504040204" pitchFamily="34" charset="-120"/>
                <a:ea typeface="微軟正黑體" panose="020B0604030504040204" pitchFamily="34" charset="-120"/>
              </a:rPr>
              <a:t>軟體定義網路技術</a:t>
            </a:r>
          </a:p>
        </p:txBody>
      </p:sp>
      <p:grpSp>
        <p:nvGrpSpPr>
          <p:cNvPr id="16396" name="群組 3"/>
          <p:cNvGrpSpPr>
            <a:grpSpLocks/>
          </p:cNvGrpSpPr>
          <p:nvPr/>
        </p:nvGrpSpPr>
        <p:grpSpPr bwMode="auto">
          <a:xfrm>
            <a:off x="74613" y="4622800"/>
            <a:ext cx="8958262" cy="2190750"/>
            <a:chOff x="6678" y="1109817"/>
            <a:chExt cx="8957810" cy="2190412"/>
          </a:xfrm>
        </p:grpSpPr>
        <p:grpSp>
          <p:nvGrpSpPr>
            <p:cNvPr id="16402" name="Group 14"/>
            <p:cNvGrpSpPr>
              <a:grpSpLocks/>
            </p:cNvGrpSpPr>
            <p:nvPr/>
          </p:nvGrpSpPr>
          <p:grpSpPr bwMode="auto">
            <a:xfrm flipH="1">
              <a:off x="3683504" y="1109817"/>
              <a:ext cx="2224744" cy="504055"/>
              <a:chOff x="4754" y="686"/>
              <a:chExt cx="1248" cy="438"/>
            </a:xfrm>
          </p:grpSpPr>
          <p:pic>
            <p:nvPicPr>
              <p:cNvPr id="16413" name="Picture 15" descr="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4"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TW" sz="1800" b="1">
                    <a:solidFill>
                      <a:srgbClr val="000066"/>
                    </a:solidFill>
                    <a:latin typeface="微軟正黑體" panose="020B0604030504040204" pitchFamily="34" charset="-120"/>
                    <a:ea typeface="微軟正黑體" panose="020B0604030504040204" pitchFamily="34" charset="-120"/>
                  </a:rPr>
                  <a:t>FY105</a:t>
                </a:r>
              </a:p>
            </p:txBody>
          </p:sp>
        </p:grpSp>
        <p:grpSp>
          <p:nvGrpSpPr>
            <p:cNvPr id="16403" name="Group 14"/>
            <p:cNvGrpSpPr>
              <a:grpSpLocks/>
            </p:cNvGrpSpPr>
            <p:nvPr/>
          </p:nvGrpSpPr>
          <p:grpSpPr bwMode="auto">
            <a:xfrm flipH="1">
              <a:off x="1187623" y="1109817"/>
              <a:ext cx="2117163" cy="504055"/>
              <a:chOff x="4754" y="686"/>
              <a:chExt cx="1248" cy="438"/>
            </a:xfrm>
          </p:grpSpPr>
          <p:pic>
            <p:nvPicPr>
              <p:cNvPr id="16411" name="Picture 15" descr="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2"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TW" sz="1800" b="1">
                    <a:solidFill>
                      <a:srgbClr val="000066"/>
                    </a:solidFill>
                    <a:latin typeface="微軟正黑體" panose="020B0604030504040204" pitchFamily="34" charset="-120"/>
                    <a:ea typeface="微軟正黑體" panose="020B0604030504040204" pitchFamily="34" charset="-120"/>
                  </a:rPr>
                  <a:t>FY104</a:t>
                </a:r>
              </a:p>
            </p:txBody>
          </p:sp>
        </p:grpSp>
        <p:grpSp>
          <p:nvGrpSpPr>
            <p:cNvPr id="16404" name="Group 14"/>
            <p:cNvGrpSpPr>
              <a:grpSpLocks/>
            </p:cNvGrpSpPr>
            <p:nvPr/>
          </p:nvGrpSpPr>
          <p:grpSpPr bwMode="auto">
            <a:xfrm flipH="1">
              <a:off x="6345914" y="1109817"/>
              <a:ext cx="2186526" cy="504055"/>
              <a:chOff x="4754" y="686"/>
              <a:chExt cx="1248" cy="438"/>
            </a:xfrm>
          </p:grpSpPr>
          <p:pic>
            <p:nvPicPr>
              <p:cNvPr id="16409" name="Picture 15" descr="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0"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TW" sz="1800" b="1">
                    <a:solidFill>
                      <a:srgbClr val="000066"/>
                    </a:solidFill>
                    <a:latin typeface="微軟正黑體" panose="020B0604030504040204" pitchFamily="34" charset="-120"/>
                    <a:ea typeface="微軟正黑體" panose="020B0604030504040204" pitchFamily="34" charset="-120"/>
                  </a:rPr>
                  <a:t>FY106</a:t>
                </a:r>
              </a:p>
            </p:txBody>
          </p:sp>
        </p:grpSp>
        <p:sp>
          <p:nvSpPr>
            <p:cNvPr id="60" name="AutoShape 298"/>
            <p:cNvSpPr>
              <a:spLocks noChangeArrowheads="1"/>
            </p:cNvSpPr>
            <p:nvPr/>
          </p:nvSpPr>
          <p:spPr bwMode="auto">
            <a:xfrm>
              <a:off x="682920" y="1685991"/>
              <a:ext cx="2812858" cy="1614238"/>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lstStyle>
              <a:lvl1pPr defTabSz="962025">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defTabSz="962025">
                <a:spcBef>
                  <a:spcPct val="20000"/>
                </a:spcBef>
                <a:buChar char="•"/>
                <a:defRPr kumimoji="1" sz="2200" b="1">
                  <a:solidFill>
                    <a:srgbClr val="0000FF"/>
                  </a:solidFill>
                  <a:latin typeface="Arial" charset="0"/>
                  <a:ea typeface="標楷體" pitchFamily="65" charset="-120"/>
                </a:defRPr>
              </a:lvl2pPr>
              <a:lvl3pPr marL="1143000" indent="-228600" defTabSz="962025">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defTabSz="962025">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defTabSz="962025">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marL="174625" indent="-174625">
                <a:spcBef>
                  <a:spcPct val="0"/>
                </a:spcBef>
                <a:buFont typeface="Arial" panose="020B0604020202020204" pitchFamily="34" charset="0"/>
                <a:buChar char="•"/>
                <a:defRPr/>
              </a:pPr>
              <a:r>
                <a:rPr lang="zh-TW" altLang="en-US" sz="1600" baseline="0" dirty="0" smtClean="0">
                  <a:solidFill>
                    <a:srgbClr val="006600"/>
                  </a:solidFill>
                  <a:latin typeface="標楷體" panose="03000509000000000000" pitchFamily="65" charset="-120"/>
                  <a:cs typeface="Times New Roman" pitchFamily="18" charset="0"/>
                </a:rPr>
                <a:t>單一資料中心</a:t>
              </a:r>
              <a:r>
                <a:rPr lang="en-US" altLang="zh-TW" sz="1600" baseline="0" dirty="0" smtClean="0">
                  <a:solidFill>
                    <a:srgbClr val="006600"/>
                  </a:solidFill>
                  <a:latin typeface="Times New Roman" panose="02020603050405020304" pitchFamily="18" charset="0"/>
                  <a:cs typeface="Times New Roman" panose="02020603050405020304" pitchFamily="18" charset="0"/>
                </a:rPr>
                <a:t>SDN</a:t>
              </a:r>
              <a:r>
                <a:rPr lang="zh-TW" altLang="en-US" sz="1600" baseline="0" dirty="0" smtClean="0">
                  <a:solidFill>
                    <a:srgbClr val="006600"/>
                  </a:solidFill>
                  <a:latin typeface="標楷體" panose="03000509000000000000" pitchFamily="65" charset="-120"/>
                  <a:cs typeface="Times New Roman" pitchFamily="18" charset="0"/>
                </a:rPr>
                <a:t>技術</a:t>
              </a:r>
              <a:endParaRPr lang="en-US" altLang="zh-TW" sz="1600" baseline="0" dirty="0" smtClean="0">
                <a:solidFill>
                  <a:srgbClr val="006600"/>
                </a:solidFill>
                <a:latin typeface="標楷體" panose="03000509000000000000" pitchFamily="65" charset="-120"/>
                <a:cs typeface="Times New Roman" pitchFamily="18" charset="0"/>
              </a:endParaRPr>
            </a:p>
            <a:p>
              <a:pPr marL="355600" lvl="1" indent="-177800">
                <a:spcBef>
                  <a:spcPct val="0"/>
                </a:spcBef>
                <a:buFont typeface="Wingdings" panose="05000000000000000000" pitchFamily="2" charset="2"/>
                <a:buChar char="ü"/>
                <a:defRPr/>
              </a:pPr>
              <a:r>
                <a:rPr lang="zh-TW" altLang="en-US" sz="1400" baseline="0" dirty="0" smtClean="0">
                  <a:solidFill>
                    <a:srgbClr val="0000CC"/>
                  </a:solidFill>
                  <a:latin typeface="標楷體" panose="03000509000000000000" pitchFamily="65" charset="-120"/>
                </a:rPr>
                <a:t>資料中心網路技術</a:t>
              </a:r>
              <a:endParaRPr lang="en-US" altLang="zh-TW" sz="1400" baseline="0" dirty="0" smtClean="0">
                <a:solidFill>
                  <a:srgbClr val="0000CC"/>
                </a:solidFill>
                <a:latin typeface="標楷體" panose="03000509000000000000" pitchFamily="65" charset="-120"/>
              </a:endParaRPr>
            </a:p>
            <a:p>
              <a:pPr marL="355600" lvl="1" indent="-177800">
                <a:spcBef>
                  <a:spcPct val="0"/>
                </a:spcBef>
                <a:buFont typeface="Wingdings" panose="05000000000000000000" pitchFamily="2" charset="2"/>
                <a:buChar char="ü"/>
                <a:defRPr/>
              </a:pPr>
              <a:r>
                <a:rPr lang="zh-TW" altLang="en-US" sz="1400" baseline="0" dirty="0" smtClean="0">
                  <a:solidFill>
                    <a:srgbClr val="0000CC"/>
                  </a:solidFill>
                  <a:latin typeface="標楷體" panose="03000509000000000000" pitchFamily="65" charset="-120"/>
                </a:rPr>
                <a:t>網路功能虛擬化標準介面</a:t>
              </a:r>
              <a:endParaRPr lang="en-US" altLang="zh-TW" sz="1400" baseline="0" dirty="0" smtClean="0">
                <a:solidFill>
                  <a:srgbClr val="0000CC"/>
                </a:solidFill>
                <a:latin typeface="標楷體" panose="03000509000000000000" pitchFamily="65" charset="-120"/>
              </a:endParaRPr>
            </a:p>
            <a:p>
              <a:pPr marL="355600" lvl="1" indent="-177800">
                <a:spcBef>
                  <a:spcPct val="0"/>
                </a:spcBef>
                <a:buFont typeface="Wingdings" panose="05000000000000000000" pitchFamily="2" charset="2"/>
                <a:buChar char="ü"/>
                <a:defRPr/>
              </a:pPr>
              <a:r>
                <a:rPr lang="zh-TW" altLang="en-US" sz="1400" baseline="0" dirty="0">
                  <a:solidFill>
                    <a:srgbClr val="0000CC"/>
                  </a:solidFill>
                  <a:latin typeface="標楷體" panose="03000509000000000000" pitchFamily="65" charset="-120"/>
                </a:rPr>
                <a:t>網路功能虛擬</a:t>
              </a:r>
              <a:r>
                <a:rPr lang="zh-TW" altLang="en-US" sz="1400" baseline="0" dirty="0" smtClean="0">
                  <a:solidFill>
                    <a:srgbClr val="0000CC"/>
                  </a:solidFill>
                  <a:latin typeface="標楷體" panose="03000509000000000000" pitchFamily="65" charset="-120"/>
                </a:rPr>
                <a:t>化模組實作</a:t>
              </a:r>
              <a:endParaRPr lang="en-US" altLang="zh-TW" sz="1400" baseline="0" dirty="0">
                <a:solidFill>
                  <a:srgbClr val="0000CC"/>
                </a:solidFill>
                <a:latin typeface="標楷體" panose="03000509000000000000" pitchFamily="65" charset="-120"/>
              </a:endParaRPr>
            </a:p>
            <a:p>
              <a:pPr marL="361950" lvl="1" indent="-180975">
                <a:spcBef>
                  <a:spcPct val="0"/>
                </a:spcBef>
                <a:buFont typeface="Wingdings" panose="05000000000000000000" pitchFamily="2" charset="2"/>
                <a:buChar char="ü"/>
                <a:defRPr/>
              </a:pPr>
              <a:r>
                <a:rPr lang="zh-TW" altLang="en-US" sz="1400" baseline="0" dirty="0">
                  <a:solidFill>
                    <a:srgbClr val="0000CC"/>
                  </a:solidFill>
                  <a:latin typeface="標楷體" panose="03000509000000000000" pitchFamily="65" charset="-120"/>
                </a:rPr>
                <a:t>社群網路</a:t>
              </a:r>
              <a:r>
                <a:rPr lang="zh-TW" altLang="en-US" sz="1400" baseline="0" dirty="0" smtClean="0">
                  <a:solidFill>
                    <a:srgbClr val="0000CC"/>
                  </a:solidFill>
                  <a:latin typeface="標楷體" panose="03000509000000000000" pitchFamily="65" charset="-120"/>
                </a:rPr>
                <a:t>服務資料儲存佈署</a:t>
              </a:r>
              <a:endParaRPr lang="en-US" altLang="zh-TW" sz="1600" dirty="0" smtClean="0">
                <a:solidFill>
                  <a:srgbClr val="006600"/>
                </a:solidFill>
                <a:latin typeface="標楷體" panose="03000509000000000000" pitchFamily="65" charset="-120"/>
                <a:cs typeface="Times New Roman" pitchFamily="18" charset="0"/>
              </a:endParaRPr>
            </a:p>
          </p:txBody>
        </p:sp>
        <p:sp>
          <p:nvSpPr>
            <p:cNvPr id="16406" name="AutoShape 298"/>
            <p:cNvSpPr>
              <a:spLocks noChangeArrowheads="1"/>
            </p:cNvSpPr>
            <p:nvPr/>
          </p:nvSpPr>
          <p:spPr bwMode="auto">
            <a:xfrm>
              <a:off x="6317314" y="1687442"/>
              <a:ext cx="2647174" cy="1579260"/>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lstStyle>
              <a:lvl1pPr marL="174625" indent="-174625">
                <a:defRPr kumimoji="1" baseline="30000">
                  <a:solidFill>
                    <a:schemeClr val="tx1"/>
                  </a:solidFill>
                  <a:latin typeface="Arial" panose="020B0604020202020204" pitchFamily="34" charset="0"/>
                  <a:ea typeface="新細明體" panose="02020500000000000000" pitchFamily="18" charset="-120"/>
                </a:defRPr>
              </a:lvl1pPr>
              <a:lvl2pPr marL="361950" indent="-180975">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zh-TW" altLang="en-US"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rPr>
                <a:t>異地資料中心</a:t>
              </a:r>
              <a:r>
                <a:rPr lang="en-US" altLang="zh-TW" sz="1600" b="1" baseline="0" dirty="0">
                  <a:solidFill>
                    <a:srgbClr val="006600"/>
                  </a:solidFill>
                  <a:latin typeface="Times New Roman" panose="02020603050405020304" pitchFamily="18" charset="0"/>
                  <a:ea typeface="標楷體" panose="03000509000000000000" pitchFamily="65" charset="-120"/>
                  <a:cs typeface="Times New Roman" panose="02020603050405020304" pitchFamily="18" charset="0"/>
                </a:rPr>
                <a:t>SDN</a:t>
              </a:r>
              <a:r>
                <a:rPr lang="zh-TW" altLang="en-US"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rPr>
                <a:t>技術</a:t>
              </a:r>
              <a:endParaRPr lang="en-US" altLang="zh-TW"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zh-TW" altLang="en-US"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rPr>
                <a:t>異地資料中心網路連接技術</a:t>
              </a:r>
              <a:endParaRPr lang="en-US" altLang="zh-TW"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en-US" altLang="zh-TW" sz="1400" b="1" baseline="0"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rPr>
                <a:t>NFV orchestration</a:t>
              </a:r>
              <a:r>
                <a:rPr lang="zh-TW" altLang="en-US" sz="1400" b="1" baseline="0" dirty="0">
                  <a:solidFill>
                    <a:srgbClr val="0000CC"/>
                  </a:solidFill>
                  <a:latin typeface="標楷體" panose="03000509000000000000" pitchFamily="65" charset="-120"/>
                  <a:ea typeface="標楷體" panose="03000509000000000000" pitchFamily="65" charset="-120"/>
                </a:rPr>
                <a:t>的串接機制</a:t>
              </a:r>
              <a:endParaRPr lang="en-US" altLang="zh-TW" sz="1400" b="1" baseline="0" dirty="0">
                <a:solidFill>
                  <a:srgbClr val="0000CC"/>
                </a:solidFill>
                <a:latin typeface="標楷體" panose="03000509000000000000" pitchFamily="65" charset="-120"/>
                <a:ea typeface="標楷體" panose="03000509000000000000" pitchFamily="65" charset="-120"/>
              </a:endParaRPr>
            </a:p>
            <a:p>
              <a:pPr lvl="1">
                <a:buFont typeface="Wingdings" panose="05000000000000000000" pitchFamily="2" charset="2"/>
                <a:buChar char="ü"/>
              </a:pPr>
              <a:r>
                <a:rPr lang="zh-TW" altLang="en-US" sz="1400" b="1" baseline="0" dirty="0">
                  <a:solidFill>
                    <a:srgbClr val="0000CC"/>
                  </a:solidFill>
                  <a:latin typeface="標楷體" panose="03000509000000000000" pitchFamily="65" charset="-120"/>
                  <a:ea typeface="標楷體" panose="03000509000000000000" pitchFamily="65" charset="-120"/>
                </a:rPr>
                <a:t>網路安全控制</a:t>
              </a:r>
              <a:endParaRPr lang="en-US" altLang="zh-TW" sz="1400" b="1" baseline="0" dirty="0">
                <a:solidFill>
                  <a:srgbClr val="0000CC"/>
                </a:solidFill>
                <a:latin typeface="標楷體" panose="03000509000000000000" pitchFamily="65" charset="-120"/>
                <a:ea typeface="標楷體" panose="03000509000000000000" pitchFamily="65" charset="-120"/>
              </a:endParaRPr>
            </a:p>
            <a:p>
              <a:pPr lvl="1">
                <a:buFont typeface="Wingdings" panose="05000000000000000000" pitchFamily="2" charset="2"/>
                <a:buChar char="ü"/>
              </a:pPr>
              <a:r>
                <a:rPr lang="zh-TW" altLang="en-US" sz="1400" b="1" baseline="0" dirty="0" smtClean="0">
                  <a:solidFill>
                    <a:srgbClr val="0000CC"/>
                  </a:solidFill>
                  <a:latin typeface="標楷體" panose="03000509000000000000" pitchFamily="65" charset="-120"/>
                  <a:ea typeface="標楷體" panose="03000509000000000000" pitchFamily="65" charset="-120"/>
                  <a:cs typeface="Times New Roman" panose="02020603050405020304" pitchFamily="18" charset="0"/>
                </a:rPr>
                <a:t>行動核心網路虛擬化技術</a:t>
              </a:r>
              <a:endParaRPr lang="en-US" altLang="zh-TW" sz="1400" b="1" baseline="0" dirty="0" smtClean="0">
                <a:solidFill>
                  <a:srgbClr val="0000CC"/>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6407" name="AutoShape 298"/>
            <p:cNvSpPr>
              <a:spLocks noChangeArrowheads="1"/>
            </p:cNvSpPr>
            <p:nvPr/>
          </p:nvSpPr>
          <p:spPr bwMode="auto">
            <a:xfrm>
              <a:off x="3567781" y="1685881"/>
              <a:ext cx="2664162" cy="1580684"/>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lstStyle>
              <a:lvl1pPr marL="174625" indent="-174625">
                <a:defRPr kumimoji="1" baseline="30000">
                  <a:solidFill>
                    <a:schemeClr val="tx1"/>
                  </a:solidFill>
                  <a:latin typeface="Arial" panose="020B0604020202020204" pitchFamily="34" charset="0"/>
                  <a:ea typeface="新細明體" panose="02020500000000000000" pitchFamily="18" charset="-120"/>
                </a:defRPr>
              </a:lvl1pPr>
              <a:lvl2pPr marL="361950" indent="-180975">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zh-TW" altLang="en-US"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rPr>
                <a:t>單一資料中心</a:t>
              </a:r>
              <a:r>
                <a:rPr lang="en-US" altLang="zh-TW" sz="1600" b="1" baseline="0" dirty="0">
                  <a:solidFill>
                    <a:srgbClr val="006600"/>
                  </a:solidFill>
                  <a:latin typeface="Times New Roman" panose="02020603050405020304" pitchFamily="18" charset="0"/>
                  <a:ea typeface="標楷體" panose="03000509000000000000" pitchFamily="65" charset="-120"/>
                  <a:cs typeface="Times New Roman" panose="02020603050405020304" pitchFamily="18" charset="0"/>
                </a:rPr>
                <a:t>SDN</a:t>
              </a:r>
              <a:r>
                <a:rPr lang="zh-TW" altLang="en-US"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rPr>
                <a:t>技術</a:t>
              </a:r>
              <a:endParaRPr lang="en-US" altLang="zh-TW" sz="1600" b="1" baseline="0" dirty="0">
                <a:solidFill>
                  <a:srgbClr val="006600"/>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zh-TW" altLang="en-US"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rPr>
                <a:t>資料中心網路控制技術</a:t>
              </a:r>
              <a:endParaRPr lang="en-US" altLang="zh-TW"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zh-TW" altLang="en-US"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rPr>
                <a:t>網路功能虛擬化服務鏈設計及相容性驗證</a:t>
              </a:r>
              <a:endParaRPr lang="en-US" altLang="zh-TW" sz="1400" b="1" baseline="0" dirty="0">
                <a:solidFill>
                  <a:srgbClr val="0000CC"/>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en-US" altLang="zh-TW" sz="1400" b="1" baseline="0" dirty="0" smtClean="0">
                  <a:solidFill>
                    <a:srgbClr val="0000CC"/>
                  </a:solidFill>
                  <a:latin typeface="標楷體" panose="03000509000000000000" pitchFamily="65" charset="-120"/>
                  <a:ea typeface="標楷體" panose="03000509000000000000" pitchFamily="65" charset="-120"/>
                  <a:cs typeface="Times New Roman" panose="02020603050405020304" pitchFamily="18" charset="0"/>
                </a:rPr>
                <a:t>SDN</a:t>
              </a:r>
              <a:r>
                <a:rPr lang="zh-TW" altLang="en-US" sz="1400" b="1" baseline="0" dirty="0" smtClean="0">
                  <a:solidFill>
                    <a:srgbClr val="0000CC"/>
                  </a:solidFill>
                  <a:latin typeface="標楷體" panose="03000509000000000000" pitchFamily="65" charset="-120"/>
                  <a:ea typeface="標楷體" panose="03000509000000000000" pitchFamily="65" charset="-120"/>
                  <a:cs typeface="Times New Roman" panose="02020603050405020304" pitchFamily="18" charset="0"/>
                </a:rPr>
                <a:t>網路之同步對時技術</a:t>
              </a:r>
              <a:endParaRPr lang="en-US" altLang="zh-TW" sz="1400" b="1" baseline="0" dirty="0" smtClean="0">
                <a:solidFill>
                  <a:srgbClr val="0000CC"/>
                </a:solidFill>
                <a:latin typeface="標楷體" panose="03000509000000000000" pitchFamily="65" charset="-120"/>
                <a:ea typeface="標楷體" panose="03000509000000000000" pitchFamily="65" charset="-120"/>
                <a:cs typeface="Times New Roman" panose="02020603050405020304" pitchFamily="18" charset="0"/>
              </a:endParaRPr>
            </a:p>
            <a:p>
              <a:pPr lvl="1">
                <a:buFont typeface="Wingdings" panose="05000000000000000000" pitchFamily="2" charset="2"/>
                <a:buChar char="ü"/>
              </a:pPr>
              <a:r>
                <a:rPr lang="zh-TW" altLang="en-US" sz="1400" b="1" baseline="0" dirty="0" smtClean="0">
                  <a:solidFill>
                    <a:srgbClr val="0000CC"/>
                  </a:solidFill>
                  <a:latin typeface="標楷體" panose="03000509000000000000" pitchFamily="65" charset="-120"/>
                  <a:ea typeface="標楷體" panose="03000509000000000000" pitchFamily="65" charset="-120"/>
                  <a:cs typeface="Times New Roman" panose="02020603050405020304" pitchFamily="18" charset="0"/>
                </a:rPr>
                <a:t>行動核心網路虛擬化技術</a:t>
              </a:r>
              <a:endParaRPr lang="en-US" altLang="zh-TW" sz="1400" b="1" baseline="0" dirty="0">
                <a:solidFill>
                  <a:srgbClr val="0000CC"/>
                </a:solidFill>
                <a:latin typeface="微軟正黑體" panose="020B0604030504040204" pitchFamily="34" charset="-120"/>
                <a:ea typeface="微軟正黑體" panose="020B0604030504040204" pitchFamily="34" charset="-120"/>
                <a:cs typeface="Times New Roman" panose="02020603050405020304" pitchFamily="18" charset="0"/>
              </a:endParaRPr>
            </a:p>
            <a:p>
              <a:pPr lvl="1">
                <a:buFont typeface="Wingdings" panose="05000000000000000000" pitchFamily="2" charset="2"/>
                <a:buChar char="ü"/>
              </a:pPr>
              <a:endParaRPr lang="zh-TW" altLang="en-US" sz="1400" b="1" baseline="0" dirty="0">
                <a:solidFill>
                  <a:srgbClr val="0000CC"/>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63" name="圓角矩形 62"/>
            <p:cNvSpPr/>
            <p:nvPr/>
          </p:nvSpPr>
          <p:spPr>
            <a:xfrm>
              <a:off x="6678" y="2155819"/>
              <a:ext cx="860382" cy="576173"/>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1600" b="1" baseline="0" dirty="0">
                  <a:solidFill>
                    <a:srgbClr val="000099"/>
                  </a:solidFill>
                  <a:latin typeface="微軟正黑體"/>
                  <a:ea typeface="微軟正黑體"/>
                </a:rPr>
                <a:t>主要</a:t>
              </a:r>
              <a:endParaRPr lang="en-US" altLang="zh-TW" sz="1600" b="1" baseline="0" dirty="0">
                <a:solidFill>
                  <a:srgbClr val="000099"/>
                </a:solidFill>
                <a:latin typeface="微軟正黑體"/>
                <a:ea typeface="微軟正黑體"/>
              </a:endParaRPr>
            </a:p>
            <a:p>
              <a:pPr algn="ctr">
                <a:defRPr/>
              </a:pPr>
              <a:r>
                <a:rPr lang="zh-TW" altLang="en-US" sz="1600" b="1" baseline="0" dirty="0">
                  <a:solidFill>
                    <a:srgbClr val="000099"/>
                  </a:solidFill>
                  <a:latin typeface="微軟正黑體"/>
                  <a:ea typeface="微軟正黑體"/>
                </a:rPr>
                <a:t>技術</a:t>
              </a:r>
            </a:p>
          </p:txBody>
        </p:sp>
      </p:grpSp>
      <p:sp>
        <p:nvSpPr>
          <p:cNvPr id="16397" name="矩形 65"/>
          <p:cNvSpPr>
            <a:spLocks noChangeArrowheads="1"/>
          </p:cNvSpPr>
          <p:nvPr/>
        </p:nvSpPr>
        <p:spPr bwMode="auto">
          <a:xfrm>
            <a:off x="8820150" y="3789363"/>
            <a:ext cx="18573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CN" altLang="en-US">
              <a:ea typeface="微軟正黑體" panose="020B0604030504040204" pitchFamily="34" charset="-120"/>
            </a:endParaRPr>
          </a:p>
        </p:txBody>
      </p:sp>
      <p:pic>
        <p:nvPicPr>
          <p:cNvPr id="16398" name="圖片 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1368425"/>
            <a:ext cx="3484562"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圖片 7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163" y="1341438"/>
            <a:ext cx="316388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矩形 31"/>
          <p:cNvSpPr>
            <a:spLocks noChangeArrowheads="1"/>
          </p:cNvSpPr>
          <p:nvPr/>
        </p:nvSpPr>
        <p:spPr bwMode="auto">
          <a:xfrm>
            <a:off x="5119688" y="3697288"/>
            <a:ext cx="3673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1600" b="1" baseline="0">
                <a:solidFill>
                  <a:schemeClr val="bg1"/>
                </a:solidFill>
                <a:latin typeface="微軟正黑體" panose="020B0604030504040204" pitchFamily="34" charset="-120"/>
                <a:ea typeface="微軟正黑體" panose="020B0604030504040204" pitchFamily="34" charset="-120"/>
              </a:rPr>
              <a:t>未來軟體定義雲端資料中心做的到</a:t>
            </a:r>
          </a:p>
        </p:txBody>
      </p:sp>
      <p:sp>
        <p:nvSpPr>
          <p:cNvPr id="16401" name="矩形 31"/>
          <p:cNvSpPr>
            <a:spLocks noChangeArrowheads="1"/>
          </p:cNvSpPr>
          <p:nvPr/>
        </p:nvSpPr>
        <p:spPr bwMode="auto">
          <a:xfrm>
            <a:off x="5119688" y="3937000"/>
            <a:ext cx="38496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2075" indent="-92075">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zh-TW" altLang="en-US" sz="1400" baseline="0">
                <a:solidFill>
                  <a:schemeClr val="bg1"/>
                </a:solidFill>
                <a:latin typeface="微軟正黑體" panose="020B0604030504040204" pitchFamily="34" charset="-120"/>
                <a:ea typeface="微軟正黑體" panose="020B0604030504040204" pitchFamily="34" charset="-120"/>
              </a:rPr>
              <a:t>快速、自動設定、準確提供服務品質</a:t>
            </a:r>
            <a:endParaRPr lang="en-US" altLang="zh-TW" sz="1400" baseline="0">
              <a:solidFill>
                <a:schemeClr val="bg1"/>
              </a:solidFill>
              <a:latin typeface="微軟正黑體" panose="020B0604030504040204" pitchFamily="34" charset="-120"/>
              <a:ea typeface="微軟正黑體" panose="020B0604030504040204" pitchFamily="34" charset="-120"/>
            </a:endParaRPr>
          </a:p>
          <a:p>
            <a:pPr>
              <a:buFont typeface="Arial" panose="020B0604020202020204" pitchFamily="34" charset="0"/>
              <a:buChar char="•"/>
            </a:pPr>
            <a:r>
              <a:rPr lang="zh-TW" altLang="en-US" sz="1400" baseline="0">
                <a:solidFill>
                  <a:schemeClr val="bg1"/>
                </a:solidFill>
                <a:latin typeface="微軟正黑體" panose="020B0604030504040204" pitchFamily="34" charset="-120"/>
                <a:ea typeface="微軟正黑體" panose="020B0604030504040204" pitchFamily="34" charset="-120"/>
              </a:rPr>
              <a:t>除去不必要的網路協、大幅提昇頻寬</a:t>
            </a:r>
            <a:endParaRPr lang="en-US" altLang="zh-TW" sz="1400" baseline="0">
              <a:solidFill>
                <a:schemeClr val="bg1"/>
              </a:solidFill>
              <a:latin typeface="微軟正黑體" panose="020B0604030504040204" pitchFamily="34" charset="-120"/>
              <a:ea typeface="微軟正黑體" panose="020B0604030504040204" pitchFamily="34" charset="-120"/>
            </a:endParaRPr>
          </a:p>
          <a:p>
            <a:pPr>
              <a:buFont typeface="Arial" panose="020B0604020202020204" pitchFamily="34" charset="0"/>
              <a:buChar char="•"/>
            </a:pPr>
            <a:endParaRPr lang="en-US" altLang="zh-TW" sz="1400" baseline="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0D531CD3-4823-46FA-851A-DB434E663759}" type="slidenum">
              <a:rPr kumimoji="0" lang="zh-TW" altLang="en-US" baseline="0">
                <a:latin typeface="Garamond" panose="02020404030301010803" pitchFamily="18" charset="0"/>
              </a:rPr>
              <a:pPr/>
              <a:t>11</a:t>
            </a:fld>
            <a:endParaRPr kumimoji="0" lang="zh-TW" altLang="en-US" baseline="0">
              <a:latin typeface="Garamond" panose="02020404030301010803" pitchFamily="18" charset="0"/>
            </a:endParaRPr>
          </a:p>
        </p:txBody>
      </p:sp>
      <p:graphicFrame>
        <p:nvGraphicFramePr>
          <p:cNvPr id="4" name="Group 112"/>
          <p:cNvGraphicFramePr>
            <a:graphicFrameLocks noGrp="1"/>
          </p:cNvGraphicFramePr>
          <p:nvPr>
            <p:extLst>
              <p:ext uri="{D42A27DB-BD31-4B8C-83A1-F6EECF244321}">
                <p14:modId xmlns:p14="http://schemas.microsoft.com/office/powerpoint/2010/main" val="3306212635"/>
              </p:ext>
            </p:extLst>
          </p:nvPr>
        </p:nvGraphicFramePr>
        <p:xfrm>
          <a:off x="468313" y="333375"/>
          <a:ext cx="7858125" cy="6004560"/>
        </p:xfrm>
        <a:graphic>
          <a:graphicData uri="http://schemas.openxmlformats.org/drawingml/2006/table">
            <a:tbl>
              <a:tblPr/>
              <a:tblGrid>
                <a:gridCol w="388937"/>
                <a:gridCol w="2003425"/>
                <a:gridCol w="2733675"/>
                <a:gridCol w="2732088"/>
              </a:tblGrid>
              <a:tr h="27622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經費與時程規畫、量化指標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699F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033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600" b="0" i="0" u="none" strike="noStrike" cap="none" normalizeH="0" baseline="0" smtClean="0">
                          <a:ln>
                            <a:noFill/>
                          </a:ln>
                          <a:solidFill>
                            <a:srgbClr val="000000"/>
                          </a:solidFill>
                          <a:effectLst/>
                          <a:latin typeface="微軟正黑體" pitchFamily="34" charset="-120"/>
                          <a:ea typeface="微軟正黑體" pitchFamily="34" charset="-120"/>
                          <a:cs typeface="Times New Roman" pitchFamily="18" charset="0"/>
                        </a:rPr>
                        <a:t>計畫概要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年份</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2015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預算</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5,241</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千元</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當年度推動重點</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雲端中心網路架構設計以及原型實驗系統建置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年份</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2016</a:t>
                      </a:r>
                    </a:p>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預算</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7,198</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千元</a:t>
                      </a:r>
                    </a:p>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當年度推動重點</a:t>
                      </a: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完成雲端中心網路之網路控制與管理系統設計</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年份</a:t>
                      </a: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2017</a:t>
                      </a:r>
                    </a:p>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預算</a:t>
                      </a: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X.XX  </a:t>
                      </a:r>
                      <a:r>
                        <a:rPr kumimoji="0" lang="zh-TW" altLang="en-US"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元</a:t>
                      </a:r>
                    </a:p>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當年度推動重點</a:t>
                      </a:r>
                      <a:r>
                        <a:rPr kumimoji="0" lang="en-US" altLang="zh-TW"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a:t>
                      </a:r>
                      <a:r>
                        <a:rPr kumimoji="0" lang="zh-TW" altLang="en-US" sz="12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研發多雲端中心間之網路互連技術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07081">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600" b="0" i="0" u="none" strike="noStrike" cap="none" normalizeH="0" baseline="0" smtClean="0">
                          <a:ln>
                            <a:noFill/>
                          </a:ln>
                          <a:solidFill>
                            <a:srgbClr val="000000"/>
                          </a:solidFill>
                          <a:effectLst/>
                          <a:latin typeface="微軟正黑體" pitchFamily="34" charset="-120"/>
                          <a:ea typeface="微軟正黑體" pitchFamily="34" charset="-120"/>
                          <a:cs typeface="Times New Roman" pitchFamily="18" charset="0"/>
                        </a:rPr>
                        <a:t>分年量化績效指標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90488" marR="0" lvl="1"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en-US"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雲端中心網路架構設計 </a:t>
                      </a: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自動</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拓樸</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偵測。</a:t>
                      </a: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可支援</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100,000</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台</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PM, 1,000,000 VM</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支援超過</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16,000</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個用戶。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各個用戶</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(tenant)</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可獨立擁有的</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4000VLAN</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使用者可以規劃自己的私有</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IP</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位址。</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支援</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VM migration</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具備</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Plug and Play </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88900" marR="0" lvl="0" indent="-88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促成法人初期合作案</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90488" marR="0" lvl="1"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en-US"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雲端網路中心之網路控制與管理設計</a:t>
                      </a:r>
                      <a:endParaRPr kumimoji="0" lang="en-US" altLang="zh-TW"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高速故障復原能力</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  </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鏈路失效發生時可在</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100 </a:t>
                      </a:r>
                      <a:r>
                        <a:rPr kumimoji="0" lang="en-US" altLang="zh-TW" sz="1200" b="0" i="0" u="none" strike="noStrike" cap="none" normalizeH="0" baseline="0" dirty="0" err="1" smtClean="0">
                          <a:ln>
                            <a:noFill/>
                          </a:ln>
                          <a:solidFill>
                            <a:srgbClr val="000000"/>
                          </a:solidFill>
                          <a:effectLst/>
                          <a:latin typeface="微軟正黑體" pitchFamily="34" charset="-120"/>
                          <a:ea typeface="微軟正黑體" pitchFamily="34" charset="-120"/>
                          <a:cs typeface="Times New Roman" pitchFamily="18" charset="0"/>
                        </a:rPr>
                        <a:t>msec</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 </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內恢復正常路由。</a:t>
                      </a: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乙太網路之最佳</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MSTP</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多生成樹實作軟體</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防乙太網路廣播風暴之機制設計</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MPTCP:</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動態路由流量監測、多路由路徑實作軟體</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具備</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IEEE 1588 </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同步對時能力之</a:t>
                      </a:r>
                      <a:r>
                        <a:rPr kumimoji="0" lang="en-US" altLang="zh-TW" sz="1200" b="0" i="0" u="none" strike="noStrike" cap="none" normalizeH="0" baseline="0" dirty="0" err="1" smtClean="0">
                          <a:ln>
                            <a:noFill/>
                          </a:ln>
                          <a:solidFill>
                            <a:srgbClr val="000000"/>
                          </a:solidFill>
                          <a:effectLst/>
                          <a:latin typeface="微軟正黑體" pitchFamily="34" charset="-120"/>
                          <a:ea typeface="微軟正黑體" pitchFamily="34" charset="-120"/>
                          <a:cs typeface="Times New Roman" pitchFamily="18" charset="0"/>
                        </a:rPr>
                        <a:t>OpenFlow</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交換機雛型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促成產學合作</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90488" marR="0" lvl="0"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en-US"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跨雲端中心網路通訊技術</a:t>
                      </a:r>
                      <a:endParaRPr kumimoji="0" lang="en-US" altLang="zh-TW"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VPLS</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BGP </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與</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SPB/TRILL</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IS-IS </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之間的互</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通。</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VPLS</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BGP</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與</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SDN Controller</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之間的互</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通。</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PE</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當作</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VPLS</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與</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SPB/TRILL/SDN</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之間的閘道</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(Gateway)</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裝置</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跨</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VPLS/TRILL/SPB/SDN</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支援</a:t>
                      </a: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Mobility</a:t>
                      </a:r>
                      <a:r>
                        <a:rPr kumimoji="0" lang="zh-TW"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的實現</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專利申請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7800" marR="0" lvl="0" indent="-1778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促成技術移轉</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1446213">
                <a:tc vMerge="1">
                  <a:txBody>
                    <a:bodyPr/>
                    <a:lstStyle/>
                    <a:p>
                      <a:endParaRPr lang="zh-TW" altLang="en-US"/>
                    </a:p>
                  </a:txBody>
                  <a:tcPr/>
                </a:tc>
                <a:tc>
                  <a:txBody>
                    <a:bodyPr/>
                    <a:lstStyle/>
                    <a:p>
                      <a:pPr marL="90488" marR="0" lvl="1"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en-US"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網路功能虛擬化介面設計與實作</a:t>
                      </a:r>
                    </a:p>
                    <a:p>
                      <a:pPr marL="90488" marR="0" lvl="1" indent="-90488"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網路功能虛擬化標準介面規格</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件，並分享至</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ONF</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工作會議。</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90488" marR="0" lvl="1" indent="-90488"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網路功能虛擬化功能模組框架設計與流量分類引擎實作。</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90488" marR="0" lvl="1" indent="-90488"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網路社群服務快取演算法及</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NFV/DPI</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設計。</a:t>
                      </a:r>
                      <a:endParaRPr kumimoji="0" lang="en-US" altLang="zh-TW" sz="10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90488" marR="0" lvl="1" indent="-90488"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促成法人初期合作案</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90488" marR="0" lvl="1"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en-US" sz="1200" b="1" i="0" u="none" strike="noStrike"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網路功能虛擬化服務鏈設計與實作</a:t>
                      </a: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結合</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NFV</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與</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service chain</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的延伸介面研究與設計。</a:t>
                      </a: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完成一個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NFV</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的雛型系統。</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完成一個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VNF</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MANO (management and orchestration)</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雛型系統設計。</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建置</a:t>
                      </a:r>
                      <a:r>
                        <a:rPr kumimoji="0" lang="zh-TW" altLang="en-US" sz="1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分散式</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流量分類、流量辨識與預測模組。</a:t>
                      </a: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行動核心網路虛擬化技術。</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專利申請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促成產學合作</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90488" marR="0" lvl="1" indent="-90488" algn="l" defTabSz="914400" rtl="0" eaLnBrk="1" fontAlgn="base" latinLnBrk="0" hangingPunct="1">
                        <a:lnSpc>
                          <a:spcPct val="100000"/>
                        </a:lnSpc>
                        <a:spcBef>
                          <a:spcPct val="0"/>
                        </a:spcBef>
                        <a:spcAft>
                          <a:spcPct val="0"/>
                        </a:spcAft>
                        <a:buClrTx/>
                        <a:buSzTx/>
                        <a:buFont typeface="Arial" charset="0"/>
                        <a:buChar char="•"/>
                        <a:tabLst/>
                      </a:pPr>
                      <a:r>
                        <a:rPr kumimoji="0" lang="zh-TW" altLang="zh-TW" sz="1200" b="1" i="0" u="none" strike="noStrike" kern="1200"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異地雲端中心間之</a:t>
                      </a:r>
                      <a:r>
                        <a:rPr kumimoji="0" lang="zh-TW" altLang="en-US" sz="1200" b="1" i="0" u="none" strike="noStrike" kern="1200" cap="none" normalizeH="0" baseline="0" dirty="0" smtClean="0">
                          <a:ln>
                            <a:noFill/>
                          </a:ln>
                          <a:solidFill>
                            <a:srgbClr val="000099"/>
                          </a:solidFill>
                          <a:effectLst/>
                          <a:latin typeface="微軟正黑體" pitchFamily="34" charset="-120"/>
                          <a:ea typeface="微軟正黑體" pitchFamily="34" charset="-120"/>
                          <a:cs typeface="Times New Roman" pitchFamily="18" charset="0"/>
                        </a:rPr>
                        <a:t>網路功能虛擬化模組串聯設計與實作</a:t>
                      </a:r>
                      <a:endParaRPr kumimoji="0" lang="en-US" altLang="zh-TW" sz="1200" b="1" i="0" u="none" strike="noStrike" kern="1200" cap="none" normalizeH="0" baseline="0" dirty="0" smtClean="0">
                        <a:ln>
                          <a:noFill/>
                        </a:ln>
                        <a:solidFill>
                          <a:srgbClr val="000099"/>
                        </a:solidFill>
                        <a:effectLst/>
                        <a:latin typeface="微軟正黑體" pitchFamily="34" charset="-120"/>
                        <a:ea typeface="微軟正黑體" pitchFamily="34" charset="-120"/>
                        <a:cs typeface="Times New Roman" pitchFamily="18" charset="0"/>
                      </a:endParaRP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NFV orchestration</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的串接機制。</a:t>
                      </a:r>
                      <a:r>
                        <a:rPr kumimoji="0" lang="fr-FR"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 </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雲端資料中心網路安全控制。</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社群網路服務</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資料存取控制演算法設計與測試。</a:t>
                      </a: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完成軟體定義網路雲端平台</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與行動核心網路虛擬化技術之整合</a:t>
                      </a:r>
                      <a:r>
                        <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a:t>
                      </a:r>
                      <a:endParaRPr kumimoji="0" lang="en-US" altLang="zh-TW"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專利申請</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p>
                      <a:pPr marL="180975" marR="0" lvl="0" indent="-180975"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促成技術移轉</a:t>
                      </a:r>
                      <a:r>
                        <a:rPr kumimoji="0" lang="en-US" altLang="zh-TW"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1</a:t>
                      </a:r>
                      <a:r>
                        <a:rPr kumimoji="0" lang="zh-TW" altLang="en-US" sz="1200" b="0" i="0" u="none" strike="noStrike" cap="none" normalizeH="0" baseline="0" dirty="0" smtClean="0">
                          <a:ln>
                            <a:noFill/>
                          </a:ln>
                          <a:solidFill>
                            <a:srgbClr val="000000"/>
                          </a:solidFill>
                          <a:effectLst/>
                          <a:latin typeface="微軟正黑體" pitchFamily="34" charset="-120"/>
                          <a:ea typeface="微軟正黑體" pitchFamily="34" charset="-120"/>
                          <a:cs typeface="Times New Roman" pitchFamily="18" charset="0"/>
                        </a:rPr>
                        <a:t>件。</a:t>
                      </a:r>
                      <a:endParaRPr kumimoji="0" lang="zh-TW" altLang="en-US" sz="1200" b="0" i="0" u="none" strike="noStrike" kern="1200" cap="none" normalizeH="0" baseline="0" dirty="0" smtClean="0">
                        <a:ln>
                          <a:noFill/>
                        </a:ln>
                        <a:solidFill>
                          <a:srgbClr val="000000"/>
                        </a:solidFill>
                        <a:effectLst/>
                        <a:latin typeface="微軟正黑體" pitchFamily="34" charset="-120"/>
                        <a:ea typeface="微軟正黑體" pitchFamily="34"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txBox="1">
            <a:spLocks noGrp="1"/>
          </p:cNvSpPr>
          <p:nvPr/>
        </p:nvSpPr>
        <p:spPr bwMode="auto">
          <a:xfrm>
            <a:off x="8234363" y="6356350"/>
            <a:ext cx="730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a:fld id="{B510E352-5AC6-4908-BA00-B091BC5023A1}" type="slidenum">
              <a:rPr kumimoji="0" lang="zh-TW" altLang="en-US" sz="1200" b="1">
                <a:solidFill>
                  <a:srgbClr val="898989"/>
                </a:solidFill>
                <a:latin typeface="微軟正黑體" panose="020B0604030504040204" pitchFamily="34" charset="-120"/>
                <a:ea typeface="微軟正黑體" panose="020B0604030504040204" pitchFamily="34" charset="-120"/>
              </a:rPr>
              <a:pPr algn="r"/>
              <a:t>12</a:t>
            </a:fld>
            <a:endParaRPr kumimoji="0" lang="zh-TW" altLang="en-US" sz="1200" b="1">
              <a:solidFill>
                <a:srgbClr val="898989"/>
              </a:solidFill>
              <a:latin typeface="微軟正黑體" panose="020B0604030504040204" pitchFamily="34" charset="-120"/>
              <a:ea typeface="微軟正黑體" panose="020B0604030504040204" pitchFamily="34" charset="-120"/>
            </a:endParaRPr>
          </a:p>
        </p:txBody>
      </p:sp>
      <p:sp>
        <p:nvSpPr>
          <p:cNvPr id="19459" name="標題 1"/>
          <p:cNvSpPr>
            <a:spLocks noGrp="1"/>
          </p:cNvSpPr>
          <p:nvPr>
            <p:ph type="title"/>
          </p:nvPr>
        </p:nvSpPr>
        <p:spPr>
          <a:xfrm>
            <a:off x="468313" y="180975"/>
            <a:ext cx="8345487" cy="655638"/>
          </a:xfrm>
          <a:ln/>
        </p:spPr>
        <p:txBody>
          <a:bodyPr/>
          <a:lstStyle/>
          <a:p>
            <a:pPr>
              <a:lnSpc>
                <a:spcPct val="80000"/>
              </a:lnSpc>
            </a:pPr>
            <a:r>
              <a:rPr sz="2800" smtClean="0">
                <a:latin typeface="標楷體" panose="03000509000000000000" pitchFamily="65" charset="-120"/>
                <a:ea typeface="標楷體" panose="03000509000000000000" pitchFamily="65" charset="-120"/>
              </a:rPr>
              <a:t>服務導向軟體定義雲端資料中心：質化目標與績效</a:t>
            </a:r>
            <a:endParaRPr altLang="zh-TW" sz="2800" smtClean="0">
              <a:latin typeface="標楷體" panose="03000509000000000000" pitchFamily="65" charset="-120"/>
              <a:ea typeface="標楷體" panose="03000509000000000000" pitchFamily="65" charset="-120"/>
            </a:endParaRPr>
          </a:p>
        </p:txBody>
      </p:sp>
      <p:sp>
        <p:nvSpPr>
          <p:cNvPr id="8" name="矩形 7"/>
          <p:cNvSpPr/>
          <p:nvPr/>
        </p:nvSpPr>
        <p:spPr>
          <a:xfrm>
            <a:off x="827088" y="726625"/>
            <a:ext cx="8005761" cy="614143"/>
          </a:xfrm>
          <a:prstGeom prst="rect">
            <a:avLst/>
          </a:prstGeom>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sz="1200" baseline="0" dirty="0">
                <a:solidFill>
                  <a:srgbClr val="0000FF"/>
                </a:solidFill>
                <a:latin typeface="微軟正黑體" pitchFamily="34" charset="-120"/>
                <a:ea typeface="微軟正黑體" pitchFamily="34" charset="-120"/>
              </a:rPr>
              <a:t>促進軟體定義網路與雲端運算技術發展，提供雲端資料中心整體解決方案，有利達成我國雲端運算發展願景之目標。</a:t>
            </a:r>
          </a:p>
        </p:txBody>
      </p:sp>
      <p:sp>
        <p:nvSpPr>
          <p:cNvPr id="9" name="矩形 8"/>
          <p:cNvSpPr/>
          <p:nvPr/>
        </p:nvSpPr>
        <p:spPr>
          <a:xfrm>
            <a:off x="819150" y="4581525"/>
            <a:ext cx="3957638" cy="1111250"/>
          </a:xfrm>
          <a:prstGeom prst="rect">
            <a:avLst/>
          </a:prstGeom>
        </p:spPr>
        <p:style>
          <a:lnRef idx="2">
            <a:schemeClr val="accent6"/>
          </a:lnRef>
          <a:fillRef idx="1">
            <a:schemeClr val="lt1"/>
          </a:fillRef>
          <a:effectRef idx="0">
            <a:schemeClr val="accent6"/>
          </a:effectRef>
          <a:fontRef idx="minor">
            <a:schemeClr val="dk1"/>
          </a:fontRef>
        </p:style>
        <p:txBody>
          <a:bodyPr/>
          <a:lstStyle/>
          <a:p>
            <a:pPr marL="273050" indent="-273050">
              <a:defRPr/>
            </a:pPr>
            <a:endParaRPr lang="en-US" altLang="zh-TW" sz="1600" baseline="0" dirty="0">
              <a:solidFill>
                <a:schemeClr val="tx1"/>
              </a:solidFill>
              <a:latin typeface="微軟正黑體" pitchFamily="34" charset="-120"/>
              <a:ea typeface="微軟正黑體" pitchFamily="34" charset="-120"/>
            </a:endParaRPr>
          </a:p>
          <a:p>
            <a:pPr marL="273050" indent="-273050">
              <a:buFontTx/>
              <a:buChar char="•"/>
              <a:defRPr/>
            </a:pPr>
            <a:r>
              <a:rPr lang="zh-TW" altLang="en-US" sz="1600" baseline="0" dirty="0">
                <a:solidFill>
                  <a:schemeClr val="tx1"/>
                </a:solidFill>
                <a:latin typeface="微軟正黑體" pitchFamily="34" charset="-120"/>
                <a:ea typeface="微軟正黑體" pitchFamily="34" charset="-120"/>
              </a:rPr>
              <a:t>發展以軟體定義網路為基礎的雲端資料中心之網路技術</a:t>
            </a:r>
            <a:endParaRPr lang="en-US" altLang="zh-TW" sz="1600" baseline="0" dirty="0">
              <a:solidFill>
                <a:schemeClr val="tx1"/>
              </a:solidFill>
              <a:latin typeface="微軟正黑體" pitchFamily="34" charset="-120"/>
              <a:ea typeface="微軟正黑體" pitchFamily="34" charset="-120"/>
            </a:endParaRPr>
          </a:p>
          <a:p>
            <a:pPr marL="273050" indent="-273050">
              <a:buFontTx/>
              <a:buChar char="•"/>
              <a:defRPr/>
            </a:pPr>
            <a:r>
              <a:rPr lang="zh-TW" altLang="en-US" sz="1600" baseline="0" dirty="0">
                <a:solidFill>
                  <a:schemeClr val="tx1"/>
                </a:solidFill>
                <a:latin typeface="微軟正黑體" pitchFamily="34" charset="-120"/>
                <a:ea typeface="微軟正黑體" pitchFamily="34" charset="-120"/>
              </a:rPr>
              <a:t>發展網路控制與管理技術</a:t>
            </a:r>
          </a:p>
          <a:p>
            <a:pPr marL="273050" indent="-273050">
              <a:defRPr/>
            </a:pPr>
            <a:endParaRPr lang="zh-TW" altLang="en-US" sz="1600" baseline="0" dirty="0">
              <a:solidFill>
                <a:schemeClr val="tx1"/>
              </a:solidFill>
              <a:latin typeface="微軟正黑體" pitchFamily="34" charset="-120"/>
              <a:ea typeface="微軟正黑體" pitchFamily="34" charset="-120"/>
            </a:endParaRPr>
          </a:p>
        </p:txBody>
      </p:sp>
      <p:sp>
        <p:nvSpPr>
          <p:cNvPr id="11" name="矩形 10"/>
          <p:cNvSpPr/>
          <p:nvPr/>
        </p:nvSpPr>
        <p:spPr>
          <a:xfrm>
            <a:off x="4859338" y="1916113"/>
            <a:ext cx="3954462" cy="2160587"/>
          </a:xfrm>
          <a:prstGeom prst="rect">
            <a:avLst/>
          </a:prstGeom>
        </p:spPr>
        <p:style>
          <a:lnRef idx="2">
            <a:schemeClr val="accent6"/>
          </a:lnRef>
          <a:fillRef idx="1">
            <a:schemeClr val="lt1"/>
          </a:fillRef>
          <a:effectRef idx="0">
            <a:schemeClr val="accent6"/>
          </a:effectRef>
          <a:fontRef idx="minor">
            <a:schemeClr val="dk1"/>
          </a:fontRef>
        </p:style>
        <p:txBody>
          <a:bodyPr/>
          <a:lstStyle/>
          <a:p>
            <a:pPr marL="182563" indent="-182563" algn="ctr">
              <a:defRPr/>
            </a:pPr>
            <a:r>
              <a:rPr lang="zh-TW" altLang="en-US" sz="1600" baseline="0" dirty="0">
                <a:solidFill>
                  <a:schemeClr val="tx1"/>
                </a:solidFill>
                <a:latin typeface="微軟正黑體" pitchFamily="34" charset="-120"/>
                <a:ea typeface="微軟正黑體" pitchFamily="34" charset="-120"/>
              </a:rPr>
              <a:t>網路功能虛擬化</a:t>
            </a:r>
          </a:p>
          <a:p>
            <a:pPr marL="182563" indent="-182563">
              <a:defRPr/>
            </a:pPr>
            <a:endParaRPr lang="zh-TW" altLang="en-US" sz="1600" baseline="0" dirty="0">
              <a:solidFill>
                <a:schemeClr val="tx1"/>
              </a:solidFill>
              <a:latin typeface="微軟正黑體" pitchFamily="34" charset="-120"/>
              <a:ea typeface="微軟正黑體" pitchFamily="34" charset="-120"/>
            </a:endParaRPr>
          </a:p>
          <a:p>
            <a:pPr marL="182563" indent="-182563">
              <a:buFontTx/>
              <a:buChar char="•"/>
              <a:defRPr/>
            </a:pPr>
            <a:r>
              <a:rPr lang="zh-TW" altLang="en-US" sz="1600" baseline="0" dirty="0">
                <a:solidFill>
                  <a:schemeClr val="tx1"/>
                </a:solidFill>
                <a:latin typeface="微軟正黑體" pitchFamily="34" charset="-120"/>
                <a:ea typeface="微軟正黑體" pitchFamily="34" charset="-120"/>
              </a:rPr>
              <a:t>原軟體定義網路只能以封包表頭欄位進行封包控制與分類，增加網路功能虛擬化介面與模組後，深層封包檢視</a:t>
            </a:r>
            <a:r>
              <a:rPr lang="en-US" altLang="zh-TW" sz="1600" baseline="0" dirty="0">
                <a:solidFill>
                  <a:schemeClr val="tx1"/>
                </a:solidFill>
                <a:latin typeface="微軟正黑體" pitchFamily="34" charset="-120"/>
                <a:ea typeface="微軟正黑體" pitchFamily="34" charset="-120"/>
              </a:rPr>
              <a:t>(DPI)</a:t>
            </a:r>
            <a:r>
              <a:rPr lang="zh-TW" altLang="en-US" sz="1600" baseline="0" dirty="0">
                <a:solidFill>
                  <a:schemeClr val="tx1"/>
                </a:solidFill>
                <a:latin typeface="微軟正黑體" pitchFamily="34" charset="-120"/>
                <a:ea typeface="微軟正黑體" pitchFamily="34" charset="-120"/>
              </a:rPr>
              <a:t>可實作成獨立於控制器外的模組，可由不同廠商提供各種</a:t>
            </a:r>
            <a:r>
              <a:rPr lang="en-US" altLang="zh-TW" sz="1600" baseline="0" dirty="0">
                <a:solidFill>
                  <a:schemeClr val="tx1"/>
                </a:solidFill>
                <a:latin typeface="微軟正黑體" pitchFamily="34" charset="-120"/>
                <a:ea typeface="微軟正黑體" pitchFamily="34" charset="-120"/>
              </a:rPr>
              <a:t>DPI</a:t>
            </a:r>
            <a:r>
              <a:rPr lang="zh-TW" altLang="en-US" sz="1600" baseline="0" dirty="0">
                <a:solidFill>
                  <a:schemeClr val="tx1"/>
                </a:solidFill>
                <a:latin typeface="微軟正黑體" pitchFamily="34" charset="-120"/>
                <a:ea typeface="微軟正黑體" pitchFamily="34" charset="-120"/>
              </a:rPr>
              <a:t>功能，提高軟體定義網路的可用性、擴充性與彈性。</a:t>
            </a:r>
            <a:endParaRPr lang="en-US" altLang="zh-TW" sz="1600" baseline="0" dirty="0">
              <a:solidFill>
                <a:schemeClr val="tx1"/>
              </a:solidFill>
              <a:latin typeface="微軟正黑體" pitchFamily="34" charset="-120"/>
              <a:ea typeface="微軟正黑體" pitchFamily="34" charset="-120"/>
            </a:endParaRPr>
          </a:p>
        </p:txBody>
      </p:sp>
      <p:sp>
        <p:nvSpPr>
          <p:cNvPr id="12" name="矩形 11"/>
          <p:cNvSpPr/>
          <p:nvPr/>
        </p:nvSpPr>
        <p:spPr>
          <a:xfrm>
            <a:off x="4852988" y="4581525"/>
            <a:ext cx="3979862" cy="1120775"/>
          </a:xfrm>
          <a:prstGeom prst="rect">
            <a:avLst/>
          </a:prstGeom>
        </p:spPr>
        <p:style>
          <a:lnRef idx="2">
            <a:schemeClr val="accent6"/>
          </a:lnRef>
          <a:fillRef idx="1">
            <a:schemeClr val="lt1"/>
          </a:fillRef>
          <a:effectRef idx="0">
            <a:schemeClr val="accent6"/>
          </a:effectRef>
          <a:fontRef idx="minor">
            <a:schemeClr val="dk1"/>
          </a:fontRef>
        </p:style>
        <p:txBody>
          <a:bodyPr/>
          <a:lstStyle/>
          <a:p>
            <a:pPr marL="177800" indent="-177800">
              <a:defRPr/>
            </a:pPr>
            <a:endParaRPr lang="en-US" altLang="zh-TW" sz="1600" baseline="0" dirty="0">
              <a:solidFill>
                <a:schemeClr val="tx1"/>
              </a:solidFill>
              <a:latin typeface="微軟正黑體" pitchFamily="34" charset="-120"/>
              <a:ea typeface="微軟正黑體" pitchFamily="34" charset="-120"/>
            </a:endParaRPr>
          </a:p>
          <a:p>
            <a:pPr marL="177800" indent="-177800">
              <a:buFontTx/>
              <a:buChar char="•"/>
              <a:defRPr/>
            </a:pPr>
            <a:r>
              <a:rPr lang="zh-TW" altLang="en-US" sz="1600" baseline="0" dirty="0">
                <a:solidFill>
                  <a:schemeClr val="tx1"/>
                </a:solidFill>
                <a:latin typeface="微軟正黑體" pitchFamily="34" charset="-120"/>
                <a:ea typeface="微軟正黑體" pitchFamily="34" charset="-120"/>
              </a:rPr>
              <a:t>發展網路功能虛擬化標準介面</a:t>
            </a:r>
            <a:endParaRPr lang="en-US" altLang="zh-TW" sz="1600" baseline="0" dirty="0">
              <a:solidFill>
                <a:schemeClr val="tx1"/>
              </a:solidFill>
              <a:latin typeface="微軟正黑體" pitchFamily="34" charset="-120"/>
              <a:ea typeface="微軟正黑體" pitchFamily="34" charset="-120"/>
            </a:endParaRPr>
          </a:p>
          <a:p>
            <a:pPr marL="177800" indent="-177800">
              <a:buFontTx/>
              <a:buChar char="•"/>
              <a:defRPr/>
            </a:pPr>
            <a:r>
              <a:rPr lang="zh-TW" altLang="en-US" sz="1600" baseline="0" dirty="0">
                <a:solidFill>
                  <a:schemeClr val="tx1"/>
                </a:solidFill>
                <a:latin typeface="微軟正黑體" pitchFamily="34" charset="-120"/>
                <a:ea typeface="微軟正黑體" pitchFamily="34" charset="-120"/>
              </a:rPr>
              <a:t>發展網路功能虛擬化功能模組</a:t>
            </a:r>
            <a:endParaRPr lang="en-US" altLang="zh-TW" sz="1600" baseline="0" dirty="0">
              <a:solidFill>
                <a:schemeClr val="tx1"/>
              </a:solidFill>
              <a:latin typeface="微軟正黑體" pitchFamily="34" charset="-120"/>
              <a:ea typeface="微軟正黑體" pitchFamily="34" charset="-120"/>
            </a:endParaRPr>
          </a:p>
          <a:p>
            <a:pPr marL="177800" indent="-177800">
              <a:buFontTx/>
              <a:buChar char="•"/>
              <a:defRPr/>
            </a:pPr>
            <a:r>
              <a:rPr lang="zh-TW" altLang="en-US" sz="1600" baseline="0" dirty="0">
                <a:solidFill>
                  <a:schemeClr val="tx1"/>
                </a:solidFill>
                <a:latin typeface="微軟正黑體" pitchFamily="34" charset="-120"/>
                <a:ea typeface="微軟正黑體" pitchFamily="34" charset="-120"/>
              </a:rPr>
              <a:t>以雲端服務實證網路功能虛擬化成果</a:t>
            </a:r>
            <a:endParaRPr lang="en-US" altLang="zh-TW" sz="1600" baseline="0" dirty="0">
              <a:solidFill>
                <a:schemeClr val="tx1"/>
              </a:solidFill>
              <a:latin typeface="微軟正黑體" pitchFamily="34" charset="-120"/>
              <a:ea typeface="微軟正黑體" pitchFamily="34" charset="-120"/>
            </a:endParaRPr>
          </a:p>
        </p:txBody>
      </p:sp>
      <p:sp>
        <p:nvSpPr>
          <p:cNvPr id="19466" name="文字方塊 13"/>
          <p:cNvSpPr txBox="1">
            <a:spLocks noChangeArrowheads="1"/>
          </p:cNvSpPr>
          <p:nvPr/>
        </p:nvSpPr>
        <p:spPr bwMode="auto">
          <a:xfrm>
            <a:off x="104775" y="2035175"/>
            <a:ext cx="461963" cy="160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baseline="0">
                <a:latin typeface="微軟正黑體" panose="020B0604030504040204" pitchFamily="34" charset="-120"/>
                <a:ea typeface="微軟正黑體" panose="020B0604030504040204" pitchFamily="34" charset="-120"/>
                <a:cs typeface="Arial Unicode MS" panose="020B0604020202020204" pitchFamily="34" charset="-120"/>
              </a:rPr>
              <a:t>質化績效指標</a:t>
            </a:r>
          </a:p>
        </p:txBody>
      </p:sp>
      <p:sp>
        <p:nvSpPr>
          <p:cNvPr id="19467" name="文字方塊 13"/>
          <p:cNvSpPr txBox="1">
            <a:spLocks noChangeArrowheads="1"/>
          </p:cNvSpPr>
          <p:nvPr/>
        </p:nvSpPr>
        <p:spPr bwMode="auto">
          <a:xfrm>
            <a:off x="104775" y="763588"/>
            <a:ext cx="461963" cy="55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baseline="0">
                <a:latin typeface="微軟正黑體" panose="020B0604030504040204" pitchFamily="34" charset="-120"/>
                <a:ea typeface="微軟正黑體" panose="020B0604030504040204" pitchFamily="34" charset="-120"/>
                <a:cs typeface="Arial Unicode MS" panose="020B0604020202020204" pitchFamily="34" charset="-120"/>
              </a:rPr>
              <a:t>目標</a:t>
            </a:r>
          </a:p>
        </p:txBody>
      </p:sp>
      <p:sp>
        <p:nvSpPr>
          <p:cNvPr id="19468" name="文字方塊 13"/>
          <p:cNvSpPr txBox="1">
            <a:spLocks noChangeArrowheads="1"/>
          </p:cNvSpPr>
          <p:nvPr/>
        </p:nvSpPr>
        <p:spPr bwMode="auto">
          <a:xfrm>
            <a:off x="104775" y="4645025"/>
            <a:ext cx="461963"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baseline="0">
                <a:latin typeface="微軟正黑體" panose="020B0604030504040204" pitchFamily="34" charset="-120"/>
                <a:ea typeface="微軟正黑體" panose="020B0604030504040204" pitchFamily="34" charset="-120"/>
                <a:cs typeface="Arial Unicode MS" panose="020B0604020202020204" pitchFamily="34" charset="-120"/>
              </a:rPr>
              <a:t>推動措施</a:t>
            </a:r>
          </a:p>
        </p:txBody>
      </p:sp>
      <p:sp>
        <p:nvSpPr>
          <p:cNvPr id="19469" name="矩形 31"/>
          <p:cNvSpPr>
            <a:spLocks noChangeArrowheads="1"/>
          </p:cNvSpPr>
          <p:nvPr/>
        </p:nvSpPr>
        <p:spPr bwMode="auto">
          <a:xfrm>
            <a:off x="1403350" y="6210300"/>
            <a:ext cx="309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1600" baseline="0">
                <a:solidFill>
                  <a:srgbClr val="0000FF"/>
                </a:solidFill>
                <a:latin typeface="微軟正黑體" panose="020B0604030504040204" pitchFamily="34" charset="-120"/>
                <a:ea typeface="微軟正黑體" panose="020B0604030504040204" pitchFamily="34" charset="-120"/>
              </a:rPr>
              <a:t>雲端資料中心軟體定義網路技術</a:t>
            </a:r>
          </a:p>
        </p:txBody>
      </p:sp>
      <p:sp>
        <p:nvSpPr>
          <p:cNvPr id="19470" name="矩形 33"/>
          <p:cNvSpPr>
            <a:spLocks noChangeArrowheads="1"/>
          </p:cNvSpPr>
          <p:nvPr/>
        </p:nvSpPr>
        <p:spPr bwMode="auto">
          <a:xfrm>
            <a:off x="5795963" y="6165850"/>
            <a:ext cx="2520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1600" baseline="0">
                <a:solidFill>
                  <a:srgbClr val="0000FF"/>
                </a:solidFill>
                <a:latin typeface="微軟正黑體" panose="020B0604030504040204" pitchFamily="34" charset="-120"/>
                <a:ea typeface="微軟正黑體" panose="020B0604030504040204" pitchFamily="34" charset="-120"/>
              </a:rPr>
              <a:t>軟體定義網路之網路功能虛擬化技術</a:t>
            </a:r>
          </a:p>
        </p:txBody>
      </p:sp>
      <p:sp>
        <p:nvSpPr>
          <p:cNvPr id="20" name="向右箭號 19"/>
          <p:cNvSpPr/>
          <p:nvPr/>
        </p:nvSpPr>
        <p:spPr bwMode="auto">
          <a:xfrm rot="16200000">
            <a:off x="2790031" y="5530057"/>
            <a:ext cx="466725" cy="792162"/>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1" name="向右箭號 20"/>
          <p:cNvSpPr/>
          <p:nvPr/>
        </p:nvSpPr>
        <p:spPr bwMode="auto">
          <a:xfrm rot="16200000">
            <a:off x="6910387" y="5514976"/>
            <a:ext cx="436563" cy="792162"/>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2" name="向右箭號 21"/>
          <p:cNvSpPr/>
          <p:nvPr/>
        </p:nvSpPr>
        <p:spPr bwMode="auto">
          <a:xfrm rot="16200000">
            <a:off x="2555875" y="1268413"/>
            <a:ext cx="503238" cy="792162"/>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3" name="向右箭號 22"/>
          <p:cNvSpPr/>
          <p:nvPr/>
        </p:nvSpPr>
        <p:spPr bwMode="auto">
          <a:xfrm rot="16200000">
            <a:off x="6588125" y="1268413"/>
            <a:ext cx="503238" cy="792162"/>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5" name="向右箭號 24"/>
          <p:cNvSpPr/>
          <p:nvPr/>
        </p:nvSpPr>
        <p:spPr bwMode="auto">
          <a:xfrm rot="16200000">
            <a:off x="6731794" y="3933031"/>
            <a:ext cx="504825"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19476" name="文字方塊 13"/>
          <p:cNvSpPr txBox="1">
            <a:spLocks noChangeArrowheads="1"/>
          </p:cNvSpPr>
          <p:nvPr/>
        </p:nvSpPr>
        <p:spPr bwMode="auto">
          <a:xfrm>
            <a:off x="104775" y="5846763"/>
            <a:ext cx="461963"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baseline="0">
                <a:latin typeface="微軟正黑體" panose="020B0604030504040204" pitchFamily="34" charset="-120"/>
                <a:ea typeface="微軟正黑體" panose="020B0604030504040204" pitchFamily="34" charset="-120"/>
                <a:cs typeface="Arial Unicode MS" panose="020B0604020202020204" pitchFamily="34" charset="-120"/>
              </a:rPr>
              <a:t>計畫主軸</a:t>
            </a:r>
          </a:p>
        </p:txBody>
      </p:sp>
      <p:sp>
        <p:nvSpPr>
          <p:cNvPr id="2" name="矩形 10"/>
          <p:cNvSpPr/>
          <p:nvPr/>
        </p:nvSpPr>
        <p:spPr>
          <a:xfrm>
            <a:off x="831850" y="1916113"/>
            <a:ext cx="3954463" cy="2160587"/>
          </a:xfrm>
          <a:prstGeom prst="rect">
            <a:avLst/>
          </a:prstGeom>
        </p:spPr>
        <p:style>
          <a:lnRef idx="2">
            <a:schemeClr val="accent6"/>
          </a:lnRef>
          <a:fillRef idx="1">
            <a:schemeClr val="lt1"/>
          </a:fillRef>
          <a:effectRef idx="0">
            <a:schemeClr val="accent6"/>
          </a:effectRef>
          <a:fontRef idx="minor">
            <a:schemeClr val="dk1"/>
          </a:fontRef>
        </p:style>
        <p:txBody>
          <a:bodyPr/>
          <a:lstStyle/>
          <a:p>
            <a:pPr marL="182563" indent="-182563" algn="ctr">
              <a:defRPr/>
            </a:pPr>
            <a:r>
              <a:rPr lang="zh-TW" altLang="en-US" sz="1600" baseline="0" dirty="0">
                <a:solidFill>
                  <a:schemeClr val="tx1"/>
                </a:solidFill>
                <a:latin typeface="微軟正黑體" pitchFamily="34" charset="-120"/>
                <a:ea typeface="微軟正黑體" pitchFamily="34" charset="-120"/>
              </a:rPr>
              <a:t>網路智能化</a:t>
            </a:r>
          </a:p>
          <a:p>
            <a:pPr marL="182563" indent="-182563">
              <a:defRPr/>
            </a:pPr>
            <a:endParaRPr lang="zh-TW" altLang="en-US" sz="1600" baseline="0" dirty="0">
              <a:solidFill>
                <a:srgbClr val="FF3300"/>
              </a:solidFill>
              <a:latin typeface="微軟正黑體" pitchFamily="34" charset="-120"/>
              <a:ea typeface="微軟正黑體" pitchFamily="34" charset="-120"/>
            </a:endParaRPr>
          </a:p>
          <a:p>
            <a:pPr marL="182563" indent="-182563">
              <a:buFontTx/>
              <a:buChar char="•"/>
              <a:defRPr/>
            </a:pPr>
            <a:r>
              <a:rPr lang="zh-TW" altLang="en-US" sz="1600" baseline="0" dirty="0">
                <a:solidFill>
                  <a:schemeClr val="tx1"/>
                </a:solidFill>
                <a:latin typeface="微軟正黑體" pitchFamily="34" charset="-120"/>
                <a:ea typeface="微軟正黑體" pitchFamily="34" charset="-120"/>
              </a:rPr>
              <a:t>以前雲端資料中心採用傳統乙太網路技術，設定複雜容易造成人為錯誤，協定複雜容易造成網路效能不彰，資源浪費。改以軟體定義網路為基礎的雲端資料中心的整體解決方案，可將設定與控制自動化、智能化，大幅提昇網路效能。</a:t>
            </a:r>
            <a:endParaRPr lang="en-US" altLang="zh-TW" sz="1600" baseline="0" dirty="0">
              <a:solidFill>
                <a:schemeClr val="tx1"/>
              </a:solidFill>
              <a:latin typeface="微軟正黑體" pitchFamily="34" charset="-120"/>
              <a:ea typeface="微軟正黑體" pitchFamily="34" charset="-120"/>
            </a:endParaRPr>
          </a:p>
        </p:txBody>
      </p:sp>
      <p:sp>
        <p:nvSpPr>
          <p:cNvPr id="24" name="向右箭號 23"/>
          <p:cNvSpPr/>
          <p:nvPr/>
        </p:nvSpPr>
        <p:spPr bwMode="auto">
          <a:xfrm rot="16200000">
            <a:off x="2699544" y="3933031"/>
            <a:ext cx="504825"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計畫簡介</a:t>
            </a:r>
          </a:p>
        </p:txBody>
      </p:sp>
      <p:sp>
        <p:nvSpPr>
          <p:cNvPr id="8195" name="內容版面配置區 2"/>
          <p:cNvSpPr>
            <a:spLocks noGrp="1"/>
          </p:cNvSpPr>
          <p:nvPr>
            <p:ph idx="1"/>
          </p:nvPr>
        </p:nvSpPr>
        <p:spPr/>
        <p:txBody>
          <a:bodyPr/>
          <a:lstStyle/>
          <a:p>
            <a:r>
              <a:rPr lang="zh-TW" altLang="en-US" smtClean="0">
                <a:latin typeface="Times New Roman" panose="02020603050405020304" pitchFamily="18" charset="0"/>
                <a:ea typeface="標楷體" panose="03000509000000000000" pitchFamily="65" charset="-120"/>
              </a:rPr>
              <a:t>目標</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建構一個以軟體定義網路為基礎的雲端資料中心實驗平台</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發展以軟體定義網路為基礎的雲端資料中心網路傳輸技術</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發展以軟體定義網路之網路功能虛擬化</a:t>
            </a:r>
            <a:r>
              <a:rPr lang="en-US" altLang="zh-TW" smtClean="0">
                <a:latin typeface="Times New Roman" panose="02020603050405020304" pitchFamily="18" charset="0"/>
                <a:ea typeface="標楷體" panose="03000509000000000000" pitchFamily="65" charset="-120"/>
              </a:rPr>
              <a:t>(NFV)</a:t>
            </a:r>
            <a:r>
              <a:rPr lang="zh-TW" altLang="en-US" smtClean="0">
                <a:latin typeface="Times New Roman" panose="02020603050405020304" pitchFamily="18" charset="0"/>
                <a:ea typeface="標楷體" panose="03000509000000000000" pitchFamily="65" charset="-120"/>
              </a:rPr>
              <a:t>技術</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發展以軟體定義網路為基礎的雲端服務</a:t>
            </a:r>
          </a:p>
        </p:txBody>
      </p:sp>
      <p:sp>
        <p:nvSpPr>
          <p:cNvPr id="8196"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7ADD895-60FE-49AB-850E-DBD7839ACA5D}" type="slidenum">
              <a:rPr kumimoji="0" lang="en-US" altLang="zh-TW" sz="1200">
                <a:latin typeface="Garamond" panose="02020404030301010803" pitchFamily="18" charset="0"/>
              </a:rPr>
              <a:pPr>
                <a:spcBef>
                  <a:spcPct val="0"/>
                </a:spcBef>
                <a:buClrTx/>
                <a:buSzTx/>
                <a:buFontTx/>
                <a:buNone/>
              </a:pPr>
              <a:t>2</a:t>
            </a:fld>
            <a:endParaRPr kumimoji="0" lang="en-US" altLang="zh-TW" sz="120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計畫架構與分工</a:t>
            </a:r>
            <a:endParaRPr lang="zh-TW" altLang="en-US" smtClean="0"/>
          </a:p>
        </p:txBody>
      </p:sp>
      <p:sp>
        <p:nvSpPr>
          <p:cNvPr id="10243"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6138C1E-FA2D-44B5-853D-BCE357493A1D}" type="slidenum">
              <a:rPr kumimoji="0" lang="en-US" altLang="zh-TW" baseline="0">
                <a:latin typeface="Garamond" panose="02020404030301010803" pitchFamily="18" charset="0"/>
              </a:rPr>
              <a:pPr/>
              <a:t>3</a:t>
            </a:fld>
            <a:endParaRPr kumimoji="0" lang="en-US" altLang="zh-TW" baseline="0">
              <a:latin typeface="Garamond" panose="02020404030301010803"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0489400"/>
              </p:ext>
            </p:extLst>
          </p:nvPr>
        </p:nvGraphicFramePr>
        <p:xfrm>
          <a:off x="467544" y="2348880"/>
          <a:ext cx="8259763" cy="4088854"/>
        </p:xfrm>
        <a:graphic>
          <a:graphicData uri="http://schemas.openxmlformats.org/drawingml/2006/table">
            <a:tbl>
              <a:tblPr firstRow="1" firstCol="1" bandRow="1">
                <a:tableStyleId>{5C22544A-7EE6-4342-B048-85BDC9FD1C3A}</a:tableStyleId>
              </a:tblPr>
              <a:tblGrid>
                <a:gridCol w="1064782"/>
                <a:gridCol w="2613875"/>
                <a:gridCol w="4581106"/>
              </a:tblGrid>
              <a:tr h="431254">
                <a:tc>
                  <a:txBody>
                    <a:bodyPr/>
                    <a:lstStyle/>
                    <a:p>
                      <a:pPr algn="ctr">
                        <a:lnSpc>
                          <a:spcPct val="150000"/>
                        </a:lnSpc>
                        <a:spcAft>
                          <a:spcPts val="0"/>
                        </a:spcAft>
                      </a:pPr>
                      <a:r>
                        <a:rPr lang="en-US" sz="2000" kern="100" dirty="0">
                          <a:solidFill>
                            <a:schemeClr val="tx1"/>
                          </a:solidFill>
                          <a:effectLst/>
                          <a:latin typeface="標楷體" panose="03000509000000000000" pitchFamily="65" charset="-120"/>
                          <a:ea typeface="標楷體" panose="03000509000000000000" pitchFamily="65" charset="-120"/>
                        </a:rPr>
                        <a:t> </a:t>
                      </a:r>
                      <a:endParaRPr lang="zh-TW" sz="2000" kern="100" dirty="0">
                        <a:solidFill>
                          <a:schemeClr val="tx1"/>
                        </a:solidFill>
                        <a:effectLst/>
                        <a:latin typeface="標楷體" panose="03000509000000000000" pitchFamily="65" charset="-120"/>
                        <a:ea typeface="標楷體" panose="03000509000000000000" pitchFamily="65" charset="-120"/>
                      </a:endParaRPr>
                    </a:p>
                  </a:txBody>
                  <a:tcPr marL="68591" marR="68591" marT="0" marB="0">
                    <a:solidFill>
                      <a:srgbClr val="66CCFF"/>
                    </a:solidFill>
                  </a:tcPr>
                </a:tc>
                <a:tc>
                  <a:txBody>
                    <a:bodyPr/>
                    <a:lstStyle/>
                    <a:p>
                      <a:pPr algn="ctr">
                        <a:lnSpc>
                          <a:spcPct val="150000"/>
                        </a:lnSpc>
                        <a:spcAft>
                          <a:spcPts val="0"/>
                        </a:spcAft>
                      </a:pPr>
                      <a:r>
                        <a:rPr lang="zh-TW" sz="2000" kern="100">
                          <a:solidFill>
                            <a:schemeClr val="tx1"/>
                          </a:solidFill>
                          <a:effectLst/>
                          <a:latin typeface="標楷體" panose="03000509000000000000" pitchFamily="65" charset="-120"/>
                          <a:ea typeface="標楷體" panose="03000509000000000000" pitchFamily="65" charset="-120"/>
                        </a:rPr>
                        <a:t>研究範疇</a:t>
                      </a:r>
                    </a:p>
                  </a:txBody>
                  <a:tcPr marL="68591" marR="68591" marT="0" marB="0">
                    <a:solidFill>
                      <a:srgbClr val="66CCFF"/>
                    </a:solidFill>
                  </a:tcPr>
                </a:tc>
                <a:tc>
                  <a:txBody>
                    <a:bodyPr/>
                    <a:lstStyle/>
                    <a:p>
                      <a:pPr algn="ctr">
                        <a:lnSpc>
                          <a:spcPct val="150000"/>
                        </a:lnSpc>
                        <a:spcAft>
                          <a:spcPts val="0"/>
                        </a:spcAft>
                      </a:pPr>
                      <a:r>
                        <a:rPr lang="zh-TW" sz="2000" kern="100" dirty="0">
                          <a:solidFill>
                            <a:schemeClr val="tx1"/>
                          </a:solidFill>
                          <a:effectLst/>
                          <a:latin typeface="標楷體" panose="03000509000000000000" pitchFamily="65" charset="-120"/>
                          <a:ea typeface="標楷體" panose="03000509000000000000" pitchFamily="65" charset="-120"/>
                        </a:rPr>
                        <a:t>主要工作內容</a:t>
                      </a:r>
                    </a:p>
                  </a:txBody>
                  <a:tcPr marL="68591" marR="68591" marT="0" marB="0">
                    <a:solidFill>
                      <a:srgbClr val="66CCFF"/>
                    </a:solidFill>
                  </a:tcPr>
                </a:tc>
              </a:tr>
              <a:tr h="243672">
                <a:tc>
                  <a:txBody>
                    <a:bodyPr/>
                    <a:lstStyle/>
                    <a:p>
                      <a:pPr algn="ctr">
                        <a:lnSpc>
                          <a:spcPct val="150000"/>
                        </a:lnSpc>
                        <a:spcAft>
                          <a:spcPts val="0"/>
                        </a:spcAft>
                      </a:pPr>
                      <a:r>
                        <a:rPr lang="zh-TW" sz="2000" kern="100">
                          <a:solidFill>
                            <a:schemeClr val="tx1"/>
                          </a:solidFill>
                          <a:effectLst/>
                          <a:latin typeface="標楷體" panose="03000509000000000000" pitchFamily="65" charset="-120"/>
                          <a:ea typeface="標楷體" panose="03000509000000000000" pitchFamily="65" charset="-120"/>
                        </a:rPr>
                        <a:t>總計畫</a:t>
                      </a:r>
                    </a:p>
                  </a:txBody>
                  <a:tcPr marL="68591" marR="68591" marT="0" marB="0">
                    <a:solidFill>
                      <a:srgbClr val="66CCFF"/>
                    </a:solidFill>
                  </a:tcPr>
                </a:tc>
                <a:tc>
                  <a:txBody>
                    <a:bodyPr/>
                    <a:lstStyle/>
                    <a:p>
                      <a:pPr algn="ctr">
                        <a:lnSpc>
                          <a:spcPct val="100000"/>
                        </a:lnSpc>
                        <a:spcAft>
                          <a:spcPts val="0"/>
                        </a:spcAft>
                      </a:pPr>
                      <a:r>
                        <a:rPr lang="zh-TW" sz="2000" kern="100" dirty="0">
                          <a:effectLst/>
                          <a:latin typeface="標楷體" panose="03000509000000000000" pitchFamily="65" charset="-120"/>
                          <a:ea typeface="標楷體" panose="03000509000000000000" pitchFamily="65" charset="-120"/>
                        </a:rPr>
                        <a:t>雲端資料中心實驗平台</a:t>
                      </a:r>
                    </a:p>
                  </a:txBody>
                  <a:tcPr marL="68591" marR="68591" marT="0" marB="0" anchor="ctr"/>
                </a:tc>
                <a:tc>
                  <a:txBody>
                    <a:bodyPr/>
                    <a:lstStyle/>
                    <a:p>
                      <a:pPr>
                        <a:spcAft>
                          <a:spcPts val="0"/>
                        </a:spcAft>
                      </a:pPr>
                      <a:r>
                        <a:rPr lang="zh-TW" sz="2000" kern="100">
                          <a:effectLst/>
                          <a:latin typeface="標楷體" panose="03000509000000000000" pitchFamily="65" charset="-120"/>
                          <a:ea typeface="標楷體" panose="03000509000000000000" pitchFamily="65" charset="-120"/>
                        </a:rPr>
                        <a:t>建置實際測試平台與網頁管理介面、整合各子計畫之研究成果</a:t>
                      </a:r>
                    </a:p>
                  </a:txBody>
                  <a:tcPr marL="68591" marR="68591" marT="0" marB="0"/>
                </a:tc>
              </a:tr>
              <a:tr h="642184">
                <a:tc>
                  <a:txBody>
                    <a:bodyPr/>
                    <a:lstStyle/>
                    <a:p>
                      <a:pPr algn="ctr">
                        <a:lnSpc>
                          <a:spcPct val="150000"/>
                        </a:lnSpc>
                        <a:spcAft>
                          <a:spcPts val="0"/>
                        </a:spcAft>
                      </a:pPr>
                      <a:r>
                        <a:rPr lang="zh-TW" sz="2000" kern="100">
                          <a:solidFill>
                            <a:schemeClr val="tx1"/>
                          </a:solidFill>
                          <a:effectLst/>
                          <a:latin typeface="標楷體" panose="03000509000000000000" pitchFamily="65" charset="-120"/>
                          <a:ea typeface="標楷體" panose="03000509000000000000" pitchFamily="65" charset="-120"/>
                        </a:rPr>
                        <a:t>子計畫一</a:t>
                      </a:r>
                    </a:p>
                  </a:txBody>
                  <a:tcPr marL="68591" marR="68591" marT="0" marB="0">
                    <a:solidFill>
                      <a:srgbClr val="66CCFF"/>
                    </a:solidFill>
                  </a:tcPr>
                </a:tc>
                <a:tc>
                  <a:txBody>
                    <a:bodyPr/>
                    <a:lstStyle/>
                    <a:p>
                      <a:pPr algn="ctr">
                        <a:lnSpc>
                          <a:spcPct val="100000"/>
                        </a:lnSpc>
                        <a:spcAft>
                          <a:spcPts val="0"/>
                        </a:spcAft>
                      </a:pPr>
                      <a:r>
                        <a:rPr lang="zh-TW" sz="2000" kern="100" dirty="0">
                          <a:effectLst/>
                          <a:latin typeface="標楷體" panose="03000509000000000000" pitchFamily="65" charset="-120"/>
                          <a:ea typeface="標楷體" panose="03000509000000000000" pitchFamily="65" charset="-120"/>
                        </a:rPr>
                        <a:t>雲端資料中心網路技術</a:t>
                      </a:r>
                    </a:p>
                  </a:txBody>
                  <a:tcPr marL="68591" marR="68591" marT="0" marB="0" anchor="ctr"/>
                </a:tc>
                <a:tc>
                  <a:txBody>
                    <a:bodyPr/>
                    <a:lstStyle/>
                    <a:p>
                      <a:pPr>
                        <a:lnSpc>
                          <a:spcPct val="100000"/>
                        </a:lnSpc>
                        <a:spcAft>
                          <a:spcPts val="0"/>
                        </a:spcAft>
                      </a:pPr>
                      <a:r>
                        <a:rPr lang="zh-TW" sz="2000" kern="100" dirty="0">
                          <a:effectLst/>
                          <a:latin typeface="標楷體" panose="03000509000000000000" pitchFamily="65" charset="-120"/>
                          <a:ea typeface="標楷體" panose="03000509000000000000" pitchFamily="65" charset="-120"/>
                        </a:rPr>
                        <a:t>以軟體定義網路為基礎的雲端資料中心網路</a:t>
                      </a:r>
                      <a:r>
                        <a:rPr lang="zh-TW" sz="2000" kern="100" dirty="0" smtClean="0">
                          <a:effectLst/>
                          <a:latin typeface="標楷體" panose="03000509000000000000" pitchFamily="65" charset="-120"/>
                          <a:ea typeface="標楷體" panose="03000509000000000000" pitchFamily="65" charset="-120"/>
                        </a:rPr>
                        <a:t>技術</a:t>
                      </a:r>
                      <a:r>
                        <a:rPr lang="zh-TW" altLang="en-US" sz="2000" kern="100" dirty="0" smtClean="0">
                          <a:effectLst/>
                          <a:latin typeface="標楷體" panose="03000509000000000000" pitchFamily="65" charset="-120"/>
                          <a:ea typeface="標楷體" panose="03000509000000000000" pitchFamily="65" charset="-120"/>
                        </a:rPr>
                        <a:t>、</a:t>
                      </a:r>
                      <a:r>
                        <a:rPr lang="zh-TW" altLang="zh-TW" sz="2000" kern="100" dirty="0" smtClean="0">
                          <a:effectLst/>
                          <a:latin typeface="標楷體" panose="03000509000000000000" pitchFamily="65" charset="-120"/>
                          <a:ea typeface="標楷體" panose="03000509000000000000" pitchFamily="65" charset="-120"/>
                        </a:rPr>
                        <a:t>虛擬</a:t>
                      </a:r>
                      <a:r>
                        <a:rPr lang="zh-TW" altLang="zh-TW" sz="2000" kern="100" baseline="0" dirty="0" smtClean="0">
                          <a:solidFill>
                            <a:schemeClr val="dk1"/>
                          </a:solidFill>
                          <a:effectLst/>
                          <a:latin typeface="標楷體" panose="03000509000000000000" pitchFamily="65" charset="-120"/>
                          <a:ea typeface="標楷體" panose="03000509000000000000" pitchFamily="65" charset="-120"/>
                          <a:cs typeface="+mn-cs"/>
                        </a:rPr>
                        <a:t>網路</a:t>
                      </a:r>
                      <a:r>
                        <a:rPr lang="zh-TW" altLang="zh-TW" sz="2000" kern="100" dirty="0" smtClean="0">
                          <a:effectLst/>
                          <a:latin typeface="標楷體" panose="03000509000000000000" pitchFamily="65" charset="-120"/>
                          <a:ea typeface="標楷體" panose="03000509000000000000" pitchFamily="65" charset="-120"/>
                        </a:rPr>
                        <a:t>技術</a:t>
                      </a:r>
                      <a:r>
                        <a:rPr lang="zh-TW" altLang="en-US" sz="2000" kern="100" dirty="0" smtClean="0">
                          <a:effectLst/>
                          <a:latin typeface="標楷體" panose="03000509000000000000" pitchFamily="65" charset="-120"/>
                          <a:ea typeface="標楷體" panose="03000509000000000000" pitchFamily="65" charset="-120"/>
                        </a:rPr>
                        <a:t>、</a:t>
                      </a:r>
                      <a:r>
                        <a:rPr lang="zh-TW" altLang="zh-TW" sz="2000" kern="100" dirty="0" smtClean="0">
                          <a:effectLst/>
                          <a:latin typeface="標楷體" panose="03000509000000000000" pitchFamily="65" charset="-120"/>
                          <a:ea typeface="標楷體" panose="03000509000000000000" pitchFamily="65" charset="-120"/>
                        </a:rPr>
                        <a:t>與服務品質確保</a:t>
                      </a:r>
                      <a:r>
                        <a:rPr lang="zh-TW" altLang="en-US" sz="2000" kern="100" dirty="0" smtClean="0">
                          <a:effectLst/>
                          <a:latin typeface="標楷體" panose="03000509000000000000" pitchFamily="65" charset="-120"/>
                          <a:ea typeface="標楷體" panose="03000509000000000000" pitchFamily="65" charset="-120"/>
                        </a:rPr>
                        <a:t>技術</a:t>
                      </a:r>
                      <a:endParaRPr lang="zh-TW" sz="2000" kern="100" dirty="0">
                        <a:effectLst/>
                        <a:latin typeface="標楷體" panose="03000509000000000000" pitchFamily="65" charset="-120"/>
                        <a:ea typeface="標楷體" panose="03000509000000000000" pitchFamily="65" charset="-120"/>
                      </a:endParaRPr>
                    </a:p>
                  </a:txBody>
                  <a:tcPr marL="68591" marR="68591" marT="0" marB="0"/>
                </a:tc>
              </a:tr>
              <a:tr h="852264">
                <a:tc>
                  <a:txBody>
                    <a:bodyPr/>
                    <a:lstStyle/>
                    <a:p>
                      <a:pPr algn="ctr">
                        <a:lnSpc>
                          <a:spcPct val="150000"/>
                        </a:lnSpc>
                        <a:spcAft>
                          <a:spcPts val="0"/>
                        </a:spcAft>
                      </a:pPr>
                      <a:r>
                        <a:rPr lang="zh-TW" sz="2000" kern="100" dirty="0">
                          <a:solidFill>
                            <a:schemeClr val="tx1"/>
                          </a:solidFill>
                          <a:effectLst/>
                          <a:latin typeface="標楷體" panose="03000509000000000000" pitchFamily="65" charset="-120"/>
                          <a:ea typeface="標楷體" panose="03000509000000000000" pitchFamily="65" charset="-120"/>
                        </a:rPr>
                        <a:t>子計畫二</a:t>
                      </a:r>
                    </a:p>
                  </a:txBody>
                  <a:tcPr marL="68591" marR="68591" marT="0" marB="0">
                    <a:solidFill>
                      <a:srgbClr val="66CCFF"/>
                    </a:solidFill>
                  </a:tcPr>
                </a:tc>
                <a:tc>
                  <a:txBody>
                    <a:bodyPr/>
                    <a:lstStyle/>
                    <a:p>
                      <a:pPr algn="ctr">
                        <a:lnSpc>
                          <a:spcPct val="100000"/>
                        </a:lnSpc>
                        <a:spcAft>
                          <a:spcPts val="0"/>
                        </a:spcAft>
                      </a:pPr>
                      <a:r>
                        <a:rPr lang="zh-TW" altLang="zh-TW" sz="2000" kern="100" dirty="0" smtClean="0">
                          <a:effectLst/>
                          <a:latin typeface="標楷體" panose="03000509000000000000" pitchFamily="65" charset="-120"/>
                          <a:ea typeface="標楷體" panose="03000509000000000000" pitchFamily="65" charset="-120"/>
                        </a:rPr>
                        <a:t>網路功能虛擬化</a:t>
                      </a:r>
                      <a:r>
                        <a:rPr lang="zh-TW" altLang="en-US" sz="2000" kern="100" dirty="0" smtClean="0">
                          <a:effectLst/>
                          <a:latin typeface="標楷體" panose="03000509000000000000" pitchFamily="65" charset="-120"/>
                          <a:ea typeface="標楷體" panose="03000509000000000000" pitchFamily="65" charset="-120"/>
                        </a:rPr>
                        <a:t>技術</a:t>
                      </a:r>
                      <a:endParaRPr lang="zh-TW" sz="2000" kern="100" dirty="0">
                        <a:effectLst/>
                        <a:latin typeface="標楷體" panose="03000509000000000000" pitchFamily="65" charset="-120"/>
                        <a:ea typeface="標楷體" panose="03000509000000000000" pitchFamily="65" charset="-120"/>
                      </a:endParaRPr>
                    </a:p>
                  </a:txBody>
                  <a:tcPr marL="68591" marR="68591" marT="0" marB="0" anchor="ctr"/>
                </a:tc>
                <a:tc>
                  <a:txBody>
                    <a:bodyPr/>
                    <a:lstStyle/>
                    <a:p>
                      <a:pPr>
                        <a:spcAft>
                          <a:spcPts val="0"/>
                        </a:spcAft>
                      </a:pPr>
                      <a:r>
                        <a:rPr lang="zh-TW" altLang="zh-TW" sz="2000" kern="100" dirty="0" smtClean="0">
                          <a:effectLst/>
                          <a:latin typeface="標楷體" panose="03000509000000000000" pitchFamily="65" charset="-120"/>
                          <a:ea typeface="標楷體" panose="03000509000000000000" pitchFamily="65" charset="-120"/>
                        </a:rPr>
                        <a:t>以軟體定義網路為基礎的雲端資料中心的架構下之網路功能虛擬化及服務鏈標準介面的設計與平台實作</a:t>
                      </a:r>
                      <a:r>
                        <a:rPr lang="zh-TW" altLang="en-US" sz="2000" kern="100" dirty="0" smtClean="0">
                          <a:effectLst/>
                          <a:latin typeface="標楷體" panose="03000509000000000000" pitchFamily="65" charset="-120"/>
                          <a:ea typeface="標楷體" panose="03000509000000000000" pitchFamily="65" charset="-120"/>
                        </a:rPr>
                        <a:t>、</a:t>
                      </a:r>
                      <a:r>
                        <a:rPr lang="zh-TW" altLang="zh-TW" sz="2000" kern="100" dirty="0" smtClean="0">
                          <a:effectLst/>
                          <a:latin typeface="標楷體" panose="03000509000000000000" pitchFamily="65" charset="-120"/>
                          <a:ea typeface="標楷體" panose="03000509000000000000" pitchFamily="65" charset="-120"/>
                        </a:rPr>
                        <a:t>網路功能虛擬</a:t>
                      </a:r>
                      <a:r>
                        <a:rPr lang="zh-TW" altLang="en-US" sz="2000" kern="100" dirty="0" smtClean="0">
                          <a:effectLst/>
                          <a:latin typeface="標楷體" panose="03000509000000000000" pitchFamily="65" charset="-120"/>
                          <a:ea typeface="標楷體" panose="03000509000000000000" pitchFamily="65" charset="-120"/>
                        </a:rPr>
                        <a:t>模組實作</a:t>
                      </a:r>
                      <a:r>
                        <a:rPr lang="en-US" altLang="zh-TW" sz="2000" kern="100" dirty="0" smtClean="0">
                          <a:effectLst/>
                          <a:latin typeface="標楷體" panose="03000509000000000000" pitchFamily="65" charset="-120"/>
                          <a:ea typeface="標楷體" panose="03000509000000000000" pitchFamily="65" charset="-120"/>
                        </a:rPr>
                        <a:t>(</a:t>
                      </a:r>
                      <a:r>
                        <a:rPr lang="zh-TW" altLang="zh-TW" sz="2000" kern="100" dirty="0" smtClean="0">
                          <a:effectLst/>
                          <a:latin typeface="標楷體" panose="03000509000000000000" pitchFamily="65" charset="-120"/>
                          <a:ea typeface="標楷體" panose="03000509000000000000" pitchFamily="65" charset="-120"/>
                        </a:rPr>
                        <a:t>流量監控、入侵偵測等</a:t>
                      </a:r>
                      <a:r>
                        <a:rPr lang="en-US" altLang="zh-TW" sz="2000" kern="100" dirty="0" smtClean="0">
                          <a:effectLst/>
                          <a:latin typeface="標楷體" panose="03000509000000000000" pitchFamily="65" charset="-120"/>
                          <a:ea typeface="標楷體" panose="03000509000000000000" pitchFamily="65" charset="-120"/>
                        </a:rPr>
                        <a:t>)</a:t>
                      </a:r>
                      <a:endParaRPr lang="zh-TW" altLang="zh-TW" sz="2000" kern="100" dirty="0">
                        <a:effectLst/>
                        <a:latin typeface="標楷體" panose="03000509000000000000" pitchFamily="65" charset="-120"/>
                        <a:ea typeface="標楷體" panose="03000509000000000000" pitchFamily="65" charset="-120"/>
                      </a:endParaRPr>
                    </a:p>
                  </a:txBody>
                  <a:tcPr marL="68591" marR="68591" marT="0" marB="0"/>
                </a:tc>
              </a:tr>
              <a:tr h="641176">
                <a:tc>
                  <a:txBody>
                    <a:bodyPr/>
                    <a:lstStyle/>
                    <a:p>
                      <a:pPr algn="ctr">
                        <a:lnSpc>
                          <a:spcPct val="150000"/>
                        </a:lnSpc>
                        <a:spcAft>
                          <a:spcPts val="0"/>
                        </a:spcAft>
                      </a:pPr>
                      <a:r>
                        <a:rPr lang="zh-TW" sz="2000" kern="100">
                          <a:solidFill>
                            <a:schemeClr val="tx1"/>
                          </a:solidFill>
                          <a:effectLst/>
                          <a:latin typeface="標楷體" panose="03000509000000000000" pitchFamily="65" charset="-120"/>
                          <a:ea typeface="標楷體" panose="03000509000000000000" pitchFamily="65" charset="-120"/>
                        </a:rPr>
                        <a:t>子計畫三</a:t>
                      </a:r>
                    </a:p>
                  </a:txBody>
                  <a:tcPr marL="68591" marR="68591" marT="0" marB="0">
                    <a:solidFill>
                      <a:srgbClr val="66CCFF"/>
                    </a:solidFill>
                  </a:tcPr>
                </a:tc>
                <a:tc>
                  <a:txBody>
                    <a:bodyPr/>
                    <a:lstStyle/>
                    <a:p>
                      <a:pPr algn="ctr">
                        <a:lnSpc>
                          <a:spcPct val="100000"/>
                        </a:lnSpc>
                        <a:spcAft>
                          <a:spcPts val="0"/>
                        </a:spcAft>
                      </a:pPr>
                      <a:r>
                        <a:rPr lang="zh-TW" altLang="en-US" sz="2000" kern="100" dirty="0" smtClean="0">
                          <a:effectLst/>
                          <a:latin typeface="標楷體" panose="03000509000000000000" pitchFamily="65" charset="-120"/>
                          <a:ea typeface="標楷體" panose="03000509000000000000" pitchFamily="65" charset="-120"/>
                        </a:rPr>
                        <a:t>社群網路服務及雲端服務管理技術</a:t>
                      </a:r>
                    </a:p>
                  </a:txBody>
                  <a:tcPr marL="68591" marR="68591"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kern="100" dirty="0" smtClean="0">
                          <a:effectLst/>
                          <a:latin typeface="標楷體" panose="03000509000000000000" pitchFamily="65" charset="-120"/>
                          <a:ea typeface="標楷體" panose="03000509000000000000" pitchFamily="65" charset="-120"/>
                        </a:rPr>
                        <a:t>以軟體定義網路為以軟體定義網路為社群服務大量存取雲端資料並提供服務管理系統。</a:t>
                      </a:r>
                    </a:p>
                  </a:txBody>
                  <a:tcPr marL="68591" marR="68591" marT="0" marB="0"/>
                </a:tc>
              </a:tr>
            </a:tbl>
          </a:graphicData>
        </a:graphic>
      </p:graphicFrame>
      <p:grpSp>
        <p:nvGrpSpPr>
          <p:cNvPr id="5" name="群組 5"/>
          <p:cNvGrpSpPr>
            <a:grpSpLocks/>
          </p:cNvGrpSpPr>
          <p:nvPr/>
        </p:nvGrpSpPr>
        <p:grpSpPr bwMode="auto">
          <a:xfrm>
            <a:off x="4856946" y="0"/>
            <a:ext cx="4252119" cy="2420937"/>
            <a:chOff x="857098" y="548680"/>
            <a:chExt cx="7171286" cy="5760640"/>
          </a:xfrm>
        </p:grpSpPr>
        <p:sp>
          <p:nvSpPr>
            <p:cNvPr id="7" name="流程圖: 程序 6"/>
            <p:cNvSpPr/>
            <p:nvPr/>
          </p:nvSpPr>
          <p:spPr>
            <a:xfrm>
              <a:off x="1547765" y="4467327"/>
              <a:ext cx="6480619" cy="1841993"/>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8" name="矩形 7"/>
            <p:cNvSpPr>
              <a:spLocks noChangeArrowheads="1"/>
            </p:cNvSpPr>
            <p:nvPr/>
          </p:nvSpPr>
          <p:spPr bwMode="auto">
            <a:xfrm>
              <a:off x="1562015" y="4708691"/>
              <a:ext cx="2074123"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Infrastructure Layer</a:t>
              </a:r>
              <a:endParaRPr lang="zh-TW" altLang="en-US" sz="1400"/>
            </a:p>
          </p:txBody>
        </p:sp>
        <p:pic>
          <p:nvPicPr>
            <p:cNvPr id="9" name="圖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5280119"/>
              <a:ext cx="2016224" cy="102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6389327" y="5269558"/>
              <a:ext cx="1122492"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sz="1400">
                  <a:latin typeface="標楷體" panose="03000509000000000000" pitchFamily="65" charset="-120"/>
                  <a:ea typeface="標楷體" panose="03000509000000000000" pitchFamily="65" charset="-120"/>
                </a:rPr>
                <a:t>子計畫一</a:t>
              </a:r>
            </a:p>
          </p:txBody>
        </p:sp>
        <p:sp>
          <p:nvSpPr>
            <p:cNvPr id="11" name="流程圖: 程序 10"/>
            <p:cNvSpPr/>
            <p:nvPr/>
          </p:nvSpPr>
          <p:spPr>
            <a:xfrm>
              <a:off x="1547765" y="548680"/>
              <a:ext cx="6480619" cy="1079789"/>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200"/>
            </a:p>
          </p:txBody>
        </p:sp>
        <p:sp>
          <p:nvSpPr>
            <p:cNvPr id="12" name="流程圖: 程序 11"/>
            <p:cNvSpPr/>
            <p:nvPr/>
          </p:nvSpPr>
          <p:spPr>
            <a:xfrm>
              <a:off x="1547765" y="3068188"/>
              <a:ext cx="6480619" cy="1081553"/>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13" name="矩形 12"/>
            <p:cNvSpPr>
              <a:spLocks noChangeArrowheads="1"/>
            </p:cNvSpPr>
            <p:nvPr/>
          </p:nvSpPr>
          <p:spPr bwMode="auto">
            <a:xfrm>
              <a:off x="1556665" y="3131941"/>
              <a:ext cx="1533423"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Control Layer</a:t>
              </a:r>
              <a:endParaRPr lang="zh-TW" altLang="en-US" sz="1400"/>
            </a:p>
          </p:txBody>
        </p:sp>
        <p:sp>
          <p:nvSpPr>
            <p:cNvPr id="14" name="矩形 13"/>
            <p:cNvSpPr>
              <a:spLocks noChangeArrowheads="1"/>
            </p:cNvSpPr>
            <p:nvPr/>
          </p:nvSpPr>
          <p:spPr bwMode="auto">
            <a:xfrm>
              <a:off x="1562015" y="553108"/>
              <a:ext cx="1874065"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Application Layer</a:t>
              </a:r>
              <a:endParaRPr lang="zh-TW" altLang="en-US" sz="1400"/>
            </a:p>
          </p:txBody>
        </p:sp>
        <p:sp>
          <p:nvSpPr>
            <p:cNvPr id="15" name="矩形 14"/>
            <p:cNvSpPr>
              <a:spLocks noChangeArrowheads="1"/>
            </p:cNvSpPr>
            <p:nvPr/>
          </p:nvSpPr>
          <p:spPr bwMode="auto">
            <a:xfrm>
              <a:off x="6462210" y="854423"/>
              <a:ext cx="1122492"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sz="1400">
                  <a:latin typeface="標楷體" panose="03000509000000000000" pitchFamily="65" charset="-120"/>
                  <a:ea typeface="標楷體" panose="03000509000000000000" pitchFamily="65" charset="-120"/>
                </a:rPr>
                <a:t>子計畫三</a:t>
              </a:r>
            </a:p>
          </p:txBody>
        </p:sp>
        <p:sp>
          <p:nvSpPr>
            <p:cNvPr id="16" name="矩形 15"/>
            <p:cNvSpPr/>
            <p:nvPr/>
          </p:nvSpPr>
          <p:spPr>
            <a:xfrm>
              <a:off x="4661591" y="633369"/>
              <a:ext cx="1755792" cy="405803"/>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17" name="矩形 16"/>
            <p:cNvSpPr/>
            <p:nvPr/>
          </p:nvSpPr>
          <p:spPr>
            <a:xfrm>
              <a:off x="4436916" y="818627"/>
              <a:ext cx="1755791" cy="405803"/>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18" name="矩形 17"/>
            <p:cNvSpPr/>
            <p:nvPr/>
          </p:nvSpPr>
          <p:spPr>
            <a:xfrm>
              <a:off x="4212241" y="1088575"/>
              <a:ext cx="1754127" cy="405803"/>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19" name="矩形 18"/>
            <p:cNvSpPr>
              <a:spLocks noChangeArrowheads="1"/>
            </p:cNvSpPr>
            <p:nvPr/>
          </p:nvSpPr>
          <p:spPr bwMode="auto">
            <a:xfrm>
              <a:off x="4535561" y="1126208"/>
              <a:ext cx="1122492"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sz="1400">
                  <a:latin typeface="標楷體" panose="03000509000000000000" pitchFamily="65" charset="-120"/>
                  <a:ea typeface="標楷體" panose="03000509000000000000" pitchFamily="65" charset="-120"/>
                </a:rPr>
                <a:t>社群服務</a:t>
              </a:r>
            </a:p>
          </p:txBody>
        </p:sp>
        <p:sp>
          <p:nvSpPr>
            <p:cNvPr id="20" name="流程圖: 程序 19"/>
            <p:cNvSpPr/>
            <p:nvPr/>
          </p:nvSpPr>
          <p:spPr>
            <a:xfrm>
              <a:off x="3851098" y="3204044"/>
              <a:ext cx="2566285" cy="809843"/>
            </a:xfrm>
            <a:prstGeom prst="flowChartProcess">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468063"/>
              <a:ext cx="2016224" cy="8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矩形 21"/>
            <p:cNvSpPr/>
            <p:nvPr/>
          </p:nvSpPr>
          <p:spPr>
            <a:xfrm>
              <a:off x="4535107" y="3239331"/>
              <a:ext cx="1755792" cy="405803"/>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23" name="矩形 22"/>
            <p:cNvSpPr/>
            <p:nvPr/>
          </p:nvSpPr>
          <p:spPr>
            <a:xfrm>
              <a:off x="4383660" y="3384009"/>
              <a:ext cx="1755791" cy="405803"/>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24" name="矩形 23"/>
            <p:cNvSpPr/>
            <p:nvPr/>
          </p:nvSpPr>
          <p:spPr>
            <a:xfrm>
              <a:off x="4257177" y="3563973"/>
              <a:ext cx="1755791" cy="405803"/>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p>
          </p:txBody>
        </p:sp>
        <p:sp>
          <p:nvSpPr>
            <p:cNvPr id="25" name="矩形 24"/>
            <p:cNvSpPr>
              <a:spLocks noChangeArrowheads="1"/>
            </p:cNvSpPr>
            <p:nvPr/>
          </p:nvSpPr>
          <p:spPr bwMode="auto">
            <a:xfrm>
              <a:off x="4229313" y="3604373"/>
              <a:ext cx="1887582"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Network Services</a:t>
              </a:r>
              <a:endParaRPr lang="zh-TW" altLang="en-US" sz="1400"/>
            </a:p>
          </p:txBody>
        </p:sp>
        <p:grpSp>
          <p:nvGrpSpPr>
            <p:cNvPr id="26" name="群組 25"/>
            <p:cNvGrpSpPr>
              <a:grpSpLocks/>
            </p:cNvGrpSpPr>
            <p:nvPr/>
          </p:nvGrpSpPr>
          <p:grpSpPr bwMode="auto">
            <a:xfrm>
              <a:off x="1645956" y="1944290"/>
              <a:ext cx="2582927" cy="1326430"/>
              <a:chOff x="1645956" y="1989295"/>
              <a:chExt cx="2582927" cy="1326430"/>
            </a:xfrm>
          </p:grpSpPr>
          <p:sp>
            <p:nvSpPr>
              <p:cNvPr id="41" name="＞形箭號 40"/>
              <p:cNvSpPr/>
              <p:nvPr/>
            </p:nvSpPr>
            <p:spPr>
              <a:xfrm>
                <a:off x="1645956" y="1989295"/>
                <a:ext cx="2582927" cy="809842"/>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100">
                  <a:solidFill>
                    <a:schemeClr val="tx1"/>
                  </a:solidFill>
                </a:endParaRPr>
              </a:p>
            </p:txBody>
          </p:sp>
          <p:sp>
            <p:nvSpPr>
              <p:cNvPr id="42" name="矩形 41"/>
              <p:cNvSpPr>
                <a:spLocks noChangeArrowheads="1"/>
              </p:cNvSpPr>
              <p:nvPr/>
            </p:nvSpPr>
            <p:spPr bwMode="auto">
              <a:xfrm>
                <a:off x="1965093" y="2070719"/>
                <a:ext cx="2046490" cy="124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Network Function Virtualization (NFV)</a:t>
                </a:r>
                <a:endParaRPr lang="zh-TW" altLang="en-US" sz="1400"/>
              </a:p>
            </p:txBody>
          </p:sp>
        </p:grpSp>
        <p:cxnSp>
          <p:nvCxnSpPr>
            <p:cNvPr id="27" name="直線單箭頭接點 26"/>
            <p:cNvCxnSpPr/>
            <p:nvPr/>
          </p:nvCxnSpPr>
          <p:spPr>
            <a:xfrm>
              <a:off x="5643503" y="1496142"/>
              <a:ext cx="0" cy="1707902"/>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28" name="直線單箭頭接點 27"/>
            <p:cNvCxnSpPr/>
            <p:nvPr/>
          </p:nvCxnSpPr>
          <p:spPr>
            <a:xfrm>
              <a:off x="4644948" y="1494378"/>
              <a:ext cx="0" cy="1707902"/>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29" name="直線單箭頭接點 28"/>
            <p:cNvCxnSpPr/>
            <p:nvPr/>
          </p:nvCxnSpPr>
          <p:spPr>
            <a:xfrm>
              <a:off x="5157539" y="1496142"/>
              <a:ext cx="0" cy="1707902"/>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30" name="直線單箭頭接點 29"/>
            <p:cNvCxnSpPr/>
            <p:nvPr/>
          </p:nvCxnSpPr>
          <p:spPr>
            <a:xfrm>
              <a:off x="2962384" y="1621412"/>
              <a:ext cx="0" cy="322878"/>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31" name="直線單箭頭接點 30"/>
            <p:cNvCxnSpPr/>
            <p:nvPr/>
          </p:nvCxnSpPr>
          <p:spPr>
            <a:xfrm>
              <a:off x="2937420" y="2747075"/>
              <a:ext cx="0" cy="321114"/>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sp>
          <p:nvSpPr>
            <p:cNvPr id="32" name="矩形 31"/>
            <p:cNvSpPr>
              <a:spLocks noChangeArrowheads="1"/>
            </p:cNvSpPr>
            <p:nvPr/>
          </p:nvSpPr>
          <p:spPr bwMode="auto">
            <a:xfrm>
              <a:off x="857098" y="2163336"/>
              <a:ext cx="1122492"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sz="1400">
                  <a:latin typeface="標楷體" panose="03000509000000000000" pitchFamily="65" charset="-120"/>
                  <a:ea typeface="標楷體" panose="03000509000000000000" pitchFamily="65" charset="-120"/>
                </a:rPr>
                <a:t>子計畫二</a:t>
              </a:r>
            </a:p>
          </p:txBody>
        </p:sp>
        <p:sp>
          <p:nvSpPr>
            <p:cNvPr id="33" name="矩形 32"/>
            <p:cNvSpPr/>
            <p:nvPr/>
          </p:nvSpPr>
          <p:spPr>
            <a:xfrm>
              <a:off x="1965493" y="2775305"/>
              <a:ext cx="977801" cy="512651"/>
            </a:xfrm>
            <a:prstGeom prst="rect">
              <a:avLst/>
            </a:prstGeom>
            <a:solidFill>
              <a:schemeClr val="bg1">
                <a:lumMod val="85000"/>
              </a:schemeClr>
            </a:solidFill>
          </p:spPr>
          <p:txBody>
            <a:bodyPr wrap="none">
              <a:spAutoFit/>
            </a:bodyPr>
            <a:lstStyle/>
            <a:p>
              <a:pPr>
                <a:defRPr/>
              </a:pPr>
              <a:r>
                <a:rPr lang="en-US" altLang="zh-TW" sz="1200" dirty="0">
                  <a:latin typeface="Arial" charset="0"/>
                  <a:ea typeface="新細明體" charset="-120"/>
                </a:rPr>
                <a:t>NFV API</a:t>
              </a:r>
              <a:endParaRPr lang="zh-TW" altLang="en-US" sz="1200" dirty="0">
                <a:latin typeface="Arial" charset="0"/>
                <a:ea typeface="新細明體" charset="-120"/>
              </a:endParaRPr>
            </a:p>
          </p:txBody>
        </p:sp>
        <p:sp>
          <p:nvSpPr>
            <p:cNvPr id="34" name="矩形 33"/>
            <p:cNvSpPr/>
            <p:nvPr/>
          </p:nvSpPr>
          <p:spPr>
            <a:xfrm>
              <a:off x="1965493" y="1605532"/>
              <a:ext cx="977801" cy="512651"/>
            </a:xfrm>
            <a:prstGeom prst="rect">
              <a:avLst/>
            </a:prstGeom>
            <a:solidFill>
              <a:schemeClr val="bg1">
                <a:lumMod val="85000"/>
              </a:schemeClr>
            </a:solidFill>
          </p:spPr>
          <p:txBody>
            <a:bodyPr wrap="none">
              <a:spAutoFit/>
            </a:bodyPr>
            <a:lstStyle/>
            <a:p>
              <a:pPr>
                <a:defRPr/>
              </a:pPr>
              <a:r>
                <a:rPr lang="en-US" altLang="zh-TW" sz="1200" dirty="0">
                  <a:latin typeface="Arial" charset="0"/>
                  <a:ea typeface="新細明體" charset="-120"/>
                </a:rPr>
                <a:t>NFV API</a:t>
              </a:r>
              <a:endParaRPr lang="zh-TW" altLang="en-US" sz="1200" dirty="0">
                <a:latin typeface="Arial" charset="0"/>
                <a:ea typeface="新細明體" charset="-120"/>
              </a:endParaRPr>
            </a:p>
          </p:txBody>
        </p:sp>
        <p:sp>
          <p:nvSpPr>
            <p:cNvPr id="35" name="矩形 34"/>
            <p:cNvSpPr/>
            <p:nvPr/>
          </p:nvSpPr>
          <p:spPr>
            <a:xfrm>
              <a:off x="5786627" y="2159543"/>
              <a:ext cx="1749381" cy="561474"/>
            </a:xfrm>
            <a:prstGeom prst="rect">
              <a:avLst/>
            </a:prstGeom>
            <a:solidFill>
              <a:schemeClr val="bg1">
                <a:lumMod val="65000"/>
              </a:schemeClr>
            </a:solidFill>
          </p:spPr>
          <p:txBody>
            <a:bodyPr wrap="none">
              <a:spAutoFit/>
            </a:bodyPr>
            <a:lstStyle/>
            <a:p>
              <a:pPr>
                <a:defRPr/>
              </a:pPr>
              <a:r>
                <a:rPr lang="en-US" altLang="zh-TW" sz="1400" dirty="0">
                  <a:latin typeface="Arial" charset="0"/>
                  <a:ea typeface="新細明體" charset="-120"/>
                </a:rPr>
                <a:t>Northbound API</a:t>
              </a:r>
              <a:endParaRPr lang="zh-TW" altLang="en-US" sz="1400" dirty="0">
                <a:latin typeface="Arial" charset="0"/>
                <a:ea typeface="新細明體" charset="-120"/>
              </a:endParaRPr>
            </a:p>
          </p:txBody>
        </p:sp>
        <p:sp>
          <p:nvSpPr>
            <p:cNvPr id="36" name="矩形 35"/>
            <p:cNvSpPr/>
            <p:nvPr/>
          </p:nvSpPr>
          <p:spPr>
            <a:xfrm>
              <a:off x="5793287" y="4098576"/>
              <a:ext cx="1784524" cy="561474"/>
            </a:xfrm>
            <a:prstGeom prst="rect">
              <a:avLst/>
            </a:prstGeom>
            <a:solidFill>
              <a:schemeClr val="bg1">
                <a:lumMod val="65000"/>
              </a:schemeClr>
            </a:solidFill>
          </p:spPr>
          <p:txBody>
            <a:bodyPr wrap="none">
              <a:spAutoFit/>
            </a:bodyPr>
            <a:lstStyle/>
            <a:p>
              <a:pPr>
                <a:defRPr/>
              </a:pPr>
              <a:r>
                <a:rPr lang="en-US" altLang="zh-TW" sz="1400" dirty="0">
                  <a:latin typeface="Arial" charset="0"/>
                  <a:ea typeface="新細明體" charset="-120"/>
                </a:rPr>
                <a:t>Southbound API</a:t>
              </a:r>
              <a:endParaRPr lang="zh-TW" altLang="en-US" sz="1400" dirty="0">
                <a:latin typeface="Arial" charset="0"/>
                <a:ea typeface="新細明體" charset="-120"/>
              </a:endParaRPr>
            </a:p>
          </p:txBody>
        </p:sp>
        <p:cxnSp>
          <p:nvCxnSpPr>
            <p:cNvPr id="37" name="直線單箭頭接點 36"/>
            <p:cNvCxnSpPr/>
            <p:nvPr/>
          </p:nvCxnSpPr>
          <p:spPr>
            <a:xfrm>
              <a:off x="5633517" y="3985656"/>
              <a:ext cx="9986" cy="1467949"/>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sp>
          <p:nvSpPr>
            <p:cNvPr id="38" name="矩形 37"/>
            <p:cNvSpPr>
              <a:spLocks noChangeArrowheads="1"/>
            </p:cNvSpPr>
            <p:nvPr/>
          </p:nvSpPr>
          <p:spPr bwMode="auto">
            <a:xfrm>
              <a:off x="4481991" y="4104075"/>
              <a:ext cx="1238743" cy="56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a:t>OpenFlow</a:t>
              </a:r>
              <a:endParaRPr lang="zh-TW" altLang="en-US" sz="1400"/>
            </a:p>
          </p:txBody>
        </p:sp>
        <p:sp>
          <p:nvSpPr>
            <p:cNvPr id="39" name="矩形 38"/>
            <p:cNvSpPr/>
            <p:nvPr/>
          </p:nvSpPr>
          <p:spPr>
            <a:xfrm>
              <a:off x="2163541" y="3645134"/>
              <a:ext cx="1679412" cy="561474"/>
            </a:xfrm>
            <a:prstGeom prst="rect">
              <a:avLst/>
            </a:prstGeom>
            <a:solidFill>
              <a:schemeClr val="bg1">
                <a:lumMod val="65000"/>
              </a:schemeClr>
            </a:solidFill>
          </p:spPr>
          <p:txBody>
            <a:bodyPr wrap="none">
              <a:spAutoFit/>
            </a:bodyPr>
            <a:lstStyle/>
            <a:p>
              <a:pPr>
                <a:defRPr/>
              </a:pPr>
              <a:r>
                <a:rPr lang="en-US" altLang="zh-TW" sz="1400" dirty="0">
                  <a:latin typeface="Arial" charset="0"/>
                  <a:ea typeface="新細明體" charset="-120"/>
                </a:rPr>
                <a:t>SDN Controller</a:t>
              </a:r>
              <a:endParaRPr lang="zh-TW" altLang="en-US" sz="1400" dirty="0">
                <a:latin typeface="Arial" charset="0"/>
                <a:ea typeface="新細明體" charset="-120"/>
              </a:endParaRPr>
            </a:p>
          </p:txBody>
        </p:sp>
        <p:sp>
          <p:nvSpPr>
            <p:cNvPr id="40" name="矩形 39"/>
            <p:cNvSpPr>
              <a:spLocks noChangeArrowheads="1"/>
            </p:cNvSpPr>
            <p:nvPr/>
          </p:nvSpPr>
          <p:spPr bwMode="auto">
            <a:xfrm>
              <a:off x="6507213" y="3248979"/>
              <a:ext cx="1260139" cy="90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sz="1400">
                  <a:latin typeface="標楷體" panose="03000509000000000000" pitchFamily="65" charset="-120"/>
                  <a:ea typeface="標楷體" panose="03000509000000000000" pitchFamily="65" charset="-120"/>
                </a:rPr>
                <a:t>總計畫及所有計畫</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計畫特色</a:t>
            </a:r>
            <a:endParaRPr lang="zh-TW" altLang="en-US" smtClean="0"/>
          </a:p>
        </p:txBody>
      </p:sp>
      <p:sp>
        <p:nvSpPr>
          <p:cNvPr id="11267" name="內容版面配置區 2"/>
          <p:cNvSpPr>
            <a:spLocks noGrp="1"/>
          </p:cNvSpPr>
          <p:nvPr>
            <p:ph idx="1"/>
          </p:nvPr>
        </p:nvSpPr>
        <p:spPr/>
        <p:txBody>
          <a:bodyPr/>
          <a:lstStyle/>
          <a:p>
            <a:r>
              <a:rPr lang="zh-TW" altLang="en-US" dirty="0" smtClean="0">
                <a:latin typeface="Times New Roman" panose="02020603050405020304" pitchFamily="18" charset="0"/>
                <a:ea typeface="標楷體" panose="03000509000000000000" pitchFamily="65" charset="-120"/>
              </a:rPr>
              <a:t>目標明確且具實務重要性</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以</a:t>
            </a:r>
            <a:r>
              <a:rPr lang="en-US" altLang="zh-TW" dirty="0" smtClean="0">
                <a:latin typeface="Times New Roman" panose="02020603050405020304" pitchFamily="18" charset="0"/>
                <a:ea typeface="標楷體" panose="03000509000000000000" pitchFamily="65" charset="-120"/>
              </a:rPr>
              <a:t>SDN</a:t>
            </a:r>
            <a:r>
              <a:rPr lang="zh-TW" altLang="en-US" dirty="0" smtClean="0">
                <a:latin typeface="Times New Roman" panose="02020603050405020304" pitchFamily="18" charset="0"/>
                <a:ea typeface="標楷體" panose="03000509000000000000" pitchFamily="65" charset="-120"/>
              </a:rPr>
              <a:t>技術解決雲端資料中心複雜的網路管理問題並提昇網路效能</a:t>
            </a:r>
            <a:endParaRPr lang="en-US" altLang="zh-TW" dirty="0" smtClean="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技術創新</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發展重要但尚未成熟的網路功能虛擬化標準介面與實作技術</a:t>
            </a:r>
            <a:endParaRPr lang="en-US" altLang="zh-TW" dirty="0" smtClean="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實證應用</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以網路功能虛擬化技術實證社群服務，並建立管理系統，提升雲端服務效能</a:t>
            </a:r>
          </a:p>
        </p:txBody>
      </p:sp>
      <p:sp>
        <p:nvSpPr>
          <p:cNvPr id="1126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79D62A5B-BF41-4294-AC8D-216CD392338F}" type="slidenum">
              <a:rPr kumimoji="0" lang="en-US" altLang="zh-TW" baseline="0">
                <a:latin typeface="Garamond" panose="02020404030301010803" pitchFamily="18" charset="0"/>
              </a:rPr>
              <a:pPr/>
              <a:t>4</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計畫強項</a:t>
            </a:r>
            <a:endParaRPr lang="zh-TW" altLang="en-US" smtClean="0"/>
          </a:p>
        </p:txBody>
      </p:sp>
      <p:sp>
        <p:nvSpPr>
          <p:cNvPr id="12291" name="內容版面配置區 2"/>
          <p:cNvSpPr>
            <a:spLocks noGrp="1"/>
          </p:cNvSpPr>
          <p:nvPr>
            <p:ph idx="1"/>
          </p:nvPr>
        </p:nvSpPr>
        <p:spPr/>
        <p:txBody>
          <a:bodyPr/>
          <a:lstStyle/>
          <a:p>
            <a:r>
              <a:rPr lang="en-US" altLang="zh-TW" smtClean="0">
                <a:latin typeface="Times New Roman" panose="02020603050405020304" pitchFamily="18" charset="0"/>
                <a:ea typeface="標楷體" panose="03000509000000000000" pitchFamily="65" charset="-120"/>
              </a:rPr>
              <a:t>SDN</a:t>
            </a:r>
            <a:r>
              <a:rPr lang="zh-TW" altLang="en-US" smtClean="0">
                <a:latin typeface="Times New Roman" panose="02020603050405020304" pitchFamily="18" charset="0"/>
                <a:ea typeface="標楷體" panose="03000509000000000000" pitchFamily="65" charset="-120"/>
              </a:rPr>
              <a:t>為網路產業非常重要的前瞻技術，本計畫之投入可提昇我國相關產業之技術投展。</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團隊陣容堅強，網羅國內長期在</a:t>
            </a:r>
            <a:r>
              <a:rPr lang="en-US" altLang="zh-TW" smtClean="0">
                <a:latin typeface="Times New Roman" panose="02020603050405020304" pitchFamily="18" charset="0"/>
                <a:ea typeface="標楷體" panose="03000509000000000000" pitchFamily="65" charset="-120"/>
              </a:rPr>
              <a:t>SDN</a:t>
            </a:r>
            <a:r>
              <a:rPr lang="zh-TW" altLang="en-US" smtClean="0">
                <a:latin typeface="Times New Roman" panose="02020603050405020304" pitchFamily="18" charset="0"/>
                <a:ea typeface="標楷體" panose="03000509000000000000" pitchFamily="65" charset="-120"/>
              </a:rPr>
              <a:t>研發之台科大、中央、清大、交大、中正、成大等學校之教授參與。</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與國際接軌，將由團隊成員將研究成果分享至</a:t>
            </a:r>
            <a:r>
              <a:rPr lang="en-US" altLang="zh-TW" smtClean="0">
                <a:latin typeface="Times New Roman" panose="02020603050405020304" pitchFamily="18" charset="0"/>
                <a:ea typeface="標楷體" panose="03000509000000000000" pitchFamily="65" charset="-120"/>
              </a:rPr>
              <a:t>ONF</a:t>
            </a:r>
            <a:r>
              <a:rPr lang="zh-TW" altLang="en-US" smtClean="0">
                <a:latin typeface="Times New Roman" panose="02020603050405020304" pitchFamily="18" charset="0"/>
                <a:ea typeface="標楷體" panose="03000509000000000000" pitchFamily="65" charset="-120"/>
              </a:rPr>
              <a:t>。</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與工研院、資策會兩大法人機構合作。</a:t>
            </a:r>
          </a:p>
        </p:txBody>
      </p:sp>
      <p:sp>
        <p:nvSpPr>
          <p:cNvPr id="1229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732F4427-8D4B-4E4B-A164-7A1C36B00E1E}" type="slidenum">
              <a:rPr kumimoji="0" lang="en-US" altLang="zh-TW" baseline="0">
                <a:latin typeface="Garamond" panose="02020404030301010803" pitchFamily="18" charset="0"/>
              </a:rPr>
              <a:pPr/>
              <a:t>5</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預期完成項目</a:t>
            </a:r>
            <a:r>
              <a:rPr lang="en-US" altLang="zh-TW" dirty="0" smtClean="0">
                <a:latin typeface="標楷體" panose="03000509000000000000" pitchFamily="65" charset="-120"/>
                <a:ea typeface="標楷體" panose="03000509000000000000" pitchFamily="65" charset="-120"/>
              </a:rPr>
              <a:t>(1/4)</a:t>
            </a:r>
            <a:endParaRPr lang="zh-TW" altLang="en-US" dirty="0" smtClean="0"/>
          </a:p>
        </p:txBody>
      </p:sp>
      <p:sp>
        <p:nvSpPr>
          <p:cNvPr id="13315" name="內容版面配置區 2"/>
          <p:cNvSpPr>
            <a:spLocks noGrp="1"/>
          </p:cNvSpPr>
          <p:nvPr>
            <p:ph idx="1"/>
          </p:nvPr>
        </p:nvSpPr>
        <p:spPr>
          <a:xfrm>
            <a:off x="457200" y="1052736"/>
            <a:ext cx="8229600" cy="5078189"/>
          </a:xfrm>
        </p:spPr>
        <p:txBody>
          <a:bodyPr/>
          <a:lstStyle/>
          <a:p>
            <a:r>
              <a:rPr lang="zh-TW" altLang="en-US" sz="2800" dirty="0" smtClean="0">
                <a:latin typeface="Times New Roman" panose="02020603050405020304" pitchFamily="18" charset="0"/>
                <a:ea typeface="標楷體" panose="03000509000000000000" pitchFamily="65" charset="-120"/>
              </a:rPr>
              <a:t>雲端中心網路技術</a:t>
            </a:r>
            <a:r>
              <a:rPr lang="en-US" altLang="zh-TW" sz="2800" dirty="0" smtClean="0">
                <a:latin typeface="Times New Roman" panose="02020603050405020304" pitchFamily="18" charset="0"/>
                <a:ea typeface="標楷體" panose="03000509000000000000" pitchFamily="65" charset="-120"/>
              </a:rPr>
              <a:t>:</a:t>
            </a:r>
          </a:p>
          <a:p>
            <a:pPr lvl="1"/>
            <a:r>
              <a:rPr lang="en-US" altLang="zh-TW" sz="2400" dirty="0" smtClean="0">
                <a:latin typeface="Times New Roman" panose="02020603050405020304" pitchFamily="18" charset="0"/>
                <a:ea typeface="標楷體" panose="03000509000000000000" pitchFamily="65" charset="-120"/>
              </a:rPr>
              <a:t>Hybrid SDN</a:t>
            </a:r>
            <a:r>
              <a:rPr lang="zh-TW" altLang="en-US" sz="2400" dirty="0" smtClean="0">
                <a:latin typeface="Times New Roman" panose="02020603050405020304" pitchFamily="18" charset="0"/>
                <a:ea typeface="標楷體" panose="03000509000000000000" pitchFamily="65" charset="-120"/>
              </a:rPr>
              <a:t>網路架構設計與實作</a:t>
            </a:r>
          </a:p>
          <a:p>
            <a:pPr lvl="2"/>
            <a:r>
              <a:rPr lang="zh-TW" altLang="en-US" sz="2000" dirty="0" smtClean="0">
                <a:latin typeface="Times New Roman" panose="02020603050405020304" pitchFamily="18" charset="0"/>
                <a:ea typeface="標楷體" panose="03000509000000000000" pitchFamily="65" charset="-120"/>
              </a:rPr>
              <a:t>高速故障復原能力</a:t>
            </a:r>
            <a:r>
              <a:rPr lang="en-US" altLang="zh-TW" sz="2000" dirty="0" smtClean="0">
                <a:latin typeface="Times New Roman" panose="02020603050405020304" pitchFamily="18" charset="0"/>
                <a:ea typeface="標楷體" panose="03000509000000000000" pitchFamily="65" charset="-120"/>
              </a:rPr>
              <a:t>:  </a:t>
            </a:r>
            <a:r>
              <a:rPr lang="zh-TW" altLang="en-US" sz="2000" dirty="0" smtClean="0">
                <a:latin typeface="Times New Roman" panose="02020603050405020304" pitchFamily="18" charset="0"/>
                <a:ea typeface="標楷體" panose="03000509000000000000" pitchFamily="65" charset="-120"/>
              </a:rPr>
              <a:t>鏈路失效可在</a:t>
            </a:r>
            <a:r>
              <a:rPr lang="en-US" altLang="zh-TW" sz="2000" dirty="0" smtClean="0">
                <a:latin typeface="Times New Roman" panose="02020603050405020304" pitchFamily="18" charset="0"/>
                <a:ea typeface="標楷體" panose="03000509000000000000" pitchFamily="65" charset="-120"/>
              </a:rPr>
              <a:t>100 </a:t>
            </a:r>
            <a:r>
              <a:rPr lang="en-US" altLang="zh-TW" sz="2000" dirty="0" err="1" smtClean="0">
                <a:latin typeface="Times New Roman" panose="02020603050405020304" pitchFamily="18" charset="0"/>
                <a:ea typeface="標楷體" panose="03000509000000000000" pitchFamily="65" charset="-120"/>
              </a:rPr>
              <a:t>msec</a:t>
            </a:r>
            <a:r>
              <a:rPr lang="en-US" altLang="zh-TW" sz="2000" dirty="0" smtClean="0">
                <a:latin typeface="Times New Roman" panose="02020603050405020304" pitchFamily="18" charset="0"/>
                <a:ea typeface="標楷體" panose="03000509000000000000" pitchFamily="65" charset="-120"/>
              </a:rPr>
              <a:t> </a:t>
            </a:r>
            <a:r>
              <a:rPr lang="zh-TW" altLang="en-US" sz="2000" dirty="0" smtClean="0">
                <a:latin typeface="Times New Roman" panose="02020603050405020304" pitchFamily="18" charset="0"/>
                <a:ea typeface="標楷體" panose="03000509000000000000" pitchFamily="65" charset="-120"/>
              </a:rPr>
              <a:t>內恢復正常路由。</a:t>
            </a:r>
            <a:endParaRPr lang="en-US" altLang="zh-TW" sz="2000" dirty="0" smtClean="0">
              <a:latin typeface="Times New Roman" panose="02020603050405020304" pitchFamily="18" charset="0"/>
              <a:ea typeface="標楷體" panose="03000509000000000000" pitchFamily="65" charset="-120"/>
            </a:endParaRPr>
          </a:p>
          <a:p>
            <a:pPr lvl="2"/>
            <a:r>
              <a:rPr lang="zh-TW" altLang="en-US" sz="2000" dirty="0" smtClean="0">
                <a:latin typeface="Times New Roman" panose="02020603050405020304" pitchFamily="18" charset="0"/>
                <a:ea typeface="標楷體" panose="03000509000000000000" pitchFamily="65" charset="-120"/>
              </a:rPr>
              <a:t>乙太網路之最佳</a:t>
            </a:r>
            <a:r>
              <a:rPr lang="en-US" altLang="zh-TW" sz="2000" dirty="0" smtClean="0">
                <a:latin typeface="Times New Roman" panose="02020603050405020304" pitchFamily="18" charset="0"/>
                <a:ea typeface="標楷體" panose="03000509000000000000" pitchFamily="65" charset="-120"/>
              </a:rPr>
              <a:t>MSTP</a:t>
            </a:r>
            <a:r>
              <a:rPr lang="zh-TW" altLang="en-US" sz="2000" dirty="0" smtClean="0">
                <a:latin typeface="Times New Roman" panose="02020603050405020304" pitchFamily="18" charset="0"/>
                <a:ea typeface="標楷體" panose="03000509000000000000" pitchFamily="65" charset="-120"/>
              </a:rPr>
              <a:t>多生成樹規劃。</a:t>
            </a:r>
          </a:p>
          <a:p>
            <a:pPr lvl="2"/>
            <a:r>
              <a:rPr lang="zh-TW" altLang="en-US" sz="2000" dirty="0" smtClean="0">
                <a:latin typeface="Times New Roman" panose="02020603050405020304" pitchFamily="18" charset="0"/>
                <a:ea typeface="標楷體" panose="03000509000000000000" pitchFamily="65" charset="-120"/>
              </a:rPr>
              <a:t>網路流量監控技術與網路負載矩陣推估技術研發。 </a:t>
            </a:r>
          </a:p>
          <a:p>
            <a:pPr lvl="2"/>
            <a:r>
              <a:rPr lang="zh-TW" altLang="en-US" sz="2000" dirty="0" smtClean="0">
                <a:latin typeface="Times New Roman" panose="02020603050405020304" pitchFamily="18" charset="0"/>
                <a:ea typeface="標楷體" panose="03000509000000000000" pitchFamily="65" charset="-120"/>
              </a:rPr>
              <a:t>防乙太網路廣播風暴之機制設計。</a:t>
            </a:r>
          </a:p>
          <a:p>
            <a:pPr lvl="2"/>
            <a:r>
              <a:rPr lang="en-US" altLang="zh-TW" sz="2000" dirty="0" err="1" smtClean="0">
                <a:latin typeface="Times New Roman" panose="02020603050405020304" pitchFamily="18" charset="0"/>
                <a:ea typeface="標楷體" panose="03000509000000000000" pitchFamily="65" charset="-120"/>
              </a:rPr>
              <a:t>OpenFlow</a:t>
            </a:r>
            <a:r>
              <a:rPr lang="en-US" altLang="zh-TW" sz="2000" dirty="0" smtClean="0">
                <a:latin typeface="Times New Roman" panose="02020603050405020304" pitchFamily="18" charset="0"/>
                <a:ea typeface="標楷體" panose="03000509000000000000" pitchFamily="65" charset="-120"/>
              </a:rPr>
              <a:t> </a:t>
            </a:r>
            <a:r>
              <a:rPr lang="zh-TW" altLang="en-US" sz="2000" dirty="0" smtClean="0">
                <a:latin typeface="Times New Roman" panose="02020603050405020304" pitchFamily="18" charset="0"/>
                <a:ea typeface="標楷體" panose="03000509000000000000" pitchFamily="65" charset="-120"/>
              </a:rPr>
              <a:t>交換機置換演算法研發。</a:t>
            </a:r>
          </a:p>
          <a:p>
            <a:pPr lvl="1"/>
            <a:r>
              <a:rPr lang="zh-TW" altLang="en-US" sz="2400" dirty="0" smtClean="0">
                <a:latin typeface="標楷體" panose="03000509000000000000" pitchFamily="65" charset="-120"/>
                <a:ea typeface="標楷體" panose="03000509000000000000" pitchFamily="65" charset="-120"/>
              </a:rPr>
              <a:t>雲端資料中心</a:t>
            </a:r>
            <a:r>
              <a:rPr lang="en-US" altLang="zh-TW" sz="2400" dirty="0" smtClean="0">
                <a:latin typeface="Times New Roman" panose="02020603050405020304" pitchFamily="18" charset="0"/>
                <a:ea typeface="標楷體" panose="03000509000000000000" pitchFamily="65" charset="-120"/>
              </a:rPr>
              <a:t>Hybrid SDN</a:t>
            </a:r>
            <a:r>
              <a:rPr lang="zh-TW" altLang="en-US" sz="2400" dirty="0" smtClean="0">
                <a:latin typeface="Times New Roman" panose="02020603050405020304" pitchFamily="18" charset="0"/>
                <a:ea typeface="標楷體" panose="03000509000000000000" pitchFamily="65" charset="-120"/>
              </a:rPr>
              <a:t>網路</a:t>
            </a:r>
            <a:r>
              <a:rPr lang="zh-TW" altLang="en-US" sz="2400" dirty="0" smtClean="0">
                <a:latin typeface="標楷體" panose="03000509000000000000" pitchFamily="65" charset="-120"/>
                <a:ea typeface="標楷體" panose="03000509000000000000" pitchFamily="65" charset="-120"/>
              </a:rPr>
              <a:t>控制與管理</a:t>
            </a:r>
            <a:endParaRPr lang="en-US" altLang="zh-TW" sz="2400" dirty="0" smtClean="0">
              <a:latin typeface="標楷體" panose="03000509000000000000" pitchFamily="65" charset="-120"/>
              <a:ea typeface="標楷體" panose="03000509000000000000" pitchFamily="65" charset="-120"/>
            </a:endParaRPr>
          </a:p>
          <a:p>
            <a:pPr lvl="2"/>
            <a:r>
              <a:rPr lang="zh-TW" altLang="en-US" sz="2000" dirty="0">
                <a:latin typeface="Times New Roman" panose="02020603050405020304" pitchFamily="18" charset="0"/>
                <a:ea typeface="標楷體" panose="03000509000000000000" pitchFamily="65" charset="-120"/>
              </a:rPr>
              <a:t>於虛擬網路上進行拓樸部署與網路資源分配，以達到服務隔離</a:t>
            </a:r>
            <a:r>
              <a:rPr lang="en-US" altLang="zh-TW" sz="2000" dirty="0">
                <a:latin typeface="Times New Roman" panose="02020603050405020304" pitchFamily="18" charset="0"/>
                <a:ea typeface="標楷體" panose="03000509000000000000" pitchFamily="65" charset="-120"/>
              </a:rPr>
              <a:t>(Isolation)</a:t>
            </a:r>
            <a:r>
              <a:rPr lang="zh-TW" altLang="en-US" sz="2000" dirty="0">
                <a:latin typeface="Times New Roman" panose="02020603050405020304" pitchFamily="18" charset="0"/>
                <a:ea typeface="標楷體" panose="03000509000000000000" pitchFamily="65" charset="-120"/>
              </a:rPr>
              <a:t>，並提供多用戶服務</a:t>
            </a:r>
            <a:r>
              <a:rPr lang="en-US" altLang="zh-TW" sz="2000" dirty="0">
                <a:latin typeface="Times New Roman" panose="02020603050405020304" pitchFamily="18" charset="0"/>
                <a:ea typeface="標楷體" panose="03000509000000000000" pitchFamily="65" charset="-120"/>
              </a:rPr>
              <a:t>(Multi-Tenancy)</a:t>
            </a:r>
            <a:r>
              <a:rPr lang="zh-TW" altLang="en-US" sz="2000" dirty="0">
                <a:latin typeface="Times New Roman" panose="02020603050405020304" pitchFamily="18" charset="0"/>
                <a:ea typeface="標楷體" panose="03000509000000000000" pitchFamily="65" charset="-120"/>
              </a:rPr>
              <a:t>。</a:t>
            </a:r>
          </a:p>
          <a:p>
            <a:pPr lvl="2"/>
            <a:r>
              <a:rPr lang="zh-TW" altLang="en-US" sz="2000" dirty="0">
                <a:latin typeface="Times New Roman" panose="02020603050405020304" pitchFamily="18" charset="0"/>
                <a:ea typeface="標楷體" panose="03000509000000000000" pitchFamily="65" charset="-120"/>
              </a:rPr>
              <a:t>以軟體定義的方式進行資源的配置與管理，增進資料中心網路的彈性</a:t>
            </a:r>
            <a:r>
              <a:rPr lang="en-US" altLang="zh-TW" sz="2000" dirty="0" smtClean="0">
                <a:latin typeface="Times New Roman" panose="02020603050405020304" pitchFamily="18" charset="0"/>
                <a:ea typeface="標楷體" panose="03000509000000000000" pitchFamily="65" charset="-120"/>
              </a:rPr>
              <a:t>(Flexibility</a:t>
            </a:r>
            <a:r>
              <a:rPr lang="en-US" altLang="zh-TW" sz="2000" dirty="0">
                <a:latin typeface="Times New Roman" panose="02020603050405020304" pitchFamily="18" charset="0"/>
                <a:ea typeface="標楷體" panose="03000509000000000000" pitchFamily="65" charset="-120"/>
              </a:rPr>
              <a:t>)</a:t>
            </a:r>
            <a:r>
              <a:rPr lang="zh-TW" altLang="en-US" sz="2000" dirty="0">
                <a:latin typeface="Times New Roman" panose="02020603050405020304" pitchFamily="18" charset="0"/>
                <a:ea typeface="標楷體" panose="03000509000000000000" pitchFamily="65" charset="-120"/>
              </a:rPr>
              <a:t>與可適性</a:t>
            </a:r>
            <a:r>
              <a:rPr lang="en-US" altLang="zh-TW" sz="2000" dirty="0" smtClean="0">
                <a:latin typeface="Times New Roman" panose="02020603050405020304" pitchFamily="18" charset="0"/>
                <a:ea typeface="標楷體" panose="03000509000000000000" pitchFamily="65" charset="-120"/>
              </a:rPr>
              <a:t>(Adaption</a:t>
            </a:r>
            <a:r>
              <a:rPr lang="en-US" altLang="zh-TW" sz="2000" dirty="0">
                <a:latin typeface="Times New Roman" panose="02020603050405020304" pitchFamily="18" charset="0"/>
                <a:ea typeface="標楷體" panose="03000509000000000000" pitchFamily="65" charset="-120"/>
              </a:rPr>
              <a:t>)</a:t>
            </a:r>
            <a:r>
              <a:rPr lang="zh-TW" altLang="en-US" sz="2000" dirty="0">
                <a:latin typeface="Times New Roman" panose="02020603050405020304" pitchFamily="18" charset="0"/>
                <a:ea typeface="標楷體" panose="03000509000000000000" pitchFamily="65" charset="-120"/>
              </a:rPr>
              <a:t>。</a:t>
            </a:r>
            <a:endParaRPr lang="en-US" altLang="zh-TW" sz="2000" dirty="0">
              <a:latin typeface="Times New Roman" panose="02020603050405020304" pitchFamily="18" charset="0"/>
              <a:ea typeface="標楷體" panose="03000509000000000000" pitchFamily="65" charset="-120"/>
            </a:endParaRPr>
          </a:p>
          <a:p>
            <a:pPr lvl="2"/>
            <a:r>
              <a:rPr lang="zh-TW" altLang="en-US" sz="2000" dirty="0">
                <a:latin typeface="Times New Roman" panose="02020603050405020304" pitchFamily="18" charset="0"/>
                <a:ea typeface="標楷體" panose="03000509000000000000" pitchFamily="65" charset="-120"/>
              </a:rPr>
              <a:t>各個用戶</a:t>
            </a:r>
            <a:r>
              <a:rPr lang="en-US" altLang="zh-TW" sz="2000" dirty="0" smtClean="0">
                <a:latin typeface="Times New Roman" panose="02020603050405020304" pitchFamily="18" charset="0"/>
                <a:ea typeface="標楷體" panose="03000509000000000000" pitchFamily="65" charset="-120"/>
              </a:rPr>
              <a:t>(Tenant</a:t>
            </a:r>
            <a:r>
              <a:rPr lang="en-US" altLang="zh-TW" sz="2000" dirty="0">
                <a:latin typeface="Times New Roman" panose="02020603050405020304" pitchFamily="18" charset="0"/>
                <a:ea typeface="標楷體" panose="03000509000000000000" pitchFamily="65" charset="-120"/>
              </a:rPr>
              <a:t>)</a:t>
            </a:r>
            <a:r>
              <a:rPr lang="zh-TW" altLang="en-US" sz="2000" dirty="0">
                <a:latin typeface="Times New Roman" panose="02020603050405020304" pitchFamily="18" charset="0"/>
                <a:ea typeface="標楷體" panose="03000509000000000000" pitchFamily="65" charset="-120"/>
              </a:rPr>
              <a:t>可共享實體</a:t>
            </a:r>
            <a:r>
              <a:rPr lang="en-US" altLang="zh-TW" sz="2000" dirty="0">
                <a:latin typeface="Times New Roman" panose="02020603050405020304" pitchFamily="18" charset="0"/>
                <a:ea typeface="標楷體" panose="03000509000000000000" pitchFamily="65" charset="-120"/>
              </a:rPr>
              <a:t>SDN</a:t>
            </a:r>
            <a:r>
              <a:rPr lang="zh-TW" altLang="en-US" sz="2000" dirty="0">
                <a:latin typeface="Times New Roman" panose="02020603050405020304" pitchFamily="18" charset="0"/>
                <a:ea typeface="標楷體" panose="03000509000000000000" pitchFamily="65" charset="-120"/>
              </a:rPr>
              <a:t>網路所分割的片段資源，並能由資料中心管理者設定對應</a:t>
            </a:r>
            <a:r>
              <a:rPr lang="zh-TW" altLang="en-US" sz="2000" dirty="0" smtClean="0">
                <a:latin typeface="Times New Roman" panose="02020603050405020304" pitchFamily="18" charset="0"/>
                <a:ea typeface="標楷體" panose="03000509000000000000" pitchFamily="65" charset="-120"/>
              </a:rPr>
              <a:t>的</a:t>
            </a:r>
            <a:r>
              <a:rPr lang="en-US" altLang="zh-TW" sz="2000" dirty="0">
                <a:latin typeface="Times New Roman" panose="02020603050405020304" pitchFamily="18" charset="0"/>
                <a:ea typeface="標楷體" panose="03000509000000000000" pitchFamily="65" charset="-120"/>
              </a:rPr>
              <a:t>S</a:t>
            </a:r>
            <a:r>
              <a:rPr lang="en-US" altLang="zh-TW" sz="2000" dirty="0" smtClean="0">
                <a:latin typeface="Times New Roman" panose="02020603050405020304" pitchFamily="18" charset="0"/>
                <a:ea typeface="標楷體" panose="03000509000000000000" pitchFamily="65" charset="-120"/>
              </a:rPr>
              <a:t>licing</a:t>
            </a:r>
            <a:r>
              <a:rPr lang="zh-TW" altLang="en-US" sz="2000" dirty="0">
                <a:latin typeface="Times New Roman" panose="02020603050405020304" pitchFamily="18" charset="0"/>
                <a:ea typeface="標楷體" panose="03000509000000000000" pitchFamily="65" charset="-120"/>
              </a:rPr>
              <a:t>規則。</a:t>
            </a:r>
          </a:p>
          <a:p>
            <a:pPr lvl="2"/>
            <a:endParaRPr lang="zh-TW" altLang="en-US" sz="1600" dirty="0" smtClean="0">
              <a:latin typeface="Times New Roman" panose="02020603050405020304" pitchFamily="18" charset="0"/>
              <a:ea typeface="標楷體" panose="03000509000000000000" pitchFamily="65" charset="-120"/>
            </a:endParaRPr>
          </a:p>
          <a:p>
            <a:pPr lvl="1"/>
            <a:endParaRPr lang="zh-TW" altLang="en-US" sz="2000" dirty="0">
              <a:latin typeface="Times New Roman" panose="02020603050405020304" pitchFamily="18" charset="0"/>
              <a:ea typeface="標楷體" panose="03000509000000000000" pitchFamily="65" charset="-120"/>
            </a:endParaRPr>
          </a:p>
        </p:txBody>
      </p:sp>
      <p:sp>
        <p:nvSpPr>
          <p:cNvPr id="1331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C3F76D0-8C07-4804-B5B2-1BF4D3EAFC30}" type="slidenum">
              <a:rPr kumimoji="0" lang="en-US" altLang="zh-TW" baseline="0">
                <a:latin typeface="Garamond" panose="02020404030301010803" pitchFamily="18" charset="0"/>
              </a:rPr>
              <a:pPr/>
              <a:t>6</a:t>
            </a:fld>
            <a:endParaRPr kumimoji="0" lang="en-US" altLang="zh-TW" baseline="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預期完成項目</a:t>
            </a:r>
            <a:r>
              <a:rPr lang="en-US" altLang="zh-TW" dirty="0" smtClean="0">
                <a:latin typeface="標楷體" panose="03000509000000000000" pitchFamily="65" charset="-120"/>
                <a:ea typeface="標楷體" panose="03000509000000000000" pitchFamily="65" charset="-120"/>
              </a:rPr>
              <a:t>(2/4)</a:t>
            </a:r>
            <a:endParaRPr lang="zh-TW" altLang="en-US" dirty="0" smtClean="0"/>
          </a:p>
        </p:txBody>
      </p:sp>
      <p:sp>
        <p:nvSpPr>
          <p:cNvPr id="13315" name="內容版面配置區 2"/>
          <p:cNvSpPr>
            <a:spLocks noGrp="1"/>
          </p:cNvSpPr>
          <p:nvPr>
            <p:ph idx="1"/>
          </p:nvPr>
        </p:nvSpPr>
        <p:spPr>
          <a:xfrm>
            <a:off x="457200" y="1340768"/>
            <a:ext cx="8229600" cy="4790157"/>
          </a:xfrm>
        </p:spPr>
        <p:txBody>
          <a:bodyPr/>
          <a:lstStyle/>
          <a:p>
            <a:r>
              <a:rPr lang="zh-TW" altLang="en-US" sz="2800" dirty="0">
                <a:latin typeface="Times New Roman" panose="02020603050405020304" pitchFamily="18" charset="0"/>
                <a:ea typeface="標楷體" panose="03000509000000000000" pitchFamily="65" charset="-120"/>
              </a:rPr>
              <a:t>傳統網路與</a:t>
            </a:r>
            <a:r>
              <a:rPr lang="en-US" altLang="zh-TW" sz="2800" dirty="0">
                <a:latin typeface="Times New Roman" panose="02020603050405020304" pitchFamily="18" charset="0"/>
                <a:ea typeface="標楷體" panose="03000509000000000000" pitchFamily="65" charset="-120"/>
              </a:rPr>
              <a:t>SDN</a:t>
            </a:r>
            <a:r>
              <a:rPr lang="zh-TW" altLang="en-US" sz="2800" dirty="0" smtClean="0">
                <a:latin typeface="Times New Roman" panose="02020603050405020304" pitchFamily="18" charset="0"/>
                <a:ea typeface="標楷體" panose="03000509000000000000" pitchFamily="65" charset="-120"/>
              </a:rPr>
              <a:t>網路整合的</a:t>
            </a:r>
            <a:r>
              <a:rPr lang="en-US" altLang="zh-TW" sz="2800" dirty="0">
                <a:latin typeface="Times New Roman" panose="02020603050405020304" pitchFamily="18" charset="0"/>
                <a:ea typeface="標楷體" panose="03000509000000000000" pitchFamily="65" charset="-120"/>
              </a:rPr>
              <a:t>Hybrid SDN</a:t>
            </a:r>
            <a:r>
              <a:rPr lang="zh-TW" altLang="en-US" sz="2800" dirty="0">
                <a:latin typeface="Times New Roman" panose="02020603050405020304" pitchFamily="18" charset="0"/>
                <a:ea typeface="標楷體" panose="03000509000000000000" pitchFamily="65" charset="-120"/>
              </a:rPr>
              <a:t>測試</a:t>
            </a:r>
            <a:r>
              <a:rPr lang="zh-TW" altLang="en-US" sz="2800" dirty="0" smtClean="0">
                <a:latin typeface="Times New Roman" panose="02020603050405020304" pitchFamily="18" charset="0"/>
                <a:ea typeface="標楷體" panose="03000509000000000000" pitchFamily="65" charset="-120"/>
              </a:rPr>
              <a:t>平台</a:t>
            </a:r>
            <a:endParaRPr lang="en-US" altLang="zh-TW" sz="2800" dirty="0" smtClean="0">
              <a:latin typeface="Times New Roman" panose="02020603050405020304" pitchFamily="18" charset="0"/>
              <a:ea typeface="標楷體" panose="03000509000000000000" pitchFamily="65" charset="-120"/>
            </a:endParaRPr>
          </a:p>
          <a:p>
            <a:pPr lvl="2"/>
            <a:r>
              <a:rPr lang="zh-TW" altLang="zh-TW" sz="2000" dirty="0" smtClean="0">
                <a:latin typeface="Times New Roman" panose="02020603050405020304" pitchFamily="18" charset="0"/>
                <a:ea typeface="標楷體" panose="03000509000000000000" pitchFamily="65" charset="-120"/>
              </a:rPr>
              <a:t>支援</a:t>
            </a:r>
            <a:r>
              <a:rPr lang="zh-TW" altLang="zh-TW" sz="2000" dirty="0">
                <a:latin typeface="Times New Roman" panose="02020603050405020304" pitchFamily="18" charset="0"/>
                <a:ea typeface="標楷體" panose="03000509000000000000" pitchFamily="65" charset="-120"/>
              </a:rPr>
              <a:t>開源的路</a:t>
            </a:r>
            <a:r>
              <a:rPr lang="zh-TW" altLang="zh-TW" sz="2000" dirty="0" smtClean="0">
                <a:latin typeface="Times New Roman" panose="02020603050405020304" pitchFamily="18" charset="0"/>
                <a:ea typeface="標楷體" panose="03000509000000000000" pitchFamily="65" charset="-120"/>
              </a:rPr>
              <a:t>由</a:t>
            </a:r>
            <a:r>
              <a:rPr lang="zh-TW" altLang="zh-TW" sz="2000" dirty="0">
                <a:latin typeface="Times New Roman" panose="02020603050405020304" pitchFamily="18" charset="0"/>
                <a:ea typeface="標楷體" panose="03000509000000000000" pitchFamily="65" charset="-120"/>
              </a:rPr>
              <a:t>軟體</a:t>
            </a:r>
            <a:r>
              <a:rPr lang="zh-TW" altLang="zh-TW" sz="2000" dirty="0" smtClean="0">
                <a:latin typeface="Times New Roman" panose="02020603050405020304" pitchFamily="18" charset="0"/>
                <a:ea typeface="標楷體" panose="03000509000000000000" pitchFamily="65" charset="-120"/>
              </a:rPr>
              <a:t>功能或</a:t>
            </a:r>
            <a:r>
              <a:rPr lang="zh-TW" altLang="zh-TW" sz="2000" dirty="0">
                <a:latin typeface="Times New Roman" panose="02020603050405020304" pitchFamily="18" charset="0"/>
                <a:ea typeface="標楷體" panose="03000509000000000000" pitchFamily="65" charset="-120"/>
              </a:rPr>
              <a:t>實體</a:t>
            </a:r>
            <a:r>
              <a:rPr lang="zh-TW" altLang="zh-TW" sz="2000" dirty="0" smtClean="0">
                <a:latin typeface="Times New Roman" panose="02020603050405020304" pitchFamily="18" charset="0"/>
                <a:ea typeface="標楷體" panose="03000509000000000000" pitchFamily="65" charset="-120"/>
              </a:rPr>
              <a:t>設備建</a:t>
            </a:r>
            <a:r>
              <a:rPr lang="zh-TW" altLang="zh-TW" sz="2000" dirty="0">
                <a:latin typeface="Times New Roman" panose="02020603050405020304" pitchFamily="18" charset="0"/>
                <a:ea typeface="標楷體" panose="03000509000000000000" pitchFamily="65" charset="-120"/>
              </a:rPr>
              <a:t>構實驗路由節點。</a:t>
            </a:r>
          </a:p>
          <a:p>
            <a:pPr lvl="2"/>
            <a:r>
              <a:rPr lang="zh-TW" altLang="zh-TW" sz="2000" dirty="0">
                <a:latin typeface="Times New Roman" panose="02020603050405020304" pitchFamily="18" charset="0"/>
                <a:ea typeface="標楷體" panose="03000509000000000000" pitchFamily="65" charset="-120"/>
              </a:rPr>
              <a:t>支援將實驗路由</a:t>
            </a:r>
            <a:r>
              <a:rPr lang="zh-TW" altLang="zh-TW" sz="2000" dirty="0" smtClean="0">
                <a:latin typeface="Times New Roman" panose="02020603050405020304" pitchFamily="18" charset="0"/>
                <a:ea typeface="標楷體" panose="03000509000000000000" pitchFamily="65" charset="-120"/>
              </a:rPr>
              <a:t>節點為</a:t>
            </a:r>
            <a:r>
              <a:rPr lang="en-US" altLang="zh-TW" sz="2000" dirty="0" smtClean="0">
                <a:latin typeface="Times New Roman" panose="02020603050405020304" pitchFamily="18" charset="0"/>
                <a:ea typeface="標楷體" panose="03000509000000000000" pitchFamily="65" charset="-120"/>
              </a:rPr>
              <a:t>Full-Mesh/Partial-Mesh/Hub</a:t>
            </a:r>
            <a:r>
              <a:rPr lang="zh-TW" altLang="zh-TW" sz="2000" dirty="0">
                <a:latin typeface="Times New Roman" panose="02020603050405020304" pitchFamily="18" charset="0"/>
                <a:ea typeface="標楷體" panose="03000509000000000000" pitchFamily="65" charset="-120"/>
              </a:rPr>
              <a:t>的拓樸情境。</a:t>
            </a:r>
          </a:p>
          <a:p>
            <a:pPr lvl="2"/>
            <a:r>
              <a:rPr lang="zh-TW" altLang="zh-TW" sz="2000" dirty="0" smtClean="0">
                <a:latin typeface="Times New Roman" panose="02020603050405020304" pitchFamily="18" charset="0"/>
                <a:ea typeface="標楷體" panose="03000509000000000000" pitchFamily="65" charset="-120"/>
              </a:rPr>
              <a:t>結合</a:t>
            </a:r>
            <a:r>
              <a:rPr lang="zh-TW" altLang="zh-TW" sz="2000" dirty="0">
                <a:latin typeface="Times New Roman" panose="02020603050405020304" pitchFamily="18" charset="0"/>
                <a:ea typeface="標楷體" panose="03000509000000000000" pitchFamily="65" charset="-120"/>
              </a:rPr>
              <a:t>工作網路</a:t>
            </a:r>
            <a:r>
              <a:rPr lang="en-US" altLang="zh-TW" sz="2000" dirty="0" smtClean="0">
                <a:latin typeface="Times New Roman" panose="02020603050405020304" pitchFamily="18" charset="0"/>
                <a:ea typeface="標楷體" panose="03000509000000000000" pitchFamily="65" charset="-120"/>
              </a:rPr>
              <a:t>(Production Network</a:t>
            </a:r>
            <a:r>
              <a:rPr lang="en-US" altLang="zh-TW" sz="2000" dirty="0">
                <a:latin typeface="Times New Roman" panose="02020603050405020304" pitchFamily="18" charset="0"/>
                <a:ea typeface="標楷體" panose="03000509000000000000" pitchFamily="65" charset="-120"/>
              </a:rPr>
              <a:t>)</a:t>
            </a:r>
            <a:r>
              <a:rPr lang="zh-TW" altLang="zh-TW" sz="2000" dirty="0" smtClean="0">
                <a:latin typeface="Times New Roman" panose="02020603050405020304" pitchFamily="18" charset="0"/>
                <a:ea typeface="標楷體" panose="03000509000000000000" pitchFamily="65" charset="-120"/>
              </a:rPr>
              <a:t>並導入</a:t>
            </a:r>
            <a:r>
              <a:rPr lang="zh-TW" altLang="zh-TW" sz="2000" dirty="0">
                <a:latin typeface="Times New Roman" panose="02020603050405020304" pitchFamily="18" charset="0"/>
                <a:ea typeface="標楷體" panose="03000509000000000000" pitchFamily="65" charset="-120"/>
              </a:rPr>
              <a:t>真實</a:t>
            </a:r>
            <a:r>
              <a:rPr lang="zh-TW" altLang="zh-TW" sz="2000" dirty="0" smtClean="0">
                <a:latin typeface="Times New Roman" panose="02020603050405020304" pitchFamily="18" charset="0"/>
                <a:ea typeface="標楷體" panose="03000509000000000000" pitchFamily="65" charset="-120"/>
              </a:rPr>
              <a:t>流量進行驗</a:t>
            </a:r>
            <a:r>
              <a:rPr lang="zh-TW" altLang="en-US" sz="2000" dirty="0">
                <a:latin typeface="Times New Roman" panose="02020603050405020304" pitchFamily="18" charset="0"/>
                <a:ea typeface="標楷體" panose="03000509000000000000" pitchFamily="65" charset="-120"/>
              </a:rPr>
              <a:t>證</a:t>
            </a:r>
            <a:r>
              <a:rPr lang="zh-TW" altLang="zh-TW" sz="2000" dirty="0" smtClean="0">
                <a:latin typeface="Times New Roman" panose="02020603050405020304" pitchFamily="18" charset="0"/>
                <a:ea typeface="標楷體" panose="03000509000000000000" pitchFamily="65" charset="-120"/>
              </a:rPr>
              <a:t>。</a:t>
            </a:r>
            <a:endParaRPr lang="zh-TW" altLang="zh-TW" sz="2000" dirty="0">
              <a:latin typeface="Times New Roman" panose="02020603050405020304" pitchFamily="18" charset="0"/>
              <a:ea typeface="標楷體" panose="03000509000000000000" pitchFamily="65" charset="-120"/>
            </a:endParaRPr>
          </a:p>
          <a:p>
            <a:pPr lvl="2"/>
            <a:r>
              <a:rPr lang="zh-TW" altLang="zh-TW" sz="2000" dirty="0">
                <a:latin typeface="Times New Roman" panose="02020603050405020304" pitchFamily="18" charset="0"/>
                <a:ea typeface="標楷體" panose="03000509000000000000" pitchFamily="65" charset="-120"/>
              </a:rPr>
              <a:t>預留控制之應用程式接</a:t>
            </a:r>
            <a:r>
              <a:rPr lang="zh-TW" altLang="zh-TW" sz="2000" dirty="0" smtClean="0">
                <a:latin typeface="Times New Roman" panose="02020603050405020304" pitchFamily="18" charset="0"/>
                <a:ea typeface="標楷體" panose="03000509000000000000" pitchFamily="65" charset="-120"/>
              </a:rPr>
              <a:t>口作為</a:t>
            </a:r>
            <a:r>
              <a:rPr lang="zh-TW" altLang="zh-TW" sz="2000" dirty="0">
                <a:latin typeface="Times New Roman" panose="02020603050405020304" pitchFamily="18" charset="0"/>
                <a:ea typeface="標楷體" panose="03000509000000000000" pitchFamily="65" charset="-120"/>
              </a:rPr>
              <a:t>與其他子計畫整合或</a:t>
            </a:r>
            <a:r>
              <a:rPr lang="zh-TW" altLang="zh-TW" sz="2000" dirty="0" smtClean="0">
                <a:latin typeface="Times New Roman" panose="02020603050405020304" pitchFamily="18" charset="0"/>
                <a:ea typeface="標楷體" panose="03000509000000000000" pitchFamily="65" charset="-120"/>
              </a:rPr>
              <a:t>未來開發。</a:t>
            </a:r>
            <a:endParaRPr lang="en-US" altLang="zh-TW" sz="2800" dirty="0" smtClean="0">
              <a:latin typeface="Times New Roman" panose="02020603050405020304" pitchFamily="18" charset="0"/>
              <a:ea typeface="標楷體" panose="03000509000000000000" pitchFamily="65" charset="-120"/>
            </a:endParaRPr>
          </a:p>
          <a:p>
            <a:r>
              <a:rPr lang="zh-TW" altLang="en-US" sz="2800" dirty="0" smtClean="0">
                <a:latin typeface="Times New Roman" panose="02020603050405020304" pitchFamily="18" charset="0"/>
                <a:ea typeface="標楷體" panose="03000509000000000000" pitchFamily="65" charset="-120"/>
              </a:rPr>
              <a:t>具備</a:t>
            </a:r>
            <a:r>
              <a:rPr lang="en-US" altLang="zh-TW" sz="2800" dirty="0">
                <a:latin typeface="Times New Roman" panose="02020603050405020304" pitchFamily="18" charset="0"/>
                <a:ea typeface="標楷體" panose="03000509000000000000" pitchFamily="65" charset="-120"/>
              </a:rPr>
              <a:t>IEEE 1588 </a:t>
            </a:r>
            <a:r>
              <a:rPr lang="zh-TW" altLang="en-US" sz="2800" dirty="0">
                <a:latin typeface="Times New Roman" panose="02020603050405020304" pitchFamily="18" charset="0"/>
                <a:ea typeface="標楷體" panose="03000509000000000000" pitchFamily="65" charset="-120"/>
              </a:rPr>
              <a:t>同步對時能力之</a:t>
            </a:r>
            <a:r>
              <a:rPr lang="en-US" altLang="zh-TW" sz="2800" dirty="0" err="1">
                <a:latin typeface="Times New Roman" panose="02020603050405020304" pitchFamily="18" charset="0"/>
                <a:ea typeface="標楷體" panose="03000509000000000000" pitchFamily="65" charset="-120"/>
              </a:rPr>
              <a:t>OpenFlow</a:t>
            </a:r>
            <a:r>
              <a:rPr lang="zh-TW" altLang="en-US" sz="2800" dirty="0">
                <a:latin typeface="Times New Roman" panose="02020603050405020304" pitchFamily="18" charset="0"/>
                <a:ea typeface="標楷體" panose="03000509000000000000" pitchFamily="65" charset="-120"/>
              </a:rPr>
              <a:t>交換機雛型系統研發</a:t>
            </a:r>
            <a:r>
              <a:rPr lang="en-US" altLang="zh-TW" sz="2800" dirty="0">
                <a:latin typeface="Times New Roman" panose="02020603050405020304" pitchFamily="18" charset="0"/>
                <a:ea typeface="標楷體" panose="03000509000000000000" pitchFamily="65" charset="-120"/>
              </a:rPr>
              <a:t>:</a:t>
            </a:r>
            <a:endParaRPr lang="zh-TW" altLang="en-US" sz="2800" dirty="0">
              <a:latin typeface="Times New Roman" panose="02020603050405020304" pitchFamily="18" charset="0"/>
              <a:ea typeface="標楷體" panose="03000509000000000000" pitchFamily="65" charset="-120"/>
            </a:endParaRPr>
          </a:p>
          <a:p>
            <a:pPr lvl="2"/>
            <a:r>
              <a:rPr lang="zh-TW" altLang="en-US" sz="2000" dirty="0">
                <a:latin typeface="Times New Roman" panose="02020603050405020304" pitchFamily="18" charset="0"/>
                <a:ea typeface="標楷體" panose="03000509000000000000" pitchFamily="65" charset="-120"/>
              </a:rPr>
              <a:t>使用</a:t>
            </a:r>
            <a:r>
              <a:rPr lang="en-US" altLang="zh-TW" sz="2000" dirty="0" err="1">
                <a:latin typeface="Times New Roman" panose="02020603050405020304" pitchFamily="18" charset="0"/>
                <a:ea typeface="標楷體" panose="03000509000000000000" pitchFamily="65" charset="-120"/>
              </a:rPr>
              <a:t>NetFPGA</a:t>
            </a:r>
            <a:r>
              <a:rPr lang="zh-TW" altLang="en-US" sz="2000" dirty="0">
                <a:latin typeface="Times New Roman" panose="02020603050405020304" pitchFamily="18" charset="0"/>
                <a:ea typeface="標楷體" panose="03000509000000000000" pitchFamily="65" charset="-120"/>
              </a:rPr>
              <a:t>實現具支援</a:t>
            </a:r>
            <a:r>
              <a:rPr lang="en-US" altLang="zh-TW" sz="2000" dirty="0">
                <a:latin typeface="Times New Roman" panose="02020603050405020304" pitchFamily="18" charset="0"/>
                <a:ea typeface="標楷體" panose="03000509000000000000" pitchFamily="65" charset="-120"/>
              </a:rPr>
              <a:t>IEEE 1588 PTP</a:t>
            </a:r>
            <a:r>
              <a:rPr lang="zh-TW" altLang="en-US" sz="2000" dirty="0">
                <a:latin typeface="Times New Roman" panose="02020603050405020304" pitchFamily="18" charset="0"/>
                <a:ea typeface="標楷體" panose="03000509000000000000" pitchFamily="65" charset="-120"/>
              </a:rPr>
              <a:t>之</a:t>
            </a:r>
            <a:r>
              <a:rPr lang="en-US" altLang="zh-TW" sz="2000" dirty="0" err="1">
                <a:latin typeface="Times New Roman" panose="02020603050405020304" pitchFamily="18" charset="0"/>
                <a:ea typeface="標楷體" panose="03000509000000000000" pitchFamily="65" charset="-120"/>
              </a:rPr>
              <a:t>OpenFlow</a:t>
            </a:r>
            <a:r>
              <a:rPr lang="zh-TW" altLang="en-US" sz="2000" dirty="0">
                <a:latin typeface="Times New Roman" panose="02020603050405020304" pitchFamily="18" charset="0"/>
                <a:ea typeface="標楷體" panose="03000509000000000000" pitchFamily="65" charset="-120"/>
              </a:rPr>
              <a:t>交換機。 </a:t>
            </a:r>
          </a:p>
          <a:p>
            <a:pPr lvl="2"/>
            <a:r>
              <a:rPr lang="zh-TW" altLang="en-US" sz="2000" dirty="0">
                <a:latin typeface="Times New Roman" panose="02020603050405020304" pitchFamily="18" charset="0"/>
                <a:ea typeface="標楷體" panose="03000509000000000000" pitchFamily="65" charset="-120"/>
              </a:rPr>
              <a:t>設計規格</a:t>
            </a:r>
            <a:r>
              <a:rPr lang="en-US" altLang="zh-TW" sz="2000" dirty="0">
                <a:latin typeface="Times New Roman" panose="02020603050405020304" pitchFamily="18" charset="0"/>
                <a:ea typeface="標楷體" panose="03000509000000000000" pitchFamily="65" charset="-120"/>
              </a:rPr>
              <a:t>: </a:t>
            </a:r>
            <a:r>
              <a:rPr lang="zh-TW" altLang="en-US" sz="2000" dirty="0">
                <a:latin typeface="Times New Roman" panose="02020603050405020304" pitchFamily="18" charset="0"/>
                <a:ea typeface="標楷體" panose="03000509000000000000" pitchFamily="65" charset="-120"/>
              </a:rPr>
              <a:t>兩終端時脈誤差小於</a:t>
            </a:r>
            <a:r>
              <a:rPr lang="en-US" altLang="zh-TW" sz="2000" dirty="0">
                <a:latin typeface="Times New Roman" panose="02020603050405020304" pitchFamily="18" charset="0"/>
                <a:ea typeface="標楷體" panose="03000509000000000000" pitchFamily="65" charset="-120"/>
              </a:rPr>
              <a:t>1μsec</a:t>
            </a:r>
            <a:r>
              <a:rPr lang="zh-TW" altLang="en-US" sz="2000" dirty="0">
                <a:latin typeface="Times New Roman" panose="02020603050405020304" pitchFamily="18" charset="0"/>
                <a:ea typeface="標楷體" panose="03000509000000000000" pitchFamily="65" charset="-120"/>
              </a:rPr>
              <a:t>以符合</a:t>
            </a:r>
            <a:r>
              <a:rPr lang="en-US" altLang="zh-TW" sz="2000" dirty="0">
                <a:latin typeface="Times New Roman" panose="02020603050405020304" pitchFamily="18" charset="0"/>
                <a:ea typeface="標楷體" panose="03000509000000000000" pitchFamily="65" charset="-120"/>
              </a:rPr>
              <a:t>LTE</a:t>
            </a:r>
            <a:r>
              <a:rPr lang="zh-TW" altLang="en-US" sz="2000" dirty="0">
                <a:latin typeface="Times New Roman" panose="02020603050405020304" pitchFamily="18" charset="0"/>
                <a:ea typeface="標楷體" panose="03000509000000000000" pitchFamily="65" charset="-120"/>
              </a:rPr>
              <a:t>規範要求。</a:t>
            </a:r>
          </a:p>
          <a:p>
            <a:pPr lvl="2"/>
            <a:r>
              <a:rPr lang="zh-TW" altLang="en-US" sz="2000" dirty="0">
                <a:latin typeface="Times New Roman" panose="02020603050405020304" pitchFamily="18" charset="0"/>
                <a:ea typeface="標楷體" panose="03000509000000000000" pitchFamily="65" charset="-120"/>
              </a:rPr>
              <a:t>系統支援</a:t>
            </a:r>
            <a:r>
              <a:rPr lang="en-US" altLang="zh-TW" sz="2000" dirty="0">
                <a:latin typeface="Times New Roman" panose="02020603050405020304" pitchFamily="18" charset="0"/>
                <a:ea typeface="標楷體" panose="03000509000000000000" pitchFamily="65" charset="-120"/>
              </a:rPr>
              <a:t>Boundary Clock</a:t>
            </a:r>
            <a:r>
              <a:rPr lang="zh-TW" altLang="en-US" sz="2000" dirty="0">
                <a:latin typeface="Times New Roman" panose="02020603050405020304" pitchFamily="18" charset="0"/>
                <a:ea typeface="標楷體" panose="03000509000000000000" pitchFamily="65" charset="-120"/>
              </a:rPr>
              <a:t>與</a:t>
            </a:r>
            <a:r>
              <a:rPr lang="en-US" altLang="zh-TW" sz="2000" dirty="0">
                <a:latin typeface="Times New Roman" panose="02020603050405020304" pitchFamily="18" charset="0"/>
                <a:ea typeface="標楷體" panose="03000509000000000000" pitchFamily="65" charset="-120"/>
              </a:rPr>
              <a:t>Transparent Clock</a:t>
            </a:r>
            <a:r>
              <a:rPr lang="zh-TW" altLang="en-US" sz="2000" dirty="0">
                <a:latin typeface="Times New Roman" panose="02020603050405020304" pitchFamily="18" charset="0"/>
                <a:ea typeface="標楷體" panose="03000509000000000000" pitchFamily="65" charset="-120"/>
              </a:rPr>
              <a:t>。</a:t>
            </a:r>
          </a:p>
          <a:p>
            <a:pPr lvl="2"/>
            <a:r>
              <a:rPr lang="en-US" altLang="zh-TW" sz="2000" dirty="0" err="1">
                <a:latin typeface="Times New Roman" panose="02020603050405020304" pitchFamily="18" charset="0"/>
                <a:ea typeface="標楷體" panose="03000509000000000000" pitchFamily="65" charset="-120"/>
              </a:rPr>
              <a:t>OpenFlow</a:t>
            </a:r>
            <a:r>
              <a:rPr lang="en-US" altLang="zh-TW" sz="2000" dirty="0">
                <a:latin typeface="Times New Roman" panose="02020603050405020304" pitchFamily="18" charset="0"/>
                <a:ea typeface="標楷體" panose="03000509000000000000" pitchFamily="65" charset="-120"/>
              </a:rPr>
              <a:t> Controller </a:t>
            </a:r>
            <a:r>
              <a:rPr lang="zh-TW" altLang="en-US" sz="2000" dirty="0">
                <a:latin typeface="Times New Roman" panose="02020603050405020304" pitchFamily="18" charset="0"/>
                <a:ea typeface="標楷體" panose="03000509000000000000" pitchFamily="65" charset="-120"/>
              </a:rPr>
              <a:t>可規劃同步時脈分佈網路與路由</a:t>
            </a:r>
            <a:r>
              <a:rPr lang="zh-TW" altLang="en-US" sz="2000" dirty="0" smtClean="0">
                <a:latin typeface="Times New Roman" panose="02020603050405020304" pitchFamily="18" charset="0"/>
                <a:ea typeface="標楷體" panose="03000509000000000000" pitchFamily="65" charset="-120"/>
              </a:rPr>
              <a:t>。</a:t>
            </a:r>
            <a:endParaRPr lang="en-US" altLang="zh-TW" sz="2000" dirty="0" smtClean="0">
              <a:latin typeface="Times New Roman" panose="02020603050405020304" pitchFamily="18" charset="0"/>
              <a:ea typeface="標楷體" panose="03000509000000000000" pitchFamily="65" charset="-120"/>
            </a:endParaRPr>
          </a:p>
          <a:p>
            <a:r>
              <a:rPr lang="en-US" altLang="zh-TW" sz="2800" dirty="0">
                <a:latin typeface="Times New Roman" panose="02020603050405020304" pitchFamily="18" charset="0"/>
                <a:ea typeface="標楷體" panose="03000509000000000000" pitchFamily="65" charset="-120"/>
              </a:rPr>
              <a:t>Self-Organization Network (SON)</a:t>
            </a:r>
            <a:r>
              <a:rPr lang="zh-TW" altLang="en-US" sz="2800" dirty="0">
                <a:latin typeface="Times New Roman" panose="02020603050405020304" pitchFamily="18" charset="0"/>
                <a:ea typeface="標楷體" panose="03000509000000000000" pitchFamily="65" charset="-120"/>
              </a:rPr>
              <a:t>與</a:t>
            </a:r>
            <a:r>
              <a:rPr lang="en-US" altLang="zh-TW" sz="2800" dirty="0">
                <a:latin typeface="Times New Roman" panose="02020603050405020304" pitchFamily="18" charset="0"/>
                <a:ea typeface="標楷體" panose="03000509000000000000" pitchFamily="65" charset="-120"/>
              </a:rPr>
              <a:t>SDN</a:t>
            </a:r>
            <a:r>
              <a:rPr lang="zh-TW" altLang="en-US" sz="2800" dirty="0" smtClean="0">
                <a:latin typeface="Times New Roman" panose="02020603050405020304" pitchFamily="18" charset="0"/>
                <a:ea typeface="標楷體" panose="03000509000000000000" pitchFamily="65" charset="-120"/>
              </a:rPr>
              <a:t>整合技術</a:t>
            </a:r>
            <a:endParaRPr lang="zh-TW" altLang="en-US" sz="2800" dirty="0">
              <a:latin typeface="Times New Roman" panose="02020603050405020304" pitchFamily="18" charset="0"/>
              <a:ea typeface="標楷體" panose="03000509000000000000" pitchFamily="65" charset="-120"/>
            </a:endParaRPr>
          </a:p>
          <a:p>
            <a:pPr lvl="1"/>
            <a:endParaRPr lang="zh-TW" altLang="en-US" sz="2000" dirty="0">
              <a:latin typeface="Times New Roman" panose="02020603050405020304" pitchFamily="18" charset="0"/>
              <a:ea typeface="標楷體" panose="03000509000000000000" pitchFamily="65" charset="-120"/>
            </a:endParaRPr>
          </a:p>
        </p:txBody>
      </p:sp>
      <p:sp>
        <p:nvSpPr>
          <p:cNvPr id="1331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C3F76D0-8C07-4804-B5B2-1BF4D3EAFC30}" type="slidenum">
              <a:rPr kumimoji="0" lang="en-US" altLang="zh-TW" baseline="0">
                <a:latin typeface="Garamond" panose="02020404030301010803" pitchFamily="18" charset="0"/>
              </a:rPr>
              <a:pPr/>
              <a:t>7</a:t>
            </a:fld>
            <a:endParaRPr kumimoji="0" lang="en-US" altLang="zh-TW" baseline="0">
              <a:latin typeface="Garamond" panose="02020404030301010803" pitchFamily="18" charset="0"/>
            </a:endParaRPr>
          </a:p>
        </p:txBody>
      </p:sp>
    </p:spTree>
    <p:extLst>
      <p:ext uri="{BB962C8B-B14F-4D97-AF65-F5344CB8AC3E}">
        <p14:creationId xmlns:p14="http://schemas.microsoft.com/office/powerpoint/2010/main" val="281982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預期完成項目</a:t>
            </a:r>
            <a:r>
              <a:rPr lang="en-US" altLang="zh-TW" dirty="0" smtClean="0">
                <a:latin typeface="標楷體" panose="03000509000000000000" pitchFamily="65" charset="-120"/>
                <a:ea typeface="標楷體" panose="03000509000000000000" pitchFamily="65" charset="-120"/>
              </a:rPr>
              <a:t>(3/4)</a:t>
            </a:r>
            <a:endParaRPr lang="zh-TW" altLang="en-US" dirty="0" smtClean="0"/>
          </a:p>
        </p:txBody>
      </p:sp>
      <p:sp>
        <p:nvSpPr>
          <p:cNvPr id="14339" name="內容版面配置區 2"/>
          <p:cNvSpPr>
            <a:spLocks noGrp="1"/>
          </p:cNvSpPr>
          <p:nvPr>
            <p:ph idx="1"/>
          </p:nvPr>
        </p:nvSpPr>
        <p:spPr>
          <a:xfrm>
            <a:off x="457200" y="1268760"/>
            <a:ext cx="8435280" cy="4862165"/>
          </a:xfrm>
        </p:spPr>
        <p:txBody>
          <a:bodyPr/>
          <a:lstStyle/>
          <a:p>
            <a:r>
              <a:rPr lang="zh-TW" altLang="en-US" sz="2800" dirty="0" smtClean="0">
                <a:latin typeface="Times New Roman" panose="02020603050405020304" pitchFamily="18" charset="0"/>
                <a:ea typeface="標楷體" panose="03000509000000000000" pitchFamily="65" charset="-120"/>
              </a:rPr>
              <a:t>網路功能虛擬化</a:t>
            </a:r>
            <a:r>
              <a:rPr lang="en-US" altLang="zh-TW" sz="2800" dirty="0" smtClean="0">
                <a:latin typeface="Times New Roman" panose="02020603050405020304" pitchFamily="18" charset="0"/>
                <a:ea typeface="標楷體" panose="03000509000000000000" pitchFamily="65" charset="-120"/>
              </a:rPr>
              <a:t>(NFV):</a:t>
            </a:r>
          </a:p>
          <a:p>
            <a:pPr lvl="1"/>
            <a:r>
              <a:rPr lang="zh-TW" altLang="en-US" sz="2000" dirty="0" smtClean="0">
                <a:latin typeface="Times New Roman" panose="02020603050405020304" pitchFamily="18" charset="0"/>
                <a:ea typeface="標楷體" panose="03000509000000000000" pitchFamily="65" charset="-120"/>
              </a:rPr>
              <a:t>建置分散式軟體定義網路暨流量分類引擎框架。</a:t>
            </a:r>
          </a:p>
          <a:p>
            <a:pPr lvl="1"/>
            <a:r>
              <a:rPr lang="zh-TW" altLang="en-US" sz="2000" dirty="0" smtClean="0">
                <a:latin typeface="Times New Roman" panose="02020603050405020304" pitchFamily="18" charset="0"/>
                <a:ea typeface="標楷體" panose="03000509000000000000" pitchFamily="65" charset="-120"/>
              </a:rPr>
              <a:t>建置流量分類、流量辨識與預測模組</a:t>
            </a:r>
            <a:r>
              <a:rPr lang="en-US" altLang="zh-TW" sz="2000" dirty="0" smtClean="0">
                <a:latin typeface="Times New Roman" panose="02020603050405020304" pitchFamily="18" charset="0"/>
                <a:ea typeface="標楷體" panose="03000509000000000000" pitchFamily="65" charset="-120"/>
              </a:rPr>
              <a:t>(</a:t>
            </a:r>
            <a:r>
              <a:rPr lang="zh-TW" altLang="en-US" sz="2000" dirty="0" smtClean="0">
                <a:latin typeface="Times New Roman" panose="02020603050405020304" pitchFamily="18" charset="0"/>
                <a:ea typeface="標楷體" panose="03000509000000000000" pitchFamily="65" charset="-120"/>
              </a:rPr>
              <a:t>網路功能虛擬化模組</a:t>
            </a:r>
            <a:r>
              <a:rPr lang="en-US" altLang="zh-TW" sz="2000" dirty="0" smtClean="0">
                <a:latin typeface="Times New Roman" panose="02020603050405020304" pitchFamily="18" charset="0"/>
                <a:ea typeface="標楷體" panose="03000509000000000000" pitchFamily="65" charset="-120"/>
              </a:rPr>
              <a:t>)</a:t>
            </a:r>
            <a:r>
              <a:rPr lang="zh-TW" altLang="en-US" sz="2000" dirty="0" smtClean="0">
                <a:latin typeface="Times New Roman" panose="02020603050405020304" pitchFamily="18" charset="0"/>
                <a:ea typeface="標楷體" panose="03000509000000000000" pitchFamily="65" charset="-120"/>
              </a:rPr>
              <a:t>。</a:t>
            </a:r>
            <a:endParaRPr lang="en-US" altLang="zh-TW" sz="2000" dirty="0" smtClean="0">
              <a:latin typeface="Times New Roman" panose="02020603050405020304" pitchFamily="18" charset="0"/>
              <a:ea typeface="標楷體" panose="03000509000000000000" pitchFamily="65" charset="-120"/>
            </a:endParaRPr>
          </a:p>
          <a:p>
            <a:pPr lvl="1"/>
            <a:r>
              <a:rPr lang="zh-TW" altLang="en-US" sz="2000" dirty="0" smtClean="0">
                <a:latin typeface="Times New Roman" panose="02020603050405020304" pitchFamily="18" charset="0"/>
                <a:ea typeface="標楷體" panose="03000509000000000000" pitchFamily="65" charset="-120"/>
              </a:rPr>
              <a:t>整合</a:t>
            </a:r>
            <a:r>
              <a:rPr lang="en-US" altLang="zh-TW" sz="2000" dirty="0" smtClean="0">
                <a:latin typeface="Times New Roman" panose="02020603050405020304" pitchFamily="18" charset="0"/>
                <a:ea typeface="標楷體" panose="03000509000000000000" pitchFamily="65" charset="-120"/>
              </a:rPr>
              <a:t>NFV</a:t>
            </a:r>
            <a:r>
              <a:rPr lang="zh-TW" altLang="en-US" sz="2000" dirty="0" smtClean="0">
                <a:latin typeface="Times New Roman" panose="02020603050405020304" pitchFamily="18" charset="0"/>
                <a:ea typeface="標楷體" panose="03000509000000000000" pitchFamily="65" charset="-120"/>
              </a:rPr>
              <a:t>控制介面並完成</a:t>
            </a:r>
            <a:r>
              <a:rPr lang="en-US" altLang="zh-TW" sz="2000" dirty="0" smtClean="0">
                <a:latin typeface="Times New Roman" panose="02020603050405020304" pitchFamily="18" charset="0"/>
                <a:ea typeface="標楷體" panose="03000509000000000000" pitchFamily="65" charset="-120"/>
              </a:rPr>
              <a:t>service</a:t>
            </a:r>
            <a:r>
              <a:rPr lang="zh-TW" altLang="en-US" sz="2000" dirty="0" smtClean="0">
                <a:latin typeface="Times New Roman" panose="02020603050405020304" pitchFamily="18" charset="0"/>
                <a:ea typeface="標楷體" panose="03000509000000000000" pitchFamily="65" charset="-120"/>
              </a:rPr>
              <a:t> </a:t>
            </a:r>
            <a:r>
              <a:rPr lang="en-US" altLang="zh-TW" sz="2000" dirty="0" smtClean="0">
                <a:latin typeface="Times New Roman" panose="02020603050405020304" pitchFamily="18" charset="0"/>
                <a:ea typeface="標楷體" panose="03000509000000000000" pitchFamily="65" charset="-120"/>
              </a:rPr>
              <a:t>chain</a:t>
            </a:r>
            <a:r>
              <a:rPr lang="zh-TW" altLang="en-US" sz="2000" dirty="0" smtClean="0">
                <a:latin typeface="Times New Roman" panose="02020603050405020304" pitchFamily="18" charset="0"/>
                <a:ea typeface="標楷體" panose="03000509000000000000" pitchFamily="65" charset="-120"/>
              </a:rPr>
              <a:t>之整合。</a:t>
            </a:r>
            <a:endParaRPr lang="en-US" altLang="zh-TW" sz="2000" dirty="0" smtClean="0">
              <a:latin typeface="Times New Roman" panose="02020603050405020304" pitchFamily="18" charset="0"/>
              <a:ea typeface="標楷體" panose="03000509000000000000" pitchFamily="65" charset="-120"/>
            </a:endParaRPr>
          </a:p>
          <a:p>
            <a:pPr lvl="1"/>
            <a:r>
              <a:rPr lang="zh-TW" altLang="en-US" sz="2000" dirty="0" smtClean="0">
                <a:latin typeface="Times New Roman" panose="02020603050405020304" pitchFamily="18" charset="0"/>
                <a:ea typeface="標楷體" panose="03000509000000000000" pitchFamily="65" charset="-120"/>
              </a:rPr>
              <a:t>完成一個</a:t>
            </a:r>
            <a:r>
              <a:rPr lang="en-US" altLang="zh-TW" sz="2000" dirty="0" smtClean="0">
                <a:latin typeface="Times New Roman" panose="02020603050405020304" pitchFamily="18" charset="0"/>
                <a:ea typeface="標楷體" panose="03000509000000000000" pitchFamily="65" charset="-120"/>
              </a:rPr>
              <a:t>NFV</a:t>
            </a:r>
            <a:r>
              <a:rPr lang="zh-TW" altLang="en-US" sz="2000" dirty="0" smtClean="0">
                <a:latin typeface="Times New Roman" panose="02020603050405020304" pitchFamily="18" charset="0"/>
                <a:ea typeface="標楷體" panose="03000509000000000000" pitchFamily="65" charset="-120"/>
              </a:rPr>
              <a:t>的雛型系統，可展示如何讓虛擬網路功能</a:t>
            </a:r>
            <a:r>
              <a:rPr lang="en-US" altLang="zh-TW" sz="2000" dirty="0" smtClean="0">
                <a:latin typeface="Times New Roman" panose="02020603050405020304" pitchFamily="18" charset="0"/>
                <a:ea typeface="標楷體" panose="03000509000000000000" pitchFamily="65" charset="-120"/>
              </a:rPr>
              <a:t>(virtual network function; VNF)</a:t>
            </a:r>
            <a:r>
              <a:rPr lang="zh-TW" altLang="en-US" sz="2000" dirty="0" smtClean="0">
                <a:latin typeface="Times New Roman" panose="02020603050405020304" pitchFamily="18" charset="0"/>
                <a:ea typeface="標楷體" panose="03000509000000000000" pitchFamily="65" charset="-120"/>
              </a:rPr>
              <a:t>運作。並可進行</a:t>
            </a:r>
            <a:r>
              <a:rPr lang="en-US" altLang="zh-TW" sz="2000" dirty="0" smtClean="0">
                <a:latin typeface="Times New Roman" panose="02020603050405020304" pitchFamily="18" charset="0"/>
                <a:ea typeface="標楷體" panose="03000509000000000000" pitchFamily="65" charset="-120"/>
              </a:rPr>
              <a:t>NFV</a:t>
            </a:r>
            <a:r>
              <a:rPr lang="zh-TW" altLang="en-US" sz="2000" dirty="0" smtClean="0">
                <a:latin typeface="Times New Roman" panose="02020603050405020304" pitchFamily="18" charset="0"/>
                <a:ea typeface="標楷體" panose="03000509000000000000" pitchFamily="65" charset="-120"/>
              </a:rPr>
              <a:t>的資源分配最佳化。</a:t>
            </a:r>
          </a:p>
          <a:p>
            <a:pPr lvl="1"/>
            <a:r>
              <a:rPr lang="zh-TW" altLang="en-US" sz="2000" dirty="0" smtClean="0">
                <a:latin typeface="Times New Roman" panose="02020603050405020304" pitchFamily="18" charset="0"/>
                <a:ea typeface="標楷體" panose="03000509000000000000" pitchFamily="65" charset="-120"/>
              </a:rPr>
              <a:t>完成</a:t>
            </a:r>
            <a:r>
              <a:rPr lang="en-US" altLang="zh-TW" sz="2000" dirty="0" smtClean="0">
                <a:latin typeface="Times New Roman" panose="02020603050405020304" pitchFamily="18" charset="0"/>
                <a:ea typeface="標楷體" panose="03000509000000000000" pitchFamily="65" charset="-120"/>
              </a:rPr>
              <a:t>VNF</a:t>
            </a:r>
            <a:r>
              <a:rPr lang="zh-TW" altLang="en-US" sz="2000" dirty="0" smtClean="0">
                <a:latin typeface="Times New Roman" panose="02020603050405020304" pitchFamily="18" charset="0"/>
                <a:ea typeface="標楷體" panose="03000509000000000000" pitchFamily="65" charset="-120"/>
              </a:rPr>
              <a:t>的</a:t>
            </a:r>
            <a:r>
              <a:rPr lang="en-US" altLang="zh-TW" sz="2000" dirty="0" smtClean="0">
                <a:latin typeface="Times New Roman" panose="02020603050405020304" pitchFamily="18" charset="0"/>
                <a:ea typeface="標楷體" panose="03000509000000000000" pitchFamily="65" charset="-120"/>
              </a:rPr>
              <a:t>MANO(management and orchestration)</a:t>
            </a:r>
            <a:r>
              <a:rPr lang="zh-TW" altLang="en-US" sz="2000" dirty="0" smtClean="0">
                <a:latin typeface="Times New Roman" panose="02020603050405020304" pitchFamily="18" charset="0"/>
                <a:ea typeface="標楷體" panose="03000509000000000000" pitchFamily="65" charset="-120"/>
              </a:rPr>
              <a:t>與控制器之間、</a:t>
            </a:r>
            <a:r>
              <a:rPr lang="en-US" altLang="zh-TW" sz="2000" dirty="0" smtClean="0">
                <a:latin typeface="Times New Roman" panose="02020603050405020304" pitchFamily="18" charset="0"/>
                <a:ea typeface="標楷體" panose="03000509000000000000" pitchFamily="65" charset="-120"/>
              </a:rPr>
              <a:t>VNF</a:t>
            </a:r>
            <a:r>
              <a:rPr lang="zh-TW" altLang="en-US" sz="2000" dirty="0" smtClean="0">
                <a:latin typeface="Times New Roman" panose="02020603050405020304" pitchFamily="18" charset="0"/>
                <a:ea typeface="標楷體" panose="03000509000000000000" pitchFamily="65" charset="-120"/>
              </a:rPr>
              <a:t>與</a:t>
            </a:r>
            <a:r>
              <a:rPr lang="en-US" altLang="zh-TW" sz="2000" dirty="0" smtClean="0">
                <a:latin typeface="Times New Roman" panose="02020603050405020304" pitchFamily="18" charset="0"/>
                <a:ea typeface="標楷體" panose="03000509000000000000" pitchFamily="65" charset="-120"/>
              </a:rPr>
              <a:t>switch</a:t>
            </a:r>
            <a:r>
              <a:rPr lang="zh-TW" altLang="en-US" sz="2000" dirty="0" smtClean="0">
                <a:latin typeface="Times New Roman" panose="02020603050405020304" pitchFamily="18" charset="0"/>
                <a:ea typeface="標楷體" panose="03000509000000000000" pitchFamily="65" charset="-120"/>
              </a:rPr>
              <a:t>之間、</a:t>
            </a:r>
            <a:r>
              <a:rPr lang="en-US" altLang="zh-TW" sz="2000" dirty="0" smtClean="0">
                <a:latin typeface="Times New Roman" panose="02020603050405020304" pitchFamily="18" charset="0"/>
                <a:ea typeface="標楷體" panose="03000509000000000000" pitchFamily="65" charset="-120"/>
              </a:rPr>
              <a:t>VNF</a:t>
            </a:r>
            <a:r>
              <a:rPr lang="zh-TW" altLang="en-US" sz="2000" dirty="0" smtClean="0">
                <a:latin typeface="Times New Roman" panose="02020603050405020304" pitchFamily="18" charset="0"/>
                <a:ea typeface="標楷體" panose="03000509000000000000" pitchFamily="65" charset="-120"/>
              </a:rPr>
              <a:t>彼此之間互動的介面設計</a:t>
            </a:r>
            <a:r>
              <a:rPr lang="en-US" altLang="zh-TW" sz="2000" dirty="0" smtClean="0">
                <a:latin typeface="Times New Roman" panose="02020603050405020304" pitchFamily="18" charset="0"/>
                <a:ea typeface="標楷體" panose="03000509000000000000" pitchFamily="65" charset="-120"/>
              </a:rPr>
              <a:t>(</a:t>
            </a:r>
            <a:r>
              <a:rPr lang="zh-TW" altLang="en-US" sz="2000" dirty="0" smtClean="0">
                <a:latin typeface="Times New Roman" panose="02020603050405020304" pitchFamily="18" charset="0"/>
                <a:ea typeface="標楷體" panose="03000509000000000000" pitchFamily="65" charset="-120"/>
              </a:rPr>
              <a:t>含</a:t>
            </a:r>
            <a:r>
              <a:rPr lang="en-US" altLang="zh-TW" sz="2000" dirty="0" smtClean="0">
                <a:latin typeface="Times New Roman" panose="02020603050405020304" pitchFamily="18" charset="0"/>
                <a:ea typeface="標楷體" panose="03000509000000000000" pitchFamily="65" charset="-120"/>
              </a:rPr>
              <a:t>service chain)</a:t>
            </a:r>
            <a:r>
              <a:rPr lang="zh-TW" altLang="en-US" sz="2000" dirty="0" smtClean="0">
                <a:latin typeface="Times New Roman" panose="02020603050405020304" pitchFamily="18" charset="0"/>
                <a:ea typeface="標楷體" panose="03000509000000000000" pitchFamily="65" charset="-120"/>
              </a:rPr>
              <a:t>。</a:t>
            </a:r>
          </a:p>
          <a:p>
            <a:pPr lvl="1"/>
            <a:r>
              <a:rPr lang="zh-TW" altLang="en-US" sz="2000" dirty="0" smtClean="0">
                <a:latin typeface="Times New Roman" panose="02020603050405020304" pitchFamily="18" charset="0"/>
                <a:ea typeface="標楷體" panose="03000509000000000000" pitchFamily="65" charset="-120"/>
              </a:rPr>
              <a:t>支援</a:t>
            </a:r>
            <a:r>
              <a:rPr lang="en-US" altLang="zh-TW" sz="2000" dirty="0" smtClean="0">
                <a:latin typeface="Times New Roman" panose="02020603050405020304" pitchFamily="18" charset="0"/>
                <a:ea typeface="標楷體" panose="03000509000000000000" pitchFamily="65" charset="-120"/>
              </a:rPr>
              <a:t>VNF</a:t>
            </a:r>
            <a:r>
              <a:rPr lang="zh-TW" altLang="en-US" sz="2000" dirty="0" smtClean="0">
                <a:latin typeface="Times New Roman" panose="02020603050405020304" pitchFamily="18" charset="0"/>
                <a:ea typeface="標楷體" panose="03000509000000000000" pitchFamily="65" charset="-120"/>
              </a:rPr>
              <a:t>對流量的</a:t>
            </a:r>
            <a:r>
              <a:rPr lang="en-US" altLang="zh-TW" sz="2000" dirty="0" smtClean="0">
                <a:latin typeface="Times New Roman" panose="02020603050405020304" pitchFamily="18" charset="0"/>
                <a:ea typeface="標楷體" panose="03000509000000000000" pitchFamily="65" charset="-120"/>
              </a:rPr>
              <a:t>reclassification</a:t>
            </a:r>
            <a:r>
              <a:rPr lang="zh-TW" altLang="en-US" sz="2000" dirty="0" smtClean="0">
                <a:latin typeface="Times New Roman" panose="02020603050405020304" pitchFamily="18" charset="0"/>
                <a:ea typeface="標楷體" panose="03000509000000000000" pitchFamily="65" charset="-120"/>
              </a:rPr>
              <a:t>與</a:t>
            </a:r>
            <a:r>
              <a:rPr lang="en-US" altLang="zh-TW" sz="2000" dirty="0" smtClean="0">
                <a:latin typeface="Times New Roman" panose="02020603050405020304" pitchFamily="18" charset="0"/>
                <a:ea typeface="標楷體" panose="03000509000000000000" pitchFamily="65" charset="-120"/>
              </a:rPr>
              <a:t>network service header</a:t>
            </a:r>
            <a:r>
              <a:rPr lang="zh-TW" altLang="en-US" sz="2000" dirty="0" smtClean="0">
                <a:latin typeface="Times New Roman" panose="02020603050405020304" pitchFamily="18" charset="0"/>
                <a:ea typeface="標楷體" panose="03000509000000000000" pitchFamily="65" charset="-120"/>
              </a:rPr>
              <a:t>的使用。</a:t>
            </a:r>
            <a:endParaRPr lang="en-US" altLang="zh-TW" sz="2000" dirty="0" smtClean="0">
              <a:latin typeface="Times New Roman" panose="02020603050405020304" pitchFamily="18" charset="0"/>
              <a:ea typeface="標楷體" panose="03000509000000000000" pitchFamily="65" charset="-120"/>
            </a:endParaRPr>
          </a:p>
          <a:p>
            <a:pPr lvl="1"/>
            <a:r>
              <a:rPr lang="en-US" altLang="zh-TW" sz="2000" dirty="0" smtClean="0">
                <a:latin typeface="Times New Roman" panose="02020603050405020304" pitchFamily="18" charset="0"/>
                <a:ea typeface="標楷體" panose="03000509000000000000" pitchFamily="65" charset="-120"/>
              </a:rPr>
              <a:t>NFV orchestration</a:t>
            </a:r>
            <a:r>
              <a:rPr lang="zh-TW" altLang="en-US" sz="2000" dirty="0" smtClean="0">
                <a:latin typeface="Times New Roman" panose="02020603050405020304" pitchFamily="18" charset="0"/>
                <a:ea typeface="標楷體" panose="03000509000000000000" pitchFamily="65" charset="-120"/>
              </a:rPr>
              <a:t>的串接機制研究。</a:t>
            </a:r>
          </a:p>
          <a:p>
            <a:pPr lvl="1"/>
            <a:r>
              <a:rPr lang="zh-TW" altLang="en-US" sz="2000" dirty="0" smtClean="0">
                <a:latin typeface="Times New Roman" panose="02020603050405020304" pitchFamily="18" charset="0"/>
                <a:ea typeface="標楷體" panose="03000509000000000000" pitchFamily="65" charset="-120"/>
              </a:rPr>
              <a:t>網路安全控制</a:t>
            </a:r>
          </a:p>
          <a:p>
            <a:pPr marL="344487" lvl="1" indent="0">
              <a:buNone/>
            </a:pPr>
            <a:endParaRPr lang="en-US" altLang="zh-TW" sz="2400" dirty="0" smtClean="0">
              <a:latin typeface="Times New Roman" panose="02020603050405020304" pitchFamily="18" charset="0"/>
              <a:ea typeface="標楷體" panose="03000509000000000000" pitchFamily="65" charset="-120"/>
            </a:endParaRPr>
          </a:p>
        </p:txBody>
      </p:sp>
      <p:sp>
        <p:nvSpPr>
          <p:cNvPr id="14340"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65C63519-8DAA-4BE8-9FF6-B305C148121D}" type="slidenum">
              <a:rPr kumimoji="0" lang="en-US" altLang="zh-TW" baseline="0">
                <a:latin typeface="Garamond" panose="02020404030301010803" pitchFamily="18" charset="0"/>
              </a:rPr>
              <a:pPr/>
              <a:t>8</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預期完成項目</a:t>
            </a:r>
            <a:r>
              <a:rPr lang="en-US" altLang="zh-TW" dirty="0" smtClean="0">
                <a:latin typeface="標楷體" panose="03000509000000000000" pitchFamily="65" charset="-120"/>
                <a:ea typeface="標楷體" panose="03000509000000000000" pitchFamily="65" charset="-120"/>
              </a:rPr>
              <a:t>(4/4)</a:t>
            </a:r>
            <a:endParaRPr lang="zh-TW" altLang="en-US" dirty="0" smtClean="0"/>
          </a:p>
        </p:txBody>
      </p:sp>
      <p:sp>
        <p:nvSpPr>
          <p:cNvPr id="15363" name="內容版面配置區 2"/>
          <p:cNvSpPr>
            <a:spLocks noGrp="1"/>
          </p:cNvSpPr>
          <p:nvPr>
            <p:ph idx="1"/>
          </p:nvPr>
        </p:nvSpPr>
        <p:spPr>
          <a:xfrm>
            <a:off x="457200" y="1268760"/>
            <a:ext cx="8229600" cy="4862165"/>
          </a:xfrm>
        </p:spPr>
        <p:txBody>
          <a:bodyPr/>
          <a:lstStyle/>
          <a:p>
            <a:r>
              <a:rPr lang="zh-TW" altLang="en-US" sz="2400" dirty="0" smtClean="0">
                <a:latin typeface="Times New Roman" panose="02020603050405020304" pitchFamily="18" charset="0"/>
                <a:ea typeface="標楷體" panose="03000509000000000000" pitchFamily="65" charset="-120"/>
              </a:rPr>
              <a:t>雲端服務</a:t>
            </a:r>
            <a:r>
              <a:rPr lang="en-US" altLang="zh-TW" sz="2400" dirty="0" smtClean="0">
                <a:latin typeface="Times New Roman" panose="02020603050405020304" pitchFamily="18" charset="0"/>
                <a:ea typeface="標楷體" panose="03000509000000000000" pitchFamily="65" charset="-120"/>
              </a:rPr>
              <a:t>(</a:t>
            </a:r>
            <a:r>
              <a:rPr lang="zh-TW" altLang="en-US" sz="2400" dirty="0" smtClean="0">
                <a:latin typeface="Times New Roman" panose="02020603050405020304" pitchFamily="18" charset="0"/>
                <a:ea typeface="標楷體" panose="03000509000000000000" pitchFamily="65" charset="-120"/>
              </a:rPr>
              <a:t>社群網路</a:t>
            </a:r>
            <a:r>
              <a:rPr lang="en-US" altLang="zh-TW" sz="2400" dirty="0" smtClean="0">
                <a:latin typeface="Times New Roman" panose="02020603050405020304" pitchFamily="18" charset="0"/>
                <a:ea typeface="標楷體" panose="03000509000000000000" pitchFamily="65" charset="-120"/>
              </a:rPr>
              <a:t>):</a:t>
            </a:r>
          </a:p>
          <a:p>
            <a:pPr lvl="1"/>
            <a:r>
              <a:rPr lang="zh-TW" altLang="en-US" sz="2000" dirty="0" smtClean="0">
                <a:latin typeface="Times New Roman" panose="02020603050405020304" pitchFamily="18" charset="0"/>
                <a:ea typeface="標楷體" panose="03000509000000000000" pitchFamily="65" charset="-120"/>
              </a:rPr>
              <a:t>擴充社群網路服務</a:t>
            </a:r>
            <a:r>
              <a:rPr lang="en-US" altLang="zh-TW" sz="2000" dirty="0" smtClean="0">
                <a:latin typeface="Times New Roman" panose="02020603050405020304" pitchFamily="18" charset="0"/>
                <a:ea typeface="標楷體" panose="03000509000000000000" pitchFamily="65" charset="-120"/>
              </a:rPr>
              <a:t>Cyber Search</a:t>
            </a:r>
            <a:r>
              <a:rPr lang="zh-TW" altLang="en-US" sz="2000" dirty="0" smtClean="0">
                <a:latin typeface="Times New Roman" panose="02020603050405020304" pitchFamily="18" charset="0"/>
                <a:ea typeface="標楷體" panose="03000509000000000000" pitchFamily="65" charset="-120"/>
              </a:rPr>
              <a:t>系統。</a:t>
            </a:r>
          </a:p>
          <a:p>
            <a:pPr lvl="1"/>
            <a:r>
              <a:rPr lang="zh-TW" altLang="en-US" sz="2000" dirty="0" smtClean="0">
                <a:latin typeface="Times New Roman" panose="02020603050405020304" pitchFamily="18" charset="0"/>
                <a:ea typeface="標楷體" panose="03000509000000000000" pitchFamily="65" charset="-120"/>
              </a:rPr>
              <a:t>以</a:t>
            </a:r>
            <a:r>
              <a:rPr lang="en-US" altLang="zh-TW" sz="2000" dirty="0" smtClean="0">
                <a:latin typeface="Times New Roman" panose="02020603050405020304" pitchFamily="18" charset="0"/>
                <a:ea typeface="標楷體" panose="03000509000000000000" pitchFamily="65" charset="-120"/>
              </a:rPr>
              <a:t>OpenStack</a:t>
            </a:r>
            <a:r>
              <a:rPr lang="zh-TW" altLang="en-US" sz="2000" dirty="0" smtClean="0">
                <a:latin typeface="Times New Roman" panose="02020603050405020304" pitchFamily="18" charset="0"/>
                <a:ea typeface="標楷體" panose="03000509000000000000" pitchFamily="65" charset="-120"/>
              </a:rPr>
              <a:t>為基礎之雲端服務管理環境，提供</a:t>
            </a:r>
            <a:r>
              <a:rPr lang="en-US" altLang="zh-TW" sz="2000" dirty="0" smtClean="0">
                <a:latin typeface="Times New Roman" panose="02020603050405020304" pitchFamily="18" charset="0"/>
                <a:ea typeface="標楷體" panose="03000509000000000000" pitchFamily="65" charset="-120"/>
              </a:rPr>
              <a:t>VM/NFV</a:t>
            </a:r>
            <a:r>
              <a:rPr lang="zh-TW" altLang="en-US" sz="2000" dirty="0" smtClean="0">
                <a:latin typeface="Times New Roman" panose="02020603050405020304" pitchFamily="18" charset="0"/>
                <a:ea typeface="標楷體" panose="03000509000000000000" pitchFamily="65" charset="-120"/>
              </a:rPr>
              <a:t>服務管理</a:t>
            </a:r>
          </a:p>
          <a:p>
            <a:pPr lvl="1"/>
            <a:r>
              <a:rPr lang="zh-TW" altLang="en-US" sz="2000" dirty="0" smtClean="0">
                <a:latin typeface="Times New Roman" panose="02020603050405020304" pitchFamily="18" charset="0"/>
                <a:ea typeface="標楷體" panose="03000509000000000000" pitchFamily="65" charset="-120"/>
              </a:rPr>
              <a:t>網路社群服務快取設計 </a:t>
            </a:r>
            <a:r>
              <a:rPr lang="en-US" altLang="zh-TW" sz="2000" dirty="0" smtClean="0">
                <a:latin typeface="Times New Roman" panose="02020603050405020304" pitchFamily="18" charset="0"/>
                <a:ea typeface="標楷體" panose="03000509000000000000" pitchFamily="65" charset="-120"/>
              </a:rPr>
              <a:t>NFV/DPI </a:t>
            </a:r>
            <a:r>
              <a:rPr lang="zh-TW" altLang="en-US" sz="2000" dirty="0" smtClean="0">
                <a:latin typeface="Times New Roman" panose="02020603050405020304" pitchFamily="18" charset="0"/>
                <a:ea typeface="標楷體" panose="03000509000000000000" pitchFamily="65" charset="-120"/>
              </a:rPr>
              <a:t>上對應之檢視比對方式。</a:t>
            </a:r>
            <a:endParaRPr lang="en-US" altLang="zh-TW" sz="2000" dirty="0">
              <a:latin typeface="Times New Roman" panose="02020603050405020304" pitchFamily="18" charset="0"/>
              <a:ea typeface="標楷體" panose="03000509000000000000" pitchFamily="65" charset="-120"/>
            </a:endParaRPr>
          </a:p>
          <a:p>
            <a:r>
              <a:rPr lang="zh-TW" altLang="en-US" sz="2400" dirty="0" smtClean="0">
                <a:latin typeface="Times New Roman" panose="02020603050405020304" pitchFamily="18" charset="0"/>
                <a:ea typeface="標楷體" panose="03000509000000000000" pitchFamily="65" charset="-120"/>
              </a:rPr>
              <a:t>行動核心網路技術</a:t>
            </a:r>
            <a:r>
              <a:rPr lang="en-US" altLang="zh-TW" sz="2400" dirty="0" smtClean="0">
                <a:latin typeface="Times New Roman" panose="02020603050405020304" pitchFamily="18" charset="0"/>
                <a:ea typeface="標楷體" panose="03000509000000000000" pitchFamily="65" charset="-120"/>
              </a:rPr>
              <a:t>(SDN/NFV-enabled EPC):</a:t>
            </a:r>
          </a:p>
          <a:p>
            <a:pPr lvl="1"/>
            <a:r>
              <a:rPr lang="zh-TW" altLang="en-US" sz="2000" dirty="0" smtClean="0">
                <a:latin typeface="Times New Roman" panose="02020603050405020304" pitchFamily="18" charset="0"/>
                <a:ea typeface="標楷體" panose="03000509000000000000" pitchFamily="65" charset="-120"/>
              </a:rPr>
              <a:t>利用</a:t>
            </a:r>
            <a:r>
              <a:rPr lang="en-US" altLang="zh-TW" sz="2000" dirty="0" smtClean="0">
                <a:latin typeface="Times New Roman" panose="02020603050405020304" pitchFamily="18" charset="0"/>
                <a:ea typeface="標楷體" panose="03000509000000000000" pitchFamily="65" charset="-120"/>
              </a:rPr>
              <a:t>SDN</a:t>
            </a:r>
            <a:r>
              <a:rPr lang="zh-TW" altLang="en-US" sz="2000" dirty="0" smtClean="0">
                <a:latin typeface="Times New Roman" panose="02020603050405020304" pitchFamily="18" charset="0"/>
                <a:ea typeface="標楷體" panose="03000509000000000000" pitchFamily="65" charset="-120"/>
              </a:rPr>
              <a:t>概念分割</a:t>
            </a:r>
            <a:r>
              <a:rPr lang="en-US" altLang="zh-TW" sz="2000" dirty="0" smtClean="0">
                <a:latin typeface="Times New Roman" panose="02020603050405020304" pitchFamily="18" charset="0"/>
                <a:ea typeface="標楷體" panose="03000509000000000000" pitchFamily="65" charset="-120"/>
              </a:rPr>
              <a:t>EPC</a:t>
            </a:r>
            <a:r>
              <a:rPr lang="zh-TW" altLang="en-US" sz="2000" dirty="0" smtClean="0">
                <a:latin typeface="Times New Roman" panose="02020603050405020304" pitchFamily="18" charset="0"/>
                <a:ea typeface="標楷體" panose="03000509000000000000" pitchFamily="65" charset="-120"/>
              </a:rPr>
              <a:t>核心網路之</a:t>
            </a:r>
            <a:r>
              <a:rPr lang="en-US" altLang="zh-TW" sz="2000" dirty="0" smtClean="0">
                <a:latin typeface="Times New Roman" panose="02020603050405020304" pitchFamily="18" charset="0"/>
                <a:ea typeface="標楷體" panose="03000509000000000000" pitchFamily="65" charset="-120"/>
              </a:rPr>
              <a:t>Control</a:t>
            </a:r>
            <a:r>
              <a:rPr lang="zh-TW" altLang="en-US" sz="2000" dirty="0" smtClean="0">
                <a:latin typeface="Times New Roman" panose="02020603050405020304" pitchFamily="18" charset="0"/>
                <a:ea typeface="標楷體" panose="03000509000000000000" pitchFamily="65" charset="-120"/>
              </a:rPr>
              <a:t>與</a:t>
            </a:r>
            <a:r>
              <a:rPr lang="en-US" altLang="zh-TW" sz="2000" dirty="0" smtClean="0">
                <a:latin typeface="Times New Roman" panose="02020603050405020304" pitchFamily="18" charset="0"/>
                <a:ea typeface="標楷體" panose="03000509000000000000" pitchFamily="65" charset="-120"/>
              </a:rPr>
              <a:t>Data Planes</a:t>
            </a:r>
            <a:r>
              <a:rPr lang="zh-TW" altLang="en-US" sz="2000" dirty="0" smtClean="0">
                <a:latin typeface="Times New Roman" panose="02020603050405020304" pitchFamily="18" charset="0"/>
                <a:ea typeface="標楷體" panose="03000509000000000000" pitchFamily="65" charset="-120"/>
              </a:rPr>
              <a:t>，提升核心網路佈署彈性。</a:t>
            </a:r>
            <a:endParaRPr lang="en-US" altLang="zh-TW" sz="2000" dirty="0" smtClean="0">
              <a:latin typeface="Times New Roman" panose="02020603050405020304" pitchFamily="18" charset="0"/>
              <a:ea typeface="標楷體" panose="03000509000000000000" pitchFamily="65" charset="-120"/>
            </a:endParaRPr>
          </a:p>
          <a:p>
            <a:pPr lvl="1"/>
            <a:r>
              <a:rPr lang="zh-TW" altLang="en-US" sz="2000" dirty="0" smtClean="0">
                <a:latin typeface="Times New Roman" panose="02020603050405020304" pitchFamily="18" charset="0"/>
                <a:ea typeface="標楷體" panose="03000509000000000000" pitchFamily="65" charset="-120"/>
              </a:rPr>
              <a:t>運用</a:t>
            </a:r>
            <a:r>
              <a:rPr lang="en-US" altLang="zh-TW" sz="2000" dirty="0" smtClean="0">
                <a:latin typeface="Times New Roman" panose="02020603050405020304" pitchFamily="18" charset="0"/>
                <a:ea typeface="標楷體" panose="03000509000000000000" pitchFamily="65" charset="-120"/>
              </a:rPr>
              <a:t>SDN</a:t>
            </a:r>
            <a:r>
              <a:rPr lang="zh-TW" altLang="en-US" sz="2000" dirty="0" smtClean="0">
                <a:latin typeface="Times New Roman" panose="02020603050405020304" pitchFamily="18" charset="0"/>
                <a:ea typeface="標楷體" panose="03000509000000000000" pitchFamily="65" charset="-120"/>
              </a:rPr>
              <a:t>可程式化的特性，取代核心網路內昂貴的專用硬體設備與使用效率並降低成本。</a:t>
            </a:r>
            <a:endParaRPr lang="en-US" altLang="zh-TW" sz="2000" dirty="0" smtClean="0">
              <a:latin typeface="Times New Roman" panose="02020603050405020304" pitchFamily="18" charset="0"/>
              <a:ea typeface="標楷體" panose="03000509000000000000" pitchFamily="65" charset="-120"/>
            </a:endParaRPr>
          </a:p>
          <a:p>
            <a:pPr lvl="1"/>
            <a:r>
              <a:rPr lang="zh-TW" altLang="en-US" sz="2000" dirty="0" smtClean="0">
                <a:latin typeface="Times New Roman" panose="02020603050405020304" pitchFamily="18" charset="0"/>
                <a:ea typeface="標楷體" panose="03000509000000000000" pitchFamily="65" charset="-120"/>
              </a:rPr>
              <a:t>結合</a:t>
            </a:r>
            <a:r>
              <a:rPr lang="en-US" altLang="zh-TW" sz="2000" dirty="0" smtClean="0">
                <a:latin typeface="Times New Roman" panose="02020603050405020304" pitchFamily="18" charset="0"/>
                <a:ea typeface="標楷體" panose="03000509000000000000" pitchFamily="65" charset="-120"/>
              </a:rPr>
              <a:t>OpenStack</a:t>
            </a:r>
            <a:r>
              <a:rPr lang="zh-TW" altLang="en-US" sz="2000" dirty="0" smtClean="0">
                <a:latin typeface="Times New Roman" panose="02020603050405020304" pitchFamily="18" charset="0"/>
                <a:ea typeface="標楷體" panose="03000509000000000000" pitchFamily="65" charset="-120"/>
              </a:rPr>
              <a:t>虛擬化技術將實體網路可依照實際應用需求來動態切割成為多個虛擬化的網路，提高網路資源使用彈性及降低硬體建置成本。</a:t>
            </a:r>
          </a:p>
        </p:txBody>
      </p:sp>
      <p:sp>
        <p:nvSpPr>
          <p:cNvPr id="15364"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522B858A-172E-421D-8EA8-31AB6B28F664}" type="slidenum">
              <a:rPr kumimoji="0" lang="en-US" altLang="zh-TW" baseline="0">
                <a:latin typeface="Garamond" panose="02020404030301010803" pitchFamily="18" charset="0"/>
              </a:rPr>
              <a:pPr/>
              <a:t>9</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3000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30000" smtClean="0">
            <a:ln>
              <a:noFill/>
            </a:ln>
            <a:solidFill>
              <a:schemeClr val="tx1"/>
            </a:solidFill>
            <a:effectLst/>
            <a:latin typeface="Arial" charset="0"/>
            <a:ea typeface="新細明體"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9100</TotalTime>
  <Words>1913</Words>
  <Application>Microsoft Office PowerPoint</Application>
  <PresentationFormat>如螢幕大小 (4:3)</PresentationFormat>
  <Paragraphs>211</Paragraphs>
  <Slides>12</Slides>
  <Notes>2</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Edge</vt:lpstr>
      <vt:lpstr>「服務導向軟體定義雲端資料中心」 計畫簡報</vt:lpstr>
      <vt:lpstr>計畫簡介</vt:lpstr>
      <vt:lpstr>計畫架構與分工</vt:lpstr>
      <vt:lpstr>計畫特色</vt:lpstr>
      <vt:lpstr>計畫強項</vt:lpstr>
      <vt:lpstr>預期完成項目(1/4)</vt:lpstr>
      <vt:lpstr>預期完成項目(2/4)</vt:lpstr>
      <vt:lpstr>預期完成項目(3/4)</vt:lpstr>
      <vt:lpstr>預期完成項目(4/4)</vt:lpstr>
      <vt:lpstr>服務導向軟體定義雲端資料中心</vt:lpstr>
      <vt:lpstr>PowerPoint 簡報</vt:lpstr>
      <vt:lpstr>服務導向軟體定義雲端資料中心：質化目標與績效</vt:lpstr>
    </vt:vector>
  </TitlesOfParts>
  <Company>CIS, NCTU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Computer Networks An open source approach</dc:title>
  <dc:creator>Pachinko Lin</dc:creator>
  <cp:lastModifiedBy>User</cp:lastModifiedBy>
  <cp:revision>238</cp:revision>
  <dcterms:created xsi:type="dcterms:W3CDTF">2001-07-23T13:45:27Z</dcterms:created>
  <dcterms:modified xsi:type="dcterms:W3CDTF">2015-10-26T11:41:20Z</dcterms:modified>
</cp:coreProperties>
</file>