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0"/>
  </p:notesMasterIdLst>
  <p:sldIdLst>
    <p:sldId id="317" r:id="rId2"/>
    <p:sldId id="347" r:id="rId3"/>
    <p:sldId id="346" r:id="rId4"/>
    <p:sldId id="328" r:id="rId5"/>
    <p:sldId id="329" r:id="rId6"/>
    <p:sldId id="348" r:id="rId7"/>
    <p:sldId id="349" r:id="rId8"/>
    <p:sldId id="553" r:id="rId9"/>
    <p:sldId id="496" r:id="rId10"/>
    <p:sldId id="566" r:id="rId11"/>
    <p:sldId id="567" r:id="rId12"/>
    <p:sldId id="568" r:id="rId13"/>
    <p:sldId id="569" r:id="rId14"/>
    <p:sldId id="570" r:id="rId15"/>
    <p:sldId id="592" r:id="rId16"/>
    <p:sldId id="593" r:id="rId17"/>
    <p:sldId id="594" r:id="rId18"/>
    <p:sldId id="595" r:id="rId19"/>
    <p:sldId id="596" r:id="rId20"/>
    <p:sldId id="597" r:id="rId21"/>
    <p:sldId id="598" r:id="rId22"/>
    <p:sldId id="599" r:id="rId23"/>
    <p:sldId id="600" r:id="rId24"/>
    <p:sldId id="601" r:id="rId25"/>
    <p:sldId id="602" r:id="rId26"/>
    <p:sldId id="603" r:id="rId27"/>
    <p:sldId id="604" r:id="rId28"/>
    <p:sldId id="605" r:id="rId29"/>
    <p:sldId id="606" r:id="rId30"/>
    <p:sldId id="607" r:id="rId31"/>
    <p:sldId id="608" r:id="rId32"/>
    <p:sldId id="609" r:id="rId33"/>
    <p:sldId id="610" r:id="rId34"/>
    <p:sldId id="611" r:id="rId35"/>
    <p:sldId id="612" r:id="rId36"/>
    <p:sldId id="613" r:id="rId37"/>
    <p:sldId id="614" r:id="rId38"/>
    <p:sldId id="615" r:id="rId39"/>
    <p:sldId id="571" r:id="rId40"/>
    <p:sldId id="572" r:id="rId41"/>
    <p:sldId id="573" r:id="rId42"/>
    <p:sldId id="578" r:id="rId43"/>
    <p:sldId id="580" r:id="rId44"/>
    <p:sldId id="581" r:id="rId45"/>
    <p:sldId id="582" r:id="rId46"/>
    <p:sldId id="583" r:id="rId47"/>
    <p:sldId id="590" r:id="rId48"/>
    <p:sldId id="591" r:id="rId49"/>
  </p:sldIdLst>
  <p:sldSz cx="9144000" cy="6858000" type="screen4x3"/>
  <p:notesSz cx="6565900" cy="9637713"/>
  <p:defaultTextStyle>
    <a:defPPr>
      <a:defRPr lang="zh-TW"/>
    </a:defPPr>
    <a:lvl1pPr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baseline="300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baseline="300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CCFF"/>
    <a:srgbClr val="FF9900"/>
    <a:srgbClr val="0066FF"/>
    <a:srgbClr val="FF0000"/>
    <a:srgbClr val="CCECFF"/>
    <a:srgbClr val="CC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86855" autoAdjust="0"/>
  </p:normalViewPr>
  <p:slideViewPr>
    <p:cSldViewPr>
      <p:cViewPr varScale="1">
        <p:scale>
          <a:sx n="97" d="100"/>
          <a:sy n="97"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7AB00A-61BF-4C6B-86A0-20FE7D7132F8}"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zh-TW" altLang="en-US"/>
        </a:p>
      </dgm:t>
    </dgm:pt>
    <dgm:pt modelId="{A294732C-C3F5-4211-95E2-8A3141DF56FA}">
      <dgm:prSet phldrT="[文字]"/>
      <dgm:spPr>
        <a:solidFill>
          <a:schemeClr val="bg1"/>
        </a:solidFill>
        <a:ln w="38100">
          <a:solidFill>
            <a:schemeClr val="accent6">
              <a:lumMod val="75000"/>
            </a:schemeClr>
          </a:solidFill>
        </a:ln>
      </dgm:spPr>
      <dgm:t>
        <a:bodyPr/>
        <a:lstStyle/>
        <a:p>
          <a:r>
            <a:rPr lang="en-US" altLang="zh-TW" b="1" dirty="0" smtClean="0">
              <a:solidFill>
                <a:schemeClr val="tx1"/>
              </a:solidFill>
            </a:rPr>
            <a:t>Network Virtualization-</a:t>
          </a:r>
          <a:r>
            <a:rPr lang="zh-TW" altLang="en-US" b="1" dirty="0" smtClean="0">
              <a:solidFill>
                <a:schemeClr val="tx1"/>
              </a:solidFill>
            </a:rPr>
            <a:t> </a:t>
          </a:r>
          <a:r>
            <a:rPr lang="en-US" altLang="zh-TW" b="1" dirty="0" err="1" smtClean="0">
              <a:solidFill>
                <a:schemeClr val="tx1"/>
              </a:solidFill>
            </a:rPr>
            <a:t>FlowVisor</a:t>
          </a:r>
          <a:r>
            <a:rPr lang="zh-TW" altLang="en-US" b="1" dirty="0" smtClean="0">
              <a:solidFill>
                <a:schemeClr val="tx1"/>
              </a:solidFill>
            </a:rPr>
            <a:t> </a:t>
          </a:r>
          <a:r>
            <a:rPr lang="en-US" altLang="zh-TW" b="1" dirty="0" smtClean="0">
              <a:solidFill>
                <a:schemeClr val="tx1"/>
              </a:solidFill>
            </a:rPr>
            <a:t>Layer</a:t>
          </a:r>
          <a:endParaRPr lang="zh-TW" altLang="en-US" b="1" dirty="0">
            <a:solidFill>
              <a:schemeClr val="tx1"/>
            </a:solidFill>
          </a:endParaRPr>
        </a:p>
      </dgm:t>
    </dgm:pt>
    <dgm:pt modelId="{CC342641-D28A-4073-9F58-93CBD77D710B}" type="parTrans" cxnId="{7248645E-905A-426D-ADA1-6596F6A9A369}">
      <dgm:prSet/>
      <dgm:spPr/>
      <dgm:t>
        <a:bodyPr/>
        <a:lstStyle/>
        <a:p>
          <a:endParaRPr lang="zh-TW" altLang="en-US"/>
        </a:p>
      </dgm:t>
    </dgm:pt>
    <dgm:pt modelId="{D49FF4FF-91CC-42C4-B9A8-D5FF6DC62DDB}" type="sibTrans" cxnId="{7248645E-905A-426D-ADA1-6596F6A9A369}">
      <dgm:prSet/>
      <dgm:spPr/>
      <dgm:t>
        <a:bodyPr/>
        <a:lstStyle/>
        <a:p>
          <a:endParaRPr lang="zh-TW" altLang="en-US"/>
        </a:p>
      </dgm:t>
    </dgm:pt>
    <dgm:pt modelId="{ED6D952F-9A45-4DB3-AAC1-17E79D5D3A44}">
      <dgm:prSet phldrT="[文字]"/>
      <dgm:spPr>
        <a:solidFill>
          <a:schemeClr val="bg1"/>
        </a:solidFill>
        <a:ln w="38100">
          <a:solidFill>
            <a:srgbClr val="00B0F0"/>
          </a:solidFill>
        </a:ln>
      </dgm:spPr>
      <dgm:t>
        <a:bodyPr/>
        <a:lstStyle/>
        <a:p>
          <a:r>
            <a:rPr lang="en-US" altLang="zh-TW" b="1" dirty="0" smtClean="0">
              <a:solidFill>
                <a:schemeClr val="tx1"/>
              </a:solidFill>
            </a:rPr>
            <a:t>Virtual Tenant Network (VTN)</a:t>
          </a:r>
          <a:endParaRPr lang="zh-TW" altLang="zh-TW" b="1" dirty="0" smtClean="0">
            <a:solidFill>
              <a:schemeClr val="tx1"/>
            </a:solidFill>
          </a:endParaRPr>
        </a:p>
      </dgm:t>
    </dgm:pt>
    <dgm:pt modelId="{0A2B0C6A-FD9A-4E35-BF91-0421FFFC64C2}" type="parTrans" cxnId="{267353B1-F298-41FE-9E41-D4F3A86880E3}">
      <dgm:prSet/>
      <dgm:spPr/>
      <dgm:t>
        <a:bodyPr/>
        <a:lstStyle/>
        <a:p>
          <a:endParaRPr lang="zh-TW" altLang="en-US"/>
        </a:p>
      </dgm:t>
    </dgm:pt>
    <dgm:pt modelId="{050874CC-1E28-4719-8980-BAA3A0428D54}" type="sibTrans" cxnId="{267353B1-F298-41FE-9E41-D4F3A86880E3}">
      <dgm:prSet/>
      <dgm:spPr/>
      <dgm:t>
        <a:bodyPr/>
        <a:lstStyle/>
        <a:p>
          <a:endParaRPr lang="zh-TW" altLang="en-US"/>
        </a:p>
      </dgm:t>
    </dgm:pt>
    <dgm:pt modelId="{EFD78F2C-C265-44A1-8CA7-3A7F96C96746}">
      <dgm:prSet phldrT="[文字]"/>
      <dgm:spPr>
        <a:solidFill>
          <a:schemeClr val="bg1"/>
        </a:solidFill>
        <a:ln w="38100">
          <a:solidFill>
            <a:srgbClr val="00B0F0"/>
          </a:solidFill>
        </a:ln>
      </dgm:spPr>
      <dgm:t>
        <a:bodyPr/>
        <a:lstStyle/>
        <a:p>
          <a:r>
            <a:rPr lang="en-US" b="0" i="0" dirty="0" smtClean="0">
              <a:solidFill>
                <a:schemeClr val="tx1"/>
              </a:solidFill>
            </a:rPr>
            <a:t> An </a:t>
          </a:r>
          <a:r>
            <a:rPr lang="en-US" b="0" i="0" dirty="0" smtClean="0">
              <a:solidFill>
                <a:srgbClr val="FF0000"/>
              </a:solidFill>
            </a:rPr>
            <a:t>application</a:t>
          </a:r>
          <a:r>
            <a:rPr lang="en-US" b="0" i="0" dirty="0" smtClean="0">
              <a:solidFill>
                <a:schemeClr val="tx1"/>
              </a:solidFill>
            </a:rPr>
            <a:t> that provides multi-tenant virtual network </a:t>
          </a:r>
          <a:r>
            <a:rPr lang="en-US" b="0" i="0" dirty="0" smtClean="0">
              <a:solidFill>
                <a:srgbClr val="FF0000"/>
              </a:solidFill>
            </a:rPr>
            <a:t>on an SDN controller</a:t>
          </a:r>
          <a:r>
            <a:rPr lang="en-US" b="0" i="0" dirty="0" smtClean="0">
              <a:solidFill>
                <a:schemeClr val="tx1"/>
              </a:solidFill>
            </a:rPr>
            <a:t>.</a:t>
          </a:r>
          <a:endParaRPr lang="zh-TW" altLang="en-US" dirty="0">
            <a:solidFill>
              <a:schemeClr val="tx1"/>
            </a:solidFill>
          </a:endParaRPr>
        </a:p>
      </dgm:t>
    </dgm:pt>
    <dgm:pt modelId="{8250D3E0-A595-4BA1-84D9-C43619E71A4F}" type="parTrans" cxnId="{F4777460-4579-4BC3-AEB6-0B10B009F96C}">
      <dgm:prSet/>
      <dgm:spPr/>
      <dgm:t>
        <a:bodyPr/>
        <a:lstStyle/>
        <a:p>
          <a:endParaRPr lang="zh-TW" altLang="en-US"/>
        </a:p>
      </dgm:t>
    </dgm:pt>
    <dgm:pt modelId="{12FCF57E-953B-49BE-9DA3-B141EAD53027}" type="sibTrans" cxnId="{F4777460-4579-4BC3-AEB6-0B10B009F96C}">
      <dgm:prSet/>
      <dgm:spPr/>
      <dgm:t>
        <a:bodyPr/>
        <a:lstStyle/>
        <a:p>
          <a:endParaRPr lang="zh-TW" altLang="en-US"/>
        </a:p>
      </dgm:t>
    </dgm:pt>
    <dgm:pt modelId="{6A152A1D-D2F2-46BE-A705-625D18EB61F0}">
      <dgm:prSet phldrT="[文字]"/>
      <dgm:spPr>
        <a:solidFill>
          <a:schemeClr val="bg1"/>
        </a:solidFill>
        <a:ln w="38100">
          <a:solidFill>
            <a:schemeClr val="accent6">
              <a:lumMod val="75000"/>
            </a:schemeClr>
          </a:solidFill>
        </a:ln>
      </dgm:spPr>
      <dgm:t>
        <a:bodyPr/>
        <a:lstStyle/>
        <a:p>
          <a:r>
            <a:rPr lang="en-US" altLang="zh-TW" dirty="0" smtClean="0">
              <a:solidFill>
                <a:schemeClr val="tx1"/>
              </a:solidFill>
            </a:rPr>
            <a:t>An experimental software-defined networking controller that enables network virtualization by </a:t>
          </a:r>
          <a:r>
            <a:rPr lang="en-US" altLang="zh-TW" dirty="0" smtClean="0">
              <a:solidFill>
                <a:srgbClr val="FF0000"/>
              </a:solidFill>
            </a:rPr>
            <a:t>slicing a physical network into multiple logical networks</a:t>
          </a:r>
          <a:r>
            <a:rPr lang="en-US" altLang="zh-TW" dirty="0" smtClean="0">
              <a:solidFill>
                <a:schemeClr val="tx1"/>
              </a:solidFill>
            </a:rPr>
            <a:t>.</a:t>
          </a:r>
          <a:endParaRPr lang="zh-TW" altLang="en-US" dirty="0">
            <a:solidFill>
              <a:schemeClr val="tx1"/>
            </a:solidFill>
          </a:endParaRPr>
        </a:p>
      </dgm:t>
    </dgm:pt>
    <dgm:pt modelId="{3F06CCB6-A41E-48B7-BEFE-EE83A2844151}" type="sibTrans" cxnId="{552CCE43-33C7-487D-AE35-3C9CCD8188B9}">
      <dgm:prSet/>
      <dgm:spPr>
        <a:solidFill>
          <a:srgbClr val="FFFF00"/>
        </a:solidFill>
        <a:ln w="12700">
          <a:solidFill>
            <a:srgbClr val="00B050"/>
          </a:solidFill>
          <a:prstDash val="solid"/>
        </a:ln>
      </dgm:spPr>
      <dgm:t>
        <a:bodyPr/>
        <a:lstStyle/>
        <a:p>
          <a:endParaRPr lang="zh-TW" altLang="en-US"/>
        </a:p>
      </dgm:t>
    </dgm:pt>
    <dgm:pt modelId="{F58F3602-CE3E-4156-BFC3-FDD795D2C63B}" type="parTrans" cxnId="{552CCE43-33C7-487D-AE35-3C9CCD8188B9}">
      <dgm:prSet/>
      <dgm:spPr/>
      <dgm:t>
        <a:bodyPr/>
        <a:lstStyle/>
        <a:p>
          <a:endParaRPr lang="zh-TW" altLang="en-US"/>
        </a:p>
      </dgm:t>
    </dgm:pt>
    <dgm:pt modelId="{97E6BF2D-6E11-4116-B3FC-DDD97940C529}" type="pres">
      <dgm:prSet presAssocID="{547AB00A-61BF-4C6B-86A0-20FE7D7132F8}" presName="Name0" presStyleCnt="0">
        <dgm:presLayoutVars>
          <dgm:chMax val="7"/>
          <dgm:chPref val="7"/>
          <dgm:dir/>
        </dgm:presLayoutVars>
      </dgm:prSet>
      <dgm:spPr/>
      <dgm:t>
        <a:bodyPr/>
        <a:lstStyle/>
        <a:p>
          <a:endParaRPr lang="zh-TW" altLang="en-US"/>
        </a:p>
      </dgm:t>
    </dgm:pt>
    <dgm:pt modelId="{F8F6DC64-A35B-42DA-9C5B-386EC3F62A38}" type="pres">
      <dgm:prSet presAssocID="{547AB00A-61BF-4C6B-86A0-20FE7D7132F8}" presName="Name1" presStyleCnt="0"/>
      <dgm:spPr/>
    </dgm:pt>
    <dgm:pt modelId="{912BB108-34E6-4C7A-B4B5-7A20ACA12568}" type="pres">
      <dgm:prSet presAssocID="{547AB00A-61BF-4C6B-86A0-20FE7D7132F8}" presName="cycle" presStyleCnt="0"/>
      <dgm:spPr/>
    </dgm:pt>
    <dgm:pt modelId="{027873D8-28AA-4848-A8DB-C317FDA162D4}" type="pres">
      <dgm:prSet presAssocID="{547AB00A-61BF-4C6B-86A0-20FE7D7132F8}" presName="srcNode" presStyleLbl="node1" presStyleIdx="0" presStyleCnt="2"/>
      <dgm:spPr/>
    </dgm:pt>
    <dgm:pt modelId="{487CF43E-E548-41DE-AD66-96A5912710AA}" type="pres">
      <dgm:prSet presAssocID="{547AB00A-61BF-4C6B-86A0-20FE7D7132F8}" presName="conn" presStyleLbl="parChTrans1D2" presStyleIdx="0" presStyleCnt="1"/>
      <dgm:spPr/>
      <dgm:t>
        <a:bodyPr/>
        <a:lstStyle/>
        <a:p>
          <a:endParaRPr lang="zh-TW" altLang="en-US"/>
        </a:p>
      </dgm:t>
    </dgm:pt>
    <dgm:pt modelId="{0E7A5E57-15FA-4BB0-A63F-40E1823E2048}" type="pres">
      <dgm:prSet presAssocID="{547AB00A-61BF-4C6B-86A0-20FE7D7132F8}" presName="extraNode" presStyleLbl="node1" presStyleIdx="0" presStyleCnt="2"/>
      <dgm:spPr/>
    </dgm:pt>
    <dgm:pt modelId="{14B53CE3-33A8-4865-BA82-E4964CAA80AB}" type="pres">
      <dgm:prSet presAssocID="{547AB00A-61BF-4C6B-86A0-20FE7D7132F8}" presName="dstNode" presStyleLbl="node1" presStyleIdx="0" presStyleCnt="2"/>
      <dgm:spPr/>
    </dgm:pt>
    <dgm:pt modelId="{60303045-88A8-42ED-BB7A-9F7E077F1E8B}" type="pres">
      <dgm:prSet presAssocID="{A294732C-C3F5-4211-95E2-8A3141DF56FA}" presName="text_1" presStyleLbl="node1" presStyleIdx="0" presStyleCnt="2">
        <dgm:presLayoutVars>
          <dgm:bulletEnabled val="1"/>
        </dgm:presLayoutVars>
      </dgm:prSet>
      <dgm:spPr>
        <a:prstGeom prst="roundRect">
          <a:avLst/>
        </a:prstGeom>
      </dgm:spPr>
      <dgm:t>
        <a:bodyPr/>
        <a:lstStyle/>
        <a:p>
          <a:endParaRPr lang="zh-TW" altLang="en-US"/>
        </a:p>
      </dgm:t>
    </dgm:pt>
    <dgm:pt modelId="{2C822281-8521-43EE-8AA1-46A720436B6D}" type="pres">
      <dgm:prSet presAssocID="{A294732C-C3F5-4211-95E2-8A3141DF56FA}" presName="accent_1" presStyleCnt="0"/>
      <dgm:spPr/>
    </dgm:pt>
    <dgm:pt modelId="{93E0AC47-B248-4A57-B5CF-382B4EC113F5}" type="pres">
      <dgm:prSet presAssocID="{A294732C-C3F5-4211-95E2-8A3141DF56FA}" presName="accentRepeatNode" presStyleLbl="solidFgAcc1" presStyleIdx="0" presStyleCnt="2" custScaleX="59428" custScaleY="55851"/>
      <dgm:spPr>
        <a:solidFill>
          <a:schemeClr val="accent4">
            <a:lumMod val="20000"/>
            <a:lumOff val="80000"/>
          </a:schemeClr>
        </a:solidFill>
        <a:ln w="38100">
          <a:solidFill>
            <a:schemeClr val="accent6">
              <a:lumMod val="75000"/>
            </a:schemeClr>
          </a:solidFill>
          <a:prstDash val="dash"/>
        </a:ln>
      </dgm:spPr>
      <dgm:t>
        <a:bodyPr/>
        <a:lstStyle/>
        <a:p>
          <a:endParaRPr lang="zh-TW" altLang="en-US"/>
        </a:p>
      </dgm:t>
    </dgm:pt>
    <dgm:pt modelId="{A01BC967-6497-4BB8-9BEB-2085017402B8}" type="pres">
      <dgm:prSet presAssocID="{ED6D952F-9A45-4DB3-AAC1-17E79D5D3A44}" presName="text_2" presStyleLbl="node1" presStyleIdx="1" presStyleCnt="2">
        <dgm:presLayoutVars>
          <dgm:bulletEnabled val="1"/>
        </dgm:presLayoutVars>
      </dgm:prSet>
      <dgm:spPr/>
      <dgm:t>
        <a:bodyPr/>
        <a:lstStyle/>
        <a:p>
          <a:endParaRPr lang="zh-TW" altLang="en-US"/>
        </a:p>
      </dgm:t>
    </dgm:pt>
    <dgm:pt modelId="{46169156-7962-4C70-914B-CD1031540E95}" type="pres">
      <dgm:prSet presAssocID="{ED6D952F-9A45-4DB3-AAC1-17E79D5D3A44}" presName="accent_2" presStyleCnt="0"/>
      <dgm:spPr/>
    </dgm:pt>
    <dgm:pt modelId="{412B69C3-B0AE-493C-9673-2D811236C810}" type="pres">
      <dgm:prSet presAssocID="{ED6D952F-9A45-4DB3-AAC1-17E79D5D3A44}" presName="accentRepeatNode" presStyleLbl="solidFgAcc1" presStyleIdx="1" presStyleCnt="2" custScaleX="59428" custScaleY="61483"/>
      <dgm:spPr>
        <a:solidFill>
          <a:schemeClr val="accent1">
            <a:lumMod val="20000"/>
            <a:lumOff val="80000"/>
          </a:schemeClr>
        </a:solidFill>
        <a:ln w="38100">
          <a:solidFill>
            <a:srgbClr val="5597D3"/>
          </a:solidFill>
          <a:prstDash val="dash"/>
        </a:ln>
      </dgm:spPr>
    </dgm:pt>
  </dgm:ptLst>
  <dgm:cxnLst>
    <dgm:cxn modelId="{7248645E-905A-426D-ADA1-6596F6A9A369}" srcId="{547AB00A-61BF-4C6B-86A0-20FE7D7132F8}" destId="{A294732C-C3F5-4211-95E2-8A3141DF56FA}" srcOrd="0" destOrd="0" parTransId="{CC342641-D28A-4073-9F58-93CBD77D710B}" sibTransId="{D49FF4FF-91CC-42C4-B9A8-D5FF6DC62DDB}"/>
    <dgm:cxn modelId="{2CDAF28D-6DD0-4273-BF67-6F269680F38C}" type="presOf" srcId="{547AB00A-61BF-4C6B-86A0-20FE7D7132F8}" destId="{97E6BF2D-6E11-4116-B3FC-DDD97940C529}" srcOrd="0" destOrd="0" presId="urn:microsoft.com/office/officeart/2008/layout/VerticalCurvedList"/>
    <dgm:cxn modelId="{A9814019-506C-48FC-BF47-C6CA7830BE8B}" type="presOf" srcId="{ED6D952F-9A45-4DB3-AAC1-17E79D5D3A44}" destId="{A01BC967-6497-4BB8-9BEB-2085017402B8}" srcOrd="0" destOrd="0" presId="urn:microsoft.com/office/officeart/2008/layout/VerticalCurvedList"/>
    <dgm:cxn modelId="{552CCE43-33C7-487D-AE35-3C9CCD8188B9}" srcId="{A294732C-C3F5-4211-95E2-8A3141DF56FA}" destId="{6A152A1D-D2F2-46BE-A705-625D18EB61F0}" srcOrd="0" destOrd="0" parTransId="{F58F3602-CE3E-4156-BFC3-FDD795D2C63B}" sibTransId="{3F06CCB6-A41E-48B7-BEFE-EE83A2844151}"/>
    <dgm:cxn modelId="{F4777460-4579-4BC3-AEB6-0B10B009F96C}" srcId="{ED6D952F-9A45-4DB3-AAC1-17E79D5D3A44}" destId="{EFD78F2C-C265-44A1-8CA7-3A7F96C96746}" srcOrd="0" destOrd="0" parTransId="{8250D3E0-A595-4BA1-84D9-C43619E71A4F}" sibTransId="{12FCF57E-953B-49BE-9DA3-B141EAD53027}"/>
    <dgm:cxn modelId="{4F8A3905-F941-4A46-B6C1-AEF890CF0D28}" type="presOf" srcId="{6A152A1D-D2F2-46BE-A705-625D18EB61F0}" destId="{60303045-88A8-42ED-BB7A-9F7E077F1E8B}" srcOrd="0" destOrd="1" presId="urn:microsoft.com/office/officeart/2008/layout/VerticalCurvedList"/>
    <dgm:cxn modelId="{6E1346C7-F72E-4FF2-A6CE-4E29B20F66E3}" type="presOf" srcId="{EFD78F2C-C265-44A1-8CA7-3A7F96C96746}" destId="{A01BC967-6497-4BB8-9BEB-2085017402B8}" srcOrd="0" destOrd="1" presId="urn:microsoft.com/office/officeart/2008/layout/VerticalCurvedList"/>
    <dgm:cxn modelId="{78B0D874-FDE8-4EC2-A333-7B5F3879D054}" type="presOf" srcId="{A294732C-C3F5-4211-95E2-8A3141DF56FA}" destId="{60303045-88A8-42ED-BB7A-9F7E077F1E8B}" srcOrd="0" destOrd="0" presId="urn:microsoft.com/office/officeart/2008/layout/VerticalCurvedList"/>
    <dgm:cxn modelId="{267353B1-F298-41FE-9E41-D4F3A86880E3}" srcId="{547AB00A-61BF-4C6B-86A0-20FE7D7132F8}" destId="{ED6D952F-9A45-4DB3-AAC1-17E79D5D3A44}" srcOrd="1" destOrd="0" parTransId="{0A2B0C6A-FD9A-4E35-BF91-0421FFFC64C2}" sibTransId="{050874CC-1E28-4719-8980-BAA3A0428D54}"/>
    <dgm:cxn modelId="{17F6D893-B023-466A-BF7C-807F7E70E34F}" type="presOf" srcId="{3F06CCB6-A41E-48B7-BEFE-EE83A2844151}" destId="{487CF43E-E548-41DE-AD66-96A5912710AA}" srcOrd="0" destOrd="0" presId="urn:microsoft.com/office/officeart/2008/layout/VerticalCurvedList"/>
    <dgm:cxn modelId="{4220CC8F-80BD-4DD5-BA1A-E895572AB75F}" type="presParOf" srcId="{97E6BF2D-6E11-4116-B3FC-DDD97940C529}" destId="{F8F6DC64-A35B-42DA-9C5B-386EC3F62A38}" srcOrd="0" destOrd="0" presId="urn:microsoft.com/office/officeart/2008/layout/VerticalCurvedList"/>
    <dgm:cxn modelId="{567FD338-CE5F-4153-9628-9B27182B0E93}" type="presParOf" srcId="{F8F6DC64-A35B-42DA-9C5B-386EC3F62A38}" destId="{912BB108-34E6-4C7A-B4B5-7A20ACA12568}" srcOrd="0" destOrd="0" presId="urn:microsoft.com/office/officeart/2008/layout/VerticalCurvedList"/>
    <dgm:cxn modelId="{C8299967-812E-4424-8EAC-BE95D9657415}" type="presParOf" srcId="{912BB108-34E6-4C7A-B4B5-7A20ACA12568}" destId="{027873D8-28AA-4848-A8DB-C317FDA162D4}" srcOrd="0" destOrd="0" presId="urn:microsoft.com/office/officeart/2008/layout/VerticalCurvedList"/>
    <dgm:cxn modelId="{72EE98AD-C7E3-4C04-84BE-AD3F2382EDDA}" type="presParOf" srcId="{912BB108-34E6-4C7A-B4B5-7A20ACA12568}" destId="{487CF43E-E548-41DE-AD66-96A5912710AA}" srcOrd="1" destOrd="0" presId="urn:microsoft.com/office/officeart/2008/layout/VerticalCurvedList"/>
    <dgm:cxn modelId="{95F6A187-DBCF-4291-9A24-2D3CB401D2AE}" type="presParOf" srcId="{912BB108-34E6-4C7A-B4B5-7A20ACA12568}" destId="{0E7A5E57-15FA-4BB0-A63F-40E1823E2048}" srcOrd="2" destOrd="0" presId="urn:microsoft.com/office/officeart/2008/layout/VerticalCurvedList"/>
    <dgm:cxn modelId="{E7256502-051A-4BBB-A770-BD169B827AC7}" type="presParOf" srcId="{912BB108-34E6-4C7A-B4B5-7A20ACA12568}" destId="{14B53CE3-33A8-4865-BA82-E4964CAA80AB}" srcOrd="3" destOrd="0" presId="urn:microsoft.com/office/officeart/2008/layout/VerticalCurvedList"/>
    <dgm:cxn modelId="{9AC5C204-91D4-48EE-8AF3-A76F18DD5DDA}" type="presParOf" srcId="{F8F6DC64-A35B-42DA-9C5B-386EC3F62A38}" destId="{60303045-88A8-42ED-BB7A-9F7E077F1E8B}" srcOrd="1" destOrd="0" presId="urn:microsoft.com/office/officeart/2008/layout/VerticalCurvedList"/>
    <dgm:cxn modelId="{EA92DBB7-800A-434A-AFAA-16ABE3E6A1DC}" type="presParOf" srcId="{F8F6DC64-A35B-42DA-9C5B-386EC3F62A38}" destId="{2C822281-8521-43EE-8AA1-46A720436B6D}" srcOrd="2" destOrd="0" presId="urn:microsoft.com/office/officeart/2008/layout/VerticalCurvedList"/>
    <dgm:cxn modelId="{728D4A3D-9610-47A8-80ED-9477B57961ED}" type="presParOf" srcId="{2C822281-8521-43EE-8AA1-46A720436B6D}" destId="{93E0AC47-B248-4A57-B5CF-382B4EC113F5}" srcOrd="0" destOrd="0" presId="urn:microsoft.com/office/officeart/2008/layout/VerticalCurvedList"/>
    <dgm:cxn modelId="{C8D4ED65-97EA-4277-9119-8D32F9134004}" type="presParOf" srcId="{F8F6DC64-A35B-42DA-9C5B-386EC3F62A38}" destId="{A01BC967-6497-4BB8-9BEB-2085017402B8}" srcOrd="3" destOrd="0" presId="urn:microsoft.com/office/officeart/2008/layout/VerticalCurvedList"/>
    <dgm:cxn modelId="{0254049E-876D-46D0-BA2A-7449C9103D5B}" type="presParOf" srcId="{F8F6DC64-A35B-42DA-9C5B-386EC3F62A38}" destId="{46169156-7962-4C70-914B-CD1031540E95}" srcOrd="4" destOrd="0" presId="urn:microsoft.com/office/officeart/2008/layout/VerticalCurvedList"/>
    <dgm:cxn modelId="{A40FFC36-2B41-4B97-B8E3-6BD7087F647A}" type="presParOf" srcId="{46169156-7962-4C70-914B-CD1031540E95}" destId="{412B69C3-B0AE-493C-9673-2D811236C81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CF43E-E548-41DE-AD66-96A5912710AA}">
      <dsp:nvSpPr>
        <dsp:cNvPr id="0" name=""/>
        <dsp:cNvSpPr/>
      </dsp:nvSpPr>
      <dsp:spPr>
        <a:xfrm>
          <a:off x="-4861314" y="-744995"/>
          <a:ext cx="5789967" cy="5789967"/>
        </a:xfrm>
        <a:prstGeom prst="blockArc">
          <a:avLst>
            <a:gd name="adj1" fmla="val 18900000"/>
            <a:gd name="adj2" fmla="val 2700000"/>
            <a:gd name="adj3" fmla="val 373"/>
          </a:avLst>
        </a:prstGeom>
        <a:solidFill>
          <a:srgbClr val="FFFF00"/>
        </a:solidFill>
        <a:ln w="12700" cap="flat" cmpd="sng" algn="ctr">
          <a:solidFill>
            <a:srgbClr val="00B050"/>
          </a:solidFill>
          <a:prstDash val="solid"/>
        </a:ln>
        <a:effectLst/>
      </dsp:spPr>
      <dsp:style>
        <a:lnRef idx="2">
          <a:scrgbClr r="0" g="0" b="0"/>
        </a:lnRef>
        <a:fillRef idx="0">
          <a:scrgbClr r="0" g="0" b="0"/>
        </a:fillRef>
        <a:effectRef idx="0">
          <a:scrgbClr r="0" g="0" b="0"/>
        </a:effectRef>
        <a:fontRef idx="minor"/>
      </dsp:style>
    </dsp:sp>
    <dsp:sp modelId="{60303045-88A8-42ED-BB7A-9F7E077F1E8B}">
      <dsp:nvSpPr>
        <dsp:cNvPr id="0" name=""/>
        <dsp:cNvSpPr/>
      </dsp:nvSpPr>
      <dsp:spPr>
        <a:xfrm>
          <a:off x="754211" y="614294"/>
          <a:ext cx="7740813" cy="1228417"/>
        </a:xfrm>
        <a:prstGeom prst="roundRect">
          <a:avLst/>
        </a:prstGeom>
        <a:solidFill>
          <a:schemeClr val="bg1"/>
        </a:solid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5056" tIns="50800" rIns="50800" bIns="50800" numCol="1" spcCol="1270" anchor="t" anchorCtr="0">
          <a:noAutofit/>
        </a:bodyPr>
        <a:lstStyle/>
        <a:p>
          <a:pPr lvl="0" algn="l" defTabSz="889000">
            <a:lnSpc>
              <a:spcPct val="90000"/>
            </a:lnSpc>
            <a:spcBef>
              <a:spcPct val="0"/>
            </a:spcBef>
            <a:spcAft>
              <a:spcPct val="35000"/>
            </a:spcAft>
          </a:pPr>
          <a:r>
            <a:rPr lang="en-US" altLang="zh-TW" sz="2000" b="1" kern="1200" dirty="0" smtClean="0">
              <a:solidFill>
                <a:schemeClr val="tx1"/>
              </a:solidFill>
            </a:rPr>
            <a:t>Network Virtualization-</a:t>
          </a:r>
          <a:r>
            <a:rPr lang="zh-TW" altLang="en-US" sz="2000" b="1" kern="1200" dirty="0" smtClean="0">
              <a:solidFill>
                <a:schemeClr val="tx1"/>
              </a:solidFill>
            </a:rPr>
            <a:t> </a:t>
          </a:r>
          <a:r>
            <a:rPr lang="en-US" altLang="zh-TW" sz="2000" b="1" kern="1200" dirty="0" err="1" smtClean="0">
              <a:solidFill>
                <a:schemeClr val="tx1"/>
              </a:solidFill>
            </a:rPr>
            <a:t>FlowVisor</a:t>
          </a:r>
          <a:r>
            <a:rPr lang="zh-TW" altLang="en-US" sz="2000" b="1" kern="1200" dirty="0" smtClean="0">
              <a:solidFill>
                <a:schemeClr val="tx1"/>
              </a:solidFill>
            </a:rPr>
            <a:t> </a:t>
          </a:r>
          <a:r>
            <a:rPr lang="en-US" altLang="zh-TW" sz="2000" b="1" kern="1200" dirty="0" smtClean="0">
              <a:solidFill>
                <a:schemeClr val="tx1"/>
              </a:solidFill>
            </a:rPr>
            <a:t>Layer</a:t>
          </a:r>
          <a:endParaRPr lang="zh-TW" altLang="en-US" sz="2000" b="1" kern="1200" dirty="0">
            <a:solidFill>
              <a:schemeClr val="tx1"/>
            </a:solidFill>
          </a:endParaRPr>
        </a:p>
        <a:p>
          <a:pPr marL="171450" lvl="1" indent="-171450" algn="l" defTabSz="711200">
            <a:lnSpc>
              <a:spcPct val="90000"/>
            </a:lnSpc>
            <a:spcBef>
              <a:spcPct val="0"/>
            </a:spcBef>
            <a:spcAft>
              <a:spcPct val="15000"/>
            </a:spcAft>
            <a:buChar char="••"/>
          </a:pPr>
          <a:r>
            <a:rPr lang="en-US" altLang="zh-TW" sz="1600" kern="1200" dirty="0" smtClean="0">
              <a:solidFill>
                <a:schemeClr val="tx1"/>
              </a:solidFill>
            </a:rPr>
            <a:t>An experimental software-defined networking controller that enables network virtualization by </a:t>
          </a:r>
          <a:r>
            <a:rPr lang="en-US" altLang="zh-TW" sz="1600" kern="1200" dirty="0" smtClean="0">
              <a:solidFill>
                <a:srgbClr val="FF0000"/>
              </a:solidFill>
            </a:rPr>
            <a:t>slicing a physical network into multiple logical networks</a:t>
          </a:r>
          <a:r>
            <a:rPr lang="en-US" altLang="zh-TW" sz="1600" kern="1200" dirty="0" smtClean="0">
              <a:solidFill>
                <a:schemeClr val="tx1"/>
              </a:solidFill>
            </a:rPr>
            <a:t>.</a:t>
          </a:r>
          <a:endParaRPr lang="zh-TW" altLang="en-US" sz="1600" kern="1200" dirty="0">
            <a:solidFill>
              <a:schemeClr val="tx1"/>
            </a:solidFill>
          </a:endParaRPr>
        </a:p>
      </dsp:txBody>
      <dsp:txXfrm>
        <a:off x="814177" y="674260"/>
        <a:ext cx="7620881" cy="1108485"/>
      </dsp:txXfrm>
    </dsp:sp>
    <dsp:sp modelId="{93E0AC47-B248-4A57-B5CF-382B4EC113F5}">
      <dsp:nvSpPr>
        <dsp:cNvPr id="0" name=""/>
        <dsp:cNvSpPr/>
      </dsp:nvSpPr>
      <dsp:spPr>
        <a:xfrm>
          <a:off x="297947" y="799701"/>
          <a:ext cx="912529" cy="857604"/>
        </a:xfrm>
        <a:prstGeom prst="ellipse">
          <a:avLst/>
        </a:prstGeom>
        <a:solidFill>
          <a:schemeClr val="accent4">
            <a:lumMod val="20000"/>
            <a:lumOff val="80000"/>
          </a:schemeClr>
        </a:solidFill>
        <a:ln w="38100" cap="flat" cmpd="sng" algn="ctr">
          <a:solidFill>
            <a:schemeClr val="accent6">
              <a:lumMod val="75000"/>
            </a:schemeClr>
          </a:solidFill>
          <a:prstDash val="dash"/>
        </a:ln>
        <a:effectLst/>
      </dsp:spPr>
      <dsp:style>
        <a:lnRef idx="2">
          <a:scrgbClr r="0" g="0" b="0"/>
        </a:lnRef>
        <a:fillRef idx="1">
          <a:scrgbClr r="0" g="0" b="0"/>
        </a:fillRef>
        <a:effectRef idx="0">
          <a:scrgbClr r="0" g="0" b="0"/>
        </a:effectRef>
        <a:fontRef idx="minor"/>
      </dsp:style>
    </dsp:sp>
    <dsp:sp modelId="{A01BC967-6497-4BB8-9BEB-2085017402B8}">
      <dsp:nvSpPr>
        <dsp:cNvPr id="0" name=""/>
        <dsp:cNvSpPr/>
      </dsp:nvSpPr>
      <dsp:spPr>
        <a:xfrm>
          <a:off x="754211" y="2457264"/>
          <a:ext cx="7740813" cy="1228417"/>
        </a:xfrm>
        <a:prstGeom prst="rect">
          <a:avLst/>
        </a:prstGeom>
        <a:solidFill>
          <a:schemeClr val="bg1"/>
        </a:solidFill>
        <a:ln w="381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5056" tIns="50800" rIns="50800" bIns="50800" numCol="1" spcCol="1270" anchor="t" anchorCtr="0">
          <a:noAutofit/>
        </a:bodyPr>
        <a:lstStyle/>
        <a:p>
          <a:pPr lvl="0" algn="l" defTabSz="889000">
            <a:lnSpc>
              <a:spcPct val="90000"/>
            </a:lnSpc>
            <a:spcBef>
              <a:spcPct val="0"/>
            </a:spcBef>
            <a:spcAft>
              <a:spcPct val="35000"/>
            </a:spcAft>
          </a:pPr>
          <a:r>
            <a:rPr lang="en-US" altLang="zh-TW" sz="2000" b="1" kern="1200" dirty="0" smtClean="0">
              <a:solidFill>
                <a:schemeClr val="tx1"/>
              </a:solidFill>
            </a:rPr>
            <a:t>Virtual Tenant Network (VTN)</a:t>
          </a:r>
          <a:endParaRPr lang="zh-TW" altLang="zh-TW" sz="2000" b="1" kern="1200" dirty="0" smtClean="0">
            <a:solidFill>
              <a:schemeClr val="tx1"/>
            </a:solidFill>
          </a:endParaRPr>
        </a:p>
        <a:p>
          <a:pPr marL="171450" lvl="1" indent="-171450" algn="l" defTabSz="711200">
            <a:lnSpc>
              <a:spcPct val="90000"/>
            </a:lnSpc>
            <a:spcBef>
              <a:spcPct val="0"/>
            </a:spcBef>
            <a:spcAft>
              <a:spcPct val="15000"/>
            </a:spcAft>
            <a:buChar char="••"/>
          </a:pPr>
          <a:r>
            <a:rPr lang="en-US" sz="1600" b="0" i="0" kern="1200" dirty="0" smtClean="0">
              <a:solidFill>
                <a:schemeClr val="tx1"/>
              </a:solidFill>
            </a:rPr>
            <a:t> An </a:t>
          </a:r>
          <a:r>
            <a:rPr lang="en-US" sz="1600" b="0" i="0" kern="1200" dirty="0" smtClean="0">
              <a:solidFill>
                <a:srgbClr val="FF0000"/>
              </a:solidFill>
            </a:rPr>
            <a:t>application</a:t>
          </a:r>
          <a:r>
            <a:rPr lang="en-US" sz="1600" b="0" i="0" kern="1200" dirty="0" smtClean="0">
              <a:solidFill>
                <a:schemeClr val="tx1"/>
              </a:solidFill>
            </a:rPr>
            <a:t> that provides multi-tenant virtual network </a:t>
          </a:r>
          <a:r>
            <a:rPr lang="en-US" sz="1600" b="0" i="0" kern="1200" dirty="0" smtClean="0">
              <a:solidFill>
                <a:srgbClr val="FF0000"/>
              </a:solidFill>
            </a:rPr>
            <a:t>on an SDN controller</a:t>
          </a:r>
          <a:r>
            <a:rPr lang="en-US" sz="1600" b="0" i="0" kern="1200" dirty="0" smtClean="0">
              <a:solidFill>
                <a:schemeClr val="tx1"/>
              </a:solidFill>
            </a:rPr>
            <a:t>.</a:t>
          </a:r>
          <a:endParaRPr lang="zh-TW" altLang="en-US" sz="1600" kern="1200" dirty="0">
            <a:solidFill>
              <a:schemeClr val="tx1"/>
            </a:solidFill>
          </a:endParaRPr>
        </a:p>
      </dsp:txBody>
      <dsp:txXfrm>
        <a:off x="754211" y="2457264"/>
        <a:ext cx="7740813" cy="1228417"/>
      </dsp:txXfrm>
    </dsp:sp>
    <dsp:sp modelId="{412B69C3-B0AE-493C-9673-2D811236C810}">
      <dsp:nvSpPr>
        <dsp:cNvPr id="0" name=""/>
        <dsp:cNvSpPr/>
      </dsp:nvSpPr>
      <dsp:spPr>
        <a:xfrm>
          <a:off x="297947" y="2599430"/>
          <a:ext cx="912529" cy="944084"/>
        </a:xfrm>
        <a:prstGeom prst="ellipse">
          <a:avLst/>
        </a:prstGeom>
        <a:solidFill>
          <a:schemeClr val="accent1">
            <a:lumMod val="20000"/>
            <a:lumOff val="80000"/>
          </a:schemeClr>
        </a:solidFill>
        <a:ln w="38100" cap="flat" cmpd="sng" algn="ctr">
          <a:solidFill>
            <a:srgbClr val="5597D3"/>
          </a:solidFill>
          <a:prstDash val="dash"/>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844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aseline="0">
                <a:latin typeface="Arial" charset="0"/>
              </a:defRPr>
            </a:lvl1pPr>
          </a:lstStyle>
          <a:p>
            <a:pPr>
              <a:defRPr/>
            </a:pPr>
            <a:endParaRPr lang="en-US" altLang="zh-TW"/>
          </a:p>
        </p:txBody>
      </p:sp>
      <p:sp>
        <p:nvSpPr>
          <p:cNvPr id="53251" name="Rectangle 3"/>
          <p:cNvSpPr>
            <a:spLocks noGrp="1" noChangeArrowheads="1"/>
          </p:cNvSpPr>
          <p:nvPr>
            <p:ph type="dt" idx="1"/>
          </p:nvPr>
        </p:nvSpPr>
        <p:spPr bwMode="auto">
          <a:xfrm>
            <a:off x="3719513" y="0"/>
            <a:ext cx="2844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aseline="0">
                <a:latin typeface="Arial" charset="0"/>
              </a:defRPr>
            </a:lvl1pPr>
          </a:lstStyle>
          <a:p>
            <a:pPr>
              <a:defRPr/>
            </a:pPr>
            <a:endParaRPr lang="en-US" altLang="zh-TW"/>
          </a:p>
        </p:txBody>
      </p:sp>
      <p:sp>
        <p:nvSpPr>
          <p:cNvPr id="105476" name="Rectangle 4"/>
          <p:cNvSpPr>
            <a:spLocks noGrp="1" noRot="1" noChangeAspect="1" noChangeArrowheads="1" noTextEdit="1"/>
          </p:cNvSpPr>
          <p:nvPr>
            <p:ph type="sldImg" idx="2"/>
          </p:nvPr>
        </p:nvSpPr>
        <p:spPr bwMode="auto">
          <a:xfrm>
            <a:off x="873125" y="722313"/>
            <a:ext cx="4819650" cy="3614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57225" y="4578350"/>
            <a:ext cx="5251450" cy="4337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53254" name="Rectangle 6"/>
          <p:cNvSpPr>
            <a:spLocks noGrp="1" noChangeArrowheads="1"/>
          </p:cNvSpPr>
          <p:nvPr>
            <p:ph type="ftr" sz="quarter" idx="4"/>
          </p:nvPr>
        </p:nvSpPr>
        <p:spPr bwMode="auto">
          <a:xfrm>
            <a:off x="0" y="9153525"/>
            <a:ext cx="2844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a:latin typeface="Arial" charset="0"/>
              </a:defRPr>
            </a:lvl1pPr>
          </a:lstStyle>
          <a:p>
            <a:pPr>
              <a:defRPr/>
            </a:pPr>
            <a:endParaRPr lang="en-US" altLang="zh-TW"/>
          </a:p>
        </p:txBody>
      </p:sp>
      <p:sp>
        <p:nvSpPr>
          <p:cNvPr id="53255" name="Rectangle 7"/>
          <p:cNvSpPr>
            <a:spLocks noGrp="1" noChangeArrowheads="1"/>
          </p:cNvSpPr>
          <p:nvPr>
            <p:ph type="sldNum" sz="quarter" idx="5"/>
          </p:nvPr>
        </p:nvSpPr>
        <p:spPr bwMode="auto">
          <a:xfrm>
            <a:off x="3719513" y="9153525"/>
            <a:ext cx="2844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aseline="0"/>
            </a:lvl1pPr>
          </a:lstStyle>
          <a:p>
            <a:fld id="{A8BB5B4E-9676-45D8-B3DF-66E8B93FCC63}" type="slidenum">
              <a:rPr lang="en-US" altLang="zh-TW"/>
              <a:pPr/>
              <a:t>‹#›</a:t>
            </a:fld>
            <a:endParaRPr lang="en-US" altLang="zh-TW"/>
          </a:p>
        </p:txBody>
      </p:sp>
    </p:spTree>
    <p:extLst>
      <p:ext uri="{BB962C8B-B14F-4D97-AF65-F5344CB8AC3E}">
        <p14:creationId xmlns:p14="http://schemas.microsoft.com/office/powerpoint/2010/main" val="717167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投影片圖像版面配置區 1"/>
          <p:cNvSpPr>
            <a:spLocks noGrp="1" noRot="1" noChangeAspect="1" noTextEdit="1"/>
          </p:cNvSpPr>
          <p:nvPr>
            <p:ph type="sldImg"/>
          </p:nvPr>
        </p:nvSpPr>
        <p:spPr>
          <a:ln/>
        </p:spPr>
      </p:sp>
      <p:sp>
        <p:nvSpPr>
          <p:cNvPr id="1064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Social data placement and caching</a:t>
            </a:r>
          </a:p>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Cloud data delivery and mulit-domain caching</a:t>
            </a:r>
          </a:p>
          <a:p>
            <a:endParaRPr lang="zh-TW" altLang="en-US" smtClean="0">
              <a:latin typeface="Arial" panose="020B0604020202020204" pitchFamily="34" charset="0"/>
              <a:ea typeface="標楷體" panose="03000509000000000000" pitchFamily="65" charset="-120"/>
              <a:cs typeface="Times New Roman" panose="02020603050405020304" pitchFamily="18" charset="0"/>
            </a:endParaRPr>
          </a:p>
        </p:txBody>
      </p:sp>
      <p:sp>
        <p:nvSpPr>
          <p:cNvPr id="1065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9A1DC362-E2DD-494A-A790-58AAD5C2DAD7}" type="slidenum">
              <a:rPr lang="en-US" altLang="zh-TW" baseline="0"/>
              <a:pPr/>
              <a:t>11</a:t>
            </a:fld>
            <a:endParaRPr lang="en-US" altLang="zh-TW" baseline="0"/>
          </a:p>
        </p:txBody>
      </p:sp>
    </p:spTree>
    <p:extLst>
      <p:ext uri="{BB962C8B-B14F-4D97-AF65-F5344CB8AC3E}">
        <p14:creationId xmlns:p14="http://schemas.microsoft.com/office/powerpoint/2010/main" val="2483152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a:xfrm>
            <a:off x="874713" y="723900"/>
            <a:ext cx="4816475" cy="3613150"/>
          </a:xfrm>
          <a:ln/>
        </p:spPr>
      </p:sp>
      <p:sp>
        <p:nvSpPr>
          <p:cNvPr id="1146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z="1500" smtClean="0">
                <a:latin typeface="Arial" panose="020B0604020202020204" pitchFamily="34" charset="0"/>
              </a:rPr>
              <a:t>這是</a:t>
            </a:r>
            <a:r>
              <a:rPr lang="en-US" altLang="zh-TW" sz="1500" smtClean="0">
                <a:latin typeface="Arial" panose="020B0604020202020204" pitchFamily="34" charset="0"/>
              </a:rPr>
              <a:t>Caching</a:t>
            </a:r>
            <a:r>
              <a:rPr lang="zh-TW" altLang="en-US" sz="1500" smtClean="0">
                <a:latin typeface="Arial" panose="020B0604020202020204" pitchFamily="34" charset="0"/>
              </a:rPr>
              <a:t> </a:t>
            </a:r>
            <a:r>
              <a:rPr lang="en-US" altLang="zh-TW" sz="1500" smtClean="0">
                <a:latin typeface="Arial" panose="020B0604020202020204" pitchFamily="34" charset="0"/>
              </a:rPr>
              <a:t>Application</a:t>
            </a:r>
            <a:r>
              <a:rPr lang="zh-TW" altLang="en-US" sz="1500" smtClean="0">
                <a:latin typeface="Arial" panose="020B0604020202020204" pitchFamily="34" charset="0"/>
              </a:rPr>
              <a:t>的系統架構圖</a:t>
            </a:r>
            <a:endParaRPr lang="en-US" altLang="zh-TW" sz="1500" smtClean="0">
              <a:latin typeface="Arial" panose="020B0604020202020204" pitchFamily="34" charset="0"/>
            </a:endParaRPr>
          </a:p>
          <a:p>
            <a:r>
              <a:rPr lang="zh-TW" altLang="en-US" sz="1500" smtClean="0">
                <a:latin typeface="Arial" panose="020B0604020202020204" pitchFamily="34" charset="0"/>
              </a:rPr>
              <a:t>是要發展</a:t>
            </a:r>
            <a:r>
              <a:rPr lang="en-US" altLang="zh-TW" sz="1500" smtClean="0">
                <a:latin typeface="Arial" panose="020B0604020202020204" pitchFamily="34" charset="0"/>
              </a:rPr>
              <a:t>SDN application layer</a:t>
            </a:r>
            <a:r>
              <a:rPr lang="zh-TW" altLang="en-US" sz="1500" smtClean="0">
                <a:latin typeface="Arial" panose="020B0604020202020204" pitchFamily="34" charset="0"/>
              </a:rPr>
              <a:t>的技術</a:t>
            </a:r>
            <a:endParaRPr lang="en-US" altLang="zh-TW" sz="1500" smtClean="0">
              <a:latin typeface="Arial" panose="020B0604020202020204" pitchFamily="34" charset="0"/>
            </a:endParaRPr>
          </a:p>
          <a:p>
            <a:r>
              <a:rPr lang="zh-TW" altLang="en-US" sz="1500" smtClean="0">
                <a:latin typeface="Arial" panose="020B0604020202020204" pitchFamily="34" charset="0"/>
              </a:rPr>
              <a:t>運作的流程會與</a:t>
            </a:r>
            <a:r>
              <a:rPr lang="en-US" altLang="zh-TW" sz="1500" smtClean="0">
                <a:latin typeface="Arial" panose="020B0604020202020204" pitchFamily="34" charset="0"/>
              </a:rPr>
              <a:t>NFV/DPI</a:t>
            </a:r>
            <a:r>
              <a:rPr lang="zh-TW" altLang="en-US" sz="1500" smtClean="0">
                <a:latin typeface="Arial" panose="020B0604020202020204" pitchFamily="34" charset="0"/>
              </a:rPr>
              <a:t>設計有關</a:t>
            </a:r>
            <a:endParaRPr lang="en-US" altLang="zh-TW" sz="1500" smtClean="0">
              <a:latin typeface="Arial" panose="020B0604020202020204" pitchFamily="34" charset="0"/>
            </a:endParaRPr>
          </a:p>
          <a:p>
            <a:endParaRPr lang="zh-TW" altLang="en-US" sz="1500" smtClean="0">
              <a:latin typeface="Arial" panose="020B0604020202020204" pitchFamily="34" charset="0"/>
            </a:endParaRPr>
          </a:p>
        </p:txBody>
      </p:sp>
      <p:sp>
        <p:nvSpPr>
          <p:cNvPr id="1146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45E0AA1E-BDDC-4B63-8B55-24DF7DF412A4}" type="slidenum">
              <a:rPr lang="zh-TW" altLang="en-US" baseline="0" smtClean="0"/>
              <a:pPr/>
              <a:t>37</a:t>
            </a:fld>
            <a:endParaRPr lang="zh-TW" altLang="en-US" baseline="0" smtClean="0"/>
          </a:p>
        </p:txBody>
      </p:sp>
    </p:spTree>
    <p:extLst>
      <p:ext uri="{BB962C8B-B14F-4D97-AF65-F5344CB8AC3E}">
        <p14:creationId xmlns:p14="http://schemas.microsoft.com/office/powerpoint/2010/main" val="2635951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a:xfrm>
            <a:off x="874713" y="723900"/>
            <a:ext cx="4816475" cy="3613150"/>
          </a:xfrm>
          <a:ln/>
        </p:spPr>
      </p:sp>
      <p:sp>
        <p:nvSpPr>
          <p:cNvPr id="1187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z="1500" smtClean="0">
                <a:latin typeface="Arial" panose="020B0604020202020204" pitchFamily="34" charset="0"/>
              </a:rPr>
              <a:t>這是我們提出的新作法 </a:t>
            </a:r>
            <a:r>
              <a:rPr lang="en-US" altLang="zh-TW" sz="1500" smtClean="0">
                <a:latin typeface="Arial" panose="020B0604020202020204" pitchFamily="34" charset="0"/>
              </a:rPr>
              <a:t>Interval caching with extra blocks (ICE)</a:t>
            </a:r>
          </a:p>
          <a:p>
            <a:r>
              <a:rPr lang="zh-TW" altLang="en-US" sz="1500" smtClean="0">
                <a:latin typeface="Arial" panose="020B0604020202020204" pitchFamily="34" charset="0"/>
              </a:rPr>
              <a:t>以</a:t>
            </a:r>
            <a:r>
              <a:rPr lang="en-US" altLang="zh-TW" sz="1500" smtClean="0">
                <a:latin typeface="Arial" panose="020B0604020202020204" pitchFamily="34" charset="0"/>
              </a:rPr>
              <a:t>interval caching</a:t>
            </a:r>
            <a:r>
              <a:rPr lang="zh-TW" altLang="en-US" sz="1500" smtClean="0">
                <a:latin typeface="Arial" panose="020B0604020202020204" pitchFamily="34" charset="0"/>
              </a:rPr>
              <a:t>為基礎，決定</a:t>
            </a:r>
            <a:r>
              <a:rPr lang="en-US" altLang="zh-TW" sz="1500" smtClean="0">
                <a:latin typeface="Arial" panose="020B0604020202020204" pitchFamily="34" charset="0"/>
              </a:rPr>
              <a:t>objects</a:t>
            </a:r>
            <a:r>
              <a:rPr lang="zh-TW" altLang="en-US" sz="1500" smtClean="0">
                <a:latin typeface="Arial" panose="020B0604020202020204" pitchFamily="34" charset="0"/>
              </a:rPr>
              <a:t>受歡迎程度。</a:t>
            </a:r>
            <a:endParaRPr lang="en-US" altLang="zh-TW" sz="1500" smtClean="0">
              <a:latin typeface="Arial" panose="020B0604020202020204" pitchFamily="34" charset="0"/>
            </a:endParaRPr>
          </a:p>
          <a:p>
            <a:r>
              <a:rPr lang="zh-TW" altLang="en-US" sz="1500" smtClean="0">
                <a:latin typeface="Arial" panose="020B0604020202020204" pitchFamily="34" charset="0"/>
              </a:rPr>
              <a:t>用</a:t>
            </a:r>
            <a:r>
              <a:rPr lang="en-US" altLang="zh-TW" sz="1500" smtClean="0">
                <a:latin typeface="Arial" panose="020B0604020202020204" pitchFamily="34" charset="0"/>
              </a:rPr>
              <a:t>Extra Blocks</a:t>
            </a:r>
            <a:r>
              <a:rPr lang="zh-TW" altLang="en-US" sz="1500" smtClean="0">
                <a:latin typeface="Arial" panose="020B0604020202020204" pitchFamily="34" charset="0"/>
              </a:rPr>
              <a:t>增加受歡迎</a:t>
            </a:r>
            <a:r>
              <a:rPr lang="en-US" altLang="zh-TW" sz="1500" smtClean="0">
                <a:latin typeface="Arial" panose="020B0604020202020204" pitchFamily="34" charset="0"/>
              </a:rPr>
              <a:t>objects </a:t>
            </a:r>
            <a:r>
              <a:rPr lang="zh-TW" altLang="en-US" sz="1500" smtClean="0">
                <a:latin typeface="Arial" panose="020B0604020202020204" pitchFamily="34" charset="0"/>
              </a:rPr>
              <a:t>在</a:t>
            </a:r>
            <a:r>
              <a:rPr lang="en-US" altLang="zh-TW" sz="1500" smtClean="0">
                <a:latin typeface="Arial" panose="020B0604020202020204" pitchFamily="34" charset="0"/>
              </a:rPr>
              <a:t>cache</a:t>
            </a:r>
            <a:r>
              <a:rPr lang="zh-TW" altLang="en-US" sz="1500" smtClean="0">
                <a:latin typeface="Arial" panose="020B0604020202020204" pitchFamily="34" charset="0"/>
              </a:rPr>
              <a:t>中</a:t>
            </a:r>
            <a:r>
              <a:rPr lang="en-US" altLang="zh-TW" sz="1500" smtClean="0">
                <a:latin typeface="Arial" panose="020B0604020202020204" pitchFamily="34" charset="0"/>
              </a:rPr>
              <a:t>blocks</a:t>
            </a:r>
            <a:r>
              <a:rPr lang="zh-TW" altLang="en-US" sz="1500" smtClean="0">
                <a:latin typeface="Arial" panose="020B0604020202020204" pitchFamily="34" charset="0"/>
              </a:rPr>
              <a:t>的連續性，增加</a:t>
            </a:r>
            <a:r>
              <a:rPr lang="en-US" altLang="zh-TW" sz="1500" smtClean="0">
                <a:latin typeface="Arial" panose="020B0604020202020204" pitchFamily="34" charset="0"/>
              </a:rPr>
              <a:t>block</a:t>
            </a:r>
            <a:r>
              <a:rPr lang="zh-TW" altLang="en-US" sz="1500" smtClean="0">
                <a:latin typeface="Arial" panose="020B0604020202020204" pitchFamily="34" charset="0"/>
              </a:rPr>
              <a:t>在</a:t>
            </a:r>
            <a:r>
              <a:rPr lang="en-US" altLang="zh-TW" sz="1500" smtClean="0">
                <a:latin typeface="Arial" panose="020B0604020202020204" pitchFamily="34" charset="0"/>
              </a:rPr>
              <a:t>cache</a:t>
            </a:r>
            <a:r>
              <a:rPr lang="zh-TW" altLang="en-US" sz="1500" smtClean="0">
                <a:latin typeface="Arial" panose="020B0604020202020204" pitchFamily="34" charset="0"/>
              </a:rPr>
              <a:t>中的連續性。</a:t>
            </a:r>
            <a:r>
              <a:rPr lang="en-US" altLang="zh-TW" sz="1500" smtClean="0">
                <a:latin typeface="Arial" panose="020B0604020202020204" pitchFamily="34" charset="0"/>
              </a:rPr>
              <a:t>(</a:t>
            </a:r>
            <a:r>
              <a:rPr lang="zh-TW" altLang="en-US" sz="1500" smtClean="0">
                <a:latin typeface="Arial" panose="020B0604020202020204" pitchFamily="34" charset="0"/>
              </a:rPr>
              <a:t>降低</a:t>
            </a:r>
            <a:r>
              <a:rPr lang="en-US" altLang="zh-TW" sz="1500" smtClean="0">
                <a:latin typeface="Arial" panose="020B0604020202020204" pitchFamily="34" charset="0"/>
              </a:rPr>
              <a:t>cache</a:t>
            </a:r>
            <a:r>
              <a:rPr lang="zh-TW" altLang="en-US" sz="1500" smtClean="0">
                <a:latin typeface="Arial" panose="020B0604020202020204" pitchFamily="34" charset="0"/>
              </a:rPr>
              <a:t>中</a:t>
            </a:r>
            <a:r>
              <a:rPr lang="en-US" altLang="zh-TW" sz="1500" smtClean="0">
                <a:latin typeface="Arial" panose="020B0604020202020204" pitchFamily="34" charset="0"/>
              </a:rPr>
              <a:t>blocks</a:t>
            </a:r>
            <a:r>
              <a:rPr lang="zh-TW" altLang="zh-TW" sz="1500" smtClean="0">
                <a:latin typeface="Arial" panose="020B0604020202020204" pitchFamily="34" charset="0"/>
              </a:rPr>
              <a:t>替換</a:t>
            </a:r>
            <a:r>
              <a:rPr lang="zh-TW" altLang="en-US" sz="1500" smtClean="0">
                <a:latin typeface="Arial" panose="020B0604020202020204" pitchFamily="34" charset="0"/>
              </a:rPr>
              <a:t>的頻率</a:t>
            </a:r>
            <a:r>
              <a:rPr lang="en-US" altLang="zh-TW" sz="1500" smtClean="0">
                <a:latin typeface="Arial" panose="020B0604020202020204" pitchFamily="34" charset="0"/>
              </a:rPr>
              <a:t>)</a:t>
            </a:r>
          </a:p>
          <a:p>
            <a:r>
              <a:rPr lang="zh-TW" altLang="en-US" sz="1500" smtClean="0">
                <a:latin typeface="Arial" panose="020B0604020202020204" pitchFamily="34" charset="0"/>
              </a:rPr>
              <a:t>以</a:t>
            </a:r>
            <a:r>
              <a:rPr lang="en-US" altLang="zh-TW" sz="1500" smtClean="0">
                <a:latin typeface="Arial" panose="020B0604020202020204" pitchFamily="34" charset="0"/>
              </a:rPr>
              <a:t>virtual interval</a:t>
            </a:r>
            <a:r>
              <a:rPr lang="zh-TW" altLang="en-US" sz="1500" smtClean="0">
                <a:latin typeface="Arial" panose="020B0604020202020204" pitchFamily="34" charset="0"/>
              </a:rPr>
              <a:t>預測下一個</a:t>
            </a:r>
            <a:r>
              <a:rPr lang="en-US" altLang="zh-TW" sz="1500" smtClean="0">
                <a:latin typeface="Arial" panose="020B0604020202020204" pitchFamily="34" charset="0"/>
              </a:rPr>
              <a:t>request </a:t>
            </a:r>
            <a:r>
              <a:rPr lang="zh-TW" altLang="en-US" sz="1500" smtClean="0">
                <a:latin typeface="Arial" panose="020B0604020202020204" pitchFamily="34" charset="0"/>
              </a:rPr>
              <a:t>的出現時機，進行</a:t>
            </a:r>
            <a:r>
              <a:rPr lang="en-US" altLang="zh-TW" sz="1500" smtClean="0">
                <a:latin typeface="Arial" panose="020B0604020202020204" pitchFamily="34" charset="0"/>
              </a:rPr>
              <a:t>prefix caching</a:t>
            </a:r>
            <a:r>
              <a:rPr lang="zh-TW" altLang="en-US" sz="1500" smtClean="0">
                <a:latin typeface="Arial" panose="020B0604020202020204" pitchFamily="34" charset="0"/>
              </a:rPr>
              <a:t>，縮短</a:t>
            </a:r>
            <a:r>
              <a:rPr lang="zh-TW" altLang="zh-TW" sz="1500" smtClean="0">
                <a:latin typeface="Arial" panose="020B0604020202020204" pitchFamily="34" charset="0"/>
              </a:rPr>
              <a:t>受歡迎</a:t>
            </a:r>
            <a:r>
              <a:rPr lang="en-US" altLang="zh-TW" sz="1500" smtClean="0">
                <a:latin typeface="Arial" panose="020B0604020202020204" pitchFamily="34" charset="0"/>
              </a:rPr>
              <a:t>object</a:t>
            </a:r>
            <a:r>
              <a:rPr lang="zh-TW" altLang="zh-TW" sz="1500" smtClean="0">
                <a:latin typeface="Arial" panose="020B0604020202020204" pitchFamily="34" charset="0"/>
              </a:rPr>
              <a:t>之</a:t>
            </a:r>
            <a:r>
              <a:rPr lang="en-US" altLang="zh-TW" sz="1500" smtClean="0">
                <a:latin typeface="Arial" panose="020B0604020202020204" pitchFamily="34" charset="0"/>
              </a:rPr>
              <a:t>startup delay</a:t>
            </a:r>
          </a:p>
          <a:p>
            <a:r>
              <a:rPr lang="zh-TW" altLang="en-US" sz="1500" smtClean="0">
                <a:latin typeface="Arial" panose="020B0604020202020204" pitchFamily="34" charset="0"/>
              </a:rPr>
              <a:t>可以提高</a:t>
            </a:r>
            <a:r>
              <a:rPr lang="en-US" altLang="zh-TW" sz="1500" smtClean="0">
                <a:latin typeface="Arial" panose="020B0604020202020204" pitchFamily="34" charset="0"/>
              </a:rPr>
              <a:t>hit ratio</a:t>
            </a:r>
            <a:r>
              <a:rPr lang="zh-TW" altLang="en-US" sz="1500" smtClean="0">
                <a:latin typeface="Arial" panose="020B0604020202020204" pitchFamily="34" charset="0"/>
              </a:rPr>
              <a:t>、降低</a:t>
            </a:r>
            <a:r>
              <a:rPr lang="en-US" altLang="zh-TW" sz="1500" smtClean="0">
                <a:latin typeface="Arial" panose="020B0604020202020204" pitchFamily="34" charset="0"/>
              </a:rPr>
              <a:t>cache</a:t>
            </a:r>
            <a:r>
              <a:rPr lang="zh-TW" altLang="en-US" sz="1500" smtClean="0">
                <a:latin typeface="Arial" panose="020B0604020202020204" pitchFamily="34" charset="0"/>
              </a:rPr>
              <a:t>過程中寫入移除的</a:t>
            </a:r>
            <a:r>
              <a:rPr lang="en-US" altLang="zh-TW" sz="1500" smtClean="0">
                <a:latin typeface="Arial" panose="020B0604020202020204" pitchFamily="34" charset="0"/>
              </a:rPr>
              <a:t>blocks</a:t>
            </a:r>
            <a:r>
              <a:rPr lang="zh-TW" altLang="en-US" sz="1500" smtClean="0">
                <a:latin typeface="Arial" panose="020B0604020202020204" pitchFamily="34" charset="0"/>
              </a:rPr>
              <a:t>數量。</a:t>
            </a:r>
            <a:endParaRPr lang="en-US" altLang="zh-TW" sz="1500" smtClean="0">
              <a:latin typeface="Arial" panose="020B0604020202020204" pitchFamily="34" charset="0"/>
            </a:endParaRPr>
          </a:p>
          <a:p>
            <a:endParaRPr lang="zh-TW" altLang="en-US" smtClean="0">
              <a:latin typeface="Arial" panose="020B0604020202020204" pitchFamily="34" charset="0"/>
            </a:endParaRPr>
          </a:p>
        </p:txBody>
      </p:sp>
      <p:sp>
        <p:nvSpPr>
          <p:cNvPr id="1187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47E02ED-7373-4223-85C5-29448929ABF1}" type="slidenum">
              <a:rPr lang="zh-TW" altLang="en-US" baseline="0" smtClean="0"/>
              <a:pPr/>
              <a:t>38</a:t>
            </a:fld>
            <a:endParaRPr lang="zh-TW" altLang="en-US" baseline="0" smtClean="0"/>
          </a:p>
        </p:txBody>
      </p:sp>
    </p:spTree>
    <p:extLst>
      <p:ext uri="{BB962C8B-B14F-4D97-AF65-F5344CB8AC3E}">
        <p14:creationId xmlns:p14="http://schemas.microsoft.com/office/powerpoint/2010/main" val="130533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投影片圖像版面配置區 1"/>
          <p:cNvSpPr>
            <a:spLocks noGrp="1" noRot="1" noChangeAspect="1" noTextEdit="1"/>
          </p:cNvSpPr>
          <p:nvPr>
            <p:ph type="sldImg"/>
          </p:nvPr>
        </p:nvSpPr>
        <p:spPr>
          <a:ln/>
        </p:spPr>
      </p:sp>
      <p:sp>
        <p:nvSpPr>
          <p:cNvPr id="1075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Social data placement and caching</a:t>
            </a:r>
          </a:p>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Cloud data delivery and mulit-domain caching</a:t>
            </a:r>
          </a:p>
          <a:p>
            <a:endParaRPr lang="zh-TW" altLang="en-US" smtClean="0">
              <a:latin typeface="Arial" panose="020B0604020202020204" pitchFamily="34" charset="0"/>
              <a:ea typeface="標楷體" panose="03000509000000000000" pitchFamily="65" charset="-120"/>
              <a:cs typeface="Times New Roman" panose="02020603050405020304" pitchFamily="18" charset="0"/>
            </a:endParaRPr>
          </a:p>
        </p:txBody>
      </p:sp>
      <p:sp>
        <p:nvSpPr>
          <p:cNvPr id="1075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4D694490-48BB-41A3-9764-BED1A3BABBFB}" type="slidenum">
              <a:rPr lang="en-US" altLang="zh-TW" baseline="0"/>
              <a:pPr/>
              <a:t>12</a:t>
            </a:fld>
            <a:endParaRPr lang="en-US" altLang="zh-TW" baseline="0"/>
          </a:p>
        </p:txBody>
      </p:sp>
    </p:spTree>
    <p:extLst>
      <p:ext uri="{BB962C8B-B14F-4D97-AF65-F5344CB8AC3E}">
        <p14:creationId xmlns:p14="http://schemas.microsoft.com/office/powerpoint/2010/main" val="176341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投影片圖像版面配置區 1"/>
          <p:cNvSpPr>
            <a:spLocks noGrp="1" noRot="1" noChangeAspect="1" noTextEdit="1"/>
          </p:cNvSpPr>
          <p:nvPr>
            <p:ph type="sldImg"/>
          </p:nvPr>
        </p:nvSpPr>
        <p:spPr>
          <a:ln/>
        </p:spPr>
      </p:sp>
      <p:sp>
        <p:nvSpPr>
          <p:cNvPr id="1085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Social data placement and caching</a:t>
            </a:r>
          </a:p>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Cloud data delivery and mulit-domain caching</a:t>
            </a:r>
          </a:p>
          <a:p>
            <a:endParaRPr lang="zh-TW" altLang="en-US" smtClean="0">
              <a:latin typeface="Arial" panose="020B0604020202020204" pitchFamily="34" charset="0"/>
              <a:ea typeface="標楷體" panose="03000509000000000000" pitchFamily="65" charset="-120"/>
              <a:cs typeface="Times New Roman" panose="02020603050405020304" pitchFamily="18" charset="0"/>
            </a:endParaRPr>
          </a:p>
        </p:txBody>
      </p:sp>
      <p:sp>
        <p:nvSpPr>
          <p:cNvPr id="1085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B64C2AFB-3005-43BA-AF01-1EF6DCE3CAE3}" type="slidenum">
              <a:rPr lang="en-US" altLang="zh-TW" baseline="0"/>
              <a:pPr/>
              <a:t>13</a:t>
            </a:fld>
            <a:endParaRPr lang="en-US" altLang="zh-TW" baseline="0"/>
          </a:p>
        </p:txBody>
      </p:sp>
    </p:spTree>
    <p:extLst>
      <p:ext uri="{BB962C8B-B14F-4D97-AF65-F5344CB8AC3E}">
        <p14:creationId xmlns:p14="http://schemas.microsoft.com/office/powerpoint/2010/main" val="207038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投影片圖像版面配置區 1"/>
          <p:cNvSpPr>
            <a:spLocks noGrp="1" noRot="1" noChangeAspect="1" noTextEdit="1"/>
          </p:cNvSpPr>
          <p:nvPr>
            <p:ph type="sldImg"/>
          </p:nvPr>
        </p:nvSpPr>
        <p:spPr>
          <a:ln/>
        </p:spPr>
      </p:sp>
      <p:sp>
        <p:nvSpPr>
          <p:cNvPr id="1095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Social data placement and caching</a:t>
            </a:r>
          </a:p>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Cloud data delivery and mulit-domain caching</a:t>
            </a:r>
          </a:p>
          <a:p>
            <a:endParaRPr lang="zh-TW" altLang="en-US" smtClean="0">
              <a:latin typeface="Arial" panose="020B0604020202020204" pitchFamily="34" charset="0"/>
              <a:ea typeface="標楷體" panose="03000509000000000000" pitchFamily="65" charset="-120"/>
              <a:cs typeface="Times New Roman" panose="02020603050405020304" pitchFamily="18" charset="0"/>
            </a:endParaRPr>
          </a:p>
        </p:txBody>
      </p:sp>
      <p:sp>
        <p:nvSpPr>
          <p:cNvPr id="1095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D82C40ED-883D-438F-A396-13BBABE53A17}" type="slidenum">
              <a:rPr lang="en-US" altLang="zh-TW" baseline="0"/>
              <a:pPr/>
              <a:t>14</a:t>
            </a:fld>
            <a:endParaRPr lang="en-US" altLang="zh-TW" baseline="0"/>
          </a:p>
        </p:txBody>
      </p:sp>
    </p:spTree>
    <p:extLst>
      <p:ext uri="{BB962C8B-B14F-4D97-AF65-F5344CB8AC3E}">
        <p14:creationId xmlns:p14="http://schemas.microsoft.com/office/powerpoint/2010/main" val="3841475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717925" y="9153525"/>
            <a:ext cx="2846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87" tIns="44294" rIns="88587" bIns="44294" anchor="b"/>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C4FDA0BD-6823-4F14-B6D8-65DB6BF279AB}" type="slidenum">
              <a:rPr lang="en-US" altLang="zh-TW" baseline="0"/>
              <a:pPr algn="r" eaLnBrk="1" hangingPunct="1">
                <a:spcBef>
                  <a:spcPct val="0"/>
                </a:spcBef>
              </a:pPr>
              <a:t>16</a:t>
            </a:fld>
            <a:endParaRPr lang="en-US" altLang="zh-TW" baseline="0"/>
          </a:p>
        </p:txBody>
      </p:sp>
      <p:sp>
        <p:nvSpPr>
          <p:cNvPr id="44035" name="投影片圖像版面配置區 1"/>
          <p:cNvSpPr>
            <a:spLocks noGrp="1" noRot="1" noChangeAspect="1" noTextEdit="1"/>
          </p:cNvSpPr>
          <p:nvPr>
            <p:ph type="sldImg"/>
          </p:nvPr>
        </p:nvSpPr>
        <p:spPr>
          <a:xfrm>
            <a:off x="874713" y="723900"/>
            <a:ext cx="4818062" cy="3613150"/>
          </a:xfrm>
          <a:ln/>
        </p:spPr>
      </p:sp>
      <p:sp>
        <p:nvSpPr>
          <p:cNvPr id="44036" name="備忘稿版面配置區 2"/>
          <p:cNvSpPr>
            <a:spLocks noGrp="1"/>
          </p:cNvSpPr>
          <p:nvPr>
            <p:ph type="body" idx="1"/>
          </p:nvPr>
        </p:nvSpPr>
        <p:spPr>
          <a:xfrm>
            <a:off x="655638" y="4579938"/>
            <a:ext cx="5254625"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87" tIns="44294" rIns="88587" bIns="44294"/>
          <a:lstStyle/>
          <a:p>
            <a:pPr eaLnBrk="1" hangingPunct="1">
              <a:spcBef>
                <a:spcPct val="0"/>
              </a:spcBef>
            </a:pPr>
            <a:endParaRPr lang="zh-TW" altLang="zh-TW" smtClean="0">
              <a:latin typeface="Arial" panose="020B0604020202020204" pitchFamily="34" charset="0"/>
            </a:endParaRPr>
          </a:p>
        </p:txBody>
      </p:sp>
      <p:sp>
        <p:nvSpPr>
          <p:cNvPr id="44037" name="投影片編號版面配置區 3"/>
          <p:cNvSpPr txBox="1">
            <a:spLocks noGrp="1"/>
          </p:cNvSpPr>
          <p:nvPr/>
        </p:nvSpPr>
        <p:spPr bwMode="auto">
          <a:xfrm>
            <a:off x="3717925" y="9153525"/>
            <a:ext cx="2846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87" tIns="44294" rIns="88587" bIns="44294" anchor="b"/>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lgn="r" eaLnBrk="1" hangingPunct="1">
              <a:spcBef>
                <a:spcPct val="0"/>
              </a:spcBef>
            </a:pPr>
            <a:fld id="{5D0B5035-0CCB-4541-84D8-FA2EE8A772E9}" type="slidenum">
              <a:rPr lang="zh-TW" altLang="en-US" baseline="0">
                <a:cs typeface="Segoe UI" panose="020B0502040204020203" pitchFamily="34" charset="0"/>
              </a:rPr>
              <a:pPr algn="r" eaLnBrk="1" hangingPunct="1">
                <a:spcBef>
                  <a:spcPct val="0"/>
                </a:spcBef>
              </a:pPr>
              <a:t>16</a:t>
            </a:fld>
            <a:endParaRPr lang="en-US" altLang="zh-TW" baseline="0">
              <a:cs typeface="Segoe UI" panose="020B0502040204020203" pitchFamily="34" charset="0"/>
            </a:endParaRPr>
          </a:p>
        </p:txBody>
      </p:sp>
    </p:spTree>
    <p:extLst>
      <p:ext uri="{BB962C8B-B14F-4D97-AF65-F5344CB8AC3E}">
        <p14:creationId xmlns:p14="http://schemas.microsoft.com/office/powerpoint/2010/main" val="320919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投影片圖像版面配置區 1"/>
          <p:cNvSpPr>
            <a:spLocks noGrp="1" noRot="1" noChangeAspect="1" noTextEdit="1"/>
          </p:cNvSpPr>
          <p:nvPr>
            <p:ph type="sldImg"/>
          </p:nvPr>
        </p:nvSpPr>
        <p:spPr>
          <a:ln/>
        </p:spPr>
      </p:sp>
      <p:sp>
        <p:nvSpPr>
          <p:cNvPr id="48131" name="備忘稿版面配置區 2"/>
          <p:cNvSpPr>
            <a:spLocks noGrp="1"/>
          </p:cNvSpPr>
          <p:nvPr>
            <p:ph type="body" idx="1"/>
          </p:nvPr>
        </p:nvSpPr>
        <p:spPr>
          <a:xfrm>
            <a:off x="655638" y="4578350"/>
            <a:ext cx="5254625" cy="4337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78" tIns="44289" rIns="88578" bIns="44289"/>
          <a:lstStyle/>
          <a:p>
            <a:r>
              <a:rPr lang="zh-TW" altLang="en-US" smtClean="0">
                <a:latin typeface="Arial" panose="020B0604020202020204" pitchFamily="34" charset="0"/>
              </a:rPr>
              <a:t>傳統</a:t>
            </a:r>
            <a:r>
              <a:rPr lang="en-US" altLang="zh-TW" smtClean="0">
                <a:latin typeface="Arial" panose="020B0604020202020204" pitchFamily="34" charset="0"/>
              </a:rPr>
              <a:t>DC</a:t>
            </a:r>
            <a:r>
              <a:rPr lang="zh-TW" altLang="en-US" smtClean="0">
                <a:latin typeface="Arial" panose="020B0604020202020204" pitchFamily="34" charset="0"/>
              </a:rPr>
              <a:t>網路用 </a:t>
            </a:r>
            <a:r>
              <a:rPr lang="en-US" altLang="zh-TW" smtClean="0">
                <a:latin typeface="Arial" panose="020B0604020202020204" pitchFamily="34" charset="0"/>
              </a:rPr>
              <a:t>VLAN</a:t>
            </a:r>
            <a:r>
              <a:rPr lang="zh-TW" altLang="en-US" smtClean="0">
                <a:latin typeface="Arial" panose="020B0604020202020204" pitchFamily="34" charset="0"/>
              </a:rPr>
              <a:t>實現 </a:t>
            </a:r>
            <a:r>
              <a:rPr lang="en-US" altLang="zh-TW" smtClean="0">
                <a:latin typeface="Arial" panose="020B0604020202020204" pitchFamily="34" charset="0"/>
              </a:rPr>
              <a:t>multi-tenancy, </a:t>
            </a:r>
            <a:r>
              <a:rPr lang="zh-TW" altLang="en-US" smtClean="0">
                <a:latin typeface="Arial" panose="020B0604020202020204" pitchFamily="34" charset="0"/>
              </a:rPr>
              <a:t>上限</a:t>
            </a:r>
            <a:r>
              <a:rPr lang="en-US" altLang="zh-TW" smtClean="0">
                <a:latin typeface="Arial" panose="020B0604020202020204" pitchFamily="34" charset="0"/>
              </a:rPr>
              <a:t>4096 tenants</a:t>
            </a:r>
          </a:p>
          <a:p>
            <a:pPr marL="0" lvl="1"/>
            <a:r>
              <a:rPr lang="en-US" altLang="zh-TW" sz="1700" smtClean="0">
                <a:latin typeface="Arial" panose="020B0604020202020204" pitchFamily="34" charset="0"/>
              </a:rPr>
              <a:t>Broadcast storm due to MAC learning with limited size of FIB table</a:t>
            </a:r>
          </a:p>
          <a:p>
            <a:endParaRPr lang="zh-TW" altLang="en-US" smtClean="0">
              <a:latin typeface="Arial" panose="020B0604020202020204" pitchFamily="34" charset="0"/>
            </a:endParaRPr>
          </a:p>
        </p:txBody>
      </p:sp>
      <p:sp>
        <p:nvSpPr>
          <p:cNvPr id="48132" name="投影片編號版面配置區 3"/>
          <p:cNvSpPr txBox="1">
            <a:spLocks noGrp="1"/>
          </p:cNvSpPr>
          <p:nvPr/>
        </p:nvSpPr>
        <p:spPr bwMode="auto">
          <a:xfrm>
            <a:off x="3717925" y="9153525"/>
            <a:ext cx="2846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78" tIns="44289" rIns="88578" bIns="44289" anchor="b"/>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F4079F13-EBA5-4021-A7E0-88E20B60E85E}" type="slidenum">
              <a:rPr lang="zh-TW" altLang="en-US" sz="1200">
                <a:latin typeface="Calibri" panose="020F0502020204030204" pitchFamily="34" charset="0"/>
              </a:rPr>
              <a:pPr algn="r" eaLnBrk="1" hangingPunct="1"/>
              <a:t>19</a:t>
            </a:fld>
            <a:endParaRPr lang="zh-TW" altLang="en-US" sz="1200">
              <a:latin typeface="Calibri" panose="020F0502020204030204" pitchFamily="34" charset="0"/>
            </a:endParaRPr>
          </a:p>
        </p:txBody>
      </p:sp>
    </p:spTree>
    <p:extLst>
      <p:ext uri="{BB962C8B-B14F-4D97-AF65-F5344CB8AC3E}">
        <p14:creationId xmlns:p14="http://schemas.microsoft.com/office/powerpoint/2010/main" val="354628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投影片圖像版面配置區 1"/>
          <p:cNvSpPr>
            <a:spLocks noGrp="1" noRot="1" noChangeAspect="1" noTextEdit="1"/>
          </p:cNvSpPr>
          <p:nvPr>
            <p:ph type="sldImg"/>
          </p:nvPr>
        </p:nvSpPr>
        <p:spPr>
          <a:ln/>
        </p:spPr>
      </p:sp>
      <p:sp>
        <p:nvSpPr>
          <p:cNvPr id="52227" name="備忘稿版面配置區 2"/>
          <p:cNvSpPr>
            <a:spLocks noGrp="1"/>
          </p:cNvSpPr>
          <p:nvPr>
            <p:ph type="body" idx="1"/>
          </p:nvPr>
        </p:nvSpPr>
        <p:spPr>
          <a:xfrm>
            <a:off x="655638" y="4578350"/>
            <a:ext cx="5254625" cy="4337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78" tIns="44289" rIns="88578" bIns="44289"/>
          <a:lstStyle/>
          <a:p>
            <a:r>
              <a:rPr lang="en-US" altLang="zh-TW" smtClean="0">
                <a:latin typeface="Arial" panose="020B0604020202020204" pitchFamily="34" charset="0"/>
              </a:rPr>
              <a:t>Hypervisor support OVS?</a:t>
            </a:r>
          </a:p>
          <a:p>
            <a:r>
              <a:rPr lang="en-US" altLang="zh-TW" smtClean="0">
                <a:latin typeface="Arial" panose="020B0604020202020204" pitchFamily="34" charset="0"/>
              </a:rPr>
              <a:t>ToR switch ?</a:t>
            </a:r>
            <a:endParaRPr lang="zh-TW" altLang="en-US" smtClean="0">
              <a:latin typeface="Arial" panose="020B0604020202020204" pitchFamily="34" charset="0"/>
            </a:endParaRPr>
          </a:p>
        </p:txBody>
      </p:sp>
      <p:sp>
        <p:nvSpPr>
          <p:cNvPr id="52228" name="投影片編號版面配置區 3"/>
          <p:cNvSpPr txBox="1">
            <a:spLocks noGrp="1"/>
          </p:cNvSpPr>
          <p:nvPr/>
        </p:nvSpPr>
        <p:spPr bwMode="auto">
          <a:xfrm>
            <a:off x="3717925" y="9153525"/>
            <a:ext cx="2846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78" tIns="44289" rIns="88578" bIns="44289" anchor="b"/>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174FAE46-D411-417A-9CE3-B3F708704CFB}" type="slidenum">
              <a:rPr lang="zh-TW" altLang="en-US" sz="1200">
                <a:latin typeface="Calibri" panose="020F0502020204030204" pitchFamily="34" charset="0"/>
              </a:rPr>
              <a:pPr algn="r" eaLnBrk="1" hangingPunct="1"/>
              <a:t>22</a:t>
            </a:fld>
            <a:endParaRPr lang="zh-TW" altLang="en-US" sz="1200">
              <a:latin typeface="Calibri" panose="020F0502020204030204" pitchFamily="34" charset="0"/>
            </a:endParaRPr>
          </a:p>
        </p:txBody>
      </p:sp>
    </p:spTree>
    <p:extLst>
      <p:ext uri="{BB962C8B-B14F-4D97-AF65-F5344CB8AC3E}">
        <p14:creationId xmlns:p14="http://schemas.microsoft.com/office/powerpoint/2010/main" val="29066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xfrm>
            <a:off x="655638" y="4578350"/>
            <a:ext cx="5254625" cy="4337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78" tIns="44289" rIns="88578" bIns="44289"/>
          <a:lstStyle/>
          <a:p>
            <a:endParaRPr lang="zh-TW" altLang="en-US" smtClean="0">
              <a:latin typeface="Arial" panose="020B0604020202020204" pitchFamily="34" charset="0"/>
            </a:endParaRPr>
          </a:p>
          <a:p>
            <a:endParaRPr lang="zh-TW" altLang="en-US" smtClean="0">
              <a:latin typeface="Arial" panose="020B0604020202020204" pitchFamily="34" charset="0"/>
            </a:endParaRPr>
          </a:p>
        </p:txBody>
      </p:sp>
      <p:sp>
        <p:nvSpPr>
          <p:cNvPr id="57348" name="投影片編號版面配置區 3"/>
          <p:cNvSpPr txBox="1">
            <a:spLocks noGrp="1"/>
          </p:cNvSpPr>
          <p:nvPr/>
        </p:nvSpPr>
        <p:spPr bwMode="auto">
          <a:xfrm>
            <a:off x="3717925" y="9153525"/>
            <a:ext cx="284638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578" tIns="44289" rIns="88578" bIns="44289" anchor="b"/>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7072C38D-01BD-4680-A85C-9E5A0D012A99}" type="slidenum">
              <a:rPr lang="zh-TW" altLang="en-US" sz="1200">
                <a:latin typeface="Calibri" panose="020F0502020204030204" pitchFamily="34" charset="0"/>
              </a:rPr>
              <a:pPr algn="r" eaLnBrk="1" hangingPunct="1"/>
              <a:t>23</a:t>
            </a:fld>
            <a:endParaRPr lang="zh-TW" altLang="en-US" sz="1200">
              <a:latin typeface="Calibri" panose="020F0502020204030204" pitchFamily="34" charset="0"/>
            </a:endParaRPr>
          </a:p>
        </p:txBody>
      </p:sp>
    </p:spTree>
    <p:extLst>
      <p:ext uri="{BB962C8B-B14F-4D97-AF65-F5344CB8AC3E}">
        <p14:creationId xmlns:p14="http://schemas.microsoft.com/office/powerpoint/2010/main" val="401718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投影片圖像版面配置區 1"/>
          <p:cNvSpPr>
            <a:spLocks noGrp="1" noRot="1" noChangeAspect="1" noTextEdit="1"/>
          </p:cNvSpPr>
          <p:nvPr>
            <p:ph type="sldImg"/>
          </p:nvPr>
        </p:nvSpPr>
        <p:spPr>
          <a:ln/>
        </p:spPr>
      </p:sp>
      <p:sp>
        <p:nvSpPr>
          <p:cNvPr id="1054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Social data placement and caching</a:t>
            </a:r>
          </a:p>
          <a:p>
            <a:pPr eaLnBrk="1" hangingPunct="1">
              <a:spcBef>
                <a:spcPct val="0"/>
              </a:spcBef>
            </a:pPr>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Cloud data delivery and mulit-domain caching</a:t>
            </a:r>
          </a:p>
          <a:p>
            <a:endParaRPr lang="zh-TW" altLang="en-US" smtClean="0">
              <a:latin typeface="Arial" panose="020B0604020202020204" pitchFamily="34" charset="0"/>
              <a:ea typeface="標楷體" panose="03000509000000000000" pitchFamily="65" charset="-120"/>
              <a:cs typeface="Times New Roman" panose="02020603050405020304" pitchFamily="18" charset="0"/>
            </a:endParaRPr>
          </a:p>
        </p:txBody>
      </p:sp>
      <p:sp>
        <p:nvSpPr>
          <p:cNvPr id="1054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0A2DDA99-4866-4EE2-AACD-D50D4F0E0801}" type="slidenum">
              <a:rPr lang="en-US" altLang="zh-TW" baseline="0" smtClean="0"/>
              <a:pPr/>
              <a:t>36</a:t>
            </a:fld>
            <a:endParaRPr lang="en-US" altLang="zh-TW" baseline="0" smtClean="0"/>
          </a:p>
        </p:txBody>
      </p:sp>
    </p:spTree>
    <p:extLst>
      <p:ext uri="{BB962C8B-B14F-4D97-AF65-F5344CB8AC3E}">
        <p14:creationId xmlns:p14="http://schemas.microsoft.com/office/powerpoint/2010/main" val="80338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770" name="Rectangle 2"/>
          <p:cNvSpPr>
            <a:spLocks noGrp="1" noChangeArrowheads="1"/>
          </p:cNvSpPr>
          <p:nvPr>
            <p:ph type="ctrTitle"/>
          </p:nvPr>
        </p:nvSpPr>
        <p:spPr>
          <a:xfrm>
            <a:off x="914400" y="1524000"/>
            <a:ext cx="7623175" cy="1752600"/>
          </a:xfrm>
        </p:spPr>
        <p:txBody>
          <a:bodyPr/>
          <a:lstStyle>
            <a:lvl1pPr>
              <a:defRPr sz="5000"/>
            </a:lvl1pPr>
          </a:lstStyle>
          <a:p>
            <a:r>
              <a:rPr lang="zh-TW" altLang="en-US"/>
              <a:t>按一下以編輯母片標題樣式</a:t>
            </a:r>
          </a:p>
        </p:txBody>
      </p:sp>
      <p:sp>
        <p:nvSpPr>
          <p:cNvPr id="327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TW" altLang="en-US"/>
              <a:t>按一下以編輯母片副標題樣式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TW"/>
              <a:t>Copyright Reserved 2001</a:t>
            </a:r>
          </a:p>
        </p:txBody>
      </p:sp>
      <p:sp>
        <p:nvSpPr>
          <p:cNvPr id="8" name="Rectangle 6"/>
          <p:cNvSpPr>
            <a:spLocks noGrp="1" noChangeArrowheads="1"/>
          </p:cNvSpPr>
          <p:nvPr>
            <p:ph type="sldNum" sz="quarter" idx="12"/>
          </p:nvPr>
        </p:nvSpPr>
        <p:spPr/>
        <p:txBody>
          <a:bodyPr/>
          <a:lstStyle>
            <a:lvl1pPr>
              <a:defRPr/>
            </a:lvl1pPr>
          </a:lstStyle>
          <a:p>
            <a:fld id="{F73092A7-9578-4387-BC16-317ECCC2F663}" type="slidenum">
              <a:rPr lang="en-US" altLang="zh-TW"/>
              <a:pPr/>
              <a:t>‹#›</a:t>
            </a:fld>
            <a:endParaRPr lang="en-US" altLang="zh-TW"/>
          </a:p>
        </p:txBody>
      </p:sp>
    </p:spTree>
    <p:extLst>
      <p:ext uri="{BB962C8B-B14F-4D97-AF65-F5344CB8AC3E}">
        <p14:creationId xmlns:p14="http://schemas.microsoft.com/office/powerpoint/2010/main" val="79048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6" name="Rectangle 6"/>
          <p:cNvSpPr>
            <a:spLocks noGrp="1" noChangeArrowheads="1"/>
          </p:cNvSpPr>
          <p:nvPr>
            <p:ph type="sldNum" sz="quarter" idx="12"/>
          </p:nvPr>
        </p:nvSpPr>
        <p:spPr/>
        <p:txBody>
          <a:bodyPr/>
          <a:lstStyle>
            <a:lvl1pPr>
              <a:defRPr/>
            </a:lvl1pPr>
          </a:lstStyle>
          <a:p>
            <a:fld id="{7CE84E11-8137-4CA1-83B0-8BDAA813C4C8}" type="slidenum">
              <a:rPr lang="en-US" altLang="zh-TW"/>
              <a:pPr/>
              <a:t>‹#›</a:t>
            </a:fld>
            <a:endParaRPr lang="en-US" altLang="zh-TW"/>
          </a:p>
        </p:txBody>
      </p:sp>
    </p:spTree>
    <p:extLst>
      <p:ext uri="{BB962C8B-B14F-4D97-AF65-F5344CB8AC3E}">
        <p14:creationId xmlns:p14="http://schemas.microsoft.com/office/powerpoint/2010/main" val="188608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6" name="Rectangle 6"/>
          <p:cNvSpPr>
            <a:spLocks noGrp="1" noChangeArrowheads="1"/>
          </p:cNvSpPr>
          <p:nvPr>
            <p:ph type="sldNum" sz="quarter" idx="12"/>
          </p:nvPr>
        </p:nvSpPr>
        <p:spPr/>
        <p:txBody>
          <a:bodyPr/>
          <a:lstStyle>
            <a:lvl1pPr>
              <a:defRPr/>
            </a:lvl1pPr>
          </a:lstStyle>
          <a:p>
            <a:fld id="{AFC25BC8-A96C-4326-B6FC-45DB16C231E1}" type="slidenum">
              <a:rPr lang="en-US" altLang="zh-TW"/>
              <a:pPr/>
              <a:t>‹#›</a:t>
            </a:fld>
            <a:endParaRPr lang="en-US" altLang="zh-TW"/>
          </a:p>
        </p:txBody>
      </p:sp>
    </p:spTree>
    <p:extLst>
      <p:ext uri="{BB962C8B-B14F-4D97-AF65-F5344CB8AC3E}">
        <p14:creationId xmlns:p14="http://schemas.microsoft.com/office/powerpoint/2010/main" val="3291998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46113" y="155575"/>
            <a:ext cx="7772400" cy="987425"/>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666750" y="1500188"/>
            <a:ext cx="7772400" cy="4114800"/>
          </a:xfrm>
        </p:spPr>
        <p:txBody>
          <a:bodyPr/>
          <a:lstStyle/>
          <a:p>
            <a:pPr lvl="0"/>
            <a:endParaRPr lang="zh-TW" altLang="en-US" noProof="0"/>
          </a:p>
        </p:txBody>
      </p:sp>
      <p:sp>
        <p:nvSpPr>
          <p:cNvPr id="4" name="日期版面配置區 3"/>
          <p:cNvSpPr>
            <a:spLocks noGrp="1"/>
          </p:cNvSpPr>
          <p:nvPr>
            <p:ph type="dt" sz="quarter" idx="10"/>
          </p:nvPr>
        </p:nvSpPr>
        <p:spPr>
          <a:xfrm>
            <a:off x="685800" y="6400800"/>
            <a:ext cx="1905000" cy="457200"/>
          </a:xfrm>
        </p:spPr>
        <p:txBody>
          <a:bodyPr/>
          <a:lstStyle>
            <a:lvl1pPr>
              <a:defRPr/>
            </a:lvl1pPr>
          </a:lstStyle>
          <a:p>
            <a:pPr>
              <a:defRPr/>
            </a:pPr>
            <a:fld id="{1D309137-218E-4B1D-91BF-350D265B224A}" type="datetime1">
              <a:rPr lang="zh-TW" altLang="en-US"/>
              <a:pPr>
                <a:defRPr/>
              </a:pPr>
              <a:t>2015/11/13</a:t>
            </a:fld>
            <a:endParaRPr lang="en-US" altLang="zh-TW"/>
          </a:p>
        </p:txBody>
      </p:sp>
      <p:sp>
        <p:nvSpPr>
          <p:cNvPr id="5" name="頁尾版面配置區 4"/>
          <p:cNvSpPr>
            <a:spLocks noGrp="1"/>
          </p:cNvSpPr>
          <p:nvPr>
            <p:ph type="ftr" sz="quarter" idx="11"/>
          </p:nvPr>
        </p:nvSpPr>
        <p:spPr>
          <a:xfrm>
            <a:off x="3124200" y="6400800"/>
            <a:ext cx="2895600" cy="457200"/>
          </a:xfrm>
        </p:spPr>
        <p:txBody>
          <a:bodyPr/>
          <a:lstStyle>
            <a:lvl1pPr>
              <a:defRPr/>
            </a:lvl1pPr>
          </a:lstStyle>
          <a:p>
            <a:pPr>
              <a:defRPr/>
            </a:pPr>
            <a:endParaRPr lang="en-US" altLang="zh-TW"/>
          </a:p>
        </p:txBody>
      </p:sp>
      <p:sp>
        <p:nvSpPr>
          <p:cNvPr id="6" name="投影片編號版面配置區 5"/>
          <p:cNvSpPr>
            <a:spLocks noGrp="1"/>
          </p:cNvSpPr>
          <p:nvPr>
            <p:ph type="sldNum" sz="quarter" idx="12"/>
          </p:nvPr>
        </p:nvSpPr>
        <p:spPr>
          <a:xfrm>
            <a:off x="6553200" y="6400800"/>
            <a:ext cx="1905000" cy="457200"/>
          </a:xfrm>
        </p:spPr>
        <p:txBody>
          <a:bodyPr/>
          <a:lstStyle>
            <a:lvl1pPr>
              <a:defRPr/>
            </a:lvl1pPr>
          </a:lstStyle>
          <a:p>
            <a:fld id="{845210AE-3F4F-40E5-BAB9-0BB5955FDF49}" type="slidenum">
              <a:rPr lang="en-US" altLang="zh-TW"/>
              <a:pPr/>
              <a:t>‹#›</a:t>
            </a:fld>
            <a:endParaRPr lang="en-US" altLang="zh-TW"/>
          </a:p>
        </p:txBody>
      </p:sp>
    </p:spTree>
    <p:extLst>
      <p:ext uri="{BB962C8B-B14F-4D97-AF65-F5344CB8AC3E}">
        <p14:creationId xmlns:p14="http://schemas.microsoft.com/office/powerpoint/2010/main" val="805144304"/>
      </p:ext>
    </p:extLst>
  </p:cSld>
  <p:clrMapOvr>
    <a:masterClrMapping/>
  </p:clrMapOvr>
  <p:transition spd="slow">
    <p:wipe dir="d"/>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6" name="Rectangle 6"/>
          <p:cNvSpPr>
            <a:spLocks noGrp="1" noChangeArrowheads="1"/>
          </p:cNvSpPr>
          <p:nvPr>
            <p:ph type="sldNum" sz="quarter" idx="12"/>
          </p:nvPr>
        </p:nvSpPr>
        <p:spPr/>
        <p:txBody>
          <a:bodyPr/>
          <a:lstStyle>
            <a:lvl1pPr>
              <a:defRPr/>
            </a:lvl1pPr>
          </a:lstStyle>
          <a:p>
            <a:fld id="{344EC401-9755-45BC-8B5E-40C78318E8AB}" type="slidenum">
              <a:rPr lang="en-US" altLang="zh-TW"/>
              <a:pPr/>
              <a:t>‹#›</a:t>
            </a:fld>
            <a:endParaRPr lang="en-US" altLang="zh-TW"/>
          </a:p>
        </p:txBody>
      </p:sp>
    </p:spTree>
    <p:extLst>
      <p:ext uri="{BB962C8B-B14F-4D97-AF65-F5344CB8AC3E}">
        <p14:creationId xmlns:p14="http://schemas.microsoft.com/office/powerpoint/2010/main" val="236492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6" name="Rectangle 6"/>
          <p:cNvSpPr>
            <a:spLocks noGrp="1" noChangeArrowheads="1"/>
          </p:cNvSpPr>
          <p:nvPr>
            <p:ph type="sldNum" sz="quarter" idx="12"/>
          </p:nvPr>
        </p:nvSpPr>
        <p:spPr/>
        <p:txBody>
          <a:bodyPr/>
          <a:lstStyle>
            <a:lvl1pPr>
              <a:defRPr/>
            </a:lvl1pPr>
          </a:lstStyle>
          <a:p>
            <a:fld id="{9E5217A2-7DBC-493F-BA5E-F15C05BE60B4}" type="slidenum">
              <a:rPr lang="en-US" altLang="zh-TW"/>
              <a:pPr/>
              <a:t>‹#›</a:t>
            </a:fld>
            <a:endParaRPr lang="en-US" altLang="zh-TW"/>
          </a:p>
        </p:txBody>
      </p:sp>
    </p:spTree>
    <p:extLst>
      <p:ext uri="{BB962C8B-B14F-4D97-AF65-F5344CB8AC3E}">
        <p14:creationId xmlns:p14="http://schemas.microsoft.com/office/powerpoint/2010/main" val="106745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7" name="Rectangle 6"/>
          <p:cNvSpPr>
            <a:spLocks noGrp="1" noChangeArrowheads="1"/>
          </p:cNvSpPr>
          <p:nvPr>
            <p:ph type="sldNum" sz="quarter" idx="12"/>
          </p:nvPr>
        </p:nvSpPr>
        <p:spPr/>
        <p:txBody>
          <a:bodyPr/>
          <a:lstStyle>
            <a:lvl1pPr>
              <a:defRPr/>
            </a:lvl1pPr>
          </a:lstStyle>
          <a:p>
            <a:fld id="{55188F82-4919-483B-B772-EA8A9950D7EF}" type="slidenum">
              <a:rPr lang="en-US" altLang="zh-TW"/>
              <a:pPr/>
              <a:t>‹#›</a:t>
            </a:fld>
            <a:endParaRPr lang="en-US" altLang="zh-TW"/>
          </a:p>
        </p:txBody>
      </p:sp>
    </p:spTree>
    <p:extLst>
      <p:ext uri="{BB962C8B-B14F-4D97-AF65-F5344CB8AC3E}">
        <p14:creationId xmlns:p14="http://schemas.microsoft.com/office/powerpoint/2010/main" val="370507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9" name="Rectangle 6"/>
          <p:cNvSpPr>
            <a:spLocks noGrp="1" noChangeArrowheads="1"/>
          </p:cNvSpPr>
          <p:nvPr>
            <p:ph type="sldNum" sz="quarter" idx="12"/>
          </p:nvPr>
        </p:nvSpPr>
        <p:spPr/>
        <p:txBody>
          <a:bodyPr/>
          <a:lstStyle>
            <a:lvl1pPr>
              <a:defRPr/>
            </a:lvl1pPr>
          </a:lstStyle>
          <a:p>
            <a:fld id="{B66C7C79-9377-40D5-8429-E9AA79AC6AF9}" type="slidenum">
              <a:rPr lang="en-US" altLang="zh-TW"/>
              <a:pPr/>
              <a:t>‹#›</a:t>
            </a:fld>
            <a:endParaRPr lang="en-US" altLang="zh-TW"/>
          </a:p>
        </p:txBody>
      </p:sp>
    </p:spTree>
    <p:extLst>
      <p:ext uri="{BB962C8B-B14F-4D97-AF65-F5344CB8AC3E}">
        <p14:creationId xmlns:p14="http://schemas.microsoft.com/office/powerpoint/2010/main" val="240208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5" name="Rectangle 6"/>
          <p:cNvSpPr>
            <a:spLocks noGrp="1" noChangeArrowheads="1"/>
          </p:cNvSpPr>
          <p:nvPr>
            <p:ph type="sldNum" sz="quarter" idx="12"/>
          </p:nvPr>
        </p:nvSpPr>
        <p:spPr/>
        <p:txBody>
          <a:bodyPr/>
          <a:lstStyle>
            <a:lvl1pPr>
              <a:defRPr/>
            </a:lvl1pPr>
          </a:lstStyle>
          <a:p>
            <a:fld id="{DBFD34E5-6052-4A5C-9F97-6589D4256F73}" type="slidenum">
              <a:rPr lang="en-US" altLang="zh-TW"/>
              <a:pPr/>
              <a:t>‹#›</a:t>
            </a:fld>
            <a:endParaRPr lang="en-US" altLang="zh-TW"/>
          </a:p>
        </p:txBody>
      </p:sp>
    </p:spTree>
    <p:extLst>
      <p:ext uri="{BB962C8B-B14F-4D97-AF65-F5344CB8AC3E}">
        <p14:creationId xmlns:p14="http://schemas.microsoft.com/office/powerpoint/2010/main" val="237702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4" name="Rectangle 6"/>
          <p:cNvSpPr>
            <a:spLocks noGrp="1" noChangeArrowheads="1"/>
          </p:cNvSpPr>
          <p:nvPr>
            <p:ph type="sldNum" sz="quarter" idx="12"/>
          </p:nvPr>
        </p:nvSpPr>
        <p:spPr/>
        <p:txBody>
          <a:bodyPr/>
          <a:lstStyle>
            <a:lvl1pPr>
              <a:defRPr/>
            </a:lvl1pPr>
          </a:lstStyle>
          <a:p>
            <a:fld id="{5D134CCC-9973-4FB1-9CD3-E8F05B21DB39}" type="slidenum">
              <a:rPr lang="en-US" altLang="zh-TW"/>
              <a:pPr/>
              <a:t>‹#›</a:t>
            </a:fld>
            <a:endParaRPr lang="en-US" altLang="zh-TW"/>
          </a:p>
        </p:txBody>
      </p:sp>
    </p:spTree>
    <p:extLst>
      <p:ext uri="{BB962C8B-B14F-4D97-AF65-F5344CB8AC3E}">
        <p14:creationId xmlns:p14="http://schemas.microsoft.com/office/powerpoint/2010/main" val="376623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7" name="Rectangle 6"/>
          <p:cNvSpPr>
            <a:spLocks noGrp="1" noChangeArrowheads="1"/>
          </p:cNvSpPr>
          <p:nvPr>
            <p:ph type="sldNum" sz="quarter" idx="12"/>
          </p:nvPr>
        </p:nvSpPr>
        <p:spPr/>
        <p:txBody>
          <a:bodyPr/>
          <a:lstStyle>
            <a:lvl1pPr>
              <a:defRPr/>
            </a:lvl1pPr>
          </a:lstStyle>
          <a:p>
            <a:fld id="{0A5B9F20-1E6E-4E0C-A451-B5A322CA995F}" type="slidenum">
              <a:rPr lang="en-US" altLang="zh-TW"/>
              <a:pPr/>
              <a:t>‹#›</a:t>
            </a:fld>
            <a:endParaRPr lang="en-US" altLang="zh-TW"/>
          </a:p>
        </p:txBody>
      </p:sp>
    </p:spTree>
    <p:extLst>
      <p:ext uri="{BB962C8B-B14F-4D97-AF65-F5344CB8AC3E}">
        <p14:creationId xmlns:p14="http://schemas.microsoft.com/office/powerpoint/2010/main" val="3982095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p:txBody>
          <a:bodyPr/>
          <a:lstStyle>
            <a:lvl1pPr>
              <a:defRPr/>
            </a:lvl1pPr>
          </a:lstStyle>
          <a:p>
            <a:pPr>
              <a:defRPr/>
            </a:pPr>
            <a:r>
              <a:rPr lang="en-US" altLang="zh-TW"/>
              <a:t>Copyright Reserved 2015</a:t>
            </a:r>
          </a:p>
        </p:txBody>
      </p:sp>
      <p:sp>
        <p:nvSpPr>
          <p:cNvPr id="7" name="Rectangle 6"/>
          <p:cNvSpPr>
            <a:spLocks noGrp="1" noChangeArrowheads="1"/>
          </p:cNvSpPr>
          <p:nvPr>
            <p:ph type="sldNum" sz="quarter" idx="12"/>
          </p:nvPr>
        </p:nvSpPr>
        <p:spPr/>
        <p:txBody>
          <a:bodyPr/>
          <a:lstStyle>
            <a:lvl1pPr>
              <a:defRPr/>
            </a:lvl1pPr>
          </a:lstStyle>
          <a:p>
            <a:fld id="{F36DC381-BFE1-4D3D-8DFE-0F1F74316FAA}" type="slidenum">
              <a:rPr lang="en-US" altLang="zh-TW"/>
              <a:pPr/>
              <a:t>‹#›</a:t>
            </a:fld>
            <a:endParaRPr lang="en-US" altLang="zh-TW"/>
          </a:p>
        </p:txBody>
      </p:sp>
    </p:spTree>
    <p:extLst>
      <p:ext uri="{BB962C8B-B14F-4D97-AF65-F5344CB8AC3E}">
        <p14:creationId xmlns:p14="http://schemas.microsoft.com/office/powerpoint/2010/main" val="192041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17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aseline="0">
                <a:latin typeface="+mj-lt"/>
              </a:defRPr>
            </a:lvl1pPr>
          </a:lstStyle>
          <a:p>
            <a:pPr>
              <a:defRPr/>
            </a:pPr>
            <a:endParaRPr lang="en-US" altLang="zh-TW"/>
          </a:p>
        </p:txBody>
      </p:sp>
      <p:sp>
        <p:nvSpPr>
          <p:cNvPr id="317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aseline="0">
                <a:latin typeface="+mj-lt"/>
              </a:defRPr>
            </a:lvl1pPr>
          </a:lstStyle>
          <a:p>
            <a:pPr>
              <a:defRPr/>
            </a:pPr>
            <a:r>
              <a:rPr lang="en-US" altLang="zh-TW"/>
              <a:t>Copyright Reserved 2001</a:t>
            </a:r>
          </a:p>
        </p:txBody>
      </p:sp>
      <p:sp>
        <p:nvSpPr>
          <p:cNvPr id="317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aseline="0">
                <a:latin typeface="Garamond" panose="02020404030301010803" pitchFamily="18" charset="0"/>
              </a:defRPr>
            </a:lvl1pPr>
          </a:lstStyle>
          <a:p>
            <a:fld id="{733F1B8F-0FC0-4823-8FF7-07451B87910D}" type="slidenum">
              <a:rPr lang="en-US" altLang="zh-TW"/>
              <a:pPr/>
              <a:t>‹#›</a:t>
            </a:fld>
            <a:endParaRPr lang="en-US" altLang="zh-TW"/>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Lst>
  <p:timing>
    <p:tnLst>
      <p:par>
        <p:cTn id="1" dur="indefinite" restart="never" nodeType="tmRoot"/>
      </p:par>
    </p:tnLst>
  </p:timing>
  <p:hf hdr="0" dt="0"/>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package" Target="../embeddings/Microsoft_Visio___1111.vsdx"/><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emf"/><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85813" y="1524000"/>
            <a:ext cx="7858125" cy="1752600"/>
          </a:xfrm>
        </p:spPr>
        <p:txBody>
          <a:bodyPr/>
          <a:lstStyle/>
          <a:p>
            <a:pPr algn="ctr">
              <a:defRPr/>
            </a:pPr>
            <a:r>
              <a:rPr lang="zh-TW" altLang="en-US" dirty="0">
                <a:solidFill>
                  <a:schemeClr val="tx2">
                    <a:satMod val="130000"/>
                  </a:schemeClr>
                </a:solidFill>
                <a:ea typeface="標楷體" pitchFamily="65" charset="-120"/>
              </a:rPr>
              <a:t>雲端資料中心網路技術</a:t>
            </a:r>
            <a:endParaRPr lang="zh-TW" altLang="en-US" dirty="0">
              <a:ea typeface="標楷體" pitchFamily="65" charset="-120"/>
            </a:endParaRPr>
          </a:p>
        </p:txBody>
      </p:sp>
      <p:sp>
        <p:nvSpPr>
          <p:cNvPr id="14339" name="副標題 2"/>
          <p:cNvSpPr>
            <a:spLocks noGrp="1"/>
          </p:cNvSpPr>
          <p:nvPr>
            <p:ph type="subTitle" idx="1"/>
          </p:nvPr>
        </p:nvSpPr>
        <p:spPr/>
        <p:txBody>
          <a:bodyPr/>
          <a:lstStyle/>
          <a:p>
            <a:pPr algn="ctr" eaLnBrk="1" hangingPunct="1"/>
            <a:r>
              <a:rPr lang="zh-TW" altLang="en-US" dirty="0" smtClean="0">
                <a:latin typeface="標楷體" panose="03000509000000000000" pitchFamily="65" charset="-120"/>
                <a:ea typeface="標楷體" panose="03000509000000000000" pitchFamily="65" charset="-120"/>
              </a:rPr>
              <a:t>總主持人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黃仁竑教授</a:t>
            </a:r>
            <a:endParaRPr lang="en-US" altLang="zh-TW" dirty="0" smtClean="0">
              <a:latin typeface="標楷體" panose="03000509000000000000" pitchFamily="65" charset="-120"/>
              <a:ea typeface="標楷體" panose="03000509000000000000" pitchFamily="65" charset="-120"/>
            </a:endParaRPr>
          </a:p>
          <a:p>
            <a:pPr algn="ctr" eaLnBrk="1" hangingPunct="1"/>
            <a:r>
              <a:rPr lang="zh-TW" altLang="en-US" smtClean="0">
                <a:latin typeface="標楷體" panose="03000509000000000000" pitchFamily="65" charset="-120"/>
                <a:ea typeface="標楷體" panose="03000509000000000000" pitchFamily="65" charset="-120"/>
              </a:rPr>
              <a:t>國立中正大學資工系</a:t>
            </a:r>
          </a:p>
        </p:txBody>
      </p:sp>
      <p:sp>
        <p:nvSpPr>
          <p:cNvPr id="4" name="頁尾版面配置區 3"/>
          <p:cNvSpPr>
            <a:spLocks noGrp="1"/>
          </p:cNvSpPr>
          <p:nvPr>
            <p:ph type="ftr" sz="quarter" idx="11"/>
          </p:nvPr>
        </p:nvSpPr>
        <p:spPr/>
        <p:txBody>
          <a:bodyPr/>
          <a:lstStyle/>
          <a:p>
            <a:pPr>
              <a:defRPr/>
            </a:pPr>
            <a:r>
              <a:rPr lang="en-US" altLang="zh-TW" dirty="0" smtClean="0"/>
              <a:t>Copyright Reserved 2015</a:t>
            </a:r>
            <a:endParaRPr lang="en-US" altLang="zh-TW" dirty="0"/>
          </a:p>
        </p:txBody>
      </p:sp>
      <p:sp>
        <p:nvSpPr>
          <p:cNvPr id="14341"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19D9CFED-6FED-4824-AE2A-314BD8A2FBE1}" type="slidenum">
              <a:rPr kumimoji="0" lang="en-US" altLang="zh-TW" sz="1200">
                <a:latin typeface="Garamond" panose="02020404030301010803" pitchFamily="18" charset="0"/>
              </a:rPr>
              <a:pPr>
                <a:spcBef>
                  <a:spcPct val="0"/>
                </a:spcBef>
                <a:buClrTx/>
                <a:buSzTx/>
                <a:buFontTx/>
                <a:buNone/>
              </a:pPr>
              <a:t>1</a:t>
            </a:fld>
            <a:endParaRPr kumimoji="0" lang="en-US" altLang="zh-TW" sz="120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績效指標</a:t>
            </a:r>
          </a:p>
        </p:txBody>
      </p:sp>
      <p:sp>
        <p:nvSpPr>
          <p:cNvPr id="2355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21E8CFA-D7D7-4712-9CE9-A310892D2500}" type="slidenum">
              <a:rPr kumimoji="0" lang="en-US" altLang="zh-TW" baseline="0">
                <a:latin typeface="Garamond" panose="02020404030301010803" pitchFamily="18" charset="0"/>
              </a:rPr>
              <a:pPr/>
              <a:t>10</a:t>
            </a:fld>
            <a:endParaRPr kumimoji="0" lang="en-US" altLang="zh-TW" baseline="0">
              <a:latin typeface="Garamond" panose="02020404030301010803"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857727946"/>
              </p:ext>
            </p:extLst>
          </p:nvPr>
        </p:nvGraphicFramePr>
        <p:xfrm>
          <a:off x="1524000" y="1397000"/>
          <a:ext cx="6096000" cy="4246568"/>
        </p:xfrm>
        <a:graphic>
          <a:graphicData uri="http://schemas.openxmlformats.org/drawingml/2006/table">
            <a:tbl>
              <a:tblPr firstRow="1" bandRow="1">
                <a:tableStyleId>{21E4AEA4-8DFA-4A89-87EB-49C32662AFE0}</a:tableStyleId>
              </a:tblPr>
              <a:tblGrid>
                <a:gridCol w="2032000"/>
                <a:gridCol w="2032000"/>
                <a:gridCol w="2032000"/>
              </a:tblGrid>
              <a:tr h="370803">
                <a:tc>
                  <a:txBody>
                    <a:bodyPr/>
                    <a:lstStyle/>
                    <a:p>
                      <a:pPr algn="ctr"/>
                      <a:r>
                        <a:rPr lang="zh-TW" altLang="en-US" sz="1800" dirty="0" smtClean="0">
                          <a:latin typeface="標楷體" panose="03000509000000000000" pitchFamily="65" charset="-120"/>
                          <a:ea typeface="標楷體" panose="03000509000000000000" pitchFamily="65" charset="-120"/>
                        </a:rPr>
                        <a:t>績效指標</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zh-TW" altLang="en-US" sz="1800" dirty="0" smtClean="0">
                          <a:latin typeface="標楷體" panose="03000509000000000000" pitchFamily="65" charset="-120"/>
                          <a:ea typeface="標楷體" panose="03000509000000000000" pitchFamily="65" charset="-120"/>
                        </a:rPr>
                        <a:t>預期效益</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zh-TW" altLang="en-US" sz="1800" dirty="0" smtClean="0">
                          <a:latin typeface="標楷體" panose="03000509000000000000" pitchFamily="65" charset="-120"/>
                          <a:ea typeface="標楷體" panose="03000509000000000000" pitchFamily="65" charset="-120"/>
                        </a:rPr>
                        <a:t>目前達成</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論文</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5</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8</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研究團隊養成</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博碩士培育</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20</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39</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研究報告</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專利</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0</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2*</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技術移轉</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0</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0</a:t>
                      </a:r>
                      <a:endParaRPr lang="zh-TW" altLang="en-US" sz="1800" dirty="0">
                        <a:latin typeface="標楷體" panose="03000509000000000000" pitchFamily="65" charset="-120"/>
                        <a:ea typeface="標楷體" panose="03000509000000000000" pitchFamily="65" charset="-120"/>
                      </a:endParaRPr>
                    </a:p>
                  </a:txBody>
                  <a:tcPr marT="45716" marB="45716"/>
                </a:tc>
              </a:tr>
              <a:tr h="640071">
                <a:tc>
                  <a:txBody>
                    <a:bodyPr/>
                    <a:lstStyle/>
                    <a:p>
                      <a:pPr algn="ctr"/>
                      <a:r>
                        <a:rPr lang="zh-TW" altLang="en-US" sz="1800" dirty="0" smtClean="0">
                          <a:latin typeface="標楷體" panose="03000509000000000000" pitchFamily="65" charset="-120"/>
                          <a:ea typeface="標楷體" panose="03000509000000000000" pitchFamily="65" charset="-120"/>
                        </a:rPr>
                        <a:t>衍生產學合作計畫件數</a:t>
                      </a: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0</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2</a:t>
                      </a:r>
                      <a:endParaRPr lang="zh-TW" altLang="en-US" sz="1800" dirty="0">
                        <a:latin typeface="標楷體" panose="03000509000000000000" pitchFamily="65" charset="-120"/>
                        <a:ea typeface="標楷體" panose="03000509000000000000" pitchFamily="65" charset="-120"/>
                      </a:endParaRPr>
                    </a:p>
                  </a:txBody>
                  <a:tcPr marT="45716" marB="45716"/>
                </a:tc>
              </a:tr>
              <a:tr h="370803">
                <a:tc>
                  <a:txBody>
                    <a:bodyPr/>
                    <a:lstStyle/>
                    <a:p>
                      <a:pPr algn="ctr"/>
                      <a:r>
                        <a:rPr lang="zh-TW" altLang="en-US" sz="1800" dirty="0" smtClean="0">
                          <a:latin typeface="標楷體" panose="03000509000000000000" pitchFamily="65" charset="-120"/>
                          <a:ea typeface="標楷體" panose="03000509000000000000" pitchFamily="65" charset="-120"/>
                        </a:rPr>
                        <a:t>國際標準會議參與</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r>
              <a:tr h="6400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標楷體" panose="03000509000000000000" pitchFamily="65" charset="-120"/>
                          <a:ea typeface="標楷體" panose="03000509000000000000" pitchFamily="65" charset="-120"/>
                        </a:rPr>
                        <a:t>促成與學界或產業團體合作研究</a:t>
                      </a: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c>
                  <a:txBody>
                    <a:bodyPr/>
                    <a:lstStyle/>
                    <a:p>
                      <a:pPr algn="ctr"/>
                      <a:r>
                        <a:rPr lang="en-US" altLang="zh-TW" sz="1800" dirty="0" smtClean="0">
                          <a:latin typeface="標楷體" panose="03000509000000000000" pitchFamily="65" charset="-120"/>
                          <a:ea typeface="標楷體" panose="03000509000000000000" pitchFamily="65" charset="-120"/>
                        </a:rPr>
                        <a:t>1</a:t>
                      </a:r>
                      <a:endParaRPr lang="zh-TW" altLang="en-US" sz="1800" dirty="0">
                        <a:latin typeface="標楷體" panose="03000509000000000000" pitchFamily="65" charset="-120"/>
                        <a:ea typeface="標楷體" panose="03000509000000000000" pitchFamily="65" charset="-120"/>
                      </a:endParaRPr>
                    </a:p>
                  </a:txBody>
                  <a:tcPr marT="45716" marB="45716"/>
                </a:tc>
              </a:tr>
            </a:tbl>
          </a:graphicData>
        </a:graphic>
      </p:graphicFrame>
      <p:sp>
        <p:nvSpPr>
          <p:cNvPr id="23602" name="文字方塊 2"/>
          <p:cNvSpPr txBox="1">
            <a:spLocks noChangeArrowheads="1"/>
          </p:cNvSpPr>
          <p:nvPr/>
        </p:nvSpPr>
        <p:spPr bwMode="auto">
          <a:xfrm>
            <a:off x="1922463" y="5743575"/>
            <a:ext cx="4903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2400">
                <a:solidFill>
                  <a:schemeClr val="tx2"/>
                </a:solidFill>
                <a:latin typeface="標楷體" panose="03000509000000000000" pitchFamily="65" charset="-120"/>
                <a:ea typeface="標楷體" panose="03000509000000000000" pitchFamily="65" charset="-120"/>
              </a:rPr>
              <a:t>*2</a:t>
            </a:r>
            <a:r>
              <a:rPr lang="zh-TW" altLang="en-US" sz="2400">
                <a:solidFill>
                  <a:schemeClr val="tx2"/>
                </a:solidFill>
                <a:latin typeface="標楷體" panose="03000509000000000000" pitchFamily="65" charset="-120"/>
                <a:ea typeface="標楷體" panose="03000509000000000000" pitchFamily="65" charset="-120"/>
              </a:rPr>
              <a:t>件通過工研院資通所專利提案審查，專利申請中。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績效指標</a:t>
            </a:r>
          </a:p>
        </p:txBody>
      </p:sp>
      <p:sp>
        <p:nvSpPr>
          <p:cNvPr id="24579" name="內容版面配置區 2"/>
          <p:cNvSpPr>
            <a:spLocks noGrp="1"/>
          </p:cNvSpPr>
          <p:nvPr>
            <p:ph idx="1"/>
          </p:nvPr>
        </p:nvSpPr>
        <p:spPr>
          <a:xfrm>
            <a:off x="457200" y="908050"/>
            <a:ext cx="8229600" cy="5222875"/>
          </a:xfrm>
        </p:spPr>
        <p:txBody>
          <a:bodyPr/>
          <a:lstStyle/>
          <a:p>
            <a:r>
              <a:rPr lang="zh-TW" altLang="en-US" sz="2000" smtClean="0">
                <a:latin typeface="Times New Roman" panose="02020603050405020304" pitchFamily="18" charset="0"/>
                <a:ea typeface="標楷體" panose="03000509000000000000" pitchFamily="65" charset="-120"/>
              </a:rPr>
              <a:t>論文</a:t>
            </a:r>
            <a:endParaRPr lang="en-US" altLang="zh-TW" sz="2000" smtClean="0">
              <a:latin typeface="Times New Roman" panose="02020603050405020304" pitchFamily="18" charset="0"/>
              <a:ea typeface="標楷體" panose="03000509000000000000" pitchFamily="65" charset="-120"/>
            </a:endParaRPr>
          </a:p>
          <a:p>
            <a:pPr lvl="1"/>
            <a:r>
              <a:rPr lang="en-US" altLang="zh-TW" sz="1800" smtClean="0"/>
              <a:t>Published/accepted</a:t>
            </a:r>
          </a:p>
          <a:p>
            <a:pPr lvl="2"/>
            <a:r>
              <a:rPr lang="en-US" altLang="zh-TW" sz="1200" smtClean="0"/>
              <a:t>Chin-Feng Lai, Ren-Hung Hwang, Han-Chieh Chao, Mohammad Mehedi Hassan, "A Buffer-Aware HTTP Live Streaming Approach for SDN-enabled 5G Wireless Networks," </a:t>
            </a:r>
            <a:r>
              <a:rPr lang="en-US" altLang="zh-TW" sz="1200" i="1" smtClean="0"/>
              <a:t>IEEE Network</a:t>
            </a:r>
            <a:r>
              <a:rPr lang="en-US" altLang="zh-TW" sz="1200" smtClean="0"/>
              <a:t>, Vol. 29, Issue 1, pp. 49-55, Jan.-Feb. 2015.</a:t>
            </a:r>
          </a:p>
          <a:p>
            <a:pPr lvl="2"/>
            <a:r>
              <a:rPr lang="en-US" altLang="zh-TW" sz="1200" smtClean="0"/>
              <a:t>Ying-Dar Lin, Po-Ching Lin, Chih-Hung Yeh, Yao-Chun Wang, Yuan-Cheng Lai, "An Extended SDN Architecture for Network Function Virtualization with a Case Study on Intrusion Prevention," </a:t>
            </a:r>
            <a:r>
              <a:rPr lang="en-US" altLang="zh-TW" sz="1200" i="1" smtClean="0"/>
              <a:t>IEEE Network</a:t>
            </a:r>
            <a:r>
              <a:rPr lang="en-US" altLang="zh-TW" sz="1200" smtClean="0"/>
              <a:t>, to appear in May 2015.</a:t>
            </a:r>
          </a:p>
          <a:p>
            <a:pPr lvl="2"/>
            <a:r>
              <a:rPr lang="en-US" altLang="zh-TW" sz="1200" smtClean="0"/>
              <a:t>Steven S. W. Lee, Kuang-Yi Li, Kwan-Yee Chan, Yao Chuan Chung, and Guan-Hao Lai, "Design of Bandwidth Guaranteed OpenFlow Virtual Networks Using Robust Optimization," </a:t>
            </a:r>
            <a:r>
              <a:rPr lang="en-US" altLang="zh-TW" sz="1200" i="1" smtClean="0"/>
              <a:t>IEEE GLOBECOM 2014</a:t>
            </a:r>
            <a:r>
              <a:rPr lang="en-US" altLang="zh-TW" sz="1200" smtClean="0"/>
              <a:t>, Austin, USA, Dec. 2014.</a:t>
            </a:r>
          </a:p>
          <a:p>
            <a:pPr lvl="2"/>
            <a:r>
              <a:rPr lang="en-US" altLang="zh-TW" sz="1200" smtClean="0"/>
              <a:t>Pang-Wei Tsai, Pei-Ming Wu, Chien-Ting Chen, Mon-Yen Luo and Chu-Sing Yang, “On the Implementation of Path Switching over SDN enabled Network: A Prototype,“ </a:t>
            </a:r>
            <a:r>
              <a:rPr lang="en-US" altLang="zh-TW" sz="1200" i="1" smtClean="0"/>
              <a:t>IEEE International Conference on Consumer Electronics</a:t>
            </a:r>
            <a:r>
              <a:rPr lang="en-US" altLang="zh-TW" sz="1200" smtClean="0"/>
              <a:t> , Taiwan, 2015. (Accepted)</a:t>
            </a:r>
          </a:p>
          <a:p>
            <a:pPr lvl="2"/>
            <a:r>
              <a:rPr lang="en-US" altLang="zh-TW" sz="1200" smtClean="0"/>
              <a:t>Po-Ching Lin, Jyun-Chen Liu, Pin-Ren Chiou, “An event-based SDN architecture for network security analysis,” submitted to</a:t>
            </a:r>
            <a:r>
              <a:rPr lang="en-US" altLang="zh-TW" sz="1200" i="1" smtClean="0"/>
              <a:t> IEEE International Carnahan Conference on Security Technology (ICCST)</a:t>
            </a:r>
            <a:r>
              <a:rPr lang="en-US" altLang="zh-TW" sz="1200" smtClean="0"/>
              <a:t>, accepted, 2015.</a:t>
            </a:r>
          </a:p>
          <a:p>
            <a:pPr lvl="2"/>
            <a:r>
              <a:rPr lang="en-US" altLang="zh-TW" sz="1200" smtClean="0"/>
              <a:t>Jiann-Liang Chen, Yi-Wei Ma, Hung-Yi Kuo and Wen-Chien Hung, “EnterpriseVisor: A Software-Defined Enterprise Network Resource Management Engine,” Proceedings of the IEEE/SICE International Symposium on System Integration, pp.381-384, 2014.</a:t>
            </a:r>
          </a:p>
          <a:p>
            <a:pPr lvl="2"/>
            <a:r>
              <a:rPr lang="en-US" altLang="zh-TW" sz="1200" smtClean="0"/>
              <a:t>Yi-Wei Ma, Jiann-Liang Chen, Cheng-Mou Chiang, Yi-Lin Xie and Wen-Chien Hung, “SDN Test Cases Development and Implementation,” Accepted by the IEEE International Conference on Advanced Communication Technology, Korea, July 1-3, 2015.</a:t>
            </a:r>
          </a:p>
          <a:p>
            <a:pPr lvl="2"/>
            <a:r>
              <a:rPr lang="en-US" altLang="zh-TW" sz="1200" smtClean="0"/>
              <a:t>Min-Yan Wu and Yen-Wen Chen, “A Heuristic SNS Data Placement Scheme in Cloud Environment,”  International Conference on Internet (. ICONI), Dec. 2014.</a:t>
            </a:r>
          </a:p>
          <a:p>
            <a:pPr lvl="2"/>
            <a:endParaRPr lang="en-US" altLang="zh-TW" sz="1200" smtClean="0"/>
          </a:p>
        </p:txBody>
      </p:sp>
      <p:sp>
        <p:nvSpPr>
          <p:cNvPr id="2458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C8DA25A-63B1-4DCF-AC7A-694E0DFBBEC7}" type="slidenum">
              <a:rPr kumimoji="0" lang="en-US" altLang="zh-TW" baseline="0">
                <a:latin typeface="Garamond" panose="02020404030301010803" pitchFamily="18" charset="0"/>
              </a:rPr>
              <a:pPr/>
              <a:t>11</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績效指標</a:t>
            </a:r>
          </a:p>
        </p:txBody>
      </p:sp>
      <p:sp>
        <p:nvSpPr>
          <p:cNvPr id="25603" name="內容版面配置區 2"/>
          <p:cNvSpPr>
            <a:spLocks noGrp="1"/>
          </p:cNvSpPr>
          <p:nvPr>
            <p:ph idx="1"/>
          </p:nvPr>
        </p:nvSpPr>
        <p:spPr>
          <a:xfrm>
            <a:off x="457200" y="908050"/>
            <a:ext cx="8229600" cy="5222875"/>
          </a:xfrm>
        </p:spPr>
        <p:txBody>
          <a:bodyPr/>
          <a:lstStyle/>
          <a:p>
            <a:r>
              <a:rPr lang="zh-TW" altLang="en-US" sz="2000" dirty="0" smtClean="0">
                <a:latin typeface="Times New Roman" panose="02020603050405020304" pitchFamily="18" charset="0"/>
                <a:ea typeface="標楷體" panose="03000509000000000000" pitchFamily="65" charset="-120"/>
              </a:rPr>
              <a:t>論文</a:t>
            </a:r>
            <a:endParaRPr lang="en-US" altLang="zh-TW" sz="2000" dirty="0" smtClean="0">
              <a:latin typeface="Times New Roman" panose="02020603050405020304" pitchFamily="18" charset="0"/>
              <a:ea typeface="標楷體" panose="03000509000000000000" pitchFamily="65" charset="-120"/>
            </a:endParaRPr>
          </a:p>
          <a:p>
            <a:pPr lvl="1"/>
            <a:r>
              <a:rPr lang="en-US" altLang="zh-TW" sz="1800" dirty="0" smtClean="0"/>
              <a:t>Published/Accepted (new)</a:t>
            </a:r>
          </a:p>
          <a:p>
            <a:pPr lvl="2"/>
            <a:r>
              <a:rPr lang="en-US" altLang="zh-TW" sz="1200" dirty="0"/>
              <a:t>Steven S. W. Lee, </a:t>
            </a:r>
            <a:r>
              <a:rPr lang="en-US" altLang="zh-TW" sz="1200" dirty="0" err="1"/>
              <a:t>Kuang</a:t>
            </a:r>
            <a:r>
              <a:rPr lang="en-US" altLang="zh-TW" sz="1200" dirty="0"/>
              <a:t>-Yi Li, Kwan-Yee Chan, Guan-</a:t>
            </a:r>
            <a:r>
              <a:rPr lang="en-US" altLang="zh-TW" sz="1200" dirty="0" err="1"/>
              <a:t>Hao</a:t>
            </a:r>
            <a:r>
              <a:rPr lang="en-US" altLang="zh-TW" sz="1200" dirty="0"/>
              <a:t> Lai, and Yao-</a:t>
            </a:r>
            <a:r>
              <a:rPr lang="en-US" altLang="zh-TW" sz="1200" dirty="0" err="1"/>
              <a:t>Chuan</a:t>
            </a:r>
            <a:r>
              <a:rPr lang="en-US" altLang="zh-TW" sz="1200" dirty="0"/>
              <a:t> Chung, "Software-based Fast Failure Recovery for Resilient </a:t>
            </a:r>
            <a:r>
              <a:rPr lang="en-US" altLang="zh-TW" sz="1200" dirty="0" err="1"/>
              <a:t>OpenFlow</a:t>
            </a:r>
            <a:r>
              <a:rPr lang="en-US" altLang="zh-TW" sz="1200" dirty="0"/>
              <a:t> Networks," in Proc. IEEE RNDM, Munich, Germany,  Oct.2015.</a:t>
            </a:r>
          </a:p>
          <a:p>
            <a:pPr lvl="2"/>
            <a:r>
              <a:rPr lang="en-US" altLang="zh-TW" sz="1200" dirty="0"/>
              <a:t>Steven S. W. Lee, </a:t>
            </a:r>
            <a:r>
              <a:rPr lang="en-US" altLang="zh-TW" sz="1200" dirty="0" err="1"/>
              <a:t>Kuang</a:t>
            </a:r>
            <a:r>
              <a:rPr lang="en-US" altLang="zh-TW" sz="1200" dirty="0"/>
              <a:t>-Yi Li*§, Kwan Yee Chan*, Jong-</a:t>
            </a:r>
            <a:r>
              <a:rPr lang="en-US" altLang="zh-TW" sz="1200" dirty="0" err="1"/>
              <a:t>Harn</a:t>
            </a:r>
            <a:r>
              <a:rPr lang="en-US" altLang="zh-TW" sz="1200" dirty="0"/>
              <a:t> </a:t>
            </a:r>
            <a:r>
              <a:rPr lang="en-US" altLang="zh-TW" sz="1200" dirty="0" err="1"/>
              <a:t>YwiChi</a:t>
            </a:r>
            <a:r>
              <a:rPr lang="en-US" altLang="zh-TW" sz="1200" dirty="0"/>
              <a:t>*, Ting-Wei Lee*, Wei-Kai Liu*, and Yuan-</a:t>
            </a:r>
            <a:r>
              <a:rPr lang="en-US" altLang="zh-TW" sz="1200" dirty="0" err="1"/>
              <a:t>Jia</a:t>
            </a:r>
            <a:r>
              <a:rPr lang="en-US" altLang="zh-TW" sz="1200" dirty="0"/>
              <a:t> Lin*, “Design of SDN based Large Multi-tenant Data Center Networks,” in Proc  IEEE </a:t>
            </a:r>
            <a:r>
              <a:rPr lang="en-US" altLang="zh-TW" sz="1200" dirty="0" err="1"/>
              <a:t>CloudNet</a:t>
            </a:r>
            <a:r>
              <a:rPr lang="en-US" altLang="zh-TW" sz="1200" dirty="0"/>
              <a:t> 2015, Niagara Falls, Canada, Oct. 2015. (Best Student Paper Award*, Student Travel Grant </a:t>
            </a:r>
            <a:r>
              <a:rPr lang="en-US" altLang="zh-TW" sz="1200" dirty="0" smtClean="0"/>
              <a:t>Award§) </a:t>
            </a:r>
            <a:endParaRPr lang="en-US" altLang="zh-TW" sz="1200" dirty="0"/>
          </a:p>
          <a:p>
            <a:pPr lvl="2"/>
            <a:r>
              <a:rPr lang="en-US" altLang="zh-TW" sz="1200" dirty="0" err="1"/>
              <a:t>Ren</a:t>
            </a:r>
            <a:r>
              <a:rPr lang="en-US" altLang="zh-TW" sz="1200" dirty="0"/>
              <a:t>-Hung Hwang, </a:t>
            </a:r>
            <a:r>
              <a:rPr lang="en-US" altLang="zh-TW" sz="1200" dirty="0" err="1"/>
              <a:t>Huei</a:t>
            </a:r>
            <a:r>
              <a:rPr lang="en-US" altLang="zh-TW" sz="1200" dirty="0"/>
              <a:t>-Ping Tseng, </a:t>
            </a:r>
            <a:r>
              <a:rPr lang="en-US" altLang="zh-TW" sz="1200" dirty="0" smtClean="0"/>
              <a:t>and Yu-Chi Tang</a:t>
            </a:r>
            <a:r>
              <a:rPr lang="en-US" altLang="zh-TW" sz="1200" dirty="0"/>
              <a:t>, “Design of SDN-enabled Cloud Data Center,” 5th International Symposium </a:t>
            </a:r>
            <a:r>
              <a:rPr lang="en-US" altLang="zh-TW" sz="1200" dirty="0" smtClean="0"/>
              <a:t>on Cloud </a:t>
            </a:r>
            <a:r>
              <a:rPr lang="en-US" altLang="zh-TW" sz="1200" dirty="0"/>
              <a:t>and Service Computing (SC2 2015</a:t>
            </a:r>
            <a:r>
              <a:rPr lang="en-US" altLang="zh-TW" sz="1200" dirty="0" smtClean="0"/>
              <a:t>), Chengdu</a:t>
            </a:r>
            <a:r>
              <a:rPr lang="en-US" altLang="zh-TW" sz="1200" dirty="0"/>
              <a:t>, China, Dec. 19-21, 2015.</a:t>
            </a:r>
          </a:p>
          <a:p>
            <a:pPr lvl="1"/>
            <a:r>
              <a:rPr lang="en-US" altLang="zh-TW" sz="1800" dirty="0" smtClean="0"/>
              <a:t>Submitted</a:t>
            </a:r>
          </a:p>
          <a:p>
            <a:pPr lvl="2"/>
            <a:r>
              <a:rPr lang="en-US" altLang="zh-TW" sz="1200" dirty="0" err="1" smtClean="0"/>
              <a:t>Jiann</a:t>
            </a:r>
            <a:r>
              <a:rPr lang="en-US" altLang="zh-TW" sz="1200" dirty="0" smtClean="0"/>
              <a:t>-Liang Chen, Yi-Wei Ma, Hung-Yi </a:t>
            </a:r>
            <a:r>
              <a:rPr lang="en-US" altLang="zh-TW" sz="1200" dirty="0" err="1" smtClean="0"/>
              <a:t>Kuo</a:t>
            </a:r>
            <a:r>
              <a:rPr lang="en-US" altLang="zh-TW" sz="1200" dirty="0" smtClean="0"/>
              <a:t>, Chu-Sing Yang and Wen-</a:t>
            </a:r>
            <a:r>
              <a:rPr lang="en-US" altLang="zh-TW" sz="1200" dirty="0" err="1" smtClean="0"/>
              <a:t>Chien</a:t>
            </a:r>
            <a:r>
              <a:rPr lang="en-US" altLang="zh-TW" sz="1200" dirty="0" smtClean="0"/>
              <a:t> Hung, “Software-Defined Network Virtualization Platform for Enterprise Network Resource Management,” Submit to the IEEE Transactions on Emerging Topics in Computing, 2014. (Minor Revision)</a:t>
            </a:r>
          </a:p>
          <a:p>
            <a:pPr lvl="2"/>
            <a:r>
              <a:rPr lang="en-US" altLang="zh-TW" sz="1200" dirty="0" smtClean="0"/>
              <a:t>Pang-Wei Tsai, Wai-Hong Fong, </a:t>
            </a:r>
            <a:r>
              <a:rPr lang="en-US" altLang="zh-TW" sz="1200" dirty="0" err="1" smtClean="0"/>
              <a:t>Ko</a:t>
            </a:r>
            <a:r>
              <a:rPr lang="en-US" altLang="zh-TW" sz="1200" dirty="0" smtClean="0"/>
              <a:t>-Wei Huang, Mon-Yen Luo and Chu-Sing Yang, "Design and Development of Virtual Nodes in the Network Testbed for Emulation." in 2015 IEEE Pacific Rim Conference on Communications, Computers and Signal Processing.</a:t>
            </a:r>
          </a:p>
          <a:p>
            <a:pPr lvl="2"/>
            <a:r>
              <a:rPr lang="en-US" altLang="zh-TW" sz="1200" dirty="0" smtClean="0"/>
              <a:t>Yi-Wei Ma, </a:t>
            </a:r>
            <a:r>
              <a:rPr lang="en-US" altLang="zh-TW" sz="1200" dirty="0" err="1" smtClean="0"/>
              <a:t>Jiann</a:t>
            </a:r>
            <a:r>
              <a:rPr lang="en-US" altLang="zh-TW" sz="1200" dirty="0" smtClean="0"/>
              <a:t>-Liang Chen, </a:t>
            </a:r>
            <a:r>
              <a:rPr lang="en-US" altLang="zh-TW" sz="1200" dirty="0" err="1" smtClean="0"/>
              <a:t>Kui</a:t>
            </a:r>
            <a:r>
              <a:rPr lang="en-US" altLang="zh-TW" sz="1200" dirty="0" smtClean="0"/>
              <a:t>-He Cheng and Wen-</a:t>
            </a:r>
            <a:r>
              <a:rPr lang="en-US" altLang="zh-TW" sz="1200" dirty="0" err="1" smtClean="0"/>
              <a:t>Chien</a:t>
            </a:r>
            <a:r>
              <a:rPr lang="en-US" altLang="zh-TW" sz="1200" dirty="0" smtClean="0"/>
              <a:t> Hung, “Load-Balancing Multiple Controllers Mechanism for Software-Defined Networking” Submit to the Wireless Personal Communications, 2015</a:t>
            </a:r>
            <a:r>
              <a:rPr lang="en-US" altLang="zh-TW" sz="1200" dirty="0" smtClean="0"/>
              <a:t>.</a:t>
            </a:r>
          </a:p>
          <a:p>
            <a:pPr lvl="2"/>
            <a:r>
              <a:rPr lang="en-US" altLang="zh-TW" sz="1200" dirty="0"/>
              <a:t>Po-</a:t>
            </a:r>
            <a:r>
              <a:rPr lang="en-US" altLang="zh-TW" sz="1200" dirty="0" err="1"/>
              <a:t>Ching</a:t>
            </a:r>
            <a:r>
              <a:rPr lang="en-US" altLang="zh-TW" sz="1200" dirty="0"/>
              <a:t> Lin, Ying-Dar Lin, Cheng-Ying Wu, Yuan-Cheng Lai and Yi-</a:t>
            </a:r>
            <a:r>
              <a:rPr lang="en-US" altLang="zh-TW" sz="1200" dirty="0" err="1"/>
              <a:t>Chih</a:t>
            </a:r>
            <a:r>
              <a:rPr lang="en-US" altLang="zh-TW" sz="1200" dirty="0"/>
              <a:t> Kao, </a:t>
            </a:r>
            <a:r>
              <a:rPr lang="en-US" altLang="zh-TW" sz="1200" dirty="0" smtClean="0"/>
              <a:t>“Balanced </a:t>
            </a:r>
            <a:r>
              <a:rPr lang="en-US" altLang="zh-TW" sz="1200" dirty="0"/>
              <a:t>Service Chaining with Traffic Steering in Software </a:t>
            </a:r>
            <a:r>
              <a:rPr lang="en-US" altLang="zh-TW" sz="1200" dirty="0" smtClean="0"/>
              <a:t>Defined Networks </a:t>
            </a:r>
            <a:r>
              <a:rPr lang="en-US" altLang="zh-TW" sz="1200" dirty="0"/>
              <a:t>with Network Function </a:t>
            </a:r>
            <a:r>
              <a:rPr lang="en-US" altLang="zh-TW" sz="1200" dirty="0" smtClean="0"/>
              <a:t>Virtualization,” Submitted to IEEE </a:t>
            </a:r>
            <a:r>
              <a:rPr lang="en-US" altLang="zh-TW" sz="1200" dirty="0"/>
              <a:t>Computer.</a:t>
            </a:r>
            <a:endParaRPr lang="en-US" altLang="zh-TW" sz="1200" dirty="0" smtClean="0"/>
          </a:p>
          <a:p>
            <a:pPr lvl="2"/>
            <a:endParaRPr lang="en-US" altLang="zh-TW" sz="1200" dirty="0" smtClean="0"/>
          </a:p>
          <a:p>
            <a:pPr lvl="2"/>
            <a:endParaRPr lang="zh-TW" altLang="en-US" sz="1400" dirty="0" smtClean="0"/>
          </a:p>
        </p:txBody>
      </p:sp>
      <p:sp>
        <p:nvSpPr>
          <p:cNvPr id="2560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3EBF27A7-990E-4E03-B516-B480BC66C909}" type="slidenum">
              <a:rPr kumimoji="0" lang="en-US" altLang="zh-TW" baseline="0">
                <a:latin typeface="Garamond" panose="02020404030301010803" pitchFamily="18" charset="0"/>
              </a:rPr>
              <a:pPr/>
              <a:t>12</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績效指標</a:t>
            </a:r>
          </a:p>
        </p:txBody>
      </p:sp>
      <p:sp>
        <p:nvSpPr>
          <p:cNvPr id="31747" name="內容版面配置區 2"/>
          <p:cNvSpPr>
            <a:spLocks noGrp="1"/>
          </p:cNvSpPr>
          <p:nvPr>
            <p:ph idx="1"/>
          </p:nvPr>
        </p:nvSpPr>
        <p:spPr>
          <a:xfrm>
            <a:off x="457200" y="1052736"/>
            <a:ext cx="8229600" cy="5078189"/>
          </a:xfrm>
        </p:spPr>
        <p:txBody>
          <a:bodyPr/>
          <a:lstStyle/>
          <a:p>
            <a:pPr marL="342900" lvl="1" indent="-342900">
              <a:buClr>
                <a:schemeClr val="accent1"/>
              </a:buClr>
              <a:buSzPct val="65000"/>
              <a:buFont typeface="Wingdings" panose="05000000000000000000" pitchFamily="2" charset="2"/>
              <a:buChar char="n"/>
              <a:defRPr/>
            </a:pPr>
            <a:r>
              <a:rPr lang="zh-TW" altLang="en-US" dirty="0" smtClean="0">
                <a:latin typeface="Times New Roman" pitchFamily="18" charset="0"/>
                <a:ea typeface="標楷體" pitchFamily="65" charset="-120"/>
              </a:rPr>
              <a:t>國際標準會議參與</a:t>
            </a:r>
            <a:r>
              <a:rPr lang="en-US" altLang="zh-TW" dirty="0" smtClean="0">
                <a:latin typeface="Times New Roman" pitchFamily="18" charset="0"/>
                <a:ea typeface="標楷體" pitchFamily="65" charset="-120"/>
              </a:rPr>
              <a:t>(</a:t>
            </a:r>
            <a:r>
              <a:rPr lang="zh-TW" altLang="en-US" dirty="0" smtClean="0">
                <a:latin typeface="Times New Roman" pitchFamily="18" charset="0"/>
                <a:ea typeface="標楷體" pitchFamily="65" charset="-120"/>
              </a:rPr>
              <a:t>子計畫二</a:t>
            </a:r>
            <a:r>
              <a:rPr lang="en-US" altLang="zh-TW" dirty="0" smtClean="0">
                <a:latin typeface="Times New Roman" pitchFamily="18" charset="0"/>
                <a:ea typeface="標楷體" pitchFamily="65" charset="-120"/>
              </a:rPr>
              <a:t>)</a:t>
            </a:r>
          </a:p>
          <a:p>
            <a:pPr lvl="1">
              <a:defRPr/>
            </a:pPr>
            <a:r>
              <a:rPr lang="zh-TW" altLang="en-US" dirty="0" smtClean="0">
                <a:latin typeface="Times New Roman" pitchFamily="18" charset="0"/>
                <a:ea typeface="標楷體" pitchFamily="65" charset="-120"/>
              </a:rPr>
              <a:t>由林柏青教授代表在今年</a:t>
            </a:r>
            <a:r>
              <a:rPr lang="en-US" altLang="zh-TW" dirty="0" smtClean="0">
                <a:latin typeface="Times New Roman" pitchFamily="18" charset="0"/>
                <a:ea typeface="標楷體" pitchFamily="65" charset="-120"/>
              </a:rPr>
              <a:t>2</a:t>
            </a:r>
            <a:r>
              <a:rPr lang="zh-TW" altLang="en-US" dirty="0" smtClean="0">
                <a:latin typeface="Times New Roman" pitchFamily="18" charset="0"/>
                <a:ea typeface="標楷體" pitchFamily="65" charset="-120"/>
              </a:rPr>
              <a:t>月</a:t>
            </a:r>
            <a:r>
              <a:rPr lang="en-US" altLang="zh-TW" dirty="0" smtClean="0">
                <a:latin typeface="Times New Roman" pitchFamily="18" charset="0"/>
                <a:ea typeface="標楷體" pitchFamily="65" charset="-120"/>
              </a:rPr>
              <a:t>11-13</a:t>
            </a:r>
            <a:r>
              <a:rPr lang="zh-TW" altLang="en-US" dirty="0" smtClean="0">
                <a:latin typeface="Times New Roman" pitchFamily="18" charset="0"/>
                <a:ea typeface="標楷體" pitchFamily="65" charset="-120"/>
              </a:rPr>
              <a:t>日位於</a:t>
            </a:r>
            <a:r>
              <a:rPr lang="en-US" altLang="zh-TW" dirty="0" smtClean="0">
                <a:latin typeface="Times New Roman" pitchFamily="18" charset="0"/>
                <a:ea typeface="標楷體" pitchFamily="65" charset="-120"/>
              </a:rPr>
              <a:t>Santa Clara, CA</a:t>
            </a:r>
            <a:r>
              <a:rPr lang="zh-TW" altLang="en-US" dirty="0" smtClean="0">
                <a:latin typeface="Times New Roman" pitchFamily="18" charset="0"/>
                <a:ea typeface="標楷體" pitchFamily="65" charset="-120"/>
              </a:rPr>
              <a:t>的</a:t>
            </a:r>
            <a:r>
              <a:rPr lang="en-US" altLang="zh-TW" dirty="0" smtClean="0">
                <a:latin typeface="Times New Roman" pitchFamily="18" charset="0"/>
                <a:ea typeface="標楷體" pitchFamily="65" charset="-120"/>
              </a:rPr>
              <a:t>ONF Member Workdays</a:t>
            </a:r>
            <a:r>
              <a:rPr lang="zh-TW" altLang="en-US" dirty="0" smtClean="0">
                <a:latin typeface="Times New Roman" pitchFamily="18" charset="0"/>
                <a:ea typeface="標楷體" pitchFamily="65" charset="-120"/>
              </a:rPr>
              <a:t>會議進行簡報。</a:t>
            </a:r>
            <a:endParaRPr lang="en-US" altLang="zh-TW" dirty="0" smtClean="0">
              <a:latin typeface="Times New Roman" pitchFamily="18" charset="0"/>
              <a:ea typeface="標楷體" pitchFamily="65" charset="-120"/>
            </a:endParaRPr>
          </a:p>
          <a:p>
            <a:pPr lvl="1">
              <a:defRPr/>
            </a:pPr>
            <a:r>
              <a:rPr lang="zh-TW" altLang="en-US" dirty="0">
                <a:latin typeface="Times New Roman" pitchFamily="18" charset="0"/>
                <a:ea typeface="標楷體" pitchFamily="65" charset="-120"/>
              </a:rPr>
              <a:t>由林盈達教授以</a:t>
            </a:r>
            <a:r>
              <a:rPr lang="en-US" altLang="zh-TW" dirty="0">
                <a:latin typeface="Times New Roman" pitchFamily="18" charset="0"/>
                <a:ea typeface="標楷體" pitchFamily="65" charset="-120"/>
              </a:rPr>
              <a:t>research associate</a:t>
            </a:r>
            <a:r>
              <a:rPr lang="zh-TW" altLang="en-US" dirty="0">
                <a:latin typeface="Times New Roman" pitchFamily="18" charset="0"/>
                <a:ea typeface="標楷體" pitchFamily="65" charset="-120"/>
              </a:rPr>
              <a:t>身份參與今年</a:t>
            </a:r>
            <a:r>
              <a:rPr lang="en-US" altLang="zh-TW" dirty="0">
                <a:latin typeface="Times New Roman" pitchFamily="18" charset="0"/>
                <a:ea typeface="標楷體" pitchFamily="65" charset="-120"/>
              </a:rPr>
              <a:t>9</a:t>
            </a:r>
            <a:r>
              <a:rPr lang="zh-TW" altLang="en-US" dirty="0">
                <a:latin typeface="Times New Roman" pitchFamily="18" charset="0"/>
                <a:ea typeface="標楷體" pitchFamily="65" charset="-120"/>
              </a:rPr>
              <a:t>月在</a:t>
            </a:r>
            <a:r>
              <a:rPr lang="en-US" altLang="zh-TW" dirty="0">
                <a:latin typeface="Times New Roman" pitchFamily="18" charset="0"/>
                <a:ea typeface="標楷體" pitchFamily="65" charset="-120"/>
              </a:rPr>
              <a:t>Santa Clara, CA</a:t>
            </a:r>
            <a:r>
              <a:rPr lang="zh-TW" altLang="en-US" dirty="0">
                <a:latin typeface="Times New Roman" pitchFamily="18" charset="0"/>
                <a:ea typeface="標楷體" pitchFamily="65" charset="-120"/>
              </a:rPr>
              <a:t>的</a:t>
            </a:r>
            <a:r>
              <a:rPr lang="en-US" altLang="zh-TW" dirty="0">
                <a:latin typeface="Times New Roman" pitchFamily="18" charset="0"/>
                <a:ea typeface="標楷體" pitchFamily="65" charset="-120"/>
              </a:rPr>
              <a:t>ONF Member Workdays</a:t>
            </a:r>
            <a:r>
              <a:rPr lang="zh-TW" altLang="en-US" dirty="0" smtClean="0">
                <a:latin typeface="Times New Roman" pitchFamily="18" charset="0"/>
                <a:ea typeface="標楷體" pitchFamily="65" charset="-120"/>
              </a:rPr>
              <a:t>會議</a:t>
            </a:r>
          </a:p>
          <a:p>
            <a:pPr>
              <a:defRPr/>
            </a:pPr>
            <a:r>
              <a:rPr lang="zh-TW" altLang="en-US" dirty="0" smtClean="0">
                <a:latin typeface="Times New Roman" pitchFamily="18" charset="0"/>
                <a:ea typeface="標楷體" pitchFamily="65" charset="-120"/>
              </a:rPr>
              <a:t>衍生產學合作案</a:t>
            </a:r>
            <a:endParaRPr lang="en-US" altLang="zh-TW" dirty="0" smtClean="0">
              <a:latin typeface="Times New Roman" pitchFamily="18" charset="0"/>
              <a:ea typeface="標楷體" pitchFamily="65" charset="-120"/>
            </a:endParaRPr>
          </a:p>
          <a:p>
            <a:pPr lvl="1">
              <a:defRPr/>
            </a:pPr>
            <a:r>
              <a:rPr lang="zh-TW" altLang="en-US" dirty="0" smtClean="0">
                <a:latin typeface="Times New Roman" pitchFamily="18" charset="0"/>
                <a:ea typeface="標楷體" pitchFamily="65" charset="-120"/>
              </a:rPr>
              <a:t>工研院委託研究案</a:t>
            </a:r>
            <a:r>
              <a:rPr lang="en-US" altLang="zh-TW" dirty="0" smtClean="0">
                <a:latin typeface="Times New Roman" pitchFamily="18" charset="0"/>
                <a:ea typeface="標楷體" pitchFamily="65" charset="-120"/>
              </a:rPr>
              <a:t>: LTE Small Cell SON </a:t>
            </a:r>
            <a:r>
              <a:rPr lang="zh-TW" altLang="en-US" dirty="0" smtClean="0">
                <a:latin typeface="Times New Roman" pitchFamily="18" charset="0"/>
                <a:ea typeface="標楷體" pitchFamily="65" charset="-120"/>
              </a:rPr>
              <a:t>功能測試案例開發，</a:t>
            </a:r>
            <a:r>
              <a:rPr lang="en-US" altLang="zh-TW" dirty="0" smtClean="0">
                <a:latin typeface="Times New Roman" pitchFamily="18" charset="0"/>
                <a:ea typeface="標楷體" pitchFamily="65" charset="-120"/>
              </a:rPr>
              <a:t>2015/5/15~2016/2/15</a:t>
            </a:r>
            <a:r>
              <a:rPr lang="zh-TW" altLang="en-US" dirty="0" smtClean="0">
                <a:latin typeface="Times New Roman" pitchFamily="18" charset="0"/>
                <a:ea typeface="標楷體" pitchFamily="65" charset="-120"/>
              </a:rPr>
              <a:t>。</a:t>
            </a:r>
            <a:r>
              <a:rPr lang="en-US" altLang="zh-TW" dirty="0" smtClean="0">
                <a:latin typeface="Times New Roman" pitchFamily="18" charset="0"/>
                <a:ea typeface="標楷體" pitchFamily="65" charset="-120"/>
              </a:rPr>
              <a:t>(</a:t>
            </a:r>
            <a:r>
              <a:rPr lang="zh-TW" altLang="en-US" dirty="0" smtClean="0">
                <a:latin typeface="Times New Roman" pitchFamily="18" charset="0"/>
                <a:ea typeface="標楷體" pitchFamily="65" charset="-120"/>
              </a:rPr>
              <a:t>子計畫一</a:t>
            </a:r>
            <a:r>
              <a:rPr lang="en-US" altLang="zh-TW" dirty="0" smtClean="0">
                <a:latin typeface="Times New Roman" pitchFamily="18" charset="0"/>
                <a:ea typeface="標楷體" pitchFamily="65" charset="-120"/>
              </a:rPr>
              <a:t>)</a:t>
            </a:r>
          </a:p>
          <a:p>
            <a:pPr lvl="1">
              <a:defRPr/>
            </a:pPr>
            <a:r>
              <a:rPr lang="zh-TW" altLang="en-US" dirty="0" smtClean="0">
                <a:latin typeface="Times New Roman" pitchFamily="18" charset="0"/>
                <a:ea typeface="標楷體" pitchFamily="65" charset="-120"/>
              </a:rPr>
              <a:t>資策會委託研究案</a:t>
            </a:r>
            <a:r>
              <a:rPr lang="en-US" altLang="zh-TW" dirty="0" smtClean="0">
                <a:latin typeface="Times New Roman" pitchFamily="18" charset="0"/>
                <a:ea typeface="標楷體" pitchFamily="65" charset="-120"/>
              </a:rPr>
              <a:t>: SDN </a:t>
            </a:r>
            <a:r>
              <a:rPr lang="zh-TW" altLang="en-US" dirty="0" smtClean="0">
                <a:latin typeface="Times New Roman" pitchFamily="18" charset="0"/>
                <a:ea typeface="標楷體" pitchFamily="65" charset="-120"/>
              </a:rPr>
              <a:t>測試案例與工具開發，</a:t>
            </a:r>
            <a:r>
              <a:rPr lang="en-US" altLang="zh-TW" dirty="0" smtClean="0">
                <a:latin typeface="Times New Roman" pitchFamily="18" charset="0"/>
                <a:ea typeface="標楷體" pitchFamily="65" charset="-120"/>
              </a:rPr>
              <a:t>2015/6</a:t>
            </a:r>
            <a:r>
              <a:rPr lang="zh-TW" altLang="en-US" dirty="0" smtClean="0">
                <a:latin typeface="Times New Roman" pitchFamily="18" charset="0"/>
                <a:ea typeface="標楷體" pitchFamily="65" charset="-120"/>
              </a:rPr>
              <a:t>開始。</a:t>
            </a:r>
            <a:r>
              <a:rPr lang="en-US" altLang="zh-TW" dirty="0" smtClean="0">
                <a:latin typeface="Times New Roman" pitchFamily="18" charset="0"/>
                <a:ea typeface="標楷體" pitchFamily="65" charset="-120"/>
              </a:rPr>
              <a:t>(</a:t>
            </a:r>
            <a:r>
              <a:rPr lang="zh-TW" altLang="en-US" dirty="0" smtClean="0">
                <a:latin typeface="Times New Roman" pitchFamily="18" charset="0"/>
                <a:ea typeface="標楷體" pitchFamily="65" charset="-120"/>
              </a:rPr>
              <a:t>子計畫一</a:t>
            </a:r>
            <a:r>
              <a:rPr lang="en-US" altLang="zh-TW" dirty="0" smtClean="0">
                <a:latin typeface="Times New Roman" pitchFamily="18" charset="0"/>
                <a:ea typeface="標楷體" pitchFamily="65" charset="-120"/>
              </a:rPr>
              <a:t>)</a:t>
            </a:r>
          </a:p>
          <a:p>
            <a:pPr>
              <a:defRPr/>
            </a:pPr>
            <a:r>
              <a:rPr lang="zh-TW" altLang="en-US" dirty="0" smtClean="0">
                <a:latin typeface="Times New Roman" pitchFamily="18" charset="0"/>
                <a:ea typeface="標楷體" pitchFamily="65" charset="-120"/>
              </a:rPr>
              <a:t>促成與學界或產業團體合作研究</a:t>
            </a:r>
            <a:endParaRPr lang="en-US" altLang="zh-TW" dirty="0" smtClean="0">
              <a:latin typeface="Times New Roman" pitchFamily="18" charset="0"/>
              <a:ea typeface="標楷體" pitchFamily="65" charset="-120"/>
            </a:endParaRPr>
          </a:p>
          <a:p>
            <a:pPr lvl="1">
              <a:defRPr/>
            </a:pPr>
            <a:r>
              <a:rPr lang="zh-TW" altLang="en-US" dirty="0" smtClean="0">
                <a:latin typeface="Times New Roman" pitchFamily="18" charset="0"/>
                <a:ea typeface="標楷體" pitchFamily="65" charset="-120"/>
              </a:rPr>
              <a:t>申請成為</a:t>
            </a:r>
            <a:r>
              <a:rPr lang="en-US" altLang="zh-TW" dirty="0" smtClean="0">
                <a:latin typeface="Times New Roman" pitchFamily="18" charset="0"/>
                <a:ea typeface="標楷體" pitchFamily="65" charset="-120"/>
              </a:rPr>
              <a:t>SDN </a:t>
            </a:r>
            <a:r>
              <a:rPr lang="zh-TW" altLang="en-US" dirty="0" smtClean="0">
                <a:latin typeface="Times New Roman" pitchFamily="18" charset="0"/>
                <a:ea typeface="標楷體" pitchFamily="65" charset="-120"/>
              </a:rPr>
              <a:t>聯盟為觀察員 </a:t>
            </a:r>
            <a:r>
              <a:rPr lang="en-US" altLang="zh-TW" dirty="0" smtClean="0">
                <a:latin typeface="Times New Roman" pitchFamily="18" charset="0"/>
                <a:ea typeface="標楷體" pitchFamily="65" charset="-120"/>
              </a:rPr>
              <a:t>(</a:t>
            </a:r>
            <a:r>
              <a:rPr lang="zh-TW" altLang="en-US" dirty="0" smtClean="0">
                <a:latin typeface="Times New Roman" pitchFamily="18" charset="0"/>
                <a:ea typeface="標楷體" pitchFamily="65" charset="-120"/>
              </a:rPr>
              <a:t>總計畫</a:t>
            </a:r>
            <a:r>
              <a:rPr lang="en-US" altLang="zh-TW" dirty="0" smtClean="0">
                <a:latin typeface="Times New Roman" pitchFamily="18" charset="0"/>
                <a:ea typeface="標楷體" pitchFamily="65" charset="-120"/>
              </a:rPr>
              <a:t>)</a:t>
            </a:r>
            <a:endParaRPr lang="zh-TW" altLang="en-US" dirty="0" smtClean="0">
              <a:latin typeface="Times New Roman" pitchFamily="18" charset="0"/>
              <a:ea typeface="標楷體" pitchFamily="65" charset="-120"/>
            </a:endParaRPr>
          </a:p>
        </p:txBody>
      </p:sp>
      <p:sp>
        <p:nvSpPr>
          <p:cNvPr id="2662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CD3C1818-B2D1-423F-AF94-86F7A939A957}" type="slidenum">
              <a:rPr kumimoji="0" lang="en-US" altLang="zh-TW" baseline="0">
                <a:latin typeface="Garamond" panose="02020404030301010803" pitchFamily="18" charset="0"/>
              </a:rPr>
              <a:pPr/>
              <a:t>13</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與法人合作狀況</a:t>
            </a:r>
          </a:p>
        </p:txBody>
      </p:sp>
      <p:sp>
        <p:nvSpPr>
          <p:cNvPr id="27651" name="內容版面配置區 2"/>
          <p:cNvSpPr>
            <a:spLocks noGrp="1"/>
          </p:cNvSpPr>
          <p:nvPr>
            <p:ph idx="1"/>
          </p:nvPr>
        </p:nvSpPr>
        <p:spPr>
          <a:xfrm>
            <a:off x="457200" y="1412875"/>
            <a:ext cx="8229600" cy="4718050"/>
          </a:xfrm>
        </p:spPr>
        <p:txBody>
          <a:bodyPr/>
          <a:lstStyle/>
          <a:p>
            <a:r>
              <a:rPr lang="zh-TW" altLang="en-US" smtClean="0">
                <a:latin typeface="Times New Roman" panose="02020603050405020304" pitchFamily="18" charset="0"/>
                <a:ea typeface="標楷體" panose="03000509000000000000" pitchFamily="65" charset="-120"/>
              </a:rPr>
              <a:t>與合作法人工作會議</a:t>
            </a:r>
            <a:endParaRPr lang="en-US" altLang="zh-TW" smtClean="0">
              <a:latin typeface="Times New Roman" panose="02020603050405020304" pitchFamily="18" charset="0"/>
              <a:ea typeface="標楷體" panose="03000509000000000000" pitchFamily="65" charset="-120"/>
            </a:endParaRPr>
          </a:p>
          <a:p>
            <a:pPr lvl="1"/>
            <a:r>
              <a:rPr lang="en-US" altLang="zh-TW" smtClean="0">
                <a:latin typeface="Times New Roman" panose="02020603050405020304" pitchFamily="18" charset="0"/>
                <a:ea typeface="標楷體" panose="03000509000000000000" pitchFamily="65" charset="-120"/>
              </a:rPr>
              <a:t>2/6 </a:t>
            </a:r>
            <a:r>
              <a:rPr lang="zh-TW" altLang="en-US" smtClean="0">
                <a:latin typeface="Times New Roman" panose="02020603050405020304" pitchFamily="18" charset="0"/>
                <a:ea typeface="標楷體" panose="03000509000000000000" pitchFamily="65" charset="-120"/>
              </a:rPr>
              <a:t>與資策會智慧網通系統研究所進行第一次會議</a:t>
            </a:r>
            <a:endParaRPr lang="en-US" altLang="zh-TW" smtClean="0">
              <a:latin typeface="Times New Roman" panose="02020603050405020304" pitchFamily="18" charset="0"/>
              <a:ea typeface="標楷體" panose="03000509000000000000" pitchFamily="65" charset="-120"/>
            </a:endParaRPr>
          </a:p>
          <a:p>
            <a:pPr lvl="1"/>
            <a:r>
              <a:rPr lang="en-US" altLang="zh-TW" smtClean="0">
                <a:latin typeface="Times New Roman" panose="02020603050405020304" pitchFamily="18" charset="0"/>
                <a:ea typeface="標楷體" panose="03000509000000000000" pitchFamily="65" charset="-120"/>
              </a:rPr>
              <a:t>4/17 </a:t>
            </a:r>
            <a:r>
              <a:rPr lang="zh-TW" altLang="en-US" smtClean="0">
                <a:latin typeface="Times New Roman" panose="02020603050405020304" pitchFamily="18" charset="0"/>
                <a:ea typeface="標楷體" panose="03000509000000000000" pitchFamily="65" charset="-120"/>
              </a:rPr>
              <a:t>與資策會智慧網通系統研究所進行第二次會議</a:t>
            </a:r>
            <a:endParaRPr lang="en-US" altLang="zh-TW" smtClean="0">
              <a:latin typeface="Times New Roman" panose="02020603050405020304" pitchFamily="18" charset="0"/>
              <a:ea typeface="標楷體" panose="03000509000000000000" pitchFamily="65" charset="-120"/>
            </a:endParaRPr>
          </a:p>
          <a:p>
            <a:pPr lvl="1"/>
            <a:r>
              <a:rPr lang="en-US" altLang="zh-TW" smtClean="0">
                <a:latin typeface="Times New Roman" panose="02020603050405020304" pitchFamily="18" charset="0"/>
                <a:ea typeface="標楷體" panose="03000509000000000000" pitchFamily="65" charset="-120"/>
              </a:rPr>
              <a:t>3/20 </a:t>
            </a:r>
            <a:r>
              <a:rPr lang="zh-TW" altLang="en-US" smtClean="0">
                <a:latin typeface="Times New Roman" panose="02020603050405020304" pitchFamily="18" charset="0"/>
                <a:ea typeface="標楷體" panose="03000509000000000000" pitchFamily="65" charset="-120"/>
              </a:rPr>
              <a:t>與工研院電通所進行第一次會議</a:t>
            </a:r>
          </a:p>
          <a:p>
            <a:r>
              <a:rPr lang="zh-TW" altLang="en-US" smtClean="0">
                <a:latin typeface="Times New Roman" panose="02020603050405020304" pitchFamily="18" charset="0"/>
                <a:ea typeface="標楷體" panose="03000509000000000000" pitchFamily="65" charset="-120"/>
              </a:rPr>
              <a:t>學生至法人單位實習名單</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全職，</a:t>
            </a:r>
            <a:r>
              <a:rPr lang="en-US" altLang="zh-TW" smtClean="0">
                <a:latin typeface="Times New Roman" panose="02020603050405020304" pitchFamily="18" charset="0"/>
                <a:ea typeface="標楷體" panose="03000509000000000000" pitchFamily="65" charset="-120"/>
              </a:rPr>
              <a:t>3</a:t>
            </a:r>
            <a:r>
              <a:rPr lang="zh-TW" altLang="en-US" smtClean="0">
                <a:latin typeface="Times New Roman" panose="02020603050405020304" pitchFamily="18" charset="0"/>
                <a:ea typeface="標楷體" panose="03000509000000000000" pitchFamily="65" charset="-120"/>
              </a:rPr>
              <a:t>博</a:t>
            </a:r>
            <a:r>
              <a:rPr lang="en-US" altLang="zh-TW" smtClean="0">
                <a:latin typeface="Times New Roman" panose="02020603050405020304" pitchFamily="18" charset="0"/>
                <a:ea typeface="標楷體" panose="03000509000000000000" pitchFamily="65" charset="-120"/>
              </a:rPr>
              <a:t>6</a:t>
            </a:r>
            <a:r>
              <a:rPr lang="zh-TW" altLang="en-US" smtClean="0">
                <a:latin typeface="Times New Roman" panose="02020603050405020304" pitchFamily="18" charset="0"/>
                <a:ea typeface="標楷體" panose="03000509000000000000" pitchFamily="65" charset="-120"/>
              </a:rPr>
              <a:t>碩</a:t>
            </a:r>
            <a:r>
              <a:rPr lang="en-US" altLang="zh-TW" smtClean="0">
                <a:latin typeface="Times New Roman" panose="02020603050405020304" pitchFamily="18" charset="0"/>
                <a:ea typeface="標楷體" panose="03000509000000000000" pitchFamily="65" charset="-120"/>
              </a:rPr>
              <a:t>)</a:t>
            </a:r>
          </a:p>
          <a:p>
            <a:pPr lvl="1"/>
            <a:r>
              <a:rPr lang="zh-TW" altLang="en-US" smtClean="0">
                <a:latin typeface="Times New Roman" panose="02020603050405020304" pitchFamily="18" charset="0"/>
                <a:ea typeface="標楷體" panose="03000509000000000000" pitchFamily="65" charset="-120"/>
              </a:rPr>
              <a:t>李光益</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博</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、江政謀、謝宜麟、陳世曄</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博</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、張德偉、簡旭彤、周啟松、廖柏穎</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博</a:t>
            </a:r>
            <a:r>
              <a:rPr lang="en-US" altLang="zh-TW" smtClean="0">
                <a:latin typeface="Times New Roman" panose="02020603050405020304" pitchFamily="18" charset="0"/>
                <a:ea typeface="標楷體" panose="03000509000000000000" pitchFamily="65" charset="-120"/>
              </a:rPr>
              <a:t>)</a:t>
            </a:r>
            <a:r>
              <a:rPr lang="zh-TW" altLang="en-US" smtClean="0">
                <a:latin typeface="Times New Roman" panose="02020603050405020304" pitchFamily="18" charset="0"/>
                <a:ea typeface="標楷體" panose="03000509000000000000" pitchFamily="65" charset="-120"/>
              </a:rPr>
              <a:t>、楊順程。</a:t>
            </a:r>
            <a:endParaRPr lang="en-US" altLang="zh-TW" smtClean="0">
              <a:latin typeface="Times New Roman" panose="02020603050405020304" pitchFamily="18" charset="0"/>
              <a:ea typeface="標楷體" panose="03000509000000000000" pitchFamily="65" charset="-120"/>
            </a:endParaRPr>
          </a:p>
        </p:txBody>
      </p:sp>
      <p:sp>
        <p:nvSpPr>
          <p:cNvPr id="2765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4805F7B8-4F4D-4797-89B2-EF1692854980}" type="slidenum">
              <a:rPr kumimoji="0" lang="en-US" altLang="zh-TW" baseline="0">
                <a:latin typeface="Garamond" panose="02020404030301010803" pitchFamily="18" charset="0"/>
              </a:rPr>
              <a:pPr/>
              <a:t>14</a:t>
            </a:fld>
            <a:endParaRPr kumimoji="0" lang="en-US" altLang="zh-TW" baseline="0">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標題 1"/>
          <p:cNvSpPr>
            <a:spLocks noGrp="1"/>
          </p:cNvSpPr>
          <p:nvPr>
            <p:ph type="title"/>
          </p:nvPr>
        </p:nvSpPr>
        <p:spPr>
          <a:xfrm>
            <a:off x="457200" y="250825"/>
            <a:ext cx="8229600" cy="1139825"/>
          </a:xfrm>
        </p:spPr>
        <p:txBody>
          <a:bodyPr/>
          <a:lstStyle/>
          <a:p>
            <a:r>
              <a:rPr lang="zh-TW" altLang="en-US" sz="3600" smtClean="0">
                <a:latin typeface="標楷體" panose="03000509000000000000" pitchFamily="65" charset="-120"/>
                <a:ea typeface="標楷體" panose="03000509000000000000" pitchFamily="65" charset="-120"/>
              </a:rPr>
              <a:t>總計畫</a:t>
            </a:r>
            <a:r>
              <a:rPr lang="en-US" altLang="zh-TW" sz="3600" smtClean="0">
                <a:latin typeface="標楷體" panose="03000509000000000000" pitchFamily="65" charset="-120"/>
                <a:ea typeface="標楷體" panose="03000509000000000000" pitchFamily="65" charset="-120"/>
              </a:rPr>
              <a:t>: </a:t>
            </a:r>
            <a:r>
              <a:rPr lang="zh-TW" altLang="en-US" sz="3600" smtClean="0">
                <a:latin typeface="標楷體" panose="03000509000000000000" pitchFamily="65" charset="-120"/>
                <a:ea typeface="標楷體" panose="03000509000000000000" pitchFamily="65" charset="-120"/>
              </a:rPr>
              <a:t>服務導向軟體定義雲端資料中心</a:t>
            </a:r>
          </a:p>
        </p:txBody>
      </p:sp>
      <p:sp>
        <p:nvSpPr>
          <p:cNvPr id="41987" name="內容版面配置區 2"/>
          <p:cNvSpPr>
            <a:spLocks noGrp="1"/>
          </p:cNvSpPr>
          <p:nvPr>
            <p:ph idx="1"/>
          </p:nvPr>
        </p:nvSpPr>
        <p:spPr/>
        <p:txBody>
          <a:bodyPr/>
          <a:lstStyle/>
          <a:p>
            <a:r>
              <a:rPr lang="zh-TW" altLang="en-US" smtClean="0">
                <a:latin typeface="標楷體" panose="03000509000000000000" pitchFamily="65" charset="-120"/>
                <a:ea typeface="標楷體" panose="03000509000000000000" pitchFamily="65" charset="-120"/>
              </a:rPr>
              <a:t>總計畫負責建構服務導向軟體定義雲端平台，以整合各子計畫之成果，並協調各子計畫之合作與資源共享。</a:t>
            </a:r>
            <a:endParaRPr lang="en-US" altLang="zh-TW" smtClean="0">
              <a:latin typeface="標楷體" panose="03000509000000000000" pitchFamily="65" charset="-120"/>
              <a:ea typeface="標楷體" panose="03000509000000000000" pitchFamily="65" charset="-120"/>
            </a:endParaRPr>
          </a:p>
          <a:p>
            <a:r>
              <a:rPr lang="zh-TW" altLang="en-US" smtClean="0">
                <a:latin typeface="標楷體" panose="03000509000000000000" pitchFamily="65" charset="-120"/>
                <a:ea typeface="標楷體" panose="03000509000000000000" pitchFamily="65" charset="-120"/>
              </a:rPr>
              <a:t>第一年</a:t>
            </a:r>
            <a:r>
              <a:rPr lang="en-US" altLang="zh-TW" smtClean="0">
                <a:latin typeface="標楷體" panose="03000509000000000000" pitchFamily="65" charset="-120"/>
                <a:ea typeface="標楷體" panose="03000509000000000000" pitchFamily="65" charset="-120"/>
              </a:rPr>
              <a:t>: </a:t>
            </a:r>
            <a:r>
              <a:rPr lang="zh-TW" altLang="en-US" smtClean="0">
                <a:latin typeface="標楷體" panose="03000509000000000000" pitchFamily="65" charset="-120"/>
                <a:ea typeface="標楷體" panose="03000509000000000000" pitchFamily="65" charset="-120"/>
              </a:rPr>
              <a:t>服務導向軟體定義雲端資料中心實驗與測試平台建置</a:t>
            </a:r>
            <a:endParaRPr lang="en-US" altLang="zh-TW" smtClean="0">
              <a:latin typeface="標楷體" panose="03000509000000000000" pitchFamily="65" charset="-120"/>
              <a:ea typeface="標楷體" panose="03000509000000000000" pitchFamily="65" charset="-120"/>
            </a:endParaRPr>
          </a:p>
          <a:p>
            <a:pPr lvl="1"/>
            <a:r>
              <a:rPr lang="zh-TW" altLang="en-US" smtClean="0">
                <a:latin typeface="標楷體" panose="03000509000000000000" pitchFamily="65" charset="-120"/>
                <a:ea typeface="標楷體" panose="03000509000000000000" pitchFamily="65" charset="-120"/>
              </a:rPr>
              <a:t>中正大學配合款</a:t>
            </a:r>
            <a:r>
              <a:rPr lang="en-US" altLang="zh-TW" smtClean="0">
                <a:latin typeface="標楷體" panose="03000509000000000000" pitchFamily="65" charset="-120"/>
                <a:ea typeface="標楷體" panose="03000509000000000000" pitchFamily="65" charset="-120"/>
              </a:rPr>
              <a:t>16</a:t>
            </a:r>
            <a:r>
              <a:rPr lang="zh-TW" altLang="en-US" smtClean="0">
                <a:latin typeface="標楷體" panose="03000509000000000000" pitchFamily="65" charset="-120"/>
                <a:ea typeface="標楷體" panose="03000509000000000000" pitchFamily="65" charset="-120"/>
              </a:rPr>
              <a:t>萬</a:t>
            </a:r>
            <a:endParaRPr lang="en-US" altLang="zh-TW" smtClean="0">
              <a:latin typeface="標楷體" panose="03000509000000000000" pitchFamily="65" charset="-120"/>
              <a:ea typeface="標楷體" panose="03000509000000000000" pitchFamily="65" charset="-120"/>
            </a:endParaRPr>
          </a:p>
          <a:p>
            <a:pPr lvl="1"/>
            <a:r>
              <a:rPr lang="zh-TW" altLang="en-US" smtClean="0">
                <a:latin typeface="標楷體" panose="03000509000000000000" pitchFamily="65" charset="-120"/>
                <a:ea typeface="標楷體" panose="03000509000000000000" pitchFamily="65" charset="-120"/>
              </a:rPr>
              <a:t>中正大學工學院跨領域特色計畫補助</a:t>
            </a:r>
            <a:r>
              <a:rPr lang="en-US" altLang="zh-TW" smtClean="0">
                <a:latin typeface="標楷體" panose="03000509000000000000" pitchFamily="65" charset="-120"/>
                <a:ea typeface="標楷體" panose="03000509000000000000" pitchFamily="65" charset="-120"/>
              </a:rPr>
              <a:t>100</a:t>
            </a:r>
            <a:r>
              <a:rPr lang="zh-TW" altLang="en-US" smtClean="0">
                <a:latin typeface="標楷體" panose="03000509000000000000" pitchFamily="65" charset="-120"/>
                <a:ea typeface="標楷體" panose="03000509000000000000" pitchFamily="65" charset="-120"/>
              </a:rPr>
              <a:t>萬</a:t>
            </a:r>
            <a:endParaRPr lang="en-US" altLang="zh-TW" smtClean="0">
              <a:latin typeface="標楷體" panose="03000509000000000000" pitchFamily="65" charset="-120"/>
              <a:ea typeface="標楷體" panose="03000509000000000000" pitchFamily="65" charset="-120"/>
            </a:endParaRPr>
          </a:p>
          <a:p>
            <a:pPr lvl="1"/>
            <a:r>
              <a:rPr lang="zh-TW" altLang="en-US" smtClean="0">
                <a:latin typeface="標楷體" panose="03000509000000000000" pitchFamily="65" charset="-120"/>
                <a:ea typeface="標楷體" panose="03000509000000000000" pitchFamily="65" charset="-120"/>
              </a:rPr>
              <a:t>參與教育部「資通訊系統軟體」中心人才培育</a:t>
            </a:r>
            <a:r>
              <a:rPr lang="en-US" altLang="zh-TW" smtClean="0">
                <a:latin typeface="標楷體" panose="03000509000000000000" pitchFamily="65" charset="-120"/>
                <a:ea typeface="標楷體" panose="03000509000000000000" pitchFamily="65" charset="-120"/>
              </a:rPr>
              <a:t>SDN</a:t>
            </a:r>
            <a:r>
              <a:rPr lang="zh-TW" altLang="en-US" smtClean="0">
                <a:latin typeface="標楷體" panose="03000509000000000000" pitchFamily="65" charset="-120"/>
                <a:ea typeface="標楷體" panose="03000509000000000000" pitchFamily="65" charset="-120"/>
              </a:rPr>
              <a:t>課程開發</a:t>
            </a:r>
          </a:p>
        </p:txBody>
      </p:sp>
      <p:sp>
        <p:nvSpPr>
          <p:cNvPr id="4198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3D392985-BA55-4505-AD0F-8A203D5710FB}" type="slidenum">
              <a:rPr kumimoji="0" lang="en-US" altLang="zh-TW" baseline="0" smtClean="0">
                <a:latin typeface="Garamond" panose="02020404030301010803" pitchFamily="18" charset="0"/>
              </a:rPr>
              <a:pPr/>
              <a:t>15</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40518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63" name="Group 15"/>
          <p:cNvGraphicFramePr>
            <a:graphicFrameLocks noGrp="1"/>
          </p:cNvGraphicFramePr>
          <p:nvPr>
            <p:ph idx="4294967295"/>
          </p:nvPr>
        </p:nvGraphicFramePr>
        <p:xfrm>
          <a:off x="323850" y="1341438"/>
          <a:ext cx="8388350" cy="5516562"/>
        </p:xfrm>
        <a:graphic>
          <a:graphicData uri="http://schemas.openxmlformats.org/drawingml/2006/table">
            <a:tbl>
              <a:tblPr/>
              <a:tblGrid>
                <a:gridCol w="8388350"/>
              </a:tblGrid>
              <a:tr h="593725">
                <a:tc>
                  <a:txBody>
                    <a:bodyPr/>
                    <a:lstStyle>
                      <a:lvl1pPr marL="342900" indent="-342900">
                        <a:spcBef>
                          <a:spcPct val="20000"/>
                        </a:spcBef>
                        <a:buClr>
                          <a:schemeClr val="accent1"/>
                        </a:buClr>
                        <a:buSzPct val="65000"/>
                        <a:buFont typeface="Wingdings" pitchFamily="2" charset="2"/>
                        <a:defRPr kumimoji="1" sz="2600">
                          <a:solidFill>
                            <a:schemeClr val="tx1"/>
                          </a:solidFill>
                          <a:latin typeface="Arial" charset="0"/>
                          <a:ea typeface="新細明體" pitchFamily="18" charset="-120"/>
                        </a:defRPr>
                      </a:lvl1pPr>
                      <a:lvl2pPr>
                        <a:spcBef>
                          <a:spcPct val="20000"/>
                        </a:spcBef>
                        <a:buClr>
                          <a:schemeClr val="accent2"/>
                        </a:buClr>
                        <a:buSzPct val="60000"/>
                        <a:buFont typeface="Wingdings" pitchFamily="2" charset="2"/>
                        <a:defRPr kumimoji="1" sz="2200">
                          <a:solidFill>
                            <a:schemeClr val="tx1"/>
                          </a:solidFill>
                          <a:latin typeface="Arial" charset="0"/>
                          <a:ea typeface="新細明體" pitchFamily="18" charset="-120"/>
                        </a:defRPr>
                      </a:lvl2pPr>
                      <a:lvl3pPr marL="1143000" indent="-228600">
                        <a:spcBef>
                          <a:spcPct val="20000"/>
                        </a:spcBef>
                        <a:buClr>
                          <a:schemeClr val="accent1"/>
                        </a:buClr>
                        <a:buSzPct val="65000"/>
                        <a:buFont typeface="Wingdings" pitchFamily="2" charset="2"/>
                        <a:defRPr kumimoji="1" sz="2000">
                          <a:solidFill>
                            <a:schemeClr val="tx1"/>
                          </a:solidFill>
                          <a:latin typeface="Arial" charset="0"/>
                          <a:ea typeface="新細明體" pitchFamily="18" charset="-120"/>
                        </a:defRPr>
                      </a:lvl3pPr>
                      <a:lvl4pPr marL="1600200" indent="-228600">
                        <a:spcBef>
                          <a:spcPct val="20000"/>
                        </a:spcBef>
                        <a:buClr>
                          <a:schemeClr val="accent2"/>
                        </a:buClr>
                        <a:buSzPct val="70000"/>
                        <a:buFont typeface="Wingdings" pitchFamily="2" charset="2"/>
                        <a:defRPr kumimoji="1">
                          <a:solidFill>
                            <a:schemeClr val="tx1"/>
                          </a:solidFill>
                          <a:latin typeface="Arial" charset="0"/>
                          <a:ea typeface="新細明體" pitchFamily="18" charset="-120"/>
                        </a:defRPr>
                      </a:lvl4pPr>
                      <a:lvl5pPr marL="2057400" indent="-228600">
                        <a:spcBef>
                          <a:spcPct val="20000"/>
                        </a:spcBef>
                        <a:buClr>
                          <a:schemeClr val="accent1"/>
                        </a:buClr>
                        <a:buSzPct val="75000"/>
                        <a:buFont typeface="Wingdings" pitchFamily="2" charset="2"/>
                        <a:defRPr kumimoji="1">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9pPr>
                    </a:lstStyle>
                    <a:p>
                      <a:pPr marL="0" marR="0" lvl="1" indent="0" algn="l" defTabSz="914400" rtl="0" eaLnBrk="1" fontAlgn="base" latinLnBrk="0" hangingPunct="1">
                        <a:lnSpc>
                          <a:spcPct val="100000"/>
                        </a:lnSpc>
                        <a:spcBef>
                          <a:spcPct val="0"/>
                        </a:spcBef>
                        <a:spcAft>
                          <a:spcPct val="0"/>
                        </a:spcAft>
                        <a:buClr>
                          <a:schemeClr val="accent2"/>
                        </a:buClr>
                        <a:buSzPct val="60000"/>
                        <a:buFontTx/>
                        <a:buNone/>
                        <a:tabLst/>
                      </a:pPr>
                      <a:r>
                        <a:rPr kumimoji="1" lang="zh-TW" altLang="en-US" sz="2200" b="1" i="0" u="none" strike="noStrike" cap="none" normalizeH="0" baseline="0" smtClean="0">
                          <a:ln>
                            <a:noFill/>
                          </a:ln>
                          <a:solidFill>
                            <a:srgbClr val="953735"/>
                          </a:solidFill>
                          <a:effectLst/>
                          <a:latin typeface="標楷體" pitchFamily="65" charset="-120"/>
                          <a:ea typeface="標楷體" pitchFamily="65" charset="-120"/>
                          <a:cs typeface="Times New Roman" pitchFamily="18" charset="0"/>
                        </a:rPr>
                        <a:t>近期計畫成果</a:t>
                      </a:r>
                      <a:endParaRPr kumimoji="1" lang="en-US" altLang="zh-TW" sz="2200" b="1" i="0" u="none" strike="noStrike" cap="none" normalizeH="0" baseline="0" smtClean="0">
                        <a:ln>
                          <a:noFill/>
                        </a:ln>
                        <a:solidFill>
                          <a:srgbClr val="953735"/>
                        </a:solidFill>
                        <a:effectLst/>
                        <a:latin typeface="標楷體" pitchFamily="65" charset="-120"/>
                        <a:ea typeface="標楷體" pitchFamily="65" charset="-120"/>
                        <a:cs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948A54"/>
                    </a:solidFill>
                  </a:tcPr>
                </a:tc>
              </a:tr>
              <a:tr h="4922837">
                <a:tc>
                  <a:txBody>
                    <a:bodyPr/>
                    <a:lstStyle>
                      <a:lvl1pPr>
                        <a:spcBef>
                          <a:spcPct val="20000"/>
                        </a:spcBef>
                        <a:buClr>
                          <a:schemeClr val="accent1"/>
                        </a:buClr>
                        <a:buSzPct val="65000"/>
                        <a:buFont typeface="Wingdings" pitchFamily="2" charset="2"/>
                        <a:defRPr kumimoji="1" sz="2600">
                          <a:solidFill>
                            <a:schemeClr val="tx1"/>
                          </a:solidFill>
                          <a:latin typeface="Arial" charset="0"/>
                          <a:ea typeface="新細明體" pitchFamily="18" charset="-120"/>
                        </a:defRPr>
                      </a:lvl1pPr>
                      <a:lvl2pPr marL="742950" indent="-285750">
                        <a:spcBef>
                          <a:spcPct val="20000"/>
                        </a:spcBef>
                        <a:buClr>
                          <a:schemeClr val="accent2"/>
                        </a:buClr>
                        <a:buSzPct val="60000"/>
                        <a:buFont typeface="Wingdings" pitchFamily="2" charset="2"/>
                        <a:defRPr kumimoji="1" sz="2200">
                          <a:solidFill>
                            <a:schemeClr val="tx1"/>
                          </a:solidFill>
                          <a:latin typeface="Arial" charset="0"/>
                          <a:ea typeface="新細明體" pitchFamily="18" charset="-120"/>
                        </a:defRPr>
                      </a:lvl2pPr>
                      <a:lvl3pPr marL="1143000" indent="-228600">
                        <a:spcBef>
                          <a:spcPct val="20000"/>
                        </a:spcBef>
                        <a:buClr>
                          <a:schemeClr val="accent1"/>
                        </a:buClr>
                        <a:buSzPct val="65000"/>
                        <a:buFont typeface="Wingdings" pitchFamily="2" charset="2"/>
                        <a:defRPr kumimoji="1" sz="2000">
                          <a:solidFill>
                            <a:schemeClr val="tx1"/>
                          </a:solidFill>
                          <a:latin typeface="Arial" charset="0"/>
                          <a:ea typeface="新細明體" pitchFamily="18" charset="-120"/>
                        </a:defRPr>
                      </a:lvl3pPr>
                      <a:lvl4pPr marL="1600200" indent="-228600">
                        <a:spcBef>
                          <a:spcPct val="20000"/>
                        </a:spcBef>
                        <a:buClr>
                          <a:schemeClr val="accent2"/>
                        </a:buClr>
                        <a:buSzPct val="70000"/>
                        <a:buFont typeface="Wingdings" pitchFamily="2" charset="2"/>
                        <a:defRPr kumimoji="1">
                          <a:solidFill>
                            <a:schemeClr val="tx1"/>
                          </a:solidFill>
                          <a:latin typeface="Arial" charset="0"/>
                          <a:ea typeface="新細明體" pitchFamily="18" charset="-120"/>
                        </a:defRPr>
                      </a:lvl4pPr>
                      <a:lvl5pPr marL="2057400" indent="-228600">
                        <a:spcBef>
                          <a:spcPct val="20000"/>
                        </a:spcBef>
                        <a:buClr>
                          <a:schemeClr val="accent1"/>
                        </a:buClr>
                        <a:buSzPct val="75000"/>
                        <a:buFont typeface="Wingdings" pitchFamily="2" charset="2"/>
                        <a:defRPr kumimoji="1">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Arial" charset="0"/>
                          <a:ea typeface="新細明體" pitchFamily="18" charset="-120"/>
                        </a:defRPr>
                      </a:lvl9pPr>
                    </a:lstStyle>
                    <a:p>
                      <a:pPr marL="0" marR="0" lvl="0" indent="0" algn="l" defTabSz="914400" rtl="0" eaLnBrk="0" fontAlgn="base" latinLnBrk="0" hangingPunct="0">
                        <a:lnSpc>
                          <a:spcPct val="100000"/>
                        </a:lnSpc>
                        <a:spcBef>
                          <a:spcPct val="20000"/>
                        </a:spcBef>
                        <a:spcAft>
                          <a:spcPct val="0"/>
                        </a:spcAft>
                        <a:buClr>
                          <a:schemeClr val="bg1"/>
                        </a:buClr>
                        <a:buSzTx/>
                        <a:buFont typeface="Wingdings" pitchFamily="2" charset="2"/>
                        <a:buChar char="n"/>
                        <a:tabLst/>
                      </a:pPr>
                      <a:r>
                        <a:rPr kumimoji="1" lang="zh-TW" altLang="en-US" sz="2000" b="1" i="0" u="none" strike="noStrike" cap="none" normalizeH="0" baseline="0" smtClean="0">
                          <a:ln>
                            <a:noFill/>
                          </a:ln>
                          <a:solidFill>
                            <a:schemeClr val="bg1"/>
                          </a:solidFill>
                          <a:effectLst/>
                          <a:latin typeface="標楷體" pitchFamily="65" charset="-120"/>
                          <a:ea typeface="標楷體" pitchFamily="65" charset="-120"/>
                        </a:rPr>
                        <a:t> 完成網路規劃設計</a:t>
                      </a:r>
                      <a:endParaRPr kumimoji="1" lang="en-US" altLang="zh-TW" sz="2000" b="1" i="0" u="none" strike="noStrike" cap="none" normalizeH="0" baseline="0" smtClean="0">
                        <a:ln>
                          <a:noFill/>
                        </a:ln>
                        <a:solidFill>
                          <a:schemeClr val="bg1"/>
                        </a:solidFill>
                        <a:effectLst/>
                        <a:latin typeface="標楷體" pitchFamily="65" charset="-120"/>
                        <a:ea typeface="標楷體" pitchFamily="65" charset="-120"/>
                      </a:endParaRPr>
                    </a:p>
                    <a:p>
                      <a:pPr marL="0" marR="0" lvl="0" indent="0" algn="l" defTabSz="914400" rtl="0" eaLnBrk="0" fontAlgn="base" latinLnBrk="0" hangingPunct="0">
                        <a:lnSpc>
                          <a:spcPct val="100000"/>
                        </a:lnSpc>
                        <a:spcBef>
                          <a:spcPct val="20000"/>
                        </a:spcBef>
                        <a:spcAft>
                          <a:spcPct val="0"/>
                        </a:spcAft>
                        <a:buClr>
                          <a:schemeClr val="bg1"/>
                        </a:buClr>
                        <a:buSzTx/>
                        <a:buFont typeface="Wingdings" pitchFamily="2" charset="2"/>
                        <a:buChar char="n"/>
                        <a:tabLst/>
                      </a:pPr>
                      <a:r>
                        <a:rPr kumimoji="1" lang="zh-TW" altLang="en-US" sz="2000" b="1" i="0" u="none" strike="noStrike" cap="none" normalizeH="0" baseline="0" smtClean="0">
                          <a:ln>
                            <a:noFill/>
                          </a:ln>
                          <a:solidFill>
                            <a:schemeClr val="bg1"/>
                          </a:solidFill>
                          <a:effectLst/>
                          <a:latin typeface="標楷體" pitchFamily="65" charset="-120"/>
                          <a:ea typeface="標楷體" pitchFamily="65" charset="-120"/>
                        </a:rPr>
                        <a:t> 實驗網路建置中</a:t>
                      </a:r>
                    </a:p>
                  </a:txBody>
                  <a:tcPr marL="137160" marR="137160" marT="137100" marB="137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DDD9C3"/>
                    </a:solidFill>
                  </a:tcPr>
                </a:tc>
              </a:tr>
            </a:tbl>
          </a:graphicData>
        </a:graphic>
      </p:graphicFrame>
      <p:cxnSp>
        <p:nvCxnSpPr>
          <p:cNvPr id="11" name="直線接點 10"/>
          <p:cNvCxnSpPr/>
          <p:nvPr/>
        </p:nvCxnSpPr>
        <p:spPr>
          <a:xfrm>
            <a:off x="1582738" y="836613"/>
            <a:ext cx="7129462" cy="0"/>
          </a:xfrm>
          <a:prstGeom prst="line">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43019" name="內容版面配置區 2"/>
          <p:cNvSpPr txBox="1">
            <a:spLocks/>
          </p:cNvSpPr>
          <p:nvPr/>
        </p:nvSpPr>
        <p:spPr bwMode="auto">
          <a:xfrm>
            <a:off x="1582738" y="1555750"/>
            <a:ext cx="64801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defTabSz="45720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defTabSz="4572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defTabSz="4572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defTabSz="4572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defTabSz="4572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defTabSz="4572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defTabSz="4572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defTabSz="4572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ts val="1000"/>
              </a:spcBef>
              <a:buClr>
                <a:srgbClr val="FFCA08"/>
              </a:buClr>
              <a:buSzPct val="80000"/>
              <a:buFont typeface="Wingdings 3" panose="05040102010807070707" pitchFamily="18" charset="2"/>
              <a:buChar char=""/>
            </a:pPr>
            <a:endParaRPr lang="zh-TW" altLang="en-US" sz="1500" baseline="0">
              <a:solidFill>
                <a:srgbClr val="404040"/>
              </a:solidFill>
              <a:latin typeface="標楷體" panose="03000509000000000000" pitchFamily="65" charset="-120"/>
              <a:ea typeface="標楷體" panose="03000509000000000000" pitchFamily="65" charset="-120"/>
            </a:endParaRPr>
          </a:p>
        </p:txBody>
      </p:sp>
      <p:pic>
        <p:nvPicPr>
          <p:cNvPr id="43020" name="Picture 16" descr="image1 (1)"/>
          <p:cNvPicPr>
            <a:picLocks noChangeAspect="1" noChangeArrowheads="1"/>
          </p:cNvPicPr>
          <p:nvPr/>
        </p:nvPicPr>
        <p:blipFill>
          <a:blip r:embed="rId4">
            <a:extLst>
              <a:ext uri="{28A0092B-C50C-407E-A947-70E740481C1C}">
                <a14:useLocalDpi xmlns:a14="http://schemas.microsoft.com/office/drawing/2010/main" val="0"/>
              </a:ext>
            </a:extLst>
          </a:blip>
          <a:srcRect l="-862" t="31265" b="3905"/>
          <a:stretch>
            <a:fillRect/>
          </a:stretch>
        </p:blipFill>
        <p:spPr bwMode="auto">
          <a:xfrm>
            <a:off x="323850" y="836613"/>
            <a:ext cx="83629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1" name="Oval 17"/>
          <p:cNvSpPr>
            <a:spLocks noChangeArrowheads="1"/>
          </p:cNvSpPr>
          <p:nvPr/>
        </p:nvSpPr>
        <p:spPr bwMode="auto">
          <a:xfrm>
            <a:off x="3382963" y="3140075"/>
            <a:ext cx="5256212" cy="12239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43022" name="Text Box 18"/>
          <p:cNvSpPr txBox="1">
            <a:spLocks noChangeArrowheads="1"/>
          </p:cNvSpPr>
          <p:nvPr/>
        </p:nvSpPr>
        <p:spPr bwMode="auto">
          <a:xfrm>
            <a:off x="3635375" y="4292600"/>
            <a:ext cx="4997450" cy="3667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b="1" baseline="0">
                <a:solidFill>
                  <a:schemeClr val="bg1"/>
                </a:solidFill>
              </a:rPr>
              <a:t>Server (Physical Machine &amp; Virtual Machine)</a:t>
            </a:r>
          </a:p>
        </p:txBody>
      </p:sp>
      <p:sp>
        <p:nvSpPr>
          <p:cNvPr id="43023" name="Oval 19"/>
          <p:cNvSpPr>
            <a:spLocks noChangeArrowheads="1"/>
          </p:cNvSpPr>
          <p:nvPr/>
        </p:nvSpPr>
        <p:spPr bwMode="auto">
          <a:xfrm>
            <a:off x="647700" y="1123950"/>
            <a:ext cx="1368425" cy="10795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43024" name="Text Box 20"/>
          <p:cNvSpPr txBox="1">
            <a:spLocks noChangeArrowheads="1"/>
          </p:cNvSpPr>
          <p:nvPr/>
        </p:nvSpPr>
        <p:spPr bwMode="auto">
          <a:xfrm>
            <a:off x="884238" y="1555750"/>
            <a:ext cx="92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b="1" baseline="0"/>
              <a:t>Ether </a:t>
            </a:r>
          </a:p>
          <a:p>
            <a:pPr eaLnBrk="1" hangingPunct="1"/>
            <a:r>
              <a:rPr lang="en-US" altLang="zh-TW" b="1" baseline="0"/>
              <a:t>Switch</a:t>
            </a:r>
            <a:endParaRPr lang="zh-TW" altLang="en-US" b="1" baseline="0"/>
          </a:p>
        </p:txBody>
      </p:sp>
      <p:sp>
        <p:nvSpPr>
          <p:cNvPr id="43025" name="Oval 21"/>
          <p:cNvSpPr>
            <a:spLocks noChangeArrowheads="1"/>
          </p:cNvSpPr>
          <p:nvPr/>
        </p:nvSpPr>
        <p:spPr bwMode="auto">
          <a:xfrm>
            <a:off x="2016125" y="1628775"/>
            <a:ext cx="1008063" cy="7921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43026" name="Text Box 22"/>
          <p:cNvSpPr txBox="1">
            <a:spLocks noChangeArrowheads="1"/>
          </p:cNvSpPr>
          <p:nvPr/>
        </p:nvSpPr>
        <p:spPr bwMode="auto">
          <a:xfrm>
            <a:off x="1604963" y="2492375"/>
            <a:ext cx="2038350" cy="366713"/>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b="1" baseline="0"/>
              <a:t>OpenFlow </a:t>
            </a:r>
            <a:r>
              <a:rPr lang="zh-TW" altLang="en-US" b="1" baseline="0"/>
              <a:t>交換機</a:t>
            </a:r>
          </a:p>
        </p:txBody>
      </p:sp>
      <p:sp>
        <p:nvSpPr>
          <p:cNvPr id="43027" name="Oval 23"/>
          <p:cNvSpPr>
            <a:spLocks noChangeArrowheads="1"/>
          </p:cNvSpPr>
          <p:nvPr/>
        </p:nvSpPr>
        <p:spPr bwMode="auto">
          <a:xfrm>
            <a:off x="323850" y="2781300"/>
            <a:ext cx="1223963" cy="6477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43028" name="Line 24"/>
          <p:cNvSpPr>
            <a:spLocks noChangeShapeType="1"/>
          </p:cNvSpPr>
          <p:nvPr/>
        </p:nvSpPr>
        <p:spPr bwMode="auto">
          <a:xfrm flipV="1">
            <a:off x="2232025" y="2276475"/>
            <a:ext cx="215900" cy="2873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29" name="Line 25"/>
          <p:cNvSpPr>
            <a:spLocks noChangeShapeType="1"/>
          </p:cNvSpPr>
          <p:nvPr/>
        </p:nvSpPr>
        <p:spPr bwMode="auto">
          <a:xfrm flipH="1">
            <a:off x="1511300" y="2852738"/>
            <a:ext cx="287338" cy="1444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43030" name="Text Box 26"/>
          <p:cNvSpPr txBox="1">
            <a:spLocks noChangeArrowheads="1"/>
          </p:cNvSpPr>
          <p:nvPr/>
        </p:nvSpPr>
        <p:spPr bwMode="auto">
          <a:xfrm>
            <a:off x="503238" y="4797425"/>
            <a:ext cx="4298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zh-TW" altLang="en-US" b="1" baseline="0">
                <a:solidFill>
                  <a:srgbClr val="000066"/>
                </a:solidFill>
              </a:rPr>
              <a:t>完成實驗網路初步建置，實驗網路中包含</a:t>
            </a:r>
          </a:p>
          <a:p>
            <a:pPr eaLnBrk="1" hangingPunct="1">
              <a:buFontTx/>
              <a:buChar char="•"/>
            </a:pPr>
            <a:r>
              <a:rPr lang="zh-TW" altLang="en-US" b="1" baseline="0">
                <a:solidFill>
                  <a:srgbClr val="000066"/>
                </a:solidFill>
              </a:rPr>
              <a:t> </a:t>
            </a:r>
            <a:r>
              <a:rPr lang="en-US" altLang="zh-TW" b="1" baseline="0">
                <a:solidFill>
                  <a:srgbClr val="000066"/>
                </a:solidFill>
              </a:rPr>
              <a:t>OpenStack Cloud System</a:t>
            </a:r>
          </a:p>
          <a:p>
            <a:pPr eaLnBrk="1" hangingPunct="1">
              <a:buFontTx/>
              <a:buChar char="•"/>
            </a:pPr>
            <a:r>
              <a:rPr lang="en-US" altLang="zh-TW" b="1" baseline="0">
                <a:solidFill>
                  <a:srgbClr val="000066"/>
                </a:solidFill>
              </a:rPr>
              <a:t> Hybrid Ether-SDN Switched </a:t>
            </a:r>
          </a:p>
          <a:p>
            <a:pPr eaLnBrk="1" hangingPunct="1"/>
            <a:r>
              <a:rPr lang="en-US" altLang="zh-TW" b="1" baseline="0">
                <a:solidFill>
                  <a:srgbClr val="000066"/>
                </a:solidFill>
              </a:rPr>
              <a:t>  Data Center Network</a:t>
            </a:r>
            <a:endParaRPr kumimoji="0" lang="en-US" altLang="zh-TW" b="1" baseline="0">
              <a:solidFill>
                <a:srgbClr val="000066"/>
              </a:solidFill>
            </a:endParaRPr>
          </a:p>
        </p:txBody>
      </p:sp>
      <p:sp>
        <p:nvSpPr>
          <p:cNvPr id="43031" name="Text Box 27"/>
          <p:cNvSpPr txBox="1">
            <a:spLocks noChangeArrowheads="1"/>
          </p:cNvSpPr>
          <p:nvPr/>
        </p:nvSpPr>
        <p:spPr bwMode="auto">
          <a:xfrm>
            <a:off x="4572000" y="5084763"/>
            <a:ext cx="324167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zh-TW" altLang="en-US" b="1" baseline="0">
                <a:solidFill>
                  <a:srgbClr val="000066"/>
                </a:solidFill>
              </a:rPr>
              <a:t> 功能</a:t>
            </a:r>
            <a:r>
              <a:rPr lang="en-US" altLang="zh-TW" b="1" baseline="0">
                <a:solidFill>
                  <a:srgbClr val="000066"/>
                </a:solidFill>
              </a:rPr>
              <a:t>:</a:t>
            </a:r>
          </a:p>
          <a:p>
            <a:pPr eaLnBrk="1" hangingPunct="1">
              <a:buFontTx/>
              <a:buChar char="•"/>
            </a:pPr>
            <a:r>
              <a:rPr lang="en-US" altLang="zh-TW" b="1" baseline="0">
                <a:solidFill>
                  <a:srgbClr val="000066"/>
                </a:solidFill>
              </a:rPr>
              <a:t>  VM Live Migration</a:t>
            </a:r>
          </a:p>
          <a:p>
            <a:pPr eaLnBrk="1" hangingPunct="1">
              <a:buFontTx/>
              <a:buChar char="•"/>
            </a:pPr>
            <a:r>
              <a:rPr lang="en-US" altLang="zh-TW" b="1" baseline="0">
                <a:solidFill>
                  <a:srgbClr val="000066"/>
                </a:solidFill>
              </a:rPr>
              <a:t>  Multi-tenanat </a:t>
            </a:r>
            <a:endParaRPr kumimoji="0" lang="en-US" altLang="zh-TW" b="1" baseline="0">
              <a:solidFill>
                <a:srgbClr val="000066"/>
              </a:solidFill>
            </a:endParaRPr>
          </a:p>
          <a:p>
            <a:pPr eaLnBrk="1" hangingPunct="1">
              <a:buFontTx/>
              <a:buChar char="•"/>
            </a:pPr>
            <a:r>
              <a:rPr lang="en-US" altLang="zh-TW" b="1" baseline="0">
                <a:solidFill>
                  <a:srgbClr val="000066"/>
                </a:solidFill>
              </a:rPr>
              <a:t>  Load Balancing Routing </a:t>
            </a:r>
          </a:p>
          <a:p>
            <a:pPr eaLnBrk="1" hangingPunct="1">
              <a:buFontTx/>
              <a:buChar char="•"/>
            </a:pPr>
            <a:r>
              <a:rPr lang="en-US" altLang="zh-TW" b="1" baseline="0">
                <a:solidFill>
                  <a:srgbClr val="000066"/>
                </a:solidFill>
              </a:rPr>
              <a:t>  Fast Failover</a:t>
            </a:r>
          </a:p>
          <a:p>
            <a:pPr eaLnBrk="1" hangingPunct="1">
              <a:buFontTx/>
              <a:buChar char="•"/>
            </a:pPr>
            <a:r>
              <a:rPr lang="en-US" altLang="zh-TW" b="1" baseline="0">
                <a:solidFill>
                  <a:srgbClr val="000066"/>
                </a:solidFill>
              </a:rPr>
              <a:t>  Broadcast Free ARP</a:t>
            </a:r>
          </a:p>
          <a:p>
            <a:pPr eaLnBrk="1" hangingPunct="1">
              <a:buFontTx/>
              <a:buChar char="•"/>
            </a:pPr>
            <a:endParaRPr lang="zh-TW" altLang="en-US" b="1" baseline="0">
              <a:solidFill>
                <a:srgbClr val="000066"/>
              </a:solidFill>
            </a:endParaRPr>
          </a:p>
        </p:txBody>
      </p:sp>
      <p:sp>
        <p:nvSpPr>
          <p:cNvPr id="43032" name="Oval 28"/>
          <p:cNvSpPr>
            <a:spLocks noChangeArrowheads="1"/>
          </p:cNvSpPr>
          <p:nvPr/>
        </p:nvSpPr>
        <p:spPr bwMode="auto">
          <a:xfrm>
            <a:off x="1582738" y="3140075"/>
            <a:ext cx="1944687" cy="11525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endParaRPr lang="zh-TW" altLang="en-US"/>
          </a:p>
        </p:txBody>
      </p:sp>
      <p:sp>
        <p:nvSpPr>
          <p:cNvPr id="43033" name="Text Box 29"/>
          <p:cNvSpPr txBox="1">
            <a:spLocks noChangeArrowheads="1"/>
          </p:cNvSpPr>
          <p:nvPr/>
        </p:nvSpPr>
        <p:spPr bwMode="auto">
          <a:xfrm>
            <a:off x="1042988" y="4076700"/>
            <a:ext cx="2571750" cy="6413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b="1" baseline="0">
                <a:solidFill>
                  <a:schemeClr val="bg1"/>
                </a:solidFill>
              </a:rPr>
              <a:t>OpenFlow Controllers</a:t>
            </a:r>
          </a:p>
          <a:p>
            <a:pPr eaLnBrk="1" hangingPunct="1"/>
            <a:r>
              <a:rPr lang="en-US" altLang="zh-TW" b="1" baseline="0">
                <a:solidFill>
                  <a:schemeClr val="bg1"/>
                </a:solidFill>
              </a:rPr>
              <a:t>OpenStack Controller</a:t>
            </a:r>
          </a:p>
        </p:txBody>
      </p:sp>
      <p:sp>
        <p:nvSpPr>
          <p:cNvPr id="43034" name="文字版面配置區 3"/>
          <p:cNvSpPr>
            <a:spLocks/>
          </p:cNvSpPr>
          <p:nvPr/>
        </p:nvSpPr>
        <p:spPr bwMode="auto">
          <a:xfrm>
            <a:off x="395288" y="188913"/>
            <a:ext cx="705643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buFont typeface="Wingdings" panose="05000000000000000000" pitchFamily="2" charset="2"/>
              <a:buNone/>
            </a:pPr>
            <a:r>
              <a:rPr lang="en-US" altLang="zh-TW" sz="4200" baseline="0">
                <a:solidFill>
                  <a:schemeClr val="tx2"/>
                </a:solidFill>
                <a:latin typeface="標楷體" panose="03000509000000000000" pitchFamily="65" charset="-120"/>
                <a:ea typeface="標楷體" panose="03000509000000000000" pitchFamily="65" charset="-120"/>
                <a:cs typeface="Times New Roman" panose="02020603050405020304" pitchFamily="18" charset="0"/>
              </a:rPr>
              <a:t>SDN</a:t>
            </a:r>
            <a:r>
              <a:rPr lang="zh-TW" altLang="en-US" sz="4200" baseline="0">
                <a:solidFill>
                  <a:schemeClr val="tx2"/>
                </a:solidFill>
                <a:latin typeface="標楷體" panose="03000509000000000000" pitchFamily="65" charset="-120"/>
                <a:ea typeface="標楷體" panose="03000509000000000000" pitchFamily="65" charset="-120"/>
                <a:cs typeface="Times New Roman" panose="02020603050405020304" pitchFamily="18" charset="0"/>
              </a:rPr>
              <a:t>雲端中心實驗網路</a:t>
            </a:r>
          </a:p>
          <a:p>
            <a:pPr>
              <a:buFont typeface="Wingdings" panose="05000000000000000000" pitchFamily="2" charset="2"/>
              <a:buNone/>
            </a:pPr>
            <a:endParaRPr lang="zh-TW" altLang="en-US" sz="4200" baseline="0">
              <a:solidFill>
                <a:schemeClr val="tx2"/>
              </a:solidFill>
              <a:latin typeface="標楷體" panose="03000509000000000000" pitchFamily="65" charset="-120"/>
              <a:ea typeface="標楷體" panose="03000509000000000000" pitchFamily="65" charset="-120"/>
              <a:cs typeface="Times New Roman" panose="02020603050405020304" pitchFamily="18" charset="0"/>
            </a:endParaRPr>
          </a:p>
        </p:txBody>
      </p:sp>
      <p:sp>
        <p:nvSpPr>
          <p:cNvPr id="43035" name="Text Box 30"/>
          <p:cNvSpPr txBox="1">
            <a:spLocks noChangeArrowheads="1"/>
          </p:cNvSpPr>
          <p:nvPr/>
        </p:nvSpPr>
        <p:spPr bwMode="auto">
          <a:xfrm>
            <a:off x="900113" y="1628775"/>
            <a:ext cx="92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b="1" baseline="0">
                <a:solidFill>
                  <a:schemeClr val="bg1"/>
                </a:solidFill>
              </a:rPr>
              <a:t>Ether </a:t>
            </a:r>
          </a:p>
          <a:p>
            <a:pPr eaLnBrk="1" hangingPunct="1"/>
            <a:r>
              <a:rPr lang="en-US" altLang="zh-TW" b="1" baseline="0">
                <a:solidFill>
                  <a:schemeClr val="bg1"/>
                </a:solidFill>
              </a:rPr>
              <a:t>Switch</a:t>
            </a:r>
            <a:endParaRPr lang="zh-TW" altLang="en-US" b="1" baseline="0">
              <a:solidFill>
                <a:schemeClr val="bg1"/>
              </a:solidFill>
            </a:endParaRPr>
          </a:p>
        </p:txBody>
      </p:sp>
    </p:spTree>
    <p:extLst>
      <p:ext uri="{BB962C8B-B14F-4D97-AF65-F5344CB8AC3E}">
        <p14:creationId xmlns:p14="http://schemas.microsoft.com/office/powerpoint/2010/main" val="3113583478"/>
      </p:ext>
    </p:extLst>
  </p:cSld>
  <p:clrMapOvr>
    <a:masterClrMapping/>
  </p:clrMapOvr>
  <p:transition spd="slow" advClick="0" advTm="1000">
    <p:wipe dir="d"/>
    <p:sndAc>
      <p:stSnd>
        <p:snd r:embed="rId3"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標題 1"/>
          <p:cNvSpPr>
            <a:spLocks noGrp="1"/>
          </p:cNvSpPr>
          <p:nvPr>
            <p:ph type="title"/>
          </p:nvPr>
        </p:nvSpPr>
        <p:spPr>
          <a:xfrm>
            <a:off x="457200" y="250825"/>
            <a:ext cx="8229600" cy="1139825"/>
          </a:xfrm>
        </p:spPr>
        <p:txBody>
          <a:bodyPr/>
          <a:lstStyle/>
          <a:p>
            <a:r>
              <a:rPr lang="en-US" altLang="zh-TW" sz="3600" smtClean="0">
                <a:latin typeface="標楷體" panose="03000509000000000000" pitchFamily="65" charset="-120"/>
                <a:ea typeface="標楷體" panose="03000509000000000000" pitchFamily="65" charset="-120"/>
                <a:cs typeface="Times New Roman" panose="02020603050405020304" pitchFamily="18" charset="0"/>
              </a:rPr>
              <a:t>SDN</a:t>
            </a:r>
            <a:r>
              <a:rPr lang="zh-TW" altLang="en-US" sz="3600" smtClean="0">
                <a:latin typeface="標楷體" panose="03000509000000000000" pitchFamily="65" charset="-120"/>
                <a:ea typeface="標楷體" panose="03000509000000000000" pitchFamily="65" charset="-120"/>
                <a:cs typeface="Times New Roman" panose="02020603050405020304" pitchFamily="18" charset="0"/>
              </a:rPr>
              <a:t>雲端中心實驗網路設備</a:t>
            </a:r>
          </a:p>
        </p:txBody>
      </p:sp>
      <p:sp>
        <p:nvSpPr>
          <p:cNvPr id="45059" name="內容版面配置區 2"/>
          <p:cNvSpPr>
            <a:spLocks noGrp="1"/>
          </p:cNvSpPr>
          <p:nvPr>
            <p:ph idx="1"/>
          </p:nvPr>
        </p:nvSpPr>
        <p:spPr/>
        <p:txBody>
          <a:bodyPr/>
          <a:lstStyle/>
          <a:p>
            <a:r>
              <a:rPr lang="en-US" altLang="zh-TW" smtClean="0">
                <a:latin typeface="Calibri" panose="020F0502020204030204" pitchFamily="34" charset="0"/>
                <a:ea typeface="標楷體" panose="03000509000000000000" pitchFamily="65" charset="-120"/>
              </a:rPr>
              <a:t>SDN switches: 6</a:t>
            </a:r>
          </a:p>
          <a:p>
            <a:r>
              <a:rPr lang="en-US" altLang="zh-TW" smtClean="0">
                <a:latin typeface="Calibri" panose="020F0502020204030204" pitchFamily="34" charset="0"/>
                <a:ea typeface="標楷體" panose="03000509000000000000" pitchFamily="65" charset="-120"/>
              </a:rPr>
              <a:t>Ethernet switches: 10+</a:t>
            </a:r>
          </a:p>
          <a:p>
            <a:r>
              <a:rPr lang="en-US" altLang="zh-TW" smtClean="0">
                <a:latin typeface="Calibri" panose="020F0502020204030204" pitchFamily="34" charset="0"/>
                <a:ea typeface="標楷體" panose="03000509000000000000" pitchFamily="65" charset="-120"/>
              </a:rPr>
              <a:t>PC with NetFPGA(10G, 1G): 3</a:t>
            </a:r>
          </a:p>
          <a:p>
            <a:r>
              <a:rPr lang="en-US" altLang="zh-TW" smtClean="0">
                <a:latin typeface="Calibri" panose="020F0502020204030204" pitchFamily="34" charset="0"/>
                <a:ea typeface="標楷體" panose="03000509000000000000" pitchFamily="65" charset="-120"/>
              </a:rPr>
              <a:t>Servers: 4</a:t>
            </a:r>
          </a:p>
          <a:p>
            <a:r>
              <a:rPr lang="en-US" altLang="zh-TW" smtClean="0">
                <a:latin typeface="Calibri" panose="020F0502020204030204" pitchFamily="34" charset="0"/>
                <a:ea typeface="標楷體" panose="03000509000000000000" pitchFamily="65" charset="-120"/>
              </a:rPr>
              <a:t>PCs: 20+</a:t>
            </a:r>
            <a:endParaRPr lang="zh-TW" altLang="en-US" smtClean="0">
              <a:latin typeface="Calibri" panose="020F0502020204030204" pitchFamily="34" charset="0"/>
              <a:ea typeface="標楷體" panose="03000509000000000000" pitchFamily="65" charset="-120"/>
            </a:endParaRPr>
          </a:p>
        </p:txBody>
      </p:sp>
      <p:sp>
        <p:nvSpPr>
          <p:cNvPr id="4506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F855292E-0606-4F24-8212-3D110E97A176}" type="slidenum">
              <a:rPr kumimoji="0" lang="en-US" altLang="zh-TW" baseline="0" smtClean="0">
                <a:latin typeface="Garamond" panose="02020404030301010803" pitchFamily="18" charset="0"/>
              </a:rPr>
              <a:pPr/>
              <a:t>17</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2032167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子計畫一</a:t>
            </a:r>
            <a:r>
              <a:rPr lang="en-US" altLang="zh-TW" smtClean="0">
                <a:latin typeface="標楷體" panose="03000509000000000000" pitchFamily="65" charset="-120"/>
                <a:ea typeface="標楷體" panose="03000509000000000000" pitchFamily="65" charset="-120"/>
              </a:rPr>
              <a:t>: </a:t>
            </a:r>
            <a:r>
              <a:rPr lang="zh-TW" altLang="en-US" smtClean="0">
                <a:latin typeface="標楷體" panose="03000509000000000000" pitchFamily="65" charset="-120"/>
                <a:ea typeface="標楷體" panose="03000509000000000000" pitchFamily="65" charset="-120"/>
              </a:rPr>
              <a:t>雲端資料中心網路技術</a:t>
            </a:r>
          </a:p>
        </p:txBody>
      </p:sp>
      <p:sp>
        <p:nvSpPr>
          <p:cNvPr id="46083" name="內容版面配置區 2"/>
          <p:cNvSpPr>
            <a:spLocks noGrp="1"/>
          </p:cNvSpPr>
          <p:nvPr>
            <p:ph idx="1"/>
          </p:nvPr>
        </p:nvSpPr>
        <p:spPr/>
        <p:txBody>
          <a:bodyPr/>
          <a:lstStyle/>
          <a:p>
            <a:r>
              <a:rPr lang="zh-TW" altLang="en-US" smtClean="0">
                <a:latin typeface="標楷體" panose="03000509000000000000" pitchFamily="65" charset="-120"/>
                <a:ea typeface="標楷體" panose="03000509000000000000" pitchFamily="65" charset="-120"/>
              </a:rPr>
              <a:t>子計畫一以軟體定義網路技術在雲端資料中心的實體網路進行網路控制與管理，研究雲端資料中心中以軟體定義網路為基礎的網路技術，提供實體網路的各種解決方案以及</a:t>
            </a:r>
            <a:r>
              <a:rPr lang="zh-TW" altLang="en-US" smtClean="0">
                <a:latin typeface="Times New Roman" panose="02020603050405020304" pitchFamily="18" charset="0"/>
                <a:ea typeface="標楷體" panose="03000509000000000000" pitchFamily="65" charset="-120"/>
              </a:rPr>
              <a:t>提供高效能之</a:t>
            </a:r>
            <a:r>
              <a:rPr lang="en-US" altLang="zh-TW" smtClean="0">
                <a:latin typeface="Times New Roman" panose="02020603050405020304" pitchFamily="18" charset="0"/>
                <a:ea typeface="標楷體" panose="03000509000000000000" pitchFamily="65" charset="-120"/>
              </a:rPr>
              <a:t>Hybrid SDN </a:t>
            </a:r>
            <a:r>
              <a:rPr lang="zh-TW" altLang="en-US" smtClean="0">
                <a:latin typeface="Times New Roman" panose="02020603050405020304" pitchFamily="18" charset="0"/>
                <a:ea typeface="標楷體" panose="03000509000000000000" pitchFamily="65" charset="-120"/>
              </a:rPr>
              <a:t>網路介接架構及運作機制，著眼於「</a:t>
            </a:r>
            <a:r>
              <a:rPr lang="en-US" altLang="zh-TW" smtClean="0">
                <a:latin typeface="Times New Roman" panose="02020603050405020304" pitchFamily="18" charset="0"/>
                <a:ea typeface="標楷體" panose="03000509000000000000" pitchFamily="65" charset="-120"/>
              </a:rPr>
              <a:t>Hybrid SDN </a:t>
            </a:r>
            <a:r>
              <a:rPr lang="zh-TW" altLang="en-US" smtClean="0">
                <a:latin typeface="Times New Roman" panose="02020603050405020304" pitchFamily="18" charset="0"/>
                <a:ea typeface="標楷體" panose="03000509000000000000" pitchFamily="65" charset="-120"/>
              </a:rPr>
              <a:t>虛擬化網路」中有關服務品質</a:t>
            </a:r>
            <a:r>
              <a:rPr lang="en-US" altLang="zh-TW" smtClean="0">
                <a:latin typeface="Times New Roman" panose="02020603050405020304" pitchFamily="18" charset="0"/>
                <a:ea typeface="標楷體" panose="03000509000000000000" pitchFamily="65" charset="-120"/>
              </a:rPr>
              <a:t>(Quality of Service)</a:t>
            </a:r>
            <a:r>
              <a:rPr lang="zh-TW" altLang="en-US" smtClean="0">
                <a:latin typeface="Times New Roman" panose="02020603050405020304" pitchFamily="18" charset="0"/>
                <a:ea typeface="標楷體" panose="03000509000000000000" pitchFamily="65" charset="-120"/>
              </a:rPr>
              <a:t>之研究議題進行探討。</a:t>
            </a:r>
            <a:endParaRPr lang="en-US" altLang="zh-TW" smtClean="0">
              <a:latin typeface="標楷體" panose="03000509000000000000" pitchFamily="65" charset="-120"/>
              <a:ea typeface="標楷體" panose="03000509000000000000" pitchFamily="65" charset="-120"/>
            </a:endParaRPr>
          </a:p>
        </p:txBody>
      </p:sp>
      <p:sp>
        <p:nvSpPr>
          <p:cNvPr id="4608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7FDD2537-5827-4D9D-B7F5-F0516BD11B33}" type="slidenum">
              <a:rPr kumimoji="0" lang="en-US" altLang="zh-TW" baseline="0" smtClean="0">
                <a:latin typeface="Garamond" panose="02020404030301010803" pitchFamily="18" charset="0"/>
              </a:rPr>
              <a:pPr/>
              <a:t>18</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356498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idx="4294967295"/>
          </p:nvPr>
        </p:nvSpPr>
        <p:spPr>
          <a:xfrm>
            <a:off x="323850" y="188913"/>
            <a:ext cx="8229600" cy="1143000"/>
          </a:xfrm>
        </p:spPr>
        <p:txBody>
          <a:bodyPr/>
          <a:lstStyle/>
          <a:p>
            <a:pPr marL="342900" indent="-342900" eaLnBrk="1" hangingPunct="1"/>
            <a:r>
              <a:rPr lang="zh-TW" altLang="en-US" smtClean="0">
                <a:latin typeface="標楷體" panose="03000509000000000000" pitchFamily="65" charset="-120"/>
                <a:ea typeface="標楷體" panose="03000509000000000000" pitchFamily="65" charset="-120"/>
              </a:rPr>
              <a:t>網路技術</a:t>
            </a:r>
            <a:r>
              <a:rPr lang="zh-TW" altLang="zh-TW" smtClean="0">
                <a:latin typeface="標楷體" panose="03000509000000000000" pitchFamily="65" charset="-120"/>
                <a:ea typeface="標楷體" panose="03000509000000000000" pitchFamily="65" charset="-120"/>
              </a:rPr>
              <a:t>設計目標</a:t>
            </a:r>
            <a:endParaRPr lang="zh-TW" altLang="en-US" smtClean="0">
              <a:latin typeface="標楷體" panose="03000509000000000000" pitchFamily="65" charset="-120"/>
              <a:ea typeface="標楷體" panose="03000509000000000000" pitchFamily="65" charset="-120"/>
            </a:endParaRPr>
          </a:p>
        </p:txBody>
      </p:sp>
      <p:sp>
        <p:nvSpPr>
          <p:cNvPr id="47107" name="內容版面配置區 2"/>
          <p:cNvSpPr>
            <a:spLocks noGrp="1"/>
          </p:cNvSpPr>
          <p:nvPr>
            <p:ph idx="4294967295"/>
          </p:nvPr>
        </p:nvSpPr>
        <p:spPr>
          <a:xfrm>
            <a:off x="511175" y="1052513"/>
            <a:ext cx="8207375" cy="5616575"/>
          </a:xfrm>
        </p:spPr>
        <p:txBody>
          <a:bodyPr/>
          <a:lstStyle/>
          <a:p>
            <a:pPr eaLnBrk="1" hangingPunct="1">
              <a:spcBef>
                <a:spcPts val="1200"/>
              </a:spcBef>
            </a:pPr>
            <a:r>
              <a:rPr lang="zh-TW" altLang="en-US" smtClean="0">
                <a:ea typeface="標楷體" panose="03000509000000000000" pitchFamily="65" charset="-120"/>
              </a:rPr>
              <a:t>大型資料中心網路須滿足下列規格</a:t>
            </a:r>
            <a:r>
              <a:rPr lang="en-US" altLang="zh-TW" smtClean="0">
                <a:ea typeface="標楷體" panose="03000509000000000000" pitchFamily="65" charset="-120"/>
              </a:rPr>
              <a:t>:</a:t>
            </a:r>
          </a:p>
          <a:p>
            <a:pPr marL="904875" lvl="1" indent="-342900"/>
            <a:r>
              <a:rPr lang="zh-TW" altLang="en-US" sz="2000" smtClean="0">
                <a:solidFill>
                  <a:srgbClr val="0000FF"/>
                </a:solidFill>
                <a:ea typeface="標楷體" panose="03000509000000000000" pitchFamily="65" charset="-120"/>
              </a:rPr>
              <a:t>可支援</a:t>
            </a:r>
            <a:r>
              <a:rPr lang="en-US" altLang="zh-TW" sz="2000" smtClean="0">
                <a:solidFill>
                  <a:srgbClr val="0000FF"/>
                </a:solidFill>
                <a:ea typeface="標楷體" panose="03000509000000000000" pitchFamily="65" charset="-120"/>
              </a:rPr>
              <a:t>100,000</a:t>
            </a:r>
            <a:r>
              <a:rPr lang="zh-TW" altLang="en-US" sz="2000" smtClean="0">
                <a:solidFill>
                  <a:srgbClr val="0000FF"/>
                </a:solidFill>
                <a:ea typeface="標楷體" panose="03000509000000000000" pitchFamily="65" charset="-120"/>
              </a:rPr>
              <a:t>台主機</a:t>
            </a:r>
            <a:r>
              <a:rPr lang="en-US" altLang="zh-TW" sz="2000" smtClean="0">
                <a:solidFill>
                  <a:srgbClr val="0000FF"/>
                </a:solidFill>
                <a:ea typeface="標楷體" panose="03000509000000000000" pitchFamily="65" charset="-120"/>
              </a:rPr>
              <a:t>(PM)</a:t>
            </a:r>
            <a:r>
              <a:rPr lang="zh-TW" altLang="en-US" sz="2000" smtClean="0">
                <a:solidFill>
                  <a:srgbClr val="0000FF"/>
                </a:solidFill>
                <a:ea typeface="標楷體" panose="03000509000000000000" pitchFamily="65" charset="-120"/>
              </a:rPr>
              <a:t>，</a:t>
            </a:r>
            <a:r>
              <a:rPr lang="en-US" altLang="zh-TW" sz="2000" smtClean="0">
                <a:solidFill>
                  <a:srgbClr val="0000FF"/>
                </a:solidFill>
                <a:ea typeface="標楷體" panose="03000509000000000000" pitchFamily="65" charset="-120"/>
              </a:rPr>
              <a:t> 1,000,000</a:t>
            </a:r>
            <a:r>
              <a:rPr lang="zh-TW" altLang="en-US" sz="2000" smtClean="0">
                <a:solidFill>
                  <a:srgbClr val="0000FF"/>
                </a:solidFill>
                <a:ea typeface="標楷體" panose="03000509000000000000" pitchFamily="65" charset="-120"/>
              </a:rPr>
              <a:t>個虛擬主機</a:t>
            </a:r>
            <a:r>
              <a:rPr lang="en-US" altLang="zh-TW" sz="2000" smtClean="0">
                <a:solidFill>
                  <a:srgbClr val="0000FF"/>
                </a:solidFill>
                <a:ea typeface="標楷體" panose="03000509000000000000" pitchFamily="65" charset="-120"/>
              </a:rPr>
              <a:t>(VM)</a:t>
            </a:r>
            <a:r>
              <a:rPr lang="zh-TW" altLang="en-US" sz="2000" smtClean="0">
                <a:solidFill>
                  <a:srgbClr val="0000FF"/>
                </a:solidFill>
                <a:ea typeface="標楷體" panose="03000509000000000000" pitchFamily="65" charset="-120"/>
              </a:rPr>
              <a:t>。</a:t>
            </a:r>
            <a:endParaRPr lang="en-US" altLang="zh-TW" sz="2000" smtClean="0">
              <a:solidFill>
                <a:srgbClr val="0000FF"/>
              </a:solidFill>
              <a:ea typeface="標楷體" panose="03000509000000000000" pitchFamily="65" charset="-120"/>
            </a:endParaRPr>
          </a:p>
          <a:p>
            <a:pPr marL="904875" lvl="1" indent="-342900"/>
            <a:r>
              <a:rPr lang="zh-TW" altLang="en-US" sz="2000" smtClean="0">
                <a:solidFill>
                  <a:srgbClr val="0000FF"/>
                </a:solidFill>
                <a:ea typeface="標楷體" panose="03000509000000000000" pitchFamily="65" charset="-120"/>
              </a:rPr>
              <a:t>使用者可以規劃自己的私有</a:t>
            </a:r>
            <a:r>
              <a:rPr lang="en-US" altLang="zh-TW" sz="2000" smtClean="0">
                <a:solidFill>
                  <a:srgbClr val="0000FF"/>
                </a:solidFill>
                <a:ea typeface="標楷體" panose="03000509000000000000" pitchFamily="65" charset="-120"/>
              </a:rPr>
              <a:t>IP</a:t>
            </a:r>
            <a:r>
              <a:rPr lang="zh-TW" altLang="en-US" sz="2000" smtClean="0">
                <a:solidFill>
                  <a:srgbClr val="0000FF"/>
                </a:solidFill>
                <a:ea typeface="標楷體" panose="03000509000000000000" pitchFamily="65" charset="-120"/>
              </a:rPr>
              <a:t>位址</a:t>
            </a:r>
            <a:r>
              <a:rPr lang="en-US" altLang="zh-TW" sz="2000" smtClean="0">
                <a:solidFill>
                  <a:srgbClr val="0000FF"/>
                </a:solidFill>
                <a:ea typeface="標楷體" panose="03000509000000000000" pitchFamily="65" charset="-120"/>
              </a:rPr>
              <a:t>,</a:t>
            </a:r>
            <a:r>
              <a:rPr lang="zh-TW" altLang="en-US" sz="2000" smtClean="0">
                <a:solidFill>
                  <a:srgbClr val="0000FF"/>
                </a:solidFill>
                <a:ea typeface="標楷體" panose="03000509000000000000" pitchFamily="65" charset="-120"/>
              </a:rPr>
              <a:t>因此不同使用者的</a:t>
            </a:r>
            <a:r>
              <a:rPr lang="en-US" altLang="zh-TW" sz="2000" smtClean="0">
                <a:solidFill>
                  <a:srgbClr val="0000FF"/>
                </a:solidFill>
                <a:ea typeface="標楷體" panose="03000509000000000000" pitchFamily="65" charset="-120"/>
              </a:rPr>
              <a:t>VM</a:t>
            </a:r>
            <a:r>
              <a:rPr lang="zh-TW" altLang="en-US" sz="2000" smtClean="0">
                <a:solidFill>
                  <a:srgbClr val="0000FF"/>
                </a:solidFill>
                <a:ea typeface="標楷體" panose="03000509000000000000" pitchFamily="65" charset="-120"/>
              </a:rPr>
              <a:t>允許指定重複的</a:t>
            </a:r>
            <a:r>
              <a:rPr lang="en-US" altLang="zh-TW" sz="2000" smtClean="0">
                <a:solidFill>
                  <a:srgbClr val="0000FF"/>
                </a:solidFill>
                <a:ea typeface="標楷體" panose="03000509000000000000" pitchFamily="65" charset="-120"/>
              </a:rPr>
              <a:t>IP</a:t>
            </a:r>
            <a:r>
              <a:rPr lang="zh-TW" altLang="en-US" sz="2000" smtClean="0">
                <a:solidFill>
                  <a:srgbClr val="0000FF"/>
                </a:solidFill>
                <a:ea typeface="標楷體" panose="03000509000000000000" pitchFamily="65" charset="-120"/>
              </a:rPr>
              <a:t>。</a:t>
            </a:r>
            <a:endParaRPr lang="en-US" altLang="zh-TW" sz="2000" smtClean="0">
              <a:solidFill>
                <a:srgbClr val="0000FF"/>
              </a:solidFill>
              <a:ea typeface="標楷體" panose="03000509000000000000" pitchFamily="65" charset="-120"/>
            </a:endParaRPr>
          </a:p>
          <a:p>
            <a:pPr marL="904875" lvl="1" indent="-342900"/>
            <a:r>
              <a:rPr lang="zh-TW" altLang="en-US" sz="2000" smtClean="0">
                <a:solidFill>
                  <a:srgbClr val="0000FF"/>
                </a:solidFill>
                <a:ea typeface="標楷體" panose="03000509000000000000" pitchFamily="65" charset="-120"/>
              </a:rPr>
              <a:t>高速故障復原能力。</a:t>
            </a:r>
          </a:p>
          <a:p>
            <a:pPr marL="904875" lvl="1" indent="-342900"/>
            <a:r>
              <a:rPr lang="zh-TW" altLang="en-US" sz="2000" smtClean="0">
                <a:solidFill>
                  <a:srgbClr val="0000FF"/>
                </a:solidFill>
                <a:ea typeface="標楷體" panose="03000509000000000000" pitchFamily="65" charset="-120"/>
              </a:rPr>
              <a:t>具備</a:t>
            </a:r>
            <a:r>
              <a:rPr lang="en-US" altLang="zh-TW" sz="2000" smtClean="0">
                <a:solidFill>
                  <a:srgbClr val="0000FF"/>
                </a:solidFill>
                <a:ea typeface="標楷體" panose="03000509000000000000" pitchFamily="65" charset="-120"/>
              </a:rPr>
              <a:t>Plug &amp; Play </a:t>
            </a:r>
            <a:r>
              <a:rPr lang="zh-TW" altLang="en-US" sz="2000" smtClean="0">
                <a:solidFill>
                  <a:srgbClr val="0000FF"/>
                </a:solidFill>
                <a:ea typeface="標楷體" panose="03000509000000000000" pitchFamily="65" charset="-120"/>
              </a:rPr>
              <a:t>功能，網路交換機、</a:t>
            </a:r>
            <a:r>
              <a:rPr lang="en-US" altLang="zh-TW" sz="2000" smtClean="0">
                <a:solidFill>
                  <a:srgbClr val="0000FF"/>
                </a:solidFill>
                <a:ea typeface="標楷體" panose="03000509000000000000" pitchFamily="65" charset="-120"/>
              </a:rPr>
              <a:t>PM </a:t>
            </a:r>
            <a:r>
              <a:rPr lang="zh-TW" altLang="en-US" sz="2000" smtClean="0">
                <a:solidFill>
                  <a:srgbClr val="0000FF"/>
                </a:solidFill>
                <a:ea typeface="標楷體" panose="03000509000000000000" pitchFamily="65" charset="-120"/>
              </a:rPr>
              <a:t>等設備可以任意放置與搬動所在地點</a:t>
            </a:r>
            <a:r>
              <a:rPr lang="en-US" altLang="zh-TW" sz="2000" smtClean="0">
                <a:solidFill>
                  <a:srgbClr val="0000FF"/>
                </a:solidFill>
                <a:ea typeface="標楷體" panose="03000509000000000000" pitchFamily="65" charset="-120"/>
              </a:rPr>
              <a:t>,</a:t>
            </a:r>
            <a:r>
              <a:rPr lang="zh-TW" altLang="en-US" sz="2000" smtClean="0">
                <a:solidFill>
                  <a:srgbClr val="0000FF"/>
                </a:solidFill>
                <a:ea typeface="標楷體" panose="03000509000000000000" pitchFamily="65" charset="-120"/>
              </a:rPr>
              <a:t>系統仍能自動偵測並進行自動設定。</a:t>
            </a:r>
          </a:p>
          <a:p>
            <a:pPr marL="904875" lvl="1" indent="-342900"/>
            <a:r>
              <a:rPr lang="zh-TW" altLang="en-US" sz="2000" smtClean="0">
                <a:solidFill>
                  <a:srgbClr val="0000FF"/>
                </a:solidFill>
                <a:ea typeface="標楷體" panose="03000509000000000000" pitchFamily="65" charset="-120"/>
              </a:rPr>
              <a:t>交換機與</a:t>
            </a:r>
            <a:r>
              <a:rPr lang="en-US" altLang="zh-TW" sz="2000" smtClean="0">
                <a:solidFill>
                  <a:srgbClr val="0000FF"/>
                </a:solidFill>
                <a:ea typeface="標楷體" panose="03000509000000000000" pitchFamily="65" charset="-120"/>
              </a:rPr>
              <a:t>PM</a:t>
            </a:r>
            <a:r>
              <a:rPr lang="zh-TW" altLang="en-US" sz="2000" smtClean="0">
                <a:solidFill>
                  <a:srgbClr val="0000FF"/>
                </a:solidFill>
                <a:ea typeface="標楷體" panose="03000509000000000000" pitchFamily="65" charset="-120"/>
              </a:rPr>
              <a:t>可以實際需要進行安裝，不需全部安裝始可使用。</a:t>
            </a:r>
          </a:p>
          <a:p>
            <a:pPr marL="904875" lvl="1" indent="-342900"/>
            <a:r>
              <a:rPr lang="zh-TW" altLang="en-US" sz="2000" smtClean="0">
                <a:solidFill>
                  <a:srgbClr val="0000FF"/>
                </a:solidFill>
                <a:ea typeface="標楷體" panose="03000509000000000000" pitchFamily="65" charset="-120"/>
              </a:rPr>
              <a:t>支援</a:t>
            </a:r>
            <a:r>
              <a:rPr lang="en-US" altLang="zh-TW" sz="2000" smtClean="0">
                <a:solidFill>
                  <a:srgbClr val="0000FF"/>
                </a:solidFill>
                <a:ea typeface="標楷體" panose="03000509000000000000" pitchFamily="65" charset="-120"/>
              </a:rPr>
              <a:t>VM migration</a:t>
            </a:r>
            <a:r>
              <a:rPr lang="zh-TW" altLang="en-US" sz="2000" smtClean="0">
                <a:solidFill>
                  <a:srgbClr val="0000FF"/>
                </a:solidFill>
                <a:ea typeface="標楷體" panose="03000509000000000000" pitchFamily="65" charset="-120"/>
              </a:rPr>
              <a:t>。</a:t>
            </a:r>
            <a:endParaRPr lang="en-US" altLang="zh-TW" sz="2000" smtClean="0">
              <a:solidFill>
                <a:srgbClr val="0000FF"/>
              </a:solidFill>
              <a:ea typeface="標楷體" panose="03000509000000000000" pitchFamily="65" charset="-120"/>
            </a:endParaRPr>
          </a:p>
          <a:p>
            <a:pPr marL="904875" lvl="1" indent="-342900"/>
            <a:r>
              <a:rPr lang="zh-TW" altLang="en-US" sz="2000" smtClean="0">
                <a:solidFill>
                  <a:srgbClr val="0000FF"/>
                </a:solidFill>
                <a:ea typeface="標楷體" panose="03000509000000000000" pitchFamily="65" charset="-120"/>
              </a:rPr>
              <a:t>支援</a:t>
            </a:r>
            <a:r>
              <a:rPr lang="en-US" altLang="zh-TW" sz="2000" smtClean="0">
                <a:solidFill>
                  <a:srgbClr val="0000FF"/>
                </a:solidFill>
                <a:ea typeface="標楷體" panose="03000509000000000000" pitchFamily="65" charset="-120"/>
              </a:rPr>
              <a:t>Multi-tenant </a:t>
            </a:r>
            <a:r>
              <a:rPr lang="zh-TW" altLang="en-US" sz="2000" smtClean="0">
                <a:solidFill>
                  <a:srgbClr val="0000FF"/>
                </a:solidFill>
                <a:ea typeface="標楷體" panose="03000509000000000000" pitchFamily="65" charset="-120"/>
              </a:rPr>
              <a:t>且各個</a:t>
            </a:r>
            <a:r>
              <a:rPr lang="en-US" altLang="zh-TW" sz="2000" smtClean="0">
                <a:solidFill>
                  <a:srgbClr val="0000FF"/>
                </a:solidFill>
                <a:ea typeface="標楷體" panose="03000509000000000000" pitchFamily="65" charset="-120"/>
              </a:rPr>
              <a:t>Tenant </a:t>
            </a:r>
            <a:r>
              <a:rPr lang="zh-TW" altLang="en-US" sz="2000" smtClean="0">
                <a:solidFill>
                  <a:srgbClr val="0000FF"/>
                </a:solidFill>
                <a:ea typeface="標楷體" panose="03000509000000000000" pitchFamily="65" charset="-120"/>
              </a:rPr>
              <a:t>可獨立設定</a:t>
            </a:r>
            <a:r>
              <a:rPr lang="en-US" altLang="zh-TW" sz="2000" smtClean="0">
                <a:solidFill>
                  <a:srgbClr val="0000FF"/>
                </a:solidFill>
                <a:ea typeface="標楷體" panose="03000509000000000000" pitchFamily="65" charset="-120"/>
              </a:rPr>
              <a:t>VLAN </a:t>
            </a:r>
            <a:r>
              <a:rPr lang="zh-TW" altLang="en-US" sz="2000" smtClean="0">
                <a:solidFill>
                  <a:srgbClr val="0000FF"/>
                </a:solidFill>
                <a:ea typeface="標楷體" panose="03000509000000000000" pitchFamily="65" charset="-120"/>
              </a:rPr>
              <a:t>。</a:t>
            </a:r>
            <a:endParaRPr lang="en-US" altLang="zh-TW" sz="2000" smtClean="0">
              <a:solidFill>
                <a:srgbClr val="0000FF"/>
              </a:solidFill>
              <a:ea typeface="標楷體" panose="03000509000000000000" pitchFamily="65" charset="-120"/>
            </a:endParaRPr>
          </a:p>
          <a:p>
            <a:pPr marL="904875" lvl="1" indent="-342900"/>
            <a:r>
              <a:rPr lang="zh-TW" altLang="en-US" sz="2000" smtClean="0">
                <a:solidFill>
                  <a:srgbClr val="0000FF"/>
                </a:solidFill>
                <a:ea typeface="標楷體" panose="03000509000000000000" pitchFamily="65" charset="-120"/>
              </a:rPr>
              <a:t>具備動態網路負載平衡路由能力 </a:t>
            </a:r>
            <a:r>
              <a:rPr lang="en-US" altLang="zh-TW" sz="2000" smtClean="0">
                <a:solidFill>
                  <a:srgbClr val="0000FF"/>
                </a:solidFill>
                <a:ea typeface="標楷體" panose="03000509000000000000" pitchFamily="65" charset="-120"/>
              </a:rPr>
              <a:t>(dynamic LB routing)</a:t>
            </a:r>
            <a:r>
              <a:rPr lang="zh-TW" altLang="en-US" sz="2000" smtClean="0">
                <a:solidFill>
                  <a:srgbClr val="0000FF"/>
                </a:solidFill>
                <a:ea typeface="標楷體" panose="03000509000000000000" pitchFamily="65" charset="-120"/>
              </a:rPr>
              <a:t>。</a:t>
            </a:r>
          </a:p>
          <a:p>
            <a:pPr marL="904875" lvl="1" indent="-342900"/>
            <a:r>
              <a:rPr lang="zh-TW" altLang="en-US" sz="2000" smtClean="0">
                <a:solidFill>
                  <a:srgbClr val="0000FF"/>
                </a:solidFill>
                <a:ea typeface="標楷體" panose="03000509000000000000" pitchFamily="65" charset="-120"/>
              </a:rPr>
              <a:t>具備自動網路拓樸偵測與</a:t>
            </a:r>
            <a:r>
              <a:rPr lang="en-US" altLang="zh-TW" sz="2000" smtClean="0">
                <a:solidFill>
                  <a:srgbClr val="0000FF"/>
                </a:solidFill>
                <a:ea typeface="標楷體" panose="03000509000000000000" pitchFamily="65" charset="-120"/>
              </a:rPr>
              <a:t>PM, VM </a:t>
            </a:r>
            <a:r>
              <a:rPr lang="zh-TW" altLang="en-US" sz="2000" smtClean="0">
                <a:solidFill>
                  <a:srgbClr val="0000FF"/>
                </a:solidFill>
                <a:ea typeface="標楷體" panose="03000509000000000000" pitchFamily="65" charset="-120"/>
              </a:rPr>
              <a:t>位置偵測能力。</a:t>
            </a:r>
          </a:p>
          <a:p>
            <a:pPr marL="904875" lvl="1" indent="-342900"/>
            <a:r>
              <a:rPr lang="zh-TW" altLang="en-US" sz="2000" smtClean="0">
                <a:solidFill>
                  <a:srgbClr val="0000FF"/>
                </a:solidFill>
                <a:ea typeface="標楷體" panose="03000509000000000000" pitchFamily="65" charset="-120"/>
              </a:rPr>
              <a:t>網路具備</a:t>
            </a:r>
            <a:r>
              <a:rPr lang="en-US" altLang="zh-TW" sz="2000" smtClean="0">
                <a:solidFill>
                  <a:srgbClr val="0000FF"/>
                </a:solidFill>
                <a:ea typeface="標楷體" panose="03000509000000000000" pitchFamily="65" charset="-120"/>
              </a:rPr>
              <a:t>Address resolution</a:t>
            </a:r>
            <a:r>
              <a:rPr lang="zh-TW" altLang="en-US" sz="2000" smtClean="0">
                <a:solidFill>
                  <a:srgbClr val="0000FF"/>
                </a:solidFill>
                <a:ea typeface="標楷體" panose="03000509000000000000" pitchFamily="65" charset="-120"/>
              </a:rPr>
              <a:t>。</a:t>
            </a:r>
          </a:p>
        </p:txBody>
      </p:sp>
      <p:sp>
        <p:nvSpPr>
          <p:cNvPr id="47108" name="投影片編號版面配置區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3A0E29DD-3DD1-450A-86C6-8CB621D97FA6}" type="slidenum">
              <a:rPr lang="zh-TW" altLang="en-US" sz="1200">
                <a:solidFill>
                  <a:srgbClr val="898989"/>
                </a:solidFill>
              </a:rPr>
              <a:pPr algn="r" eaLnBrk="1" hangingPunct="1"/>
              <a:t>19</a:t>
            </a:fld>
            <a:endParaRPr lang="zh-TW" altLang="en-US" sz="1200">
              <a:solidFill>
                <a:srgbClr val="898989"/>
              </a:solidFill>
            </a:endParaRPr>
          </a:p>
        </p:txBody>
      </p:sp>
    </p:spTree>
    <p:extLst>
      <p:ext uri="{BB962C8B-B14F-4D97-AF65-F5344CB8AC3E}">
        <p14:creationId xmlns:p14="http://schemas.microsoft.com/office/powerpoint/2010/main" val="127119910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大綱</a:t>
            </a:r>
          </a:p>
        </p:txBody>
      </p:sp>
      <p:sp>
        <p:nvSpPr>
          <p:cNvPr id="15363" name="內容版面配置區 2"/>
          <p:cNvSpPr>
            <a:spLocks noGrp="1"/>
          </p:cNvSpPr>
          <p:nvPr>
            <p:ph idx="1"/>
          </p:nvPr>
        </p:nvSpPr>
        <p:spPr/>
        <p:txBody>
          <a:bodyPr/>
          <a:lstStyle/>
          <a:p>
            <a:r>
              <a:rPr lang="zh-TW" altLang="en-US" smtClean="0">
                <a:latin typeface="標楷體" panose="03000509000000000000" pitchFamily="65" charset="-120"/>
                <a:ea typeface="標楷體" panose="03000509000000000000" pitchFamily="65" charset="-120"/>
              </a:rPr>
              <a:t>研究動機</a:t>
            </a:r>
            <a:endParaRPr lang="en-US" altLang="zh-TW" smtClean="0">
              <a:latin typeface="標楷體" panose="03000509000000000000" pitchFamily="65" charset="-120"/>
              <a:ea typeface="標楷體" panose="03000509000000000000" pitchFamily="65" charset="-120"/>
            </a:endParaRPr>
          </a:p>
          <a:p>
            <a:r>
              <a:rPr lang="zh-TW" altLang="en-US" smtClean="0">
                <a:latin typeface="標楷體" panose="03000509000000000000" pitchFamily="65" charset="-120"/>
                <a:ea typeface="標楷體" panose="03000509000000000000" pitchFamily="65" charset="-120"/>
              </a:rPr>
              <a:t>計畫目標</a:t>
            </a:r>
            <a:endParaRPr lang="en-US" altLang="zh-TW" smtClean="0">
              <a:latin typeface="標楷體" panose="03000509000000000000" pitchFamily="65" charset="-120"/>
              <a:ea typeface="標楷體" panose="03000509000000000000" pitchFamily="65" charset="-120"/>
            </a:endParaRPr>
          </a:p>
          <a:p>
            <a:r>
              <a:rPr lang="zh-TW" altLang="en-US" smtClean="0">
                <a:latin typeface="標楷體" panose="03000509000000000000" pitchFamily="65" charset="-120"/>
                <a:ea typeface="標楷體" panose="03000509000000000000" pitchFamily="65" charset="-120"/>
              </a:rPr>
              <a:t>計畫績效指標</a:t>
            </a:r>
            <a:endParaRPr lang="en-US" altLang="zh-TW" smtClean="0">
              <a:latin typeface="標楷體" panose="03000509000000000000" pitchFamily="65" charset="-120"/>
              <a:ea typeface="標楷體" panose="03000509000000000000" pitchFamily="65" charset="-120"/>
            </a:endParaRPr>
          </a:p>
          <a:p>
            <a:r>
              <a:rPr lang="zh-TW" altLang="en-US" smtClean="0">
                <a:latin typeface="標楷體" panose="03000509000000000000" pitchFamily="65" charset="-120"/>
                <a:ea typeface="標楷體" panose="03000509000000000000" pitchFamily="65" charset="-120"/>
              </a:rPr>
              <a:t>計畫重點研究項目</a:t>
            </a:r>
            <a:endParaRPr lang="en-US" altLang="zh-TW" smtClean="0">
              <a:latin typeface="標楷體" panose="03000509000000000000" pitchFamily="65" charset="-120"/>
              <a:ea typeface="標楷體" panose="03000509000000000000" pitchFamily="65" charset="-120"/>
            </a:endParaRPr>
          </a:p>
          <a:p>
            <a:r>
              <a:rPr lang="zh-TW" altLang="en-US" smtClean="0">
                <a:latin typeface="標楷體" panose="03000509000000000000" pitchFamily="65" charset="-120"/>
                <a:ea typeface="標楷體" panose="03000509000000000000" pitchFamily="65" charset="-120"/>
              </a:rPr>
              <a:t>結語</a:t>
            </a:r>
            <a:endParaRPr lang="en-US" altLang="zh-TW" smtClean="0">
              <a:latin typeface="標楷體" panose="03000509000000000000" pitchFamily="65" charset="-120"/>
              <a:ea typeface="標楷體" panose="03000509000000000000" pitchFamily="65" charset="-120"/>
            </a:endParaRPr>
          </a:p>
        </p:txBody>
      </p:sp>
      <p:sp>
        <p:nvSpPr>
          <p:cNvPr id="1536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EF152639-39CF-4C37-A0A2-B0E842DE6333}" type="slidenum">
              <a:rPr kumimoji="0" lang="en-US" altLang="zh-TW" baseline="0">
                <a:latin typeface="Garamond" panose="02020404030301010803" pitchFamily="18" charset="0"/>
              </a:rPr>
              <a:pPr/>
              <a:t>2</a:t>
            </a:fld>
            <a:endParaRPr kumimoji="0" lang="en-US" altLang="zh-TW" baseline="0">
              <a:latin typeface="Garamond" panose="020204040303010108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3"/>
          <p:cNvSpPr>
            <a:spLocks noGrp="1"/>
          </p:cNvSpPr>
          <p:nvPr>
            <p:ph type="title"/>
          </p:nvPr>
        </p:nvSpPr>
        <p:spPr/>
        <p:txBody>
          <a:bodyPr/>
          <a:lstStyle/>
          <a:p>
            <a:r>
              <a:rPr lang="en-US" altLang="zh-TW" smtClean="0"/>
              <a:t>Case 1: Hybrid Switches</a:t>
            </a:r>
            <a:endParaRPr lang="zh-TW" altLang="en-US" smtClean="0"/>
          </a:p>
        </p:txBody>
      </p:sp>
      <p:sp>
        <p:nvSpPr>
          <p:cNvPr id="2" name="頁尾版面配置區 1"/>
          <p:cNvSpPr>
            <a:spLocks noGrp="1"/>
          </p:cNvSpPr>
          <p:nvPr>
            <p:ph type="ftr" sz="quarter" idx="11"/>
          </p:nvPr>
        </p:nvSpPr>
        <p:spPr/>
        <p:txBody>
          <a:bodyPr/>
          <a:lstStyle/>
          <a:p>
            <a:pPr>
              <a:defRPr/>
            </a:pPr>
            <a:r>
              <a:rPr lang="en-US" altLang="zh-TW" smtClean="0"/>
              <a:t>Copyright Reserved 2015</a:t>
            </a:r>
            <a:endParaRPr lang="en-US" altLang="zh-TW"/>
          </a:p>
        </p:txBody>
      </p:sp>
      <p:sp>
        <p:nvSpPr>
          <p:cNvPr id="49156" name="投影片編號版面配置區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251D32DB-7CC1-4676-A214-F74AB539E4F0}" type="slidenum">
              <a:rPr kumimoji="0" lang="en-US" altLang="zh-TW" baseline="0" smtClean="0">
                <a:latin typeface="Garamond" panose="02020404030301010803" pitchFamily="18" charset="0"/>
              </a:rPr>
              <a:pPr/>
              <a:t>20</a:t>
            </a:fld>
            <a:endParaRPr kumimoji="0" lang="en-US" altLang="zh-TW" baseline="0" smtClean="0">
              <a:latin typeface="Garamond" panose="02020404030301010803" pitchFamily="18" charset="0"/>
            </a:endParaRPr>
          </a:p>
        </p:txBody>
      </p:sp>
      <p:pic>
        <p:nvPicPr>
          <p:cNvPr id="49157" name="圖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908050"/>
            <a:ext cx="5094287"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直線圖說文字 1 7"/>
          <p:cNvSpPr>
            <a:spLocks/>
          </p:cNvSpPr>
          <p:nvPr/>
        </p:nvSpPr>
        <p:spPr bwMode="auto">
          <a:xfrm>
            <a:off x="6770688" y="3068638"/>
            <a:ext cx="1295400" cy="576262"/>
          </a:xfrm>
          <a:prstGeom prst="borderCallout1">
            <a:avLst>
              <a:gd name="adj1" fmla="val 49551"/>
              <a:gd name="adj2" fmla="val -4699"/>
              <a:gd name="adj3" fmla="val 74769"/>
              <a:gd name="adj4" fmla="val -46333"/>
            </a:avLst>
          </a:prstGeom>
          <a:solidFill>
            <a:schemeClr val="accent1">
              <a:alpha val="27058"/>
            </a:schemeClr>
          </a:solidFill>
          <a:ln w="9525" algn="ctr">
            <a:solidFill>
              <a:schemeClr val="tx1"/>
            </a:solidFill>
            <a:round/>
            <a:headEnd/>
            <a:tailEnd/>
          </a:ln>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ts val="600"/>
              </a:spcBef>
            </a:pPr>
            <a:r>
              <a:rPr lang="en-US" altLang="zh-TW" sz="2400"/>
              <a:t>SDN switches</a:t>
            </a:r>
            <a:endParaRPr lang="zh-TW" altLang="en-US" sz="2400"/>
          </a:p>
        </p:txBody>
      </p:sp>
      <p:sp>
        <p:nvSpPr>
          <p:cNvPr id="49159" name="直線圖說文字 1 8"/>
          <p:cNvSpPr>
            <a:spLocks/>
          </p:cNvSpPr>
          <p:nvPr/>
        </p:nvSpPr>
        <p:spPr bwMode="auto">
          <a:xfrm>
            <a:off x="6767513" y="4292600"/>
            <a:ext cx="1295400" cy="576263"/>
          </a:xfrm>
          <a:prstGeom prst="borderCallout1">
            <a:avLst>
              <a:gd name="adj1" fmla="val 49551"/>
              <a:gd name="adj2" fmla="val -4699"/>
              <a:gd name="adj3" fmla="val 74769"/>
              <a:gd name="adj4" fmla="val -46333"/>
            </a:avLst>
          </a:prstGeom>
          <a:solidFill>
            <a:schemeClr val="accent1">
              <a:alpha val="27058"/>
            </a:schemeClr>
          </a:solidFill>
          <a:ln w="9525" algn="ctr">
            <a:solidFill>
              <a:schemeClr val="tx1"/>
            </a:solidFill>
            <a:round/>
            <a:headEnd/>
            <a:tailEnd/>
          </a:ln>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ts val="600"/>
              </a:spcBef>
            </a:pPr>
            <a:r>
              <a:rPr lang="en-US" altLang="zh-TW" sz="2400"/>
              <a:t>Ethernet switches</a:t>
            </a:r>
            <a:endParaRPr lang="zh-TW" altLang="en-US" sz="2400"/>
          </a:p>
        </p:txBody>
      </p:sp>
      <p:sp>
        <p:nvSpPr>
          <p:cNvPr id="49160" name="直線圖說文字 1 9"/>
          <p:cNvSpPr>
            <a:spLocks/>
          </p:cNvSpPr>
          <p:nvPr/>
        </p:nvSpPr>
        <p:spPr bwMode="auto">
          <a:xfrm>
            <a:off x="6945313" y="5013325"/>
            <a:ext cx="1295400" cy="576263"/>
          </a:xfrm>
          <a:prstGeom prst="borderCallout1">
            <a:avLst>
              <a:gd name="adj1" fmla="val 49551"/>
              <a:gd name="adj2" fmla="val -4699"/>
              <a:gd name="adj3" fmla="val 74769"/>
              <a:gd name="adj4" fmla="val -46333"/>
            </a:avLst>
          </a:prstGeom>
          <a:solidFill>
            <a:schemeClr val="accent1">
              <a:alpha val="27058"/>
            </a:schemeClr>
          </a:solidFill>
          <a:ln w="9525" algn="ctr">
            <a:solidFill>
              <a:schemeClr val="tx1"/>
            </a:solidFill>
            <a:round/>
            <a:headEnd/>
            <a:tailEnd/>
          </a:ln>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ts val="600"/>
              </a:spcBef>
            </a:pPr>
            <a:r>
              <a:rPr lang="en-US" altLang="zh-TW" sz="2400"/>
              <a:t>Open vSwitches</a:t>
            </a:r>
            <a:endParaRPr lang="zh-TW" altLang="en-US" sz="2400"/>
          </a:p>
        </p:txBody>
      </p:sp>
      <p:sp>
        <p:nvSpPr>
          <p:cNvPr id="49161" name="Rectangle 22"/>
          <p:cNvSpPr>
            <a:spLocks noChangeArrowheads="1"/>
          </p:cNvSpPr>
          <p:nvPr/>
        </p:nvSpPr>
        <p:spPr bwMode="auto">
          <a:xfrm>
            <a:off x="304800" y="6237288"/>
            <a:ext cx="6196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b="1">
                <a:solidFill>
                  <a:srgbClr val="996600"/>
                </a:solidFill>
                <a:latin typeface="Calibri" panose="020F0502020204030204" pitchFamily="34" charset="0"/>
                <a:ea typeface="標楷體" panose="03000509000000000000" pitchFamily="65" charset="-120"/>
              </a:rPr>
              <a:t>※</a:t>
            </a:r>
            <a:r>
              <a:rPr kumimoji="0" lang="zh-TW" altLang="en-US" b="1">
                <a:solidFill>
                  <a:srgbClr val="996600"/>
                </a:solidFill>
                <a:latin typeface="Calibri" panose="020F0502020204030204" pitchFamily="34" charset="0"/>
                <a:ea typeface="標楷體" panose="03000509000000000000" pitchFamily="65" charset="-120"/>
              </a:rPr>
              <a:t>大部分交換機為低價格</a:t>
            </a:r>
            <a:r>
              <a:rPr kumimoji="0" lang="en-US" altLang="zh-TW" b="1">
                <a:solidFill>
                  <a:srgbClr val="996600"/>
                </a:solidFill>
                <a:latin typeface="Calibri" panose="020F0502020204030204" pitchFamily="34" charset="0"/>
                <a:ea typeface="標楷體" panose="03000509000000000000" pitchFamily="65" charset="-120"/>
              </a:rPr>
              <a:t>Ethernet Switch</a:t>
            </a:r>
            <a:endParaRPr kumimoji="0" lang="en-US" altLang="zh-TW" b="1">
              <a:latin typeface="Calibri" panose="020F0502020204030204" pitchFamily="34" charset="0"/>
            </a:endParaRPr>
          </a:p>
        </p:txBody>
      </p:sp>
    </p:spTree>
    <p:extLst>
      <p:ext uri="{BB962C8B-B14F-4D97-AF65-F5344CB8AC3E}">
        <p14:creationId xmlns:p14="http://schemas.microsoft.com/office/powerpoint/2010/main" val="3514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標題 1"/>
          <p:cNvSpPr>
            <a:spLocks noGrp="1"/>
          </p:cNvSpPr>
          <p:nvPr>
            <p:ph type="title" idx="4294967295"/>
          </p:nvPr>
        </p:nvSpPr>
        <p:spPr>
          <a:xfrm>
            <a:off x="457200" y="269875"/>
            <a:ext cx="8229600" cy="1143000"/>
          </a:xfrm>
        </p:spPr>
        <p:txBody>
          <a:bodyPr/>
          <a:lstStyle/>
          <a:p>
            <a:r>
              <a:rPr lang="zh-TW" altLang="en-US" smtClean="0">
                <a:latin typeface="標楷體" panose="03000509000000000000" pitchFamily="65" charset="-120"/>
                <a:ea typeface="標楷體" panose="03000509000000000000" pitchFamily="65" charset="-120"/>
              </a:rPr>
              <a:t>基本構想</a:t>
            </a:r>
          </a:p>
        </p:txBody>
      </p:sp>
      <p:sp>
        <p:nvSpPr>
          <p:cNvPr id="50179" name="內容版面配置區 2"/>
          <p:cNvSpPr>
            <a:spLocks noGrp="1"/>
          </p:cNvSpPr>
          <p:nvPr>
            <p:ph idx="4294967295"/>
          </p:nvPr>
        </p:nvSpPr>
        <p:spPr>
          <a:xfrm>
            <a:off x="457200" y="1341438"/>
            <a:ext cx="8229600" cy="4525962"/>
          </a:xfrm>
        </p:spPr>
        <p:txBody>
          <a:bodyPr/>
          <a:lstStyle/>
          <a:p>
            <a:pPr eaLnBrk="1" hangingPunct="1">
              <a:lnSpc>
                <a:spcPct val="120000"/>
              </a:lnSpc>
              <a:spcBef>
                <a:spcPts val="1200"/>
              </a:spcBef>
            </a:pPr>
            <a:r>
              <a:rPr lang="zh-TW" altLang="en-US" sz="2400" smtClean="0">
                <a:ea typeface="標楷體" panose="03000509000000000000" pitchFamily="65" charset="-120"/>
              </a:rPr>
              <a:t>以</a:t>
            </a:r>
            <a:r>
              <a:rPr lang="en-US" altLang="zh-TW" sz="2400" smtClean="0">
                <a:ea typeface="標楷體" panose="03000509000000000000" pitchFamily="65" charset="-120"/>
              </a:rPr>
              <a:t>SDN </a:t>
            </a:r>
            <a:r>
              <a:rPr lang="zh-TW" altLang="en-US" sz="2400" smtClean="0">
                <a:ea typeface="標楷體" panose="03000509000000000000" pitchFamily="65" charset="-120"/>
              </a:rPr>
              <a:t>交換機及</a:t>
            </a:r>
            <a:r>
              <a:rPr lang="en-US" altLang="zh-TW" sz="2400" smtClean="0">
                <a:ea typeface="標楷體" panose="03000509000000000000" pitchFamily="65" charset="-120"/>
              </a:rPr>
              <a:t>SDN controller</a:t>
            </a:r>
            <a:r>
              <a:rPr lang="zh-TW" altLang="en-US" sz="2400" smtClean="0">
                <a:ea typeface="標楷體" panose="03000509000000000000" pitchFamily="65" charset="-120"/>
              </a:rPr>
              <a:t>使網路具備中央控管特性，並解決傳統交換機</a:t>
            </a:r>
            <a:r>
              <a:rPr lang="en-US" altLang="zh-TW" sz="2400" smtClean="0">
                <a:ea typeface="標楷體" panose="03000509000000000000" pitchFamily="65" charset="-120"/>
              </a:rPr>
              <a:t>FIB</a:t>
            </a:r>
            <a:r>
              <a:rPr lang="zh-TW" altLang="en-US" sz="2400" smtClean="0">
                <a:ea typeface="標楷體" panose="03000509000000000000" pitchFamily="65" charset="-120"/>
              </a:rPr>
              <a:t>限制與</a:t>
            </a:r>
            <a:r>
              <a:rPr lang="en-US" altLang="zh-TW" sz="2400" smtClean="0">
                <a:ea typeface="標楷體" panose="03000509000000000000" pitchFamily="65" charset="-120"/>
              </a:rPr>
              <a:t>tenant ID</a:t>
            </a:r>
            <a:r>
              <a:rPr lang="zh-TW" altLang="en-US" sz="2400" smtClean="0">
                <a:ea typeface="標楷體" panose="03000509000000000000" pitchFamily="65" charset="-120"/>
              </a:rPr>
              <a:t>不足的問題。</a:t>
            </a:r>
          </a:p>
          <a:p>
            <a:pPr eaLnBrk="1" hangingPunct="1">
              <a:lnSpc>
                <a:spcPct val="120000"/>
              </a:lnSpc>
              <a:spcBef>
                <a:spcPts val="1200"/>
              </a:spcBef>
            </a:pPr>
            <a:r>
              <a:rPr lang="zh-TW" altLang="en-US" sz="2400" smtClean="0">
                <a:ea typeface="標楷體" panose="03000509000000000000" pitchFamily="65" charset="-120"/>
              </a:rPr>
              <a:t>網路中大部分設備仍使用乙太網路交換機，以節省網路的建置成本。</a:t>
            </a:r>
          </a:p>
          <a:p>
            <a:pPr eaLnBrk="1" hangingPunct="1">
              <a:lnSpc>
                <a:spcPct val="120000"/>
              </a:lnSpc>
              <a:spcBef>
                <a:spcPts val="1200"/>
              </a:spcBef>
            </a:pPr>
            <a:r>
              <a:rPr lang="zh-TW" altLang="en-US" sz="2400" smtClean="0">
                <a:ea typeface="標楷體" panose="03000509000000000000" pitchFamily="65" charset="-120"/>
              </a:rPr>
              <a:t>利用資料中心為一受控系統特性，重新安排</a:t>
            </a:r>
            <a:r>
              <a:rPr lang="en-US" altLang="zh-TW" sz="2400" smtClean="0">
                <a:ea typeface="標楷體" panose="03000509000000000000" pitchFamily="65" charset="-120"/>
              </a:rPr>
              <a:t>MAC</a:t>
            </a:r>
            <a:r>
              <a:rPr lang="zh-TW" altLang="en-US" sz="2400" smtClean="0">
                <a:ea typeface="標楷體" panose="03000509000000000000" pitchFamily="65" charset="-120"/>
              </a:rPr>
              <a:t>攜帶各類訊息，並利用</a:t>
            </a:r>
            <a:r>
              <a:rPr lang="en-US" altLang="zh-TW" sz="2400" smtClean="0">
                <a:ea typeface="標楷體" panose="03000509000000000000" pitchFamily="65" charset="-120"/>
              </a:rPr>
              <a:t>SDN</a:t>
            </a:r>
            <a:r>
              <a:rPr lang="zh-TW" altLang="en-US" sz="2400" smtClean="0">
                <a:ea typeface="標楷體" panose="03000509000000000000" pitchFamily="65" charset="-120"/>
              </a:rPr>
              <a:t>交換機具修改</a:t>
            </a:r>
            <a:r>
              <a:rPr lang="en-US" altLang="zh-TW" sz="2400" smtClean="0">
                <a:ea typeface="標楷體" panose="03000509000000000000" pitchFamily="65" charset="-120"/>
              </a:rPr>
              <a:t>IP</a:t>
            </a:r>
            <a:r>
              <a:rPr lang="zh-TW" altLang="en-US" sz="2400" smtClean="0">
                <a:ea typeface="標楷體" panose="03000509000000000000" pitchFamily="65" charset="-120"/>
              </a:rPr>
              <a:t>與</a:t>
            </a:r>
            <a:r>
              <a:rPr lang="en-US" altLang="zh-TW" sz="2400" smtClean="0">
                <a:ea typeface="標楷體" panose="03000509000000000000" pitchFamily="65" charset="-120"/>
              </a:rPr>
              <a:t>MAC</a:t>
            </a:r>
            <a:r>
              <a:rPr lang="zh-TW" altLang="en-US" sz="2400" smtClean="0">
                <a:ea typeface="標楷體" panose="03000509000000000000" pitchFamily="65" charset="-120"/>
              </a:rPr>
              <a:t>能力，充分利用各</a:t>
            </a:r>
            <a:r>
              <a:rPr lang="en-US" altLang="zh-TW" sz="2400" smtClean="0">
                <a:ea typeface="標楷體" panose="03000509000000000000" pitchFamily="65" charset="-120"/>
              </a:rPr>
              <a:t>IP</a:t>
            </a:r>
            <a:r>
              <a:rPr lang="zh-TW" altLang="en-US" sz="2400" smtClean="0">
                <a:ea typeface="標楷體" panose="03000509000000000000" pitchFamily="65" charset="-120"/>
              </a:rPr>
              <a:t>與</a:t>
            </a:r>
            <a:r>
              <a:rPr lang="en-US" altLang="zh-TW" sz="2400" smtClean="0">
                <a:ea typeface="標楷體" panose="03000509000000000000" pitchFamily="65" charset="-120"/>
              </a:rPr>
              <a:t>MAC</a:t>
            </a:r>
            <a:r>
              <a:rPr lang="zh-TW" altLang="en-US" sz="2400" smtClean="0">
                <a:ea typeface="標楷體" panose="03000509000000000000" pitchFamily="65" charset="-120"/>
              </a:rPr>
              <a:t>位址欄位攜帶路由資訊並避免</a:t>
            </a:r>
            <a:r>
              <a:rPr lang="en-US" altLang="zh-TW" sz="2400" smtClean="0">
                <a:ea typeface="標楷體" panose="03000509000000000000" pitchFamily="65" charset="-120"/>
              </a:rPr>
              <a:t>FIB</a:t>
            </a:r>
            <a:r>
              <a:rPr lang="zh-TW" altLang="en-US" sz="2400" smtClean="0">
                <a:ea typeface="標楷體" panose="03000509000000000000" pitchFamily="65" charset="-120"/>
              </a:rPr>
              <a:t>不足。</a:t>
            </a:r>
            <a:endParaRPr lang="en-US" altLang="zh-TW" sz="2400" smtClean="0">
              <a:ea typeface="標楷體" panose="03000509000000000000" pitchFamily="65" charset="-120"/>
            </a:endParaRPr>
          </a:p>
          <a:p>
            <a:pPr eaLnBrk="1" hangingPunct="1">
              <a:lnSpc>
                <a:spcPct val="120000"/>
              </a:lnSpc>
              <a:spcBef>
                <a:spcPts val="1200"/>
              </a:spcBef>
            </a:pPr>
            <a:r>
              <a:rPr lang="zh-TW" altLang="en-US" sz="2400" smtClean="0">
                <a:ea typeface="標楷體" panose="03000509000000000000" pitchFamily="65" charset="-120"/>
              </a:rPr>
              <a:t>利用實體</a:t>
            </a:r>
            <a:r>
              <a:rPr lang="en-US" altLang="zh-TW" sz="2400" smtClean="0">
                <a:ea typeface="標楷體" panose="03000509000000000000" pitchFamily="65" charset="-120"/>
              </a:rPr>
              <a:t>server</a:t>
            </a:r>
            <a:r>
              <a:rPr lang="zh-TW" altLang="en-US" sz="2400" smtClean="0">
                <a:ea typeface="標楷體" panose="03000509000000000000" pitchFamily="65" charset="-120"/>
              </a:rPr>
              <a:t>中的軟體交換機</a:t>
            </a:r>
            <a:r>
              <a:rPr lang="en-US" altLang="zh-TW" sz="2400" smtClean="0">
                <a:ea typeface="標楷體" panose="03000509000000000000" pitchFamily="65" charset="-120"/>
              </a:rPr>
              <a:t>(OVS)</a:t>
            </a:r>
            <a:r>
              <a:rPr lang="zh-TW" altLang="en-US" sz="2400" smtClean="0">
                <a:ea typeface="標楷體" panose="03000509000000000000" pitchFamily="65" charset="-120"/>
              </a:rPr>
              <a:t>協助動態路由，並且達到</a:t>
            </a:r>
            <a:r>
              <a:rPr lang="en-US" altLang="zh-TW" sz="2400" smtClean="0">
                <a:ea typeface="標楷體" panose="03000509000000000000" pitchFamily="65" charset="-120"/>
              </a:rPr>
              <a:t>tenant isolation</a:t>
            </a:r>
            <a:r>
              <a:rPr lang="zh-TW" altLang="en-US" sz="2400" smtClean="0">
                <a:ea typeface="標楷體" panose="03000509000000000000" pitchFamily="65" charset="-120"/>
              </a:rPr>
              <a:t>之目的。</a:t>
            </a:r>
          </a:p>
          <a:p>
            <a:pPr>
              <a:spcBef>
                <a:spcPts val="1200"/>
              </a:spcBef>
            </a:pPr>
            <a:endParaRPr lang="zh-TW" altLang="en-US" sz="2400" smtClean="0">
              <a:ea typeface="標楷體" panose="03000509000000000000" pitchFamily="65" charset="-120"/>
            </a:endParaRPr>
          </a:p>
        </p:txBody>
      </p:sp>
      <p:sp>
        <p:nvSpPr>
          <p:cNvPr id="50180" name="投影片編號版面配置區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FE1FC6A0-EC91-4B8C-B354-19D25CBF96DD}" type="slidenum">
              <a:rPr lang="zh-TW" altLang="en-US" sz="1200">
                <a:solidFill>
                  <a:srgbClr val="898989"/>
                </a:solidFill>
              </a:rPr>
              <a:pPr algn="r" eaLnBrk="1" hangingPunct="1"/>
              <a:t>21</a:t>
            </a:fld>
            <a:endParaRPr lang="zh-TW" altLang="en-US" sz="1200">
              <a:solidFill>
                <a:srgbClr val="898989"/>
              </a:solidFill>
            </a:endParaRPr>
          </a:p>
        </p:txBody>
      </p:sp>
    </p:spTree>
    <p:extLst>
      <p:ext uri="{BB962C8B-B14F-4D97-AF65-F5344CB8AC3E}">
        <p14:creationId xmlns:p14="http://schemas.microsoft.com/office/powerpoint/2010/main" val="379644602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7BD04A8B-24A3-46A4-82D1-87566512A585}" type="slidenum">
              <a:rPr lang="zh-TW" altLang="en-US" sz="1200">
                <a:solidFill>
                  <a:srgbClr val="898989"/>
                </a:solidFill>
              </a:rPr>
              <a:pPr algn="r" eaLnBrk="1" hangingPunct="1"/>
              <a:t>22</a:t>
            </a:fld>
            <a:endParaRPr lang="zh-TW" altLang="en-US" sz="1200">
              <a:solidFill>
                <a:srgbClr val="898989"/>
              </a:solidFill>
            </a:endParaRPr>
          </a:p>
        </p:txBody>
      </p:sp>
      <p:sp>
        <p:nvSpPr>
          <p:cNvPr id="51203" name="內容版面配置區 2"/>
          <p:cNvSpPr>
            <a:spLocks noGrp="1"/>
          </p:cNvSpPr>
          <p:nvPr>
            <p:ph idx="4294967295"/>
          </p:nvPr>
        </p:nvSpPr>
        <p:spPr>
          <a:xfrm>
            <a:off x="0" y="1081088"/>
            <a:ext cx="4211638" cy="5040312"/>
          </a:xfrm>
        </p:spPr>
        <p:txBody>
          <a:bodyPr/>
          <a:lstStyle/>
          <a:p>
            <a:pPr marL="488950" indent="-457200">
              <a:lnSpc>
                <a:spcPct val="120000"/>
              </a:lnSpc>
              <a:spcBef>
                <a:spcPts val="100"/>
              </a:spcBef>
            </a:pPr>
            <a:r>
              <a:rPr lang="en-US" altLang="zh-TW" sz="2000" smtClean="0">
                <a:ea typeface="標楷體" panose="03000509000000000000" pitchFamily="65" charset="-120"/>
              </a:rPr>
              <a:t>Architecture</a:t>
            </a:r>
          </a:p>
          <a:p>
            <a:pPr marL="749300" lvl="1" indent="-304800">
              <a:lnSpc>
                <a:spcPct val="120000"/>
              </a:lnSpc>
              <a:spcBef>
                <a:spcPts val="100"/>
              </a:spcBef>
            </a:pPr>
            <a:r>
              <a:rPr lang="en-US" altLang="zh-TW" sz="1800" smtClean="0">
                <a:ea typeface="標楷體" panose="03000509000000000000" pitchFamily="65" charset="-120"/>
              </a:rPr>
              <a:t>Core: physical OpenFlow switch </a:t>
            </a:r>
          </a:p>
          <a:p>
            <a:pPr marL="749300" lvl="1" indent="-304800">
              <a:lnSpc>
                <a:spcPct val="120000"/>
              </a:lnSpc>
              <a:spcBef>
                <a:spcPts val="100"/>
              </a:spcBef>
            </a:pPr>
            <a:r>
              <a:rPr lang="en-US" altLang="zh-TW" sz="1800" smtClean="0">
                <a:ea typeface="標楷體" panose="03000509000000000000" pitchFamily="65" charset="-120"/>
              </a:rPr>
              <a:t>Aggregation: Ethernet switch </a:t>
            </a:r>
          </a:p>
          <a:p>
            <a:pPr marL="749300" lvl="1" indent="-304800">
              <a:lnSpc>
                <a:spcPct val="120000"/>
              </a:lnSpc>
              <a:spcBef>
                <a:spcPts val="100"/>
              </a:spcBef>
            </a:pPr>
            <a:r>
              <a:rPr lang="en-US" altLang="zh-TW" sz="1800" smtClean="0">
                <a:ea typeface="標楷體" panose="03000509000000000000" pitchFamily="65" charset="-120"/>
              </a:rPr>
              <a:t>Access: OpenVSwitch (software)</a:t>
            </a:r>
          </a:p>
          <a:p>
            <a:pPr marL="749300" lvl="1" indent="-304800">
              <a:lnSpc>
                <a:spcPct val="120000"/>
              </a:lnSpc>
              <a:spcBef>
                <a:spcPts val="100"/>
              </a:spcBef>
            </a:pPr>
            <a:r>
              <a:rPr lang="en-US" altLang="zh-TW" sz="1800" smtClean="0">
                <a:ea typeface="標楷體" panose="03000509000000000000" pitchFamily="65" charset="-120"/>
              </a:rPr>
              <a:t>SDN Controller(s)</a:t>
            </a:r>
          </a:p>
          <a:p>
            <a:pPr marL="749300" lvl="1" indent="-304800">
              <a:lnSpc>
                <a:spcPct val="120000"/>
              </a:lnSpc>
              <a:spcBef>
                <a:spcPts val="100"/>
              </a:spcBef>
            </a:pPr>
            <a:r>
              <a:rPr lang="en-US" altLang="zh-TW" sz="1800" smtClean="0">
                <a:ea typeface="標楷體" panose="03000509000000000000" pitchFamily="65" charset="-120"/>
              </a:rPr>
              <a:t>OpenStack controller (OSC)</a:t>
            </a:r>
          </a:p>
          <a:p>
            <a:pPr marL="749300" lvl="1" indent="-304800">
              <a:lnSpc>
                <a:spcPct val="120000"/>
              </a:lnSpc>
              <a:spcBef>
                <a:spcPts val="100"/>
              </a:spcBef>
            </a:pPr>
            <a:r>
              <a:rPr lang="en-US" altLang="zh-TW" smtClean="0">
                <a:ea typeface="標楷體" panose="03000509000000000000" pitchFamily="65" charset="-120"/>
              </a:rPr>
              <a:t>Database</a:t>
            </a:r>
          </a:p>
          <a:p>
            <a:pPr marL="488950" indent="-457200">
              <a:lnSpc>
                <a:spcPct val="120000"/>
              </a:lnSpc>
              <a:spcBef>
                <a:spcPts val="100"/>
              </a:spcBef>
            </a:pPr>
            <a:r>
              <a:rPr lang="en-US" altLang="zh-TW" sz="2000" smtClean="0">
                <a:ea typeface="標楷體" panose="03000509000000000000" pitchFamily="65" charset="-120"/>
              </a:rPr>
              <a:t>Centralized Control</a:t>
            </a:r>
          </a:p>
          <a:p>
            <a:pPr marL="749300" lvl="1" indent="-304800">
              <a:lnSpc>
                <a:spcPct val="120000"/>
              </a:lnSpc>
              <a:spcBef>
                <a:spcPts val="100"/>
              </a:spcBef>
            </a:pPr>
            <a:r>
              <a:rPr lang="en-US" altLang="zh-TW" sz="1800" smtClean="0">
                <a:ea typeface="標楷體" panose="03000509000000000000" pitchFamily="65" charset="-120"/>
              </a:rPr>
              <a:t>MAC assignment</a:t>
            </a:r>
          </a:p>
          <a:p>
            <a:pPr marL="749300" lvl="1" indent="-304800">
              <a:lnSpc>
                <a:spcPct val="120000"/>
              </a:lnSpc>
              <a:spcBef>
                <a:spcPts val="100"/>
              </a:spcBef>
            </a:pPr>
            <a:r>
              <a:rPr lang="en-US" altLang="zh-TW" sz="1800" smtClean="0">
                <a:ea typeface="標楷體" panose="03000509000000000000" pitchFamily="65" charset="-120"/>
              </a:rPr>
              <a:t>IP assignment</a:t>
            </a:r>
          </a:p>
          <a:p>
            <a:pPr marL="749300" lvl="1" indent="-304800">
              <a:spcBef>
                <a:spcPts val="100"/>
              </a:spcBef>
            </a:pPr>
            <a:r>
              <a:rPr lang="en-US" altLang="zh-TW" sz="1800" smtClean="0">
                <a:ea typeface="標楷體" panose="03000509000000000000" pitchFamily="65" charset="-120"/>
              </a:rPr>
              <a:t>Tenant ID assignment</a:t>
            </a:r>
          </a:p>
          <a:p>
            <a:pPr marL="749300" lvl="1" indent="-304800">
              <a:spcBef>
                <a:spcPts val="100"/>
              </a:spcBef>
            </a:pPr>
            <a:r>
              <a:rPr lang="en-US" altLang="zh-TW" sz="1800" smtClean="0">
                <a:ea typeface="標楷體" panose="03000509000000000000" pitchFamily="65" charset="-120"/>
              </a:rPr>
              <a:t>Packet forwarding</a:t>
            </a:r>
          </a:p>
          <a:p>
            <a:pPr marL="749300" lvl="1" indent="-304800">
              <a:spcBef>
                <a:spcPts val="300"/>
              </a:spcBef>
            </a:pPr>
            <a:endParaRPr lang="en-US" altLang="zh-TW" sz="1800" smtClean="0">
              <a:ea typeface="標楷體" panose="03000509000000000000" pitchFamily="65" charset="-120"/>
            </a:endParaRPr>
          </a:p>
          <a:p>
            <a:pPr marL="749300" lvl="1" indent="-304800">
              <a:spcBef>
                <a:spcPts val="300"/>
              </a:spcBef>
            </a:pPr>
            <a:endParaRPr lang="en-US" altLang="zh-TW" sz="1800" smtClean="0">
              <a:ea typeface="標楷體" panose="03000509000000000000" pitchFamily="65" charset="-120"/>
            </a:endParaRPr>
          </a:p>
        </p:txBody>
      </p:sp>
      <p:pic>
        <p:nvPicPr>
          <p:cNvPr id="51204"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14788" y="1341438"/>
            <a:ext cx="509428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投影片編號版面配置區 3"/>
          <p:cNvSpPr txBox="1">
            <a:spLocks/>
          </p:cNvSpPr>
          <p:nvPr/>
        </p:nvSpPr>
        <p:spPr bwMode="auto">
          <a:xfrm>
            <a:off x="670560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109E9246-D6F0-4700-A849-7F857F272B26}" type="slidenum">
              <a:rPr kumimoji="0" lang="zh-TW" altLang="en-US" sz="1200">
                <a:solidFill>
                  <a:srgbClr val="898989"/>
                </a:solidFill>
                <a:latin typeface="Calibri" panose="020F0502020204030204" pitchFamily="34" charset="0"/>
              </a:rPr>
              <a:pPr algn="r" eaLnBrk="1" hangingPunct="1"/>
              <a:t>22</a:t>
            </a:fld>
            <a:endParaRPr kumimoji="0" lang="en-US" altLang="zh-TW" sz="1200">
              <a:solidFill>
                <a:srgbClr val="898989"/>
              </a:solidFill>
              <a:latin typeface="Calibri" panose="020F0502020204030204" pitchFamily="34" charset="0"/>
            </a:endParaRPr>
          </a:p>
        </p:txBody>
      </p:sp>
      <p:sp>
        <p:nvSpPr>
          <p:cNvPr id="51206" name="Text Box 8"/>
          <p:cNvSpPr txBox="1">
            <a:spLocks noChangeArrowheads="1"/>
          </p:cNvSpPr>
          <p:nvPr/>
        </p:nvSpPr>
        <p:spPr bwMode="auto">
          <a:xfrm>
            <a:off x="7453313" y="6491288"/>
            <a:ext cx="1323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a:t>專利申請中</a:t>
            </a:r>
          </a:p>
        </p:txBody>
      </p:sp>
      <p:sp>
        <p:nvSpPr>
          <p:cNvPr id="9" name="標題 1"/>
          <p:cNvSpPr txBox="1">
            <a:spLocks/>
          </p:cNvSpPr>
          <p:nvPr/>
        </p:nvSpPr>
        <p:spPr bwMode="auto">
          <a:xfrm>
            <a:off x="457200" y="2698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a:lstStyle>
          <a:p>
            <a:pPr>
              <a:defRPr/>
            </a:pPr>
            <a:r>
              <a:rPr lang="zh-TW" altLang="en-US" kern="0" baseline="0" dirty="0" smtClean="0">
                <a:latin typeface="標楷體" panose="03000509000000000000" pitchFamily="65" charset="-120"/>
                <a:ea typeface="標楷體" panose="03000509000000000000" pitchFamily="65" charset="-120"/>
              </a:rPr>
              <a:t>系統架構</a:t>
            </a:r>
            <a:endParaRPr lang="zh-TW" altLang="en-US" kern="0" baseline="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76649375"/>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idx="4294967295"/>
          </p:nvPr>
        </p:nvSpPr>
        <p:spPr>
          <a:xfrm>
            <a:off x="468313" y="115888"/>
            <a:ext cx="8229600" cy="1143000"/>
          </a:xfrm>
        </p:spPr>
        <p:txBody>
          <a:bodyPr/>
          <a:lstStyle/>
          <a:p>
            <a:pPr marL="342900" indent="-342900" eaLnBrk="1" hangingPunct="1">
              <a:defRPr/>
            </a:pPr>
            <a:r>
              <a:rPr lang="en-US" altLang="zh-TW" smtClean="0">
                <a:solidFill>
                  <a:schemeClr val="accent6"/>
                </a:solidFill>
                <a:latin typeface="Calibri" pitchFamily="34" charset="0"/>
              </a:rPr>
              <a:t>Address Resolution</a:t>
            </a:r>
            <a:endParaRPr lang="zh-TW" altLang="en-US" smtClean="0">
              <a:solidFill>
                <a:schemeClr val="accent6"/>
              </a:solidFill>
              <a:latin typeface="Calibri" pitchFamily="34" charset="0"/>
            </a:endParaRPr>
          </a:p>
        </p:txBody>
      </p:sp>
      <p:sp>
        <p:nvSpPr>
          <p:cNvPr id="56323" name="投影片編號版面配置區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D7911E57-ECE5-4636-92F2-077C249EB61D}" type="slidenum">
              <a:rPr lang="zh-TW" altLang="en-US" sz="1200">
                <a:solidFill>
                  <a:srgbClr val="898989"/>
                </a:solidFill>
              </a:rPr>
              <a:pPr algn="r" eaLnBrk="1" hangingPunct="1"/>
              <a:t>23</a:t>
            </a:fld>
            <a:endParaRPr lang="zh-TW" altLang="en-US" sz="1200">
              <a:solidFill>
                <a:srgbClr val="898989"/>
              </a:solidFill>
            </a:endParaRPr>
          </a:p>
        </p:txBody>
      </p:sp>
      <p:pic>
        <p:nvPicPr>
          <p:cNvPr id="56324"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588" y="1657350"/>
            <a:ext cx="411797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 Box 21"/>
          <p:cNvSpPr txBox="1">
            <a:spLocks noChangeArrowheads="1"/>
          </p:cNvSpPr>
          <p:nvPr/>
        </p:nvSpPr>
        <p:spPr bwMode="auto">
          <a:xfrm>
            <a:off x="814388" y="4897438"/>
            <a:ext cx="503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000" b="1"/>
              <a:t>PM2</a:t>
            </a:r>
          </a:p>
        </p:txBody>
      </p:sp>
      <p:sp>
        <p:nvSpPr>
          <p:cNvPr id="56326" name="Text Box 22"/>
          <p:cNvSpPr txBox="1">
            <a:spLocks noChangeArrowheads="1"/>
          </p:cNvSpPr>
          <p:nvPr/>
        </p:nvSpPr>
        <p:spPr bwMode="auto">
          <a:xfrm>
            <a:off x="3549650" y="4868863"/>
            <a:ext cx="503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000" b="1"/>
              <a:t>PM1</a:t>
            </a:r>
          </a:p>
        </p:txBody>
      </p:sp>
      <p:sp>
        <p:nvSpPr>
          <p:cNvPr id="56327" name="Text Box 8"/>
          <p:cNvSpPr txBox="1">
            <a:spLocks noChangeArrowheads="1"/>
          </p:cNvSpPr>
          <p:nvPr/>
        </p:nvSpPr>
        <p:spPr bwMode="auto">
          <a:xfrm>
            <a:off x="4475163" y="1198563"/>
            <a:ext cx="4368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2000" b="1">
                <a:solidFill>
                  <a:schemeClr val="tx2"/>
                </a:solidFill>
                <a:ea typeface="標楷體" panose="03000509000000000000" pitchFamily="65" charset="-120"/>
              </a:rPr>
              <a:t>※ Controller</a:t>
            </a:r>
            <a:r>
              <a:rPr kumimoji="0" lang="zh-TW" altLang="en-US" sz="2000" b="1">
                <a:solidFill>
                  <a:schemeClr val="tx2"/>
                </a:solidFill>
                <a:ea typeface="標楷體" panose="03000509000000000000" pitchFamily="65" charset="-120"/>
              </a:rPr>
              <a:t>實現</a:t>
            </a:r>
            <a:r>
              <a:rPr kumimoji="0" lang="en-US" altLang="zh-TW" sz="2000" b="1">
                <a:solidFill>
                  <a:schemeClr val="tx2"/>
                </a:solidFill>
                <a:ea typeface="標楷體" panose="03000509000000000000" pitchFamily="65" charset="-120"/>
              </a:rPr>
              <a:t>ARP proxy</a:t>
            </a:r>
            <a:r>
              <a:rPr kumimoji="0" lang="zh-TW" altLang="en-US" sz="2000" b="1">
                <a:solidFill>
                  <a:schemeClr val="tx2"/>
                </a:solidFill>
                <a:ea typeface="標楷體" panose="03000509000000000000" pitchFamily="65" charset="-120"/>
              </a:rPr>
              <a:t>避免</a:t>
            </a:r>
            <a:r>
              <a:rPr kumimoji="0" lang="en-US" altLang="zh-TW" sz="2000" b="1">
                <a:solidFill>
                  <a:schemeClr val="tx2"/>
                </a:solidFill>
                <a:ea typeface="標楷體" panose="03000509000000000000" pitchFamily="65" charset="-120"/>
              </a:rPr>
              <a:t>broadcast storm</a:t>
            </a:r>
            <a:br>
              <a:rPr kumimoji="0" lang="en-US" altLang="zh-TW" sz="2000" b="1">
                <a:solidFill>
                  <a:schemeClr val="tx2"/>
                </a:solidFill>
                <a:ea typeface="標楷體" panose="03000509000000000000" pitchFamily="65" charset="-120"/>
              </a:rPr>
            </a:br>
            <a:r>
              <a:rPr kumimoji="0" lang="en-US" altLang="zh-TW" sz="2000" b="1">
                <a:solidFill>
                  <a:schemeClr val="tx2"/>
                </a:solidFill>
              </a:rPr>
              <a:t>※</a:t>
            </a:r>
            <a:r>
              <a:rPr kumimoji="0" lang="en-US" altLang="zh-TW" sz="2000" b="1">
                <a:solidFill>
                  <a:schemeClr val="tx2"/>
                </a:solidFill>
                <a:ea typeface="標楷體" panose="03000509000000000000" pitchFamily="65" charset="-120"/>
              </a:rPr>
              <a:t>fully-controlled</a:t>
            </a:r>
            <a:r>
              <a:rPr kumimoji="0" lang="en-US" altLang="zh-TW" sz="2000" b="1">
                <a:solidFill>
                  <a:schemeClr val="tx2"/>
                </a:solidFill>
              </a:rPr>
              <a:t> </a:t>
            </a:r>
            <a:r>
              <a:rPr kumimoji="0" lang="zh-TW" altLang="en-US" sz="2000" b="1">
                <a:solidFill>
                  <a:schemeClr val="tx2"/>
                </a:solidFill>
                <a:latin typeface="標楷體" panose="03000509000000000000" pitchFamily="65" charset="-120"/>
                <a:ea typeface="標楷體" panose="03000509000000000000" pitchFamily="65" charset="-120"/>
              </a:rPr>
              <a:t>善用有限的</a:t>
            </a:r>
            <a:r>
              <a:rPr kumimoji="0" lang="en-US" altLang="zh-TW" sz="2000" b="1">
                <a:solidFill>
                  <a:schemeClr val="tx2"/>
                </a:solidFill>
              </a:rPr>
              <a:t>ES FIB</a:t>
            </a:r>
            <a:endParaRPr kumimoji="0" lang="en-US" altLang="zh-TW" sz="2000" b="1">
              <a:solidFill>
                <a:schemeClr val="tx2"/>
              </a:solidFill>
              <a:latin typeface="Calibri" panose="020F0502020204030204" pitchFamily="34" charset="0"/>
              <a:ea typeface="標楷體" panose="03000509000000000000" pitchFamily="65" charset="-120"/>
            </a:endParaRPr>
          </a:p>
        </p:txBody>
      </p:sp>
      <p:sp>
        <p:nvSpPr>
          <p:cNvPr id="56328" name="Text Box 8"/>
          <p:cNvSpPr txBox="1">
            <a:spLocks noChangeArrowheads="1"/>
          </p:cNvSpPr>
          <p:nvPr/>
        </p:nvSpPr>
        <p:spPr bwMode="auto">
          <a:xfrm>
            <a:off x="4614863" y="2133600"/>
            <a:ext cx="4368800"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2400">
                <a:solidFill>
                  <a:srgbClr val="0000CC"/>
                </a:solidFill>
                <a:latin typeface="Calibri" panose="020F0502020204030204" pitchFamily="34" charset="0"/>
                <a:ea typeface="標楷體" panose="03000509000000000000" pitchFamily="65" charset="-120"/>
              </a:rPr>
              <a:t>Step1</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VM1</a:t>
            </a:r>
            <a:r>
              <a:rPr lang="zh-TW" altLang="zh-TW" sz="2400">
                <a:solidFill>
                  <a:srgbClr val="0000CC"/>
                </a:solidFill>
                <a:latin typeface="Calibri" panose="020F0502020204030204" pitchFamily="34" charset="0"/>
                <a:ea typeface="標楷體" panose="03000509000000000000" pitchFamily="65" charset="-120"/>
              </a:rPr>
              <a:t>發出</a:t>
            </a:r>
            <a:r>
              <a:rPr lang="en-US" altLang="zh-TW" sz="2400">
                <a:solidFill>
                  <a:srgbClr val="0000CC"/>
                </a:solidFill>
                <a:latin typeface="Calibri" panose="020F0502020204030204" pitchFamily="34" charset="0"/>
                <a:ea typeface="標楷體" panose="03000509000000000000" pitchFamily="65" charset="-120"/>
              </a:rPr>
              <a:t>ARP request</a:t>
            </a:r>
            <a:r>
              <a:rPr lang="zh-TW" altLang="zh-TW" sz="2400">
                <a:solidFill>
                  <a:srgbClr val="0000CC"/>
                </a:solidFill>
                <a:latin typeface="Calibri" panose="020F0502020204030204" pitchFamily="34" charset="0"/>
                <a:ea typeface="標楷體" panose="03000509000000000000" pitchFamily="65" charset="-120"/>
              </a:rPr>
              <a:t>請求</a:t>
            </a:r>
            <a:r>
              <a:rPr lang="en-US" altLang="zh-TW" sz="2400">
                <a:solidFill>
                  <a:srgbClr val="0000CC"/>
                </a:solidFill>
                <a:latin typeface="Calibri" panose="020F0502020204030204" pitchFamily="34" charset="0"/>
                <a:ea typeface="標楷體" panose="03000509000000000000" pitchFamily="65" charset="-120"/>
              </a:rPr>
              <a:t>VM2</a:t>
            </a:r>
            <a:r>
              <a:rPr lang="zh-TW" altLang="zh-TW" sz="2400">
                <a:solidFill>
                  <a:srgbClr val="0000CC"/>
                </a:solidFill>
                <a:latin typeface="Calibri" panose="020F0502020204030204" pitchFamily="34" charset="0"/>
                <a:ea typeface="標楷體" panose="03000509000000000000" pitchFamily="65" charset="-120"/>
              </a:rPr>
              <a:t>的</a:t>
            </a:r>
            <a:r>
              <a:rPr lang="en-US" altLang="zh-TW" sz="2400">
                <a:solidFill>
                  <a:srgbClr val="0000CC"/>
                </a:solidFill>
                <a:latin typeface="Calibri" panose="020F0502020204030204" pitchFamily="34" charset="0"/>
                <a:ea typeface="標楷體" panose="03000509000000000000" pitchFamily="65" charset="-120"/>
              </a:rPr>
              <a:t>MAC </a:t>
            </a:r>
          </a:p>
          <a:p>
            <a:r>
              <a:rPr lang="en-US" altLang="zh-TW" sz="2400">
                <a:solidFill>
                  <a:srgbClr val="0000CC"/>
                </a:solidFill>
                <a:latin typeface="Calibri" panose="020F0502020204030204" pitchFamily="34" charset="0"/>
                <a:ea typeface="標楷體" panose="03000509000000000000" pitchFamily="65" charset="-120"/>
              </a:rPr>
              <a:t>             address</a:t>
            </a:r>
            <a:endParaRPr lang="zh-TW"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Step2</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OVS1</a:t>
            </a:r>
            <a:r>
              <a:rPr lang="zh-TW" altLang="zh-TW" sz="2400">
                <a:solidFill>
                  <a:srgbClr val="0000CC"/>
                </a:solidFill>
                <a:latin typeface="Calibri" panose="020F0502020204030204" pitchFamily="34" charset="0"/>
                <a:ea typeface="標楷體" panose="03000509000000000000" pitchFamily="65" charset="-120"/>
              </a:rPr>
              <a:t>擷取</a:t>
            </a:r>
            <a:r>
              <a:rPr lang="en-US" altLang="zh-TW" sz="2400">
                <a:solidFill>
                  <a:srgbClr val="0000CC"/>
                </a:solidFill>
                <a:latin typeface="Calibri" panose="020F0502020204030204" pitchFamily="34" charset="0"/>
                <a:ea typeface="標楷體" panose="03000509000000000000" pitchFamily="65" charset="-120"/>
              </a:rPr>
              <a:t>ARP</a:t>
            </a:r>
            <a:r>
              <a:rPr lang="zh-TW" altLang="zh-TW" sz="2400">
                <a:solidFill>
                  <a:srgbClr val="0000CC"/>
                </a:solidFill>
                <a:latin typeface="Calibri" panose="020F0502020204030204" pitchFamily="34" charset="0"/>
                <a:ea typeface="標楷體" panose="03000509000000000000" pitchFamily="65" charset="-120"/>
              </a:rPr>
              <a:t>並傳送至</a:t>
            </a:r>
            <a:r>
              <a:rPr lang="en-US" altLang="zh-TW" sz="2400">
                <a:solidFill>
                  <a:srgbClr val="0000CC"/>
                </a:solidFill>
                <a:latin typeface="Calibri" panose="020F0502020204030204" pitchFamily="34" charset="0"/>
                <a:ea typeface="標楷體" panose="03000509000000000000" pitchFamily="65" charset="-120"/>
              </a:rPr>
              <a:t>Controller</a:t>
            </a:r>
            <a:endParaRPr lang="zh-TW"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Step3</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Controller</a:t>
            </a:r>
            <a:r>
              <a:rPr lang="zh-TW" altLang="zh-TW" sz="2400">
                <a:solidFill>
                  <a:srgbClr val="0000CC"/>
                </a:solidFill>
                <a:latin typeface="Calibri" panose="020F0502020204030204" pitchFamily="34" charset="0"/>
                <a:ea typeface="標楷體" panose="03000509000000000000" pitchFamily="65" charset="-120"/>
              </a:rPr>
              <a:t>將</a:t>
            </a:r>
            <a:r>
              <a:rPr lang="en-US" altLang="zh-TW" sz="2400">
                <a:solidFill>
                  <a:srgbClr val="0000CC"/>
                </a:solidFill>
                <a:latin typeface="Calibri" panose="020F0502020204030204" pitchFamily="34" charset="0"/>
                <a:ea typeface="標楷體" panose="03000509000000000000" pitchFamily="65" charset="-120"/>
              </a:rPr>
              <a:t>VM2 IP</a:t>
            </a:r>
            <a:r>
              <a:rPr lang="zh-TW" altLang="zh-TW" sz="2400">
                <a:solidFill>
                  <a:srgbClr val="0000CC"/>
                </a:solidFill>
                <a:latin typeface="Calibri" panose="020F0502020204030204" pitchFamily="34" charset="0"/>
                <a:ea typeface="標楷體" panose="03000509000000000000" pitchFamily="65" charset="-120"/>
              </a:rPr>
              <a:t>送至</a:t>
            </a:r>
            <a:r>
              <a:rPr lang="en-US" altLang="zh-TW" sz="2400">
                <a:solidFill>
                  <a:srgbClr val="0000CC"/>
                </a:solidFill>
                <a:latin typeface="Calibri" panose="020F0502020204030204" pitchFamily="34" charset="0"/>
                <a:ea typeface="標楷體" panose="03000509000000000000" pitchFamily="65" charset="-120"/>
              </a:rPr>
              <a:t>DB</a:t>
            </a:r>
            <a:r>
              <a:rPr lang="zh-TW" altLang="zh-TW" sz="2400">
                <a:solidFill>
                  <a:srgbClr val="0000CC"/>
                </a:solidFill>
                <a:latin typeface="Calibri" panose="020F0502020204030204" pitchFamily="34" charset="0"/>
                <a:ea typeface="標楷體" panose="03000509000000000000" pitchFamily="65" charset="-120"/>
              </a:rPr>
              <a:t>查詢</a:t>
            </a:r>
          </a:p>
          <a:p>
            <a:r>
              <a:rPr lang="en-US" altLang="zh-TW" sz="2400">
                <a:solidFill>
                  <a:srgbClr val="0000CC"/>
                </a:solidFill>
                <a:latin typeface="Calibri" panose="020F0502020204030204" pitchFamily="34" charset="0"/>
                <a:ea typeface="標楷體" panose="03000509000000000000" pitchFamily="65" charset="-120"/>
              </a:rPr>
              <a:t>Step4</a:t>
            </a:r>
            <a:r>
              <a:rPr lang="zh-TW" altLang="zh-TW" sz="2400">
                <a:solidFill>
                  <a:srgbClr val="0000CC"/>
                </a:solidFill>
                <a:latin typeface="Calibri" panose="020F0502020204030204" pitchFamily="34" charset="0"/>
                <a:ea typeface="標楷體" panose="03000509000000000000" pitchFamily="65" charset="-120"/>
              </a:rPr>
              <a:t>：</a:t>
            </a:r>
          </a:p>
          <a:p>
            <a:r>
              <a:rPr lang="en-US" altLang="zh-TW" sz="2400">
                <a:solidFill>
                  <a:srgbClr val="0000CC"/>
                </a:solidFill>
                <a:latin typeface="Calibri" panose="020F0502020204030204" pitchFamily="34" charset="0"/>
                <a:ea typeface="標楷體" panose="03000509000000000000" pitchFamily="65" charset="-120"/>
              </a:rPr>
              <a:t>  (1)Controller</a:t>
            </a:r>
            <a:r>
              <a:rPr lang="zh-TW" altLang="zh-TW" sz="2400">
                <a:solidFill>
                  <a:srgbClr val="0000CC"/>
                </a:solidFill>
                <a:latin typeface="Calibri" panose="020F0502020204030204" pitchFamily="34" charset="0"/>
                <a:ea typeface="標楷體" panose="03000509000000000000" pitchFamily="65" charset="-120"/>
              </a:rPr>
              <a:t>計算</a:t>
            </a:r>
            <a:r>
              <a:rPr lang="en-US" altLang="zh-TW" sz="2400">
                <a:solidFill>
                  <a:srgbClr val="0000CC"/>
                </a:solidFill>
                <a:latin typeface="Calibri" panose="020F0502020204030204" pitchFamily="34" charset="0"/>
                <a:ea typeface="標楷體" panose="03000509000000000000" pitchFamily="65" charset="-120"/>
              </a:rPr>
              <a:t>VM1↔VM2</a:t>
            </a:r>
            <a:r>
              <a:rPr lang="zh-TW" altLang="zh-TW" sz="2400">
                <a:solidFill>
                  <a:srgbClr val="0000CC"/>
                </a:solidFill>
                <a:latin typeface="Calibri" panose="020F0502020204030204" pitchFamily="34" charset="0"/>
                <a:ea typeface="標楷體" panose="03000509000000000000" pitchFamily="65" charset="-120"/>
              </a:rPr>
              <a:t>的</a:t>
            </a:r>
            <a:r>
              <a:rPr lang="zh-TW" altLang="en-US" sz="2400">
                <a:solidFill>
                  <a:srgbClr val="0000CC"/>
                </a:solidFill>
                <a:latin typeface="Calibri" panose="020F0502020204030204" pitchFamily="34" charset="0"/>
                <a:ea typeface="標楷體" panose="03000509000000000000" pitchFamily="65" charset="-120"/>
              </a:rPr>
              <a:t>最佳路由</a:t>
            </a:r>
            <a:r>
              <a:rPr lang="zh-TW" altLang="zh-TW" sz="2400">
                <a:solidFill>
                  <a:srgbClr val="0000CC"/>
                </a:solidFill>
                <a:latin typeface="Calibri" panose="020F0502020204030204" pitchFamily="34" charset="0"/>
                <a:ea typeface="標楷體" panose="03000509000000000000" pitchFamily="65" charset="-120"/>
              </a:rPr>
              <a:t>路徑</a:t>
            </a:r>
            <a:r>
              <a:rPr lang="en-US" altLang="zh-TW" sz="2400">
                <a:solidFill>
                  <a:srgbClr val="0000CC"/>
                </a:solidFill>
                <a:latin typeface="Calibri" panose="020F0502020204030204" pitchFamily="34" charset="0"/>
                <a:ea typeface="標楷體" panose="03000509000000000000" pitchFamily="65" charset="-120"/>
              </a:rPr>
              <a:t>   </a:t>
            </a:r>
          </a:p>
          <a:p>
            <a:r>
              <a:rPr lang="en-US" altLang="zh-TW" sz="2400">
                <a:solidFill>
                  <a:srgbClr val="0000CC"/>
                </a:solidFill>
                <a:latin typeface="Calibri" panose="020F0502020204030204" pitchFamily="34" charset="0"/>
                <a:ea typeface="標楷體" panose="03000509000000000000" pitchFamily="65" charset="-120"/>
              </a:rPr>
              <a:t>      </a:t>
            </a:r>
            <a:r>
              <a:rPr lang="zh-TW" altLang="zh-TW" sz="2400">
                <a:solidFill>
                  <a:srgbClr val="0000CC"/>
                </a:solidFill>
                <a:latin typeface="Calibri" panose="020F0502020204030204" pitchFamily="34" charset="0"/>
                <a:ea typeface="標楷體" panose="03000509000000000000" pitchFamily="65" charset="-120"/>
              </a:rPr>
              <a:t>之後</a:t>
            </a:r>
            <a:r>
              <a:rPr lang="zh-TW" altLang="zh-TW" sz="2400">
                <a:solidFill>
                  <a:srgbClr val="FF0000"/>
                </a:solidFill>
                <a:latin typeface="Calibri" panose="020F0502020204030204" pitchFamily="34" charset="0"/>
                <a:ea typeface="標楷體" panose="03000509000000000000" pitchFamily="65" charset="-120"/>
              </a:rPr>
              <a:t>設定</a:t>
            </a:r>
            <a:r>
              <a:rPr lang="en-US" altLang="zh-TW" sz="2400">
                <a:solidFill>
                  <a:srgbClr val="FF0000"/>
                </a:solidFill>
                <a:latin typeface="Calibri" panose="020F0502020204030204" pitchFamily="34" charset="0"/>
                <a:ea typeface="標楷體" panose="03000509000000000000" pitchFamily="65" charset="-120"/>
              </a:rPr>
              <a:t>OVS1</a:t>
            </a:r>
            <a:r>
              <a:rPr lang="zh-TW" altLang="zh-TW" sz="2400">
                <a:solidFill>
                  <a:srgbClr val="FF0000"/>
                </a:solidFill>
                <a:latin typeface="Calibri" panose="020F0502020204030204" pitchFamily="34" charset="0"/>
                <a:ea typeface="標楷體" panose="03000509000000000000" pitchFamily="65" charset="-120"/>
              </a:rPr>
              <a:t>和</a:t>
            </a:r>
            <a:r>
              <a:rPr lang="en-US" altLang="zh-TW" sz="2400">
                <a:solidFill>
                  <a:srgbClr val="FF0000"/>
                </a:solidFill>
                <a:latin typeface="Calibri" panose="020F0502020204030204" pitchFamily="34" charset="0"/>
                <a:ea typeface="標楷體" panose="03000509000000000000" pitchFamily="65" charset="-120"/>
              </a:rPr>
              <a:t>OVS2</a:t>
            </a:r>
            <a:r>
              <a:rPr lang="zh-TW" altLang="zh-TW" sz="2400">
                <a:solidFill>
                  <a:srgbClr val="FF0000"/>
                </a:solidFill>
                <a:latin typeface="Calibri" panose="020F0502020204030204" pitchFamily="34" charset="0"/>
                <a:ea typeface="標楷體" panose="03000509000000000000" pitchFamily="65" charset="-120"/>
              </a:rPr>
              <a:t>的</a:t>
            </a:r>
            <a:r>
              <a:rPr lang="en-US" altLang="zh-TW" sz="2400">
                <a:solidFill>
                  <a:srgbClr val="FF0000"/>
                </a:solidFill>
                <a:latin typeface="Calibri" panose="020F0502020204030204" pitchFamily="34" charset="0"/>
                <a:ea typeface="標楷體" panose="03000509000000000000" pitchFamily="65" charset="-120"/>
              </a:rPr>
              <a:t>flow entry</a:t>
            </a:r>
            <a:r>
              <a:rPr lang="zh-TW" altLang="en-US"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
            </a:r>
            <a:br>
              <a:rPr lang="en-US" altLang="zh-TW" sz="2400">
                <a:solidFill>
                  <a:srgbClr val="0000CC"/>
                </a:solidFill>
                <a:latin typeface="Calibri" panose="020F0502020204030204" pitchFamily="34" charset="0"/>
                <a:ea typeface="標楷體" panose="03000509000000000000" pitchFamily="65" charset="-120"/>
              </a:rPr>
            </a:br>
            <a:r>
              <a:rPr lang="en-US" altLang="zh-TW" sz="2400">
                <a:solidFill>
                  <a:srgbClr val="0000CC"/>
                </a:solidFill>
                <a:latin typeface="Calibri" panose="020F0502020204030204" pitchFamily="34" charset="0"/>
                <a:ea typeface="標楷體" panose="03000509000000000000" pitchFamily="65" charset="-120"/>
              </a:rPr>
              <a:t>  (2)Controller</a:t>
            </a:r>
            <a:r>
              <a:rPr lang="zh-TW" altLang="zh-TW" sz="2400">
                <a:solidFill>
                  <a:srgbClr val="0000CC"/>
                </a:solidFill>
                <a:latin typeface="Calibri" panose="020F0502020204030204" pitchFamily="34" charset="0"/>
                <a:ea typeface="標楷體" panose="03000509000000000000" pitchFamily="65" charset="-120"/>
              </a:rPr>
              <a:t>產生</a:t>
            </a:r>
            <a:r>
              <a:rPr lang="en-US" altLang="zh-TW" sz="2400">
                <a:solidFill>
                  <a:srgbClr val="0000CC"/>
                </a:solidFill>
                <a:latin typeface="Calibri" panose="020F0502020204030204" pitchFamily="34" charset="0"/>
                <a:ea typeface="標楷體" panose="03000509000000000000" pitchFamily="65" charset="-120"/>
              </a:rPr>
              <a:t>ARP reply</a:t>
            </a:r>
            <a:r>
              <a:rPr lang="zh-TW" altLang="zh-TW" sz="2400">
                <a:solidFill>
                  <a:srgbClr val="0000CC"/>
                </a:solidFill>
                <a:latin typeface="Calibri" panose="020F0502020204030204" pitchFamily="34" charset="0"/>
                <a:ea typeface="標楷體" panose="03000509000000000000" pitchFamily="65" charset="-120"/>
              </a:rPr>
              <a:t>給</a:t>
            </a:r>
            <a:r>
              <a:rPr lang="en-US" altLang="zh-TW" sz="2400">
                <a:solidFill>
                  <a:srgbClr val="0000CC"/>
                </a:solidFill>
                <a:latin typeface="Calibri" panose="020F0502020204030204" pitchFamily="34" charset="0"/>
                <a:ea typeface="標楷體" panose="03000509000000000000" pitchFamily="65" charset="-120"/>
              </a:rPr>
              <a:t>VM1</a:t>
            </a:r>
            <a:br>
              <a:rPr lang="en-US" altLang="zh-TW" sz="2400">
                <a:solidFill>
                  <a:srgbClr val="0000CC"/>
                </a:solidFill>
                <a:latin typeface="Calibri" panose="020F0502020204030204" pitchFamily="34" charset="0"/>
                <a:ea typeface="標楷體" panose="03000509000000000000" pitchFamily="65" charset="-120"/>
              </a:rPr>
            </a:br>
            <a:r>
              <a:rPr lang="en-US" altLang="zh-TW" sz="2400">
                <a:solidFill>
                  <a:srgbClr val="0000CC"/>
                </a:solidFill>
                <a:latin typeface="Calibri" panose="020F0502020204030204" pitchFamily="34" charset="0"/>
                <a:ea typeface="標楷體" panose="03000509000000000000" pitchFamily="65" charset="-120"/>
              </a:rPr>
              <a:t>  (3)Controller</a:t>
            </a:r>
            <a:r>
              <a:rPr lang="zh-TW" altLang="zh-TW" sz="2400">
                <a:solidFill>
                  <a:srgbClr val="0000CC"/>
                </a:solidFill>
                <a:latin typeface="Calibri" panose="020F0502020204030204" pitchFamily="34" charset="0"/>
                <a:ea typeface="標楷體" panose="03000509000000000000" pitchFamily="65" charset="-120"/>
              </a:rPr>
              <a:t>產生</a:t>
            </a:r>
            <a:r>
              <a:rPr lang="en-US" altLang="zh-TW" sz="2400">
                <a:solidFill>
                  <a:srgbClr val="0000CC"/>
                </a:solidFill>
                <a:latin typeface="Calibri" panose="020F0502020204030204" pitchFamily="34" charset="0"/>
                <a:ea typeface="標楷體" panose="03000509000000000000" pitchFamily="65" charset="-120"/>
              </a:rPr>
              <a:t>ARP request</a:t>
            </a:r>
            <a:r>
              <a:rPr lang="zh-TW" altLang="zh-TW" sz="2400">
                <a:solidFill>
                  <a:srgbClr val="0000CC"/>
                </a:solidFill>
                <a:latin typeface="Calibri" panose="020F0502020204030204" pitchFamily="34" charset="0"/>
                <a:ea typeface="標楷體" panose="03000509000000000000" pitchFamily="65" charset="-120"/>
              </a:rPr>
              <a:t>給</a:t>
            </a:r>
            <a:r>
              <a:rPr lang="en-US" altLang="zh-TW" sz="2400">
                <a:solidFill>
                  <a:srgbClr val="0000CC"/>
                </a:solidFill>
                <a:latin typeface="Calibri" panose="020F0502020204030204" pitchFamily="34" charset="0"/>
                <a:ea typeface="標楷體" panose="03000509000000000000" pitchFamily="65" charset="-120"/>
              </a:rPr>
              <a:t>VM2</a:t>
            </a:r>
            <a:endParaRPr lang="zh-TW"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Step5</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Controller Packet-out ARP </a:t>
            </a:r>
            <a:r>
              <a:rPr lang="zh-TW" altLang="zh-TW" sz="2400">
                <a:solidFill>
                  <a:srgbClr val="0000CC"/>
                </a:solidFill>
                <a:latin typeface="Calibri" panose="020F0502020204030204" pitchFamily="34" charset="0"/>
                <a:ea typeface="標楷體" panose="03000509000000000000" pitchFamily="65" charset="-120"/>
              </a:rPr>
              <a:t>給</a:t>
            </a:r>
            <a:r>
              <a:rPr lang="en-US" altLang="zh-TW" sz="2400">
                <a:solidFill>
                  <a:srgbClr val="0000CC"/>
                </a:solidFill>
                <a:latin typeface="Calibri" panose="020F0502020204030204" pitchFamily="34" charset="0"/>
                <a:ea typeface="標楷體" panose="03000509000000000000" pitchFamily="65" charset="-120"/>
              </a:rPr>
              <a:t>VM1</a:t>
            </a:r>
            <a:r>
              <a:rPr lang="zh-TW" altLang="zh-TW" sz="2400">
                <a:solidFill>
                  <a:srgbClr val="0000CC"/>
                </a:solidFill>
                <a:latin typeface="Calibri" panose="020F0502020204030204" pitchFamily="34" charset="0"/>
                <a:ea typeface="標楷體" panose="03000509000000000000" pitchFamily="65" charset="-120"/>
              </a:rPr>
              <a:t>和</a:t>
            </a:r>
            <a:endParaRPr lang="en-US"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             VM2</a:t>
            </a:r>
            <a:endParaRPr lang="zh-TW"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Step6</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VM2</a:t>
            </a:r>
            <a:r>
              <a:rPr lang="zh-TW" altLang="zh-TW" sz="2400">
                <a:solidFill>
                  <a:srgbClr val="0000CC"/>
                </a:solidFill>
                <a:latin typeface="Calibri" panose="020F0502020204030204" pitchFamily="34" charset="0"/>
                <a:ea typeface="標楷體" panose="03000509000000000000" pitchFamily="65" charset="-120"/>
              </a:rPr>
              <a:t>送</a:t>
            </a:r>
            <a:r>
              <a:rPr lang="en-US" altLang="zh-TW" sz="2400">
                <a:solidFill>
                  <a:srgbClr val="0000CC"/>
                </a:solidFill>
                <a:latin typeface="Calibri" panose="020F0502020204030204" pitchFamily="34" charset="0"/>
                <a:ea typeface="標楷體" panose="03000509000000000000" pitchFamily="65" charset="-120"/>
              </a:rPr>
              <a:t>ARP reply</a:t>
            </a:r>
            <a:r>
              <a:rPr lang="zh-TW" altLang="zh-TW" sz="2400">
                <a:solidFill>
                  <a:srgbClr val="0000CC"/>
                </a:solidFill>
                <a:latin typeface="Calibri" panose="020F0502020204030204" pitchFamily="34" charset="0"/>
                <a:ea typeface="標楷體" panose="03000509000000000000" pitchFamily="65" charset="-120"/>
              </a:rPr>
              <a:t>給</a:t>
            </a:r>
            <a:r>
              <a:rPr lang="en-US" altLang="zh-TW" sz="2400">
                <a:solidFill>
                  <a:srgbClr val="0000CC"/>
                </a:solidFill>
                <a:latin typeface="Calibri" panose="020F0502020204030204" pitchFamily="34" charset="0"/>
                <a:ea typeface="標楷體" panose="03000509000000000000" pitchFamily="65" charset="-120"/>
              </a:rPr>
              <a:t>Controller</a:t>
            </a:r>
            <a:endParaRPr lang="zh-TW"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Step7</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OVS2</a:t>
            </a:r>
            <a:r>
              <a:rPr lang="zh-TW" altLang="zh-TW" sz="2400">
                <a:solidFill>
                  <a:srgbClr val="0000CC"/>
                </a:solidFill>
                <a:latin typeface="Calibri" panose="020F0502020204030204" pitchFamily="34" charset="0"/>
                <a:ea typeface="標楷體" panose="03000509000000000000" pitchFamily="65" charset="-120"/>
              </a:rPr>
              <a:t>擷取</a:t>
            </a:r>
            <a:r>
              <a:rPr lang="en-US" altLang="zh-TW" sz="2400">
                <a:solidFill>
                  <a:srgbClr val="0000CC"/>
                </a:solidFill>
                <a:latin typeface="Calibri" panose="020F0502020204030204" pitchFamily="34" charset="0"/>
                <a:ea typeface="標楷體" panose="03000509000000000000" pitchFamily="65" charset="-120"/>
              </a:rPr>
              <a:t>ARP reply</a:t>
            </a:r>
            <a:r>
              <a:rPr lang="zh-TW" altLang="zh-TW" sz="2400">
                <a:solidFill>
                  <a:srgbClr val="0000CC"/>
                </a:solidFill>
                <a:latin typeface="Calibri" panose="020F0502020204030204" pitchFamily="34" charset="0"/>
                <a:ea typeface="標楷體" panose="03000509000000000000" pitchFamily="65" charset="-120"/>
              </a:rPr>
              <a:t>並傳送至</a:t>
            </a:r>
            <a:endParaRPr lang="en-US"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             Controller</a:t>
            </a:r>
            <a:endParaRPr lang="zh-TW"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Step8</a:t>
            </a:r>
            <a:r>
              <a:rPr lang="zh-TW" altLang="zh-TW" sz="2400">
                <a:solidFill>
                  <a:srgbClr val="0000CC"/>
                </a:solidFill>
                <a:latin typeface="Calibri" panose="020F0502020204030204" pitchFamily="34" charset="0"/>
                <a:ea typeface="標楷體" panose="03000509000000000000" pitchFamily="65" charset="-120"/>
              </a:rPr>
              <a:t>：</a:t>
            </a:r>
            <a:r>
              <a:rPr lang="en-US" altLang="zh-TW" sz="2400">
                <a:solidFill>
                  <a:srgbClr val="0000CC"/>
                </a:solidFill>
                <a:latin typeface="Calibri" panose="020F0502020204030204" pitchFamily="34" charset="0"/>
                <a:ea typeface="標楷體" panose="03000509000000000000" pitchFamily="65" charset="-120"/>
              </a:rPr>
              <a:t>Controller</a:t>
            </a:r>
            <a:r>
              <a:rPr lang="zh-TW" altLang="zh-TW" sz="2400">
                <a:solidFill>
                  <a:srgbClr val="0000CC"/>
                </a:solidFill>
                <a:latin typeface="Calibri" panose="020F0502020204030204" pitchFamily="34" charset="0"/>
                <a:ea typeface="標楷體" panose="03000509000000000000" pitchFamily="65" charset="-120"/>
              </a:rPr>
              <a:t>收到</a:t>
            </a:r>
            <a:r>
              <a:rPr lang="en-US" altLang="zh-TW" sz="2400">
                <a:solidFill>
                  <a:srgbClr val="0000CC"/>
                </a:solidFill>
                <a:latin typeface="Calibri" panose="020F0502020204030204" pitchFamily="34" charset="0"/>
                <a:ea typeface="標楷體" panose="03000509000000000000" pitchFamily="65" charset="-120"/>
              </a:rPr>
              <a:t>ARP reply</a:t>
            </a:r>
            <a:r>
              <a:rPr lang="zh-TW" altLang="zh-TW" sz="2400">
                <a:solidFill>
                  <a:srgbClr val="0000CC"/>
                </a:solidFill>
                <a:latin typeface="Calibri" panose="020F0502020204030204" pitchFamily="34" charset="0"/>
                <a:ea typeface="標楷體" panose="03000509000000000000" pitchFamily="65" charset="-120"/>
              </a:rPr>
              <a:t>來確認</a:t>
            </a:r>
            <a:r>
              <a:rPr lang="en-US" altLang="zh-TW" sz="2400">
                <a:solidFill>
                  <a:srgbClr val="0000CC"/>
                </a:solidFill>
                <a:latin typeface="Calibri" panose="020F0502020204030204" pitchFamily="34" charset="0"/>
                <a:ea typeface="標楷體" panose="03000509000000000000" pitchFamily="65" charset="-120"/>
              </a:rPr>
              <a:t>VM2</a:t>
            </a:r>
            <a:r>
              <a:rPr lang="zh-TW" altLang="zh-TW" sz="2400">
                <a:solidFill>
                  <a:srgbClr val="0000CC"/>
                </a:solidFill>
                <a:latin typeface="Calibri" panose="020F0502020204030204" pitchFamily="34" charset="0"/>
                <a:ea typeface="標楷體" panose="03000509000000000000" pitchFamily="65" charset="-120"/>
              </a:rPr>
              <a:t>位</a:t>
            </a:r>
            <a:endParaRPr lang="en-US" altLang="zh-TW" sz="2400">
              <a:solidFill>
                <a:srgbClr val="0000CC"/>
              </a:solidFill>
              <a:latin typeface="Calibri" panose="020F0502020204030204" pitchFamily="34" charset="0"/>
              <a:ea typeface="標楷體" panose="03000509000000000000" pitchFamily="65" charset="-120"/>
            </a:endParaRPr>
          </a:p>
          <a:p>
            <a:r>
              <a:rPr lang="en-US" altLang="zh-TW" sz="2400">
                <a:solidFill>
                  <a:srgbClr val="0000CC"/>
                </a:solidFill>
                <a:latin typeface="Calibri" panose="020F0502020204030204" pitchFamily="34" charset="0"/>
                <a:ea typeface="標楷體" panose="03000509000000000000" pitchFamily="65" charset="-120"/>
              </a:rPr>
              <a:t>              </a:t>
            </a:r>
            <a:r>
              <a:rPr lang="zh-TW" altLang="zh-TW" sz="2400">
                <a:solidFill>
                  <a:srgbClr val="0000CC"/>
                </a:solidFill>
                <a:latin typeface="Calibri" panose="020F0502020204030204" pitchFamily="34" charset="0"/>
                <a:ea typeface="標楷體" panose="03000509000000000000" pitchFamily="65" charset="-120"/>
              </a:rPr>
              <a:t>置</a:t>
            </a:r>
          </a:p>
        </p:txBody>
      </p:sp>
    </p:spTree>
    <p:extLst>
      <p:ext uri="{BB962C8B-B14F-4D97-AF65-F5344CB8AC3E}">
        <p14:creationId xmlns:p14="http://schemas.microsoft.com/office/powerpoint/2010/main" val="303892817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457200" y="115888"/>
            <a:ext cx="8229600" cy="1143000"/>
          </a:xfrm>
        </p:spPr>
        <p:txBody>
          <a:bodyPr/>
          <a:lstStyle/>
          <a:p>
            <a:r>
              <a:rPr lang="en-US" altLang="zh-TW" smtClean="0">
                <a:latin typeface="Calibri" panose="020F0502020204030204" pitchFamily="34" charset="0"/>
              </a:rPr>
              <a:t>Dynamic Routing</a:t>
            </a:r>
          </a:p>
        </p:txBody>
      </p:sp>
      <p:sp>
        <p:nvSpPr>
          <p:cNvPr id="58371" name="Rectangle 3"/>
          <p:cNvSpPr>
            <a:spLocks noChangeArrowheads="1"/>
          </p:cNvSpPr>
          <p:nvPr/>
        </p:nvSpPr>
        <p:spPr bwMode="auto">
          <a:xfrm>
            <a:off x="320675" y="2782888"/>
            <a:ext cx="3455988" cy="1511300"/>
          </a:xfrm>
          <a:prstGeom prst="rect">
            <a:avLst/>
          </a:prstGeom>
          <a:solidFill>
            <a:srgbClr val="CCECFF"/>
          </a:solidFill>
          <a:ln w="9525">
            <a:solidFill>
              <a:schemeClr val="tx1"/>
            </a:solidFill>
            <a:miter lim="800000"/>
            <a:headEnd/>
            <a:tailEnd/>
          </a:ln>
        </p:spPr>
        <p:txBody>
          <a:bodyPr wrap="none"/>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100" b="1"/>
              <a:t>Core</a:t>
            </a:r>
            <a:endParaRPr lang="zh-TW" altLang="en-US" sz="1200" b="1"/>
          </a:p>
        </p:txBody>
      </p:sp>
      <p:sp>
        <p:nvSpPr>
          <p:cNvPr id="49155" name="Rectangle 4"/>
          <p:cNvSpPr>
            <a:spLocks noChangeArrowheads="1"/>
          </p:cNvSpPr>
          <p:nvPr/>
        </p:nvSpPr>
        <p:spPr bwMode="auto">
          <a:xfrm>
            <a:off x="320675" y="4365625"/>
            <a:ext cx="3455988" cy="576263"/>
          </a:xfrm>
          <a:prstGeom prst="rect">
            <a:avLst/>
          </a:prstGeom>
          <a:solidFill>
            <a:srgbClr val="FFE0C1"/>
          </a:solidFill>
          <a:ln w="9525">
            <a:solidFill>
              <a:schemeClr val="tx1"/>
            </a:solidFill>
            <a:miter lim="800000"/>
            <a:headEnd/>
            <a:tailEnd/>
          </a:ln>
        </p:spPr>
        <p:txBody>
          <a:bodyPr wrap="none"/>
          <a:lstStyle/>
          <a:p>
            <a:pPr eaLnBrk="1" hangingPunct="1">
              <a:defRPr/>
            </a:pPr>
            <a:r>
              <a:rPr lang="en-US" altLang="zh-TW" sz="1050" b="1" dirty="0">
                <a:latin typeface="Arial" charset="0"/>
                <a:ea typeface="新細明體" charset="-120"/>
              </a:rPr>
              <a:t>Aggregation</a:t>
            </a:r>
            <a:endParaRPr lang="zh-TW" altLang="en-US" sz="1100" b="1" dirty="0">
              <a:latin typeface="Arial" charset="0"/>
              <a:ea typeface="新細明體" charset="-120"/>
            </a:endParaRPr>
          </a:p>
        </p:txBody>
      </p:sp>
      <p:sp>
        <p:nvSpPr>
          <p:cNvPr id="58373" name="AutoShape 5"/>
          <p:cNvSpPr>
            <a:spLocks noChangeArrowheads="1"/>
          </p:cNvSpPr>
          <p:nvPr/>
        </p:nvSpPr>
        <p:spPr bwMode="auto">
          <a:xfrm>
            <a:off x="320675" y="5086350"/>
            <a:ext cx="647700" cy="863600"/>
          </a:xfrm>
          <a:prstGeom prst="cube">
            <a:avLst>
              <a:gd name="adj" fmla="val 25000"/>
            </a:avLst>
          </a:prstGeom>
          <a:solidFill>
            <a:srgbClr val="FFCC99"/>
          </a:solidFill>
          <a:ln w="9525">
            <a:solidFill>
              <a:srgbClr val="4D4D4D"/>
            </a:solidFill>
            <a:miter lim="800000"/>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58374" name="Rectangle 6"/>
          <p:cNvSpPr>
            <a:spLocks noChangeArrowheads="1"/>
          </p:cNvSpPr>
          <p:nvPr/>
        </p:nvSpPr>
        <p:spPr bwMode="auto">
          <a:xfrm>
            <a:off x="357188" y="5662613"/>
            <a:ext cx="395287" cy="214312"/>
          </a:xfrm>
          <a:prstGeom prst="rect">
            <a:avLst/>
          </a:prstGeom>
          <a:solidFill>
            <a:srgbClr val="FFCC99"/>
          </a:solidFill>
          <a:ln w="12700">
            <a:solidFill>
              <a:schemeClr val="tx1"/>
            </a:solidFill>
            <a:miter lim="800000"/>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t>VM2</a:t>
            </a:r>
          </a:p>
        </p:txBody>
      </p:sp>
      <p:sp>
        <p:nvSpPr>
          <p:cNvPr id="58375" name="Rectangle 7"/>
          <p:cNvSpPr>
            <a:spLocks noChangeArrowheads="1"/>
          </p:cNvSpPr>
          <p:nvPr/>
        </p:nvSpPr>
        <p:spPr bwMode="auto">
          <a:xfrm>
            <a:off x="357188" y="5302250"/>
            <a:ext cx="395287" cy="142875"/>
          </a:xfrm>
          <a:prstGeom prst="rect">
            <a:avLst/>
          </a:prstGeom>
          <a:solidFill>
            <a:schemeClr val="accent1"/>
          </a:solidFill>
          <a:ln w="12700">
            <a:solidFill>
              <a:schemeClr val="tx1"/>
            </a:solidFill>
            <a:miter lim="800000"/>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900" b="1"/>
              <a:t>OVS</a:t>
            </a:r>
          </a:p>
        </p:txBody>
      </p:sp>
      <p:sp>
        <p:nvSpPr>
          <p:cNvPr id="58376" name="AutoShape 8"/>
          <p:cNvSpPr>
            <a:spLocks noChangeArrowheads="1"/>
          </p:cNvSpPr>
          <p:nvPr/>
        </p:nvSpPr>
        <p:spPr bwMode="auto">
          <a:xfrm>
            <a:off x="3057525" y="5086350"/>
            <a:ext cx="647700" cy="863600"/>
          </a:xfrm>
          <a:prstGeom prst="cube">
            <a:avLst>
              <a:gd name="adj" fmla="val 25000"/>
            </a:avLst>
          </a:prstGeom>
          <a:solidFill>
            <a:srgbClr val="FFCC99"/>
          </a:solidFill>
          <a:ln w="9525">
            <a:solidFill>
              <a:srgbClr val="4D4D4D"/>
            </a:solidFill>
            <a:miter lim="800000"/>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58377" name="Rectangle 9"/>
          <p:cNvSpPr>
            <a:spLocks noChangeArrowheads="1"/>
          </p:cNvSpPr>
          <p:nvPr/>
        </p:nvSpPr>
        <p:spPr bwMode="auto">
          <a:xfrm>
            <a:off x="3094038" y="5662613"/>
            <a:ext cx="395287" cy="214312"/>
          </a:xfrm>
          <a:prstGeom prst="rect">
            <a:avLst/>
          </a:prstGeom>
          <a:solidFill>
            <a:srgbClr val="FFCC99"/>
          </a:solidFill>
          <a:ln w="12700">
            <a:solidFill>
              <a:schemeClr val="tx1"/>
            </a:solidFill>
            <a:miter lim="800000"/>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t>VM1</a:t>
            </a:r>
          </a:p>
        </p:txBody>
      </p:sp>
      <p:sp>
        <p:nvSpPr>
          <p:cNvPr id="58378" name="Rectangle 10"/>
          <p:cNvSpPr>
            <a:spLocks noChangeArrowheads="1"/>
          </p:cNvSpPr>
          <p:nvPr/>
        </p:nvSpPr>
        <p:spPr bwMode="auto">
          <a:xfrm>
            <a:off x="3094038" y="5302250"/>
            <a:ext cx="395287" cy="142875"/>
          </a:xfrm>
          <a:prstGeom prst="rect">
            <a:avLst/>
          </a:prstGeom>
          <a:solidFill>
            <a:schemeClr val="accent1"/>
          </a:solidFill>
          <a:ln w="12700">
            <a:solidFill>
              <a:schemeClr val="tx1"/>
            </a:solidFill>
            <a:miter lim="800000"/>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900" b="1"/>
              <a:t>OVS</a:t>
            </a:r>
          </a:p>
        </p:txBody>
      </p:sp>
      <p:sp>
        <p:nvSpPr>
          <p:cNvPr id="58379" name="AutoShape 11"/>
          <p:cNvSpPr>
            <a:spLocks noChangeArrowheads="1"/>
          </p:cNvSpPr>
          <p:nvPr/>
        </p:nvSpPr>
        <p:spPr bwMode="auto">
          <a:xfrm>
            <a:off x="3200400" y="1989138"/>
            <a:ext cx="576263" cy="647700"/>
          </a:xfrm>
          <a:prstGeom prst="can">
            <a:avLst>
              <a:gd name="adj" fmla="val 30305"/>
            </a:avLst>
          </a:prstGeom>
          <a:solidFill>
            <a:srgbClr val="FFDCCD"/>
          </a:solidFill>
          <a:ln w="9525">
            <a:solidFill>
              <a:schemeClr val="tx1"/>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t>DB</a:t>
            </a:r>
          </a:p>
        </p:txBody>
      </p:sp>
      <p:sp>
        <p:nvSpPr>
          <p:cNvPr id="58380" name="tower"/>
          <p:cNvSpPr>
            <a:spLocks noEditPoints="1" noChangeArrowheads="1"/>
          </p:cNvSpPr>
          <p:nvPr/>
        </p:nvSpPr>
        <p:spPr bwMode="auto">
          <a:xfrm>
            <a:off x="2408238" y="1844675"/>
            <a:ext cx="504825" cy="576263"/>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DE6FF"/>
          </a:solidFill>
          <a:ln w="9525">
            <a:solidFill>
              <a:srgbClr val="5F5F5F"/>
            </a:solidFill>
            <a:miter lim="800000"/>
            <a:headEnd/>
            <a:tailEnd/>
          </a:ln>
        </p:spPr>
        <p:txBody>
          <a:bodyPr/>
          <a:lstStyle/>
          <a:p>
            <a:endParaRPr lang="zh-TW" altLang="en-US"/>
          </a:p>
        </p:txBody>
      </p:sp>
      <p:sp>
        <p:nvSpPr>
          <p:cNvPr id="58381" name="Text Box 13"/>
          <p:cNvSpPr txBox="1">
            <a:spLocks noChangeArrowheads="1"/>
          </p:cNvSpPr>
          <p:nvPr/>
        </p:nvSpPr>
        <p:spPr bwMode="auto">
          <a:xfrm>
            <a:off x="2408238" y="2062163"/>
            <a:ext cx="504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200" b="1"/>
              <a:t>OFC</a:t>
            </a:r>
            <a:r>
              <a:rPr lang="en-US" altLang="zh-TW" sz="1200" b="1" baseline="-25000"/>
              <a:t>1</a:t>
            </a:r>
          </a:p>
        </p:txBody>
      </p:sp>
      <p:sp>
        <p:nvSpPr>
          <p:cNvPr id="58382" name="tower"/>
          <p:cNvSpPr>
            <a:spLocks noEditPoints="1" noChangeArrowheads="1"/>
          </p:cNvSpPr>
          <p:nvPr/>
        </p:nvSpPr>
        <p:spPr bwMode="auto">
          <a:xfrm>
            <a:off x="1544638" y="2060575"/>
            <a:ext cx="504825" cy="576263"/>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DE6FF"/>
          </a:solidFill>
          <a:ln w="9525">
            <a:solidFill>
              <a:srgbClr val="5F5F5F"/>
            </a:solidFill>
            <a:miter lim="800000"/>
            <a:headEnd/>
            <a:tailEnd/>
          </a:ln>
        </p:spPr>
        <p:txBody>
          <a:bodyPr/>
          <a:lstStyle/>
          <a:p>
            <a:endParaRPr lang="zh-TW" altLang="en-US"/>
          </a:p>
        </p:txBody>
      </p:sp>
      <p:sp>
        <p:nvSpPr>
          <p:cNvPr id="58383" name="Text Box 15"/>
          <p:cNvSpPr txBox="1">
            <a:spLocks noChangeArrowheads="1"/>
          </p:cNvSpPr>
          <p:nvPr/>
        </p:nvSpPr>
        <p:spPr bwMode="auto">
          <a:xfrm>
            <a:off x="1544638" y="2278063"/>
            <a:ext cx="5048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200" b="1"/>
              <a:t>OFC</a:t>
            </a:r>
            <a:r>
              <a:rPr lang="en-US" altLang="zh-TW" sz="1200" b="1" baseline="-25000"/>
              <a:t>2</a:t>
            </a:r>
          </a:p>
        </p:txBody>
      </p:sp>
      <p:sp>
        <p:nvSpPr>
          <p:cNvPr id="58384" name="tower"/>
          <p:cNvSpPr>
            <a:spLocks noEditPoints="1" noChangeArrowheads="1"/>
          </p:cNvSpPr>
          <p:nvPr/>
        </p:nvSpPr>
        <p:spPr bwMode="auto">
          <a:xfrm>
            <a:off x="823913" y="2060575"/>
            <a:ext cx="504825" cy="576263"/>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3AB"/>
          </a:solidFill>
          <a:ln w="9525">
            <a:solidFill>
              <a:srgbClr val="5F5F5F"/>
            </a:solidFill>
            <a:miter lim="800000"/>
            <a:headEnd/>
            <a:tailEnd/>
          </a:ln>
        </p:spPr>
        <p:txBody>
          <a:bodyPr/>
          <a:lstStyle/>
          <a:p>
            <a:endParaRPr lang="zh-TW" altLang="en-US"/>
          </a:p>
        </p:txBody>
      </p:sp>
      <p:sp>
        <p:nvSpPr>
          <p:cNvPr id="58385" name="Line 17"/>
          <p:cNvSpPr>
            <a:spLocks noChangeShapeType="1"/>
          </p:cNvSpPr>
          <p:nvPr/>
        </p:nvSpPr>
        <p:spPr bwMode="auto">
          <a:xfrm flipV="1">
            <a:off x="1257300" y="3141663"/>
            <a:ext cx="43180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86" name="Line 18"/>
          <p:cNvSpPr>
            <a:spLocks noChangeShapeType="1"/>
          </p:cNvSpPr>
          <p:nvPr/>
        </p:nvSpPr>
        <p:spPr bwMode="auto">
          <a:xfrm>
            <a:off x="1328738" y="3789363"/>
            <a:ext cx="792162"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87" name="Line 19"/>
          <p:cNvSpPr>
            <a:spLocks noChangeShapeType="1"/>
          </p:cNvSpPr>
          <p:nvPr/>
        </p:nvSpPr>
        <p:spPr bwMode="auto">
          <a:xfrm>
            <a:off x="1905000" y="3213100"/>
            <a:ext cx="360363" cy="576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88" name="Line 20"/>
          <p:cNvSpPr>
            <a:spLocks noChangeShapeType="1"/>
          </p:cNvSpPr>
          <p:nvPr/>
        </p:nvSpPr>
        <p:spPr bwMode="auto">
          <a:xfrm>
            <a:off x="1976438" y="2997200"/>
            <a:ext cx="6492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89" name="Line 21"/>
          <p:cNvSpPr>
            <a:spLocks noChangeShapeType="1"/>
          </p:cNvSpPr>
          <p:nvPr/>
        </p:nvSpPr>
        <p:spPr bwMode="auto">
          <a:xfrm flipH="1">
            <a:off x="2336800" y="3141663"/>
            <a:ext cx="431800" cy="647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0" name="Line 22"/>
          <p:cNvSpPr>
            <a:spLocks noChangeShapeType="1"/>
          </p:cNvSpPr>
          <p:nvPr/>
        </p:nvSpPr>
        <p:spPr bwMode="auto">
          <a:xfrm flipH="1">
            <a:off x="2408238" y="3717925"/>
            <a:ext cx="720725" cy="215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1" name="Line 23"/>
          <p:cNvSpPr>
            <a:spLocks noChangeShapeType="1"/>
          </p:cNvSpPr>
          <p:nvPr/>
        </p:nvSpPr>
        <p:spPr bwMode="auto">
          <a:xfrm flipH="1" flipV="1">
            <a:off x="2913063" y="3141663"/>
            <a:ext cx="360362"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2" name="Oval 24"/>
          <p:cNvSpPr>
            <a:spLocks noChangeAspect="1" noChangeArrowheads="1"/>
          </p:cNvSpPr>
          <p:nvPr/>
        </p:nvSpPr>
        <p:spPr bwMode="auto">
          <a:xfrm>
            <a:off x="1689100" y="2925763"/>
            <a:ext cx="323850" cy="323850"/>
          </a:xfrm>
          <a:prstGeom prst="ellipse">
            <a:avLst/>
          </a:prstGeom>
          <a:solidFill>
            <a:srgbClr val="FFFF81"/>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latin typeface="Calibri" panose="020F0502020204030204" pitchFamily="34" charset="0"/>
              </a:rPr>
              <a:t>OFS1</a:t>
            </a:r>
          </a:p>
        </p:txBody>
      </p:sp>
      <p:sp>
        <p:nvSpPr>
          <p:cNvPr id="58393" name="Oval 25"/>
          <p:cNvSpPr>
            <a:spLocks noChangeAspect="1" noChangeArrowheads="1"/>
          </p:cNvSpPr>
          <p:nvPr/>
        </p:nvSpPr>
        <p:spPr bwMode="auto">
          <a:xfrm>
            <a:off x="2624138" y="2852738"/>
            <a:ext cx="323850" cy="323850"/>
          </a:xfrm>
          <a:prstGeom prst="ellipse">
            <a:avLst/>
          </a:prstGeom>
          <a:solidFill>
            <a:srgbClr val="FFFF81"/>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latin typeface="Calibri" panose="020F0502020204030204" pitchFamily="34" charset="0"/>
              </a:rPr>
              <a:t>OFS4</a:t>
            </a:r>
          </a:p>
        </p:txBody>
      </p:sp>
      <p:sp>
        <p:nvSpPr>
          <p:cNvPr id="58394" name="Line 26"/>
          <p:cNvSpPr>
            <a:spLocks noChangeShapeType="1"/>
          </p:cNvSpPr>
          <p:nvPr/>
        </p:nvSpPr>
        <p:spPr bwMode="auto">
          <a:xfrm flipH="1" flipV="1">
            <a:off x="1041400" y="2636838"/>
            <a:ext cx="142875" cy="936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5" name="Line 27"/>
          <p:cNvSpPr>
            <a:spLocks noChangeShapeType="1"/>
          </p:cNvSpPr>
          <p:nvPr/>
        </p:nvSpPr>
        <p:spPr bwMode="auto">
          <a:xfrm flipH="1" flipV="1">
            <a:off x="1689100" y="2636838"/>
            <a:ext cx="144463"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6" name="Line 28"/>
          <p:cNvSpPr>
            <a:spLocks noChangeShapeType="1"/>
          </p:cNvSpPr>
          <p:nvPr/>
        </p:nvSpPr>
        <p:spPr bwMode="auto">
          <a:xfrm flipH="1" flipV="1">
            <a:off x="2552700" y="2420938"/>
            <a:ext cx="21590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7" name="Line 29"/>
          <p:cNvSpPr>
            <a:spLocks noChangeShapeType="1"/>
          </p:cNvSpPr>
          <p:nvPr/>
        </p:nvSpPr>
        <p:spPr bwMode="auto">
          <a:xfrm flipV="1">
            <a:off x="2841625" y="2565400"/>
            <a:ext cx="358775"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8" name="Line 30"/>
          <p:cNvSpPr>
            <a:spLocks noChangeShapeType="1"/>
          </p:cNvSpPr>
          <p:nvPr/>
        </p:nvSpPr>
        <p:spPr bwMode="auto">
          <a:xfrm flipV="1">
            <a:off x="752475" y="4725988"/>
            <a:ext cx="360363"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399" name="Line 31"/>
          <p:cNvSpPr>
            <a:spLocks noChangeShapeType="1"/>
          </p:cNvSpPr>
          <p:nvPr/>
        </p:nvSpPr>
        <p:spPr bwMode="auto">
          <a:xfrm flipH="1" flipV="1">
            <a:off x="3128963" y="4725988"/>
            <a:ext cx="287337"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400" name="Line 32"/>
          <p:cNvSpPr>
            <a:spLocks noChangeShapeType="1"/>
          </p:cNvSpPr>
          <p:nvPr/>
        </p:nvSpPr>
        <p:spPr bwMode="auto">
          <a:xfrm flipH="1" flipV="1">
            <a:off x="2336800" y="4078288"/>
            <a:ext cx="647700" cy="431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401" name="Line 33"/>
          <p:cNvSpPr>
            <a:spLocks noChangeShapeType="1"/>
          </p:cNvSpPr>
          <p:nvPr/>
        </p:nvSpPr>
        <p:spPr bwMode="auto">
          <a:xfrm flipV="1">
            <a:off x="3128963" y="3789363"/>
            <a:ext cx="144462" cy="6477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402" name="Line 34"/>
          <p:cNvSpPr>
            <a:spLocks noChangeShapeType="1"/>
          </p:cNvSpPr>
          <p:nvPr/>
        </p:nvSpPr>
        <p:spPr bwMode="auto">
          <a:xfrm flipH="1" flipV="1">
            <a:off x="1184275" y="3862388"/>
            <a:ext cx="0" cy="574675"/>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403" name="Line 35"/>
          <p:cNvSpPr>
            <a:spLocks noChangeShapeType="1"/>
          </p:cNvSpPr>
          <p:nvPr/>
        </p:nvSpPr>
        <p:spPr bwMode="auto">
          <a:xfrm flipV="1">
            <a:off x="1328738" y="4078288"/>
            <a:ext cx="863600" cy="431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8404" name="Oval 36"/>
          <p:cNvSpPr>
            <a:spLocks noChangeAspect="1" noChangeArrowheads="1"/>
          </p:cNvSpPr>
          <p:nvPr/>
        </p:nvSpPr>
        <p:spPr bwMode="auto">
          <a:xfrm>
            <a:off x="1041400" y="4437063"/>
            <a:ext cx="323850" cy="323850"/>
          </a:xfrm>
          <a:prstGeom prst="ellipse">
            <a:avLst/>
          </a:prstGeom>
          <a:solidFill>
            <a:srgbClr val="CCECFF"/>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a:t>ES1</a:t>
            </a:r>
          </a:p>
        </p:txBody>
      </p:sp>
      <p:sp>
        <p:nvSpPr>
          <p:cNvPr id="58405" name="Oval 37"/>
          <p:cNvSpPr>
            <a:spLocks noChangeAspect="1" noChangeArrowheads="1"/>
          </p:cNvSpPr>
          <p:nvPr/>
        </p:nvSpPr>
        <p:spPr bwMode="auto">
          <a:xfrm>
            <a:off x="2913063" y="4437063"/>
            <a:ext cx="323850" cy="323850"/>
          </a:xfrm>
          <a:prstGeom prst="ellipse">
            <a:avLst/>
          </a:prstGeom>
          <a:solidFill>
            <a:srgbClr val="CCECFF"/>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a:t>ES2</a:t>
            </a:r>
          </a:p>
        </p:txBody>
      </p:sp>
      <p:sp>
        <p:nvSpPr>
          <p:cNvPr id="58406" name="Oval 38"/>
          <p:cNvSpPr>
            <a:spLocks noChangeAspect="1" noChangeArrowheads="1"/>
          </p:cNvSpPr>
          <p:nvPr/>
        </p:nvSpPr>
        <p:spPr bwMode="auto">
          <a:xfrm>
            <a:off x="1039813" y="3573463"/>
            <a:ext cx="323850" cy="323850"/>
          </a:xfrm>
          <a:prstGeom prst="ellipse">
            <a:avLst/>
          </a:prstGeom>
          <a:solidFill>
            <a:srgbClr val="FFFF81"/>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latin typeface="Calibri" panose="020F0502020204030204" pitchFamily="34" charset="0"/>
              </a:rPr>
              <a:t>OFS2</a:t>
            </a:r>
          </a:p>
        </p:txBody>
      </p:sp>
      <p:sp>
        <p:nvSpPr>
          <p:cNvPr id="58407" name="Oval 39"/>
          <p:cNvSpPr>
            <a:spLocks noChangeAspect="1" noChangeArrowheads="1"/>
          </p:cNvSpPr>
          <p:nvPr/>
        </p:nvSpPr>
        <p:spPr bwMode="auto">
          <a:xfrm>
            <a:off x="2120900" y="3789363"/>
            <a:ext cx="323850" cy="323850"/>
          </a:xfrm>
          <a:prstGeom prst="ellipse">
            <a:avLst/>
          </a:prstGeom>
          <a:solidFill>
            <a:srgbClr val="FFFF81"/>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latin typeface="Calibri" panose="020F0502020204030204" pitchFamily="34" charset="0"/>
              </a:rPr>
              <a:t>OFS3</a:t>
            </a:r>
          </a:p>
        </p:txBody>
      </p:sp>
      <p:sp>
        <p:nvSpPr>
          <p:cNvPr id="58408" name="Oval 40"/>
          <p:cNvSpPr>
            <a:spLocks noChangeAspect="1" noChangeArrowheads="1"/>
          </p:cNvSpPr>
          <p:nvPr/>
        </p:nvSpPr>
        <p:spPr bwMode="auto">
          <a:xfrm>
            <a:off x="3128963" y="3502025"/>
            <a:ext cx="323850" cy="323850"/>
          </a:xfrm>
          <a:prstGeom prst="ellipse">
            <a:avLst/>
          </a:prstGeom>
          <a:solidFill>
            <a:srgbClr val="FFFF81"/>
          </a:solidFill>
          <a:ln w="12700">
            <a:solidFill>
              <a:srgbClr val="333333"/>
            </a:solidFill>
            <a:round/>
            <a:headEnd/>
            <a:tailEnd/>
          </a:ln>
        </p:spPr>
        <p:txBody>
          <a:bodyPr wrap="none"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1000" b="1">
                <a:latin typeface="Calibri" panose="020F0502020204030204" pitchFamily="34" charset="0"/>
              </a:rPr>
              <a:t>OFS5</a:t>
            </a:r>
          </a:p>
        </p:txBody>
      </p:sp>
      <p:sp>
        <p:nvSpPr>
          <p:cNvPr id="58409" name="Text Box 58"/>
          <p:cNvSpPr txBox="1">
            <a:spLocks noChangeArrowheads="1"/>
          </p:cNvSpPr>
          <p:nvPr/>
        </p:nvSpPr>
        <p:spPr bwMode="auto">
          <a:xfrm>
            <a:off x="2843213" y="42941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1</a:t>
            </a:r>
          </a:p>
        </p:txBody>
      </p:sp>
      <p:sp>
        <p:nvSpPr>
          <p:cNvPr id="58410" name="Text Box 59"/>
          <p:cNvSpPr txBox="1">
            <a:spLocks noChangeArrowheads="1"/>
          </p:cNvSpPr>
          <p:nvPr/>
        </p:nvSpPr>
        <p:spPr bwMode="auto">
          <a:xfrm>
            <a:off x="3059113" y="42941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2</a:t>
            </a:r>
          </a:p>
        </p:txBody>
      </p:sp>
      <p:graphicFrame>
        <p:nvGraphicFramePr>
          <p:cNvPr id="112700" name="Group 60"/>
          <p:cNvGraphicFramePr>
            <a:graphicFrameLocks noGrp="1"/>
          </p:cNvGraphicFramePr>
          <p:nvPr/>
        </p:nvGraphicFramePr>
        <p:xfrm>
          <a:off x="3346450" y="4335463"/>
          <a:ext cx="792163" cy="536576"/>
        </p:xfrm>
        <a:graphic>
          <a:graphicData uri="http://schemas.openxmlformats.org/drawingml/2006/table">
            <a:tbl>
              <a:tblPr/>
              <a:tblGrid>
                <a:gridCol w="360363"/>
                <a:gridCol w="431800"/>
              </a:tblGrid>
              <a:tr h="179388">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Port</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MAC</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77800">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1</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OFS3</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79388">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2</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OFS5</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41114" name="Group 154"/>
          <p:cNvGraphicFramePr>
            <a:graphicFrameLocks noGrp="1"/>
          </p:cNvGraphicFramePr>
          <p:nvPr/>
        </p:nvGraphicFramePr>
        <p:xfrm>
          <a:off x="3635375" y="5157788"/>
          <a:ext cx="1584325" cy="398462"/>
        </p:xfrm>
        <a:graphic>
          <a:graphicData uri="http://schemas.openxmlformats.org/drawingml/2006/table">
            <a:tbl>
              <a:tblPr/>
              <a:tblGrid>
                <a:gridCol w="360363"/>
                <a:gridCol w="288925"/>
                <a:gridCol w="358775"/>
                <a:gridCol w="288925"/>
                <a:gridCol w="287337"/>
              </a:tblGrid>
              <a:tr h="398462">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0" u="none" strike="noStrike" cap="none" normalizeH="0" baseline="0" smtClean="0">
                          <a:ln>
                            <a:noFill/>
                          </a:ln>
                          <a:solidFill>
                            <a:srgbClr val="FF3300"/>
                          </a:solidFill>
                          <a:effectLst/>
                          <a:latin typeface="Arial" charset="0"/>
                          <a:ea typeface="新細明體" pitchFamily="18" charset="-120"/>
                        </a:rPr>
                        <a:t>OFS3</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VM1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rgbClr val="FF3300"/>
                          </a:solidFill>
                          <a:effectLst/>
                          <a:latin typeface="Arial" charset="0"/>
                          <a:ea typeface="新細明體" pitchFamily="18" charset="-120"/>
                        </a:rPr>
                        <a:t>123</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bl>
          </a:graphicData>
        </a:graphic>
      </p:graphicFrame>
      <p:sp>
        <p:nvSpPr>
          <p:cNvPr id="58439" name="Text Box 260"/>
          <p:cNvSpPr txBox="1">
            <a:spLocks noChangeArrowheads="1"/>
          </p:cNvSpPr>
          <p:nvPr/>
        </p:nvSpPr>
        <p:spPr bwMode="auto">
          <a:xfrm>
            <a:off x="2193925" y="40782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1</a:t>
            </a:r>
          </a:p>
        </p:txBody>
      </p:sp>
      <p:sp>
        <p:nvSpPr>
          <p:cNvPr id="58440" name="Text Box 261"/>
          <p:cNvSpPr txBox="1">
            <a:spLocks noChangeArrowheads="1"/>
          </p:cNvSpPr>
          <p:nvPr/>
        </p:nvSpPr>
        <p:spPr bwMode="auto">
          <a:xfrm>
            <a:off x="1906588" y="3717925"/>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2</a:t>
            </a:r>
          </a:p>
        </p:txBody>
      </p:sp>
      <p:sp>
        <p:nvSpPr>
          <p:cNvPr id="58441" name="Text Box 262"/>
          <p:cNvSpPr txBox="1">
            <a:spLocks noChangeArrowheads="1"/>
          </p:cNvSpPr>
          <p:nvPr/>
        </p:nvSpPr>
        <p:spPr bwMode="auto">
          <a:xfrm>
            <a:off x="1042988" y="47259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1</a:t>
            </a:r>
          </a:p>
        </p:txBody>
      </p:sp>
      <p:sp>
        <p:nvSpPr>
          <p:cNvPr id="58442" name="Text Box 263"/>
          <p:cNvSpPr txBox="1">
            <a:spLocks noChangeArrowheads="1"/>
          </p:cNvSpPr>
          <p:nvPr/>
        </p:nvSpPr>
        <p:spPr bwMode="auto">
          <a:xfrm>
            <a:off x="969963" y="42941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2</a:t>
            </a:r>
          </a:p>
        </p:txBody>
      </p:sp>
      <p:sp>
        <p:nvSpPr>
          <p:cNvPr id="58443" name="Text Box 264"/>
          <p:cNvSpPr txBox="1">
            <a:spLocks noChangeArrowheads="1"/>
          </p:cNvSpPr>
          <p:nvPr/>
        </p:nvSpPr>
        <p:spPr bwMode="auto">
          <a:xfrm>
            <a:off x="969963" y="38623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1</a:t>
            </a:r>
          </a:p>
        </p:txBody>
      </p:sp>
      <p:sp>
        <p:nvSpPr>
          <p:cNvPr id="58444" name="Text Box 265"/>
          <p:cNvSpPr txBox="1">
            <a:spLocks noChangeArrowheads="1"/>
          </p:cNvSpPr>
          <p:nvPr/>
        </p:nvSpPr>
        <p:spPr bwMode="auto">
          <a:xfrm>
            <a:off x="1330325" y="36337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900" b="1"/>
              <a:t>2</a:t>
            </a:r>
          </a:p>
        </p:txBody>
      </p:sp>
      <p:graphicFrame>
        <p:nvGraphicFramePr>
          <p:cNvPr id="112936" name="Group 296"/>
          <p:cNvGraphicFramePr>
            <a:graphicFrameLocks noGrp="1"/>
          </p:cNvGraphicFramePr>
          <p:nvPr/>
        </p:nvGraphicFramePr>
        <p:xfrm>
          <a:off x="1401763" y="4616450"/>
          <a:ext cx="792162" cy="398463"/>
        </p:xfrm>
        <a:graphic>
          <a:graphicData uri="http://schemas.openxmlformats.org/drawingml/2006/table">
            <a:tbl>
              <a:tblPr/>
              <a:tblGrid>
                <a:gridCol w="360362"/>
                <a:gridCol w="431800"/>
              </a:tblGrid>
              <a:tr h="220663">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Port</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MAC</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77800">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1</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5000"/>
                        </a:spcBef>
                        <a:spcAft>
                          <a:spcPct val="0"/>
                        </a:spcAft>
                        <a:buClrTx/>
                        <a:buSzTx/>
                        <a:buFontTx/>
                        <a:buNone/>
                        <a:tabLst/>
                      </a:pPr>
                      <a:r>
                        <a:rPr kumimoji="1" lang="en-US" altLang="zh-TW" sz="900" b="1" i="0" u="none" strike="noStrike" cap="none" normalizeH="0" baseline="0" smtClean="0">
                          <a:ln>
                            <a:noFill/>
                          </a:ln>
                          <a:solidFill>
                            <a:schemeClr val="bg2"/>
                          </a:solidFill>
                          <a:effectLst/>
                          <a:latin typeface="Arial" charset="0"/>
                          <a:ea typeface="新細明體" pitchFamily="18" charset="-120"/>
                        </a:rPr>
                        <a:t>VM2</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41113" name="Group 153"/>
          <p:cNvGraphicFramePr>
            <a:graphicFrameLocks noGrp="1"/>
          </p:cNvGraphicFramePr>
          <p:nvPr/>
        </p:nvGraphicFramePr>
        <p:xfrm>
          <a:off x="3635375" y="5634038"/>
          <a:ext cx="1584325" cy="398462"/>
        </p:xfrm>
        <a:graphic>
          <a:graphicData uri="http://schemas.openxmlformats.org/drawingml/2006/table">
            <a:tbl>
              <a:tblPr/>
              <a:tblGrid>
                <a:gridCol w="360363"/>
                <a:gridCol w="288925"/>
                <a:gridCol w="358775"/>
                <a:gridCol w="288925"/>
                <a:gridCol w="287337"/>
              </a:tblGrid>
              <a:tr h="398462">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0" u="none" strike="noStrike" cap="none" normalizeH="0" baseline="0" smtClean="0">
                          <a:ln>
                            <a:noFill/>
                          </a:ln>
                          <a:solidFill>
                            <a:srgbClr val="FF3300"/>
                          </a:solidFill>
                          <a:effectLst/>
                          <a:latin typeface="Arial" charset="0"/>
                          <a:ea typeface="新細明體" pitchFamily="18" charset="-120"/>
                        </a:rPr>
                        <a:t>VM2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VM1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VLAN</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r>
            </a:tbl>
          </a:graphicData>
        </a:graphic>
      </p:graphicFrame>
      <p:sp>
        <p:nvSpPr>
          <p:cNvPr id="58470" name="Text Box 362"/>
          <p:cNvSpPr txBox="1">
            <a:spLocks noChangeArrowheads="1"/>
          </p:cNvSpPr>
          <p:nvPr/>
        </p:nvSpPr>
        <p:spPr bwMode="auto">
          <a:xfrm>
            <a:off x="5292725" y="5616575"/>
            <a:ext cx="30241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400" i="1"/>
              <a:t>(Part of L2/L3 packet header,</a:t>
            </a:r>
            <a:br>
              <a:rPr lang="en-US" altLang="zh-TW" sz="1400" i="1"/>
            </a:br>
            <a:r>
              <a:rPr lang="en-US" altLang="zh-TW" sz="1400" i="1"/>
              <a:t>example:</a:t>
            </a:r>
          </a:p>
        </p:txBody>
      </p:sp>
      <p:sp>
        <p:nvSpPr>
          <p:cNvPr id="58471" name="文字方塊 56"/>
          <p:cNvSpPr txBox="1">
            <a:spLocks noChangeArrowheads="1"/>
          </p:cNvSpPr>
          <p:nvPr/>
        </p:nvSpPr>
        <p:spPr bwMode="auto">
          <a:xfrm>
            <a:off x="625475" y="2219325"/>
            <a:ext cx="9731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1100" b="1"/>
              <a:t>OpenStack Controller</a:t>
            </a:r>
            <a:endParaRPr lang="zh-TW" altLang="en-US" sz="1100" b="1"/>
          </a:p>
        </p:txBody>
      </p:sp>
      <p:sp>
        <p:nvSpPr>
          <p:cNvPr id="58472" name="投影片編號版面配置區 3"/>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r" eaLnBrk="1" hangingPunct="1"/>
            <a:fld id="{11EB68AC-D7EA-40F9-A1C6-7D4F5EEC80CF}" type="slidenum">
              <a:rPr lang="zh-TW" altLang="en-US" sz="1200">
                <a:solidFill>
                  <a:srgbClr val="898989"/>
                </a:solidFill>
              </a:rPr>
              <a:pPr algn="r" eaLnBrk="1" hangingPunct="1"/>
              <a:t>24</a:t>
            </a:fld>
            <a:endParaRPr lang="zh-TW" altLang="en-US" sz="1200">
              <a:solidFill>
                <a:srgbClr val="898989"/>
              </a:solidFill>
            </a:endParaRPr>
          </a:p>
        </p:txBody>
      </p:sp>
      <p:sp>
        <p:nvSpPr>
          <p:cNvPr id="58473" name="Text Box 110"/>
          <p:cNvSpPr txBox="1">
            <a:spLocks noChangeArrowheads="1"/>
          </p:cNvSpPr>
          <p:nvPr/>
        </p:nvSpPr>
        <p:spPr bwMode="auto">
          <a:xfrm>
            <a:off x="468313" y="5057775"/>
            <a:ext cx="503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000" b="1"/>
              <a:t>PM2</a:t>
            </a:r>
          </a:p>
        </p:txBody>
      </p:sp>
      <p:sp>
        <p:nvSpPr>
          <p:cNvPr id="58474" name="Text Box 111"/>
          <p:cNvSpPr txBox="1">
            <a:spLocks noChangeArrowheads="1"/>
          </p:cNvSpPr>
          <p:nvPr/>
        </p:nvSpPr>
        <p:spPr bwMode="auto">
          <a:xfrm>
            <a:off x="3203575" y="5057775"/>
            <a:ext cx="503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000" b="1"/>
              <a:t>PM1</a:t>
            </a:r>
          </a:p>
        </p:txBody>
      </p:sp>
      <p:sp>
        <p:nvSpPr>
          <p:cNvPr id="58475" name="Freeform 75"/>
          <p:cNvSpPr>
            <a:spLocks/>
          </p:cNvSpPr>
          <p:nvPr/>
        </p:nvSpPr>
        <p:spPr bwMode="auto">
          <a:xfrm>
            <a:off x="538163" y="3790950"/>
            <a:ext cx="2952750" cy="1871663"/>
          </a:xfrm>
          <a:custGeom>
            <a:avLst/>
            <a:gdLst>
              <a:gd name="T0" fmla="*/ 2147483646 w 1860"/>
              <a:gd name="T1" fmla="*/ 2147483646 h 1179"/>
              <a:gd name="T2" fmla="*/ 2147483646 w 1860"/>
              <a:gd name="T3" fmla="*/ 2147483646 h 1179"/>
              <a:gd name="T4" fmla="*/ 2147483646 w 1860"/>
              <a:gd name="T5" fmla="*/ 2147483646 h 1179"/>
              <a:gd name="T6" fmla="*/ 2147483646 w 1860"/>
              <a:gd name="T7" fmla="*/ 2147483646 h 1179"/>
              <a:gd name="T8" fmla="*/ 2147483646 w 1860"/>
              <a:gd name="T9" fmla="*/ 2147483646 h 1179"/>
              <a:gd name="T10" fmla="*/ 2147483646 w 1860"/>
              <a:gd name="T11" fmla="*/ 2147483646 h 1179"/>
              <a:gd name="T12" fmla="*/ 2147483646 w 1860"/>
              <a:gd name="T13" fmla="*/ 2147483646 h 1179"/>
              <a:gd name="T14" fmla="*/ 2147483646 w 1860"/>
              <a:gd name="T15" fmla="*/ 2147483646 h 1179"/>
              <a:gd name="T16" fmla="*/ 0 60000 65536"/>
              <a:gd name="T17" fmla="*/ 0 60000 65536"/>
              <a:gd name="T18" fmla="*/ 0 60000 65536"/>
              <a:gd name="T19" fmla="*/ 0 60000 65536"/>
              <a:gd name="T20" fmla="*/ 0 60000 65536"/>
              <a:gd name="T21" fmla="*/ 0 60000 65536"/>
              <a:gd name="T22" fmla="*/ 0 60000 65536"/>
              <a:gd name="T23" fmla="*/ 0 60000 65536"/>
              <a:gd name="T24" fmla="*/ 0 w 1860"/>
              <a:gd name="T25" fmla="*/ 0 h 1179"/>
              <a:gd name="T26" fmla="*/ 1860 w 1860"/>
              <a:gd name="T27" fmla="*/ 1179 h 11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0" h="1179">
                <a:moveTo>
                  <a:pt x="1822" y="1179"/>
                </a:moveTo>
                <a:cubicBezTo>
                  <a:pt x="1841" y="1137"/>
                  <a:pt x="1860" y="1096"/>
                  <a:pt x="1822" y="998"/>
                </a:cubicBezTo>
                <a:cubicBezTo>
                  <a:pt x="1784" y="900"/>
                  <a:pt x="1716" y="725"/>
                  <a:pt x="1595" y="589"/>
                </a:cubicBezTo>
                <a:cubicBezTo>
                  <a:pt x="1474" y="453"/>
                  <a:pt x="1285" y="272"/>
                  <a:pt x="1096" y="181"/>
                </a:cubicBezTo>
                <a:cubicBezTo>
                  <a:pt x="907" y="90"/>
                  <a:pt x="582" y="0"/>
                  <a:pt x="461" y="45"/>
                </a:cubicBezTo>
                <a:cubicBezTo>
                  <a:pt x="340" y="90"/>
                  <a:pt x="438" y="302"/>
                  <a:pt x="370" y="453"/>
                </a:cubicBezTo>
                <a:cubicBezTo>
                  <a:pt x="302" y="604"/>
                  <a:pt x="106" y="831"/>
                  <a:pt x="53" y="952"/>
                </a:cubicBezTo>
                <a:cubicBezTo>
                  <a:pt x="0" y="1073"/>
                  <a:pt x="53" y="1141"/>
                  <a:pt x="53" y="1179"/>
                </a:cubicBezTo>
              </a:path>
            </a:pathLst>
          </a:custGeom>
          <a:noFill/>
          <a:ln w="22225" cap="flat">
            <a:solidFill>
              <a:srgbClr val="0000FF"/>
            </a:solidFill>
            <a:prstDash val="dashDot"/>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graphicFrame>
        <p:nvGraphicFramePr>
          <p:cNvPr id="41115" name="Group 155"/>
          <p:cNvGraphicFramePr>
            <a:graphicFrameLocks noGrp="1"/>
          </p:cNvGraphicFramePr>
          <p:nvPr/>
        </p:nvGraphicFramePr>
        <p:xfrm>
          <a:off x="2484438" y="3860800"/>
          <a:ext cx="1584325" cy="398463"/>
        </p:xfrm>
        <a:graphic>
          <a:graphicData uri="http://schemas.openxmlformats.org/drawingml/2006/table">
            <a:tbl>
              <a:tblPr/>
              <a:tblGrid>
                <a:gridCol w="360362"/>
                <a:gridCol w="288925"/>
                <a:gridCol w="358775"/>
                <a:gridCol w="288925"/>
                <a:gridCol w="287338"/>
              </a:tblGrid>
              <a:tr h="398463">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0" u="none" strike="noStrike" cap="none" normalizeH="0" baseline="0" smtClean="0">
                          <a:ln>
                            <a:noFill/>
                          </a:ln>
                          <a:solidFill>
                            <a:srgbClr val="FF3300"/>
                          </a:solidFill>
                          <a:effectLst/>
                          <a:latin typeface="Arial" charset="0"/>
                          <a:ea typeface="新細明體" pitchFamily="18" charset="-120"/>
                        </a:rPr>
                        <a:t>OFS2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VM1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rgbClr val="FF3300"/>
                          </a:solidFill>
                          <a:effectLst/>
                          <a:latin typeface="Arial" charset="0"/>
                          <a:ea typeface="新細明體" pitchFamily="18" charset="-120"/>
                        </a:rPr>
                        <a:t>123</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r>
            </a:tbl>
          </a:graphicData>
        </a:graphic>
      </p:graphicFrame>
      <p:graphicFrame>
        <p:nvGraphicFramePr>
          <p:cNvPr id="63" name="Group 319"/>
          <p:cNvGraphicFramePr>
            <a:graphicFrameLocks noGrp="1"/>
          </p:cNvGraphicFramePr>
          <p:nvPr/>
        </p:nvGraphicFramePr>
        <p:xfrm>
          <a:off x="6199188" y="5949950"/>
          <a:ext cx="2044700" cy="398463"/>
        </p:xfrm>
        <a:graphic>
          <a:graphicData uri="http://schemas.openxmlformats.org/drawingml/2006/table">
            <a:tbl>
              <a:tblPr/>
              <a:tblGrid>
                <a:gridCol w="465137"/>
                <a:gridCol w="371475"/>
                <a:gridCol w="465138"/>
                <a:gridCol w="371475"/>
                <a:gridCol w="371475"/>
              </a:tblGrid>
              <a:tr h="398463">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1" u="none" strike="noStrike" cap="none" normalizeH="0" baseline="0" smtClean="0">
                          <a:ln>
                            <a:noFill/>
                          </a:ln>
                          <a:solidFill>
                            <a:schemeClr val="bg2"/>
                          </a:solidFill>
                          <a:effectLst/>
                          <a:latin typeface="Arial" charset="0"/>
                          <a:ea typeface="新細明體" pitchFamily="18" charset="-120"/>
                        </a:rPr>
                        <a:t>Dest MAC</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1" u="none" strike="noStrike" cap="none" normalizeH="0" baseline="0" smtClean="0">
                          <a:ln>
                            <a:noFill/>
                          </a:ln>
                          <a:solidFill>
                            <a:schemeClr val="bg2"/>
                          </a:solidFill>
                          <a:effectLst/>
                          <a:latin typeface="Arial" charset="0"/>
                          <a:ea typeface="新細明體" pitchFamily="18" charset="-120"/>
                        </a:rPr>
                        <a:t>Src MAC</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1" u="none" strike="noStrike" cap="none" normalizeH="0" baseline="0" smtClean="0">
                          <a:ln>
                            <a:noFill/>
                          </a:ln>
                          <a:solidFill>
                            <a:schemeClr val="bg2"/>
                          </a:solidFill>
                          <a:effectLst/>
                          <a:latin typeface="Arial" charset="0"/>
                          <a:ea typeface="新細明體" pitchFamily="18" charset="-120"/>
                        </a:rPr>
                        <a:t>VLAN Tag</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1" u="none" strike="noStrike" cap="none" normalizeH="0" baseline="0" smtClean="0">
                          <a:ln>
                            <a:noFill/>
                          </a:ln>
                          <a:solidFill>
                            <a:schemeClr val="bg2"/>
                          </a:solidFill>
                          <a:effectLst/>
                          <a:latin typeface="Arial" charset="0"/>
                          <a:ea typeface="新細明體" pitchFamily="18" charset="-120"/>
                        </a:rPr>
                        <a:t>Dest IP</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1" u="none" strike="noStrike" cap="none" normalizeH="0" baseline="0" smtClean="0">
                          <a:ln>
                            <a:noFill/>
                          </a:ln>
                          <a:solidFill>
                            <a:schemeClr val="bg2"/>
                          </a:solidFill>
                          <a:effectLst/>
                          <a:latin typeface="Arial" charset="0"/>
                          <a:ea typeface="新細明體" pitchFamily="18" charset="-120"/>
                        </a:rPr>
                        <a:t>Src </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1" u="none" strike="noStrike" cap="none" normalizeH="0" baseline="0" smtClean="0">
                          <a:ln>
                            <a:noFill/>
                          </a:ln>
                          <a:solidFill>
                            <a:schemeClr val="bg2"/>
                          </a:solidFill>
                          <a:effectLst/>
                          <a:latin typeface="Arial" charset="0"/>
                          <a:ea typeface="新細明體" pitchFamily="18" charset="-120"/>
                        </a:rPr>
                        <a:t>IP</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195"/>
                      </a:schemeClr>
                    </a:solidFill>
                  </a:tcPr>
                </a:tc>
              </a:tr>
            </a:tbl>
          </a:graphicData>
        </a:graphic>
      </p:graphicFrame>
      <p:graphicFrame>
        <p:nvGraphicFramePr>
          <p:cNvPr id="41116" name="Group 156"/>
          <p:cNvGraphicFramePr>
            <a:graphicFrameLocks noGrp="1"/>
          </p:cNvGraphicFramePr>
          <p:nvPr/>
        </p:nvGraphicFramePr>
        <p:xfrm>
          <a:off x="104775" y="3933825"/>
          <a:ext cx="1584325" cy="398463"/>
        </p:xfrm>
        <a:graphic>
          <a:graphicData uri="http://schemas.openxmlformats.org/drawingml/2006/table">
            <a:tbl>
              <a:tblPr/>
              <a:tblGrid>
                <a:gridCol w="360363"/>
                <a:gridCol w="288925"/>
                <a:gridCol w="358775"/>
                <a:gridCol w="288925"/>
                <a:gridCol w="287337"/>
              </a:tblGrid>
              <a:tr h="398463">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0" i="0" u="none" strike="noStrike" cap="none" normalizeH="0" baseline="0" dirty="0" smtClean="0">
                          <a:ln>
                            <a:noFill/>
                          </a:ln>
                          <a:solidFill>
                            <a:srgbClr val="FF3300"/>
                          </a:solidFill>
                          <a:effectLst/>
                          <a:latin typeface="Arial" charset="0"/>
                          <a:ea typeface="新細明體" pitchFamily="18" charset="-120"/>
                        </a:rPr>
                        <a:t>VM2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VM1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VLAN</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smtClean="0">
                          <a:ln>
                            <a:noFill/>
                          </a:ln>
                          <a:solidFill>
                            <a:schemeClr val="bg2"/>
                          </a:solidFill>
                          <a:effectLst/>
                          <a:latin typeface="Arial" charset="0"/>
                          <a:ea typeface="新細明體" pitchFamily="18" charset="-120"/>
                        </a:rPr>
                        <a:t>IP2</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c>
                  <a:txBody>
                    <a:bodyPr/>
                    <a:lstStyle>
                      <a:lvl1pPr>
                        <a:lnSpc>
                          <a:spcPct val="150000"/>
                        </a:lnSpc>
                        <a:buClr>
                          <a:srgbClr val="CC0000"/>
                        </a:buClr>
                        <a:buSzPct val="80000"/>
                        <a:buFont typeface="Wingdings" pitchFamily="2" charset="2"/>
                        <a:defRPr kumimoji="1" sz="2000" b="1">
                          <a:solidFill>
                            <a:srgbClr val="000066"/>
                          </a:solidFill>
                          <a:latin typeface="Helvetica" pitchFamily="34" charset="0"/>
                          <a:ea typeface="新細明體" pitchFamily="18" charset="-120"/>
                        </a:defRPr>
                      </a:lvl1pPr>
                      <a:lvl2pPr>
                        <a:lnSpc>
                          <a:spcPct val="150000"/>
                        </a:lnSpc>
                        <a:buClr>
                          <a:srgbClr val="CC0000"/>
                        </a:buClr>
                        <a:buSzPct val="120000"/>
                        <a:defRPr kumimoji="1" b="1">
                          <a:solidFill>
                            <a:schemeClr val="bg2"/>
                          </a:solidFill>
                          <a:latin typeface="Helvetica" pitchFamily="34" charset="0"/>
                          <a:ea typeface="新細明體" pitchFamily="18" charset="-120"/>
                        </a:defRPr>
                      </a:lvl2pPr>
                      <a:lvl3pPr>
                        <a:lnSpc>
                          <a:spcPct val="130000"/>
                        </a:lnSpc>
                        <a:buClr>
                          <a:srgbClr val="CC0000"/>
                        </a:buClr>
                        <a:buSzPct val="110000"/>
                        <a:defRPr kumimoji="1" b="1">
                          <a:solidFill>
                            <a:schemeClr val="bg2"/>
                          </a:solidFill>
                          <a:latin typeface="Helvetica" pitchFamily="34" charset="0"/>
                          <a:ea typeface="新細明體" pitchFamily="18" charset="-120"/>
                        </a:defRPr>
                      </a:lvl3pPr>
                      <a:lvl4pPr>
                        <a:lnSpc>
                          <a:spcPct val="150000"/>
                        </a:lnSpc>
                        <a:defRPr kumimoji="1" b="1">
                          <a:solidFill>
                            <a:schemeClr val="bg2"/>
                          </a:solidFill>
                          <a:latin typeface="Helvetica" pitchFamily="34" charset="0"/>
                          <a:ea typeface="新細明體" pitchFamily="18" charset="-120"/>
                        </a:defRPr>
                      </a:lvl4pPr>
                      <a:lvl5pPr>
                        <a:lnSpc>
                          <a:spcPct val="150000"/>
                        </a:lnSpc>
                        <a:buClr>
                          <a:schemeClr val="accent2"/>
                        </a:buClr>
                        <a:defRPr kumimoji="1" b="1">
                          <a:solidFill>
                            <a:schemeClr val="bg2"/>
                          </a:solidFill>
                          <a:latin typeface="Helvetica" pitchFamily="34" charset="0"/>
                          <a:ea typeface="新細明體" pitchFamily="18" charset="-120"/>
                        </a:defRPr>
                      </a:lvl5pPr>
                      <a:lvl6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6pPr>
                      <a:lvl7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7pPr>
                      <a:lvl8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8pPr>
                      <a:lvl9pPr eaLnBrk="0" fontAlgn="base" hangingPunct="0">
                        <a:lnSpc>
                          <a:spcPct val="150000"/>
                        </a:lnSpc>
                        <a:spcBef>
                          <a:spcPct val="0"/>
                        </a:spcBef>
                        <a:spcAft>
                          <a:spcPct val="0"/>
                        </a:spcAft>
                        <a:buClr>
                          <a:schemeClr val="accent2"/>
                        </a:buClr>
                        <a:defRPr kumimoji="1" b="1">
                          <a:solidFill>
                            <a:schemeClr val="bg2"/>
                          </a:solidFill>
                          <a:latin typeface="Helvetica" pitchFamily="34" charset="0"/>
                          <a:ea typeface="新細明體"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TW" sz="1000" b="1" i="0" u="none" strike="noStrike" cap="none" normalizeH="0" baseline="0" dirty="0" smtClean="0">
                          <a:ln>
                            <a:noFill/>
                          </a:ln>
                          <a:solidFill>
                            <a:schemeClr val="bg2"/>
                          </a:solidFill>
                          <a:effectLst/>
                          <a:latin typeface="Arial" charset="0"/>
                          <a:ea typeface="新細明體" pitchFamily="18" charset="-120"/>
                        </a:rPr>
                        <a:t>IP1</a:t>
                      </a:r>
                    </a:p>
                  </a:txBody>
                  <a:tcPr marL="18000" marR="18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4901"/>
                      </a:schemeClr>
                    </a:solidFill>
                  </a:tcPr>
                </a:tc>
              </a:tr>
            </a:tbl>
          </a:graphicData>
        </a:graphic>
      </p:graphicFrame>
      <p:sp>
        <p:nvSpPr>
          <p:cNvPr id="39062" name="內容版面配置區 2"/>
          <p:cNvSpPr txBox="1">
            <a:spLocks/>
          </p:cNvSpPr>
          <p:nvPr/>
        </p:nvSpPr>
        <p:spPr bwMode="auto">
          <a:xfrm>
            <a:off x="4146550" y="2778125"/>
            <a:ext cx="4751388"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88950" indent="-457200">
              <a:defRPr kumimoji="1" baseline="30000">
                <a:solidFill>
                  <a:schemeClr val="tx1"/>
                </a:solidFill>
                <a:latin typeface="Arial" charset="0"/>
                <a:ea typeface="新細明體" pitchFamily="18" charset="-120"/>
              </a:defRPr>
            </a:lvl1pPr>
            <a:lvl2pPr marL="889000" indent="-457200">
              <a:defRPr kumimoji="1" baseline="30000">
                <a:solidFill>
                  <a:schemeClr val="tx1"/>
                </a:solidFill>
                <a:latin typeface="Arial" charset="0"/>
                <a:ea typeface="新細明體" pitchFamily="18" charset="-120"/>
              </a:defRPr>
            </a:lvl2pPr>
            <a:lvl3pPr marL="1257300" indent="-342900">
              <a:defRPr kumimoji="1" baseline="30000">
                <a:solidFill>
                  <a:schemeClr val="tx1"/>
                </a:solidFill>
                <a:latin typeface="Arial" charset="0"/>
                <a:ea typeface="新細明體" pitchFamily="18" charset="-120"/>
              </a:defRPr>
            </a:lvl3pPr>
            <a:lvl4pPr marL="1600200" indent="-228600">
              <a:defRPr kumimoji="1" baseline="30000">
                <a:solidFill>
                  <a:schemeClr val="tx1"/>
                </a:solidFill>
                <a:latin typeface="Arial" charset="0"/>
                <a:ea typeface="新細明體" pitchFamily="18" charset="-120"/>
              </a:defRPr>
            </a:lvl4pPr>
            <a:lvl5pPr marL="2057400" indent="-228600">
              <a:defRPr kumimoji="1" baseline="30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baseline="30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baseline="30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baseline="30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baseline="30000">
                <a:solidFill>
                  <a:schemeClr val="tx1"/>
                </a:solidFill>
                <a:latin typeface="Arial" charset="0"/>
                <a:ea typeface="新細明體" pitchFamily="18" charset="-120"/>
              </a:defRPr>
            </a:lvl9pPr>
          </a:lstStyle>
          <a:p>
            <a:pPr marL="31750" indent="0">
              <a:spcBef>
                <a:spcPts val="300"/>
              </a:spcBef>
              <a:defRPr/>
            </a:pPr>
            <a:r>
              <a:rPr kumimoji="0" lang="en-US" altLang="zh-TW" sz="2800" dirty="0" smtClean="0">
                <a:latin typeface="Calibri" pitchFamily="34" charset="0"/>
                <a:ea typeface="標楷體" pitchFamily="65" charset="-120"/>
              </a:rPr>
              <a:t>1. OFC1 dynamically determines the bi-</a:t>
            </a:r>
          </a:p>
          <a:p>
            <a:pPr marL="31750" indent="0">
              <a:spcBef>
                <a:spcPts val="300"/>
              </a:spcBef>
              <a:defRPr/>
            </a:pPr>
            <a:r>
              <a:rPr kumimoji="0" lang="en-US" altLang="zh-TW" sz="2800" dirty="0" smtClean="0">
                <a:latin typeface="Calibri" pitchFamily="34" charset="0"/>
                <a:ea typeface="標楷體" pitchFamily="65" charset="-120"/>
              </a:rPr>
              <a:t>    direction route between VM1 and VM2.</a:t>
            </a:r>
          </a:p>
          <a:p>
            <a:pPr marL="31750" indent="0">
              <a:spcBef>
                <a:spcPts val="300"/>
              </a:spcBef>
              <a:defRPr/>
            </a:pPr>
            <a:r>
              <a:rPr kumimoji="0" lang="en-US" altLang="zh-TW" sz="2800" dirty="0" smtClean="0">
                <a:latin typeface="Calibri" pitchFamily="34" charset="0"/>
                <a:ea typeface="標楷體" pitchFamily="65" charset="-120"/>
              </a:rPr>
              <a:t>2. Using MPTCP to enhance throughput </a:t>
            </a:r>
            <a:endParaRPr kumimoji="0" lang="en-US" altLang="zh-TW" sz="2400" dirty="0" smtClean="0">
              <a:latin typeface="Calibri" pitchFamily="34" charset="0"/>
              <a:ea typeface="標楷體" pitchFamily="65" charset="-120"/>
            </a:endParaRPr>
          </a:p>
          <a:p>
            <a:pPr lvl="1">
              <a:spcBef>
                <a:spcPts val="300"/>
              </a:spcBef>
              <a:buFont typeface="Arial" charset="0"/>
              <a:buChar char="•"/>
              <a:defRPr/>
            </a:pPr>
            <a:endParaRPr kumimoji="0" lang="en-US" altLang="zh-TW" sz="2400" dirty="0" smtClean="0">
              <a:latin typeface="Calibri" pitchFamily="34" charset="0"/>
              <a:ea typeface="標楷體" pitchFamily="65" charset="-120"/>
            </a:endParaRPr>
          </a:p>
          <a:p>
            <a:pPr>
              <a:spcBef>
                <a:spcPts val="300"/>
              </a:spcBef>
              <a:buFont typeface="Arial" charset="0"/>
              <a:buAutoNum type="arabicPeriod"/>
              <a:defRPr/>
            </a:pPr>
            <a:endParaRPr kumimoji="0" lang="en-US" altLang="zh-TW" sz="2400" b="1" dirty="0" smtClean="0">
              <a:latin typeface="Calibri" pitchFamily="34" charset="0"/>
              <a:ea typeface="標楷體" pitchFamily="65" charset="-120"/>
            </a:endParaRPr>
          </a:p>
        </p:txBody>
      </p:sp>
      <p:sp>
        <p:nvSpPr>
          <p:cNvPr id="58519" name="Text Box 51"/>
          <p:cNvSpPr txBox="1">
            <a:spLocks noChangeArrowheads="1"/>
          </p:cNvSpPr>
          <p:nvPr/>
        </p:nvSpPr>
        <p:spPr bwMode="auto">
          <a:xfrm>
            <a:off x="4332288" y="1916113"/>
            <a:ext cx="3457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kumimoji="0" lang="en-US" altLang="zh-TW" sz="2800" b="1">
                <a:solidFill>
                  <a:srgbClr val="996600"/>
                </a:solidFill>
                <a:ea typeface="標楷體" panose="03000509000000000000" pitchFamily="65" charset="-120"/>
              </a:rPr>
              <a:t>※</a:t>
            </a:r>
            <a:r>
              <a:rPr kumimoji="0" lang="zh-TW" altLang="en-US" sz="2800" b="1">
                <a:solidFill>
                  <a:srgbClr val="996600"/>
                </a:solidFill>
                <a:ea typeface="標楷體" panose="03000509000000000000" pitchFamily="65" charset="-120"/>
              </a:rPr>
              <a:t>動態配置傳輸路由</a:t>
            </a:r>
            <a:endParaRPr lang="zh-TW" altLang="en-US" sz="2800" b="1">
              <a:solidFill>
                <a:srgbClr val="996600"/>
              </a:solidFill>
              <a:ea typeface="標楷體" panose="03000509000000000000" pitchFamily="65" charset="-120"/>
            </a:endParaRPr>
          </a:p>
        </p:txBody>
      </p:sp>
    </p:spTree>
    <p:extLst>
      <p:ext uri="{BB962C8B-B14F-4D97-AF65-F5344CB8AC3E}">
        <p14:creationId xmlns:p14="http://schemas.microsoft.com/office/powerpoint/2010/main" val="288379330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2"/>
          </p:nvPr>
        </p:nvSpPr>
        <p:spPr>
          <a:xfrm>
            <a:off x="7594600" y="6489700"/>
            <a:ext cx="1549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0460F5F1-7C6E-4EAE-9F29-33CB772FF0E9}" type="slidenum">
              <a:rPr kumimoji="0" lang="zh-TW" altLang="zh-TW" b="1" baseline="0" smtClean="0">
                <a:solidFill>
                  <a:schemeClr val="bg2"/>
                </a:solidFill>
                <a:latin typeface="Helvetica" panose="020B0604020202020204" pitchFamily="34" charset="0"/>
              </a:rPr>
              <a:pPr/>
              <a:t>25</a:t>
            </a:fld>
            <a:endParaRPr kumimoji="0" lang="zh-TW" altLang="zh-TW" baseline="0" smtClean="0">
              <a:solidFill>
                <a:schemeClr val="bg2"/>
              </a:solidFill>
              <a:latin typeface="Times New Roman" panose="02020603050405020304" pitchFamily="18" charset="0"/>
            </a:endParaRPr>
          </a:p>
        </p:txBody>
      </p:sp>
      <p:sp>
        <p:nvSpPr>
          <p:cNvPr id="61443" name="Rectangle 2"/>
          <p:cNvSpPr>
            <a:spLocks noGrp="1" noChangeArrowheads="1"/>
          </p:cNvSpPr>
          <p:nvPr>
            <p:ph type="title" idx="4294967295"/>
          </p:nvPr>
        </p:nvSpPr>
        <p:spPr>
          <a:xfrm>
            <a:off x="458788" y="260350"/>
            <a:ext cx="8229600" cy="1139825"/>
          </a:xfrm>
        </p:spPr>
        <p:txBody>
          <a:bodyPr/>
          <a:lstStyle/>
          <a:p>
            <a:r>
              <a:rPr lang="en-US" altLang="zh-TW" sz="4000" smtClean="0"/>
              <a:t>Live Migration Disruption Time</a:t>
            </a:r>
          </a:p>
        </p:txBody>
      </p:sp>
      <p:pic>
        <p:nvPicPr>
          <p:cNvPr id="614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788" y="1233488"/>
            <a:ext cx="5981700" cy="546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6" name="Text Box 7"/>
          <p:cNvSpPr txBox="1">
            <a:spLocks noChangeArrowheads="1"/>
          </p:cNvSpPr>
          <p:nvPr/>
        </p:nvSpPr>
        <p:spPr bwMode="auto">
          <a:xfrm>
            <a:off x="5461000" y="1247775"/>
            <a:ext cx="3516313"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marL="342900" indent="-342900">
              <a:defRPr kumimoji="1" b="1">
                <a:solidFill>
                  <a:schemeClr val="bg2"/>
                </a:solidFill>
                <a:latin typeface="Arial" charset="0"/>
                <a:ea typeface="新細明體" pitchFamily="18" charset="-120"/>
              </a:defRPr>
            </a:lvl1pPr>
            <a:lvl2pPr marL="800100" indent="-342900">
              <a:defRPr kumimoji="1" b="1">
                <a:solidFill>
                  <a:schemeClr val="bg2"/>
                </a:solidFill>
                <a:latin typeface="Arial" charset="0"/>
                <a:ea typeface="新細明體" pitchFamily="18" charset="-120"/>
              </a:defRPr>
            </a:lvl2pPr>
            <a:lvl3pPr marL="1257300" indent="-342900">
              <a:defRPr kumimoji="1" b="1">
                <a:solidFill>
                  <a:schemeClr val="bg2"/>
                </a:solidFill>
                <a:latin typeface="Arial" charset="0"/>
                <a:ea typeface="新細明體" pitchFamily="18" charset="-120"/>
              </a:defRPr>
            </a:lvl3pPr>
            <a:lvl4pPr marL="1714500" indent="-342900">
              <a:defRPr kumimoji="1" b="1">
                <a:solidFill>
                  <a:schemeClr val="bg2"/>
                </a:solidFill>
                <a:latin typeface="Arial" charset="0"/>
                <a:ea typeface="新細明體" pitchFamily="18" charset="-120"/>
              </a:defRPr>
            </a:lvl4pPr>
            <a:lvl5pPr marL="2171700" indent="-342900">
              <a:defRPr kumimoji="1" b="1">
                <a:solidFill>
                  <a:schemeClr val="bg2"/>
                </a:solidFill>
                <a:latin typeface="Arial" charset="0"/>
                <a:ea typeface="新細明體" pitchFamily="18" charset="-120"/>
              </a:defRPr>
            </a:lvl5pPr>
            <a:lvl6pPr marL="2628900" indent="-342900" eaLnBrk="0" fontAlgn="base" hangingPunct="0">
              <a:spcBef>
                <a:spcPct val="0"/>
              </a:spcBef>
              <a:spcAft>
                <a:spcPct val="0"/>
              </a:spcAft>
              <a:defRPr kumimoji="1" b="1">
                <a:solidFill>
                  <a:schemeClr val="bg2"/>
                </a:solidFill>
                <a:latin typeface="Arial" charset="0"/>
                <a:ea typeface="新細明體" pitchFamily="18" charset="-120"/>
              </a:defRPr>
            </a:lvl6pPr>
            <a:lvl7pPr marL="3086100" indent="-342900" eaLnBrk="0" fontAlgn="base" hangingPunct="0">
              <a:spcBef>
                <a:spcPct val="0"/>
              </a:spcBef>
              <a:spcAft>
                <a:spcPct val="0"/>
              </a:spcAft>
              <a:defRPr kumimoji="1" b="1">
                <a:solidFill>
                  <a:schemeClr val="bg2"/>
                </a:solidFill>
                <a:latin typeface="Arial" charset="0"/>
                <a:ea typeface="新細明體" pitchFamily="18" charset="-120"/>
              </a:defRPr>
            </a:lvl7pPr>
            <a:lvl8pPr marL="3543300" indent="-342900" eaLnBrk="0" fontAlgn="base" hangingPunct="0">
              <a:spcBef>
                <a:spcPct val="0"/>
              </a:spcBef>
              <a:spcAft>
                <a:spcPct val="0"/>
              </a:spcAft>
              <a:defRPr kumimoji="1" b="1">
                <a:solidFill>
                  <a:schemeClr val="bg2"/>
                </a:solidFill>
                <a:latin typeface="Arial" charset="0"/>
                <a:ea typeface="新細明體" pitchFamily="18" charset="-120"/>
              </a:defRPr>
            </a:lvl8pPr>
            <a:lvl9pPr marL="4000500" indent="-342900" eaLnBrk="0" fontAlgn="base" hangingPunct="0">
              <a:spcBef>
                <a:spcPct val="0"/>
              </a:spcBef>
              <a:spcAft>
                <a:spcPct val="0"/>
              </a:spcAft>
              <a:defRPr kumimoji="1" b="1">
                <a:solidFill>
                  <a:schemeClr val="bg2"/>
                </a:solidFill>
                <a:latin typeface="Arial" charset="0"/>
                <a:ea typeface="新細明體" pitchFamily="18" charset="-120"/>
              </a:defRPr>
            </a:lvl9pPr>
          </a:lstStyle>
          <a:p>
            <a:pPr>
              <a:defRPr/>
            </a:pPr>
            <a:r>
              <a:rPr lang="en-US" altLang="zh-TW" sz="2400" dirty="0" smtClean="0"/>
              <a:t>VM1 that originally resided in PM1</a:t>
            </a:r>
          </a:p>
          <a:p>
            <a:pPr>
              <a:defRPr/>
            </a:pPr>
            <a:r>
              <a:rPr lang="en-US" altLang="zh-TW" sz="2400" dirty="0" smtClean="0"/>
              <a:t>before it was moved to PM4</a:t>
            </a:r>
          </a:p>
          <a:p>
            <a:pPr>
              <a:defRPr/>
            </a:pPr>
            <a:endParaRPr lang="en-US" altLang="zh-TW" sz="2400" dirty="0" smtClean="0"/>
          </a:p>
          <a:p>
            <a:pPr>
              <a:defRPr/>
            </a:pPr>
            <a:r>
              <a:rPr lang="en-US" altLang="zh-TW" sz="2400" dirty="0" smtClean="0"/>
              <a:t>VM1 and VM3 that keeps VM3 </a:t>
            </a:r>
          </a:p>
          <a:p>
            <a:pPr>
              <a:defRPr/>
            </a:pPr>
            <a:r>
              <a:rPr lang="en-US" altLang="zh-TW" sz="2400" dirty="0" smtClean="0"/>
              <a:t>sending probing packets to </a:t>
            </a:r>
          </a:p>
          <a:p>
            <a:pPr>
              <a:defRPr/>
            </a:pPr>
            <a:r>
              <a:rPr lang="en-US" altLang="zh-TW" sz="2400" dirty="0" smtClean="0"/>
              <a:t>VM1 every 1 </a:t>
            </a:r>
            <a:r>
              <a:rPr lang="en-US" altLang="zh-TW" sz="2400" dirty="0" err="1" smtClean="0"/>
              <a:t>msec</a:t>
            </a:r>
            <a:endParaRPr lang="en-US" altLang="zh-TW" sz="2400" dirty="0" smtClean="0"/>
          </a:p>
          <a:p>
            <a:pPr>
              <a:defRPr/>
            </a:pPr>
            <a:endParaRPr lang="en-US" altLang="zh-TW" sz="2400" dirty="0" smtClean="0"/>
          </a:p>
          <a:p>
            <a:pPr marL="0" indent="0">
              <a:defRPr/>
            </a:pPr>
            <a:r>
              <a:rPr lang="en-US" altLang="zh-TW" sz="2400" dirty="0" smtClean="0"/>
              <a:t>1. Update the database</a:t>
            </a:r>
          </a:p>
          <a:p>
            <a:pPr marL="0" indent="0">
              <a:defRPr/>
            </a:pPr>
            <a:r>
              <a:rPr lang="en-US" altLang="zh-TW" sz="2400" dirty="0" smtClean="0"/>
              <a:t>2. Setup new path</a:t>
            </a:r>
          </a:p>
          <a:p>
            <a:pPr>
              <a:buFontTx/>
              <a:buAutoNum type="arabicPeriod"/>
              <a:defRPr/>
            </a:pPr>
            <a:endParaRPr lang="en-US" altLang="zh-TW" sz="2400" dirty="0" smtClean="0">
              <a:solidFill>
                <a:srgbClr val="0000CC"/>
              </a:solidFill>
            </a:endParaRPr>
          </a:p>
          <a:p>
            <a:pPr>
              <a:defRPr/>
            </a:pPr>
            <a:r>
              <a:rPr lang="en-US" altLang="zh-TW" sz="2400" dirty="0" smtClean="0">
                <a:solidFill>
                  <a:srgbClr val="0000CC"/>
                </a:solidFill>
              </a:rPr>
              <a:t>    The average connection </a:t>
            </a:r>
          </a:p>
          <a:p>
            <a:pPr>
              <a:defRPr/>
            </a:pPr>
            <a:r>
              <a:rPr lang="en-US" altLang="zh-TW" sz="2400" dirty="0" smtClean="0">
                <a:solidFill>
                  <a:srgbClr val="0000CC"/>
                </a:solidFill>
              </a:rPr>
              <a:t>    disruption time between </a:t>
            </a:r>
          </a:p>
          <a:p>
            <a:pPr>
              <a:defRPr/>
            </a:pPr>
            <a:r>
              <a:rPr lang="en-US" altLang="zh-TW" sz="2400" dirty="0" smtClean="0">
                <a:solidFill>
                  <a:srgbClr val="0000CC"/>
                </a:solidFill>
              </a:rPr>
              <a:t>    VM1 and VM3 is 13.8 </a:t>
            </a:r>
            <a:r>
              <a:rPr lang="en-US" altLang="zh-TW" sz="2400" dirty="0" err="1" smtClean="0">
                <a:solidFill>
                  <a:srgbClr val="0000CC"/>
                </a:solidFill>
              </a:rPr>
              <a:t>msec</a:t>
            </a:r>
            <a:r>
              <a:rPr lang="en-US" altLang="zh-TW" sz="2400" dirty="0" smtClean="0">
                <a:solidFill>
                  <a:srgbClr val="0000CC"/>
                </a:solidFill>
              </a:rPr>
              <a:t> </a:t>
            </a:r>
          </a:p>
          <a:p>
            <a:pPr>
              <a:defRPr/>
            </a:pPr>
            <a:r>
              <a:rPr lang="en-US" altLang="zh-TW" sz="2400" dirty="0" smtClean="0">
                <a:solidFill>
                  <a:srgbClr val="0000CC"/>
                </a:solidFill>
              </a:rPr>
              <a:t>    under 20 experiments</a:t>
            </a:r>
          </a:p>
        </p:txBody>
      </p:sp>
    </p:spTree>
    <p:extLst>
      <p:ext uri="{BB962C8B-B14F-4D97-AF65-F5344CB8AC3E}">
        <p14:creationId xmlns:p14="http://schemas.microsoft.com/office/powerpoint/2010/main" val="3103099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標題 1"/>
          <p:cNvSpPr>
            <a:spLocks noGrp="1"/>
          </p:cNvSpPr>
          <p:nvPr>
            <p:ph type="title"/>
          </p:nvPr>
        </p:nvSpPr>
        <p:spPr/>
        <p:txBody>
          <a:bodyPr/>
          <a:lstStyle/>
          <a:p>
            <a:r>
              <a:rPr lang="en-US" altLang="zh-TW" sz="4000" smtClean="0"/>
              <a:t>Case 2: All-SDN-Switch DC</a:t>
            </a:r>
            <a:endParaRPr lang="zh-TW" altLang="en-US" sz="4000" smtClean="0">
              <a:latin typeface="標楷體" panose="03000509000000000000" pitchFamily="65" charset="-120"/>
              <a:ea typeface="標楷體" panose="03000509000000000000" pitchFamily="65" charset="-120"/>
            </a:endParaRPr>
          </a:p>
        </p:txBody>
      </p:sp>
      <p:sp>
        <p:nvSpPr>
          <p:cNvPr id="66563" name="內容版面配置區 2"/>
          <p:cNvSpPr>
            <a:spLocks noGrp="1"/>
          </p:cNvSpPr>
          <p:nvPr>
            <p:ph idx="1"/>
          </p:nvPr>
        </p:nvSpPr>
        <p:spPr>
          <a:xfrm>
            <a:off x="457200" y="1341438"/>
            <a:ext cx="8229600" cy="4789487"/>
          </a:xfrm>
        </p:spPr>
        <p:txBody>
          <a:bodyPr/>
          <a:lstStyle/>
          <a:p>
            <a:r>
              <a:rPr lang="en-US" altLang="zh-TW" smtClean="0">
                <a:latin typeface="Times New Roman" panose="02020603050405020304" pitchFamily="18" charset="0"/>
                <a:ea typeface="標楷體" panose="03000509000000000000" pitchFamily="65" charset="-120"/>
              </a:rPr>
              <a:t>All-SDN-switch data center</a:t>
            </a:r>
          </a:p>
          <a:p>
            <a:endParaRPr lang="zh-TW" altLang="en-US" smtClean="0"/>
          </a:p>
        </p:txBody>
      </p:sp>
      <p:sp>
        <p:nvSpPr>
          <p:cNvPr id="6656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C7EAEE4D-1FDA-41B1-9A39-3E1E14AA02FA}" type="slidenum">
              <a:rPr kumimoji="0" lang="en-US" altLang="zh-TW" baseline="0" smtClean="0">
                <a:latin typeface="Garamond" panose="02020404030301010803" pitchFamily="18" charset="0"/>
              </a:rPr>
              <a:pPr/>
              <a:t>26</a:t>
            </a:fld>
            <a:endParaRPr kumimoji="0" lang="en-US" altLang="zh-TW" baseline="0" smtClean="0">
              <a:latin typeface="Garamond" panose="02020404030301010803" pitchFamily="18" charset="0"/>
            </a:endParaRPr>
          </a:p>
        </p:txBody>
      </p:sp>
      <p:pic>
        <p:nvPicPr>
          <p:cNvPr id="66565" name="圖片 5"/>
          <p:cNvPicPr>
            <a:picLocks noChangeAspect="1" noChangeArrowheads="1"/>
          </p:cNvPicPr>
          <p:nvPr/>
        </p:nvPicPr>
        <p:blipFill>
          <a:blip r:embed="rId2">
            <a:extLst>
              <a:ext uri="{28A0092B-C50C-407E-A947-70E740481C1C}">
                <a14:useLocalDpi xmlns:a14="http://schemas.microsoft.com/office/drawing/2010/main" val="0"/>
              </a:ext>
            </a:extLst>
          </a:blip>
          <a:srcRect b="772"/>
          <a:stretch>
            <a:fillRect/>
          </a:stretch>
        </p:blipFill>
        <p:spPr bwMode="auto">
          <a:xfrm>
            <a:off x="1116013" y="1862138"/>
            <a:ext cx="6769100"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566" name="直線接點 2"/>
          <p:cNvCxnSpPr>
            <a:cxnSpLocks noChangeShapeType="1"/>
          </p:cNvCxnSpPr>
          <p:nvPr/>
        </p:nvCxnSpPr>
        <p:spPr bwMode="auto">
          <a:xfrm>
            <a:off x="4284663" y="2708275"/>
            <a:ext cx="1008062" cy="3603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567" name="直線接點 6"/>
          <p:cNvCxnSpPr>
            <a:cxnSpLocks noChangeShapeType="1"/>
          </p:cNvCxnSpPr>
          <p:nvPr/>
        </p:nvCxnSpPr>
        <p:spPr bwMode="auto">
          <a:xfrm flipH="1">
            <a:off x="3779838" y="2708275"/>
            <a:ext cx="1079500" cy="3603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5736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r>
              <a:rPr lang="en-US" altLang="zh-TW" sz="4000" smtClean="0">
                <a:ea typeface="標楷體" panose="03000509000000000000" pitchFamily="65" charset="-120"/>
              </a:rPr>
              <a:t>Objectives</a:t>
            </a:r>
            <a:endParaRPr lang="zh-TW" altLang="en-US" sz="4000" smtClean="0">
              <a:ea typeface="標楷體" panose="03000509000000000000" pitchFamily="65" charset="-120"/>
            </a:endParaRPr>
          </a:p>
        </p:txBody>
      </p:sp>
      <p:sp>
        <p:nvSpPr>
          <p:cNvPr id="68611" name="內容版面配置區 2"/>
          <p:cNvSpPr>
            <a:spLocks noGrp="1"/>
          </p:cNvSpPr>
          <p:nvPr>
            <p:ph idx="1"/>
          </p:nvPr>
        </p:nvSpPr>
        <p:spPr>
          <a:xfrm>
            <a:off x="457200" y="1341438"/>
            <a:ext cx="8229600" cy="4789487"/>
          </a:xfrm>
        </p:spPr>
        <p:txBody>
          <a:bodyPr/>
          <a:lstStyle/>
          <a:p>
            <a:r>
              <a:rPr lang="en-US" altLang="zh-TW" dirty="0" smtClean="0">
                <a:ea typeface="標楷體" panose="03000509000000000000" pitchFamily="65" charset="-120"/>
              </a:rPr>
              <a:t>Traffic Engineering</a:t>
            </a:r>
          </a:p>
          <a:p>
            <a:pPr lvl="1"/>
            <a:r>
              <a:rPr lang="en-US" altLang="zh-TW" dirty="0" smtClean="0">
                <a:ea typeface="標楷體" panose="03000509000000000000" pitchFamily="65" charset="-120"/>
              </a:rPr>
              <a:t>Auto topology discovery</a:t>
            </a:r>
          </a:p>
          <a:p>
            <a:pPr lvl="1"/>
            <a:r>
              <a:rPr lang="en-US" altLang="zh-TW" dirty="0" smtClean="0">
                <a:ea typeface="標楷體" panose="03000509000000000000" pitchFamily="65" charset="-120"/>
              </a:rPr>
              <a:t>Auto switch/OVS/host(NIC) addressing</a:t>
            </a:r>
          </a:p>
          <a:p>
            <a:pPr lvl="1"/>
            <a:r>
              <a:rPr lang="en-US" altLang="zh-TW" dirty="0" smtClean="0">
                <a:ea typeface="標楷體" panose="03000509000000000000" pitchFamily="65" charset="-120"/>
              </a:rPr>
              <a:t>Auto routing</a:t>
            </a:r>
          </a:p>
          <a:p>
            <a:pPr lvl="1"/>
            <a:r>
              <a:rPr lang="en-US" altLang="zh-TW" dirty="0" smtClean="0">
                <a:ea typeface="標楷體" panose="03000509000000000000" pitchFamily="65" charset="-120"/>
              </a:rPr>
              <a:t>Fast failure detection and recovery</a:t>
            </a:r>
          </a:p>
          <a:p>
            <a:pPr lvl="1"/>
            <a:r>
              <a:rPr lang="en-US" altLang="zh-TW" dirty="0">
                <a:solidFill>
                  <a:schemeClr val="bg1">
                    <a:lumMod val="50000"/>
                  </a:schemeClr>
                </a:solidFill>
                <a:ea typeface="標楷體" panose="03000509000000000000" pitchFamily="65" charset="-120"/>
              </a:rPr>
              <a:t>Load balancing routing</a:t>
            </a:r>
          </a:p>
          <a:p>
            <a:pPr lvl="1"/>
            <a:r>
              <a:rPr lang="en-US" altLang="zh-TW" dirty="0" smtClean="0">
                <a:solidFill>
                  <a:schemeClr val="bg1">
                    <a:lumMod val="50000"/>
                  </a:schemeClr>
                </a:solidFill>
                <a:ea typeface="標楷體" panose="03000509000000000000" pitchFamily="65" charset="-120"/>
              </a:rPr>
              <a:t>MPTCP</a:t>
            </a:r>
          </a:p>
        </p:txBody>
      </p:sp>
      <p:sp>
        <p:nvSpPr>
          <p:cNvPr id="6861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32F95422-1CF4-4451-8470-AFD27AB8B4D5}" type="slidenum">
              <a:rPr kumimoji="0" lang="en-US" altLang="zh-TW" baseline="0" smtClean="0">
                <a:latin typeface="Garamond" panose="02020404030301010803" pitchFamily="18" charset="0"/>
              </a:rPr>
              <a:pPr/>
              <a:t>27</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1048568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p:cNvSpPr>
            <a:spLocks noGrp="1"/>
          </p:cNvSpPr>
          <p:nvPr>
            <p:ph type="title"/>
          </p:nvPr>
        </p:nvSpPr>
        <p:spPr/>
        <p:txBody>
          <a:bodyPr/>
          <a:lstStyle/>
          <a:p>
            <a:r>
              <a:rPr lang="en-US" altLang="zh-TW" smtClean="0"/>
              <a:t>Auto Routing</a:t>
            </a:r>
            <a:endParaRPr lang="zh-TW" altLang="en-US" smtClean="0"/>
          </a:p>
        </p:txBody>
      </p:sp>
      <p:sp>
        <p:nvSpPr>
          <p:cNvPr id="77827" name="內容版面配置區 2"/>
          <p:cNvSpPr>
            <a:spLocks noGrp="1"/>
          </p:cNvSpPr>
          <p:nvPr>
            <p:ph idx="1"/>
          </p:nvPr>
        </p:nvSpPr>
        <p:spPr>
          <a:xfrm>
            <a:off x="457200" y="1052513"/>
            <a:ext cx="8229600" cy="5078412"/>
          </a:xfrm>
        </p:spPr>
        <p:txBody>
          <a:bodyPr/>
          <a:lstStyle/>
          <a:p>
            <a:r>
              <a:rPr lang="en-US" altLang="zh-TW" smtClean="0"/>
              <a:t>Consider VM1 send ARP to VM2</a:t>
            </a:r>
          </a:p>
          <a:p>
            <a:pPr lvl="2"/>
            <a:r>
              <a:rPr lang="en-US" altLang="zh-TW" smtClean="0"/>
              <a:t>After that, routing is based on the flow entry set at each switch (will be described later).</a:t>
            </a:r>
            <a:endParaRPr lang="zh-TW" altLang="en-US" smtClean="0"/>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7782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615A08B4-B681-4069-B3FF-5B63CAF557C9}" type="slidenum">
              <a:rPr kumimoji="0" lang="en-US" altLang="zh-TW" baseline="0" smtClean="0">
                <a:latin typeface="Garamond" panose="02020404030301010803" pitchFamily="18" charset="0"/>
              </a:rPr>
              <a:pPr/>
              <a:t>28</a:t>
            </a:fld>
            <a:endParaRPr kumimoji="0" lang="en-US" altLang="zh-TW" baseline="0" smtClean="0">
              <a:latin typeface="Garamond" panose="02020404030301010803" pitchFamily="18" charset="0"/>
            </a:endParaRPr>
          </a:p>
        </p:txBody>
      </p:sp>
      <p:pic>
        <p:nvPicPr>
          <p:cNvPr id="77830" name="圖片 7" descr="C:\Users\ASUS\Downloads\Untitled (1).png"/>
          <p:cNvPicPr>
            <a:picLocks noChangeAspect="1" noChangeArrowheads="1"/>
          </p:cNvPicPr>
          <p:nvPr/>
        </p:nvPicPr>
        <p:blipFill>
          <a:blip r:embed="rId2">
            <a:extLst>
              <a:ext uri="{28A0092B-C50C-407E-A947-70E740481C1C}">
                <a14:useLocalDpi xmlns:a14="http://schemas.microsoft.com/office/drawing/2010/main" val="0"/>
              </a:ext>
            </a:extLst>
          </a:blip>
          <a:srcRect l="15691" b="18237"/>
          <a:stretch>
            <a:fillRect/>
          </a:stretch>
        </p:blipFill>
        <p:spPr bwMode="auto">
          <a:xfrm>
            <a:off x="1835150" y="2273300"/>
            <a:ext cx="52197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矩形 8"/>
          <p:cNvSpPr>
            <a:spLocks noChangeArrowheads="1"/>
          </p:cNvSpPr>
          <p:nvPr/>
        </p:nvSpPr>
        <p:spPr bwMode="auto">
          <a:xfrm>
            <a:off x="4643438" y="6165850"/>
            <a:ext cx="3725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2000" b="1">
                <a:solidFill>
                  <a:srgbClr val="FF0000"/>
                </a:solidFill>
              </a:rPr>
              <a:t>Assume</a:t>
            </a:r>
            <a:r>
              <a:rPr lang="en-US" altLang="zh-TW" sz="2000" b="1" baseline="0">
                <a:solidFill>
                  <a:srgbClr val="FF0000"/>
                </a:solidFill>
              </a:rPr>
              <a:t> </a:t>
            </a:r>
            <a:r>
              <a:rPr lang="en-US" altLang="zh-TW" sz="2000" b="1">
                <a:solidFill>
                  <a:srgbClr val="FF0000"/>
                </a:solidFill>
              </a:rPr>
              <a:t>(src:1.1.1.2,dst:1.2.2.2) is selected.</a:t>
            </a:r>
            <a:endParaRPr lang="zh-TW" altLang="en-US" sz="2000" b="1">
              <a:solidFill>
                <a:srgbClr val="FF0000"/>
              </a:solidFill>
            </a:endParaRPr>
          </a:p>
        </p:txBody>
      </p:sp>
    </p:spTree>
    <p:extLst>
      <p:ext uri="{BB962C8B-B14F-4D97-AF65-F5344CB8AC3E}">
        <p14:creationId xmlns:p14="http://schemas.microsoft.com/office/powerpoint/2010/main" val="2235479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標題 1"/>
          <p:cNvSpPr>
            <a:spLocks noGrp="1"/>
          </p:cNvSpPr>
          <p:nvPr>
            <p:ph type="title"/>
          </p:nvPr>
        </p:nvSpPr>
        <p:spPr/>
        <p:txBody>
          <a:bodyPr/>
          <a:lstStyle/>
          <a:p>
            <a:r>
              <a:rPr lang="en-US" altLang="zh-TW" smtClean="0"/>
              <a:t>Auto Routing</a:t>
            </a:r>
            <a:endParaRPr lang="zh-TW" altLang="en-US" smtClean="0"/>
          </a:p>
        </p:txBody>
      </p:sp>
      <p:sp>
        <p:nvSpPr>
          <p:cNvPr id="78851" name="內容版面配置區 2"/>
          <p:cNvSpPr>
            <a:spLocks noGrp="1"/>
          </p:cNvSpPr>
          <p:nvPr>
            <p:ph idx="1"/>
          </p:nvPr>
        </p:nvSpPr>
        <p:spPr>
          <a:xfrm>
            <a:off x="457200" y="1268413"/>
            <a:ext cx="8578850" cy="4862512"/>
          </a:xfrm>
        </p:spPr>
        <p:txBody>
          <a:bodyPr/>
          <a:lstStyle/>
          <a:p>
            <a:r>
              <a:rPr lang="en-US" altLang="zh-TW" sz="2800" smtClean="0"/>
              <a:t>Edge switch</a:t>
            </a:r>
          </a:p>
          <a:p>
            <a:pPr lvl="1"/>
            <a:r>
              <a:rPr lang="en-US" altLang="zh-TW" sz="2400" smtClean="0"/>
              <a:t>Destination is under the same edge switch (downward) (16*48=768 flow entries)</a:t>
            </a:r>
          </a:p>
          <a:p>
            <a:pPr lvl="1"/>
            <a:endParaRPr lang="en-US" altLang="zh-TW" sz="2400" smtClean="0"/>
          </a:p>
          <a:p>
            <a:pPr lvl="1"/>
            <a:endParaRPr lang="en-US" altLang="zh-TW" sz="2400" smtClean="0"/>
          </a:p>
          <a:p>
            <a:pPr lvl="1"/>
            <a:endParaRPr lang="en-US" altLang="zh-TW" sz="2400" smtClean="0"/>
          </a:p>
          <a:p>
            <a:pPr lvl="1"/>
            <a:r>
              <a:rPr lang="en-US" altLang="zh-TW" sz="2400" smtClean="0"/>
              <a:t>Needs to send to regional or core switch (flow entries = no. of cores)</a:t>
            </a:r>
          </a:p>
          <a:p>
            <a:pPr lvl="1"/>
            <a:endParaRPr lang="en-US" altLang="zh-TW" sz="2400" smtClean="0"/>
          </a:p>
          <a:p>
            <a:pPr lvl="1"/>
            <a:endParaRPr lang="en-US" altLang="zh-TW" sz="2400" smtClean="0"/>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7885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9E65F3A-8267-42CB-9B0F-011FFDC96172}" type="slidenum">
              <a:rPr kumimoji="0" lang="en-US" altLang="zh-TW" baseline="0" smtClean="0">
                <a:latin typeface="Garamond" panose="02020404030301010803" pitchFamily="18" charset="0"/>
              </a:rPr>
              <a:pPr/>
              <a:t>29</a:t>
            </a:fld>
            <a:endParaRPr kumimoji="0" lang="en-US" altLang="zh-TW" baseline="0" smtClean="0">
              <a:latin typeface="Garamond" panose="02020404030301010803" pitchFamily="18" charset="0"/>
            </a:endParaRPr>
          </a:p>
        </p:txBody>
      </p:sp>
      <p:graphicFrame>
        <p:nvGraphicFramePr>
          <p:cNvPr id="9" name="表格 8"/>
          <p:cNvGraphicFramePr>
            <a:graphicFrameLocks noGrp="1"/>
          </p:cNvGraphicFramePr>
          <p:nvPr/>
        </p:nvGraphicFramePr>
        <p:xfrm>
          <a:off x="900113" y="2797175"/>
          <a:ext cx="7704137" cy="919170"/>
        </p:xfrm>
        <a:graphic>
          <a:graphicData uri="http://schemas.openxmlformats.org/drawingml/2006/table">
            <a:tbl>
              <a:tblPr firstRow="1" bandRow="1">
                <a:tableStyleId>{16D9F66E-5EB9-4882-86FB-DCBF35E3C3E4}</a:tableStyleId>
              </a:tblPr>
              <a:tblGrid>
                <a:gridCol w="5328095"/>
                <a:gridCol w="2376042"/>
              </a:tblGrid>
              <a:tr h="370530">
                <a:tc>
                  <a:txBody>
                    <a:bodyPr/>
                    <a:lstStyle/>
                    <a:p>
                      <a:pPr>
                        <a:spcAft>
                          <a:spcPts val="0"/>
                        </a:spcAft>
                      </a:pPr>
                      <a:r>
                        <a:rPr lang="en-US" sz="1800" kern="100" dirty="0">
                          <a:effectLst/>
                          <a:latin typeface="Calibri"/>
                          <a:ea typeface="新細明體"/>
                          <a:cs typeface="Times New Roman"/>
                        </a:rPr>
                        <a:t>Destination</a:t>
                      </a:r>
                      <a:endParaRPr lang="zh-TW" sz="1800" kern="100" dirty="0">
                        <a:effectLst/>
                        <a:latin typeface="Calibri"/>
                        <a:ea typeface="新細明體"/>
                        <a:cs typeface="Times New Roman"/>
                      </a:endParaRPr>
                    </a:p>
                  </a:txBody>
                  <a:tcPr marL="68574" marR="68574" marT="0" marB="0"/>
                </a:tc>
                <a:tc>
                  <a:txBody>
                    <a:bodyPr/>
                    <a:lstStyle/>
                    <a:p>
                      <a:pPr>
                        <a:spcAft>
                          <a:spcPts val="0"/>
                        </a:spcAft>
                      </a:pPr>
                      <a:r>
                        <a:rPr lang="en-US" sz="1800" kern="100" dirty="0" err="1">
                          <a:effectLst/>
                          <a:latin typeface="Calibri"/>
                          <a:ea typeface="新細明體"/>
                          <a:cs typeface="Times New Roman"/>
                        </a:rPr>
                        <a:t>Ouptport</a:t>
                      </a:r>
                      <a:endParaRPr lang="zh-TW" sz="1800" kern="100" dirty="0">
                        <a:effectLst/>
                        <a:latin typeface="Calibri"/>
                        <a:ea typeface="新細明體"/>
                        <a:cs typeface="Times New Roman"/>
                      </a:endParaRPr>
                    </a:p>
                  </a:txBody>
                  <a:tcPr marL="68574" marR="68574" marT="0" marB="0"/>
                </a:tc>
              </a:tr>
              <a:tr h="5486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smtClean="0">
                          <a:effectLst/>
                          <a:latin typeface="Calibri"/>
                          <a:ea typeface="新細明體"/>
                          <a:cs typeface="Times New Roman"/>
                        </a:rPr>
                        <a:t>[</a:t>
                      </a:r>
                      <a:r>
                        <a:rPr kumimoji="1" lang="en-US" altLang="zh-TW" sz="1800" b="0" i="0" u="none" strike="noStrike" cap="none" normalizeH="0" baseline="0" dirty="0" smtClean="0">
                          <a:ln>
                            <a:noFill/>
                          </a:ln>
                          <a:solidFill>
                            <a:srgbClr val="000000"/>
                          </a:solidFill>
                          <a:effectLst/>
                          <a:latin typeface="Helvetica" pitchFamily="34" charset="0"/>
                          <a:ea typeface="新細明體" pitchFamily="18" charset="-120"/>
                        </a:rPr>
                        <a:t>Core SW ID</a:t>
                      </a:r>
                      <a:r>
                        <a:rPr lang="en-US" altLang="zh-TW" sz="1800" kern="100" dirty="0" smtClean="0">
                          <a:effectLst/>
                          <a:latin typeface="Calibri"/>
                          <a:ea typeface="新細明體"/>
                          <a:cs typeface="Times New Roman"/>
                        </a:rPr>
                        <a:t>][Region SW ID][Edge SW ID][Edge Port ID]</a:t>
                      </a:r>
                      <a:r>
                        <a:rPr lang="en-US" altLang="zh-TW" sz="1800" kern="100" dirty="0" smtClean="0">
                          <a:effectLst/>
                          <a:latin typeface="Calibri"/>
                          <a:ea typeface="+mn-ea"/>
                          <a:cs typeface="Times New Roman"/>
                        </a:rPr>
                        <a:t> (</a:t>
                      </a:r>
                      <a:r>
                        <a:rPr lang="en-US" altLang="zh-TW" sz="1800" kern="100" dirty="0" err="1" smtClean="0">
                          <a:effectLst/>
                          <a:latin typeface="Calibri"/>
                          <a:ea typeface="+mn-ea"/>
                          <a:cs typeface="Times New Roman"/>
                        </a:rPr>
                        <a:t>dl_dst</a:t>
                      </a:r>
                      <a:r>
                        <a:rPr lang="en-US" altLang="zh-TW" sz="1800" kern="100" dirty="0" smtClean="0">
                          <a:effectLst/>
                          <a:latin typeface="Calibri"/>
                          <a:ea typeface="+mn-ea"/>
                          <a:cs typeface="Times New Roman"/>
                        </a:rPr>
                        <a:t>=</a:t>
                      </a:r>
                      <a:r>
                        <a:rPr lang="en-US" altLang="zh-TW" sz="1800" kern="100" dirty="0" err="1" smtClean="0">
                          <a:effectLst/>
                          <a:latin typeface="Calibri"/>
                          <a:ea typeface="+mn-ea"/>
                          <a:cs typeface="Times New Roman"/>
                        </a:rPr>
                        <a:t>dst_addr</a:t>
                      </a:r>
                      <a:r>
                        <a:rPr lang="en-US" altLang="zh-TW" sz="1800" kern="100" dirty="0" smtClean="0">
                          <a:effectLst/>
                          <a:latin typeface="Calibri"/>
                          <a:ea typeface="+mn-ea"/>
                          <a:cs typeface="Times New Roman"/>
                        </a:rPr>
                        <a:t>/32)</a:t>
                      </a:r>
                      <a:endParaRPr lang="zh-TW" altLang="zh-TW" sz="1800" kern="100" dirty="0" smtClean="0">
                        <a:effectLst/>
                        <a:latin typeface="Calibri"/>
                        <a:ea typeface="+mn-ea"/>
                        <a:cs typeface="Times New Roman"/>
                      </a:endParaRPr>
                    </a:p>
                  </a:txBody>
                  <a:tcPr marL="68574" marR="68574" marT="0" marB="0"/>
                </a:tc>
                <a:tc>
                  <a:txBody>
                    <a:bodyPr/>
                    <a:lstStyle/>
                    <a:p>
                      <a:pPr>
                        <a:spcAft>
                          <a:spcPts val="0"/>
                        </a:spcAft>
                      </a:pPr>
                      <a:r>
                        <a:rPr lang="en-US" altLang="zh-TW" sz="1800" kern="100" dirty="0" smtClean="0">
                          <a:effectLst/>
                          <a:latin typeface="Calibri"/>
                          <a:ea typeface="+mn-ea"/>
                          <a:cs typeface="Times New Roman"/>
                        </a:rPr>
                        <a:t>[Edge Port ID]</a:t>
                      </a:r>
                      <a:endParaRPr lang="zh-TW" sz="1800" kern="100" dirty="0">
                        <a:effectLst/>
                        <a:latin typeface="Calibri"/>
                        <a:ea typeface="新細明體"/>
                        <a:cs typeface="Times New Roman"/>
                      </a:endParaRPr>
                    </a:p>
                  </a:txBody>
                  <a:tcPr marL="68574" marR="68574" marT="0" marB="0"/>
                </a:tc>
              </a:tr>
            </a:tbl>
          </a:graphicData>
        </a:graphic>
      </p:graphicFrame>
      <p:graphicFrame>
        <p:nvGraphicFramePr>
          <p:cNvPr id="10" name="表格 9"/>
          <p:cNvGraphicFramePr>
            <a:graphicFrameLocks noGrp="1"/>
          </p:cNvGraphicFramePr>
          <p:nvPr/>
        </p:nvGraphicFramePr>
        <p:xfrm>
          <a:off x="900113" y="4813300"/>
          <a:ext cx="7704137" cy="741364"/>
        </p:xfrm>
        <a:graphic>
          <a:graphicData uri="http://schemas.openxmlformats.org/drawingml/2006/table">
            <a:tbl>
              <a:tblPr firstRow="1" bandRow="1">
                <a:tableStyleId>{16D9F66E-5EB9-4882-86FB-DCBF35E3C3E4}</a:tableStyleId>
              </a:tblPr>
              <a:tblGrid>
                <a:gridCol w="5328095"/>
                <a:gridCol w="2376042"/>
              </a:tblGrid>
              <a:tr h="370682">
                <a:tc>
                  <a:txBody>
                    <a:bodyPr/>
                    <a:lstStyle/>
                    <a:p>
                      <a:pPr>
                        <a:spcAft>
                          <a:spcPts val="0"/>
                        </a:spcAft>
                      </a:pPr>
                      <a:r>
                        <a:rPr lang="en-US" sz="1800" kern="100" dirty="0">
                          <a:effectLst/>
                          <a:latin typeface="Calibri"/>
                          <a:ea typeface="新細明體"/>
                          <a:cs typeface="Times New Roman"/>
                        </a:rPr>
                        <a:t>Destination</a:t>
                      </a:r>
                      <a:endParaRPr lang="zh-TW" sz="1800" kern="100" dirty="0">
                        <a:effectLst/>
                        <a:latin typeface="Calibri"/>
                        <a:ea typeface="新細明體"/>
                        <a:cs typeface="Times New Roman"/>
                      </a:endParaRPr>
                    </a:p>
                  </a:txBody>
                  <a:tcPr marL="68574" marR="68574" marT="0" marB="0"/>
                </a:tc>
                <a:tc>
                  <a:txBody>
                    <a:bodyPr/>
                    <a:lstStyle/>
                    <a:p>
                      <a:pPr>
                        <a:spcAft>
                          <a:spcPts val="0"/>
                        </a:spcAft>
                      </a:pPr>
                      <a:r>
                        <a:rPr lang="en-US" sz="1800" kern="100">
                          <a:effectLst/>
                          <a:latin typeface="Calibri"/>
                          <a:ea typeface="新細明體"/>
                          <a:cs typeface="Times New Roman"/>
                        </a:rPr>
                        <a:t>Ouptport</a:t>
                      </a:r>
                      <a:endParaRPr lang="zh-TW" sz="1800" kern="100">
                        <a:effectLst/>
                        <a:latin typeface="Calibri"/>
                        <a:ea typeface="新細明體"/>
                        <a:cs typeface="Times New Roman"/>
                      </a:endParaRPr>
                    </a:p>
                  </a:txBody>
                  <a:tcPr marL="68574" marR="68574" marT="0" marB="0"/>
                </a:tc>
              </a:tr>
              <a:tr h="370682">
                <a:tc>
                  <a:txBody>
                    <a:bodyPr/>
                    <a:lstStyle/>
                    <a:p>
                      <a:pPr>
                        <a:spcAft>
                          <a:spcPts val="0"/>
                        </a:spcAft>
                      </a:pPr>
                      <a:r>
                        <a:rPr lang="en-US" altLang="zh-TW" sz="1800" kern="100" dirty="0" smtClean="0">
                          <a:effectLst/>
                          <a:latin typeface="Calibri"/>
                          <a:ea typeface="+mn-ea"/>
                          <a:cs typeface="Times New Roman"/>
                        </a:rPr>
                        <a:t>[</a:t>
                      </a:r>
                      <a:r>
                        <a:rPr kumimoji="1" lang="en-US" altLang="zh-TW" sz="1800" b="0" i="0" u="none" strike="noStrike" cap="none" normalizeH="0" baseline="0" dirty="0" smtClean="0">
                          <a:ln>
                            <a:noFill/>
                          </a:ln>
                          <a:solidFill>
                            <a:srgbClr val="000000"/>
                          </a:solidFill>
                          <a:effectLst/>
                          <a:latin typeface="Helvetica" pitchFamily="34" charset="0"/>
                          <a:ea typeface="新細明體" pitchFamily="18" charset="-120"/>
                        </a:rPr>
                        <a:t>Core SW ID</a:t>
                      </a:r>
                      <a:r>
                        <a:rPr lang="en-US" altLang="zh-TW" sz="1800" kern="100" dirty="0" smtClean="0">
                          <a:effectLst/>
                          <a:latin typeface="Calibri"/>
                          <a:ea typeface="+mn-ea"/>
                          <a:cs typeface="Times New Roman"/>
                        </a:rPr>
                        <a:t>](</a:t>
                      </a:r>
                      <a:r>
                        <a:rPr lang="en-US" altLang="zh-TW" sz="1800" kern="100" dirty="0" err="1" smtClean="0">
                          <a:effectLst/>
                          <a:latin typeface="Calibri"/>
                          <a:ea typeface="+mn-ea"/>
                          <a:cs typeface="Times New Roman"/>
                        </a:rPr>
                        <a:t>dl_dst</a:t>
                      </a:r>
                      <a:r>
                        <a:rPr lang="en-US" altLang="zh-TW" sz="1800" kern="100" baseline="0" dirty="0" smtClean="0">
                          <a:effectLst/>
                          <a:latin typeface="Calibri"/>
                          <a:ea typeface="+mn-ea"/>
                          <a:cs typeface="Times New Roman"/>
                        </a:rPr>
                        <a:t>=</a:t>
                      </a:r>
                      <a:r>
                        <a:rPr lang="en-US" altLang="zh-TW" sz="1800" kern="100" baseline="0" dirty="0" err="1" smtClean="0">
                          <a:effectLst/>
                          <a:latin typeface="Calibri"/>
                          <a:ea typeface="+mn-ea"/>
                          <a:cs typeface="Times New Roman"/>
                        </a:rPr>
                        <a:t>dst_addr</a:t>
                      </a:r>
                      <a:r>
                        <a:rPr lang="en-US" altLang="zh-TW" sz="1800" kern="100" baseline="0" dirty="0" smtClean="0">
                          <a:effectLst/>
                          <a:latin typeface="Calibri"/>
                          <a:ea typeface="+mn-ea"/>
                          <a:cs typeface="Times New Roman"/>
                        </a:rPr>
                        <a:t>/8</a:t>
                      </a:r>
                      <a:r>
                        <a:rPr lang="en-US" altLang="zh-TW" sz="1800" kern="100" dirty="0" smtClean="0">
                          <a:effectLst/>
                          <a:latin typeface="Calibri"/>
                          <a:ea typeface="+mn-ea"/>
                          <a:cs typeface="Times New Roman"/>
                        </a:rPr>
                        <a:t>)</a:t>
                      </a:r>
                    </a:p>
                  </a:txBody>
                  <a:tcPr marL="68574" marR="68574" marT="0" marB="0"/>
                </a:tc>
                <a:tc>
                  <a:txBody>
                    <a:bodyPr/>
                    <a:lstStyle/>
                    <a:p>
                      <a:pPr>
                        <a:spcAft>
                          <a:spcPts val="0"/>
                        </a:spcAft>
                      </a:pPr>
                      <a:r>
                        <a:rPr lang="en-US" altLang="zh-TW" sz="1800" kern="100" dirty="0" smtClean="0">
                          <a:effectLst/>
                          <a:latin typeface="Calibri"/>
                          <a:ea typeface="新細明體"/>
                          <a:cs typeface="Times New Roman"/>
                        </a:rPr>
                        <a:t>Port </a:t>
                      </a:r>
                      <a:r>
                        <a:rPr lang="en-US" altLang="zh-TW" sz="1800" kern="100" baseline="0" dirty="0" smtClean="0">
                          <a:effectLst/>
                          <a:latin typeface="Calibri"/>
                          <a:ea typeface="新細明體"/>
                          <a:cs typeface="Times New Roman"/>
                        </a:rPr>
                        <a:t>to the core</a:t>
                      </a:r>
                      <a:endParaRPr lang="zh-TW" sz="1800" kern="100" dirty="0">
                        <a:effectLst/>
                        <a:latin typeface="Calibri"/>
                        <a:ea typeface="新細明體"/>
                        <a:cs typeface="Times New Roman"/>
                      </a:endParaRPr>
                    </a:p>
                  </a:txBody>
                  <a:tcPr marL="68574" marR="68574" marT="0" marB="0"/>
                </a:tc>
              </a:tr>
            </a:tbl>
          </a:graphicData>
        </a:graphic>
      </p:graphicFrame>
    </p:spTree>
    <p:extLst>
      <p:ext uri="{BB962C8B-B14F-4D97-AF65-F5344CB8AC3E}">
        <p14:creationId xmlns:p14="http://schemas.microsoft.com/office/powerpoint/2010/main" val="2015150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研究動機</a:t>
            </a:r>
          </a:p>
        </p:txBody>
      </p:sp>
      <p:sp>
        <p:nvSpPr>
          <p:cNvPr id="16387" name="內容版面配置區 2"/>
          <p:cNvSpPr>
            <a:spLocks noGrp="1"/>
          </p:cNvSpPr>
          <p:nvPr>
            <p:ph idx="1"/>
          </p:nvPr>
        </p:nvSpPr>
        <p:spPr/>
        <p:txBody>
          <a:bodyPr/>
          <a:lstStyle/>
          <a:p>
            <a:r>
              <a:rPr lang="zh-TW" altLang="en-US" smtClean="0">
                <a:latin typeface="Times New Roman" panose="02020603050405020304" pitchFamily="18" charset="0"/>
                <a:ea typeface="標楷體" panose="03000509000000000000" pitchFamily="65" charset="-120"/>
              </a:rPr>
              <a:t>軟體定義網路</a:t>
            </a:r>
            <a:r>
              <a:rPr lang="en-US" altLang="zh-TW" smtClean="0">
                <a:latin typeface="Times New Roman" panose="02020603050405020304" pitchFamily="18" charset="0"/>
                <a:ea typeface="標楷體" panose="03000509000000000000" pitchFamily="65" charset="-120"/>
              </a:rPr>
              <a:t>(Software-Defined Networking) </a:t>
            </a:r>
            <a:r>
              <a:rPr lang="zh-TW" altLang="en-US" smtClean="0">
                <a:latin typeface="Times New Roman" panose="02020603050405020304" pitchFamily="18" charset="0"/>
                <a:ea typeface="標楷體" panose="03000509000000000000" pitchFamily="65" charset="-120"/>
              </a:rPr>
              <a:t>被視為顛覆傳統網路工業的革命性技術。</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集中式的控制管理，</a:t>
            </a:r>
            <a:r>
              <a:rPr lang="en-US" altLang="zh-TW" smtClean="0">
                <a:latin typeface="Times New Roman" panose="02020603050405020304" pitchFamily="18" charset="0"/>
                <a:ea typeface="標楷體" panose="03000509000000000000" pitchFamily="65" charset="-120"/>
              </a:rPr>
              <a:t>scalibility</a:t>
            </a:r>
            <a:r>
              <a:rPr lang="zh-TW" altLang="en-US" smtClean="0">
                <a:latin typeface="Times New Roman" panose="02020603050405020304" pitchFamily="18" charset="0"/>
                <a:ea typeface="標楷體" panose="03000509000000000000" pitchFamily="65" charset="-120"/>
              </a:rPr>
              <a:t>仍有疑慮。</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雲端運算是近年來資通訊產業最重要的一波革命性的發展，為我國產業發展重點之一。</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「國產雲端資料中心解決方案」於今年</a:t>
            </a:r>
            <a:r>
              <a:rPr lang="en-US" altLang="zh-TW" smtClean="0">
                <a:latin typeface="Times New Roman" panose="02020603050405020304" pitchFamily="18" charset="0"/>
                <a:ea typeface="標楷體" panose="03000509000000000000" pitchFamily="65" charset="-120"/>
              </a:rPr>
              <a:t>1</a:t>
            </a:r>
            <a:r>
              <a:rPr lang="zh-TW" altLang="en-US" smtClean="0">
                <a:latin typeface="Times New Roman" panose="02020603050405020304" pitchFamily="18" charset="0"/>
                <a:ea typeface="標楷體" panose="03000509000000000000" pitchFamily="65" charset="-120"/>
              </a:rPr>
              <a:t>月啟動。</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軟體定義雲端資料中心為未來重要產業趨勢</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專注在資料中心，</a:t>
            </a:r>
            <a:r>
              <a:rPr lang="en-US" altLang="zh-TW" smtClean="0">
                <a:latin typeface="Times New Roman" panose="02020603050405020304" pitchFamily="18" charset="0"/>
                <a:ea typeface="標楷體" panose="03000509000000000000" pitchFamily="65" charset="-120"/>
              </a:rPr>
              <a:t> scalibility</a:t>
            </a:r>
            <a:r>
              <a:rPr lang="zh-TW" altLang="en-US" smtClean="0">
                <a:latin typeface="Times New Roman" panose="02020603050405020304" pitchFamily="18" charset="0"/>
                <a:ea typeface="標楷體" panose="03000509000000000000" pitchFamily="65" charset="-120"/>
              </a:rPr>
              <a:t>相較容易克服。</a:t>
            </a:r>
            <a:endParaRPr lang="en-US" altLang="zh-TW" smtClean="0">
              <a:latin typeface="Times New Roman" panose="02020603050405020304" pitchFamily="18" charset="0"/>
              <a:ea typeface="標楷體" panose="03000509000000000000" pitchFamily="65" charset="-120"/>
            </a:endParaRPr>
          </a:p>
          <a:p>
            <a:pPr lvl="1"/>
            <a:r>
              <a:rPr lang="zh-TW" altLang="en-US" smtClean="0">
                <a:latin typeface="Times New Roman" panose="02020603050405020304" pitchFamily="18" charset="0"/>
                <a:ea typeface="標楷體" panose="03000509000000000000" pitchFamily="65" charset="-120"/>
              </a:rPr>
              <a:t>軟體定義網路對雲端資料中心帶來新的產業與技術</a:t>
            </a:r>
          </a:p>
        </p:txBody>
      </p:sp>
      <p:sp>
        <p:nvSpPr>
          <p:cNvPr id="1638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D22317F4-A459-44E3-83FE-780749F67B5E}" type="slidenum">
              <a:rPr kumimoji="0" lang="en-US" altLang="zh-TW" baseline="0">
                <a:latin typeface="Garamond" panose="02020404030301010803" pitchFamily="18" charset="0"/>
              </a:rPr>
              <a:pPr/>
              <a:t>3</a:t>
            </a:fld>
            <a:endParaRPr kumimoji="0" lang="en-US" altLang="zh-TW" baseline="0">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標題 1"/>
          <p:cNvSpPr>
            <a:spLocks noGrp="1"/>
          </p:cNvSpPr>
          <p:nvPr>
            <p:ph type="title"/>
          </p:nvPr>
        </p:nvSpPr>
        <p:spPr/>
        <p:txBody>
          <a:bodyPr/>
          <a:lstStyle/>
          <a:p>
            <a:r>
              <a:rPr lang="en-US" altLang="zh-TW" sz="4000" smtClean="0">
                <a:ea typeface="標楷體" panose="03000509000000000000" pitchFamily="65" charset="-120"/>
              </a:rPr>
              <a:t>Fault Detection</a:t>
            </a:r>
            <a:endParaRPr lang="zh-TW" altLang="en-US" sz="4000" smtClean="0">
              <a:ea typeface="標楷體" panose="03000509000000000000" pitchFamily="65" charset="-120"/>
            </a:endParaRPr>
          </a:p>
        </p:txBody>
      </p:sp>
      <p:sp>
        <p:nvSpPr>
          <p:cNvPr id="81923" name="內容版面配置區 2"/>
          <p:cNvSpPr>
            <a:spLocks noGrp="1"/>
          </p:cNvSpPr>
          <p:nvPr>
            <p:ph idx="1"/>
          </p:nvPr>
        </p:nvSpPr>
        <p:spPr>
          <a:xfrm>
            <a:off x="457200" y="1341438"/>
            <a:ext cx="8229600" cy="4789487"/>
          </a:xfrm>
        </p:spPr>
        <p:txBody>
          <a:bodyPr/>
          <a:lstStyle/>
          <a:p>
            <a:r>
              <a:rPr lang="en-US" altLang="zh-TW" smtClean="0">
                <a:ea typeface="標楷體" panose="03000509000000000000" pitchFamily="65" charset="-120"/>
              </a:rPr>
              <a:t>Periodic polling based on multi-rooted tree topology (one poll for each subtree)</a:t>
            </a:r>
          </a:p>
        </p:txBody>
      </p:sp>
      <p:sp>
        <p:nvSpPr>
          <p:cNvPr id="8192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81C6E3B5-C851-4023-8135-232931D6351A}" type="slidenum">
              <a:rPr kumimoji="0" lang="en-US" altLang="zh-TW" baseline="0" smtClean="0">
                <a:latin typeface="Garamond" panose="02020404030301010803" pitchFamily="18" charset="0"/>
              </a:rPr>
              <a:pPr/>
              <a:t>30</a:t>
            </a:fld>
            <a:endParaRPr kumimoji="0" lang="en-US" altLang="zh-TW" baseline="0" smtClean="0">
              <a:latin typeface="Garamond" panose="02020404030301010803" pitchFamily="18" charset="0"/>
            </a:endParaRPr>
          </a:p>
        </p:txBody>
      </p:sp>
      <p:pic>
        <p:nvPicPr>
          <p:cNvPr id="81925" name="圖片 5"/>
          <p:cNvPicPr>
            <a:picLocks noChangeAspect="1" noChangeArrowheads="1"/>
          </p:cNvPicPr>
          <p:nvPr/>
        </p:nvPicPr>
        <p:blipFill>
          <a:blip r:embed="rId2">
            <a:extLst>
              <a:ext uri="{28A0092B-C50C-407E-A947-70E740481C1C}">
                <a14:useLocalDpi xmlns:a14="http://schemas.microsoft.com/office/drawing/2010/main" val="0"/>
              </a:ext>
            </a:extLst>
          </a:blip>
          <a:srcRect b="772"/>
          <a:stretch>
            <a:fillRect/>
          </a:stretch>
        </p:blipFill>
        <p:spPr bwMode="auto">
          <a:xfrm>
            <a:off x="1547813" y="2492375"/>
            <a:ext cx="527367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線接點 2"/>
          <p:cNvCxnSpPr/>
          <p:nvPr/>
        </p:nvCxnSpPr>
        <p:spPr bwMode="auto">
          <a:xfrm flipH="1">
            <a:off x="3563938" y="3141663"/>
            <a:ext cx="360362" cy="2159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9" name="直線接點 8"/>
          <p:cNvCxnSpPr/>
          <p:nvPr/>
        </p:nvCxnSpPr>
        <p:spPr bwMode="auto">
          <a:xfrm flipH="1">
            <a:off x="2555875" y="3509963"/>
            <a:ext cx="792163" cy="63976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1" name="直線接點 10"/>
          <p:cNvCxnSpPr/>
          <p:nvPr/>
        </p:nvCxnSpPr>
        <p:spPr bwMode="auto">
          <a:xfrm>
            <a:off x="2484438" y="4346575"/>
            <a:ext cx="0" cy="639763"/>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直線接點 12"/>
          <p:cNvCxnSpPr/>
          <p:nvPr/>
        </p:nvCxnSpPr>
        <p:spPr bwMode="auto">
          <a:xfrm flipH="1">
            <a:off x="2195513" y="4986338"/>
            <a:ext cx="215900"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直線接點 17"/>
          <p:cNvCxnSpPr/>
          <p:nvPr/>
        </p:nvCxnSpPr>
        <p:spPr bwMode="auto">
          <a:xfrm flipH="1">
            <a:off x="2484438" y="4986338"/>
            <a:ext cx="30162"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直線接點 19"/>
          <p:cNvCxnSpPr/>
          <p:nvPr/>
        </p:nvCxnSpPr>
        <p:spPr bwMode="auto">
          <a:xfrm>
            <a:off x="2555875" y="4986338"/>
            <a:ext cx="287338"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4" name="直線接點 23"/>
          <p:cNvCxnSpPr/>
          <p:nvPr/>
        </p:nvCxnSpPr>
        <p:spPr bwMode="auto">
          <a:xfrm>
            <a:off x="4859338" y="4346575"/>
            <a:ext cx="0" cy="52228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6" name="直線接點 25"/>
          <p:cNvCxnSpPr/>
          <p:nvPr/>
        </p:nvCxnSpPr>
        <p:spPr bwMode="auto">
          <a:xfrm>
            <a:off x="3455988" y="3509963"/>
            <a:ext cx="1403350" cy="63976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0" name="直線接點 29"/>
          <p:cNvCxnSpPr/>
          <p:nvPr/>
        </p:nvCxnSpPr>
        <p:spPr bwMode="auto">
          <a:xfrm>
            <a:off x="3563938" y="3509963"/>
            <a:ext cx="2339975" cy="6969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2" name="直線接點 31"/>
          <p:cNvCxnSpPr/>
          <p:nvPr/>
        </p:nvCxnSpPr>
        <p:spPr bwMode="auto">
          <a:xfrm>
            <a:off x="6011863" y="4346575"/>
            <a:ext cx="0" cy="52228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3" name="直線接點 32"/>
          <p:cNvCxnSpPr/>
          <p:nvPr/>
        </p:nvCxnSpPr>
        <p:spPr bwMode="auto">
          <a:xfrm>
            <a:off x="4932363" y="4292600"/>
            <a:ext cx="1079500" cy="576263"/>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6" name="直線接點 35"/>
          <p:cNvCxnSpPr/>
          <p:nvPr/>
        </p:nvCxnSpPr>
        <p:spPr bwMode="auto">
          <a:xfrm>
            <a:off x="2555875" y="4292600"/>
            <a:ext cx="1079500" cy="576263"/>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8" name="直線接點 37"/>
          <p:cNvCxnSpPr/>
          <p:nvPr/>
        </p:nvCxnSpPr>
        <p:spPr bwMode="auto">
          <a:xfrm flipH="1">
            <a:off x="3743325" y="4986338"/>
            <a:ext cx="31750"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9" name="直線接點 38"/>
          <p:cNvCxnSpPr/>
          <p:nvPr/>
        </p:nvCxnSpPr>
        <p:spPr bwMode="auto">
          <a:xfrm>
            <a:off x="3775075" y="4986338"/>
            <a:ext cx="409575"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1" name="直線接點 40"/>
          <p:cNvCxnSpPr/>
          <p:nvPr/>
        </p:nvCxnSpPr>
        <p:spPr bwMode="auto">
          <a:xfrm flipH="1">
            <a:off x="4829175" y="5038725"/>
            <a:ext cx="30163"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2" name="直線接點 41"/>
          <p:cNvCxnSpPr/>
          <p:nvPr/>
        </p:nvCxnSpPr>
        <p:spPr bwMode="auto">
          <a:xfrm>
            <a:off x="4932363" y="5038725"/>
            <a:ext cx="144462"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4" name="直線接點 43"/>
          <p:cNvCxnSpPr/>
          <p:nvPr/>
        </p:nvCxnSpPr>
        <p:spPr bwMode="auto">
          <a:xfrm flipH="1">
            <a:off x="5888038" y="5038725"/>
            <a:ext cx="31750"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5" name="直線接點 44"/>
          <p:cNvCxnSpPr/>
          <p:nvPr/>
        </p:nvCxnSpPr>
        <p:spPr bwMode="auto">
          <a:xfrm>
            <a:off x="6072188" y="5038725"/>
            <a:ext cx="142875" cy="38735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47" name="弧形接點 46"/>
          <p:cNvCxnSpPr/>
          <p:nvPr/>
        </p:nvCxnSpPr>
        <p:spPr bwMode="auto">
          <a:xfrm rot="16200000" flipV="1">
            <a:off x="4033044" y="3175794"/>
            <a:ext cx="2355850" cy="2287588"/>
          </a:xfrm>
          <a:prstGeom prst="curvedConnector3">
            <a:avLst>
              <a:gd name="adj1" fmla="val 79595"/>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3" name="弧形接點 52"/>
          <p:cNvCxnSpPr/>
          <p:nvPr/>
        </p:nvCxnSpPr>
        <p:spPr bwMode="auto">
          <a:xfrm rot="5400000" flipH="1" flipV="1">
            <a:off x="1691481" y="3429795"/>
            <a:ext cx="2447925" cy="1871662"/>
          </a:xfrm>
          <a:prstGeom prst="curvedConnector3">
            <a:avLst>
              <a:gd name="adj1" fmla="val 92354"/>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81946" name="直線接點 3"/>
          <p:cNvCxnSpPr>
            <a:cxnSpLocks noChangeShapeType="1"/>
          </p:cNvCxnSpPr>
          <p:nvPr/>
        </p:nvCxnSpPr>
        <p:spPr bwMode="auto">
          <a:xfrm>
            <a:off x="4067175" y="3141663"/>
            <a:ext cx="865188" cy="287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1947" name="直線接點 5"/>
          <p:cNvCxnSpPr>
            <a:cxnSpLocks noChangeShapeType="1"/>
          </p:cNvCxnSpPr>
          <p:nvPr/>
        </p:nvCxnSpPr>
        <p:spPr bwMode="auto">
          <a:xfrm flipH="1">
            <a:off x="3635375" y="3141663"/>
            <a:ext cx="792163" cy="287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76469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子計畫一</a:t>
            </a:r>
            <a:r>
              <a:rPr lang="en-US" altLang="zh-TW" sz="3600" smtClean="0">
                <a:latin typeface="標楷體" panose="03000509000000000000" pitchFamily="65" charset="-120"/>
                <a:ea typeface="標楷體" panose="03000509000000000000" pitchFamily="65" charset="-120"/>
              </a:rPr>
              <a:t>:</a:t>
            </a:r>
            <a:r>
              <a:rPr lang="zh-TW" altLang="en-US" sz="3600" smtClean="0">
                <a:latin typeface="標楷體" panose="03000509000000000000" pitchFamily="65" charset="-120"/>
                <a:ea typeface="標楷體" panose="03000509000000000000" pitchFamily="65" charset="-120"/>
              </a:rPr>
              <a:t>網路虛擬化研究</a:t>
            </a:r>
            <a:endParaRPr lang="zh-TW" altLang="en-US" sz="3600" smtClean="0"/>
          </a:p>
        </p:txBody>
      </p:sp>
      <p:sp>
        <p:nvSpPr>
          <p:cNvPr id="83971" name="內容版面配置區 2"/>
          <p:cNvSpPr>
            <a:spLocks noGrp="1"/>
          </p:cNvSpPr>
          <p:nvPr>
            <p:ph idx="1"/>
          </p:nvPr>
        </p:nvSpPr>
        <p:spPr>
          <a:xfrm>
            <a:off x="457200" y="1196975"/>
            <a:ext cx="8229600" cy="4933950"/>
          </a:xfrm>
        </p:spPr>
        <p:txBody>
          <a:bodyPr/>
          <a:lstStyle/>
          <a:p>
            <a:r>
              <a:rPr lang="zh-TW" altLang="en-US" sz="3200" smtClean="0">
                <a:latin typeface="Times New Roman" panose="02020603050405020304" pitchFamily="18" charset="0"/>
                <a:ea typeface="標楷體" panose="03000509000000000000" pitchFamily="65" charset="-120"/>
              </a:rPr>
              <a:t>兩種網路虛擬化技術</a:t>
            </a:r>
            <a:endParaRPr lang="en-US" altLang="zh-TW" sz="3200" smtClean="0">
              <a:latin typeface="Times New Roman" panose="02020603050405020304" pitchFamily="18" charset="0"/>
              <a:ea typeface="標楷體" panose="03000509000000000000" pitchFamily="65" charset="-120"/>
            </a:endParaRPr>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8397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63D12EA-64D6-43C9-A4CF-9FC58ADE4F5E}" type="slidenum">
              <a:rPr kumimoji="0" lang="en-US" altLang="zh-TW" baseline="0" smtClean="0">
                <a:latin typeface="Garamond" panose="02020404030301010803" pitchFamily="18" charset="0"/>
              </a:rPr>
              <a:pPr/>
              <a:t>31</a:t>
            </a:fld>
            <a:endParaRPr kumimoji="0" lang="en-US" altLang="zh-TW" baseline="0" smtClean="0">
              <a:latin typeface="Garamond" panose="02020404030301010803" pitchFamily="18" charset="0"/>
            </a:endParaRPr>
          </a:p>
        </p:txBody>
      </p:sp>
      <p:graphicFrame>
        <p:nvGraphicFramePr>
          <p:cNvPr id="6" name="資料庫圖表 5"/>
          <p:cNvGraphicFramePr/>
          <p:nvPr/>
        </p:nvGraphicFramePr>
        <p:xfrm>
          <a:off x="251520" y="1844824"/>
          <a:ext cx="8553939" cy="429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86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子計畫二</a:t>
            </a:r>
            <a:r>
              <a:rPr lang="en-US" altLang="zh-TW" sz="3600" smtClean="0">
                <a:latin typeface="標楷體" panose="03000509000000000000" pitchFamily="65" charset="-120"/>
                <a:ea typeface="標楷體" panose="03000509000000000000" pitchFamily="65" charset="-120"/>
              </a:rPr>
              <a:t>: </a:t>
            </a:r>
            <a:r>
              <a:rPr lang="zh-TW" altLang="en-US" sz="3600" smtClean="0">
                <a:latin typeface="標楷體" panose="03000509000000000000" pitchFamily="65" charset="-120"/>
                <a:ea typeface="標楷體" panose="03000509000000000000" pitchFamily="65" charset="-120"/>
              </a:rPr>
              <a:t>網路功能虛擬技術</a:t>
            </a:r>
          </a:p>
        </p:txBody>
      </p:sp>
      <p:sp>
        <p:nvSpPr>
          <p:cNvPr id="94211" name="內容版面配置區 2"/>
          <p:cNvSpPr>
            <a:spLocks noGrp="1"/>
          </p:cNvSpPr>
          <p:nvPr>
            <p:ph idx="1"/>
          </p:nvPr>
        </p:nvSpPr>
        <p:spPr/>
        <p:txBody>
          <a:bodyPr/>
          <a:lstStyle/>
          <a:p>
            <a:r>
              <a:rPr lang="zh-TW" altLang="en-US" smtClean="0">
                <a:latin typeface="Times New Roman" panose="02020603050405020304" pitchFamily="18" charset="0"/>
                <a:ea typeface="標楷體" panose="03000509000000000000" pitchFamily="65" charset="-120"/>
              </a:rPr>
              <a:t>子計畫二之研究目標在於實現網路功能虛擬化技術所需的介面、平台實作及虛擬網路技術、資源配置與服務品質確保，以提供其他子計畫應用的架構。</a:t>
            </a:r>
            <a:endParaRPr lang="en-US" altLang="zh-TW" smtClean="0">
              <a:latin typeface="Times New Roman" panose="02020603050405020304" pitchFamily="18" charset="0"/>
              <a:ea typeface="標楷體" panose="03000509000000000000" pitchFamily="65" charset="-120"/>
            </a:endParaRPr>
          </a:p>
        </p:txBody>
      </p:sp>
      <p:sp>
        <p:nvSpPr>
          <p:cNvPr id="9421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6CBCF142-BC39-499C-BB11-BA84306ADC06}" type="slidenum">
              <a:rPr kumimoji="0" lang="en-US" altLang="zh-TW" baseline="0" smtClean="0">
                <a:latin typeface="Garamond" panose="02020404030301010803" pitchFamily="18" charset="0"/>
              </a:rPr>
              <a:pPr/>
              <a:t>32</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570477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標題 1"/>
          <p:cNvSpPr>
            <a:spLocks noGrp="1"/>
          </p:cNvSpPr>
          <p:nvPr>
            <p:ph type="title"/>
          </p:nvPr>
        </p:nvSpPr>
        <p:spPr>
          <a:xfrm>
            <a:off x="457200" y="250825"/>
            <a:ext cx="8229600" cy="1139825"/>
          </a:xfrm>
        </p:spPr>
        <p:txBody>
          <a:bodyPr/>
          <a:lstStyle/>
          <a:p>
            <a:r>
              <a:rPr lang="zh-TW" altLang="en-US" sz="3600" smtClean="0">
                <a:latin typeface="標楷體" panose="03000509000000000000" pitchFamily="65" charset="-120"/>
                <a:ea typeface="標楷體" panose="03000509000000000000" pitchFamily="65" charset="-120"/>
              </a:rPr>
              <a:t>網路功能虛擬化及服務鏈標準介面設計與效能測試平台</a:t>
            </a:r>
            <a:endParaRPr lang="zh-TW" altLang="en-US" sz="3600" smtClean="0"/>
          </a:p>
        </p:txBody>
      </p:sp>
      <p:pic>
        <p:nvPicPr>
          <p:cNvPr id="95235" name="圖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95788" y="2605088"/>
            <a:ext cx="3652837"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內容版面配置區 2"/>
          <p:cNvSpPr>
            <a:spLocks noGrp="1"/>
          </p:cNvSpPr>
          <p:nvPr>
            <p:ph idx="1"/>
          </p:nvPr>
        </p:nvSpPr>
        <p:spPr/>
        <p:txBody>
          <a:bodyPr>
            <a:normAutofit fontScale="70000" lnSpcReduction="20000"/>
          </a:bodyPr>
          <a:lstStyle/>
          <a:p>
            <a:pPr marL="0" indent="0">
              <a:buFont typeface="Wingdings" panose="05000000000000000000" pitchFamily="2" charset="2"/>
              <a:buNone/>
              <a:defRPr/>
            </a:pPr>
            <a:r>
              <a:rPr lang="en-US" altLang="zh-TW" dirty="0" smtClean="0"/>
              <a:t>Year 1 issues</a:t>
            </a:r>
          </a:p>
          <a:p>
            <a:pPr>
              <a:defRPr/>
            </a:pPr>
            <a:r>
              <a:rPr lang="en-US" altLang="zh-TW" dirty="0" smtClean="0"/>
              <a:t>Extension of </a:t>
            </a:r>
            <a:r>
              <a:rPr lang="en-US" altLang="zh-TW" dirty="0" err="1" smtClean="0"/>
              <a:t>vSwitch</a:t>
            </a:r>
            <a:r>
              <a:rPr lang="en-US" altLang="zh-TW" dirty="0" smtClean="0"/>
              <a:t> to support</a:t>
            </a:r>
            <a:br>
              <a:rPr lang="en-US" altLang="zh-TW" dirty="0" smtClean="0"/>
            </a:br>
            <a:r>
              <a:rPr lang="en-US" altLang="zh-TW" dirty="0" smtClean="0"/>
              <a:t>(1) DPI</a:t>
            </a:r>
            <a:br>
              <a:rPr lang="en-US" altLang="zh-TW" dirty="0" smtClean="0"/>
            </a:br>
            <a:r>
              <a:rPr lang="en-US" altLang="zh-TW" dirty="0" smtClean="0"/>
              <a:t>(2) traffic classification</a:t>
            </a:r>
            <a:br>
              <a:rPr lang="en-US" altLang="zh-TW" dirty="0" smtClean="0"/>
            </a:br>
            <a:r>
              <a:rPr lang="en-US" altLang="zh-TW" dirty="0" smtClean="0"/>
              <a:t>(3) </a:t>
            </a:r>
            <a:r>
              <a:rPr lang="en-US" altLang="zh-TW" dirty="0" err="1" smtClean="0"/>
              <a:t>stateful</a:t>
            </a:r>
            <a:r>
              <a:rPr lang="en-US" altLang="zh-TW" dirty="0" smtClean="0"/>
              <a:t> connection tracking</a:t>
            </a:r>
            <a:br>
              <a:rPr lang="en-US" altLang="zh-TW" dirty="0" smtClean="0"/>
            </a:br>
            <a:r>
              <a:rPr lang="en-US" altLang="zh-TW" dirty="0" smtClean="0"/>
              <a:t>within the kernel</a:t>
            </a:r>
          </a:p>
          <a:p>
            <a:pPr>
              <a:defRPr/>
            </a:pPr>
            <a:r>
              <a:rPr lang="en-US" altLang="zh-TW" dirty="0" smtClean="0"/>
              <a:t>Extension of northbound/southbound</a:t>
            </a:r>
            <a:br>
              <a:rPr lang="en-US" altLang="zh-TW" dirty="0" smtClean="0"/>
            </a:br>
            <a:r>
              <a:rPr lang="en-US" altLang="zh-TW" dirty="0" smtClean="0"/>
              <a:t>APIs to support the high-level </a:t>
            </a:r>
            <a:br>
              <a:rPr lang="en-US" altLang="zh-TW" dirty="0" smtClean="0"/>
            </a:br>
            <a:r>
              <a:rPr lang="en-US" altLang="zh-TW" dirty="0" smtClean="0"/>
              <a:t>extension on </a:t>
            </a:r>
            <a:r>
              <a:rPr lang="en-US" altLang="zh-TW" dirty="0" err="1" smtClean="0"/>
              <a:t>vSwitch</a:t>
            </a:r>
            <a:endParaRPr lang="en-US" altLang="zh-TW" dirty="0" smtClean="0"/>
          </a:p>
          <a:p>
            <a:pPr marL="0" indent="0">
              <a:buFont typeface="Wingdings" panose="05000000000000000000" pitchFamily="2" charset="2"/>
              <a:buNone/>
              <a:defRPr/>
            </a:pPr>
            <a:r>
              <a:rPr lang="en-US" altLang="zh-TW" dirty="0" smtClean="0"/>
              <a:t>Output</a:t>
            </a:r>
          </a:p>
          <a:p>
            <a:pPr>
              <a:defRPr/>
            </a:pPr>
            <a:r>
              <a:rPr lang="en-US" altLang="zh-TW" dirty="0">
                <a:solidFill>
                  <a:schemeClr val="accent6"/>
                </a:solidFill>
              </a:rPr>
              <a:t>Implementation based on </a:t>
            </a:r>
            <a:br>
              <a:rPr lang="en-US" altLang="zh-TW" dirty="0">
                <a:solidFill>
                  <a:schemeClr val="accent6"/>
                </a:solidFill>
              </a:rPr>
            </a:br>
            <a:r>
              <a:rPr lang="en-US" altLang="zh-TW" dirty="0">
                <a:solidFill>
                  <a:schemeClr val="accent6"/>
                </a:solidFill>
              </a:rPr>
              <a:t>open source </a:t>
            </a:r>
            <a:r>
              <a:rPr lang="en-US" altLang="zh-TW" dirty="0" smtClean="0">
                <a:solidFill>
                  <a:schemeClr val="accent6"/>
                </a:solidFill>
              </a:rPr>
              <a:t>packages</a:t>
            </a:r>
          </a:p>
          <a:p>
            <a:pPr>
              <a:defRPr/>
            </a:pPr>
            <a:r>
              <a:rPr lang="en-US" altLang="zh-TW" dirty="0" smtClean="0"/>
              <a:t>Evaluation of overheads reduction</a:t>
            </a:r>
            <a:br>
              <a:rPr lang="en-US" altLang="zh-TW" dirty="0" smtClean="0"/>
            </a:br>
            <a:r>
              <a:rPr lang="en-US" altLang="zh-TW" dirty="0" smtClean="0"/>
              <a:t>and performance enhancement</a:t>
            </a:r>
            <a:br>
              <a:rPr lang="en-US" altLang="zh-TW" dirty="0" smtClean="0"/>
            </a:br>
            <a:r>
              <a:rPr lang="en-US" altLang="zh-TW" dirty="0" smtClean="0"/>
              <a:t>with the extension</a:t>
            </a:r>
          </a:p>
        </p:txBody>
      </p:sp>
      <p:pic>
        <p:nvPicPr>
          <p:cNvPr id="95237" name="圖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9688" y="2227263"/>
            <a:ext cx="21209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圓角矩形 11"/>
          <p:cNvSpPr/>
          <p:nvPr/>
        </p:nvSpPr>
        <p:spPr>
          <a:xfrm>
            <a:off x="5254625" y="5000625"/>
            <a:ext cx="1851025" cy="542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TW" dirty="0"/>
              <a:t>Extended functions</a:t>
            </a:r>
            <a:endParaRPr lang="zh-TW" altLang="en-US" dirty="0"/>
          </a:p>
        </p:txBody>
      </p:sp>
      <p:cxnSp>
        <p:nvCxnSpPr>
          <p:cNvPr id="13" name="直線接點 12"/>
          <p:cNvCxnSpPr/>
          <p:nvPr/>
        </p:nvCxnSpPr>
        <p:spPr>
          <a:xfrm>
            <a:off x="5861050" y="4691063"/>
            <a:ext cx="117475" cy="309562"/>
          </a:xfrm>
          <a:prstGeom prst="line">
            <a:avLst/>
          </a:prstGeom>
          <a:ln w="50800">
            <a:tailEnd type="triangle"/>
          </a:ln>
        </p:spPr>
        <p:style>
          <a:lnRef idx="3">
            <a:schemeClr val="accent2"/>
          </a:lnRef>
          <a:fillRef idx="0">
            <a:schemeClr val="accent2"/>
          </a:fillRef>
          <a:effectRef idx="2">
            <a:schemeClr val="accent2"/>
          </a:effectRef>
          <a:fontRef idx="minor">
            <a:schemeClr val="tx1"/>
          </a:fontRef>
        </p:style>
      </p:cxnSp>
      <p:cxnSp>
        <p:nvCxnSpPr>
          <p:cNvPr id="14" name="直線接點 13"/>
          <p:cNvCxnSpPr/>
          <p:nvPr/>
        </p:nvCxnSpPr>
        <p:spPr>
          <a:xfrm rot="14400000">
            <a:off x="6403181" y="4690269"/>
            <a:ext cx="115888" cy="311150"/>
          </a:xfrm>
          <a:prstGeom prst="line">
            <a:avLst/>
          </a:prstGeom>
          <a:ln w="50800">
            <a:tailEnd type="triangle"/>
          </a:ln>
        </p:spPr>
        <p:style>
          <a:lnRef idx="3">
            <a:schemeClr val="accent2"/>
          </a:lnRef>
          <a:fillRef idx="0">
            <a:schemeClr val="accent2"/>
          </a:fillRef>
          <a:effectRef idx="2">
            <a:schemeClr val="accent2"/>
          </a:effectRef>
          <a:fontRef idx="minor">
            <a:schemeClr val="tx1"/>
          </a:fontRef>
        </p:style>
      </p:cxnSp>
      <p:sp>
        <p:nvSpPr>
          <p:cNvPr id="95241" name="文字方塊 14"/>
          <p:cNvSpPr txBox="1">
            <a:spLocks noChangeArrowheads="1"/>
          </p:cNvSpPr>
          <p:nvPr/>
        </p:nvSpPr>
        <p:spPr bwMode="auto">
          <a:xfrm>
            <a:off x="7105650" y="5013325"/>
            <a:ext cx="2038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eaLnBrk="1" hangingPunct="1"/>
            <a:r>
              <a:rPr lang="en-US" altLang="zh-TW"/>
              <a:t>1. Connection tracking</a:t>
            </a:r>
          </a:p>
          <a:p>
            <a:pPr eaLnBrk="1" hangingPunct="1"/>
            <a:r>
              <a:rPr lang="en-US" altLang="zh-TW"/>
              <a:t>2. Traffic classification</a:t>
            </a:r>
          </a:p>
          <a:p>
            <a:pPr eaLnBrk="1" hangingPunct="1"/>
            <a:r>
              <a:rPr lang="en-US" altLang="zh-TW"/>
              <a:t>3. Deep packet inspection</a:t>
            </a:r>
          </a:p>
        </p:txBody>
      </p:sp>
    </p:spTree>
    <p:extLst>
      <p:ext uri="{BB962C8B-B14F-4D97-AF65-F5344CB8AC3E}">
        <p14:creationId xmlns:p14="http://schemas.microsoft.com/office/powerpoint/2010/main" val="15408073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雲端資料中心流量控制與預測</a:t>
            </a:r>
          </a:p>
        </p:txBody>
      </p:sp>
      <p:sp>
        <p:nvSpPr>
          <p:cNvPr id="3" name="內容版面配置區 2"/>
          <p:cNvSpPr>
            <a:spLocks noGrp="1"/>
          </p:cNvSpPr>
          <p:nvPr>
            <p:ph idx="1"/>
          </p:nvPr>
        </p:nvSpPr>
        <p:spPr/>
        <p:txBody>
          <a:bodyPr/>
          <a:lstStyle/>
          <a:p>
            <a:pPr>
              <a:defRPr/>
            </a:pPr>
            <a:r>
              <a:rPr lang="zh-TW" altLang="en-US" dirty="0">
                <a:latin typeface="Times New Roman" panose="02020603050405020304" pitchFamily="18" charset="0"/>
                <a:ea typeface="標楷體" panose="03000509000000000000" pitchFamily="65" charset="-120"/>
              </a:rPr>
              <a:t>目標</a:t>
            </a:r>
            <a:r>
              <a:rPr lang="en-US" altLang="zh-TW"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探討如何在雲端資料中心中與</a:t>
            </a:r>
            <a:r>
              <a:rPr lang="en-US" altLang="zh-TW" dirty="0">
                <a:latin typeface="Times New Roman" panose="02020603050405020304" pitchFamily="18" charset="0"/>
                <a:ea typeface="標楷體" panose="03000509000000000000" pitchFamily="65" charset="-120"/>
              </a:rPr>
              <a:t>NFV</a:t>
            </a:r>
            <a:r>
              <a:rPr lang="zh-TW" altLang="zh-TW" dirty="0">
                <a:latin typeface="Times New Roman" panose="02020603050405020304" pitchFamily="18" charset="0"/>
                <a:ea typeface="標楷體" panose="03000509000000000000" pitchFamily="65" charset="-120"/>
              </a:rPr>
              <a:t>相關</a:t>
            </a:r>
            <a:r>
              <a:rPr lang="en-US" altLang="zh-TW" dirty="0">
                <a:latin typeface="Times New Roman" panose="02020603050405020304" pitchFamily="18" charset="0"/>
                <a:ea typeface="標楷體" panose="03000509000000000000" pitchFamily="65" charset="-120"/>
              </a:rPr>
              <a:t>API</a:t>
            </a:r>
            <a:r>
              <a:rPr lang="zh-TW" altLang="zh-TW" dirty="0">
                <a:latin typeface="Times New Roman" panose="02020603050405020304" pitchFamily="18" charset="0"/>
                <a:ea typeface="標楷體" panose="03000509000000000000" pitchFamily="65" charset="-120"/>
              </a:rPr>
              <a:t>結合，對流量的行為進行預測與分析，以達到流量辨識與網路入侵偵測之目的</a:t>
            </a:r>
            <a:r>
              <a:rPr lang="zh-TW" altLang="en-US" dirty="0">
                <a:latin typeface="Times New Roman" panose="02020603050405020304" pitchFamily="18" charset="0"/>
                <a:ea typeface="標楷體" panose="03000509000000000000" pitchFamily="65" charset="-120"/>
              </a:rPr>
              <a:t>。</a:t>
            </a:r>
            <a:endParaRPr lang="en-US" altLang="zh-TW" dirty="0">
              <a:latin typeface="Times New Roman" panose="02020603050405020304" pitchFamily="18" charset="0"/>
              <a:ea typeface="標楷體" panose="03000509000000000000" pitchFamily="65" charset="-120"/>
            </a:endParaRPr>
          </a:p>
          <a:p>
            <a:pPr>
              <a:defRPr/>
            </a:pPr>
            <a:r>
              <a:rPr lang="zh-TW" altLang="en-US" dirty="0">
                <a:latin typeface="Times New Roman" panose="02020603050405020304" pitchFamily="18" charset="0"/>
                <a:ea typeface="標楷體" panose="03000509000000000000" pitchFamily="65" charset="-120"/>
              </a:rPr>
              <a:t>第一年</a:t>
            </a:r>
            <a:r>
              <a:rPr lang="en-US" altLang="zh-TW"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雲端資料庫流量數據擷取架構設計</a:t>
            </a:r>
            <a:endParaRPr lang="en-US" altLang="zh-TW" dirty="0">
              <a:latin typeface="Times New Roman" panose="02020603050405020304" pitchFamily="18" charset="0"/>
              <a:ea typeface="標楷體" panose="03000509000000000000" pitchFamily="65" charset="-120"/>
            </a:endParaRPr>
          </a:p>
          <a:p>
            <a:pPr lvl="1">
              <a:defRPr/>
            </a:pPr>
            <a:r>
              <a:rPr lang="zh-TW" altLang="zh-TW" sz="3000" dirty="0">
                <a:latin typeface="Times New Roman" panose="02020603050405020304" pitchFamily="18" charset="0"/>
                <a:ea typeface="標楷體" panose="03000509000000000000" pitchFamily="65" charset="-120"/>
                <a:cs typeface="+mn-cs"/>
              </a:rPr>
              <a:t>開發一套基於</a:t>
            </a:r>
            <a:r>
              <a:rPr lang="en-US" altLang="zh-TW" sz="3000" dirty="0">
                <a:latin typeface="Times New Roman" panose="02020603050405020304" pitchFamily="18" charset="0"/>
                <a:ea typeface="標楷體" panose="03000509000000000000" pitchFamily="65" charset="-120"/>
                <a:cs typeface="+mn-cs"/>
              </a:rPr>
              <a:t>SDN controller</a:t>
            </a:r>
            <a:r>
              <a:rPr lang="zh-TW" altLang="zh-TW" sz="3000" dirty="0">
                <a:latin typeface="Times New Roman" panose="02020603050405020304" pitchFamily="18" charset="0"/>
                <a:ea typeface="標楷體" panose="03000509000000000000" pitchFamily="65" charset="-120"/>
                <a:cs typeface="+mn-cs"/>
              </a:rPr>
              <a:t>與</a:t>
            </a:r>
            <a:r>
              <a:rPr lang="en-US" altLang="zh-TW" sz="3000" dirty="0">
                <a:latin typeface="Times New Roman" panose="02020603050405020304" pitchFamily="18" charset="0"/>
                <a:ea typeface="標楷體" panose="03000509000000000000" pitchFamily="65" charset="-120"/>
                <a:cs typeface="+mn-cs"/>
              </a:rPr>
              <a:t>NFV</a:t>
            </a:r>
            <a:r>
              <a:rPr lang="zh-TW" altLang="zh-TW" sz="3000" dirty="0">
                <a:latin typeface="Times New Roman" panose="02020603050405020304" pitchFamily="18" charset="0"/>
                <a:ea typeface="標楷體" panose="03000509000000000000" pitchFamily="65" charset="-120"/>
                <a:cs typeface="+mn-cs"/>
              </a:rPr>
              <a:t>的流量特徵擷取引擎</a:t>
            </a:r>
            <a:endParaRPr lang="en-US" altLang="zh-TW" sz="3000" dirty="0">
              <a:latin typeface="Times New Roman" panose="02020603050405020304" pitchFamily="18" charset="0"/>
              <a:ea typeface="標楷體" panose="03000509000000000000" pitchFamily="65" charset="-120"/>
              <a:cs typeface="+mn-cs"/>
            </a:endParaRPr>
          </a:p>
          <a:p>
            <a:pPr lvl="1">
              <a:defRPr/>
            </a:pPr>
            <a:r>
              <a:rPr lang="zh-TW" altLang="en-US" sz="3000" dirty="0">
                <a:latin typeface="Times New Roman" panose="02020603050405020304" pitchFamily="18" charset="0"/>
                <a:ea typeface="標楷體" panose="03000509000000000000" pitchFamily="65" charset="-120"/>
                <a:cs typeface="+mn-cs"/>
              </a:rPr>
              <a:t>探討</a:t>
            </a:r>
            <a:r>
              <a:rPr lang="en-US" altLang="zh-TW" sz="3000" dirty="0">
                <a:latin typeface="Times New Roman" panose="02020603050405020304" pitchFamily="18" charset="0"/>
                <a:ea typeface="標楷體" panose="03000509000000000000" pitchFamily="65" charset="-120"/>
                <a:cs typeface="+mn-cs"/>
              </a:rPr>
              <a:t>5G</a:t>
            </a:r>
            <a:r>
              <a:rPr lang="zh-TW" altLang="zh-TW" sz="3000" dirty="0">
                <a:latin typeface="Times New Roman" panose="02020603050405020304" pitchFamily="18" charset="0"/>
                <a:ea typeface="標楷體" panose="03000509000000000000" pitchFamily="65" charset="-120"/>
                <a:cs typeface="+mn-cs"/>
              </a:rPr>
              <a:t>網路與</a:t>
            </a:r>
            <a:r>
              <a:rPr lang="en-US" altLang="zh-TW" sz="3000" dirty="0">
                <a:latin typeface="Times New Roman" panose="02020603050405020304" pitchFamily="18" charset="0"/>
                <a:ea typeface="標楷體" panose="03000509000000000000" pitchFamily="65" charset="-120"/>
                <a:cs typeface="+mn-cs"/>
              </a:rPr>
              <a:t>SDN</a:t>
            </a:r>
            <a:r>
              <a:rPr lang="zh-TW" altLang="zh-TW" sz="3000" dirty="0">
                <a:latin typeface="Times New Roman" panose="02020603050405020304" pitchFamily="18" charset="0"/>
                <a:ea typeface="標楷體" panose="03000509000000000000" pitchFamily="65" charset="-120"/>
                <a:cs typeface="+mn-cs"/>
              </a:rPr>
              <a:t>軟體定義網路控制進行</a:t>
            </a:r>
            <a:r>
              <a:rPr lang="en-US" altLang="zh-TW" sz="3000" dirty="0">
                <a:latin typeface="Times New Roman" panose="02020603050405020304" pitchFamily="18" charset="0"/>
                <a:ea typeface="標楷體" panose="03000509000000000000" pitchFamily="65" charset="-120"/>
                <a:cs typeface="+mn-cs"/>
              </a:rPr>
              <a:t>API</a:t>
            </a:r>
            <a:r>
              <a:rPr lang="zh-TW" altLang="zh-TW" sz="3000" dirty="0">
                <a:latin typeface="Times New Roman" panose="02020603050405020304" pitchFamily="18" charset="0"/>
                <a:ea typeface="標楷體" panose="03000509000000000000" pitchFamily="65" charset="-120"/>
                <a:cs typeface="+mn-cs"/>
              </a:rPr>
              <a:t>結合的</a:t>
            </a:r>
            <a:r>
              <a:rPr lang="zh-TW" altLang="en-US" sz="3000" dirty="0">
                <a:latin typeface="Times New Roman" panose="02020603050405020304" pitchFamily="18" charset="0"/>
                <a:ea typeface="標楷體" panose="03000509000000000000" pitchFamily="65" charset="-120"/>
                <a:cs typeface="+mn-cs"/>
              </a:rPr>
              <a:t>機制</a:t>
            </a:r>
          </a:p>
        </p:txBody>
      </p:sp>
      <p:sp>
        <p:nvSpPr>
          <p:cNvPr id="4" name="頁尾版面配置區 3"/>
          <p:cNvSpPr>
            <a:spLocks noGrp="1"/>
          </p:cNvSpPr>
          <p:nvPr>
            <p:ph type="ftr" sz="quarter" idx="11"/>
          </p:nvPr>
        </p:nvSpPr>
        <p:spPr/>
        <p:txBody>
          <a:bodyPr/>
          <a:lstStyle/>
          <a:p>
            <a:pPr>
              <a:defRPr/>
            </a:pPr>
            <a:r>
              <a:rPr lang="en-US" altLang="zh-TW"/>
              <a:t>Copyright Reserved 2001</a:t>
            </a:r>
          </a:p>
        </p:txBody>
      </p:sp>
      <p:sp>
        <p:nvSpPr>
          <p:cNvPr id="10240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3AE9B6E-D07E-45A6-A753-D2ADBA7AE2CF}" type="slidenum">
              <a:rPr kumimoji="0" lang="en-US" altLang="zh-TW" baseline="0" smtClean="0">
                <a:latin typeface="Garamond" panose="02020404030301010803" pitchFamily="18" charset="0"/>
              </a:rPr>
              <a:pPr/>
              <a:t>34</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3701405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雲端資料中心流量控制與預測</a:t>
            </a:r>
          </a:p>
        </p:txBody>
      </p:sp>
      <p:sp>
        <p:nvSpPr>
          <p:cNvPr id="103427" name="內容版面配置區 2"/>
          <p:cNvSpPr>
            <a:spLocks noGrp="1"/>
          </p:cNvSpPr>
          <p:nvPr>
            <p:ph idx="1"/>
          </p:nvPr>
        </p:nvSpPr>
        <p:spPr>
          <a:xfrm>
            <a:off x="457200" y="1052513"/>
            <a:ext cx="8229600" cy="5078412"/>
          </a:xfrm>
        </p:spPr>
        <p:txBody>
          <a:bodyPr/>
          <a:lstStyle/>
          <a:p>
            <a:r>
              <a:rPr lang="zh-TW" altLang="en-US" sz="2800" smtClean="0">
                <a:latin typeface="Times New Roman" panose="02020603050405020304" pitchFamily="18" charset="0"/>
                <a:ea typeface="標楷體" panose="03000509000000000000" pitchFamily="65" charset="-120"/>
              </a:rPr>
              <a:t>開發非</a:t>
            </a:r>
            <a:r>
              <a:rPr lang="en-US" altLang="zh-TW" sz="2800" smtClean="0">
                <a:latin typeface="Times New Roman" panose="02020603050405020304" pitchFamily="18" charset="0"/>
                <a:ea typeface="標楷體" panose="03000509000000000000" pitchFamily="65" charset="-120"/>
              </a:rPr>
              <a:t>DPI</a:t>
            </a:r>
            <a:r>
              <a:rPr lang="zh-TW" altLang="en-US" sz="2800" smtClean="0">
                <a:latin typeface="Times New Roman" panose="02020603050405020304" pitchFamily="18" charset="0"/>
                <a:ea typeface="標楷體" panose="03000509000000000000" pitchFamily="65" charset="-120"/>
              </a:rPr>
              <a:t>的流量分類系統，利用分析流量行為模式，再以機器學習演算法建立分類模型。</a:t>
            </a:r>
            <a:endParaRPr lang="en-US" altLang="zh-TW" sz="2800" smtClean="0">
              <a:latin typeface="Times New Roman" panose="02020603050405020304" pitchFamily="18" charset="0"/>
              <a:ea typeface="標楷體" panose="03000509000000000000" pitchFamily="65" charset="-120"/>
            </a:endParaRPr>
          </a:p>
          <a:p>
            <a:r>
              <a:rPr lang="zh-TW" altLang="en-US" sz="2800" smtClean="0">
                <a:latin typeface="Times New Roman" panose="02020603050405020304" pitchFamily="18" charset="0"/>
                <a:ea typeface="標楷體" panose="03000509000000000000" pitchFamily="65" charset="-120"/>
              </a:rPr>
              <a:t>行為模式分析資料為</a:t>
            </a:r>
            <a:r>
              <a:rPr lang="en-US" altLang="zh-TW" sz="2800" smtClean="0">
                <a:latin typeface="Times New Roman" panose="02020603050405020304" pitchFamily="18" charset="0"/>
                <a:ea typeface="標楷體" panose="03000509000000000000" pitchFamily="65" charset="-120"/>
              </a:rPr>
              <a:t>69</a:t>
            </a:r>
            <a:r>
              <a:rPr lang="zh-TW" altLang="en-US" sz="2800" smtClean="0">
                <a:latin typeface="Times New Roman" panose="02020603050405020304" pitchFamily="18" charset="0"/>
                <a:ea typeface="標楷體" panose="03000509000000000000" pitchFamily="65" charset="-120"/>
              </a:rPr>
              <a:t>個</a:t>
            </a:r>
            <a:r>
              <a:rPr lang="en-US" altLang="zh-TW" sz="2800" smtClean="0">
                <a:latin typeface="Times New Roman" panose="02020603050405020304" pitchFamily="18" charset="0"/>
                <a:ea typeface="標楷體" panose="03000509000000000000" pitchFamily="65" charset="-120"/>
              </a:rPr>
              <a:t>Attributes</a:t>
            </a:r>
            <a:r>
              <a:rPr lang="zh-TW" altLang="en-US" sz="2800" smtClean="0">
                <a:latin typeface="Times New Roman" panose="02020603050405020304" pitchFamily="18" charset="0"/>
                <a:ea typeface="標楷體" panose="03000509000000000000" pitchFamily="65" charset="-120"/>
              </a:rPr>
              <a:t>集合，例如每條</a:t>
            </a:r>
            <a:r>
              <a:rPr lang="en-US" altLang="zh-TW" sz="2800" smtClean="0">
                <a:latin typeface="Times New Roman" panose="02020603050405020304" pitchFamily="18" charset="0"/>
                <a:ea typeface="標楷體" panose="03000509000000000000" pitchFamily="65" charset="-120"/>
              </a:rPr>
              <a:t>Flow</a:t>
            </a:r>
            <a:r>
              <a:rPr lang="zh-TW" altLang="en-US" sz="2800" smtClean="0">
                <a:latin typeface="Times New Roman" panose="02020603050405020304" pitchFamily="18" charset="0"/>
                <a:ea typeface="標楷體" panose="03000509000000000000" pitchFamily="65" charset="-120"/>
              </a:rPr>
              <a:t>的封包大小、封包數量、傳輸時間等。</a:t>
            </a:r>
            <a:endParaRPr lang="en-US" altLang="zh-TW" sz="2800" smtClean="0">
              <a:latin typeface="Times New Roman" panose="02020603050405020304" pitchFamily="18" charset="0"/>
              <a:ea typeface="標楷體" panose="03000509000000000000" pitchFamily="65" charset="-120"/>
            </a:endParaRPr>
          </a:p>
          <a:p>
            <a:r>
              <a:rPr lang="zh-TW" altLang="en-US" sz="2800" smtClean="0">
                <a:latin typeface="Times New Roman" panose="02020603050405020304" pitchFamily="18" charset="0"/>
                <a:ea typeface="標楷體" panose="03000509000000000000" pitchFamily="65" charset="-120"/>
              </a:rPr>
              <a:t>由於行為模式的資訊相當輕量，所以可傳送雲端平台以虛擬機器進行統計建模。</a:t>
            </a:r>
          </a:p>
        </p:txBody>
      </p:sp>
      <p:sp>
        <p:nvSpPr>
          <p:cNvPr id="4" name="頁尾版面配置區 3"/>
          <p:cNvSpPr>
            <a:spLocks noGrp="1"/>
          </p:cNvSpPr>
          <p:nvPr>
            <p:ph type="ftr" sz="quarter" idx="11"/>
          </p:nvPr>
        </p:nvSpPr>
        <p:spPr/>
        <p:txBody>
          <a:bodyPr/>
          <a:lstStyle/>
          <a:p>
            <a:pPr>
              <a:defRPr/>
            </a:pPr>
            <a:r>
              <a:rPr lang="en-US" altLang="zh-TW"/>
              <a:t>Copyright Reserved 2001</a:t>
            </a:r>
          </a:p>
        </p:txBody>
      </p:sp>
      <p:sp>
        <p:nvSpPr>
          <p:cNvPr id="10342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2D5EBDFC-4AC8-471C-9C41-F6C46F1E3F04}" type="slidenum">
              <a:rPr kumimoji="0" lang="en-US" altLang="zh-TW" baseline="0" smtClean="0">
                <a:latin typeface="Garamond" panose="02020404030301010803" pitchFamily="18" charset="0"/>
              </a:rPr>
              <a:pPr/>
              <a:t>35</a:t>
            </a:fld>
            <a:endParaRPr kumimoji="0" lang="en-US" altLang="zh-TW" baseline="0" smtClean="0">
              <a:latin typeface="Garamond" panose="02020404030301010803" pitchFamily="18" charset="0"/>
            </a:endParaRPr>
          </a:p>
        </p:txBody>
      </p:sp>
      <p:pic>
        <p:nvPicPr>
          <p:cNvPr id="103430" name="圖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789363"/>
            <a:ext cx="42926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724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子計畫三</a:t>
            </a:r>
            <a:r>
              <a:rPr lang="en-US" altLang="zh-TW" sz="3600" smtClean="0">
                <a:latin typeface="標楷體" panose="03000509000000000000" pitchFamily="65" charset="-120"/>
                <a:ea typeface="標楷體" panose="03000509000000000000" pitchFamily="65" charset="-120"/>
              </a:rPr>
              <a:t>: </a:t>
            </a:r>
            <a:r>
              <a:rPr lang="zh-TW" altLang="en-US" sz="3600" smtClean="0">
                <a:latin typeface="標楷體" panose="03000509000000000000" pitchFamily="65" charset="-120"/>
                <a:ea typeface="標楷體" panose="03000509000000000000" pitchFamily="65" charset="-120"/>
              </a:rPr>
              <a:t>以社群服務為基礎之雲端資料存取技術研究與設計</a:t>
            </a:r>
          </a:p>
        </p:txBody>
      </p:sp>
      <p:sp>
        <p:nvSpPr>
          <p:cNvPr id="26627" name="內容版面配置區 2"/>
          <p:cNvSpPr>
            <a:spLocks noGrp="1"/>
          </p:cNvSpPr>
          <p:nvPr>
            <p:ph idx="1"/>
          </p:nvPr>
        </p:nvSpPr>
        <p:spPr/>
        <p:txBody>
          <a:bodyPr/>
          <a:lstStyle/>
          <a:p>
            <a:pPr>
              <a:defRPr/>
            </a:pPr>
            <a:r>
              <a:rPr lang="zh-TW" altLang="en-US" dirty="0" smtClean="0">
                <a:latin typeface="Times New Roman" pitchFamily="18" charset="0"/>
                <a:ea typeface="標楷體" pitchFamily="65" charset="-120"/>
              </a:rPr>
              <a:t>子計畫五之主要研究目標在探討社群網路服務</a:t>
            </a:r>
            <a:r>
              <a:rPr lang="en-US" altLang="zh-TW" dirty="0" smtClean="0">
                <a:latin typeface="Times New Roman" pitchFamily="18" charset="0"/>
                <a:ea typeface="標楷體" pitchFamily="65" charset="-120"/>
              </a:rPr>
              <a:t> </a:t>
            </a:r>
            <a:r>
              <a:rPr lang="zh-TW" altLang="en-US" dirty="0" smtClean="0">
                <a:latin typeface="Times New Roman" pitchFamily="18" charset="0"/>
                <a:ea typeface="標楷體" pitchFamily="65" charset="-120"/>
              </a:rPr>
              <a:t>之資料，在雲端系統上之有效配置及存取相關技術。</a:t>
            </a:r>
            <a:endParaRPr lang="en-US" altLang="zh-TW" dirty="0" smtClean="0">
              <a:latin typeface="Times New Roman" pitchFamily="18" charset="0"/>
              <a:ea typeface="標楷體" pitchFamily="65" charset="-120"/>
            </a:endParaRPr>
          </a:p>
          <a:p>
            <a:pPr lvl="1">
              <a:defRPr/>
            </a:pPr>
            <a:r>
              <a:rPr lang="zh-TW" altLang="en-US" dirty="0" smtClean="0">
                <a:latin typeface="Times New Roman" pitchFamily="18" charset="0"/>
                <a:ea typeface="標楷體" pitchFamily="65" charset="-120"/>
              </a:rPr>
              <a:t>第一年：</a:t>
            </a:r>
            <a:endParaRPr lang="en-US" altLang="zh-TW" dirty="0" smtClean="0">
              <a:latin typeface="Times New Roman" pitchFamily="18" charset="0"/>
              <a:ea typeface="標楷體" pitchFamily="65" charset="-120"/>
            </a:endParaRPr>
          </a:p>
          <a:p>
            <a:pPr lvl="1">
              <a:defRPr/>
            </a:pPr>
            <a:r>
              <a:rPr lang="zh-TW" altLang="en-US" dirty="0" smtClean="0">
                <a:latin typeface="Times New Roman" pitchFamily="18" charset="0"/>
                <a:ea typeface="標楷體" pitchFamily="65" charset="-120"/>
              </a:rPr>
              <a:t>導入</a:t>
            </a:r>
            <a:r>
              <a:rPr lang="en-US" altLang="zh-TW" dirty="0" smtClean="0">
                <a:latin typeface="Times New Roman" pitchFamily="18" charset="0"/>
                <a:ea typeface="標楷體" pitchFamily="65" charset="-120"/>
              </a:rPr>
              <a:t>Facebook </a:t>
            </a:r>
            <a:r>
              <a:rPr lang="zh-TW" altLang="en-US" dirty="0" smtClean="0">
                <a:latin typeface="Times New Roman" pitchFamily="18" charset="0"/>
                <a:ea typeface="標楷體" pitchFamily="65" charset="-120"/>
              </a:rPr>
              <a:t>之</a:t>
            </a:r>
            <a:r>
              <a:rPr lang="en-US" altLang="zh-TW" dirty="0" smtClean="0">
                <a:latin typeface="Times New Roman" pitchFamily="18" charset="0"/>
                <a:ea typeface="標楷體" pitchFamily="65" charset="-120"/>
              </a:rPr>
              <a:t>Social Graph </a:t>
            </a:r>
            <a:r>
              <a:rPr lang="zh-TW" altLang="en-US" dirty="0" smtClean="0">
                <a:latin typeface="Times New Roman" pitchFamily="18" charset="0"/>
                <a:ea typeface="標楷體" pitchFamily="65" charset="-120"/>
              </a:rPr>
              <a:t>建立</a:t>
            </a:r>
            <a:r>
              <a:rPr lang="en-US" altLang="zh-TW" dirty="0" smtClean="0">
                <a:latin typeface="Times New Roman" pitchFamily="18" charset="0"/>
                <a:ea typeface="標楷體" pitchFamily="65" charset="-120"/>
              </a:rPr>
              <a:t>SNS </a:t>
            </a:r>
            <a:r>
              <a:rPr lang="zh-TW" altLang="en-US" dirty="0" smtClean="0">
                <a:latin typeface="Times New Roman" pitchFamily="18" charset="0"/>
                <a:ea typeface="標楷體" pitchFamily="65" charset="-120"/>
              </a:rPr>
              <a:t>參考範例</a:t>
            </a:r>
          </a:p>
          <a:p>
            <a:pPr lvl="1">
              <a:defRPr/>
            </a:pPr>
            <a:r>
              <a:rPr lang="zh-TW" altLang="en-US" dirty="0" smtClean="0">
                <a:latin typeface="Times New Roman" pitchFamily="18" charset="0"/>
                <a:ea typeface="標楷體" pitchFamily="65" charset="-120"/>
              </a:rPr>
              <a:t>完成網路社群服務資料儲存主機佈署及資料快取演算法設計</a:t>
            </a:r>
            <a:r>
              <a:rPr lang="en-US" altLang="zh-TW" dirty="0" smtClean="0">
                <a:latin typeface="Times New Roman" pitchFamily="18" charset="0"/>
                <a:ea typeface="標楷體" pitchFamily="65" charset="-120"/>
              </a:rPr>
              <a:t>(social data placement &amp; caching)</a:t>
            </a:r>
          </a:p>
          <a:p>
            <a:pPr marL="344487" lvl="1" indent="0">
              <a:buFont typeface="Wingdings" panose="05000000000000000000" pitchFamily="2" charset="2"/>
              <a:buNone/>
              <a:defRPr/>
            </a:pPr>
            <a:endParaRPr lang="zh-TW" altLang="en-US" dirty="0" smtClean="0"/>
          </a:p>
        </p:txBody>
      </p:sp>
      <p:sp>
        <p:nvSpPr>
          <p:cNvPr id="10445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9D3954AD-54BC-40B3-9904-DF0A4079097B}" type="slidenum">
              <a:rPr kumimoji="0" lang="en-US" altLang="zh-TW" baseline="0" smtClean="0">
                <a:latin typeface="Garamond" panose="02020404030301010803" pitchFamily="18" charset="0"/>
              </a:rPr>
              <a:pPr/>
              <a:t>36</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244085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標題 1"/>
          <p:cNvSpPr>
            <a:spLocks noGrp="1"/>
          </p:cNvSpPr>
          <p:nvPr>
            <p:ph type="title"/>
          </p:nvPr>
        </p:nvSpPr>
        <p:spPr/>
        <p:txBody>
          <a:bodyPr/>
          <a:lstStyle/>
          <a:p>
            <a:r>
              <a:rPr lang="en-US" altLang="zh-TW" smtClean="0"/>
              <a:t>Caching Scheme</a:t>
            </a:r>
            <a:endParaRPr lang="zh-TW" altLang="en-US" smtClean="0"/>
          </a:p>
        </p:txBody>
      </p:sp>
      <p:sp>
        <p:nvSpPr>
          <p:cNvPr id="113667" name="內容版面配置區 2"/>
          <p:cNvSpPr>
            <a:spLocks noGrp="1"/>
          </p:cNvSpPr>
          <p:nvPr>
            <p:ph idx="1"/>
          </p:nvPr>
        </p:nvSpPr>
        <p:spPr/>
        <p:txBody>
          <a:bodyPr/>
          <a:lstStyle/>
          <a:p>
            <a:r>
              <a:rPr lang="en-US" altLang="zh-TW" smtClean="0"/>
              <a:t>Caching System Architecture</a:t>
            </a:r>
            <a:endParaRPr lang="zh-TW" altLang="en-US" smtClean="0"/>
          </a:p>
        </p:txBody>
      </p:sp>
      <p:sp>
        <p:nvSpPr>
          <p:cNvPr id="11366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F9651BC-D100-4430-81A1-150EB4428608}" type="slidenum">
              <a:rPr kumimoji="0" lang="en-US" altLang="zh-TW" baseline="0" smtClean="0">
                <a:latin typeface="Garamond" panose="02020404030301010803" pitchFamily="18" charset="0"/>
              </a:rPr>
              <a:pPr/>
              <a:t>37</a:t>
            </a:fld>
            <a:endParaRPr kumimoji="0" lang="en-US" altLang="zh-TW" baseline="0" smtClean="0">
              <a:latin typeface="Garamond" panose="02020404030301010803" pitchFamily="18" charset="0"/>
            </a:endParaRPr>
          </a:p>
        </p:txBody>
      </p:sp>
      <p:graphicFrame>
        <p:nvGraphicFramePr>
          <p:cNvPr id="113669" name="物件 4"/>
          <p:cNvGraphicFramePr>
            <a:graphicFrameLocks noChangeAspect="1"/>
          </p:cNvGraphicFramePr>
          <p:nvPr/>
        </p:nvGraphicFramePr>
        <p:xfrm>
          <a:off x="2170113" y="2286000"/>
          <a:ext cx="4611687" cy="4003675"/>
        </p:xfrm>
        <a:graphic>
          <a:graphicData uri="http://schemas.openxmlformats.org/presentationml/2006/ole">
            <mc:AlternateContent xmlns:mc="http://schemas.openxmlformats.org/markup-compatibility/2006">
              <mc:Choice xmlns:v="urn:schemas-microsoft-com:vml" Requires="v">
                <p:oleObj spid="_x0000_s98310" name="Visio" r:id="rId5" imgW="6067357" imgH="5267257" progId="Visio.Drawing.15">
                  <p:embed/>
                </p:oleObj>
              </mc:Choice>
              <mc:Fallback>
                <p:oleObj name="Visio" r:id="rId5" imgW="6067357" imgH="5267257"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0113" y="2286000"/>
                        <a:ext cx="4611687"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81632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標題 1"/>
          <p:cNvSpPr>
            <a:spLocks noGrp="1"/>
          </p:cNvSpPr>
          <p:nvPr>
            <p:ph type="title"/>
          </p:nvPr>
        </p:nvSpPr>
        <p:spPr/>
        <p:txBody>
          <a:bodyPr/>
          <a:lstStyle/>
          <a:p>
            <a:r>
              <a:rPr lang="en-US" altLang="zh-TW" smtClean="0">
                <a:latin typeface="Times New Roman" panose="02020603050405020304" pitchFamily="18" charset="0"/>
                <a:ea typeface="標楷體" panose="03000509000000000000" pitchFamily="65" charset="-120"/>
                <a:cs typeface="Times New Roman" panose="02020603050405020304" pitchFamily="18" charset="0"/>
              </a:rPr>
              <a:t>Proposed Interval Caching with Extra blocks (ICE)</a:t>
            </a:r>
            <a:endParaRPr lang="zh-TW" altLang="en-US" smtClean="0">
              <a:ea typeface="標楷體" panose="03000509000000000000" pitchFamily="65" charset="-120"/>
              <a:cs typeface="Times New Roman" panose="02020603050405020304" pitchFamily="18" charset="0"/>
            </a:endParaRPr>
          </a:p>
        </p:txBody>
      </p:sp>
      <p:sp>
        <p:nvSpPr>
          <p:cNvPr id="117763" name="內容版面配置區 2"/>
          <p:cNvSpPr>
            <a:spLocks noGrp="1"/>
          </p:cNvSpPr>
          <p:nvPr>
            <p:ph idx="1"/>
          </p:nvPr>
        </p:nvSpPr>
        <p:spPr>
          <a:xfrm>
            <a:off x="107950" y="1773238"/>
            <a:ext cx="8856663" cy="4530725"/>
          </a:xfrm>
        </p:spPr>
        <p:txBody>
          <a:bodyPr/>
          <a:lstStyle/>
          <a:p>
            <a:pPr lvl="1"/>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以</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interval caching</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為基礎，決定</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objects</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受歡迎程度。</a:t>
            </a:r>
            <a:endParaRPr lang="en-US" altLang="zh-TW" sz="280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用</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Extra Blocks</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增加受歡迎</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objects </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cache</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中</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blocks</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的連續性，增加</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block</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cache</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中的連續性。</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降低</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cache</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中</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blocks</a:t>
            </a:r>
            <a:r>
              <a:rPr lang="zh-TW" altLang="zh-TW" sz="2800" smtClean="0">
                <a:latin typeface="Times New Roman" panose="02020603050405020304" pitchFamily="18" charset="0"/>
                <a:ea typeface="標楷體" panose="03000509000000000000" pitchFamily="65" charset="-120"/>
                <a:cs typeface="Times New Roman" panose="02020603050405020304" pitchFamily="18" charset="0"/>
              </a:rPr>
              <a:t>替換</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的頻率</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以</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virtual interval</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預測下一個</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request </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的出現時機，進行</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prefix caching</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，縮短</a:t>
            </a:r>
            <a:r>
              <a:rPr lang="zh-TW" altLang="zh-TW" sz="2800" smtClean="0">
                <a:latin typeface="Times New Roman" panose="02020603050405020304" pitchFamily="18" charset="0"/>
                <a:ea typeface="標楷體" panose="03000509000000000000" pitchFamily="65" charset="-120"/>
                <a:cs typeface="Times New Roman" panose="02020603050405020304" pitchFamily="18" charset="0"/>
              </a:rPr>
              <a:t>受歡迎</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object</a:t>
            </a:r>
            <a:r>
              <a:rPr lang="zh-TW" altLang="zh-TW" sz="2800" smtClean="0">
                <a:latin typeface="Times New Roman" panose="02020603050405020304" pitchFamily="18" charset="0"/>
                <a:ea typeface="標楷體" panose="03000509000000000000" pitchFamily="65" charset="-120"/>
                <a:cs typeface="Times New Roman" panose="02020603050405020304" pitchFamily="18" charset="0"/>
              </a:rPr>
              <a:t>之</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startup delay</a:t>
            </a:r>
          </a:p>
          <a:p>
            <a:pPr lvl="1"/>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提高</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hit ratio</a:t>
            </a:r>
          </a:p>
          <a:p>
            <a:pPr lvl="1"/>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降低</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cache</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過程中提取寫入</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cache</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800" smtClean="0">
                <a:latin typeface="Times New Roman" panose="02020603050405020304" pitchFamily="18" charset="0"/>
                <a:ea typeface="標楷體" panose="03000509000000000000" pitchFamily="65" charset="-120"/>
                <a:cs typeface="Times New Roman" panose="02020603050405020304" pitchFamily="18" charset="0"/>
              </a:rPr>
              <a:t>blocks</a:t>
            </a:r>
            <a:r>
              <a:rPr lang="zh-TW" altLang="en-US" sz="2800" smtClean="0">
                <a:latin typeface="Times New Roman" panose="02020603050405020304" pitchFamily="18" charset="0"/>
                <a:ea typeface="標楷體" panose="03000509000000000000" pitchFamily="65" charset="-120"/>
                <a:cs typeface="Times New Roman" panose="02020603050405020304" pitchFamily="18" charset="0"/>
              </a:rPr>
              <a:t>數量。</a:t>
            </a:r>
            <a:endParaRPr lang="en-US" altLang="zh-TW" sz="2800" smtClean="0">
              <a:latin typeface="Times New Roman" panose="02020603050405020304" pitchFamily="18" charset="0"/>
              <a:ea typeface="標楷體" panose="03000509000000000000" pitchFamily="65" charset="-120"/>
              <a:cs typeface="Times New Roman" panose="02020603050405020304" pitchFamily="18" charset="0"/>
            </a:endParaRPr>
          </a:p>
          <a:p>
            <a:pPr lvl="1"/>
            <a:endParaRPr lang="zh-TW" altLang="en-US" sz="280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776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DC476F20-8E60-4F35-9E16-916458AE09F4}" type="slidenum">
              <a:rPr kumimoji="0" lang="en-US" altLang="zh-TW" baseline="0" smtClean="0">
                <a:latin typeface="Garamond" panose="02020404030301010803" pitchFamily="18" charset="0"/>
              </a:rPr>
              <a:pPr/>
              <a:t>38</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1127354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第二年度計畫規劃</a:t>
            </a:r>
          </a:p>
        </p:txBody>
      </p:sp>
      <p:sp>
        <p:nvSpPr>
          <p:cNvPr id="28675" name="內容版面配置區 2"/>
          <p:cNvSpPr>
            <a:spLocks noGrp="1"/>
          </p:cNvSpPr>
          <p:nvPr>
            <p:ph idx="1"/>
          </p:nvPr>
        </p:nvSpPr>
        <p:spPr/>
        <p:txBody>
          <a:bodyPr/>
          <a:lstStyle/>
          <a:p>
            <a:r>
              <a:rPr lang="zh-TW" altLang="en-US" smtClean="0">
                <a:latin typeface="標楷體" panose="03000509000000000000" pitchFamily="65" charset="-120"/>
                <a:ea typeface="標楷體" panose="03000509000000000000" pitchFamily="65" charset="-120"/>
              </a:rPr>
              <a:t>目標</a:t>
            </a:r>
            <a:endParaRPr lang="en-US" altLang="zh-TW" smtClean="0">
              <a:latin typeface="標楷體" panose="03000509000000000000" pitchFamily="65" charset="-120"/>
              <a:ea typeface="標楷體" panose="03000509000000000000" pitchFamily="65" charset="-120"/>
            </a:endParaRPr>
          </a:p>
          <a:p>
            <a:pPr lvl="1"/>
            <a:r>
              <a:rPr lang="zh-TW" altLang="en-US" smtClean="0">
                <a:latin typeface="標楷體" panose="03000509000000000000" pitchFamily="65" charset="-120"/>
                <a:ea typeface="標楷體" panose="03000509000000000000" pitchFamily="65" charset="-120"/>
              </a:rPr>
              <a:t>延續本年度計畫</a:t>
            </a:r>
            <a:endParaRPr lang="en-US" altLang="zh-TW" smtClean="0">
              <a:latin typeface="標楷體" panose="03000509000000000000" pitchFamily="65" charset="-120"/>
              <a:ea typeface="標楷體" panose="03000509000000000000" pitchFamily="65" charset="-120"/>
            </a:endParaRPr>
          </a:p>
          <a:p>
            <a:pPr lvl="1"/>
            <a:r>
              <a:rPr lang="zh-TW" altLang="en-US" smtClean="0">
                <a:latin typeface="標楷體" panose="03000509000000000000" pitchFamily="65" charset="-120"/>
                <a:ea typeface="標楷體" panose="03000509000000000000" pitchFamily="65" charset="-120"/>
              </a:rPr>
              <a:t>加強與下一代行動通訊網路的關聯性</a:t>
            </a:r>
            <a:endParaRPr lang="en-US" altLang="zh-TW" smtClean="0">
              <a:latin typeface="標楷體" panose="03000509000000000000" pitchFamily="65" charset="-120"/>
              <a:ea typeface="標楷體" panose="03000509000000000000" pitchFamily="65" charset="-120"/>
            </a:endParaRPr>
          </a:p>
          <a:p>
            <a:pPr lvl="1"/>
            <a:r>
              <a:rPr lang="zh-TW" altLang="en-US" smtClean="0">
                <a:latin typeface="標楷體" panose="03000509000000000000" pitchFamily="65" charset="-120"/>
                <a:ea typeface="標楷體" panose="03000509000000000000" pitchFamily="65" charset="-120"/>
              </a:rPr>
              <a:t>依與法人合作的會議結論修正工作項目</a:t>
            </a:r>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2867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A5CA247D-6172-4F30-B70C-852BD4F8FAC6}" type="slidenum">
              <a:rPr kumimoji="0" lang="en-US" altLang="zh-TW" baseline="0">
                <a:latin typeface="Garamond" panose="02020404030301010803" pitchFamily="18" charset="0"/>
              </a:rPr>
              <a:pPr/>
              <a:t>39</a:t>
            </a:fld>
            <a:endParaRPr kumimoji="0" lang="en-US" altLang="zh-TW" baseline="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計畫研究目標</a:t>
            </a:r>
          </a:p>
        </p:txBody>
      </p:sp>
      <p:sp>
        <p:nvSpPr>
          <p:cNvPr id="17411" name="內容版面配置區 2"/>
          <p:cNvSpPr>
            <a:spLocks noGrp="1"/>
          </p:cNvSpPr>
          <p:nvPr>
            <p:ph idx="1"/>
          </p:nvPr>
        </p:nvSpPr>
        <p:spPr/>
        <p:txBody>
          <a:bodyPr/>
          <a:lstStyle/>
          <a:p>
            <a:r>
              <a:rPr lang="zh-TW" altLang="en-US" smtClean="0">
                <a:latin typeface="Times New Roman" panose="02020603050405020304" pitchFamily="18" charset="0"/>
                <a:ea typeface="標楷體" panose="03000509000000000000" pitchFamily="65" charset="-120"/>
              </a:rPr>
              <a:t>建構一個以軟體定義網路為基礎的雲端資料中心實驗平台</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發展以軟體定義網路為基礎的雲端資料中心網路傳輸技術</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發展以軟體定義網路為基礎的雲端資料中心網路虛擬化</a:t>
            </a:r>
            <a:r>
              <a:rPr lang="en-US" altLang="zh-TW" smtClean="0">
                <a:latin typeface="Times New Roman" panose="02020603050405020304" pitchFamily="18" charset="0"/>
                <a:ea typeface="標楷體" panose="03000509000000000000" pitchFamily="65" charset="-120"/>
              </a:rPr>
              <a:t>(NV)</a:t>
            </a:r>
            <a:r>
              <a:rPr lang="zh-TW" altLang="en-US" smtClean="0">
                <a:latin typeface="Times New Roman" panose="02020603050405020304" pitchFamily="18" charset="0"/>
                <a:ea typeface="標楷體" panose="03000509000000000000" pitchFamily="65" charset="-120"/>
              </a:rPr>
              <a:t>及網路功能虛擬化</a:t>
            </a:r>
            <a:r>
              <a:rPr lang="en-US" altLang="zh-TW" smtClean="0">
                <a:latin typeface="Times New Roman" panose="02020603050405020304" pitchFamily="18" charset="0"/>
                <a:ea typeface="標楷體" panose="03000509000000000000" pitchFamily="65" charset="-120"/>
              </a:rPr>
              <a:t>(NFV)</a:t>
            </a:r>
            <a:r>
              <a:rPr lang="zh-TW" altLang="en-US" smtClean="0">
                <a:latin typeface="Times New Roman" panose="02020603050405020304" pitchFamily="18" charset="0"/>
                <a:ea typeface="標楷體" panose="03000509000000000000" pitchFamily="65" charset="-120"/>
              </a:rPr>
              <a:t>技術</a:t>
            </a:r>
            <a:endParaRPr lang="en-US" altLang="zh-TW" smtClean="0">
              <a:latin typeface="Times New Roman" panose="02020603050405020304" pitchFamily="18" charset="0"/>
              <a:ea typeface="標楷體" panose="03000509000000000000" pitchFamily="65" charset="-120"/>
            </a:endParaRPr>
          </a:p>
          <a:p>
            <a:r>
              <a:rPr lang="zh-TW" altLang="en-US" smtClean="0">
                <a:latin typeface="Times New Roman" panose="02020603050405020304" pitchFamily="18" charset="0"/>
                <a:ea typeface="標楷體" panose="03000509000000000000" pitchFamily="65" charset="-120"/>
              </a:rPr>
              <a:t>發展以軟體定義網路為基礎的雲端服務</a:t>
            </a:r>
          </a:p>
        </p:txBody>
      </p:sp>
      <p:sp>
        <p:nvSpPr>
          <p:cNvPr id="1741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94B3A63D-B978-4179-BACB-FFB7BBD01697}" type="slidenum">
              <a:rPr kumimoji="0" lang="en-US" altLang="zh-TW" sz="1200">
                <a:latin typeface="Garamond" panose="02020404030301010803" pitchFamily="18" charset="0"/>
              </a:rPr>
              <a:pPr>
                <a:spcBef>
                  <a:spcPct val="0"/>
                </a:spcBef>
                <a:buClrTx/>
                <a:buSzTx/>
                <a:buFontTx/>
                <a:buNone/>
              </a:pPr>
              <a:t>4</a:t>
            </a:fld>
            <a:endParaRPr kumimoji="0" lang="en-US" altLang="zh-TW" sz="1200">
              <a:latin typeface="Garamond" panose="02020404030301010803"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457200" y="250825"/>
            <a:ext cx="8229600" cy="1139825"/>
          </a:xfrm>
        </p:spPr>
        <p:txBody>
          <a:bodyPr/>
          <a:lstStyle/>
          <a:p>
            <a:r>
              <a:rPr lang="zh-TW" altLang="en-US" dirty="0" smtClean="0">
                <a:latin typeface="標楷體" panose="03000509000000000000" pitchFamily="65" charset="-120"/>
                <a:ea typeface="標楷體" panose="03000509000000000000" pitchFamily="65" charset="-120"/>
              </a:rPr>
              <a:t>第二年度計畫方向</a:t>
            </a:r>
          </a:p>
        </p:txBody>
      </p:sp>
      <p:sp>
        <p:nvSpPr>
          <p:cNvPr id="2969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C290C009-AB8A-4184-AAE2-9A0DE8CB0C39}" type="slidenum">
              <a:rPr kumimoji="0" lang="en-US" altLang="zh-TW" sz="1200">
                <a:latin typeface="Garamond" panose="02020404030301010803" pitchFamily="18" charset="0"/>
              </a:rPr>
              <a:pPr>
                <a:spcBef>
                  <a:spcPct val="0"/>
                </a:spcBef>
                <a:buClrTx/>
                <a:buSzTx/>
                <a:buFontTx/>
                <a:buNone/>
              </a:pPr>
              <a:t>40</a:t>
            </a:fld>
            <a:endParaRPr kumimoji="0" lang="en-US" altLang="zh-TW" sz="1200">
              <a:latin typeface="Garamond" panose="02020404030301010803"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730266000"/>
              </p:ext>
            </p:extLst>
          </p:nvPr>
        </p:nvGraphicFramePr>
        <p:xfrm>
          <a:off x="457200" y="1125538"/>
          <a:ext cx="8229600" cy="5399086"/>
        </p:xfrm>
        <a:graphic>
          <a:graphicData uri="http://schemas.openxmlformats.org/drawingml/2006/table">
            <a:tbl>
              <a:tblPr firstRow="1" firstCol="1" bandRow="1">
                <a:tableStyleId>{5C22544A-7EE6-4342-B048-85BDC9FD1C3A}</a:tableStyleId>
              </a:tblPr>
              <a:tblGrid>
                <a:gridCol w="1162472"/>
                <a:gridCol w="7067128"/>
              </a:tblGrid>
              <a:tr h="346030">
                <a:tc>
                  <a:txBody>
                    <a:bodyPr/>
                    <a:lstStyle/>
                    <a:p>
                      <a:pPr algn="just">
                        <a:spcAft>
                          <a:spcPts val="0"/>
                        </a:spcAft>
                      </a:pPr>
                      <a:r>
                        <a:rPr lang="zh-TW" sz="1800" kern="100" dirty="0">
                          <a:solidFill>
                            <a:schemeClr val="tx1"/>
                          </a:solidFill>
                          <a:effectLst/>
                          <a:latin typeface="Calibri" panose="020F0502020204030204" pitchFamily="34" charset="0"/>
                          <a:ea typeface="標楷體" panose="03000509000000000000" pitchFamily="65" charset="-120"/>
                        </a:rPr>
                        <a:t>計畫</a:t>
                      </a:r>
                    </a:p>
                  </a:txBody>
                  <a:tcPr marL="68154" marR="68154" marT="0" marB="0">
                    <a:solidFill>
                      <a:srgbClr val="66CCFF"/>
                    </a:solidFill>
                  </a:tcPr>
                </a:tc>
                <a:tc>
                  <a:txBody>
                    <a:bodyPr/>
                    <a:lstStyle/>
                    <a:p>
                      <a:pPr algn="ctr">
                        <a:spcAft>
                          <a:spcPts val="0"/>
                        </a:spcAft>
                      </a:pPr>
                      <a:r>
                        <a:rPr lang="zh-TW" altLang="en-US" sz="1800" kern="100" dirty="0" smtClean="0">
                          <a:solidFill>
                            <a:schemeClr val="tx1"/>
                          </a:solidFill>
                          <a:effectLst/>
                          <a:latin typeface="Calibri" panose="020F0502020204030204" pitchFamily="34" charset="0"/>
                          <a:ea typeface="標楷體" panose="03000509000000000000" pitchFamily="65" charset="-120"/>
                        </a:rPr>
                        <a:t>下一年度工作項目規劃</a:t>
                      </a:r>
                      <a:endParaRPr lang="zh-TW" sz="1800" kern="100" dirty="0">
                        <a:solidFill>
                          <a:schemeClr val="tx1"/>
                        </a:solidFill>
                        <a:effectLst/>
                        <a:latin typeface="Calibri" panose="020F0502020204030204" pitchFamily="34" charset="0"/>
                        <a:ea typeface="標楷體" panose="03000509000000000000" pitchFamily="65" charset="-120"/>
                      </a:endParaRPr>
                    </a:p>
                  </a:txBody>
                  <a:tcPr marL="68154" marR="68154" marT="0" marB="0">
                    <a:solidFill>
                      <a:srgbClr val="66CCFF"/>
                    </a:solidFill>
                  </a:tcPr>
                </a:tc>
              </a:tr>
              <a:tr h="614131">
                <a:tc>
                  <a:txBody>
                    <a:bodyPr/>
                    <a:lstStyle/>
                    <a:p>
                      <a:pPr algn="just">
                        <a:spcAft>
                          <a:spcPts val="0"/>
                        </a:spcAft>
                      </a:pPr>
                      <a:r>
                        <a:rPr lang="zh-TW" sz="1800" kern="100" dirty="0">
                          <a:solidFill>
                            <a:schemeClr val="tx1"/>
                          </a:solidFill>
                          <a:effectLst/>
                          <a:latin typeface="Calibri" panose="020F0502020204030204" pitchFamily="34" charset="0"/>
                          <a:ea typeface="標楷體" panose="03000509000000000000" pitchFamily="65" charset="-120"/>
                        </a:rPr>
                        <a:t>總計畫</a:t>
                      </a:r>
                    </a:p>
                  </a:txBody>
                  <a:tcPr marL="68154" marR="68154" marT="0" marB="0">
                    <a:solidFill>
                      <a:srgbClr val="66CCFF"/>
                    </a:solidFill>
                  </a:tcPr>
                </a:tc>
                <a:tc>
                  <a:txBody>
                    <a:bodyPr/>
                    <a:lstStyle/>
                    <a:p>
                      <a:pPr marL="342900" indent="-342900" algn="just">
                        <a:spcAft>
                          <a:spcPts val="0"/>
                        </a:spcAft>
                        <a:buAutoNum type="arabicPeriod"/>
                      </a:pPr>
                      <a:r>
                        <a:rPr lang="zh-TW" altLang="en-US" sz="1800" kern="100" dirty="0" smtClean="0">
                          <a:effectLst/>
                          <a:latin typeface="Calibri" panose="020F0502020204030204" pitchFamily="34" charset="0"/>
                          <a:ea typeface="標楷體" panose="03000509000000000000" pitchFamily="65" charset="-120"/>
                        </a:rPr>
                        <a:t>整合</a:t>
                      </a:r>
                      <a:r>
                        <a:rPr lang="en-US" altLang="zh-TW" sz="1800" kern="100" dirty="0" smtClean="0">
                          <a:effectLst/>
                          <a:latin typeface="Calibri" panose="020F0502020204030204" pitchFamily="34" charset="0"/>
                          <a:ea typeface="標楷體" panose="03000509000000000000" pitchFamily="65" charset="-120"/>
                        </a:rPr>
                        <a:t>OpenStack</a:t>
                      </a:r>
                      <a:r>
                        <a:rPr lang="zh-TW" altLang="en-US" sz="1800" kern="100" dirty="0" smtClean="0">
                          <a:effectLst/>
                          <a:latin typeface="Calibri" panose="020F0502020204030204" pitchFamily="34" charset="0"/>
                          <a:ea typeface="標楷體" panose="03000509000000000000" pitchFamily="65" charset="-120"/>
                        </a:rPr>
                        <a:t>與</a:t>
                      </a:r>
                      <a:r>
                        <a:rPr lang="en-US" altLang="zh-TW" sz="1800" kern="100" dirty="0" err="1" smtClean="0">
                          <a:effectLst/>
                          <a:latin typeface="Calibri" panose="020F0502020204030204" pitchFamily="34" charset="0"/>
                          <a:ea typeface="標楷體" panose="03000509000000000000" pitchFamily="65" charset="-120"/>
                        </a:rPr>
                        <a:t>OpenFlow</a:t>
                      </a:r>
                      <a:r>
                        <a:rPr lang="en-US" altLang="zh-TW" sz="1800" kern="100" baseline="0" dirty="0" smtClean="0">
                          <a:effectLst/>
                          <a:latin typeface="Calibri" panose="020F0502020204030204" pitchFamily="34" charset="0"/>
                          <a:ea typeface="標楷體" panose="03000509000000000000" pitchFamily="65" charset="-120"/>
                        </a:rPr>
                        <a:t> Controller</a:t>
                      </a:r>
                      <a:r>
                        <a:rPr lang="zh-TW" altLang="en-US" sz="1800" kern="100" baseline="0" dirty="0" smtClean="0">
                          <a:effectLst/>
                          <a:latin typeface="Calibri" panose="020F0502020204030204" pitchFamily="34" charset="0"/>
                          <a:ea typeface="標楷體" panose="03000509000000000000" pitchFamily="65" charset="-120"/>
                        </a:rPr>
                        <a:t>的管理及其網頁管理介面</a:t>
                      </a:r>
                      <a:endParaRPr lang="en-US" altLang="zh-TW" sz="1800" kern="100" baseline="0" dirty="0" smtClean="0">
                        <a:effectLst/>
                        <a:latin typeface="Calibri" panose="020F0502020204030204" pitchFamily="34" charset="0"/>
                        <a:ea typeface="標楷體" panose="03000509000000000000" pitchFamily="65" charset="-120"/>
                      </a:endParaRPr>
                    </a:p>
                    <a:p>
                      <a:pPr marL="342900" indent="-342900" algn="just">
                        <a:spcAft>
                          <a:spcPts val="0"/>
                        </a:spcAft>
                        <a:buAutoNum type="arabicPeriod"/>
                      </a:pPr>
                      <a:r>
                        <a:rPr lang="zh-TW" altLang="en-US" sz="1800" kern="100" baseline="0" smtClean="0">
                          <a:effectLst/>
                          <a:latin typeface="Calibri" panose="020F0502020204030204" pitchFamily="34" charset="0"/>
                          <a:ea typeface="標楷體" panose="03000509000000000000" pitchFamily="65" charset="-120"/>
                        </a:rPr>
                        <a:t>建置實驗環境，整合各子計畫成果於此實驗平台上。</a:t>
                      </a:r>
                      <a:endParaRPr lang="zh-TW" sz="1800" kern="100" dirty="0">
                        <a:effectLst/>
                        <a:latin typeface="Calibri" panose="020F0502020204030204" pitchFamily="34" charset="0"/>
                        <a:ea typeface="標楷體" panose="03000509000000000000" pitchFamily="65" charset="-120"/>
                      </a:endParaRPr>
                    </a:p>
                  </a:txBody>
                  <a:tcPr marL="68154" marR="68154" marT="0" marB="0"/>
                </a:tc>
              </a:tr>
              <a:tr h="2350971">
                <a:tc>
                  <a:txBody>
                    <a:bodyPr/>
                    <a:lstStyle/>
                    <a:p>
                      <a:pPr algn="just">
                        <a:spcAft>
                          <a:spcPts val="0"/>
                        </a:spcAft>
                      </a:pPr>
                      <a:r>
                        <a:rPr lang="zh-TW" sz="1800" kern="100">
                          <a:solidFill>
                            <a:schemeClr val="tx1"/>
                          </a:solidFill>
                          <a:effectLst/>
                          <a:latin typeface="Calibri" panose="020F0502020204030204" pitchFamily="34" charset="0"/>
                          <a:ea typeface="標楷體" panose="03000509000000000000" pitchFamily="65" charset="-120"/>
                        </a:rPr>
                        <a:t>子計畫一</a:t>
                      </a:r>
                    </a:p>
                  </a:txBody>
                  <a:tcPr marL="68154" marR="68154" marT="0" marB="0">
                    <a:solidFill>
                      <a:srgbClr val="66CCFF"/>
                    </a:solidFill>
                  </a:tcPr>
                </a:tc>
                <a:tc>
                  <a:txBody>
                    <a:bodyPr/>
                    <a:lstStyle/>
                    <a:p>
                      <a:pPr marL="342900" indent="-342900" algn="just">
                        <a:spcAft>
                          <a:spcPts val="0"/>
                        </a:spcAft>
                        <a:buFont typeface="+mj-lt"/>
                        <a:buAutoNum type="arabicPeriod"/>
                      </a:pPr>
                      <a:r>
                        <a:rPr lang="zh-TW" altLang="en-US" sz="1800" kern="100" dirty="0" smtClean="0">
                          <a:solidFill>
                            <a:srgbClr val="FF0000"/>
                          </a:solidFill>
                          <a:effectLst/>
                          <a:latin typeface="Calibri" panose="020F0502020204030204" pitchFamily="34" charset="0"/>
                          <a:ea typeface="標楷體" panose="03000509000000000000" pitchFamily="65" charset="-120"/>
                        </a:rPr>
                        <a:t>具支援</a:t>
                      </a:r>
                      <a:r>
                        <a:rPr lang="en-US" altLang="zh-TW" sz="1800" kern="100" dirty="0" smtClean="0">
                          <a:solidFill>
                            <a:srgbClr val="FF0000"/>
                          </a:solidFill>
                          <a:effectLst/>
                          <a:latin typeface="Calibri" panose="020F0502020204030204" pitchFamily="34" charset="0"/>
                          <a:ea typeface="標楷體" panose="03000509000000000000" pitchFamily="65" charset="-120"/>
                        </a:rPr>
                        <a:t>IEEE 1588 </a:t>
                      </a:r>
                      <a:r>
                        <a:rPr lang="zh-TW" altLang="en-US" sz="1800" kern="100" dirty="0" smtClean="0">
                          <a:solidFill>
                            <a:srgbClr val="FF0000"/>
                          </a:solidFill>
                          <a:effectLst/>
                          <a:latin typeface="Calibri" panose="020F0502020204030204" pitchFamily="34" charset="0"/>
                          <a:ea typeface="標楷體" panose="03000509000000000000" pitchFamily="65" charset="-120"/>
                        </a:rPr>
                        <a:t>精準同步時脈之</a:t>
                      </a:r>
                      <a:r>
                        <a:rPr lang="en-US" altLang="zh-TW" sz="1800" kern="100" dirty="0" err="1" smtClean="0">
                          <a:solidFill>
                            <a:srgbClr val="FF0000"/>
                          </a:solidFill>
                          <a:effectLst/>
                          <a:latin typeface="Calibri" panose="020F0502020204030204" pitchFamily="34" charset="0"/>
                          <a:ea typeface="標楷體" panose="03000509000000000000" pitchFamily="65" charset="-120"/>
                        </a:rPr>
                        <a:t>NetFPGA</a:t>
                      </a:r>
                      <a:r>
                        <a:rPr lang="en-US" altLang="zh-TW" sz="1800" kern="100" dirty="0" smtClean="0">
                          <a:solidFill>
                            <a:srgbClr val="FF0000"/>
                          </a:solidFill>
                          <a:effectLst/>
                          <a:latin typeface="Calibri" panose="020F0502020204030204" pitchFamily="34" charset="0"/>
                          <a:ea typeface="標楷體" panose="03000509000000000000" pitchFamily="65" charset="-120"/>
                        </a:rPr>
                        <a:t> based </a:t>
                      </a:r>
                      <a:r>
                        <a:rPr lang="en-US" altLang="zh-TW" sz="1800" kern="100" dirty="0" err="1" smtClean="0">
                          <a:solidFill>
                            <a:srgbClr val="FF0000"/>
                          </a:solidFill>
                          <a:effectLst/>
                          <a:latin typeface="Calibri" panose="020F0502020204030204" pitchFamily="34" charset="0"/>
                          <a:ea typeface="標楷體" panose="03000509000000000000" pitchFamily="65" charset="-120"/>
                        </a:rPr>
                        <a:t>OpenFlow</a:t>
                      </a:r>
                      <a:r>
                        <a:rPr lang="en-US" altLang="zh-TW" sz="1800" kern="100" dirty="0" smtClean="0">
                          <a:solidFill>
                            <a:srgbClr val="FF0000"/>
                          </a:solidFill>
                          <a:effectLst/>
                          <a:latin typeface="Calibri" panose="020F0502020204030204" pitchFamily="34" charset="0"/>
                          <a:ea typeface="標楷體" panose="03000509000000000000" pitchFamily="65" charset="-120"/>
                        </a:rPr>
                        <a:t> </a:t>
                      </a:r>
                      <a:r>
                        <a:rPr lang="zh-TW" altLang="en-US" sz="1800" kern="100" dirty="0" smtClean="0">
                          <a:solidFill>
                            <a:srgbClr val="FF0000"/>
                          </a:solidFill>
                          <a:effectLst/>
                          <a:latin typeface="Calibri" panose="020F0502020204030204" pitchFamily="34" charset="0"/>
                          <a:ea typeface="標楷體" panose="03000509000000000000" pitchFamily="65" charset="-120"/>
                        </a:rPr>
                        <a:t>交換機研發</a:t>
                      </a:r>
                      <a:endParaRPr lang="en-US" altLang="zh-TW" sz="1800" kern="100" dirty="0" smtClean="0">
                        <a:solidFill>
                          <a:srgbClr val="FF0000"/>
                        </a:solidFill>
                        <a:effectLst/>
                        <a:latin typeface="Calibri" panose="020F0502020204030204" pitchFamily="34" charset="0"/>
                        <a:ea typeface="標楷體" panose="03000509000000000000" pitchFamily="65" charset="-120"/>
                      </a:endParaRPr>
                    </a:p>
                    <a:p>
                      <a:pPr marL="342900" indent="-342900" algn="just">
                        <a:spcAft>
                          <a:spcPts val="0"/>
                        </a:spcAft>
                        <a:buFont typeface="+mj-lt"/>
                        <a:buAutoNum type="arabicPeriod"/>
                      </a:pPr>
                      <a:r>
                        <a:rPr lang="en-US" altLang="zh-TW" sz="1800" kern="100" dirty="0" smtClean="0">
                          <a:solidFill>
                            <a:srgbClr val="FF0000"/>
                          </a:solidFill>
                          <a:effectLst/>
                          <a:latin typeface="Calibri" panose="020F0502020204030204" pitchFamily="34" charset="0"/>
                          <a:ea typeface="標楷體" panose="03000509000000000000" pitchFamily="65" charset="-120"/>
                        </a:rPr>
                        <a:t>SDN</a:t>
                      </a:r>
                      <a:r>
                        <a:rPr lang="zh-TW" altLang="en-US" sz="1800" kern="100" dirty="0" smtClean="0">
                          <a:solidFill>
                            <a:srgbClr val="FF0000"/>
                          </a:solidFill>
                          <a:effectLst/>
                          <a:latin typeface="Calibri" panose="020F0502020204030204" pitchFamily="34" charset="0"/>
                          <a:ea typeface="標楷體" panose="03000509000000000000" pitchFamily="65" charset="-120"/>
                        </a:rPr>
                        <a:t>技術在</a:t>
                      </a:r>
                      <a:r>
                        <a:rPr lang="en-US" altLang="zh-TW" sz="1800" kern="100" dirty="0" smtClean="0">
                          <a:solidFill>
                            <a:srgbClr val="FF0000"/>
                          </a:solidFill>
                          <a:effectLst/>
                          <a:latin typeface="Calibri" panose="020F0502020204030204" pitchFamily="34" charset="0"/>
                          <a:ea typeface="標楷體" panose="03000509000000000000" pitchFamily="65" charset="-120"/>
                        </a:rPr>
                        <a:t>small</a:t>
                      </a:r>
                      <a:r>
                        <a:rPr lang="en-US" altLang="zh-TW" sz="1800" kern="100" baseline="0" dirty="0" smtClean="0">
                          <a:solidFill>
                            <a:srgbClr val="FF0000"/>
                          </a:solidFill>
                          <a:effectLst/>
                          <a:latin typeface="Calibri" panose="020F0502020204030204" pitchFamily="34" charset="0"/>
                          <a:ea typeface="標楷體" panose="03000509000000000000" pitchFamily="65" charset="-120"/>
                        </a:rPr>
                        <a:t> cell</a:t>
                      </a:r>
                      <a:r>
                        <a:rPr lang="zh-TW" altLang="en-US" sz="1800" kern="100" baseline="0" dirty="0" smtClean="0">
                          <a:solidFill>
                            <a:srgbClr val="FF0000"/>
                          </a:solidFill>
                          <a:effectLst/>
                          <a:latin typeface="Calibri" panose="020F0502020204030204" pitchFamily="34" charset="0"/>
                          <a:ea typeface="標楷體" panose="03000509000000000000" pitchFamily="65" charset="-120"/>
                        </a:rPr>
                        <a:t>上之應用</a:t>
                      </a:r>
                      <a:endParaRPr lang="en-US" altLang="zh-TW" sz="1800" kern="100" dirty="0" smtClean="0">
                        <a:solidFill>
                          <a:srgbClr val="FF0000"/>
                        </a:solidFill>
                        <a:effectLst/>
                        <a:latin typeface="Calibri" panose="020F0502020204030204" pitchFamily="34" charset="0"/>
                        <a:ea typeface="標楷體" panose="03000509000000000000" pitchFamily="65" charset="-120"/>
                      </a:endParaRPr>
                    </a:p>
                    <a:p>
                      <a:pPr marL="342900" indent="-342900" algn="just">
                        <a:spcAft>
                          <a:spcPts val="0"/>
                        </a:spcAft>
                        <a:buFont typeface="+mj-lt"/>
                        <a:buAutoNum type="arabicPeriod"/>
                      </a:pPr>
                      <a:r>
                        <a:rPr lang="en-US" altLang="zh-TW" sz="1800" kern="100" dirty="0" smtClean="0">
                          <a:effectLst/>
                          <a:latin typeface="Calibri" panose="020F0502020204030204" pitchFamily="34" charset="0"/>
                          <a:ea typeface="標楷體" panose="03000509000000000000" pitchFamily="65" charset="-120"/>
                        </a:rPr>
                        <a:t>Hybrid </a:t>
                      </a:r>
                      <a:r>
                        <a:rPr lang="en-US" altLang="zh-TW" sz="1800" kern="100" dirty="0" err="1" smtClean="0">
                          <a:effectLst/>
                          <a:latin typeface="Calibri" panose="020F0502020204030204" pitchFamily="34" charset="0"/>
                          <a:ea typeface="標楷體" panose="03000509000000000000" pitchFamily="65" charset="-120"/>
                        </a:rPr>
                        <a:t>OpenFlow</a:t>
                      </a:r>
                      <a:r>
                        <a:rPr lang="en-US" altLang="zh-TW" sz="1800" kern="100" dirty="0" smtClean="0">
                          <a:effectLst/>
                          <a:latin typeface="Calibri" panose="020F0502020204030204" pitchFamily="34" charset="0"/>
                          <a:ea typeface="標楷體" panose="03000509000000000000" pitchFamily="65" charset="-120"/>
                        </a:rPr>
                        <a:t>-Ethernet </a:t>
                      </a:r>
                      <a:r>
                        <a:rPr lang="zh-TW" altLang="en-US" sz="1800" kern="100" dirty="0" smtClean="0">
                          <a:effectLst/>
                          <a:latin typeface="Calibri" panose="020F0502020204030204" pitchFamily="34" charset="0"/>
                          <a:ea typeface="標楷體" panose="03000509000000000000" pitchFamily="65" charset="-120"/>
                        </a:rPr>
                        <a:t>網路設計</a:t>
                      </a:r>
                      <a:endParaRPr lang="en-US" altLang="zh-TW" sz="1800" kern="100" dirty="0" smtClean="0">
                        <a:effectLst/>
                        <a:latin typeface="Calibri" panose="020F0502020204030204" pitchFamily="34" charset="0"/>
                        <a:ea typeface="標楷體" panose="03000509000000000000" pitchFamily="65" charset="-120"/>
                      </a:endParaRPr>
                    </a:p>
                    <a:p>
                      <a:pPr marL="342900" indent="-342900" algn="just">
                        <a:spcAft>
                          <a:spcPts val="0"/>
                        </a:spcAft>
                        <a:buFont typeface="+mj-lt"/>
                        <a:buAutoNum type="arabicPeriod"/>
                      </a:pPr>
                      <a:r>
                        <a:rPr lang="zh-TW" altLang="en-US" sz="1800" kern="100" dirty="0" smtClean="0">
                          <a:effectLst/>
                          <a:latin typeface="Calibri" panose="020F0502020204030204" pitchFamily="34" charset="0"/>
                          <a:ea typeface="標楷體" panose="03000509000000000000" pitchFamily="65" charset="-120"/>
                        </a:rPr>
                        <a:t>異質</a:t>
                      </a:r>
                      <a:r>
                        <a:rPr lang="en-US" altLang="zh-TW" sz="1800" kern="100" dirty="0" err="1" smtClean="0">
                          <a:effectLst/>
                          <a:latin typeface="Calibri" panose="020F0502020204030204" pitchFamily="34" charset="0"/>
                          <a:ea typeface="標楷體" panose="03000509000000000000" pitchFamily="65" charset="-120"/>
                        </a:rPr>
                        <a:t>OpenFlow</a:t>
                      </a:r>
                      <a:r>
                        <a:rPr lang="en-US" altLang="zh-TW" sz="1800" kern="100" dirty="0" smtClean="0">
                          <a:effectLst/>
                          <a:latin typeface="Calibri" panose="020F0502020204030204" pitchFamily="34" charset="0"/>
                          <a:ea typeface="標楷體" panose="03000509000000000000" pitchFamily="65" charset="-120"/>
                        </a:rPr>
                        <a:t> Switch</a:t>
                      </a:r>
                      <a:r>
                        <a:rPr lang="zh-TW" altLang="en-US" sz="1800" kern="100" dirty="0" smtClean="0">
                          <a:effectLst/>
                          <a:latin typeface="Calibri" panose="020F0502020204030204" pitchFamily="34" charset="0"/>
                          <a:ea typeface="標楷體" panose="03000509000000000000" pitchFamily="65" charset="-120"/>
                        </a:rPr>
                        <a:t>間的虛擬網路控制技術</a:t>
                      </a:r>
                      <a:endParaRPr lang="en-US" altLang="zh-TW" sz="1800" kern="100" dirty="0" smtClean="0">
                        <a:effectLst/>
                        <a:latin typeface="Calibri" panose="020F0502020204030204" pitchFamily="34" charset="0"/>
                        <a:ea typeface="標楷體" panose="03000509000000000000" pitchFamily="65" charset="-120"/>
                      </a:endParaRPr>
                    </a:p>
                    <a:p>
                      <a:pPr marL="342900" indent="-342900" algn="just">
                        <a:spcAft>
                          <a:spcPts val="0"/>
                        </a:spcAft>
                        <a:buFont typeface="+mj-lt"/>
                        <a:buAutoNum type="arabicPeriod"/>
                      </a:pPr>
                      <a:r>
                        <a:rPr lang="en-US" altLang="zh-TW" sz="1800" kern="100" dirty="0" smtClean="0">
                          <a:effectLst/>
                          <a:latin typeface="Calibri" panose="020F0502020204030204" pitchFamily="34" charset="0"/>
                          <a:ea typeface="標楷體" panose="03000509000000000000" pitchFamily="65" charset="-120"/>
                        </a:rPr>
                        <a:t>All-SDN</a:t>
                      </a:r>
                      <a:r>
                        <a:rPr lang="en-US" altLang="zh-TW" sz="1800" kern="100" baseline="0" dirty="0" smtClean="0">
                          <a:effectLst/>
                          <a:latin typeface="Calibri" panose="020F0502020204030204" pitchFamily="34" charset="0"/>
                          <a:ea typeface="標楷體" panose="03000509000000000000" pitchFamily="65" charset="-120"/>
                        </a:rPr>
                        <a:t> Cloud Data Center</a:t>
                      </a:r>
                      <a:r>
                        <a:rPr lang="zh-TW" altLang="en-US" sz="1800" kern="100" baseline="0" dirty="0" smtClean="0">
                          <a:effectLst/>
                          <a:latin typeface="Calibri" panose="020F0502020204030204" pitchFamily="34" charset="0"/>
                          <a:ea typeface="標楷體" panose="03000509000000000000" pitchFamily="65" charset="-120"/>
                        </a:rPr>
                        <a:t>網路設計</a:t>
                      </a:r>
                      <a:endParaRPr lang="en-US" altLang="zh-TW" sz="1800" kern="100" dirty="0" smtClean="0">
                        <a:effectLst/>
                        <a:latin typeface="Calibri" panose="020F0502020204030204" pitchFamily="34" charset="0"/>
                        <a:ea typeface="標楷體" panose="03000509000000000000" pitchFamily="65" charset="-120"/>
                      </a:endParaRPr>
                    </a:p>
                    <a:p>
                      <a:pPr marL="342900" indent="-342900" algn="just">
                        <a:spcAft>
                          <a:spcPts val="0"/>
                        </a:spcAft>
                        <a:buFont typeface="+mj-lt"/>
                        <a:buAutoNum type="arabicPeriod"/>
                      </a:pPr>
                      <a:r>
                        <a:rPr lang="zh-TW" altLang="en-US" sz="1800" kern="100" dirty="0" smtClean="0">
                          <a:effectLst/>
                          <a:latin typeface="Calibri" panose="020F0502020204030204" pitchFamily="34" charset="0"/>
                          <a:ea typeface="標楷體" panose="03000509000000000000" pitchFamily="65" charset="-120"/>
                        </a:rPr>
                        <a:t>跨域軟體定義交換技術</a:t>
                      </a:r>
                      <a:r>
                        <a:rPr lang="en-US" altLang="zh-TW" sz="1800" kern="100" dirty="0" smtClean="0">
                          <a:effectLst/>
                          <a:latin typeface="Calibri" panose="020F0502020204030204" pitchFamily="34" charset="0"/>
                          <a:ea typeface="標楷體" panose="03000509000000000000" pitchFamily="65" charset="-120"/>
                        </a:rPr>
                        <a:t>(</a:t>
                      </a:r>
                      <a:r>
                        <a:rPr lang="zh-TW" altLang="en-US" sz="1800" kern="100" dirty="0" smtClean="0">
                          <a:effectLst/>
                          <a:latin typeface="Calibri" panose="020F0502020204030204" pitchFamily="34" charset="0"/>
                          <a:ea typeface="標楷體" panose="03000509000000000000" pitchFamily="65" charset="-120"/>
                        </a:rPr>
                        <a:t>封包交換規則、</a:t>
                      </a:r>
                      <a:r>
                        <a:rPr lang="en-US" altLang="zh-TW" sz="1800" kern="100" dirty="0" smtClean="0">
                          <a:effectLst/>
                          <a:latin typeface="Calibri" panose="020F0502020204030204" pitchFamily="34" charset="0"/>
                          <a:ea typeface="標楷體" panose="03000509000000000000" pitchFamily="65" charset="-120"/>
                        </a:rPr>
                        <a:t>flow </a:t>
                      </a:r>
                      <a:r>
                        <a:rPr lang="zh-TW" altLang="en-US" sz="1800" kern="100" dirty="0" smtClean="0">
                          <a:effectLst/>
                          <a:latin typeface="Calibri" panose="020F0502020204030204" pitchFamily="34" charset="0"/>
                          <a:ea typeface="標楷體" panose="03000509000000000000" pitchFamily="65" charset="-120"/>
                        </a:rPr>
                        <a:t>路徑選擇或合併等</a:t>
                      </a:r>
                      <a:r>
                        <a:rPr lang="en-US" altLang="zh-TW" sz="1800" kern="100" dirty="0" smtClean="0">
                          <a:effectLst/>
                          <a:latin typeface="Calibri" panose="020F0502020204030204" pitchFamily="34" charset="0"/>
                          <a:ea typeface="標楷體" panose="03000509000000000000" pitchFamily="65" charset="-120"/>
                        </a:rPr>
                        <a:t>)</a:t>
                      </a:r>
                    </a:p>
                    <a:p>
                      <a:pPr marL="342900" indent="-342900" algn="just">
                        <a:spcAft>
                          <a:spcPts val="0"/>
                        </a:spcAft>
                        <a:buFont typeface="+mj-lt"/>
                        <a:buAutoNum type="arabicPeriod"/>
                      </a:pPr>
                      <a:r>
                        <a:rPr lang="zh-TW" altLang="en-US" sz="1800" kern="100" dirty="0" smtClean="0">
                          <a:effectLst/>
                          <a:latin typeface="Calibri" panose="020F0502020204030204" pitchFamily="34" charset="0"/>
                          <a:ea typeface="標楷體" panose="03000509000000000000" pitchFamily="65" charset="-120"/>
                        </a:rPr>
                        <a:t>依據目前網路活動情形，動態的引導網路流量，以達效能最佳化。</a:t>
                      </a:r>
                      <a:endParaRPr lang="zh-TW" sz="1800" kern="100" dirty="0">
                        <a:effectLst/>
                        <a:latin typeface="Calibri" panose="020F0502020204030204" pitchFamily="34" charset="0"/>
                        <a:ea typeface="標楷體" panose="03000509000000000000" pitchFamily="65" charset="-120"/>
                      </a:endParaRPr>
                    </a:p>
                  </a:txBody>
                  <a:tcPr marL="68154" marR="68154" marT="0" marB="0"/>
                </a:tc>
              </a:tr>
              <a:tr h="1020684">
                <a:tc>
                  <a:txBody>
                    <a:bodyPr/>
                    <a:lstStyle/>
                    <a:p>
                      <a:pPr algn="just">
                        <a:spcAft>
                          <a:spcPts val="0"/>
                        </a:spcAft>
                      </a:pPr>
                      <a:r>
                        <a:rPr lang="zh-TW" sz="1800" kern="100">
                          <a:solidFill>
                            <a:schemeClr val="tx1"/>
                          </a:solidFill>
                          <a:effectLst/>
                          <a:latin typeface="Calibri" panose="020F0502020204030204" pitchFamily="34" charset="0"/>
                          <a:ea typeface="標楷體" panose="03000509000000000000" pitchFamily="65" charset="-120"/>
                        </a:rPr>
                        <a:t>子計畫二</a:t>
                      </a:r>
                    </a:p>
                  </a:txBody>
                  <a:tcPr marL="68154" marR="68154" marT="0" marB="0">
                    <a:solidFill>
                      <a:srgbClr val="66CCFF"/>
                    </a:solidFill>
                  </a:tcPr>
                </a:tc>
                <a:tc>
                  <a:txBody>
                    <a:bodyPr/>
                    <a:lstStyle/>
                    <a:p>
                      <a:pPr marL="342900" indent="-342900" algn="just">
                        <a:spcAft>
                          <a:spcPts val="0"/>
                        </a:spcAft>
                        <a:buAutoNum type="arabicPeriod"/>
                      </a:pPr>
                      <a:r>
                        <a:rPr lang="en-US" altLang="zh-TW" sz="1800" kern="100" dirty="0" smtClean="0">
                          <a:effectLst/>
                          <a:latin typeface="Calibri" panose="020F0502020204030204" pitchFamily="34" charset="0"/>
                          <a:ea typeface="標楷體" panose="03000509000000000000" pitchFamily="65" charset="-120"/>
                        </a:rPr>
                        <a:t>NFV</a:t>
                      </a:r>
                      <a:r>
                        <a:rPr lang="zh-TW" altLang="en-US" sz="1800" kern="100" dirty="0" smtClean="0">
                          <a:effectLst/>
                          <a:latin typeface="Calibri" panose="020F0502020204030204" pitchFamily="34" charset="0"/>
                          <a:ea typeface="標楷體" panose="03000509000000000000" pitchFamily="65" charset="-120"/>
                        </a:rPr>
                        <a:t>上</a:t>
                      </a:r>
                      <a:r>
                        <a:rPr lang="en-US" altLang="zh-TW" sz="1800" kern="100" dirty="0" smtClean="0">
                          <a:effectLst/>
                          <a:latin typeface="Calibri" panose="020F0502020204030204" pitchFamily="34" charset="0"/>
                          <a:ea typeface="標楷體" panose="03000509000000000000" pitchFamily="65" charset="-120"/>
                        </a:rPr>
                        <a:t>service function</a:t>
                      </a:r>
                      <a:r>
                        <a:rPr lang="zh-TW" altLang="en-US" sz="1800" kern="100" dirty="0" smtClean="0">
                          <a:effectLst/>
                          <a:latin typeface="Calibri" panose="020F0502020204030204" pitchFamily="34" charset="0"/>
                          <a:ea typeface="標楷體" panose="03000509000000000000" pitchFamily="65" charset="-120"/>
                        </a:rPr>
                        <a:t>的資源配置演算法與最佳化</a:t>
                      </a:r>
                      <a:endParaRPr lang="en-US" altLang="zh-TW" sz="1800" kern="100" dirty="0" smtClean="0">
                        <a:effectLst/>
                        <a:latin typeface="Calibri" panose="020F0502020204030204" pitchFamily="34" charset="0"/>
                        <a:ea typeface="標楷體" panose="03000509000000000000" pitchFamily="65" charset="-120"/>
                      </a:endParaRPr>
                    </a:p>
                    <a:p>
                      <a:pPr marL="342900" indent="-342900" algn="just">
                        <a:spcAft>
                          <a:spcPts val="0"/>
                        </a:spcAft>
                        <a:buAutoNum type="arabicPeriod"/>
                      </a:pPr>
                      <a:r>
                        <a:rPr lang="en-US" altLang="zh-TW" sz="1800" kern="100" dirty="0" smtClean="0">
                          <a:effectLst/>
                          <a:latin typeface="Calibri" panose="020F0502020204030204" pitchFamily="34" charset="0"/>
                          <a:ea typeface="標楷體" panose="03000509000000000000" pitchFamily="65" charset="-120"/>
                        </a:rPr>
                        <a:t>NFV</a:t>
                      </a:r>
                      <a:r>
                        <a:rPr lang="zh-TW" altLang="en-US" sz="1800" kern="100" dirty="0" smtClean="0">
                          <a:effectLst/>
                          <a:latin typeface="Calibri" panose="020F0502020204030204" pitchFamily="34" charset="0"/>
                          <a:ea typeface="標楷體" panose="03000509000000000000" pitchFamily="65" charset="-120"/>
                        </a:rPr>
                        <a:t>架構</a:t>
                      </a:r>
                      <a:r>
                        <a:rPr lang="en-US" altLang="zh-TW" sz="1800" kern="100" dirty="0" smtClean="0">
                          <a:effectLst/>
                          <a:latin typeface="Calibri" panose="020F0502020204030204" pitchFamily="34" charset="0"/>
                          <a:ea typeface="標楷體" panose="03000509000000000000" pitchFamily="65" charset="-120"/>
                        </a:rPr>
                        <a:t>(</a:t>
                      </a:r>
                      <a:r>
                        <a:rPr lang="zh-TW" altLang="en-US" sz="1800" kern="100" dirty="0" smtClean="0">
                          <a:effectLst/>
                          <a:latin typeface="Calibri" panose="020F0502020204030204" pitchFamily="34" charset="0"/>
                          <a:ea typeface="標楷體" panose="03000509000000000000" pitchFamily="65" charset="-120"/>
                        </a:rPr>
                        <a:t>含服務鏈</a:t>
                      </a:r>
                      <a:r>
                        <a:rPr lang="en-US" altLang="zh-TW" sz="1800" kern="100" dirty="0" smtClean="0">
                          <a:effectLst/>
                          <a:latin typeface="Calibri" panose="020F0502020204030204" pitchFamily="34" charset="0"/>
                          <a:ea typeface="標楷體" panose="03000509000000000000" pitchFamily="65" charset="-120"/>
                        </a:rPr>
                        <a:t>)</a:t>
                      </a:r>
                      <a:r>
                        <a:rPr lang="zh-TW" altLang="en-US" sz="1800" kern="100" dirty="0" smtClean="0">
                          <a:effectLst/>
                          <a:latin typeface="Calibri" panose="020F0502020204030204" pitchFamily="34" charset="0"/>
                          <a:ea typeface="標楷體" panose="03000509000000000000" pitchFamily="65" charset="-120"/>
                        </a:rPr>
                        <a:t>中各</a:t>
                      </a:r>
                      <a:r>
                        <a:rPr lang="en-US" altLang="zh-TW" sz="1800" kern="100" dirty="0" smtClean="0">
                          <a:effectLst/>
                          <a:latin typeface="Calibri" panose="020F0502020204030204" pitchFamily="34" charset="0"/>
                          <a:ea typeface="標楷體" panose="03000509000000000000" pitchFamily="65" charset="-120"/>
                        </a:rPr>
                        <a:t>component</a:t>
                      </a:r>
                      <a:r>
                        <a:rPr lang="zh-TW" altLang="en-US" sz="1800" kern="100" dirty="0" smtClean="0">
                          <a:effectLst/>
                          <a:latin typeface="Calibri" panose="020F0502020204030204" pitchFamily="34" charset="0"/>
                          <a:ea typeface="標楷體" panose="03000509000000000000" pitchFamily="65" charset="-120"/>
                        </a:rPr>
                        <a:t>的溝通介面延伸設計</a:t>
                      </a:r>
                      <a:endParaRPr lang="en-US" altLang="zh-TW" sz="1800" kern="100" dirty="0" smtClean="0">
                        <a:effectLst/>
                        <a:latin typeface="Calibri" panose="020F0502020204030204" pitchFamily="34" charset="0"/>
                        <a:ea typeface="標楷體" panose="03000509000000000000" pitchFamily="65" charset="-120"/>
                      </a:endParaRPr>
                    </a:p>
                    <a:p>
                      <a:pPr marL="342900" marR="0" indent="-342900" algn="just" defTabSz="914400" rtl="0" eaLnBrk="1" fontAlgn="auto" latinLnBrk="0" hangingPunct="1">
                        <a:lnSpc>
                          <a:spcPct val="100000"/>
                        </a:lnSpc>
                        <a:spcBef>
                          <a:spcPts val="0"/>
                        </a:spcBef>
                        <a:spcAft>
                          <a:spcPts val="0"/>
                        </a:spcAft>
                        <a:buClrTx/>
                        <a:buSzTx/>
                        <a:buFontTx/>
                        <a:buAutoNum type="arabicPeriod"/>
                        <a:tabLst/>
                        <a:defRPr/>
                      </a:pPr>
                      <a:r>
                        <a:rPr lang="zh-TW" altLang="en-US" sz="1800" dirty="0" smtClean="0">
                          <a:latin typeface="Calibri" panose="020F0502020204030204" pitchFamily="34" charset="0"/>
                          <a:ea typeface="標楷體" pitchFamily="65" charset="-120"/>
                        </a:rPr>
                        <a:t>雲端資料中心流量辨識與預測</a:t>
                      </a:r>
                      <a:endParaRPr lang="en-US" altLang="zh-TW" sz="1800" dirty="0" smtClean="0">
                        <a:latin typeface="Calibri" panose="020F0502020204030204" pitchFamily="34" charset="0"/>
                        <a:ea typeface="標楷體" pitchFamily="65" charset="-120"/>
                      </a:endParaRPr>
                    </a:p>
                  </a:txBody>
                  <a:tcPr marL="68154" marR="68154" marT="0" marB="0"/>
                </a:tc>
              </a:tr>
              <a:tr h="1067270">
                <a:tc>
                  <a:txBody>
                    <a:bodyPr/>
                    <a:lstStyle/>
                    <a:p>
                      <a:pPr algn="just">
                        <a:spcAft>
                          <a:spcPts val="0"/>
                        </a:spcAft>
                      </a:pPr>
                      <a:r>
                        <a:rPr lang="zh-TW" sz="1800" kern="100">
                          <a:solidFill>
                            <a:schemeClr val="tx1"/>
                          </a:solidFill>
                          <a:effectLst/>
                          <a:latin typeface="Calibri" panose="020F0502020204030204" pitchFamily="34" charset="0"/>
                          <a:ea typeface="標楷體" panose="03000509000000000000" pitchFamily="65" charset="-120"/>
                        </a:rPr>
                        <a:t>子計畫三</a:t>
                      </a:r>
                    </a:p>
                  </a:txBody>
                  <a:tcPr marL="68154" marR="68154" marT="0" marB="0">
                    <a:solidFill>
                      <a:srgbClr val="66CCFF"/>
                    </a:solidFill>
                  </a:tcPr>
                </a:tc>
                <a:tc>
                  <a:txBody>
                    <a:bodyPr/>
                    <a:lstStyle/>
                    <a:p>
                      <a:pPr marL="342900" indent="-342900" algn="just">
                        <a:spcAft>
                          <a:spcPts val="0"/>
                        </a:spcAft>
                        <a:buFont typeface="+mj-lt"/>
                        <a:buAutoNum type="arabicPeriod"/>
                      </a:pPr>
                      <a:r>
                        <a:rPr lang="zh-TW" altLang="en-US" sz="1800" kern="100" dirty="0" smtClean="0">
                          <a:solidFill>
                            <a:srgbClr val="FF0000"/>
                          </a:solidFill>
                          <a:effectLst/>
                          <a:latin typeface="Calibri" panose="020F0502020204030204" pitchFamily="34" charset="0"/>
                          <a:ea typeface="標楷體" panose="03000509000000000000" pitchFamily="65" charset="-120"/>
                        </a:rPr>
                        <a:t>導入</a:t>
                      </a:r>
                      <a:r>
                        <a:rPr lang="en-US" altLang="zh-TW" sz="1800" kern="100" dirty="0" smtClean="0">
                          <a:solidFill>
                            <a:srgbClr val="FF0000"/>
                          </a:solidFill>
                          <a:effectLst/>
                          <a:latin typeface="Calibri" panose="020F0502020204030204" pitchFamily="34" charset="0"/>
                          <a:ea typeface="標楷體" panose="03000509000000000000" pitchFamily="65" charset="-120"/>
                        </a:rPr>
                        <a:t>SDN</a:t>
                      </a:r>
                      <a:r>
                        <a:rPr lang="zh-TW" altLang="en-US" sz="1800" kern="100" dirty="0" smtClean="0">
                          <a:solidFill>
                            <a:srgbClr val="FF0000"/>
                          </a:solidFill>
                          <a:effectLst/>
                          <a:latin typeface="Calibri" panose="020F0502020204030204" pitchFamily="34" charset="0"/>
                          <a:ea typeface="標楷體" panose="03000509000000000000" pitchFamily="65" charset="-120"/>
                        </a:rPr>
                        <a:t>之虛擬化</a:t>
                      </a:r>
                      <a:r>
                        <a:rPr lang="en-US" altLang="zh-TW" sz="1800" kern="100" dirty="0" smtClean="0">
                          <a:solidFill>
                            <a:srgbClr val="FF0000"/>
                          </a:solidFill>
                          <a:effectLst/>
                          <a:latin typeface="Calibri" panose="020F0502020204030204" pitchFamily="34" charset="0"/>
                          <a:ea typeface="標楷體" panose="03000509000000000000" pitchFamily="65" charset="-120"/>
                        </a:rPr>
                        <a:t>EPC</a:t>
                      </a:r>
                    </a:p>
                    <a:p>
                      <a:pPr marL="342900" indent="-342900" algn="just">
                        <a:spcAft>
                          <a:spcPts val="0"/>
                        </a:spcAft>
                        <a:buFont typeface="+mj-lt"/>
                        <a:buAutoNum type="arabicPeriod"/>
                      </a:pPr>
                      <a:r>
                        <a:rPr lang="en-US" altLang="zh-TW" sz="1800" kern="100" dirty="0" smtClean="0">
                          <a:effectLst/>
                          <a:latin typeface="Calibri" panose="020F0502020204030204" pitchFamily="34" charset="0"/>
                          <a:ea typeface="標楷體" panose="03000509000000000000" pitchFamily="65" charset="-120"/>
                        </a:rPr>
                        <a:t>Cloud In-cast </a:t>
                      </a:r>
                      <a:r>
                        <a:rPr lang="zh-TW" altLang="en-US" sz="1800" kern="100" dirty="0" smtClean="0">
                          <a:effectLst/>
                          <a:latin typeface="Calibri" panose="020F0502020204030204" pitchFamily="34" charset="0"/>
                          <a:ea typeface="標楷體" panose="03000509000000000000" pitchFamily="65" charset="-120"/>
                        </a:rPr>
                        <a:t>防制演算法設計</a:t>
                      </a:r>
                      <a:endParaRPr lang="en-US" altLang="zh-TW" sz="1800" kern="100" dirty="0" smtClean="0">
                        <a:effectLst/>
                        <a:latin typeface="Calibri" panose="020F0502020204030204" pitchFamily="34" charset="0"/>
                        <a:ea typeface="標楷體" panose="03000509000000000000" pitchFamily="65" charset="-120"/>
                      </a:endParaRPr>
                    </a:p>
                    <a:p>
                      <a:pPr marL="342900" indent="-342900" algn="just">
                        <a:spcAft>
                          <a:spcPts val="0"/>
                        </a:spcAft>
                        <a:buFont typeface="+mj-lt"/>
                        <a:buAutoNum type="arabicPeriod"/>
                      </a:pPr>
                      <a:r>
                        <a:rPr lang="en-US" altLang="zh-TW" sz="1800" kern="100" dirty="0" smtClean="0">
                          <a:effectLst/>
                          <a:latin typeface="Calibri" panose="020F0502020204030204" pitchFamily="34" charset="0"/>
                          <a:ea typeface="標楷體" panose="03000509000000000000" pitchFamily="65" charset="-120"/>
                        </a:rPr>
                        <a:t>SNS </a:t>
                      </a:r>
                      <a:r>
                        <a:rPr lang="zh-TW" altLang="en-US" sz="1800" kern="100" dirty="0" smtClean="0">
                          <a:effectLst/>
                          <a:latin typeface="Calibri" panose="020F0502020204030204" pitchFamily="34" charset="0"/>
                          <a:ea typeface="標楷體" panose="03000509000000000000" pitchFamily="65" charset="-120"/>
                        </a:rPr>
                        <a:t>分散式快取資料演算法設計</a:t>
                      </a:r>
                    </a:p>
                  </a:txBody>
                  <a:tcPr marL="68154" marR="68154"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0FF975CB-EEDE-4C78-B516-D97070825530}" type="slidenum">
              <a:rPr kumimoji="0" lang="en-US" altLang="zh-TW" baseline="0">
                <a:latin typeface="Garamond" panose="02020404030301010803" pitchFamily="18" charset="0"/>
              </a:rPr>
              <a:pPr/>
              <a:t>41</a:t>
            </a:fld>
            <a:endParaRPr kumimoji="0" lang="en-US" altLang="zh-TW" baseline="0">
              <a:latin typeface="Garamond" panose="02020404030301010803" pitchFamily="18" charset="0"/>
            </a:endParaRPr>
          </a:p>
        </p:txBody>
      </p:sp>
      <p:sp>
        <p:nvSpPr>
          <p:cNvPr id="30723" name="Rectangle 2"/>
          <p:cNvSpPr>
            <a:spLocks noGrp="1" noChangeArrowheads="1"/>
          </p:cNvSpPr>
          <p:nvPr>
            <p:ph type="title" idx="4294967295"/>
          </p:nvPr>
        </p:nvSpPr>
        <p:spPr/>
        <p:txBody>
          <a:bodyPr/>
          <a:lstStyle/>
          <a:p>
            <a:r>
              <a:rPr lang="zh-TW" altLang="en-US" sz="3200" smtClean="0">
                <a:latin typeface="Gulim" panose="020B0600000101010101" pitchFamily="34" charset="-127"/>
                <a:ea typeface="標楷體" panose="03000509000000000000" pitchFamily="65" charset="-120"/>
              </a:rPr>
              <a:t>具備 </a:t>
            </a:r>
            <a:r>
              <a:rPr lang="en-US" altLang="zh-TW" sz="3200" smtClean="0">
                <a:latin typeface="Gulim" panose="020B0600000101010101" pitchFamily="34" charset="-127"/>
                <a:ea typeface="標楷體" panose="03000509000000000000" pitchFamily="65" charset="-120"/>
              </a:rPr>
              <a:t>IEEE 1588 (PTP) </a:t>
            </a:r>
            <a:r>
              <a:rPr lang="zh-TW" altLang="en-US" sz="3200" smtClean="0">
                <a:latin typeface="Gulim" panose="020B0600000101010101" pitchFamily="34" charset="-127"/>
                <a:ea typeface="標楷體" panose="03000509000000000000" pitchFamily="65" charset="-120"/>
              </a:rPr>
              <a:t>精準同步對時之</a:t>
            </a:r>
            <a:r>
              <a:rPr lang="en-US" altLang="zh-TW" sz="3200" smtClean="0">
                <a:latin typeface="Gulim" panose="020B0600000101010101" pitchFamily="34" charset="-127"/>
                <a:ea typeface="標楷體" panose="03000509000000000000" pitchFamily="65" charset="-120"/>
              </a:rPr>
              <a:t>OpenFlow </a:t>
            </a:r>
            <a:r>
              <a:rPr lang="zh-TW" altLang="en-US" sz="3200" smtClean="0">
                <a:latin typeface="Gulim" panose="020B0600000101010101" pitchFamily="34" charset="-127"/>
                <a:ea typeface="標楷體" panose="03000509000000000000" pitchFamily="65" charset="-120"/>
              </a:rPr>
              <a:t>交換機設計</a:t>
            </a:r>
            <a:r>
              <a:rPr lang="zh-TW" altLang="en-US" smtClean="0">
                <a:latin typeface="Gulim" panose="020B0600000101010101" pitchFamily="34" charset="-127"/>
                <a:ea typeface="標楷體" panose="03000509000000000000" pitchFamily="65" charset="-120"/>
              </a:rPr>
              <a:t> </a:t>
            </a:r>
          </a:p>
        </p:txBody>
      </p:sp>
      <p:sp>
        <p:nvSpPr>
          <p:cNvPr id="30724" name="Rectangle 3"/>
          <p:cNvSpPr>
            <a:spLocks noGrp="1" noChangeArrowheads="1"/>
          </p:cNvSpPr>
          <p:nvPr>
            <p:ph type="body" idx="4294967295"/>
          </p:nvPr>
        </p:nvSpPr>
        <p:spPr>
          <a:xfrm>
            <a:off x="684213" y="1773238"/>
            <a:ext cx="7772400" cy="4114800"/>
          </a:xfrm>
        </p:spPr>
        <p:txBody>
          <a:bodyPr/>
          <a:lstStyle/>
          <a:p>
            <a:r>
              <a:rPr lang="zh-TW" altLang="en-US" sz="2600" smtClean="0">
                <a:latin typeface="Calibri" panose="020F0502020204030204" pitchFamily="34" charset="0"/>
                <a:ea typeface="標楷體" panose="03000509000000000000" pitchFamily="65" charset="-120"/>
              </a:rPr>
              <a:t>提供無線網路 </a:t>
            </a:r>
            <a:r>
              <a:rPr lang="en-US" altLang="zh-TW" sz="2600" smtClean="0">
                <a:latin typeface="Calibri" panose="020F0502020204030204" pitchFamily="34" charset="0"/>
                <a:ea typeface="標楷體" panose="03000509000000000000" pitchFamily="65" charset="-120"/>
              </a:rPr>
              <a:t>(</a:t>
            </a:r>
            <a:r>
              <a:rPr lang="zh-TW" altLang="en-US" sz="2600" smtClean="0">
                <a:latin typeface="Calibri" panose="020F0502020204030204" pitchFamily="34" charset="0"/>
                <a:ea typeface="標楷體" panose="03000509000000000000" pitchFamily="65" charset="-120"/>
              </a:rPr>
              <a:t>如</a:t>
            </a:r>
            <a:r>
              <a:rPr lang="en-US" altLang="zh-TW" sz="2600" smtClean="0">
                <a:latin typeface="Calibri" panose="020F0502020204030204" pitchFamily="34" charset="0"/>
                <a:ea typeface="標楷體" panose="03000509000000000000" pitchFamily="65" charset="-120"/>
              </a:rPr>
              <a:t>small cell base station) </a:t>
            </a:r>
            <a:r>
              <a:rPr lang="zh-TW" altLang="en-US" sz="2600" smtClean="0">
                <a:latin typeface="Calibri" panose="020F0502020204030204" pitchFamily="34" charset="0"/>
                <a:ea typeface="標楷體" panose="03000509000000000000" pitchFamily="65" charset="-120"/>
              </a:rPr>
              <a:t>精準對時時鐘</a:t>
            </a:r>
          </a:p>
          <a:p>
            <a:r>
              <a:rPr lang="zh-TW" altLang="en-US" sz="2600" smtClean="0">
                <a:latin typeface="Calibri" panose="020F0502020204030204" pitchFamily="34" charset="0"/>
                <a:ea typeface="標楷體" panose="03000509000000000000" pitchFamily="65" charset="-120"/>
              </a:rPr>
              <a:t>一般無線網路時脈精準要求為</a:t>
            </a:r>
            <a:r>
              <a:rPr lang="en-US" altLang="zh-TW" sz="2600" smtClean="0">
                <a:latin typeface="Calibri" panose="020F0502020204030204" pitchFamily="34" charset="0"/>
                <a:ea typeface="標楷體" panose="03000509000000000000" pitchFamily="65" charset="-120"/>
              </a:rPr>
              <a:t>1-3 μsec </a:t>
            </a:r>
          </a:p>
          <a:p>
            <a:r>
              <a:rPr lang="zh-TW" altLang="en-US" sz="2600" smtClean="0">
                <a:latin typeface="Calibri" panose="020F0502020204030204" pitchFamily="34" charset="0"/>
                <a:ea typeface="標楷體" panose="03000509000000000000" pitchFamily="65" charset="-120"/>
              </a:rPr>
              <a:t>使用</a:t>
            </a:r>
            <a:r>
              <a:rPr lang="en-US" altLang="zh-TW" sz="2600" smtClean="0">
                <a:latin typeface="Calibri" panose="020F0502020204030204" pitchFamily="34" charset="0"/>
                <a:ea typeface="標楷體" panose="03000509000000000000" pitchFamily="65" charset="-120"/>
              </a:rPr>
              <a:t>NetFPGA </a:t>
            </a:r>
            <a:r>
              <a:rPr lang="zh-TW" altLang="en-US" sz="2600" smtClean="0">
                <a:latin typeface="Calibri" panose="020F0502020204030204" pitchFamily="34" charset="0"/>
                <a:ea typeface="標楷體" panose="03000509000000000000" pitchFamily="65" charset="-120"/>
              </a:rPr>
              <a:t>設計並實現具備 </a:t>
            </a:r>
            <a:r>
              <a:rPr lang="en-US" altLang="zh-TW" sz="2600" smtClean="0">
                <a:latin typeface="Calibri" panose="020F0502020204030204" pitchFamily="34" charset="0"/>
                <a:ea typeface="標楷體" panose="03000509000000000000" pitchFamily="65" charset="-120"/>
              </a:rPr>
              <a:t>IEEE 1588 (PTP) </a:t>
            </a:r>
            <a:r>
              <a:rPr lang="zh-TW" altLang="en-US" sz="2600" smtClean="0">
                <a:latin typeface="Calibri" panose="020F0502020204030204" pitchFamily="34" charset="0"/>
                <a:ea typeface="標楷體" panose="03000509000000000000" pitchFamily="65" charset="-120"/>
              </a:rPr>
              <a:t>精準同步對時之</a:t>
            </a:r>
            <a:r>
              <a:rPr lang="en-US" altLang="zh-TW" sz="2600" smtClean="0">
                <a:latin typeface="Calibri" panose="020F0502020204030204" pitchFamily="34" charset="0"/>
                <a:ea typeface="標楷體" panose="03000509000000000000" pitchFamily="65" charset="-120"/>
              </a:rPr>
              <a:t>OpenFlow </a:t>
            </a:r>
            <a:r>
              <a:rPr lang="zh-TW" altLang="en-US" sz="2600" smtClean="0">
                <a:latin typeface="Calibri" panose="020F0502020204030204" pitchFamily="34" charset="0"/>
                <a:ea typeface="標楷體" panose="03000509000000000000" pitchFamily="65" charset="-120"/>
              </a:rPr>
              <a:t>交換機</a:t>
            </a:r>
          </a:p>
          <a:p>
            <a:pPr lvl="1"/>
            <a:r>
              <a:rPr lang="zh-TW" altLang="en-US" sz="2200" smtClean="0">
                <a:latin typeface="Calibri" panose="020F0502020204030204" pitchFamily="34" charset="0"/>
                <a:ea typeface="標楷體" panose="03000509000000000000" pitchFamily="65" charset="-120"/>
              </a:rPr>
              <a:t>設計規格</a:t>
            </a:r>
            <a:r>
              <a:rPr lang="en-US" altLang="zh-TW" sz="2200" smtClean="0">
                <a:latin typeface="Calibri" panose="020F0502020204030204" pitchFamily="34" charset="0"/>
                <a:ea typeface="標楷體" panose="03000509000000000000" pitchFamily="65" charset="-120"/>
              </a:rPr>
              <a:t>: </a:t>
            </a:r>
            <a:r>
              <a:rPr lang="zh-TW" altLang="en-US" sz="2200" smtClean="0">
                <a:latin typeface="Calibri" panose="020F0502020204030204" pitchFamily="34" charset="0"/>
                <a:ea typeface="標楷體" panose="03000509000000000000" pitchFamily="65" charset="-120"/>
              </a:rPr>
              <a:t>兩終端時脈誤差小於</a:t>
            </a:r>
            <a:r>
              <a:rPr lang="en-US" altLang="zh-TW" sz="2200" smtClean="0">
                <a:latin typeface="Calibri" panose="020F0502020204030204" pitchFamily="34" charset="0"/>
                <a:ea typeface="標楷體" panose="03000509000000000000" pitchFamily="65" charset="-120"/>
              </a:rPr>
              <a:t>1μsec </a:t>
            </a:r>
            <a:endParaRPr lang="zh-TW" altLang="en-US" sz="2200" smtClean="0">
              <a:latin typeface="Calibri" panose="020F0502020204030204" pitchFamily="34" charset="0"/>
              <a:ea typeface="標楷體" panose="03000509000000000000" pitchFamily="65" charset="-120"/>
            </a:endParaRPr>
          </a:p>
          <a:p>
            <a:pPr lvl="1"/>
            <a:r>
              <a:rPr lang="en-US" altLang="zh-TW" sz="2200" smtClean="0">
                <a:latin typeface="Calibri" panose="020F0502020204030204" pitchFamily="34" charset="0"/>
                <a:ea typeface="標楷體" panose="03000509000000000000" pitchFamily="65" charset="-120"/>
              </a:rPr>
              <a:t>Boundary Clock </a:t>
            </a:r>
            <a:r>
              <a:rPr lang="zh-TW" altLang="en-US" sz="2200" smtClean="0">
                <a:latin typeface="Calibri" panose="020F0502020204030204" pitchFamily="34" charset="0"/>
                <a:ea typeface="標楷體" panose="03000509000000000000" pitchFamily="65" charset="-120"/>
              </a:rPr>
              <a:t>設計與實作</a:t>
            </a:r>
          </a:p>
          <a:p>
            <a:pPr lvl="1"/>
            <a:r>
              <a:rPr lang="en-US" altLang="zh-TW" sz="2200" smtClean="0">
                <a:latin typeface="Calibri" panose="020F0502020204030204" pitchFamily="34" charset="0"/>
                <a:ea typeface="標楷體" panose="03000509000000000000" pitchFamily="65" charset="-120"/>
              </a:rPr>
              <a:t>Transparent Clock </a:t>
            </a:r>
            <a:r>
              <a:rPr lang="zh-TW" altLang="en-US" sz="2200" smtClean="0">
                <a:latin typeface="Calibri" panose="020F0502020204030204" pitchFamily="34" charset="0"/>
                <a:ea typeface="標楷體" panose="03000509000000000000" pitchFamily="65" charset="-120"/>
              </a:rPr>
              <a:t>設計與實作</a:t>
            </a:r>
          </a:p>
          <a:p>
            <a:pPr lvl="1"/>
            <a:r>
              <a:rPr lang="en-US" altLang="zh-TW" sz="2200" smtClean="0">
                <a:latin typeface="Calibri" panose="020F0502020204030204" pitchFamily="34" charset="0"/>
                <a:ea typeface="標楷體" panose="03000509000000000000" pitchFamily="65" charset="-120"/>
              </a:rPr>
              <a:t>OpenFlow Controller </a:t>
            </a:r>
            <a:r>
              <a:rPr lang="zh-TW" altLang="en-US" sz="2200" smtClean="0">
                <a:latin typeface="Calibri" panose="020F0502020204030204" pitchFamily="34" charset="0"/>
                <a:ea typeface="標楷體" panose="03000509000000000000" pitchFamily="65" charset="-120"/>
              </a:rPr>
              <a:t>可規劃同步時脈分佈網路與路由</a:t>
            </a:r>
          </a:p>
          <a:p>
            <a:pPr lvl="1"/>
            <a:endParaRPr lang="en-US" altLang="zh-TW" sz="2200" smtClean="0">
              <a:latin typeface="Calibri" panose="020F0502020204030204" pitchFamily="34" charset="0"/>
              <a:ea typeface="標楷體" panose="03000509000000000000" pitchFamily="65" charset="-12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195513" y="1420813"/>
            <a:ext cx="4156075" cy="3182937"/>
          </a:xfrm>
          <a:prstGeom prst="ellipse">
            <a:avLst/>
          </a:prstGeom>
          <a:solidFill>
            <a:schemeClr val="accent6">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1747" name="文字方塊 4"/>
          <p:cNvSpPr txBox="1">
            <a:spLocks noChangeArrowheads="1"/>
          </p:cNvSpPr>
          <p:nvPr/>
        </p:nvSpPr>
        <p:spPr bwMode="auto">
          <a:xfrm>
            <a:off x="331788" y="2747963"/>
            <a:ext cx="237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en-US" altLang="zh-TW" sz="3600" b="1"/>
              <a:t>HetNets</a:t>
            </a:r>
            <a:endParaRPr lang="zh-TW" altLang="en-US" sz="3600" b="1"/>
          </a:p>
        </p:txBody>
      </p:sp>
      <p:sp>
        <p:nvSpPr>
          <p:cNvPr id="6" name="圓角矩形 5"/>
          <p:cNvSpPr/>
          <p:nvPr/>
        </p:nvSpPr>
        <p:spPr>
          <a:xfrm>
            <a:off x="396875" y="5307013"/>
            <a:ext cx="2447925" cy="11509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000" b="1" dirty="0"/>
              <a:t>PCI Optimization</a:t>
            </a:r>
          </a:p>
          <a:p>
            <a:pPr algn="ctr">
              <a:defRPr/>
            </a:pPr>
            <a:r>
              <a:rPr lang="en-US" altLang="zh-TW" sz="2000" b="1" dirty="0" err="1"/>
              <a:t>ANR</a:t>
            </a:r>
            <a:r>
              <a:rPr lang="en-US" altLang="zh-TW" sz="2000" b="1" dirty="0"/>
              <a:t>/MRO/ </a:t>
            </a:r>
            <a:r>
              <a:rPr lang="en-US" altLang="zh-TW" sz="2000" b="1" dirty="0" err="1"/>
              <a:t>MLB</a:t>
            </a:r>
            <a:endParaRPr lang="en-US" altLang="zh-TW" sz="2000" b="1" dirty="0"/>
          </a:p>
          <a:p>
            <a:pPr algn="ctr">
              <a:defRPr/>
            </a:pPr>
            <a:r>
              <a:rPr lang="en-US" altLang="zh-TW" sz="2000" b="1" dirty="0"/>
              <a:t> / CCO</a:t>
            </a:r>
            <a:endParaRPr lang="zh-TW" altLang="en-US" sz="2000" b="1" dirty="0"/>
          </a:p>
        </p:txBody>
      </p:sp>
      <p:sp>
        <p:nvSpPr>
          <p:cNvPr id="31749" name="矩形 6"/>
          <p:cNvSpPr>
            <a:spLocks noChangeArrowheads="1"/>
          </p:cNvSpPr>
          <p:nvPr/>
        </p:nvSpPr>
        <p:spPr bwMode="auto">
          <a:xfrm>
            <a:off x="650875" y="4840288"/>
            <a:ext cx="1976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en-US" altLang="zh-TW" sz="2400" b="1"/>
              <a:t>SON Features </a:t>
            </a:r>
            <a:endParaRPr lang="zh-TW" altLang="en-US" sz="2400" b="1"/>
          </a:p>
        </p:txBody>
      </p:sp>
      <p:sp>
        <p:nvSpPr>
          <p:cNvPr id="31750" name="文字方塊 14"/>
          <p:cNvSpPr txBox="1">
            <a:spLocks noChangeArrowheads="1"/>
          </p:cNvSpPr>
          <p:nvPr/>
        </p:nvSpPr>
        <p:spPr bwMode="auto">
          <a:xfrm>
            <a:off x="2266950" y="2917825"/>
            <a:ext cx="8397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b="1" u="sng">
                <a:solidFill>
                  <a:srgbClr val="7030A0"/>
                </a:solidFill>
                <a:latin typeface="微軟正黑體" panose="020B0604030504040204" pitchFamily="34" charset="-120"/>
                <a:ea typeface="微軟正黑體" panose="020B0604030504040204" pitchFamily="34" charset="-120"/>
              </a:rPr>
              <a:t>Macro</a:t>
            </a:r>
            <a:endParaRPr lang="zh-TW" altLang="en-US" sz="1400" b="1" u="sng">
              <a:solidFill>
                <a:srgbClr val="7030A0"/>
              </a:solidFill>
              <a:latin typeface="微軟正黑體" panose="020B0604030504040204" pitchFamily="34" charset="-120"/>
              <a:ea typeface="微軟正黑體" panose="020B0604030504040204" pitchFamily="34" charset="-120"/>
            </a:endParaRPr>
          </a:p>
        </p:txBody>
      </p:sp>
      <p:pic>
        <p:nvPicPr>
          <p:cNvPr id="31751" name="圖片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0838" y="2271713"/>
            <a:ext cx="508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圖片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7463" y="3681413"/>
            <a:ext cx="4111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4341541">
            <a:off x="5198269" y="2409032"/>
            <a:ext cx="762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447968">
            <a:off x="4985544" y="2301082"/>
            <a:ext cx="762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159946">
            <a:off x="5059363" y="3243263"/>
            <a:ext cx="762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725626">
            <a:off x="5120482" y="3075781"/>
            <a:ext cx="762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507062">
            <a:off x="4741069" y="3607594"/>
            <a:ext cx="7461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028686">
            <a:off x="4549776" y="3500437"/>
            <a:ext cx="762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9" name="文字方塊 27"/>
          <p:cNvSpPr txBox="1">
            <a:spLocks noChangeArrowheads="1"/>
          </p:cNvSpPr>
          <p:nvPr/>
        </p:nvSpPr>
        <p:spPr bwMode="auto">
          <a:xfrm>
            <a:off x="5375275" y="2076450"/>
            <a:ext cx="7381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en-US" altLang="zh-TW" sz="1100" b="1">
                <a:solidFill>
                  <a:srgbClr val="000000"/>
                </a:solidFill>
                <a:latin typeface="微軟正黑體" panose="020B0604030504040204" pitchFamily="34" charset="-120"/>
                <a:ea typeface="微軟正黑體" panose="020B0604030504040204" pitchFamily="34" charset="-120"/>
              </a:rPr>
              <a:t>UE</a:t>
            </a:r>
          </a:p>
        </p:txBody>
      </p:sp>
      <p:sp>
        <p:nvSpPr>
          <p:cNvPr id="31760" name="文字方塊 30"/>
          <p:cNvSpPr txBox="1">
            <a:spLocks noChangeArrowheads="1"/>
          </p:cNvSpPr>
          <p:nvPr/>
        </p:nvSpPr>
        <p:spPr bwMode="auto">
          <a:xfrm>
            <a:off x="5419725" y="2973388"/>
            <a:ext cx="7810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88900" indent="-88900">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buFont typeface="Arial" panose="020B0604020202020204" pitchFamily="34" charset="0"/>
              <a:buChar char="•"/>
            </a:pPr>
            <a:r>
              <a:rPr lang="en-US" altLang="zh-TW" sz="1100" b="1">
                <a:solidFill>
                  <a:srgbClr val="000000"/>
                </a:solidFill>
                <a:latin typeface="微軟正黑體" panose="020B0604030504040204" pitchFamily="34" charset="-120"/>
                <a:ea typeface="微軟正黑體" panose="020B0604030504040204" pitchFamily="34" charset="-120"/>
              </a:rPr>
              <a:t>IoT</a:t>
            </a:r>
          </a:p>
          <a:p>
            <a:pPr>
              <a:buFont typeface="Arial" panose="020B0604020202020204" pitchFamily="34" charset="0"/>
              <a:buChar char="•"/>
            </a:pPr>
            <a:r>
              <a:rPr lang="en-US" altLang="zh-TW" sz="1100" b="1">
                <a:solidFill>
                  <a:srgbClr val="000000"/>
                </a:solidFill>
                <a:latin typeface="微軟正黑體" panose="020B0604030504040204" pitchFamily="34" charset="-120"/>
                <a:ea typeface="微軟正黑體" panose="020B0604030504040204" pitchFamily="34" charset="-120"/>
              </a:rPr>
              <a:t>Rich Apps</a:t>
            </a:r>
          </a:p>
        </p:txBody>
      </p:sp>
      <p:sp>
        <p:nvSpPr>
          <p:cNvPr id="31761" name="文字方塊 31"/>
          <p:cNvSpPr txBox="1">
            <a:spLocks noChangeArrowheads="1"/>
          </p:cNvSpPr>
          <p:nvPr/>
        </p:nvSpPr>
        <p:spPr bwMode="auto">
          <a:xfrm>
            <a:off x="4248150" y="2170113"/>
            <a:ext cx="17668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en-US" altLang="zh-TW" sz="1200" b="1">
                <a:solidFill>
                  <a:srgbClr val="403152"/>
                </a:solidFill>
                <a:latin typeface="微軟正黑體" panose="020B0604030504040204" pitchFamily="34" charset="-120"/>
                <a:ea typeface="微軟正黑體" panose="020B0604030504040204" pitchFamily="34" charset="-120"/>
              </a:rPr>
              <a:t>Uu</a:t>
            </a:r>
            <a:endParaRPr lang="zh-TW" altLang="en-US" sz="1200" b="1">
              <a:solidFill>
                <a:srgbClr val="403152"/>
              </a:solidFill>
              <a:latin typeface="微軟正黑體" panose="020B0604030504040204" pitchFamily="34" charset="-120"/>
              <a:ea typeface="微軟正黑體" panose="020B0604030504040204" pitchFamily="34" charset="-120"/>
            </a:endParaRPr>
          </a:p>
        </p:txBody>
      </p:sp>
      <p:pic>
        <p:nvPicPr>
          <p:cNvPr id="3176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213" y="1676400"/>
            <a:ext cx="241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3" name="文字方塊 35"/>
          <p:cNvSpPr txBox="1">
            <a:spLocks noChangeArrowheads="1"/>
          </p:cNvSpPr>
          <p:nvPr/>
        </p:nvSpPr>
        <p:spPr bwMode="auto">
          <a:xfrm>
            <a:off x="4067175" y="2208213"/>
            <a:ext cx="93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sz="1400" b="1" u="sng">
                <a:solidFill>
                  <a:srgbClr val="7030A0"/>
                </a:solidFill>
                <a:latin typeface="微軟正黑體" panose="020B0604030504040204" pitchFamily="34" charset="-120"/>
                <a:ea typeface="微軟正黑體" panose="020B0604030504040204" pitchFamily="34" charset="-120"/>
              </a:rPr>
              <a:t>WiFi AP</a:t>
            </a:r>
            <a:endParaRPr lang="zh-TW" altLang="en-US" sz="1400" b="1" u="sng">
              <a:solidFill>
                <a:srgbClr val="7030A0"/>
              </a:solidFill>
              <a:latin typeface="微軟正黑體" panose="020B0604030504040204" pitchFamily="34" charset="-120"/>
              <a:ea typeface="微軟正黑體" panose="020B0604030504040204" pitchFamily="34" charset="-120"/>
            </a:endParaRPr>
          </a:p>
        </p:txBody>
      </p:sp>
      <p:cxnSp>
        <p:nvCxnSpPr>
          <p:cNvPr id="46" name="直線接點 45"/>
          <p:cNvCxnSpPr>
            <a:endCxn id="31766" idx="0"/>
          </p:cNvCxnSpPr>
          <p:nvPr/>
        </p:nvCxnSpPr>
        <p:spPr bwMode="auto">
          <a:xfrm flipH="1">
            <a:off x="4441825" y="4365625"/>
            <a:ext cx="6350" cy="877888"/>
          </a:xfrm>
          <a:prstGeom prst="line">
            <a:avLst/>
          </a:prstGeom>
          <a:solidFill>
            <a:schemeClr val="accent1"/>
          </a:solidFill>
          <a:ln w="63500" cap="flat" cmpd="sng" algn="ctr">
            <a:solidFill>
              <a:schemeClr val="bg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接點 48"/>
          <p:cNvCxnSpPr>
            <a:stCxn id="31766" idx="1"/>
          </p:cNvCxnSpPr>
          <p:nvPr/>
        </p:nvCxnSpPr>
        <p:spPr bwMode="auto">
          <a:xfrm flipH="1">
            <a:off x="2757488" y="5487988"/>
            <a:ext cx="1338262" cy="482600"/>
          </a:xfrm>
          <a:prstGeom prst="line">
            <a:avLst/>
          </a:prstGeom>
          <a:solidFill>
            <a:schemeClr val="accent1"/>
          </a:solidFill>
          <a:ln w="63500" cap="flat" cmpd="sng" algn="ctr">
            <a:solidFill>
              <a:schemeClr val="bg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1766" name="Picture 1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750" y="5243513"/>
            <a:ext cx="692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橢圓 49"/>
          <p:cNvSpPr/>
          <p:nvPr/>
        </p:nvSpPr>
        <p:spPr>
          <a:xfrm>
            <a:off x="4384675" y="1557338"/>
            <a:ext cx="692150" cy="647700"/>
          </a:xfrm>
          <a:prstGeom prst="ellipse">
            <a:avLst/>
          </a:prstGeom>
          <a:solidFill>
            <a:schemeClr val="accent4">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3176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213" y="1646238"/>
            <a:ext cx="241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橢圓 52"/>
          <p:cNvSpPr/>
          <p:nvPr/>
        </p:nvSpPr>
        <p:spPr>
          <a:xfrm>
            <a:off x="4211638" y="2557463"/>
            <a:ext cx="690562" cy="647700"/>
          </a:xfrm>
          <a:prstGeom prst="ellipse">
            <a:avLst/>
          </a:prstGeom>
          <a:solidFill>
            <a:schemeClr val="accent4">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3177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588" y="2646363"/>
            <a:ext cx="241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橢圓 54"/>
          <p:cNvSpPr/>
          <p:nvPr/>
        </p:nvSpPr>
        <p:spPr>
          <a:xfrm>
            <a:off x="2916238" y="3213100"/>
            <a:ext cx="1295400" cy="996950"/>
          </a:xfrm>
          <a:prstGeom prst="ellipse">
            <a:avLst/>
          </a:prstGeom>
          <a:solidFill>
            <a:schemeClr val="accent4">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31772" name="圖片 3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19425" y="3644900"/>
            <a:ext cx="3889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3" name="圖片 10"/>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08350" y="3289300"/>
            <a:ext cx="3968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4" name="圖片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724275" y="3606800"/>
            <a:ext cx="3873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5" name="文字方塊 15"/>
          <p:cNvSpPr txBox="1">
            <a:spLocks noChangeArrowheads="1"/>
          </p:cNvSpPr>
          <p:nvPr/>
        </p:nvSpPr>
        <p:spPr bwMode="auto">
          <a:xfrm>
            <a:off x="3563938" y="4149725"/>
            <a:ext cx="1768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en-US" altLang="zh-TW" sz="1400" b="1" u="sng">
                <a:solidFill>
                  <a:srgbClr val="FF0000"/>
                </a:solidFill>
                <a:latin typeface="微軟正黑體" panose="020B0604030504040204" pitchFamily="34" charset="-120"/>
                <a:ea typeface="微軟正黑體" panose="020B0604030504040204" pitchFamily="34" charset="-120"/>
              </a:rPr>
              <a:t>Small Cell</a:t>
            </a:r>
            <a:endParaRPr lang="zh-TW" altLang="en-US" sz="1400" b="1" u="sng">
              <a:solidFill>
                <a:srgbClr val="FF0000"/>
              </a:solidFill>
              <a:latin typeface="微軟正黑體" panose="020B0604030504040204" pitchFamily="34" charset="-120"/>
              <a:ea typeface="微軟正黑體" panose="020B0604030504040204" pitchFamily="34" charset="-120"/>
            </a:endParaRPr>
          </a:p>
        </p:txBody>
      </p:sp>
      <p:pic>
        <p:nvPicPr>
          <p:cNvPr id="31776"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4724400"/>
            <a:ext cx="374015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9" name="直線接點 38"/>
          <p:cNvCxnSpPr>
            <a:stCxn id="31766" idx="3"/>
          </p:cNvCxnSpPr>
          <p:nvPr/>
        </p:nvCxnSpPr>
        <p:spPr bwMode="auto">
          <a:xfrm>
            <a:off x="4787900" y="5487988"/>
            <a:ext cx="754063" cy="530225"/>
          </a:xfrm>
          <a:prstGeom prst="line">
            <a:avLst/>
          </a:prstGeom>
          <a:solidFill>
            <a:schemeClr val="accent1"/>
          </a:solidFill>
          <a:ln w="63500" cap="flat" cmpd="sng" algn="ctr">
            <a:solidFill>
              <a:schemeClr val="bg2">
                <a:lumMod val="50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8" name="文字方塊 55"/>
          <p:cNvSpPr txBox="1">
            <a:spLocks noChangeArrowheads="1"/>
          </p:cNvSpPr>
          <p:nvPr/>
        </p:nvSpPr>
        <p:spPr bwMode="auto">
          <a:xfrm>
            <a:off x="6157913" y="4335463"/>
            <a:ext cx="2986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en-US" altLang="zh-TW" sz="2400" b="1"/>
              <a:t>EPC (Virtualization)</a:t>
            </a:r>
            <a:endParaRPr lang="zh-TW" altLang="en-US" sz="2400" b="1"/>
          </a:p>
        </p:txBody>
      </p:sp>
      <p:sp>
        <p:nvSpPr>
          <p:cNvPr id="75" name="橢圓 74"/>
          <p:cNvSpPr/>
          <p:nvPr/>
        </p:nvSpPr>
        <p:spPr>
          <a:xfrm>
            <a:off x="2533650" y="1616075"/>
            <a:ext cx="1246188" cy="1322388"/>
          </a:xfrm>
          <a:prstGeom prst="ellipse">
            <a:avLst/>
          </a:prstGeom>
          <a:solidFill>
            <a:schemeClr val="accent4">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31780" name="內容版面配置區 3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78113" y="1849438"/>
            <a:ext cx="401637"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1" name="內容版面配置區 3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201988" y="1863725"/>
            <a:ext cx="4238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2" name="內容版面配置區 3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941638" y="2409825"/>
            <a:ext cx="4318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83" name="Picture 547"/>
          <p:cNvPicPr>
            <a:picLocks noChangeAspect="1" noChangeArrowheads="1"/>
          </p:cNvPicPr>
          <p:nvPr/>
        </p:nvPicPr>
        <p:blipFill>
          <a:blip r:embed="rId14">
            <a:clrChange>
              <a:clrFrom>
                <a:srgbClr val="1052A5"/>
              </a:clrFrom>
              <a:clrTo>
                <a:srgbClr val="1052A5">
                  <a:alpha val="0"/>
                </a:srgbClr>
              </a:clrTo>
            </a:clrChange>
            <a:extLst>
              <a:ext uri="{28A0092B-C50C-407E-A947-70E740481C1C}">
                <a14:useLocalDpi xmlns:a14="http://schemas.microsoft.com/office/drawing/2010/main" val="0"/>
              </a:ext>
            </a:extLst>
          </a:blip>
          <a:srcRect/>
          <a:stretch>
            <a:fillRect/>
          </a:stretch>
        </p:blipFill>
        <p:spPr bwMode="auto">
          <a:xfrm>
            <a:off x="2516188" y="5280025"/>
            <a:ext cx="936625"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84" name="文字方塊 1042"/>
          <p:cNvSpPr txBox="1">
            <a:spLocks noChangeArrowheads="1"/>
          </p:cNvSpPr>
          <p:nvPr/>
        </p:nvSpPr>
        <p:spPr bwMode="auto">
          <a:xfrm>
            <a:off x="3419475" y="5219700"/>
            <a:ext cx="1100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ltf-N</a:t>
            </a:r>
            <a:endParaRPr lang="zh-TW" altLang="en-US"/>
          </a:p>
        </p:txBody>
      </p:sp>
      <p:sp>
        <p:nvSpPr>
          <p:cNvPr id="31785" name="文字方塊 85"/>
          <p:cNvSpPr txBox="1">
            <a:spLocks noChangeArrowheads="1"/>
          </p:cNvSpPr>
          <p:nvPr/>
        </p:nvSpPr>
        <p:spPr bwMode="auto">
          <a:xfrm>
            <a:off x="5003800" y="5291138"/>
            <a:ext cx="1100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S1</a:t>
            </a:r>
            <a:endParaRPr lang="zh-TW" altLang="en-US"/>
          </a:p>
        </p:txBody>
      </p:sp>
      <p:sp>
        <p:nvSpPr>
          <p:cNvPr id="31786" name="文字方塊 86"/>
          <p:cNvSpPr txBox="1">
            <a:spLocks noChangeArrowheads="1"/>
          </p:cNvSpPr>
          <p:nvPr/>
        </p:nvSpPr>
        <p:spPr bwMode="auto">
          <a:xfrm>
            <a:off x="4408488" y="4716463"/>
            <a:ext cx="1100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S1</a:t>
            </a:r>
            <a:endParaRPr lang="zh-TW" altLang="en-US"/>
          </a:p>
        </p:txBody>
      </p:sp>
      <p:sp>
        <p:nvSpPr>
          <p:cNvPr id="31787" name="文字方塊 2"/>
          <p:cNvSpPr txBox="1">
            <a:spLocks noChangeArrowheads="1"/>
          </p:cNvSpPr>
          <p:nvPr/>
        </p:nvSpPr>
        <p:spPr bwMode="auto">
          <a:xfrm>
            <a:off x="-882650" y="2362200"/>
            <a:ext cx="7978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a:r>
              <a:rPr lang="zh-TW" altLang="en-US" sz="2400">
                <a:latin typeface="Times New Roman" panose="02020603050405020304" pitchFamily="18" charset="0"/>
                <a:ea typeface="標楷體" panose="03000509000000000000" pitchFamily="65" charset="-120"/>
              </a:rPr>
              <a:t> </a:t>
            </a:r>
          </a:p>
        </p:txBody>
      </p:sp>
      <p:sp>
        <p:nvSpPr>
          <p:cNvPr id="45" name="Rectangle 2"/>
          <p:cNvSpPr txBox="1">
            <a:spLocks noChangeArrowheads="1"/>
          </p:cNvSpPr>
          <p:nvPr/>
        </p:nvSpPr>
        <p:spPr bwMode="auto">
          <a:xfrm>
            <a:off x="436563" y="280988"/>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a:lstStyle>
          <a:p>
            <a:pPr>
              <a:defRPr/>
            </a:pPr>
            <a:r>
              <a:rPr lang="en-US" altLang="zh-TW" sz="3200" kern="0" baseline="0" dirty="0" smtClean="0">
                <a:latin typeface="Gulim" pitchFamily="34" charset="-127"/>
                <a:ea typeface="標楷體" pitchFamily="65" charset="-120"/>
              </a:rPr>
              <a:t>4G+ </a:t>
            </a:r>
            <a:r>
              <a:rPr lang="zh-TW" altLang="en-US" sz="3200" kern="0" baseline="0" dirty="0" smtClean="0">
                <a:latin typeface="Gulim" pitchFamily="34" charset="-127"/>
                <a:ea typeface="標楷體" pitchFamily="65" charset="-120"/>
              </a:rPr>
              <a:t>網路接取與應用測試環境</a:t>
            </a:r>
            <a:r>
              <a:rPr lang="en-US" altLang="zh-TW" sz="3200" kern="0" baseline="0" dirty="0" smtClean="0">
                <a:latin typeface="Gulim" pitchFamily="34" charset="-127"/>
                <a:ea typeface="標楷體" pitchFamily="65" charset="-120"/>
              </a:rPr>
              <a:t>—</a:t>
            </a:r>
            <a:r>
              <a:rPr lang="zh-TW" altLang="en-US" sz="3200" kern="0" baseline="0" dirty="0" smtClean="0">
                <a:latin typeface="Gulim" pitchFamily="34" charset="-127"/>
                <a:ea typeface="標楷體" pitchFamily="65" charset="-120"/>
              </a:rPr>
              <a:t>異質網路測試場域</a:t>
            </a:r>
            <a:r>
              <a:rPr lang="en-US" altLang="zh-TW" sz="3200" kern="0" baseline="0" dirty="0" smtClean="0">
                <a:latin typeface="Gulim" pitchFamily="34" charset="-127"/>
                <a:ea typeface="標楷體" pitchFamily="65" charset="-120"/>
              </a:rPr>
              <a:t>: LTE Small Cell SON</a:t>
            </a:r>
            <a:r>
              <a:rPr lang="zh-TW" altLang="en-US" sz="3200" kern="0" baseline="0" dirty="0" smtClean="0">
                <a:latin typeface="Gulim" pitchFamily="34" charset="-127"/>
                <a:ea typeface="標楷體" pitchFamily="65" charset="-120"/>
              </a:rPr>
              <a:t>開發</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子計畫</a:t>
            </a:r>
            <a:r>
              <a:rPr lang="en-US" altLang="zh-TW" sz="3600" smtClean="0">
                <a:latin typeface="標楷體" panose="03000509000000000000" pitchFamily="65" charset="-120"/>
                <a:ea typeface="標楷體" panose="03000509000000000000" pitchFamily="65" charset="-120"/>
              </a:rPr>
              <a:t>:</a:t>
            </a:r>
            <a:r>
              <a:rPr lang="zh-TW" altLang="en-US" sz="3600" i="1" smtClean="0">
                <a:latin typeface="Book Antiqua" panose="02040602050305030304" pitchFamily="18" charset="0"/>
                <a:ea typeface="標楷體" panose="03000509000000000000" pitchFamily="65" charset="-120"/>
              </a:rPr>
              <a:t>導入</a:t>
            </a:r>
            <a:r>
              <a:rPr lang="en-US" altLang="zh-TW" sz="3600" i="1" smtClean="0">
                <a:latin typeface="Book Antiqua" panose="02040602050305030304" pitchFamily="18" charset="0"/>
                <a:ea typeface="標楷體" panose="03000509000000000000" pitchFamily="65" charset="-120"/>
              </a:rPr>
              <a:t>SDN/NFV</a:t>
            </a:r>
            <a:r>
              <a:rPr lang="zh-TW" altLang="en-US" sz="3600" i="1" smtClean="0">
                <a:latin typeface="Book Antiqua" panose="02040602050305030304" pitchFamily="18" charset="0"/>
                <a:ea typeface="標楷體" panose="03000509000000000000" pitchFamily="65" charset="-120"/>
              </a:rPr>
              <a:t>之行動核心網路 </a:t>
            </a:r>
            <a:r>
              <a:rPr lang="en-US" altLang="zh-TW" sz="3600" i="1" smtClean="0">
                <a:latin typeface="Book Antiqua" panose="02040602050305030304" pitchFamily="18" charset="0"/>
                <a:ea typeface="標楷體" panose="03000509000000000000" pitchFamily="65" charset="-120"/>
              </a:rPr>
              <a:t>(SDN/NFV-enabled EPC)</a:t>
            </a:r>
            <a:endParaRPr lang="zh-TW" altLang="en-US" sz="3600" smtClean="0">
              <a:latin typeface="Book Antiqua" panose="02040602050305030304" pitchFamily="18" charset="0"/>
              <a:ea typeface="標楷體" panose="03000509000000000000" pitchFamily="65" charset="-120"/>
            </a:endParaRPr>
          </a:p>
        </p:txBody>
      </p:sp>
      <p:sp>
        <p:nvSpPr>
          <p:cNvPr id="76803" name="內容版面配置區 2"/>
          <p:cNvSpPr>
            <a:spLocks noGrp="1"/>
          </p:cNvSpPr>
          <p:nvPr>
            <p:ph idx="1"/>
          </p:nvPr>
        </p:nvSpPr>
        <p:spPr/>
        <p:txBody>
          <a:bodyPr/>
          <a:lstStyle/>
          <a:p>
            <a:pPr marL="342900" lvl="1" indent="-342900">
              <a:buClr>
                <a:schemeClr val="accent1"/>
              </a:buClr>
              <a:buSzPct val="65000"/>
              <a:buFont typeface="Wingdings" panose="05000000000000000000" pitchFamily="2" charset="2"/>
              <a:buChar char="n"/>
              <a:defRPr/>
            </a:pPr>
            <a:r>
              <a:rPr lang="zh-TW" altLang="en-US" dirty="0" smtClean="0">
                <a:latin typeface="Times New Roman" panose="02020603050405020304" pitchFamily="18" charset="0"/>
                <a:ea typeface="標楷體" panose="03000509000000000000" pitchFamily="65" charset="-120"/>
              </a:rPr>
              <a:t>目標</a:t>
            </a:r>
            <a:r>
              <a:rPr lang="en-US" altLang="zh-TW" dirty="0" smtClean="0">
                <a:latin typeface="Times New Roman" panose="02020603050405020304" pitchFamily="18" charset="0"/>
                <a:ea typeface="標楷體" panose="03000509000000000000" pitchFamily="65" charset="-120"/>
              </a:rPr>
              <a:t>:</a:t>
            </a:r>
          </a:p>
          <a:p>
            <a:pPr lvl="1">
              <a:defRPr/>
            </a:pPr>
            <a:r>
              <a:rPr lang="zh-TW" altLang="en-US" sz="2400" dirty="0">
                <a:latin typeface="Times New Roman" panose="02020603050405020304" pitchFamily="18" charset="0"/>
                <a:ea typeface="標楷體" panose="03000509000000000000" pitchFamily="65" charset="-120"/>
              </a:rPr>
              <a:t>利用</a:t>
            </a:r>
            <a:r>
              <a:rPr lang="en-US" altLang="zh-TW" sz="2400" dirty="0">
                <a:latin typeface="Times New Roman" panose="02020603050405020304" pitchFamily="18" charset="0"/>
                <a:ea typeface="標楷體" panose="03000509000000000000" pitchFamily="65" charset="-120"/>
              </a:rPr>
              <a:t>SDN</a:t>
            </a:r>
            <a:r>
              <a:rPr lang="zh-TW" altLang="en-US" sz="2400" dirty="0">
                <a:latin typeface="Times New Roman" panose="02020603050405020304" pitchFamily="18" charset="0"/>
                <a:ea typeface="標楷體" panose="03000509000000000000" pitchFamily="65" charset="-120"/>
              </a:rPr>
              <a:t>概念分割</a:t>
            </a:r>
            <a:r>
              <a:rPr lang="en-US" altLang="zh-TW" sz="2400" dirty="0">
                <a:latin typeface="Times New Roman" panose="02020603050405020304" pitchFamily="18" charset="0"/>
                <a:ea typeface="標楷體" panose="03000509000000000000" pitchFamily="65" charset="-120"/>
              </a:rPr>
              <a:t>EPC</a:t>
            </a:r>
            <a:r>
              <a:rPr lang="zh-TW" altLang="en-US" sz="2400" dirty="0">
                <a:latin typeface="Times New Roman" panose="02020603050405020304" pitchFamily="18" charset="0"/>
                <a:ea typeface="標楷體" panose="03000509000000000000" pitchFamily="65" charset="-120"/>
              </a:rPr>
              <a:t>核心網路之</a:t>
            </a:r>
            <a:r>
              <a:rPr lang="en-US" altLang="zh-TW" sz="2400" dirty="0">
                <a:latin typeface="Times New Roman" panose="02020603050405020304" pitchFamily="18" charset="0"/>
                <a:ea typeface="標楷體" panose="03000509000000000000" pitchFamily="65" charset="-120"/>
              </a:rPr>
              <a:t>Control</a:t>
            </a:r>
            <a:r>
              <a:rPr lang="zh-TW" altLang="en-US" sz="2400" dirty="0">
                <a:latin typeface="Times New Roman" panose="02020603050405020304" pitchFamily="18" charset="0"/>
                <a:ea typeface="標楷體" panose="03000509000000000000" pitchFamily="65" charset="-120"/>
              </a:rPr>
              <a:t>與</a:t>
            </a:r>
            <a:r>
              <a:rPr lang="en-US" altLang="zh-TW" sz="2400" dirty="0">
                <a:latin typeface="Times New Roman" panose="02020603050405020304" pitchFamily="18" charset="0"/>
                <a:ea typeface="標楷體" panose="03000509000000000000" pitchFamily="65" charset="-120"/>
              </a:rPr>
              <a:t>Data Planes</a:t>
            </a:r>
            <a:r>
              <a:rPr lang="zh-TW" altLang="en-US" sz="2400" dirty="0">
                <a:latin typeface="Times New Roman" panose="02020603050405020304" pitchFamily="18" charset="0"/>
                <a:ea typeface="標楷體" panose="03000509000000000000" pitchFamily="65" charset="-120"/>
              </a:rPr>
              <a:t>，提升核心網路佈署彈性。</a:t>
            </a:r>
            <a:endParaRPr lang="en-US" altLang="zh-TW" sz="2400" dirty="0">
              <a:latin typeface="Times New Roman" panose="02020603050405020304" pitchFamily="18" charset="0"/>
              <a:ea typeface="標楷體" panose="03000509000000000000" pitchFamily="65" charset="-120"/>
            </a:endParaRPr>
          </a:p>
          <a:p>
            <a:pPr lvl="1">
              <a:defRPr/>
            </a:pPr>
            <a:r>
              <a:rPr lang="zh-TW" altLang="en-US" sz="2400" dirty="0">
                <a:latin typeface="Times New Roman" panose="02020603050405020304" pitchFamily="18" charset="0"/>
                <a:ea typeface="標楷體" panose="03000509000000000000" pitchFamily="65" charset="-120"/>
              </a:rPr>
              <a:t>運用</a:t>
            </a:r>
            <a:r>
              <a:rPr lang="en-US" altLang="zh-TW" sz="2400" dirty="0">
                <a:latin typeface="Times New Roman" panose="02020603050405020304" pitchFamily="18" charset="0"/>
                <a:ea typeface="標楷體" panose="03000509000000000000" pitchFamily="65" charset="-120"/>
              </a:rPr>
              <a:t>SDN</a:t>
            </a:r>
            <a:r>
              <a:rPr lang="zh-TW" altLang="en-US" sz="2400" dirty="0">
                <a:latin typeface="Times New Roman" panose="02020603050405020304" pitchFamily="18" charset="0"/>
                <a:ea typeface="標楷體" panose="03000509000000000000" pitchFamily="65" charset="-120"/>
              </a:rPr>
              <a:t>可程式化的特性，取代核心網路內昂貴的專用硬體設備與使用效率並降低成本。</a:t>
            </a:r>
            <a:endParaRPr lang="en-US" altLang="zh-TW" sz="2400" dirty="0">
              <a:latin typeface="Times New Roman" panose="02020603050405020304" pitchFamily="18" charset="0"/>
              <a:ea typeface="標楷體" panose="03000509000000000000" pitchFamily="65" charset="-120"/>
            </a:endParaRPr>
          </a:p>
          <a:p>
            <a:pPr lvl="1">
              <a:defRPr/>
            </a:pPr>
            <a:r>
              <a:rPr lang="zh-TW" altLang="en-US" sz="2400" dirty="0">
                <a:latin typeface="Times New Roman" panose="02020603050405020304" pitchFamily="18" charset="0"/>
                <a:ea typeface="標楷體" panose="03000509000000000000" pitchFamily="65" charset="-120"/>
              </a:rPr>
              <a:t>結合</a:t>
            </a:r>
            <a:r>
              <a:rPr lang="en-US" altLang="zh-TW" sz="2400" dirty="0">
                <a:latin typeface="Times New Roman" panose="02020603050405020304" pitchFamily="18" charset="0"/>
                <a:ea typeface="標楷體" panose="03000509000000000000" pitchFamily="65" charset="-120"/>
              </a:rPr>
              <a:t>OpenStack</a:t>
            </a:r>
            <a:r>
              <a:rPr lang="zh-TW" altLang="en-US" sz="2400" dirty="0">
                <a:latin typeface="Times New Roman" panose="02020603050405020304" pitchFamily="18" charset="0"/>
                <a:ea typeface="標楷體" panose="03000509000000000000" pitchFamily="65" charset="-120"/>
              </a:rPr>
              <a:t>虛擬化技術將實體網路可依照實際應用需求來動態切割成為多個虛擬化的網路，提高網路資源使用彈性及降低硬體建置成本。</a:t>
            </a:r>
            <a:endParaRPr lang="en-US" altLang="zh-TW" sz="2400" dirty="0">
              <a:latin typeface="Times New Roman" panose="02020603050405020304" pitchFamily="18" charset="0"/>
              <a:ea typeface="標楷體" panose="03000509000000000000" pitchFamily="65" charset="-120"/>
            </a:endParaRPr>
          </a:p>
          <a:p>
            <a:pPr marL="344487" lvl="1" indent="0">
              <a:buFont typeface="Wingdings" panose="05000000000000000000" pitchFamily="2" charset="2"/>
              <a:buNone/>
              <a:defRPr/>
            </a:pPr>
            <a:endParaRPr lang="zh-TW" altLang="en-US" dirty="0" smtClean="0"/>
          </a:p>
        </p:txBody>
      </p:sp>
      <p:sp>
        <p:nvSpPr>
          <p:cNvPr id="3789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364FAB96-C33D-4706-8D9D-47F0AC15DB50}" type="slidenum">
              <a:rPr kumimoji="0" lang="en-US" altLang="zh-TW" baseline="0" smtClean="0">
                <a:latin typeface="Garamond" panose="02020404030301010803" pitchFamily="18" charset="0"/>
              </a:rPr>
              <a:pPr/>
              <a:t>43</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872722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子計畫</a:t>
            </a:r>
            <a:r>
              <a:rPr lang="en-US" altLang="zh-TW" sz="3600" smtClean="0">
                <a:latin typeface="標楷體" panose="03000509000000000000" pitchFamily="65" charset="-120"/>
                <a:ea typeface="標楷體" panose="03000509000000000000" pitchFamily="65" charset="-120"/>
              </a:rPr>
              <a:t>:</a:t>
            </a:r>
            <a:r>
              <a:rPr lang="zh-TW" altLang="en-US" sz="3600" i="1" smtClean="0">
                <a:latin typeface="Book Antiqua" panose="02040602050305030304" pitchFamily="18" charset="0"/>
                <a:ea typeface="標楷體" panose="03000509000000000000" pitchFamily="65" charset="-120"/>
              </a:rPr>
              <a:t>導入</a:t>
            </a:r>
            <a:r>
              <a:rPr lang="en-US" altLang="zh-TW" sz="3600" i="1" smtClean="0">
                <a:latin typeface="Book Antiqua" panose="02040602050305030304" pitchFamily="18" charset="0"/>
                <a:ea typeface="標楷體" panose="03000509000000000000" pitchFamily="65" charset="-120"/>
              </a:rPr>
              <a:t>SDN/NFV</a:t>
            </a:r>
            <a:r>
              <a:rPr lang="zh-TW" altLang="en-US" sz="3600" i="1" smtClean="0">
                <a:latin typeface="Book Antiqua" panose="02040602050305030304" pitchFamily="18" charset="0"/>
                <a:ea typeface="標楷體" panose="03000509000000000000" pitchFamily="65" charset="-120"/>
              </a:rPr>
              <a:t>之行動核心網路 </a:t>
            </a:r>
            <a:r>
              <a:rPr lang="en-US" altLang="zh-TW" sz="3600" i="1" smtClean="0">
                <a:latin typeface="Book Antiqua" panose="02040602050305030304" pitchFamily="18" charset="0"/>
                <a:ea typeface="標楷體" panose="03000509000000000000" pitchFamily="65" charset="-120"/>
              </a:rPr>
              <a:t>(SDN/NFV-enabled EPC)</a:t>
            </a:r>
            <a:endParaRPr lang="zh-TW" altLang="en-US" sz="3600" smtClean="0"/>
          </a:p>
        </p:txBody>
      </p:sp>
      <p:sp>
        <p:nvSpPr>
          <p:cNvPr id="38915" name="內容版面配置區 2"/>
          <p:cNvSpPr>
            <a:spLocks noGrp="1"/>
          </p:cNvSpPr>
          <p:nvPr>
            <p:ph idx="1"/>
          </p:nvPr>
        </p:nvSpPr>
        <p:spPr/>
        <p:txBody>
          <a:bodyPr/>
          <a:lstStyle/>
          <a:p>
            <a:r>
              <a:rPr lang="zh-TW" altLang="en-US" sz="3200" smtClean="0">
                <a:latin typeface="Times New Roman" panose="02020603050405020304" pitchFamily="18" charset="0"/>
                <a:ea typeface="標楷體" panose="03000509000000000000" pitchFamily="65" charset="-120"/>
              </a:rPr>
              <a:t>工作項目一</a:t>
            </a:r>
            <a:r>
              <a:rPr lang="en-US" altLang="zh-TW" sz="3200" smtClean="0">
                <a:latin typeface="Times New Roman" panose="02020603050405020304" pitchFamily="18" charset="0"/>
                <a:ea typeface="標楷體" panose="03000509000000000000" pitchFamily="65" charset="-120"/>
              </a:rPr>
              <a:t>:</a:t>
            </a:r>
            <a:r>
              <a:rPr lang="zh-TW" altLang="en-US" sz="3200" smtClean="0">
                <a:latin typeface="Times New Roman" panose="02020603050405020304" pitchFamily="18" charset="0"/>
                <a:ea typeface="標楷體" panose="03000509000000000000" pitchFamily="65" charset="-120"/>
              </a:rPr>
              <a:t> 導入</a:t>
            </a:r>
            <a:r>
              <a:rPr lang="en-US" altLang="zh-TW" sz="3200" smtClean="0">
                <a:latin typeface="Times New Roman" panose="02020603050405020304" pitchFamily="18" charset="0"/>
                <a:ea typeface="標楷體" panose="03000509000000000000" pitchFamily="65" charset="-120"/>
              </a:rPr>
              <a:t>SDN</a:t>
            </a:r>
            <a:r>
              <a:rPr lang="zh-TW" altLang="en-US" sz="3200" smtClean="0">
                <a:latin typeface="Times New Roman" panose="02020603050405020304" pitchFamily="18" charset="0"/>
                <a:ea typeface="標楷體" panose="03000509000000000000" pitchFamily="65" charset="-120"/>
              </a:rPr>
              <a:t>之行動核心網路 </a:t>
            </a:r>
            <a:endParaRPr lang="en-US" altLang="zh-TW" sz="3200" smtClean="0">
              <a:latin typeface="Times New Roman" panose="02020603050405020304" pitchFamily="18" charset="0"/>
              <a:ea typeface="標楷體" panose="03000509000000000000" pitchFamily="65" charset="-120"/>
            </a:endParaRPr>
          </a:p>
          <a:p>
            <a:pPr lvl="1"/>
            <a:r>
              <a:rPr lang="zh-TW" altLang="en-US" sz="2400" smtClean="0">
                <a:latin typeface="Times New Roman" panose="02020603050405020304" pitchFamily="18" charset="0"/>
                <a:ea typeface="標楷體" panose="03000509000000000000" pitchFamily="65" charset="-120"/>
              </a:rPr>
              <a:t>考慮將</a:t>
            </a:r>
            <a:r>
              <a:rPr lang="en-US" altLang="zh-TW" sz="2400" smtClean="0">
                <a:latin typeface="Times New Roman" panose="02020603050405020304" pitchFamily="18" charset="0"/>
                <a:ea typeface="標楷體" panose="03000509000000000000" pitchFamily="65" charset="-120"/>
              </a:rPr>
              <a:t>EPC</a:t>
            </a:r>
            <a:r>
              <a:rPr lang="zh-TW" altLang="en-US" sz="2400" smtClean="0">
                <a:latin typeface="Times New Roman" panose="02020603050405020304" pitchFamily="18" charset="0"/>
                <a:ea typeface="標楷體" panose="03000509000000000000" pitchFamily="65" charset="-120"/>
              </a:rPr>
              <a:t>中</a:t>
            </a:r>
            <a:r>
              <a:rPr lang="en-US" altLang="zh-TW" sz="2400" smtClean="0">
                <a:latin typeface="Times New Roman" panose="02020603050405020304" pitchFamily="18" charset="0"/>
                <a:ea typeface="標楷體" panose="03000509000000000000" pitchFamily="65" charset="-120"/>
              </a:rPr>
              <a:t>S-GW</a:t>
            </a:r>
            <a:r>
              <a:rPr lang="zh-TW" altLang="en-US" sz="2400" smtClean="0">
                <a:latin typeface="Times New Roman" panose="02020603050405020304" pitchFamily="18" charset="0"/>
                <a:ea typeface="標楷體" panose="03000509000000000000" pitchFamily="65" charset="-120"/>
              </a:rPr>
              <a:t>和</a:t>
            </a:r>
            <a:r>
              <a:rPr lang="en-US" altLang="zh-TW" sz="2400" smtClean="0">
                <a:latin typeface="Times New Roman" panose="02020603050405020304" pitchFamily="18" charset="0"/>
                <a:ea typeface="標楷體" panose="03000509000000000000" pitchFamily="65" charset="-120"/>
              </a:rPr>
              <a:t>P-GW</a:t>
            </a:r>
            <a:r>
              <a:rPr lang="zh-TW" altLang="en-US" sz="2400" smtClean="0">
                <a:latin typeface="Times New Roman" panose="02020603050405020304" pitchFamily="18" charset="0"/>
                <a:ea typeface="標楷體" panose="03000509000000000000" pitchFamily="65" charset="-120"/>
              </a:rPr>
              <a:t>合併，縮減為</a:t>
            </a:r>
            <a:r>
              <a:rPr lang="en-US" altLang="zh-TW" sz="2400" smtClean="0">
                <a:latin typeface="Times New Roman" panose="02020603050405020304" pitchFamily="18" charset="0"/>
                <a:ea typeface="標楷體" panose="03000509000000000000" pitchFamily="65" charset="-120"/>
              </a:rPr>
              <a:t>S/P-GW</a:t>
            </a:r>
            <a:r>
              <a:rPr lang="zh-TW" altLang="en-US" sz="2400" smtClean="0">
                <a:latin typeface="Times New Roman" panose="02020603050405020304" pitchFamily="18" charset="0"/>
                <a:ea typeface="標楷體" panose="03000509000000000000" pitchFamily="65" charset="-120"/>
              </a:rPr>
              <a:t>，使網路封包傳送經過</a:t>
            </a:r>
            <a:r>
              <a:rPr lang="en-US" altLang="zh-TW" sz="2400" smtClean="0">
                <a:latin typeface="Times New Roman" panose="02020603050405020304" pitchFamily="18" charset="0"/>
                <a:ea typeface="標楷體" panose="03000509000000000000" pitchFamily="65" charset="-120"/>
              </a:rPr>
              <a:t>tunneling</a:t>
            </a:r>
            <a:r>
              <a:rPr lang="zh-TW" altLang="en-US" sz="2400" smtClean="0">
                <a:latin typeface="Times New Roman" panose="02020603050405020304" pitchFamily="18" charset="0"/>
                <a:ea typeface="標楷體" panose="03000509000000000000" pitchFamily="65" charset="-120"/>
              </a:rPr>
              <a:t>的次數降低，</a:t>
            </a:r>
            <a:endParaRPr lang="en-US" altLang="zh-TW" sz="2400" smtClean="0">
              <a:latin typeface="Times New Roman" panose="02020603050405020304" pitchFamily="18" charset="0"/>
              <a:ea typeface="標楷體" panose="03000509000000000000" pitchFamily="65" charset="-120"/>
            </a:endParaRPr>
          </a:p>
          <a:p>
            <a:pPr lvl="1"/>
            <a:r>
              <a:rPr lang="zh-TW" altLang="en-US" sz="2400" smtClean="0">
                <a:latin typeface="Times New Roman" panose="02020603050405020304" pitchFamily="18" charset="0"/>
                <a:ea typeface="標楷體" panose="03000509000000000000" pitchFamily="65" charset="-120"/>
              </a:rPr>
              <a:t>規劃將</a:t>
            </a:r>
            <a:r>
              <a:rPr lang="en-US" altLang="zh-TW" sz="2400" smtClean="0">
                <a:latin typeface="Times New Roman" panose="02020603050405020304" pitchFamily="18" charset="0"/>
                <a:ea typeface="標楷體" panose="03000509000000000000" pitchFamily="65" charset="-120"/>
              </a:rPr>
              <a:t>S/P-GW data plane</a:t>
            </a:r>
            <a:r>
              <a:rPr lang="zh-TW" altLang="en-US" sz="2400" smtClean="0">
                <a:latin typeface="Times New Roman" panose="02020603050405020304" pitchFamily="18" charset="0"/>
                <a:ea typeface="標楷體" panose="03000509000000000000" pitchFamily="65" charset="-120"/>
              </a:rPr>
              <a:t>硬體更換為</a:t>
            </a:r>
            <a:r>
              <a:rPr lang="en-US" altLang="zh-TW" sz="2400" smtClean="0">
                <a:latin typeface="Times New Roman" panose="02020603050405020304" pitchFamily="18" charset="0"/>
                <a:ea typeface="標楷體" panose="03000509000000000000" pitchFamily="65" charset="-120"/>
              </a:rPr>
              <a:t>OpenFlow switch(</a:t>
            </a:r>
            <a:r>
              <a:rPr lang="zh-TW" altLang="en-US" sz="2400" smtClean="0">
                <a:latin typeface="Times New Roman" panose="02020603050405020304" pitchFamily="18" charset="0"/>
                <a:ea typeface="標楷體" panose="03000509000000000000" pitchFamily="65" charset="-120"/>
              </a:rPr>
              <a:t>稱為</a:t>
            </a:r>
            <a:r>
              <a:rPr lang="en-US" altLang="zh-TW" sz="2400" smtClean="0">
                <a:latin typeface="Times New Roman" panose="02020603050405020304" pitchFamily="18" charset="0"/>
                <a:ea typeface="標楷體" panose="03000509000000000000" pitchFamily="65" charset="-120"/>
              </a:rPr>
              <a:t>S/P-GW-D)</a:t>
            </a:r>
            <a:r>
              <a:rPr lang="zh-TW" altLang="en-US" sz="2400" smtClean="0">
                <a:latin typeface="Times New Roman" panose="02020603050405020304" pitchFamily="18" charset="0"/>
                <a:ea typeface="標楷體" panose="03000509000000000000" pitchFamily="65" charset="-120"/>
              </a:rPr>
              <a:t> ，</a:t>
            </a:r>
            <a:endParaRPr lang="en-US" altLang="zh-TW" sz="2400" smtClean="0">
              <a:latin typeface="Times New Roman" panose="02020603050405020304" pitchFamily="18" charset="0"/>
              <a:ea typeface="標楷體" panose="03000509000000000000" pitchFamily="65" charset="-120"/>
            </a:endParaRPr>
          </a:p>
          <a:p>
            <a:pPr lvl="1"/>
            <a:r>
              <a:rPr lang="zh-TW" altLang="en-US" sz="2400" smtClean="0">
                <a:latin typeface="Times New Roman" panose="02020603050405020304" pitchFamily="18" charset="0"/>
                <a:ea typeface="標楷體" panose="03000509000000000000" pitchFamily="65" charset="-120"/>
              </a:rPr>
              <a:t>將結合</a:t>
            </a:r>
            <a:r>
              <a:rPr lang="en-US" altLang="zh-TW" sz="2400" smtClean="0">
                <a:latin typeface="Times New Roman" panose="02020603050405020304" pitchFamily="18" charset="0"/>
                <a:ea typeface="標楷體" panose="03000509000000000000" pitchFamily="65" charset="-120"/>
              </a:rPr>
              <a:t>S-GW</a:t>
            </a:r>
            <a:r>
              <a:rPr lang="zh-TW" altLang="en-US" sz="2400" smtClean="0">
                <a:latin typeface="Times New Roman" panose="02020603050405020304" pitchFamily="18" charset="0"/>
                <a:ea typeface="標楷體" panose="03000509000000000000" pitchFamily="65" charset="-120"/>
              </a:rPr>
              <a:t>和</a:t>
            </a:r>
            <a:r>
              <a:rPr lang="en-US" altLang="zh-TW" sz="2400" smtClean="0">
                <a:latin typeface="Times New Roman" panose="02020603050405020304" pitchFamily="18" charset="0"/>
                <a:ea typeface="標楷體" panose="03000509000000000000" pitchFamily="65" charset="-120"/>
              </a:rPr>
              <a:t>P-GW</a:t>
            </a:r>
            <a:r>
              <a:rPr lang="zh-TW" altLang="en-US" sz="2400" smtClean="0">
                <a:latin typeface="Times New Roman" panose="02020603050405020304" pitchFamily="18" charset="0"/>
                <a:ea typeface="標楷體" panose="03000509000000000000" pitchFamily="65" charset="-120"/>
              </a:rPr>
              <a:t>的</a:t>
            </a:r>
            <a:r>
              <a:rPr lang="en-US" altLang="zh-TW" sz="2400" smtClean="0">
                <a:latin typeface="Times New Roman" panose="02020603050405020304" pitchFamily="18" charset="0"/>
                <a:ea typeface="標楷體" panose="03000509000000000000" pitchFamily="65" charset="-120"/>
              </a:rPr>
              <a:t>control plane</a:t>
            </a:r>
            <a:r>
              <a:rPr lang="zh-TW" altLang="en-US" sz="2400" smtClean="0">
                <a:latin typeface="Times New Roman" panose="02020603050405020304" pitchFamily="18" charset="0"/>
                <a:ea typeface="標楷體" panose="03000509000000000000" pitchFamily="65" charset="-120"/>
              </a:rPr>
              <a:t>功能，設計</a:t>
            </a:r>
            <a:r>
              <a:rPr lang="en-US" altLang="zh-TW" sz="2400" smtClean="0">
                <a:latin typeface="Times New Roman" panose="02020603050405020304" pitchFamily="18" charset="0"/>
                <a:ea typeface="標楷體" panose="03000509000000000000" pitchFamily="65" charset="-120"/>
              </a:rPr>
              <a:t>S/P-GW control application (</a:t>
            </a:r>
            <a:r>
              <a:rPr lang="zh-TW" altLang="en-US" sz="2400" smtClean="0">
                <a:latin typeface="Times New Roman" panose="02020603050405020304" pitchFamily="18" charset="0"/>
                <a:ea typeface="標楷體" panose="03000509000000000000" pitchFamily="65" charset="-120"/>
              </a:rPr>
              <a:t>稱為</a:t>
            </a:r>
            <a:r>
              <a:rPr lang="en-US" altLang="zh-TW" sz="2400" smtClean="0">
                <a:latin typeface="Times New Roman" panose="02020603050405020304" pitchFamily="18" charset="0"/>
                <a:ea typeface="標楷體" panose="03000509000000000000" pitchFamily="65" charset="-120"/>
              </a:rPr>
              <a:t>S/P-GW-C)</a:t>
            </a:r>
            <a:r>
              <a:rPr lang="zh-TW" altLang="en-US" sz="2400" smtClean="0">
                <a:latin typeface="Times New Roman" panose="02020603050405020304" pitchFamily="18" charset="0"/>
                <a:ea typeface="標楷體" panose="03000509000000000000" pitchFamily="65" charset="-120"/>
              </a:rPr>
              <a:t> ，</a:t>
            </a:r>
            <a:endParaRPr lang="en-US" altLang="zh-TW" sz="2400" smtClean="0">
              <a:latin typeface="Times New Roman" panose="02020603050405020304" pitchFamily="18" charset="0"/>
              <a:ea typeface="標楷體" panose="03000509000000000000" pitchFamily="65" charset="-120"/>
            </a:endParaRPr>
          </a:p>
          <a:p>
            <a:pPr lvl="1"/>
            <a:r>
              <a:rPr lang="zh-TW" altLang="en-US" sz="2400" smtClean="0">
                <a:latin typeface="Times New Roman" panose="02020603050405020304" pitchFamily="18" charset="0"/>
                <a:ea typeface="標楷體" panose="03000509000000000000" pitchFamily="65" charset="-120"/>
              </a:rPr>
              <a:t>並將</a:t>
            </a:r>
            <a:r>
              <a:rPr lang="en-US" altLang="zh-TW" sz="2400" smtClean="0">
                <a:latin typeface="Times New Roman" panose="02020603050405020304" pitchFamily="18" charset="0"/>
                <a:ea typeface="標楷體" panose="03000509000000000000" pitchFamily="65" charset="-120"/>
              </a:rPr>
              <a:t>S/P-GW-C</a:t>
            </a:r>
            <a:r>
              <a:rPr lang="zh-TW" altLang="en-US" sz="2400" smtClean="0">
                <a:latin typeface="Times New Roman" panose="02020603050405020304" pitchFamily="18" charset="0"/>
                <a:ea typeface="標楷體" panose="03000509000000000000" pitchFamily="65" charset="-120"/>
              </a:rPr>
              <a:t>虛擬化，交由</a:t>
            </a:r>
            <a:r>
              <a:rPr lang="en-US" altLang="zh-TW" sz="2400" smtClean="0">
                <a:latin typeface="Times New Roman" panose="02020603050405020304" pitchFamily="18" charset="0"/>
                <a:ea typeface="標楷體" panose="03000509000000000000" pitchFamily="65" charset="-120"/>
              </a:rPr>
              <a:t>SDN-based EPC controller</a:t>
            </a:r>
            <a:r>
              <a:rPr lang="zh-TW" altLang="en-US" sz="2400" smtClean="0">
                <a:latin typeface="Times New Roman" panose="02020603050405020304" pitchFamily="18" charset="0"/>
                <a:ea typeface="標楷體" panose="03000509000000000000" pitchFamily="65" charset="-120"/>
              </a:rPr>
              <a:t>做集中式管理。</a:t>
            </a:r>
            <a:endParaRPr lang="en-US" altLang="zh-TW" sz="2400" smtClean="0">
              <a:latin typeface="Times New Roman" panose="02020603050405020304" pitchFamily="18" charset="0"/>
              <a:ea typeface="標楷體" panose="03000509000000000000" pitchFamily="65" charset="-120"/>
            </a:endParaRPr>
          </a:p>
          <a:p>
            <a:pPr lvl="1"/>
            <a:r>
              <a:rPr lang="zh-TW" altLang="en-US" sz="2400" smtClean="0">
                <a:latin typeface="Times New Roman" panose="02020603050405020304" pitchFamily="18" charset="0"/>
                <a:ea typeface="標楷體" panose="03000509000000000000" pitchFamily="65" charset="-120"/>
              </a:rPr>
              <a:t>將設計</a:t>
            </a:r>
            <a:r>
              <a:rPr lang="en-US" altLang="zh-TW" sz="2400" smtClean="0">
                <a:latin typeface="Times New Roman" panose="02020603050405020304" pitchFamily="18" charset="0"/>
                <a:ea typeface="標楷體" panose="03000509000000000000" pitchFamily="65" charset="-120"/>
              </a:rPr>
              <a:t>EPC controller</a:t>
            </a:r>
            <a:r>
              <a:rPr lang="zh-TW" altLang="en-US" sz="2400" smtClean="0">
                <a:latin typeface="Times New Roman" panose="02020603050405020304" pitchFamily="18" charset="0"/>
                <a:ea typeface="標楷體" panose="03000509000000000000" pitchFamily="65" charset="-120"/>
              </a:rPr>
              <a:t>平台，使</a:t>
            </a:r>
            <a:r>
              <a:rPr lang="en-US" altLang="zh-TW" sz="2400" smtClean="0">
                <a:latin typeface="Times New Roman" panose="02020603050405020304" pitchFamily="18" charset="0"/>
                <a:ea typeface="標楷體" panose="03000509000000000000" pitchFamily="65" charset="-120"/>
              </a:rPr>
              <a:t>EPC</a:t>
            </a:r>
            <a:r>
              <a:rPr lang="zh-TW" altLang="en-US" sz="2400" smtClean="0">
                <a:latin typeface="Times New Roman" panose="02020603050405020304" pitchFamily="18" charset="0"/>
                <a:ea typeface="標楷體" panose="03000509000000000000" pitchFamily="65" charset="-120"/>
              </a:rPr>
              <a:t> </a:t>
            </a:r>
            <a:r>
              <a:rPr lang="en-US" altLang="zh-TW" sz="2400" smtClean="0">
                <a:latin typeface="Times New Roman" panose="02020603050405020304" pitchFamily="18" charset="0"/>
                <a:ea typeface="標楷體" panose="03000509000000000000" pitchFamily="65" charset="-120"/>
              </a:rPr>
              <a:t>control plane</a:t>
            </a:r>
            <a:r>
              <a:rPr lang="zh-TW" altLang="en-US" sz="2400" smtClean="0">
                <a:latin typeface="Times New Roman" panose="02020603050405020304" pitchFamily="18" charset="0"/>
                <a:ea typeface="標楷體" panose="03000509000000000000" pitchFamily="65" charset="-120"/>
              </a:rPr>
              <a:t> </a:t>
            </a:r>
            <a:r>
              <a:rPr lang="en-US" altLang="zh-TW" sz="2400" smtClean="0">
                <a:latin typeface="Times New Roman" panose="02020603050405020304" pitchFamily="18" charset="0"/>
                <a:ea typeface="標楷體" panose="03000509000000000000" pitchFamily="65" charset="-120"/>
              </a:rPr>
              <a:t>(MME, S/P-GW-C, PCRF)</a:t>
            </a:r>
            <a:r>
              <a:rPr lang="zh-TW" altLang="en-US" sz="2400" smtClean="0">
                <a:latin typeface="Times New Roman" panose="02020603050405020304" pitchFamily="18" charset="0"/>
                <a:ea typeface="標楷體" panose="03000509000000000000" pitchFamily="65" charset="-120"/>
              </a:rPr>
              <a:t>資訊共享。</a:t>
            </a:r>
            <a:endParaRPr lang="en-US" altLang="zh-TW" sz="2400" smtClean="0">
              <a:latin typeface="Times New Roman" panose="02020603050405020304" pitchFamily="18" charset="0"/>
              <a:ea typeface="標楷體" panose="03000509000000000000" pitchFamily="65" charset="-120"/>
            </a:endParaRPr>
          </a:p>
          <a:p>
            <a:endParaRPr lang="zh-TW" altLang="en-US" smtClean="0"/>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3891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656C33A5-1633-4546-AFF0-899F5407A3FD}" type="slidenum">
              <a:rPr kumimoji="0" lang="en-US" altLang="zh-TW" baseline="0" smtClean="0">
                <a:latin typeface="Garamond" panose="02020404030301010803" pitchFamily="18" charset="0"/>
              </a:rPr>
              <a:pPr/>
              <a:t>44</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4275611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
          <p:cNvSpPr>
            <a:spLocks noGrp="1"/>
          </p:cNvSpPr>
          <p:nvPr>
            <p:ph type="title"/>
          </p:nvPr>
        </p:nvSpPr>
        <p:spPr/>
        <p:txBody>
          <a:bodyPr/>
          <a:lstStyle/>
          <a:p>
            <a:r>
              <a:rPr lang="zh-TW" altLang="en-US" sz="3600" dirty="0" smtClean="0">
                <a:latin typeface="標楷體" panose="03000509000000000000" pitchFamily="65" charset="-120"/>
                <a:ea typeface="標楷體" panose="03000509000000000000" pitchFamily="65" charset="-120"/>
              </a:rPr>
              <a:t>子計畫</a:t>
            </a:r>
            <a:r>
              <a:rPr lang="en-US" altLang="zh-TW" sz="3600" dirty="0" smtClean="0">
                <a:latin typeface="標楷體" panose="03000509000000000000" pitchFamily="65" charset="-120"/>
                <a:ea typeface="標楷體" panose="03000509000000000000" pitchFamily="65" charset="-120"/>
              </a:rPr>
              <a:t>:</a:t>
            </a:r>
            <a:r>
              <a:rPr lang="zh-TW" altLang="en-US" sz="3600" i="1" dirty="0" smtClean="0">
                <a:latin typeface="Book Antiqua" panose="02040602050305030304" pitchFamily="18" charset="0"/>
                <a:ea typeface="標楷體" panose="03000509000000000000" pitchFamily="65" charset="-120"/>
              </a:rPr>
              <a:t>導入</a:t>
            </a:r>
            <a:r>
              <a:rPr lang="en-US" altLang="zh-TW" sz="3600" i="1" dirty="0" smtClean="0">
                <a:latin typeface="Book Antiqua" panose="02040602050305030304" pitchFamily="18" charset="0"/>
                <a:ea typeface="標楷體" panose="03000509000000000000" pitchFamily="65" charset="-120"/>
              </a:rPr>
              <a:t>SDN/NFV</a:t>
            </a:r>
            <a:r>
              <a:rPr lang="zh-TW" altLang="en-US" sz="3600" i="1" dirty="0" smtClean="0">
                <a:latin typeface="Book Antiqua" panose="02040602050305030304" pitchFamily="18" charset="0"/>
                <a:ea typeface="標楷體" panose="03000509000000000000" pitchFamily="65" charset="-120"/>
              </a:rPr>
              <a:t>之行動核心網路 </a:t>
            </a:r>
            <a:r>
              <a:rPr lang="en-US" altLang="zh-TW" sz="3600" i="1" dirty="0" smtClean="0">
                <a:latin typeface="Book Antiqua" panose="02040602050305030304" pitchFamily="18" charset="0"/>
                <a:ea typeface="標楷體" panose="03000509000000000000" pitchFamily="65" charset="-120"/>
              </a:rPr>
              <a:t>(SDN/NFV-enabled EPC)</a:t>
            </a:r>
            <a:endParaRPr lang="zh-TW" altLang="en-US" sz="3600" dirty="0" smtClean="0"/>
          </a:p>
        </p:txBody>
      </p:sp>
      <p:sp>
        <p:nvSpPr>
          <p:cNvPr id="39939" name="內容版面配置區 2"/>
          <p:cNvSpPr>
            <a:spLocks noGrp="1"/>
          </p:cNvSpPr>
          <p:nvPr>
            <p:ph idx="1"/>
          </p:nvPr>
        </p:nvSpPr>
        <p:spPr/>
        <p:txBody>
          <a:bodyPr/>
          <a:lstStyle/>
          <a:p>
            <a:r>
              <a:rPr lang="zh-TW" altLang="en-US" sz="3200" smtClean="0">
                <a:latin typeface="Times New Roman" panose="02020603050405020304" pitchFamily="18" charset="0"/>
                <a:ea typeface="標楷體" panose="03000509000000000000" pitchFamily="65" charset="-120"/>
              </a:rPr>
              <a:t>工作項目二</a:t>
            </a:r>
            <a:r>
              <a:rPr lang="en-US" altLang="zh-TW" sz="3200" smtClean="0">
                <a:latin typeface="Times New Roman" panose="02020603050405020304" pitchFamily="18" charset="0"/>
                <a:ea typeface="標楷體" panose="03000509000000000000" pitchFamily="65" charset="-120"/>
              </a:rPr>
              <a:t>:</a:t>
            </a:r>
            <a:r>
              <a:rPr lang="zh-TW" altLang="en-US" sz="3200" smtClean="0">
                <a:latin typeface="Times New Roman" panose="02020603050405020304" pitchFamily="18" charset="0"/>
                <a:ea typeface="標楷體" panose="03000509000000000000" pitchFamily="65" charset="-120"/>
              </a:rPr>
              <a:t>導入</a:t>
            </a:r>
            <a:r>
              <a:rPr lang="en-US" altLang="zh-TW" sz="3200" smtClean="0">
                <a:latin typeface="Times New Roman" panose="02020603050405020304" pitchFamily="18" charset="0"/>
                <a:ea typeface="標楷體" panose="03000509000000000000" pitchFamily="65" charset="-120"/>
              </a:rPr>
              <a:t>NFV</a:t>
            </a:r>
            <a:r>
              <a:rPr lang="zh-TW" altLang="en-US" sz="3200" smtClean="0">
                <a:latin typeface="Times New Roman" panose="02020603050405020304" pitchFamily="18" charset="0"/>
                <a:ea typeface="標楷體" panose="03000509000000000000" pitchFamily="65" charset="-120"/>
              </a:rPr>
              <a:t>之行動核心網路</a:t>
            </a:r>
            <a:endParaRPr lang="en-US" altLang="zh-TW" sz="3200" smtClean="0">
              <a:latin typeface="Times New Roman" panose="02020603050405020304" pitchFamily="18" charset="0"/>
              <a:ea typeface="標楷體" panose="03000509000000000000" pitchFamily="65" charset="-120"/>
            </a:endParaRPr>
          </a:p>
          <a:p>
            <a:pPr lvl="1"/>
            <a:r>
              <a:rPr lang="zh-TW" altLang="en-US" sz="2400" smtClean="0">
                <a:latin typeface="Times New Roman" panose="02020603050405020304" pitchFamily="18" charset="0"/>
                <a:ea typeface="標楷體" panose="03000509000000000000" pitchFamily="65" charset="-120"/>
              </a:rPr>
              <a:t>將以</a:t>
            </a:r>
            <a:r>
              <a:rPr lang="en-US" altLang="zh-TW" sz="2400" smtClean="0">
                <a:latin typeface="Times New Roman" panose="02020603050405020304" pitchFamily="18" charset="0"/>
                <a:ea typeface="標楷體" panose="03000509000000000000" pitchFamily="65" charset="-120"/>
              </a:rPr>
              <a:t>OpenStack</a:t>
            </a:r>
            <a:r>
              <a:rPr lang="zh-TW" altLang="en-US" sz="2400" smtClean="0">
                <a:latin typeface="Times New Roman" panose="02020603050405020304" pitchFamily="18" charset="0"/>
                <a:ea typeface="標楷體" panose="03000509000000000000" pitchFamily="65" charset="-120"/>
              </a:rPr>
              <a:t>作為虛擬化</a:t>
            </a:r>
            <a:r>
              <a:rPr lang="en-US" altLang="zh-TW" sz="2400" smtClean="0">
                <a:latin typeface="Times New Roman" panose="02020603050405020304" pitchFamily="18" charset="0"/>
                <a:ea typeface="標楷體" panose="03000509000000000000" pitchFamily="65" charset="-120"/>
              </a:rPr>
              <a:t>EPC control plane</a:t>
            </a:r>
            <a:r>
              <a:rPr lang="zh-TW" altLang="en-US" sz="2400" smtClean="0">
                <a:latin typeface="Times New Roman" panose="02020603050405020304" pitchFamily="18" charset="0"/>
                <a:ea typeface="標楷體" panose="03000509000000000000" pitchFamily="65" charset="-120"/>
              </a:rPr>
              <a:t>的基礎，把</a:t>
            </a:r>
            <a:r>
              <a:rPr lang="en-US" altLang="zh-TW" sz="2400" smtClean="0">
                <a:latin typeface="Times New Roman" panose="02020603050405020304" pitchFamily="18" charset="0"/>
                <a:ea typeface="標楷體" panose="03000509000000000000" pitchFamily="65" charset="-120"/>
              </a:rPr>
              <a:t>SDN-enabled EPC</a:t>
            </a:r>
            <a:r>
              <a:rPr lang="zh-TW" altLang="zh-TW" sz="2400" smtClean="0">
                <a:latin typeface="Times New Roman" panose="02020603050405020304" pitchFamily="18" charset="0"/>
                <a:ea typeface="標楷體" panose="03000509000000000000" pitchFamily="65" charset="-120"/>
              </a:rPr>
              <a:t>的</a:t>
            </a:r>
            <a:r>
              <a:rPr lang="en-US" altLang="zh-TW" sz="2400" smtClean="0">
                <a:latin typeface="Times New Roman" panose="02020603050405020304" pitchFamily="18" charset="0"/>
                <a:ea typeface="標楷體" panose="03000509000000000000" pitchFamily="65" charset="-120"/>
              </a:rPr>
              <a:t>MME</a:t>
            </a:r>
            <a:r>
              <a:rPr lang="zh-TW" altLang="zh-TW" sz="2400" smtClean="0">
                <a:latin typeface="Times New Roman" panose="02020603050405020304" pitchFamily="18" charset="0"/>
                <a:ea typeface="標楷體" panose="03000509000000000000" pitchFamily="65" charset="-120"/>
              </a:rPr>
              <a:t>、</a:t>
            </a:r>
            <a:r>
              <a:rPr lang="en-US" altLang="zh-TW" sz="2400" smtClean="0">
                <a:latin typeface="Times New Roman" panose="02020603050405020304" pitchFamily="18" charset="0"/>
                <a:ea typeface="標楷體" panose="03000509000000000000" pitchFamily="65" charset="-120"/>
              </a:rPr>
              <a:t>S/P-GW-C</a:t>
            </a:r>
            <a:r>
              <a:rPr lang="zh-TW" altLang="zh-TW" sz="2400" smtClean="0">
                <a:latin typeface="Times New Roman" panose="02020603050405020304" pitchFamily="18" charset="0"/>
                <a:ea typeface="標楷體" panose="03000509000000000000" pitchFamily="65" charset="-120"/>
              </a:rPr>
              <a:t>、</a:t>
            </a:r>
            <a:r>
              <a:rPr lang="en-US" altLang="zh-TW" sz="2400" smtClean="0">
                <a:latin typeface="Times New Roman" panose="02020603050405020304" pitchFamily="18" charset="0"/>
                <a:ea typeface="標楷體" panose="03000509000000000000" pitchFamily="65" charset="-120"/>
              </a:rPr>
              <a:t>PCRF</a:t>
            </a:r>
            <a:r>
              <a:rPr lang="zh-TW" altLang="zh-TW" sz="2400" smtClean="0">
                <a:latin typeface="Times New Roman" panose="02020603050405020304" pitchFamily="18" charset="0"/>
                <a:ea typeface="標楷體" panose="03000509000000000000" pitchFamily="65" charset="-120"/>
              </a:rPr>
              <a:t>網路元件，佈署在</a:t>
            </a:r>
            <a:r>
              <a:rPr lang="en-US" altLang="zh-TW" sz="2400" smtClean="0">
                <a:latin typeface="Times New Roman" panose="02020603050405020304" pitchFamily="18" charset="0"/>
                <a:ea typeface="標楷體" panose="03000509000000000000" pitchFamily="65" charset="-120"/>
              </a:rPr>
              <a:t>OpenStack</a:t>
            </a:r>
            <a:r>
              <a:rPr lang="zh-TW" altLang="zh-TW" sz="2400" smtClean="0">
                <a:latin typeface="Times New Roman" panose="02020603050405020304" pitchFamily="18" charset="0"/>
                <a:ea typeface="標楷體" panose="03000509000000000000" pitchFamily="65" charset="-120"/>
              </a:rPr>
              <a:t>的協調平台上，</a:t>
            </a:r>
            <a:endParaRPr lang="en-US" altLang="zh-TW" sz="2400" smtClean="0">
              <a:latin typeface="Times New Roman" panose="02020603050405020304" pitchFamily="18" charset="0"/>
              <a:ea typeface="標楷體" panose="03000509000000000000" pitchFamily="65" charset="-120"/>
            </a:endParaRPr>
          </a:p>
          <a:p>
            <a:pPr lvl="1"/>
            <a:r>
              <a:rPr lang="zh-TW" altLang="zh-TW" sz="2400" smtClean="0">
                <a:latin typeface="Times New Roman" panose="02020603050405020304" pitchFamily="18" charset="0"/>
                <a:ea typeface="標楷體" panose="03000509000000000000" pitchFamily="65" charset="-120"/>
              </a:rPr>
              <a:t>設計資源調度</a:t>
            </a:r>
            <a:r>
              <a:rPr lang="en-US" altLang="zh-TW" sz="2400" smtClean="0">
                <a:latin typeface="Times New Roman" panose="02020603050405020304" pitchFamily="18" charset="0"/>
                <a:ea typeface="標楷體" panose="03000509000000000000" pitchFamily="65" charset="-120"/>
              </a:rPr>
              <a:t>(orchestration)</a:t>
            </a:r>
            <a:r>
              <a:rPr lang="zh-TW" altLang="zh-TW" sz="2400" smtClean="0">
                <a:latin typeface="Times New Roman" panose="02020603050405020304" pitchFamily="18" charset="0"/>
                <a:ea typeface="標楷體" panose="03000509000000000000" pitchFamily="65" charset="-120"/>
              </a:rPr>
              <a:t>演算法，</a:t>
            </a:r>
            <a:r>
              <a:rPr lang="en-US" altLang="zh-TW" sz="2400" smtClean="0">
                <a:latin typeface="Times New Roman" panose="02020603050405020304" pitchFamily="18" charset="0"/>
                <a:ea typeface="標楷體" panose="03000509000000000000" pitchFamily="65" charset="-120"/>
              </a:rPr>
              <a:t>EPC</a:t>
            </a:r>
            <a:r>
              <a:rPr lang="zh-TW" altLang="en-US" sz="2400" smtClean="0">
                <a:latin typeface="Times New Roman" panose="02020603050405020304" pitchFamily="18" charset="0"/>
                <a:ea typeface="標楷體" panose="03000509000000000000" pitchFamily="65" charset="-120"/>
              </a:rPr>
              <a:t> </a:t>
            </a:r>
            <a:r>
              <a:rPr lang="en-US" altLang="zh-TW" sz="2400" smtClean="0">
                <a:latin typeface="Times New Roman" panose="02020603050405020304" pitchFamily="18" charset="0"/>
                <a:ea typeface="標楷體" panose="03000509000000000000" pitchFamily="65" charset="-120"/>
              </a:rPr>
              <a:t>controller</a:t>
            </a:r>
            <a:r>
              <a:rPr lang="zh-TW" altLang="zh-TW" sz="2400" smtClean="0">
                <a:latin typeface="Times New Roman" panose="02020603050405020304" pitchFamily="18" charset="0"/>
                <a:ea typeface="標楷體" panose="03000509000000000000" pitchFamily="65" charset="-120"/>
              </a:rPr>
              <a:t>可依據網路的負載量動態的配置所需資源，</a:t>
            </a:r>
            <a:r>
              <a:rPr lang="zh-TW" altLang="en-US" sz="2400" smtClean="0">
                <a:latin typeface="Times New Roman" panose="02020603050405020304" pitchFamily="18" charset="0"/>
                <a:ea typeface="標楷體" panose="03000509000000000000" pitchFamily="65" charset="-120"/>
              </a:rPr>
              <a:t>以</a:t>
            </a:r>
            <a:r>
              <a:rPr lang="zh-TW" altLang="zh-TW" sz="2400" smtClean="0">
                <a:latin typeface="Times New Roman" panose="02020603050405020304" pitchFamily="18" charset="0"/>
                <a:ea typeface="標楷體" panose="03000509000000000000" pitchFamily="65" charset="-120"/>
              </a:rPr>
              <a:t>滿足網路傳輸品質的需求。</a:t>
            </a:r>
            <a:endParaRPr lang="en-US" altLang="zh-TW" sz="2400" smtClean="0">
              <a:latin typeface="Times New Roman" panose="02020603050405020304" pitchFamily="18" charset="0"/>
              <a:ea typeface="標楷體" panose="03000509000000000000" pitchFamily="65" charset="-120"/>
            </a:endParaRPr>
          </a:p>
          <a:p>
            <a:pPr lvl="2"/>
            <a:r>
              <a:rPr lang="zh-TW" altLang="zh-TW" sz="2000" smtClean="0">
                <a:latin typeface="Times New Roman" panose="02020603050405020304" pitchFamily="18" charset="0"/>
                <a:ea typeface="標楷體" panose="03000509000000000000" pitchFamily="65" charset="-120"/>
              </a:rPr>
              <a:t>當超過一定的負載量時，</a:t>
            </a:r>
            <a:r>
              <a:rPr lang="en-US" altLang="zh-TW" sz="2000" smtClean="0">
                <a:latin typeface="Times New Roman" panose="02020603050405020304" pitchFamily="18" charset="0"/>
                <a:ea typeface="標楷體" panose="03000509000000000000" pitchFamily="65" charset="-120"/>
              </a:rPr>
              <a:t>OpenStack</a:t>
            </a:r>
            <a:r>
              <a:rPr lang="zh-TW" altLang="zh-TW" sz="2000" smtClean="0">
                <a:latin typeface="Times New Roman" panose="02020603050405020304" pitchFamily="18" charset="0"/>
                <a:ea typeface="標楷體" panose="03000509000000000000" pitchFamily="65" charset="-120"/>
              </a:rPr>
              <a:t>可以增加</a:t>
            </a:r>
            <a:r>
              <a:rPr lang="en-US" altLang="zh-TW" sz="2000" smtClean="0">
                <a:latin typeface="Times New Roman" panose="02020603050405020304" pitchFamily="18" charset="0"/>
                <a:ea typeface="標楷體" panose="03000509000000000000" pitchFamily="65" charset="-120"/>
              </a:rPr>
              <a:t>S/P-GW-C</a:t>
            </a:r>
            <a:r>
              <a:rPr lang="zh-TW" altLang="zh-TW" sz="2000" smtClean="0">
                <a:latin typeface="Times New Roman" panose="02020603050405020304" pitchFamily="18" charset="0"/>
                <a:ea typeface="標楷體" panose="03000509000000000000" pitchFamily="65" charset="-120"/>
              </a:rPr>
              <a:t>虛擬機</a:t>
            </a:r>
            <a:r>
              <a:rPr lang="en-US" altLang="zh-TW" sz="2000" smtClean="0">
                <a:latin typeface="Times New Roman" panose="02020603050405020304" pitchFamily="18" charset="0"/>
                <a:ea typeface="標楷體" panose="03000509000000000000" pitchFamily="65" charset="-120"/>
              </a:rPr>
              <a:t>VM</a:t>
            </a:r>
            <a:r>
              <a:rPr lang="zh-TW" altLang="zh-TW" sz="2000" smtClean="0">
                <a:latin typeface="Times New Roman" panose="02020603050405020304" pitchFamily="18" charset="0"/>
                <a:ea typeface="標楷體" panose="03000509000000000000" pitchFamily="65" charset="-120"/>
              </a:rPr>
              <a:t>數量</a:t>
            </a:r>
            <a:r>
              <a:rPr lang="zh-TW" altLang="en-US" sz="2000" smtClean="0">
                <a:latin typeface="Times New Roman" panose="02020603050405020304" pitchFamily="18" charset="0"/>
                <a:ea typeface="標楷體" panose="03000509000000000000" pitchFamily="65" charset="-120"/>
              </a:rPr>
              <a:t>來</a:t>
            </a:r>
            <a:r>
              <a:rPr lang="zh-TW" altLang="zh-TW" sz="2000" smtClean="0">
                <a:latin typeface="Times New Roman" panose="02020603050405020304" pitchFamily="18" charset="0"/>
                <a:ea typeface="標楷體" panose="03000509000000000000" pitchFamily="65" charset="-120"/>
              </a:rPr>
              <a:t>處理</a:t>
            </a:r>
            <a:r>
              <a:rPr lang="en-US" altLang="zh-TW" sz="2000" smtClean="0">
                <a:latin typeface="Times New Roman" panose="02020603050405020304" pitchFamily="18" charset="0"/>
                <a:ea typeface="標楷體" panose="03000509000000000000" pitchFamily="65" charset="-120"/>
              </a:rPr>
              <a:t>control signal</a:t>
            </a:r>
            <a:r>
              <a:rPr lang="zh-TW" altLang="zh-TW" sz="2000" smtClean="0">
                <a:latin typeface="Times New Roman" panose="02020603050405020304" pitchFamily="18" charset="0"/>
                <a:ea typeface="標楷體" panose="03000509000000000000" pitchFamily="65" charset="-120"/>
              </a:rPr>
              <a:t>，並通知</a:t>
            </a:r>
            <a:r>
              <a:rPr lang="en-US" altLang="zh-TW" sz="2000" smtClean="0">
                <a:latin typeface="Times New Roman" panose="02020603050405020304" pitchFamily="18" charset="0"/>
                <a:ea typeface="標楷體" panose="03000509000000000000" pitchFamily="65" charset="-120"/>
              </a:rPr>
              <a:t>EPC</a:t>
            </a:r>
            <a:r>
              <a:rPr lang="zh-TW" altLang="en-US" sz="2000" smtClean="0">
                <a:latin typeface="Times New Roman" panose="02020603050405020304" pitchFamily="18" charset="0"/>
                <a:ea typeface="標楷體" panose="03000509000000000000" pitchFamily="65" charset="-120"/>
              </a:rPr>
              <a:t> </a:t>
            </a:r>
            <a:r>
              <a:rPr lang="en-US" altLang="zh-TW" sz="2000" smtClean="0">
                <a:latin typeface="Times New Roman" panose="02020603050405020304" pitchFamily="18" charset="0"/>
                <a:ea typeface="標楷體" panose="03000509000000000000" pitchFamily="65" charset="-120"/>
              </a:rPr>
              <a:t>controller</a:t>
            </a:r>
            <a:r>
              <a:rPr lang="zh-TW" altLang="zh-TW" sz="2000" smtClean="0">
                <a:latin typeface="Times New Roman" panose="02020603050405020304" pitchFamily="18" charset="0"/>
                <a:ea typeface="標楷體" panose="03000509000000000000" pitchFamily="65" charset="-120"/>
              </a:rPr>
              <a:t>配置</a:t>
            </a:r>
            <a:r>
              <a:rPr lang="zh-TW" altLang="en-US" sz="2000" smtClean="0">
                <a:latin typeface="Times New Roman" panose="02020603050405020304" pitchFamily="18" charset="0"/>
                <a:ea typeface="標楷體" panose="03000509000000000000" pitchFamily="65" charset="-120"/>
              </a:rPr>
              <a:t>較多的</a:t>
            </a:r>
            <a:r>
              <a:rPr lang="en-US" altLang="zh-TW" sz="2000" smtClean="0">
                <a:latin typeface="Times New Roman" panose="02020603050405020304" pitchFamily="18" charset="0"/>
                <a:ea typeface="標楷體" panose="03000509000000000000" pitchFamily="65" charset="-120"/>
              </a:rPr>
              <a:t>OpenFlow switch</a:t>
            </a:r>
            <a:r>
              <a:rPr lang="zh-TW" altLang="en-US" sz="2000" smtClean="0">
                <a:latin typeface="Times New Roman" panose="02020603050405020304" pitchFamily="18" charset="0"/>
                <a:ea typeface="標楷體" panose="03000509000000000000" pitchFamily="65" charset="-120"/>
              </a:rPr>
              <a:t>作為</a:t>
            </a:r>
            <a:r>
              <a:rPr lang="en-US" altLang="zh-TW" sz="2000" smtClean="0">
                <a:latin typeface="Times New Roman" panose="02020603050405020304" pitchFamily="18" charset="0"/>
                <a:ea typeface="標楷體" panose="03000509000000000000" pitchFamily="65" charset="-120"/>
              </a:rPr>
              <a:t>S/P-GW-D</a:t>
            </a:r>
            <a:r>
              <a:rPr lang="zh-TW" altLang="zh-TW" sz="2000" smtClean="0">
                <a:latin typeface="Times New Roman" panose="02020603050405020304" pitchFamily="18" charset="0"/>
                <a:ea typeface="標楷體" panose="03000509000000000000" pitchFamily="65" charset="-120"/>
              </a:rPr>
              <a:t>來處理</a:t>
            </a:r>
            <a:r>
              <a:rPr lang="en-US" altLang="zh-TW" sz="2000" smtClean="0">
                <a:latin typeface="Times New Roman" panose="02020603050405020304" pitchFamily="18" charset="0"/>
                <a:ea typeface="標楷體" panose="03000509000000000000" pitchFamily="65" charset="-120"/>
              </a:rPr>
              <a:t>user traffic</a:t>
            </a:r>
            <a:r>
              <a:rPr lang="zh-TW" altLang="zh-TW" sz="2000" smtClean="0">
                <a:latin typeface="Times New Roman" panose="02020603050405020304" pitchFamily="18" charset="0"/>
                <a:ea typeface="標楷體" panose="03000509000000000000" pitchFamily="65" charset="-120"/>
              </a:rPr>
              <a:t>；而當負載量回復正常時，</a:t>
            </a:r>
            <a:r>
              <a:rPr lang="zh-TW" altLang="en-US" sz="2000" smtClean="0">
                <a:latin typeface="Times New Roman" panose="02020603050405020304" pitchFamily="18" charset="0"/>
                <a:ea typeface="標楷體" panose="03000509000000000000" pitchFamily="65" charset="-120"/>
              </a:rPr>
              <a:t>再</a:t>
            </a:r>
            <a:r>
              <a:rPr lang="zh-TW" altLang="zh-TW" sz="2000" smtClean="0">
                <a:latin typeface="Times New Roman" panose="02020603050405020304" pitchFamily="18" charset="0"/>
                <a:ea typeface="標楷體" panose="03000509000000000000" pitchFamily="65" charset="-120"/>
              </a:rPr>
              <a:t>透過</a:t>
            </a:r>
            <a:r>
              <a:rPr lang="en-US" altLang="zh-TW" sz="2000" smtClean="0">
                <a:latin typeface="Times New Roman" panose="02020603050405020304" pitchFamily="18" charset="0"/>
                <a:ea typeface="標楷體" panose="03000509000000000000" pitchFamily="65" charset="-120"/>
              </a:rPr>
              <a:t>EPC</a:t>
            </a:r>
            <a:r>
              <a:rPr lang="zh-TW" altLang="en-US" sz="2000" smtClean="0">
                <a:latin typeface="Times New Roman" panose="02020603050405020304" pitchFamily="18" charset="0"/>
                <a:ea typeface="標楷體" panose="03000509000000000000" pitchFamily="65" charset="-120"/>
              </a:rPr>
              <a:t> </a:t>
            </a:r>
            <a:r>
              <a:rPr lang="en-US" altLang="zh-TW" sz="2000" smtClean="0">
                <a:latin typeface="Times New Roman" panose="02020603050405020304" pitchFamily="18" charset="0"/>
                <a:ea typeface="標楷體" panose="03000509000000000000" pitchFamily="65" charset="-120"/>
              </a:rPr>
              <a:t>controller</a:t>
            </a:r>
            <a:r>
              <a:rPr lang="zh-TW" altLang="zh-TW" sz="2000" smtClean="0">
                <a:latin typeface="Times New Roman" panose="02020603050405020304" pitchFamily="18" charset="0"/>
                <a:ea typeface="標楷體" panose="03000509000000000000" pitchFamily="65" charset="-120"/>
              </a:rPr>
              <a:t>將</a:t>
            </a:r>
            <a:r>
              <a:rPr lang="zh-TW" altLang="en-US" sz="2000" smtClean="0">
                <a:latin typeface="Times New Roman" panose="02020603050405020304" pitchFamily="18" charset="0"/>
                <a:ea typeface="標楷體" panose="03000509000000000000" pitchFamily="65" charset="-120"/>
              </a:rPr>
              <a:t>網路資源配置</a:t>
            </a:r>
            <a:r>
              <a:rPr lang="zh-TW" altLang="zh-TW" sz="2000" smtClean="0">
                <a:latin typeface="Times New Roman" panose="02020603050405020304" pitchFamily="18" charset="0"/>
                <a:ea typeface="標楷體" panose="03000509000000000000" pitchFamily="65" charset="-120"/>
              </a:rPr>
              <a:t>回復為</a:t>
            </a:r>
            <a:r>
              <a:rPr lang="zh-TW" altLang="en-US" sz="2000" smtClean="0">
                <a:latin typeface="Times New Roman" panose="02020603050405020304" pitchFamily="18" charset="0"/>
                <a:ea typeface="標楷體" panose="03000509000000000000" pitchFamily="65" charset="-120"/>
              </a:rPr>
              <a:t>初</a:t>
            </a:r>
            <a:r>
              <a:rPr lang="zh-TW" altLang="zh-TW" sz="2000" smtClean="0">
                <a:latin typeface="Times New Roman" panose="02020603050405020304" pitchFamily="18" charset="0"/>
                <a:ea typeface="標楷體" panose="03000509000000000000" pitchFamily="65" charset="-120"/>
              </a:rPr>
              <a:t>始的狀態。</a:t>
            </a:r>
            <a:endParaRPr lang="en-US" altLang="zh-TW" sz="2000" smtClean="0">
              <a:latin typeface="Times New Roman" panose="02020603050405020304" pitchFamily="18" charset="0"/>
              <a:ea typeface="標楷體" panose="03000509000000000000" pitchFamily="65" charset="-120"/>
            </a:endParaRPr>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39941"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25D6DC69-B253-4276-A63D-20097EADA2CD}" type="slidenum">
              <a:rPr kumimoji="0" lang="en-US" altLang="zh-TW" baseline="0" smtClean="0">
                <a:latin typeface="Garamond" panose="02020404030301010803" pitchFamily="18" charset="0"/>
              </a:rPr>
              <a:pPr/>
              <a:t>45</a:t>
            </a:fld>
            <a:endParaRPr kumimoji="0" lang="en-US" altLang="zh-TW" baseline="0" smtClean="0">
              <a:latin typeface="Garamond" panose="02020404030301010803" pitchFamily="18" charset="0"/>
            </a:endParaRPr>
          </a:p>
        </p:txBody>
      </p:sp>
    </p:spTree>
    <p:extLst>
      <p:ext uri="{BB962C8B-B14F-4D97-AF65-F5344CB8AC3E}">
        <p14:creationId xmlns:p14="http://schemas.microsoft.com/office/powerpoint/2010/main" val="3627472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標題 1"/>
          <p:cNvSpPr>
            <a:spLocks noGrp="1"/>
          </p:cNvSpPr>
          <p:nvPr>
            <p:ph type="title"/>
          </p:nvPr>
        </p:nvSpPr>
        <p:spPr/>
        <p:txBody>
          <a:bodyPr/>
          <a:lstStyle/>
          <a:p>
            <a:r>
              <a:rPr lang="zh-TW" altLang="en-US" sz="3600" smtClean="0">
                <a:latin typeface="標楷體" panose="03000509000000000000" pitchFamily="65" charset="-120"/>
                <a:ea typeface="標楷體" panose="03000509000000000000" pitchFamily="65" charset="-120"/>
              </a:rPr>
              <a:t>子計畫</a:t>
            </a:r>
            <a:r>
              <a:rPr lang="en-US" altLang="zh-TW" sz="3600" smtClean="0">
                <a:latin typeface="標楷體" panose="03000509000000000000" pitchFamily="65" charset="-120"/>
                <a:ea typeface="標楷體" panose="03000509000000000000" pitchFamily="65" charset="-120"/>
              </a:rPr>
              <a:t>:</a:t>
            </a:r>
            <a:r>
              <a:rPr lang="zh-TW" altLang="en-US" sz="3600" i="1" smtClean="0">
                <a:latin typeface="Book Antiqua" panose="02040602050305030304" pitchFamily="18" charset="0"/>
                <a:ea typeface="標楷體" panose="03000509000000000000" pitchFamily="65" charset="-120"/>
              </a:rPr>
              <a:t>導入</a:t>
            </a:r>
            <a:r>
              <a:rPr lang="en-US" altLang="zh-TW" sz="3600" i="1" smtClean="0">
                <a:latin typeface="Book Antiqua" panose="02040602050305030304" pitchFamily="18" charset="0"/>
                <a:ea typeface="標楷體" panose="03000509000000000000" pitchFamily="65" charset="-120"/>
              </a:rPr>
              <a:t>SDN/NFV</a:t>
            </a:r>
            <a:r>
              <a:rPr lang="zh-TW" altLang="en-US" sz="3600" i="1" smtClean="0">
                <a:latin typeface="Book Antiqua" panose="02040602050305030304" pitchFamily="18" charset="0"/>
                <a:ea typeface="標楷體" panose="03000509000000000000" pitchFamily="65" charset="-120"/>
              </a:rPr>
              <a:t>之行動核心網路 </a:t>
            </a:r>
            <a:r>
              <a:rPr lang="en-US" altLang="zh-TW" sz="3600" i="1" smtClean="0">
                <a:latin typeface="Book Antiqua" panose="02040602050305030304" pitchFamily="18" charset="0"/>
                <a:ea typeface="標楷體" panose="03000509000000000000" pitchFamily="65" charset="-120"/>
              </a:rPr>
              <a:t>(SDN/NFV-enabled EPC)</a:t>
            </a:r>
            <a:endParaRPr lang="zh-TW" altLang="en-US" sz="3600" smtClean="0"/>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4096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7EEFCC70-CBF2-4C4D-96C5-AAB768886D06}" type="slidenum">
              <a:rPr kumimoji="0" lang="en-US" altLang="zh-TW" baseline="0" smtClean="0">
                <a:latin typeface="Garamond" panose="02020404030301010803" pitchFamily="18" charset="0"/>
              </a:rPr>
              <a:pPr/>
              <a:t>46</a:t>
            </a:fld>
            <a:endParaRPr kumimoji="0" lang="en-US" altLang="zh-TW" baseline="0" smtClean="0">
              <a:latin typeface="Garamond" panose="02020404030301010803" pitchFamily="18" charset="0"/>
            </a:endParaRPr>
          </a:p>
        </p:txBody>
      </p:sp>
      <p:pic>
        <p:nvPicPr>
          <p:cNvPr id="40965" name="內容版面配置區 11"/>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196975" y="1600200"/>
            <a:ext cx="6750050" cy="4530725"/>
          </a:xfrm>
        </p:spPr>
      </p:pic>
    </p:spTree>
    <p:extLst>
      <p:ext uri="{BB962C8B-B14F-4D97-AF65-F5344CB8AC3E}">
        <p14:creationId xmlns:p14="http://schemas.microsoft.com/office/powerpoint/2010/main" val="3663628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latin typeface="標楷體" panose="03000509000000000000" pitchFamily="65" charset="-120"/>
                <a:ea typeface="標楷體" panose="03000509000000000000" pitchFamily="65" charset="-120"/>
              </a:rPr>
              <a:t>展示項目</a:t>
            </a:r>
            <a:endParaRPr lang="zh-TW" altLang="en-US" sz="36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57200" y="980728"/>
            <a:ext cx="8229600" cy="5150197"/>
          </a:xfrm>
        </p:spPr>
        <p:txBody>
          <a:bodyPr/>
          <a:lstStyle/>
          <a:p>
            <a:r>
              <a:rPr lang="zh-TW" altLang="en-US" sz="2800" dirty="0">
                <a:latin typeface="標楷體" panose="03000509000000000000" pitchFamily="65" charset="-120"/>
                <a:ea typeface="標楷體" panose="03000509000000000000" pitchFamily="65" charset="-120"/>
              </a:rPr>
              <a:t>雲端資料中心網路</a:t>
            </a:r>
            <a:r>
              <a:rPr lang="zh-TW" altLang="en-US" sz="2800" dirty="0" smtClean="0">
                <a:latin typeface="標楷體" panose="03000509000000000000" pitchFamily="65" charset="-120"/>
                <a:ea typeface="標楷體" panose="03000509000000000000" pitchFamily="65" charset="-120"/>
              </a:rPr>
              <a:t>技術</a:t>
            </a:r>
            <a:endParaRPr lang="en-US" altLang="zh-TW" sz="2800" dirty="0" smtClean="0">
              <a:latin typeface="標楷體" panose="03000509000000000000" pitchFamily="65" charset="-120"/>
              <a:ea typeface="標楷體" panose="03000509000000000000" pitchFamily="65" charset="-120"/>
            </a:endParaRPr>
          </a:p>
          <a:p>
            <a:pPr lvl="1"/>
            <a:r>
              <a:rPr lang="en-US" altLang="zh-TW" sz="2400" dirty="0" smtClean="0">
                <a:latin typeface="標楷體" panose="03000509000000000000" pitchFamily="65" charset="-120"/>
                <a:ea typeface="標楷體" panose="03000509000000000000" pitchFamily="65" charset="-120"/>
              </a:rPr>
              <a:t>Hybrid SDN</a:t>
            </a:r>
            <a:r>
              <a:rPr lang="zh-TW" altLang="en-US" sz="2400" dirty="0" smtClean="0">
                <a:latin typeface="標楷體" panose="03000509000000000000" pitchFamily="65" charset="-120"/>
                <a:ea typeface="標楷體" panose="03000509000000000000" pitchFamily="65" charset="-120"/>
              </a:rPr>
              <a:t>網路</a:t>
            </a:r>
            <a:endParaRPr lang="en-US" altLang="zh-TW" sz="2400" dirty="0" smtClean="0">
              <a:latin typeface="標楷體" panose="03000509000000000000" pitchFamily="65" charset="-120"/>
              <a:ea typeface="標楷體" panose="03000509000000000000" pitchFamily="65" charset="-120"/>
            </a:endParaRPr>
          </a:p>
          <a:p>
            <a:pPr lvl="2"/>
            <a:r>
              <a:rPr lang="zh-TW" altLang="en-US" sz="2000" dirty="0" smtClean="0">
                <a:latin typeface="標楷體" panose="03000509000000000000" pitchFamily="65" charset="-120"/>
                <a:ea typeface="標楷體" panose="03000509000000000000" pitchFamily="65" charset="-120"/>
              </a:rPr>
              <a:t>網路技術</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路由、</a:t>
            </a:r>
            <a:r>
              <a:rPr lang="en-US" altLang="zh-TW" sz="2000" dirty="0" smtClean="0">
                <a:latin typeface="標楷體" panose="03000509000000000000" pitchFamily="65" charset="-120"/>
                <a:ea typeface="標楷體" panose="03000509000000000000" pitchFamily="65" charset="-120"/>
              </a:rPr>
              <a:t>VM live migration</a:t>
            </a:r>
            <a:r>
              <a:rPr lang="zh-TW" altLang="en-US" sz="2000" dirty="0" smtClean="0">
                <a:latin typeface="標楷體" panose="03000509000000000000" pitchFamily="65" charset="-120"/>
                <a:ea typeface="標楷體" panose="03000509000000000000" pitchFamily="65" charset="-120"/>
              </a:rPr>
              <a:t>等</a:t>
            </a:r>
            <a:r>
              <a:rPr lang="en-US" altLang="zh-TW" sz="2000" dirty="0" smtClean="0">
                <a:latin typeface="標楷體" panose="03000509000000000000" pitchFamily="65" charset="-120"/>
                <a:ea typeface="標楷體" panose="03000509000000000000" pitchFamily="65" charset="-120"/>
              </a:rPr>
              <a:t>)</a:t>
            </a:r>
          </a:p>
          <a:p>
            <a:pPr lvl="2"/>
            <a:r>
              <a:rPr lang="zh-TW" altLang="en-US" sz="2000" dirty="0" smtClean="0">
                <a:latin typeface="標楷體" panose="03000509000000000000" pitchFamily="65" charset="-120"/>
                <a:ea typeface="標楷體" panose="03000509000000000000" pitchFamily="65" charset="-120"/>
              </a:rPr>
              <a:t>多控制器備援機</a:t>
            </a:r>
            <a:r>
              <a:rPr lang="zh-TW" altLang="en-US" sz="2000" dirty="0">
                <a:latin typeface="標楷體" panose="03000509000000000000" pitchFamily="65" charset="-120"/>
                <a:ea typeface="標楷體" panose="03000509000000000000" pitchFamily="65" charset="-120"/>
              </a:rPr>
              <a:t>制</a:t>
            </a:r>
            <a:endParaRPr lang="en-US" altLang="zh-TW" sz="2000" dirty="0" smtClean="0">
              <a:latin typeface="標楷體" panose="03000509000000000000" pitchFamily="65" charset="-120"/>
              <a:ea typeface="標楷體" panose="03000509000000000000" pitchFamily="65" charset="-120"/>
            </a:endParaRPr>
          </a:p>
          <a:p>
            <a:pPr lvl="1"/>
            <a:r>
              <a:rPr lang="en-US" altLang="zh-TW" sz="2400" dirty="0" smtClean="0">
                <a:latin typeface="標楷體" panose="03000509000000000000" pitchFamily="65" charset="-120"/>
                <a:ea typeface="標楷體" panose="03000509000000000000" pitchFamily="65" charset="-120"/>
              </a:rPr>
              <a:t>All-SDN </a:t>
            </a:r>
            <a:r>
              <a:rPr lang="zh-TW" altLang="en-US" sz="2400" dirty="0" smtClean="0">
                <a:latin typeface="標楷體" panose="03000509000000000000" pitchFamily="65" charset="-120"/>
                <a:ea typeface="標楷體" panose="03000509000000000000" pitchFamily="65" charset="-120"/>
              </a:rPr>
              <a:t>網路</a:t>
            </a:r>
            <a:endParaRPr lang="en-US" altLang="zh-TW" sz="2400" dirty="0" smtClean="0">
              <a:latin typeface="標楷體" panose="03000509000000000000" pitchFamily="65" charset="-120"/>
              <a:ea typeface="標楷體" panose="03000509000000000000" pitchFamily="65" charset="-120"/>
            </a:endParaRPr>
          </a:p>
          <a:p>
            <a:pPr lvl="2"/>
            <a:r>
              <a:rPr lang="zh-TW" altLang="en-US" sz="2000" dirty="0" smtClean="0">
                <a:latin typeface="標楷體" panose="03000509000000000000" pitchFamily="65" charset="-120"/>
                <a:ea typeface="標楷體" panose="03000509000000000000" pitchFamily="65" charset="-120"/>
              </a:rPr>
              <a:t>網路技術</a:t>
            </a:r>
            <a:r>
              <a:rPr lang="en-US"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拓樸發掘、定址、路由、錯誤偵測等</a:t>
            </a:r>
            <a:r>
              <a:rPr lang="en-US" altLang="zh-TW" sz="2000" dirty="0" smtClean="0">
                <a:latin typeface="標楷體" panose="03000509000000000000" pitchFamily="65" charset="-120"/>
                <a:ea typeface="標楷體" panose="03000509000000000000" pitchFamily="65" charset="-120"/>
              </a:rPr>
              <a:t>)</a:t>
            </a:r>
          </a:p>
          <a:p>
            <a:pPr lvl="1"/>
            <a:r>
              <a:rPr lang="zh-TW" altLang="en-US" sz="2400" dirty="0">
                <a:latin typeface="標楷體" panose="03000509000000000000" pitchFamily="65" charset="-120"/>
                <a:ea typeface="標楷體" panose="03000509000000000000" pitchFamily="65" charset="-120"/>
              </a:rPr>
              <a:t>具支援</a:t>
            </a:r>
            <a:r>
              <a:rPr lang="en-US" altLang="zh-TW" sz="2400" dirty="0">
                <a:latin typeface="標楷體" panose="03000509000000000000" pitchFamily="65" charset="-120"/>
                <a:ea typeface="標楷體" panose="03000509000000000000" pitchFamily="65" charset="-120"/>
              </a:rPr>
              <a:t>IEEE 1588 </a:t>
            </a:r>
            <a:r>
              <a:rPr lang="zh-TW" altLang="en-US" sz="2400" dirty="0">
                <a:latin typeface="標楷體" panose="03000509000000000000" pitchFamily="65" charset="-120"/>
                <a:ea typeface="標楷體" panose="03000509000000000000" pitchFamily="65" charset="-120"/>
              </a:rPr>
              <a:t>精準同步時脈之</a:t>
            </a:r>
            <a:r>
              <a:rPr lang="en-US" altLang="zh-TW" sz="2400" dirty="0" err="1">
                <a:latin typeface="標楷體" panose="03000509000000000000" pitchFamily="65" charset="-120"/>
                <a:ea typeface="標楷體" panose="03000509000000000000" pitchFamily="65" charset="-120"/>
              </a:rPr>
              <a:t>NetFPGA</a:t>
            </a:r>
            <a:r>
              <a:rPr lang="en-US" altLang="zh-TW" sz="2400" dirty="0">
                <a:latin typeface="標楷體" panose="03000509000000000000" pitchFamily="65" charset="-120"/>
                <a:ea typeface="標楷體" panose="03000509000000000000" pitchFamily="65" charset="-120"/>
              </a:rPr>
              <a:t> based </a:t>
            </a:r>
            <a:r>
              <a:rPr lang="en-US" altLang="zh-TW" sz="2400" dirty="0" err="1">
                <a:latin typeface="標楷體" panose="03000509000000000000" pitchFamily="65" charset="-120"/>
                <a:ea typeface="標楷體" panose="03000509000000000000" pitchFamily="65" charset="-120"/>
              </a:rPr>
              <a:t>OpenFlow</a:t>
            </a:r>
            <a:r>
              <a:rPr lang="en-US" altLang="zh-TW" sz="24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交換機</a:t>
            </a:r>
            <a:r>
              <a:rPr lang="zh-TW" altLang="en-US" sz="2400" dirty="0" smtClean="0">
                <a:latin typeface="標楷體" panose="03000509000000000000" pitchFamily="65" charset="-120"/>
                <a:ea typeface="標楷體" panose="03000509000000000000" pitchFamily="65" charset="-120"/>
              </a:rPr>
              <a:t>研發</a:t>
            </a:r>
            <a:endParaRPr lang="en-US" altLang="zh-TW" sz="2400" dirty="0" smtClean="0">
              <a:latin typeface="標楷體" panose="03000509000000000000" pitchFamily="65" charset="-120"/>
              <a:ea typeface="標楷體" panose="03000509000000000000" pitchFamily="65" charset="-120"/>
            </a:endParaRPr>
          </a:p>
          <a:p>
            <a:r>
              <a:rPr lang="zh-TW" altLang="en-US" sz="2800" dirty="0">
                <a:latin typeface="標楷體" panose="03000509000000000000" pitchFamily="65" charset="-120"/>
                <a:ea typeface="標楷體" panose="03000509000000000000" pitchFamily="65" charset="-120"/>
              </a:rPr>
              <a:t>網路功能虛擬</a:t>
            </a:r>
            <a:r>
              <a:rPr lang="zh-TW" altLang="en-US" sz="2800" dirty="0" smtClean="0">
                <a:latin typeface="標楷體" panose="03000509000000000000" pitchFamily="65" charset="-120"/>
                <a:ea typeface="標楷體" panose="03000509000000000000" pitchFamily="65" charset="-120"/>
              </a:rPr>
              <a:t>技術</a:t>
            </a:r>
            <a:endParaRPr lang="en-US" altLang="zh-TW" sz="2800" dirty="0" smtClean="0">
              <a:latin typeface="標楷體" panose="03000509000000000000" pitchFamily="65" charset="-120"/>
              <a:ea typeface="標楷體" panose="03000509000000000000" pitchFamily="65" charset="-120"/>
            </a:endParaRPr>
          </a:p>
          <a:p>
            <a:pPr lvl="1"/>
            <a:r>
              <a:rPr lang="zh-TW" altLang="en-US" sz="2400" dirty="0" smtClean="0">
                <a:latin typeface="標楷體" panose="03000509000000000000" pitchFamily="65" charset="-120"/>
                <a:ea typeface="標楷體" panose="03000509000000000000" pitchFamily="65" charset="-120"/>
              </a:rPr>
              <a:t>基於</a:t>
            </a:r>
            <a:r>
              <a:rPr lang="en-US" altLang="zh-TW" sz="2400" dirty="0" smtClean="0">
                <a:latin typeface="標楷體" panose="03000509000000000000" pitchFamily="65" charset="-120"/>
                <a:ea typeface="標楷體" panose="03000509000000000000" pitchFamily="65" charset="-120"/>
              </a:rPr>
              <a:t>Open </a:t>
            </a:r>
            <a:r>
              <a:rPr lang="en-US" altLang="zh-TW" sz="2400" dirty="0" err="1" smtClean="0">
                <a:latin typeface="標楷體" panose="03000509000000000000" pitchFamily="65" charset="-120"/>
                <a:ea typeface="標楷體" panose="03000509000000000000" pitchFamily="65" charset="-120"/>
              </a:rPr>
              <a:t>vSwitch</a:t>
            </a:r>
            <a:r>
              <a:rPr lang="zh-TW" altLang="en-US" sz="2400" dirty="0" smtClean="0">
                <a:latin typeface="標楷體" panose="03000509000000000000" pitchFamily="65" charset="-120"/>
                <a:ea typeface="標楷體" panose="03000509000000000000" pitchFamily="65" charset="-120"/>
              </a:rPr>
              <a:t>的</a:t>
            </a:r>
            <a:r>
              <a:rPr lang="en-US" altLang="zh-TW" sz="2400" dirty="0" smtClean="0">
                <a:latin typeface="標楷體" panose="03000509000000000000" pitchFamily="65" charset="-120"/>
                <a:ea typeface="標楷體" panose="03000509000000000000" pitchFamily="65" charset="-120"/>
              </a:rPr>
              <a:t>DPI</a:t>
            </a:r>
            <a:r>
              <a:rPr lang="zh-TW" altLang="en-US" sz="2400" dirty="0" smtClean="0">
                <a:latin typeface="標楷體" panose="03000509000000000000" pitchFamily="65" charset="-120"/>
                <a:ea typeface="標楷體" panose="03000509000000000000" pitchFamily="65" charset="-120"/>
              </a:rPr>
              <a:t>網路功能實作</a:t>
            </a:r>
            <a:endParaRPr lang="en-US" altLang="zh-TW" sz="2400" dirty="0" smtClean="0">
              <a:latin typeface="標楷體" panose="03000509000000000000" pitchFamily="65" charset="-120"/>
              <a:ea typeface="標楷體" panose="03000509000000000000" pitchFamily="65" charset="-120"/>
            </a:endParaRPr>
          </a:p>
          <a:p>
            <a:pPr lvl="1"/>
            <a:r>
              <a:rPr lang="zh-TW" altLang="en-US" sz="2400" dirty="0" smtClean="0">
                <a:latin typeface="標楷體" panose="03000509000000000000" pitchFamily="65" charset="-120"/>
                <a:ea typeface="標楷體" panose="03000509000000000000" pitchFamily="65" charset="-120"/>
              </a:rPr>
              <a:t>基於</a:t>
            </a:r>
            <a:r>
              <a:rPr lang="en-US" altLang="zh-TW" sz="2400" dirty="0">
                <a:latin typeface="標楷體" panose="03000509000000000000" pitchFamily="65" charset="-120"/>
                <a:ea typeface="標楷體" panose="03000509000000000000" pitchFamily="65" charset="-120"/>
              </a:rPr>
              <a:t>SDN controller</a:t>
            </a:r>
            <a:r>
              <a:rPr lang="zh-TW" altLang="en-US" sz="2400" dirty="0">
                <a:latin typeface="標楷體" panose="03000509000000000000" pitchFamily="65" charset="-120"/>
                <a:ea typeface="標楷體" panose="03000509000000000000" pitchFamily="65" charset="-120"/>
              </a:rPr>
              <a:t>與</a:t>
            </a:r>
            <a:r>
              <a:rPr lang="en-US" altLang="zh-TW" sz="2400" dirty="0">
                <a:latin typeface="標楷體" panose="03000509000000000000" pitchFamily="65" charset="-120"/>
                <a:ea typeface="標楷體" panose="03000509000000000000" pitchFamily="65" charset="-120"/>
              </a:rPr>
              <a:t>NFV</a:t>
            </a:r>
            <a:r>
              <a:rPr lang="zh-TW" altLang="en-US" sz="2400" dirty="0">
                <a:latin typeface="標楷體" panose="03000509000000000000" pitchFamily="65" charset="-120"/>
                <a:ea typeface="標楷體" panose="03000509000000000000" pitchFamily="65" charset="-120"/>
              </a:rPr>
              <a:t>的流量特徵擷取</a:t>
            </a:r>
            <a:r>
              <a:rPr lang="zh-TW" altLang="en-US" sz="2400" dirty="0" smtClean="0">
                <a:latin typeface="標楷體" panose="03000509000000000000" pitchFamily="65" charset="-120"/>
                <a:ea typeface="標楷體" panose="03000509000000000000" pitchFamily="65" charset="-120"/>
              </a:rPr>
              <a:t>引擎</a:t>
            </a:r>
            <a:endParaRPr lang="en-US" altLang="zh-TW" sz="2400" dirty="0" smtClean="0">
              <a:latin typeface="標楷體" panose="03000509000000000000" pitchFamily="65" charset="-120"/>
              <a:ea typeface="標楷體" panose="03000509000000000000" pitchFamily="65" charset="-120"/>
            </a:endParaRPr>
          </a:p>
          <a:p>
            <a:r>
              <a:rPr lang="zh-TW" altLang="en-US" sz="2800" dirty="0" smtClean="0">
                <a:latin typeface="標楷體" panose="03000509000000000000" pitchFamily="65" charset="-120"/>
                <a:ea typeface="標楷體" panose="03000509000000000000" pitchFamily="65" charset="-120"/>
              </a:rPr>
              <a:t>網路</a:t>
            </a:r>
            <a:r>
              <a:rPr lang="zh-TW" altLang="en-US" sz="2800" dirty="0">
                <a:latin typeface="標楷體" panose="03000509000000000000" pitchFamily="65" charset="-120"/>
                <a:ea typeface="標楷體" panose="03000509000000000000" pitchFamily="65" charset="-120"/>
              </a:rPr>
              <a:t>虛擬</a:t>
            </a:r>
            <a:r>
              <a:rPr lang="zh-TW" altLang="en-US" sz="2800" dirty="0" smtClean="0">
                <a:latin typeface="標楷體" panose="03000509000000000000" pitchFamily="65" charset="-120"/>
                <a:ea typeface="標楷體" panose="03000509000000000000" pitchFamily="65" charset="-120"/>
              </a:rPr>
              <a:t>化</a:t>
            </a:r>
            <a:endParaRPr lang="en-US" altLang="zh-TW" sz="2800" dirty="0" smtClean="0">
              <a:latin typeface="標楷體" panose="03000509000000000000" pitchFamily="65" charset="-120"/>
              <a:ea typeface="標楷體" panose="03000509000000000000" pitchFamily="65" charset="-120"/>
            </a:endParaRPr>
          </a:p>
          <a:p>
            <a:endParaRPr lang="zh-TW" altLang="en-US" sz="2800" dirty="0">
              <a:latin typeface="標楷體" panose="03000509000000000000" pitchFamily="65" charset="-120"/>
              <a:ea typeface="標楷體" panose="03000509000000000000" pitchFamily="65" charset="-120"/>
            </a:endParaRPr>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5" name="投影片編號版面配置區 4"/>
          <p:cNvSpPr>
            <a:spLocks noGrp="1"/>
          </p:cNvSpPr>
          <p:nvPr>
            <p:ph type="sldNum" sz="quarter" idx="12"/>
          </p:nvPr>
        </p:nvSpPr>
        <p:spPr/>
        <p:txBody>
          <a:bodyPr/>
          <a:lstStyle/>
          <a:p>
            <a:fld id="{344EC401-9755-45BC-8B5E-40C78318E8AB}" type="slidenum">
              <a:rPr lang="en-US" altLang="zh-TW" smtClean="0"/>
              <a:pPr/>
              <a:t>47</a:t>
            </a:fld>
            <a:endParaRPr lang="en-US" altLang="zh-TW"/>
          </a:p>
        </p:txBody>
      </p:sp>
    </p:spTree>
    <p:extLst>
      <p:ext uri="{BB962C8B-B14F-4D97-AF65-F5344CB8AC3E}">
        <p14:creationId xmlns:p14="http://schemas.microsoft.com/office/powerpoint/2010/main" val="2047911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dirty="0" smtClean="0">
                <a:latin typeface="標楷體" panose="03000509000000000000" pitchFamily="65" charset="-120"/>
                <a:ea typeface="標楷體" panose="03000509000000000000" pitchFamily="65" charset="-120"/>
              </a:rPr>
              <a:t>展示環境</a:t>
            </a:r>
            <a:endParaRPr lang="zh-TW" altLang="en-US" sz="3600" dirty="0">
              <a:latin typeface="標楷體" panose="03000509000000000000" pitchFamily="65" charset="-120"/>
              <a:ea typeface="標楷體" panose="03000509000000000000" pitchFamily="65" charset="-120"/>
            </a:endParaRPr>
          </a:p>
        </p:txBody>
      </p:sp>
      <p:sp>
        <p:nvSpPr>
          <p:cNvPr id="4" name="頁尾版面配置區 3"/>
          <p:cNvSpPr>
            <a:spLocks noGrp="1"/>
          </p:cNvSpPr>
          <p:nvPr>
            <p:ph type="ftr" sz="quarter" idx="11"/>
          </p:nvPr>
        </p:nvSpPr>
        <p:spPr/>
        <p:txBody>
          <a:bodyPr/>
          <a:lstStyle/>
          <a:p>
            <a:pPr>
              <a:defRPr/>
            </a:pPr>
            <a:r>
              <a:rPr lang="en-US" altLang="zh-TW" smtClean="0"/>
              <a:t>Copyright Reserved 2015</a:t>
            </a:r>
            <a:endParaRPr lang="en-US" altLang="zh-TW"/>
          </a:p>
        </p:txBody>
      </p:sp>
      <p:sp>
        <p:nvSpPr>
          <p:cNvPr id="5" name="投影片編號版面配置區 4"/>
          <p:cNvSpPr>
            <a:spLocks noGrp="1"/>
          </p:cNvSpPr>
          <p:nvPr>
            <p:ph type="sldNum" sz="quarter" idx="12"/>
          </p:nvPr>
        </p:nvSpPr>
        <p:spPr/>
        <p:txBody>
          <a:bodyPr/>
          <a:lstStyle/>
          <a:p>
            <a:fld id="{344EC401-9755-45BC-8B5E-40C78318E8AB}" type="slidenum">
              <a:rPr lang="en-US" altLang="zh-TW" smtClean="0"/>
              <a:pPr/>
              <a:t>48</a:t>
            </a:fld>
            <a:endParaRPr lang="en-US" altLang="zh-TW"/>
          </a:p>
        </p:txBody>
      </p:sp>
      <p:pic>
        <p:nvPicPr>
          <p:cNvPr id="6" name="圖片 5"/>
          <p:cNvPicPr>
            <a:picLocks noChangeAspect="1"/>
          </p:cNvPicPr>
          <p:nvPr/>
        </p:nvPicPr>
        <p:blipFill>
          <a:blip r:embed="rId2"/>
          <a:stretch>
            <a:fillRect/>
          </a:stretch>
        </p:blipFill>
        <p:spPr>
          <a:xfrm>
            <a:off x="1105901" y="1063612"/>
            <a:ext cx="7580899" cy="5389301"/>
          </a:xfrm>
          <a:prstGeom prst="rect">
            <a:avLst/>
          </a:prstGeom>
        </p:spPr>
      </p:pic>
    </p:spTree>
    <p:extLst>
      <p:ext uri="{BB962C8B-B14F-4D97-AF65-F5344CB8AC3E}">
        <p14:creationId xmlns:p14="http://schemas.microsoft.com/office/powerpoint/2010/main" val="143178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en-US" altLang="zh-TW" smtClean="0">
                <a:latin typeface="標楷體" panose="03000509000000000000" pitchFamily="65" charset="-120"/>
                <a:ea typeface="標楷體" panose="03000509000000000000" pitchFamily="65" charset="-120"/>
              </a:rPr>
              <a:t>SDN</a:t>
            </a:r>
            <a:r>
              <a:rPr lang="zh-TW" altLang="en-US" smtClean="0">
                <a:latin typeface="標楷體" panose="03000509000000000000" pitchFamily="65" charset="-120"/>
                <a:ea typeface="標楷體" panose="03000509000000000000" pitchFamily="65" charset="-120"/>
              </a:rPr>
              <a:t>架構</a:t>
            </a:r>
          </a:p>
        </p:txBody>
      </p:sp>
      <p:sp>
        <p:nvSpPr>
          <p:cNvPr id="1843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74168536-A8AC-4D63-BD3A-6087B70CB850}" type="slidenum">
              <a:rPr kumimoji="0" lang="en-US" altLang="zh-TW" sz="1200">
                <a:latin typeface="Garamond" panose="02020404030301010803" pitchFamily="18" charset="0"/>
              </a:rPr>
              <a:pPr>
                <a:spcBef>
                  <a:spcPct val="0"/>
                </a:spcBef>
                <a:buClrTx/>
                <a:buSzTx/>
                <a:buFontTx/>
                <a:buNone/>
              </a:pPr>
              <a:t>5</a:t>
            </a:fld>
            <a:endParaRPr kumimoji="0" lang="en-US" altLang="zh-TW" sz="1200">
              <a:latin typeface="Garamond" panose="02020404030301010803" pitchFamily="18" charset="0"/>
            </a:endParaRPr>
          </a:p>
        </p:txBody>
      </p:sp>
      <p:pic>
        <p:nvPicPr>
          <p:cNvPr id="18436" name="圖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4168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計畫架構與分工</a:t>
            </a:r>
            <a:endParaRPr lang="zh-TW" altLang="en-US" smtClean="0"/>
          </a:p>
        </p:txBody>
      </p:sp>
      <p:sp>
        <p:nvSpPr>
          <p:cNvPr id="19459"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468AF206-A901-428E-8654-D012D0936242}" type="slidenum">
              <a:rPr kumimoji="0" lang="en-US" altLang="zh-TW" baseline="0">
                <a:latin typeface="Garamond" panose="02020404030301010803" pitchFamily="18" charset="0"/>
              </a:rPr>
              <a:pPr/>
              <a:t>6</a:t>
            </a:fld>
            <a:endParaRPr kumimoji="0" lang="en-US" altLang="zh-TW" baseline="0">
              <a:latin typeface="Garamond" panose="02020404030301010803" pitchFamily="18" charset="0"/>
            </a:endParaRPr>
          </a:p>
        </p:txBody>
      </p:sp>
      <p:grpSp>
        <p:nvGrpSpPr>
          <p:cNvPr id="19460" name="群組 4"/>
          <p:cNvGrpSpPr>
            <a:grpSpLocks/>
          </p:cNvGrpSpPr>
          <p:nvPr/>
        </p:nvGrpSpPr>
        <p:grpSpPr bwMode="auto">
          <a:xfrm>
            <a:off x="1122363" y="1222375"/>
            <a:ext cx="6481762" cy="4525963"/>
            <a:chOff x="857098" y="548680"/>
            <a:chExt cx="7171286" cy="5760640"/>
          </a:xfrm>
        </p:grpSpPr>
        <p:sp>
          <p:nvSpPr>
            <p:cNvPr id="6" name="流程圖: 程序 5"/>
            <p:cNvSpPr/>
            <p:nvPr/>
          </p:nvSpPr>
          <p:spPr>
            <a:xfrm>
              <a:off x="1547354" y="4468582"/>
              <a:ext cx="6481030" cy="1840738"/>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462" name="矩形 6"/>
            <p:cNvSpPr>
              <a:spLocks noChangeArrowheads="1"/>
            </p:cNvSpPr>
            <p:nvPr/>
          </p:nvSpPr>
          <p:spPr bwMode="auto">
            <a:xfrm>
              <a:off x="1562015" y="4883949"/>
              <a:ext cx="2028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Infrastructure Layer</a:t>
              </a:r>
              <a:endParaRPr lang="zh-TW" altLang="en-US"/>
            </a:p>
          </p:txBody>
        </p:sp>
        <p:pic>
          <p:nvPicPr>
            <p:cNvPr id="19463" name="圖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5280119"/>
              <a:ext cx="2016224" cy="102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矩形 8"/>
            <p:cNvSpPr>
              <a:spLocks noChangeArrowheads="1"/>
            </p:cNvSpPr>
            <p:nvPr/>
          </p:nvSpPr>
          <p:spPr bwMode="auto">
            <a:xfrm>
              <a:off x="6389329" y="526955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a:latin typeface="標楷體" panose="03000509000000000000" pitchFamily="65" charset="-120"/>
                  <a:ea typeface="標楷體" panose="03000509000000000000" pitchFamily="65" charset="-120"/>
                </a:rPr>
                <a:t>子計畫一</a:t>
              </a:r>
            </a:p>
          </p:txBody>
        </p:sp>
        <p:sp>
          <p:nvSpPr>
            <p:cNvPr id="10" name="流程圖: 程序 9"/>
            <p:cNvSpPr/>
            <p:nvPr/>
          </p:nvSpPr>
          <p:spPr>
            <a:xfrm>
              <a:off x="1547354" y="548680"/>
              <a:ext cx="6481030" cy="1081005"/>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流程圖: 程序 10"/>
            <p:cNvSpPr/>
            <p:nvPr/>
          </p:nvSpPr>
          <p:spPr>
            <a:xfrm>
              <a:off x="1547354" y="3068329"/>
              <a:ext cx="6481030" cy="1081003"/>
            </a:xfrm>
            <a:prstGeom prst="flowChartProces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467" name="矩形 11"/>
            <p:cNvSpPr>
              <a:spLocks noChangeArrowheads="1"/>
            </p:cNvSpPr>
            <p:nvPr/>
          </p:nvSpPr>
          <p:spPr bwMode="auto">
            <a:xfrm>
              <a:off x="1556665" y="3073388"/>
              <a:ext cx="14316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Control Layer</a:t>
              </a:r>
              <a:endParaRPr lang="zh-TW" altLang="en-US"/>
            </a:p>
          </p:txBody>
        </p:sp>
        <p:sp>
          <p:nvSpPr>
            <p:cNvPr id="19468" name="矩形 12"/>
            <p:cNvSpPr>
              <a:spLocks noChangeArrowheads="1"/>
            </p:cNvSpPr>
            <p:nvPr/>
          </p:nvSpPr>
          <p:spPr bwMode="auto">
            <a:xfrm>
              <a:off x="1562015" y="553108"/>
              <a:ext cx="1798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Application Layer</a:t>
              </a:r>
              <a:endParaRPr lang="zh-TW" altLang="en-US"/>
            </a:p>
          </p:txBody>
        </p:sp>
        <p:sp>
          <p:nvSpPr>
            <p:cNvPr id="19469" name="矩形 13"/>
            <p:cNvSpPr>
              <a:spLocks noChangeArrowheads="1"/>
            </p:cNvSpPr>
            <p:nvPr/>
          </p:nvSpPr>
          <p:spPr bwMode="auto">
            <a:xfrm>
              <a:off x="6462210" y="85442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a:latin typeface="標楷體" panose="03000509000000000000" pitchFamily="65" charset="-120"/>
                  <a:ea typeface="標楷體" panose="03000509000000000000" pitchFamily="65" charset="-120"/>
                </a:rPr>
                <a:t>子計畫三</a:t>
              </a:r>
            </a:p>
          </p:txBody>
        </p:sp>
        <p:sp>
          <p:nvSpPr>
            <p:cNvPr id="15" name="矩形 14"/>
            <p:cNvSpPr/>
            <p:nvPr/>
          </p:nvSpPr>
          <p:spPr>
            <a:xfrm>
              <a:off x="4661410" y="633544"/>
              <a:ext cx="1756377" cy="406135"/>
            </a:xfrm>
            <a:prstGeom prst="rect">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6" name="矩形 15"/>
            <p:cNvSpPr/>
            <p:nvPr/>
          </p:nvSpPr>
          <p:spPr>
            <a:xfrm>
              <a:off x="4436594" y="819436"/>
              <a:ext cx="1756377" cy="404114"/>
            </a:xfrm>
            <a:prstGeom prst="rect">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 name="矩形 16"/>
            <p:cNvSpPr/>
            <p:nvPr/>
          </p:nvSpPr>
          <p:spPr>
            <a:xfrm>
              <a:off x="4211778" y="1088172"/>
              <a:ext cx="1754620" cy="406134"/>
            </a:xfrm>
            <a:prstGeom prst="rect">
              <a:avLst/>
            </a:prstGeom>
            <a:solidFill>
              <a:srgbClr val="FFFF00"/>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473" name="矩形 17"/>
            <p:cNvSpPr>
              <a:spLocks noChangeArrowheads="1"/>
            </p:cNvSpPr>
            <p:nvPr/>
          </p:nvSpPr>
          <p:spPr bwMode="auto">
            <a:xfrm>
              <a:off x="4535559" y="112620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a:latin typeface="標楷體" panose="03000509000000000000" pitchFamily="65" charset="-120"/>
                  <a:ea typeface="標楷體" panose="03000509000000000000" pitchFamily="65" charset="-120"/>
                </a:rPr>
                <a:t>社群服務</a:t>
              </a:r>
            </a:p>
          </p:txBody>
        </p:sp>
        <p:sp>
          <p:nvSpPr>
            <p:cNvPr id="19" name="流程圖: 程序 18"/>
            <p:cNvSpPr/>
            <p:nvPr/>
          </p:nvSpPr>
          <p:spPr>
            <a:xfrm>
              <a:off x="3851720" y="3203706"/>
              <a:ext cx="2566067" cy="810248"/>
            </a:xfrm>
            <a:prstGeom prst="flowChartProcess">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94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4468063"/>
              <a:ext cx="2016224" cy="831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矩形 20"/>
            <p:cNvSpPr/>
            <p:nvPr/>
          </p:nvSpPr>
          <p:spPr>
            <a:xfrm>
              <a:off x="4534951" y="3240077"/>
              <a:ext cx="1756377" cy="406135"/>
            </a:xfrm>
            <a:prstGeom prst="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2" name="矩形 21"/>
            <p:cNvSpPr/>
            <p:nvPr/>
          </p:nvSpPr>
          <p:spPr>
            <a:xfrm>
              <a:off x="4383903" y="3383538"/>
              <a:ext cx="1754620" cy="406134"/>
            </a:xfrm>
            <a:prstGeom prst="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23" name="矩形 22"/>
            <p:cNvSpPr/>
            <p:nvPr/>
          </p:nvSpPr>
          <p:spPr>
            <a:xfrm>
              <a:off x="4257444" y="3563367"/>
              <a:ext cx="1754620" cy="406135"/>
            </a:xfrm>
            <a:prstGeom prst="rect">
              <a:avLst/>
            </a:prstGeom>
            <a:solidFill>
              <a:schemeClr val="bg1">
                <a:lumMod val="7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9479" name="矩形 23"/>
            <p:cNvSpPr>
              <a:spLocks noChangeArrowheads="1"/>
            </p:cNvSpPr>
            <p:nvPr/>
          </p:nvSpPr>
          <p:spPr bwMode="auto">
            <a:xfrm>
              <a:off x="4229313" y="3604374"/>
              <a:ext cx="18104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Network Services</a:t>
              </a:r>
              <a:endParaRPr lang="zh-TW" altLang="en-US"/>
            </a:p>
          </p:txBody>
        </p:sp>
        <p:grpSp>
          <p:nvGrpSpPr>
            <p:cNvPr id="19480" name="群組 24"/>
            <p:cNvGrpSpPr>
              <a:grpSpLocks/>
            </p:cNvGrpSpPr>
            <p:nvPr/>
          </p:nvGrpSpPr>
          <p:grpSpPr bwMode="auto">
            <a:xfrm>
              <a:off x="1646675" y="1943835"/>
              <a:ext cx="2582638" cy="810090"/>
              <a:chOff x="1646675" y="1988840"/>
              <a:chExt cx="2582638" cy="810090"/>
            </a:xfrm>
          </p:grpSpPr>
          <p:sp>
            <p:nvSpPr>
              <p:cNvPr id="40" name="＞形箭號 39"/>
              <p:cNvSpPr/>
              <p:nvPr/>
            </p:nvSpPr>
            <p:spPr>
              <a:xfrm>
                <a:off x="1647467" y="1987876"/>
                <a:ext cx="2581873" cy="810248"/>
              </a:xfrm>
              <a:prstGeom prst="chevron">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chemeClr val="tx1"/>
                  </a:solidFill>
                </a:endParaRPr>
              </a:p>
            </p:txBody>
          </p:sp>
          <p:sp>
            <p:nvSpPr>
              <p:cNvPr id="19496" name="矩形 40"/>
              <p:cNvSpPr>
                <a:spLocks noChangeArrowheads="1"/>
              </p:cNvSpPr>
              <p:nvPr/>
            </p:nvSpPr>
            <p:spPr bwMode="auto">
              <a:xfrm>
                <a:off x="1965094" y="2070719"/>
                <a:ext cx="20464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Network Function Virtualization (NFV)</a:t>
                </a:r>
                <a:endParaRPr lang="zh-TW" altLang="en-US"/>
              </a:p>
            </p:txBody>
          </p:sp>
        </p:grpSp>
        <p:cxnSp>
          <p:nvCxnSpPr>
            <p:cNvPr id="26" name="直線單箭頭接點 25"/>
            <p:cNvCxnSpPr/>
            <p:nvPr/>
          </p:nvCxnSpPr>
          <p:spPr>
            <a:xfrm>
              <a:off x="5643224" y="1496327"/>
              <a:ext cx="0" cy="1707379"/>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27" name="直線單箭頭接點 26"/>
            <p:cNvCxnSpPr/>
            <p:nvPr/>
          </p:nvCxnSpPr>
          <p:spPr>
            <a:xfrm>
              <a:off x="4643846" y="1494306"/>
              <a:ext cx="0" cy="1707381"/>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28" name="直線單箭頭接點 27"/>
            <p:cNvCxnSpPr/>
            <p:nvPr/>
          </p:nvCxnSpPr>
          <p:spPr>
            <a:xfrm>
              <a:off x="5156708" y="1496327"/>
              <a:ext cx="0" cy="1707379"/>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29" name="直線單箭頭接點 28"/>
            <p:cNvCxnSpPr/>
            <p:nvPr/>
          </p:nvCxnSpPr>
          <p:spPr>
            <a:xfrm>
              <a:off x="2962993" y="1621602"/>
              <a:ext cx="0" cy="321270"/>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cxnSp>
          <p:nvCxnSpPr>
            <p:cNvPr id="30" name="直線單箭頭接點 29"/>
            <p:cNvCxnSpPr/>
            <p:nvPr/>
          </p:nvCxnSpPr>
          <p:spPr>
            <a:xfrm>
              <a:off x="2938404" y="2747058"/>
              <a:ext cx="0" cy="321271"/>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sp>
          <p:nvSpPr>
            <p:cNvPr id="19486" name="矩形 30"/>
            <p:cNvSpPr>
              <a:spLocks noChangeArrowheads="1"/>
            </p:cNvSpPr>
            <p:nvPr/>
          </p:nvSpPr>
          <p:spPr bwMode="auto">
            <a:xfrm>
              <a:off x="857098" y="2163337"/>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a:latin typeface="標楷體" panose="03000509000000000000" pitchFamily="65" charset="-120"/>
                  <a:ea typeface="標楷體" panose="03000509000000000000" pitchFamily="65" charset="-120"/>
                </a:rPr>
                <a:t>子計畫二</a:t>
              </a:r>
            </a:p>
          </p:txBody>
        </p:sp>
        <p:sp>
          <p:nvSpPr>
            <p:cNvPr id="32" name="矩形 31"/>
            <p:cNvSpPr/>
            <p:nvPr/>
          </p:nvSpPr>
          <p:spPr>
            <a:xfrm>
              <a:off x="1965371" y="2775346"/>
              <a:ext cx="851843" cy="339455"/>
            </a:xfrm>
            <a:prstGeom prst="rect">
              <a:avLst/>
            </a:prstGeom>
            <a:solidFill>
              <a:schemeClr val="bg1">
                <a:lumMod val="85000"/>
              </a:schemeClr>
            </a:solidFill>
          </p:spPr>
          <p:txBody>
            <a:bodyPr wrap="none">
              <a:spAutoFit/>
            </a:bodyPr>
            <a:lstStyle/>
            <a:p>
              <a:pPr>
                <a:defRPr/>
              </a:pPr>
              <a:r>
                <a:rPr lang="en-US" altLang="zh-TW" sz="1600" dirty="0">
                  <a:latin typeface="Arial" charset="0"/>
                </a:rPr>
                <a:t>NFV API</a:t>
              </a:r>
              <a:endParaRPr lang="zh-TW" altLang="en-US" sz="1600" dirty="0">
                <a:latin typeface="Arial" charset="0"/>
              </a:endParaRPr>
            </a:p>
          </p:txBody>
        </p:sp>
        <p:sp>
          <p:nvSpPr>
            <p:cNvPr id="33" name="矩形 32"/>
            <p:cNvSpPr/>
            <p:nvPr/>
          </p:nvSpPr>
          <p:spPr>
            <a:xfrm>
              <a:off x="1965371" y="1605438"/>
              <a:ext cx="851843" cy="337434"/>
            </a:xfrm>
            <a:prstGeom prst="rect">
              <a:avLst/>
            </a:prstGeom>
            <a:solidFill>
              <a:schemeClr val="bg1">
                <a:lumMod val="85000"/>
              </a:schemeClr>
            </a:solidFill>
          </p:spPr>
          <p:txBody>
            <a:bodyPr wrap="none">
              <a:spAutoFit/>
            </a:bodyPr>
            <a:lstStyle/>
            <a:p>
              <a:pPr>
                <a:defRPr/>
              </a:pPr>
              <a:r>
                <a:rPr lang="en-US" altLang="zh-TW" sz="1600" dirty="0">
                  <a:latin typeface="Arial" charset="0"/>
                </a:rPr>
                <a:t>NFV API</a:t>
              </a:r>
              <a:endParaRPr lang="zh-TW" altLang="en-US" sz="1600" dirty="0">
                <a:latin typeface="Arial" charset="0"/>
              </a:endParaRPr>
            </a:p>
          </p:txBody>
        </p:sp>
        <p:sp>
          <p:nvSpPr>
            <p:cNvPr id="34" name="矩形 33"/>
            <p:cNvSpPr/>
            <p:nvPr/>
          </p:nvSpPr>
          <p:spPr>
            <a:xfrm>
              <a:off x="5787247" y="2159073"/>
              <a:ext cx="1705442" cy="369763"/>
            </a:xfrm>
            <a:prstGeom prst="rect">
              <a:avLst/>
            </a:prstGeom>
            <a:solidFill>
              <a:schemeClr val="bg1">
                <a:lumMod val="65000"/>
              </a:schemeClr>
            </a:solidFill>
          </p:spPr>
          <p:txBody>
            <a:bodyPr wrap="none">
              <a:spAutoFit/>
            </a:bodyPr>
            <a:lstStyle/>
            <a:p>
              <a:pPr>
                <a:defRPr/>
              </a:pPr>
              <a:r>
                <a:rPr lang="en-US" altLang="zh-TW" dirty="0">
                  <a:latin typeface="Arial" charset="0"/>
                </a:rPr>
                <a:t>Northbound API</a:t>
              </a:r>
              <a:endParaRPr lang="zh-TW" altLang="en-US" dirty="0">
                <a:latin typeface="Arial" charset="0"/>
              </a:endParaRPr>
            </a:p>
          </p:txBody>
        </p:sp>
        <p:sp>
          <p:nvSpPr>
            <p:cNvPr id="35" name="矩形 34"/>
            <p:cNvSpPr/>
            <p:nvPr/>
          </p:nvSpPr>
          <p:spPr>
            <a:xfrm>
              <a:off x="5792517" y="4098819"/>
              <a:ext cx="1705441" cy="369763"/>
            </a:xfrm>
            <a:prstGeom prst="rect">
              <a:avLst/>
            </a:prstGeom>
            <a:solidFill>
              <a:schemeClr val="bg1">
                <a:lumMod val="65000"/>
              </a:schemeClr>
            </a:solidFill>
          </p:spPr>
          <p:txBody>
            <a:bodyPr wrap="none">
              <a:spAutoFit/>
            </a:bodyPr>
            <a:lstStyle/>
            <a:p>
              <a:pPr>
                <a:defRPr/>
              </a:pPr>
              <a:r>
                <a:rPr lang="en-US" altLang="zh-TW" dirty="0">
                  <a:latin typeface="Arial" charset="0"/>
                </a:rPr>
                <a:t>Southbound API</a:t>
              </a:r>
              <a:endParaRPr lang="zh-TW" altLang="en-US" dirty="0">
                <a:latin typeface="Arial" charset="0"/>
              </a:endParaRPr>
            </a:p>
          </p:txBody>
        </p:sp>
        <p:cxnSp>
          <p:nvCxnSpPr>
            <p:cNvPr id="36" name="直線單箭頭接點 35"/>
            <p:cNvCxnSpPr/>
            <p:nvPr/>
          </p:nvCxnSpPr>
          <p:spPr>
            <a:xfrm>
              <a:off x="5634443" y="3985667"/>
              <a:ext cx="8781" cy="1468952"/>
            </a:xfrm>
            <a:prstGeom prst="straightConnector1">
              <a:avLst/>
            </a:prstGeom>
            <a:ln w="28575">
              <a:miter lim="800000"/>
              <a:headEnd type="triangle" w="lg" len="med"/>
              <a:tailEnd type="triangle" w="lg" len="med"/>
            </a:ln>
          </p:spPr>
          <p:style>
            <a:lnRef idx="2">
              <a:schemeClr val="dk1"/>
            </a:lnRef>
            <a:fillRef idx="0">
              <a:schemeClr val="dk1"/>
            </a:fillRef>
            <a:effectRef idx="1">
              <a:schemeClr val="dk1"/>
            </a:effectRef>
            <a:fontRef idx="minor">
              <a:schemeClr val="tx1"/>
            </a:fontRef>
          </p:style>
        </p:cxnSp>
        <p:sp>
          <p:nvSpPr>
            <p:cNvPr id="19492" name="矩形 36"/>
            <p:cNvSpPr>
              <a:spLocks noChangeArrowheads="1"/>
            </p:cNvSpPr>
            <p:nvPr/>
          </p:nvSpPr>
          <p:spPr bwMode="auto">
            <a:xfrm>
              <a:off x="4481990" y="4104075"/>
              <a:ext cx="1140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en-US" altLang="zh-TW"/>
                <a:t>OpenFlow</a:t>
              </a:r>
              <a:endParaRPr lang="zh-TW" altLang="en-US"/>
            </a:p>
          </p:txBody>
        </p:sp>
        <p:sp>
          <p:nvSpPr>
            <p:cNvPr id="38" name="矩形 37"/>
            <p:cNvSpPr/>
            <p:nvPr/>
          </p:nvSpPr>
          <p:spPr>
            <a:xfrm>
              <a:off x="2411491" y="3644190"/>
              <a:ext cx="1577226" cy="369765"/>
            </a:xfrm>
            <a:prstGeom prst="rect">
              <a:avLst/>
            </a:prstGeom>
            <a:solidFill>
              <a:schemeClr val="bg1">
                <a:lumMod val="65000"/>
              </a:schemeClr>
            </a:solidFill>
          </p:spPr>
          <p:txBody>
            <a:bodyPr wrap="none">
              <a:spAutoFit/>
            </a:bodyPr>
            <a:lstStyle/>
            <a:p>
              <a:pPr>
                <a:defRPr/>
              </a:pPr>
              <a:r>
                <a:rPr lang="en-US" altLang="zh-TW" dirty="0">
                  <a:latin typeface="Arial" charset="0"/>
                </a:rPr>
                <a:t>SDN Controller</a:t>
              </a:r>
              <a:endParaRPr lang="zh-TW" altLang="en-US" dirty="0">
                <a:latin typeface="Arial" charset="0"/>
              </a:endParaRPr>
            </a:p>
          </p:txBody>
        </p:sp>
        <p:sp>
          <p:nvSpPr>
            <p:cNvPr id="19494" name="矩形 38"/>
            <p:cNvSpPr>
              <a:spLocks noChangeArrowheads="1"/>
            </p:cNvSpPr>
            <p:nvPr/>
          </p:nvSpPr>
          <p:spPr bwMode="auto">
            <a:xfrm>
              <a:off x="6507215" y="3248980"/>
              <a:ext cx="12601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r>
                <a:rPr lang="zh-TW" altLang="en-US">
                  <a:latin typeface="標楷體" panose="03000509000000000000" pitchFamily="65" charset="-120"/>
                  <a:ea typeface="標楷體" panose="03000509000000000000" pitchFamily="65" charset="-120"/>
                </a:rPr>
                <a:t>總計畫及所有計畫</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r>
              <a:rPr lang="zh-TW" altLang="en-US" smtClean="0">
                <a:latin typeface="標楷體" panose="03000509000000000000" pitchFamily="65" charset="-120"/>
                <a:ea typeface="標楷體" panose="03000509000000000000" pitchFamily="65" charset="-120"/>
              </a:rPr>
              <a:t>計畫架構與分工</a:t>
            </a:r>
            <a:endParaRPr lang="zh-TW" altLang="en-US" smtClean="0"/>
          </a:p>
        </p:txBody>
      </p:sp>
      <p:sp>
        <p:nvSpPr>
          <p:cNvPr id="2048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fld id="{93A708D7-1B86-4B1B-9239-6B812E7FDD95}" type="slidenum">
              <a:rPr kumimoji="0" lang="en-US" altLang="zh-TW" baseline="0">
                <a:latin typeface="Garamond" panose="02020404030301010803" pitchFamily="18" charset="0"/>
              </a:rPr>
              <a:pPr/>
              <a:t>7</a:t>
            </a:fld>
            <a:endParaRPr kumimoji="0" lang="en-US" altLang="zh-TW" baseline="0">
              <a:latin typeface="Garamond" panose="02020404030301010803" pitchFamily="18" charset="0"/>
            </a:endParaRPr>
          </a:p>
        </p:txBody>
      </p:sp>
      <p:graphicFrame>
        <p:nvGraphicFramePr>
          <p:cNvPr id="6" name="表格 5"/>
          <p:cNvGraphicFramePr>
            <a:graphicFrameLocks noGrp="1"/>
          </p:cNvGraphicFramePr>
          <p:nvPr/>
        </p:nvGraphicFramePr>
        <p:xfrm>
          <a:off x="250825" y="1708150"/>
          <a:ext cx="8259763" cy="3808720"/>
        </p:xfrm>
        <a:graphic>
          <a:graphicData uri="http://schemas.openxmlformats.org/drawingml/2006/table">
            <a:tbl>
              <a:tblPr firstRow="1" firstCol="1" bandRow="1">
                <a:tableStyleId>{5C22544A-7EE6-4342-B048-85BDC9FD1C3A}</a:tableStyleId>
              </a:tblPr>
              <a:tblGrid>
                <a:gridCol w="1064782"/>
                <a:gridCol w="2613875"/>
                <a:gridCol w="4581106"/>
              </a:tblGrid>
              <a:tr h="424338">
                <a:tc>
                  <a:txBody>
                    <a:bodyPr/>
                    <a:lstStyle/>
                    <a:p>
                      <a:pPr algn="ctr">
                        <a:lnSpc>
                          <a:spcPct val="150000"/>
                        </a:lnSpc>
                        <a:spcAft>
                          <a:spcPts val="0"/>
                        </a:spcAft>
                      </a:pPr>
                      <a:r>
                        <a:rPr lang="en-US" sz="1800" kern="100" dirty="0">
                          <a:solidFill>
                            <a:schemeClr val="tx1"/>
                          </a:solidFill>
                          <a:effectLst/>
                          <a:latin typeface="標楷體" panose="03000509000000000000" pitchFamily="65" charset="-120"/>
                          <a:ea typeface="標楷體" panose="03000509000000000000" pitchFamily="65" charset="-120"/>
                        </a:rPr>
                        <a:t> </a:t>
                      </a:r>
                      <a:endParaRPr lang="zh-TW" sz="1800" kern="100" dirty="0">
                        <a:solidFill>
                          <a:schemeClr val="tx1"/>
                        </a:solidFill>
                        <a:effectLst/>
                        <a:latin typeface="標楷體" panose="03000509000000000000" pitchFamily="65" charset="-120"/>
                        <a:ea typeface="標楷體" panose="03000509000000000000" pitchFamily="65" charset="-120"/>
                      </a:endParaRPr>
                    </a:p>
                  </a:txBody>
                  <a:tcPr marL="68591" marR="68591" marT="0" marB="0">
                    <a:solidFill>
                      <a:srgbClr val="66CCFF"/>
                    </a:solidFill>
                  </a:tcPr>
                </a:tc>
                <a:tc>
                  <a:txBody>
                    <a:bodyPr/>
                    <a:lstStyle/>
                    <a:p>
                      <a:pPr algn="ctr">
                        <a:lnSpc>
                          <a:spcPct val="150000"/>
                        </a:lnSpc>
                        <a:spcAft>
                          <a:spcPts val="0"/>
                        </a:spcAft>
                      </a:pPr>
                      <a:r>
                        <a:rPr lang="zh-TW" sz="1800" kern="100">
                          <a:solidFill>
                            <a:schemeClr val="tx1"/>
                          </a:solidFill>
                          <a:effectLst/>
                          <a:latin typeface="標楷體" panose="03000509000000000000" pitchFamily="65" charset="-120"/>
                          <a:ea typeface="標楷體" panose="03000509000000000000" pitchFamily="65" charset="-120"/>
                        </a:rPr>
                        <a:t>研究範疇</a:t>
                      </a:r>
                    </a:p>
                  </a:txBody>
                  <a:tcPr marL="68591" marR="68591" marT="0" marB="0">
                    <a:solidFill>
                      <a:srgbClr val="66CCFF"/>
                    </a:solidFill>
                  </a:tcPr>
                </a:tc>
                <a:tc>
                  <a:txBody>
                    <a:bodyPr/>
                    <a:lstStyle/>
                    <a:p>
                      <a:pPr algn="ctr">
                        <a:lnSpc>
                          <a:spcPct val="150000"/>
                        </a:lnSpc>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主要工作內容</a:t>
                      </a:r>
                    </a:p>
                  </a:txBody>
                  <a:tcPr marL="68591" marR="68591" marT="0" marB="0">
                    <a:solidFill>
                      <a:srgbClr val="66CCFF"/>
                    </a:solidFill>
                  </a:tcPr>
                </a:tc>
              </a:tr>
              <a:tr h="641182">
                <a:tc>
                  <a:txBody>
                    <a:bodyPr/>
                    <a:lstStyle/>
                    <a:p>
                      <a:pPr algn="ctr">
                        <a:lnSpc>
                          <a:spcPct val="150000"/>
                        </a:lnSpc>
                        <a:spcAft>
                          <a:spcPts val="0"/>
                        </a:spcAft>
                      </a:pPr>
                      <a:r>
                        <a:rPr lang="zh-TW" sz="1800" kern="100">
                          <a:solidFill>
                            <a:schemeClr val="tx1"/>
                          </a:solidFill>
                          <a:effectLst/>
                          <a:latin typeface="標楷體" panose="03000509000000000000" pitchFamily="65" charset="-120"/>
                          <a:ea typeface="標楷體" panose="03000509000000000000" pitchFamily="65" charset="-120"/>
                        </a:rPr>
                        <a:t>總計畫</a:t>
                      </a:r>
                    </a:p>
                  </a:txBody>
                  <a:tcPr marL="68591" marR="68591" marT="0" marB="0">
                    <a:solidFill>
                      <a:srgbClr val="66CCFF"/>
                    </a:solidFill>
                  </a:tcPr>
                </a:tc>
                <a:tc>
                  <a:txBody>
                    <a:bodyPr/>
                    <a:lstStyle/>
                    <a:p>
                      <a:pPr algn="ctr">
                        <a:lnSpc>
                          <a:spcPct val="150000"/>
                        </a:lnSpc>
                        <a:spcAft>
                          <a:spcPts val="0"/>
                        </a:spcAft>
                      </a:pPr>
                      <a:r>
                        <a:rPr lang="zh-TW" sz="1800" kern="100" dirty="0">
                          <a:effectLst/>
                          <a:latin typeface="標楷體" panose="03000509000000000000" pitchFamily="65" charset="-120"/>
                          <a:ea typeface="標楷體" panose="03000509000000000000" pitchFamily="65" charset="-120"/>
                        </a:rPr>
                        <a:t>雲端資料中心實驗平台</a:t>
                      </a:r>
                    </a:p>
                  </a:txBody>
                  <a:tcPr marL="68591" marR="68591" marT="0" marB="0"/>
                </a:tc>
                <a:tc>
                  <a:txBody>
                    <a:bodyPr/>
                    <a:lstStyle/>
                    <a:p>
                      <a:pPr>
                        <a:spcAft>
                          <a:spcPts val="0"/>
                        </a:spcAft>
                      </a:pPr>
                      <a:r>
                        <a:rPr lang="zh-TW" sz="1800" kern="100" dirty="0">
                          <a:effectLst/>
                          <a:latin typeface="標楷體" panose="03000509000000000000" pitchFamily="65" charset="-120"/>
                          <a:ea typeface="標楷體" panose="03000509000000000000" pitchFamily="65" charset="-120"/>
                        </a:rPr>
                        <a:t>建置實際測試平台與網頁管理介面、整合各子計畫之研究成果</a:t>
                      </a:r>
                    </a:p>
                  </a:txBody>
                  <a:tcPr marL="68591" marR="68591" marT="0" marB="0"/>
                </a:tc>
              </a:tr>
              <a:tr h="822868">
                <a:tc>
                  <a:txBody>
                    <a:bodyPr/>
                    <a:lstStyle/>
                    <a:p>
                      <a:pPr algn="ctr">
                        <a:lnSpc>
                          <a:spcPct val="150000"/>
                        </a:lnSpc>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子計畫一</a:t>
                      </a:r>
                    </a:p>
                  </a:txBody>
                  <a:tcPr marL="68591" marR="68591" marT="0" marB="0">
                    <a:solidFill>
                      <a:srgbClr val="66CCFF"/>
                    </a:solidFill>
                  </a:tcPr>
                </a:tc>
                <a:tc>
                  <a:txBody>
                    <a:bodyPr/>
                    <a:lstStyle/>
                    <a:p>
                      <a:pPr algn="ctr">
                        <a:lnSpc>
                          <a:spcPct val="150000"/>
                        </a:lnSpc>
                        <a:spcAft>
                          <a:spcPts val="0"/>
                        </a:spcAft>
                      </a:pPr>
                      <a:r>
                        <a:rPr lang="zh-TW" sz="1800" kern="100">
                          <a:effectLst/>
                          <a:latin typeface="標楷體" panose="03000509000000000000" pitchFamily="65" charset="-120"/>
                          <a:ea typeface="標楷體" panose="03000509000000000000" pitchFamily="65" charset="-120"/>
                        </a:rPr>
                        <a:t>雲端資料中心網路技術</a:t>
                      </a:r>
                    </a:p>
                  </a:txBody>
                  <a:tcPr marL="68591" marR="6859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sz="1800" kern="100" dirty="0">
                          <a:effectLst/>
                          <a:latin typeface="標楷體" panose="03000509000000000000" pitchFamily="65" charset="-120"/>
                          <a:ea typeface="標楷體" panose="03000509000000000000" pitchFamily="65" charset="-120"/>
                        </a:rPr>
                        <a:t>以</a:t>
                      </a:r>
                      <a:r>
                        <a:rPr lang="zh-TW" sz="1800" kern="100" dirty="0">
                          <a:solidFill>
                            <a:schemeClr val="dk1"/>
                          </a:solidFill>
                          <a:effectLst/>
                          <a:latin typeface="標楷體" panose="03000509000000000000" pitchFamily="65" charset="-120"/>
                          <a:ea typeface="標楷體" panose="03000509000000000000" pitchFamily="65" charset="-120"/>
                          <a:cs typeface="+mn-cs"/>
                        </a:rPr>
                        <a:t>軟體定義網路為基礎的雲端資料中心網路</a:t>
                      </a:r>
                      <a:r>
                        <a:rPr lang="zh-TW" sz="1800" kern="100" dirty="0" smtClean="0">
                          <a:solidFill>
                            <a:schemeClr val="dk1"/>
                          </a:solidFill>
                          <a:effectLst/>
                          <a:latin typeface="標楷體" panose="03000509000000000000" pitchFamily="65" charset="-120"/>
                          <a:ea typeface="標楷體" panose="03000509000000000000" pitchFamily="65" charset="-120"/>
                          <a:cs typeface="+mn-cs"/>
                        </a:rPr>
                        <a:t>技術</a:t>
                      </a:r>
                      <a:r>
                        <a:rPr lang="zh-TW" altLang="en-US" sz="1800" kern="100" dirty="0" smtClean="0">
                          <a:solidFill>
                            <a:schemeClr val="dk1"/>
                          </a:solidFill>
                          <a:effectLst/>
                          <a:latin typeface="標楷體" panose="03000509000000000000" pitchFamily="65" charset="-120"/>
                          <a:ea typeface="標楷體" panose="03000509000000000000" pitchFamily="65" charset="-120"/>
                          <a:cs typeface="+mn-cs"/>
                        </a:rPr>
                        <a:t>、</a:t>
                      </a:r>
                      <a:r>
                        <a:rPr lang="zh-TW" altLang="zh-TW" sz="1800" kern="100" dirty="0" smtClean="0">
                          <a:solidFill>
                            <a:schemeClr val="dk1"/>
                          </a:solidFill>
                          <a:effectLst/>
                          <a:latin typeface="標楷體" panose="03000509000000000000" pitchFamily="65" charset="-120"/>
                          <a:ea typeface="標楷體" panose="03000509000000000000" pitchFamily="65" charset="-120"/>
                          <a:cs typeface="+mn-cs"/>
                        </a:rPr>
                        <a:t>虛擬網路技術、資源配置與服務品質確保</a:t>
                      </a:r>
                    </a:p>
                  </a:txBody>
                  <a:tcPr marL="68591" marR="68591" marT="0" marB="0"/>
                </a:tc>
              </a:tr>
              <a:tr h="1097157">
                <a:tc>
                  <a:txBody>
                    <a:bodyPr/>
                    <a:lstStyle/>
                    <a:p>
                      <a:pPr algn="ctr">
                        <a:lnSpc>
                          <a:spcPct val="150000"/>
                        </a:lnSpc>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子</a:t>
                      </a:r>
                      <a:r>
                        <a:rPr lang="zh-TW" sz="1800" kern="100" dirty="0" smtClean="0">
                          <a:solidFill>
                            <a:schemeClr val="tx1"/>
                          </a:solidFill>
                          <a:effectLst/>
                          <a:latin typeface="標楷體" panose="03000509000000000000" pitchFamily="65" charset="-120"/>
                          <a:ea typeface="標楷體" panose="03000509000000000000" pitchFamily="65" charset="-120"/>
                        </a:rPr>
                        <a:t>計畫</a:t>
                      </a:r>
                      <a:r>
                        <a:rPr lang="zh-TW" altLang="en-US" sz="1800" kern="100" dirty="0" smtClean="0">
                          <a:solidFill>
                            <a:schemeClr val="tx1"/>
                          </a:solidFill>
                          <a:effectLst/>
                          <a:latin typeface="標楷體" panose="03000509000000000000" pitchFamily="65" charset="-120"/>
                          <a:ea typeface="標楷體" panose="03000509000000000000" pitchFamily="65" charset="-120"/>
                        </a:rPr>
                        <a:t>二</a:t>
                      </a:r>
                      <a:endParaRPr lang="zh-TW" sz="1800" kern="100" dirty="0">
                        <a:solidFill>
                          <a:schemeClr val="tx1"/>
                        </a:solidFill>
                        <a:effectLst/>
                        <a:latin typeface="標楷體" panose="03000509000000000000" pitchFamily="65" charset="-120"/>
                        <a:ea typeface="標楷體" panose="03000509000000000000" pitchFamily="65" charset="-120"/>
                      </a:endParaRPr>
                    </a:p>
                  </a:txBody>
                  <a:tcPr marL="68591" marR="68591" marT="0" marB="0">
                    <a:solidFill>
                      <a:srgbClr val="66CCFF"/>
                    </a:solidFill>
                  </a:tcPr>
                </a:tc>
                <a:tc>
                  <a:txBody>
                    <a:bodyPr/>
                    <a:lstStyle/>
                    <a:p>
                      <a:pPr algn="ctr">
                        <a:lnSpc>
                          <a:spcPct val="150000"/>
                        </a:lnSpc>
                        <a:spcAft>
                          <a:spcPts val="0"/>
                        </a:spcAft>
                      </a:pPr>
                      <a:r>
                        <a:rPr lang="zh-TW" sz="1800" kern="100" dirty="0">
                          <a:effectLst/>
                          <a:latin typeface="標楷體" panose="03000509000000000000" pitchFamily="65" charset="-120"/>
                          <a:ea typeface="標楷體" panose="03000509000000000000" pitchFamily="65" charset="-120"/>
                        </a:rPr>
                        <a:t>網路功能虛擬</a:t>
                      </a:r>
                      <a:r>
                        <a:rPr lang="zh-TW" sz="1800" kern="100" dirty="0" smtClean="0">
                          <a:effectLst/>
                          <a:latin typeface="標楷體" panose="03000509000000000000" pitchFamily="65" charset="-120"/>
                          <a:ea typeface="標楷體" panose="03000509000000000000" pitchFamily="65" charset="-120"/>
                        </a:rPr>
                        <a:t>化</a:t>
                      </a:r>
                      <a:r>
                        <a:rPr lang="zh-TW" altLang="en-US" sz="1800" kern="100" dirty="0" smtClean="0">
                          <a:effectLst/>
                          <a:latin typeface="標楷體" panose="03000509000000000000" pitchFamily="65" charset="-120"/>
                          <a:ea typeface="標楷體" panose="03000509000000000000" pitchFamily="65" charset="-120"/>
                        </a:rPr>
                        <a:t>技術</a:t>
                      </a:r>
                      <a:endParaRPr lang="zh-TW" sz="1800" kern="100" dirty="0">
                        <a:effectLst/>
                        <a:latin typeface="標楷體" panose="03000509000000000000" pitchFamily="65" charset="-120"/>
                        <a:ea typeface="標楷體" panose="03000509000000000000" pitchFamily="65" charset="-120"/>
                      </a:endParaRPr>
                    </a:p>
                  </a:txBody>
                  <a:tcPr marL="68591" marR="6859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sz="1800" kern="100" dirty="0">
                          <a:effectLst/>
                          <a:latin typeface="標楷體" panose="03000509000000000000" pitchFamily="65" charset="-120"/>
                          <a:ea typeface="標楷體" panose="03000509000000000000" pitchFamily="65" charset="-120"/>
                        </a:rPr>
                        <a:t>以軟體定義網路為基礎的雲端資料中心的架構下之網路功能虛擬化及服務鏈標準介面的</a:t>
                      </a:r>
                      <a:r>
                        <a:rPr lang="zh-TW" sz="1800" kern="100" dirty="0" smtClean="0">
                          <a:effectLst/>
                          <a:latin typeface="標楷體" panose="03000509000000000000" pitchFamily="65" charset="-120"/>
                          <a:ea typeface="標楷體" panose="03000509000000000000" pitchFamily="65" charset="-120"/>
                        </a:rPr>
                        <a:t>設計</a:t>
                      </a:r>
                      <a:r>
                        <a:rPr lang="zh-TW" altLang="en-US" sz="1800" kern="100" dirty="0" smtClean="0">
                          <a:effectLst/>
                          <a:latin typeface="標楷體" panose="03000509000000000000" pitchFamily="65" charset="-120"/>
                          <a:ea typeface="標楷體" panose="03000509000000000000" pitchFamily="65" charset="-120"/>
                        </a:rPr>
                        <a:t>、</a:t>
                      </a:r>
                      <a:r>
                        <a:rPr lang="zh-TW" sz="1800" kern="100" dirty="0" smtClean="0">
                          <a:effectLst/>
                          <a:latin typeface="標楷體" panose="03000509000000000000" pitchFamily="65" charset="-120"/>
                          <a:ea typeface="標楷體" panose="03000509000000000000" pitchFamily="65" charset="-120"/>
                        </a:rPr>
                        <a:t>平台</a:t>
                      </a:r>
                      <a:r>
                        <a:rPr lang="zh-TW" sz="1800" kern="100" dirty="0">
                          <a:effectLst/>
                          <a:latin typeface="標楷體" panose="03000509000000000000" pitchFamily="65" charset="-120"/>
                          <a:ea typeface="標楷體" panose="03000509000000000000" pitchFamily="65" charset="-120"/>
                        </a:rPr>
                        <a:t>實</a:t>
                      </a:r>
                      <a:r>
                        <a:rPr lang="zh-TW" sz="1800" kern="100" dirty="0" smtClean="0">
                          <a:effectLst/>
                          <a:latin typeface="標楷體" panose="03000509000000000000" pitchFamily="65" charset="-120"/>
                          <a:ea typeface="標楷體" panose="03000509000000000000" pitchFamily="65" charset="-120"/>
                        </a:rPr>
                        <a:t>作</a:t>
                      </a:r>
                      <a:r>
                        <a:rPr lang="zh-TW" altLang="en-US" sz="1800" kern="100" dirty="0" smtClean="0">
                          <a:effectLst/>
                          <a:latin typeface="標楷體" panose="03000509000000000000" pitchFamily="65" charset="-120"/>
                          <a:ea typeface="標楷體" panose="03000509000000000000" pitchFamily="65" charset="-120"/>
                        </a:rPr>
                        <a:t>及</a:t>
                      </a:r>
                      <a:r>
                        <a:rPr lang="zh-TW" altLang="zh-TW" sz="1800" kern="100" dirty="0" smtClean="0">
                          <a:effectLst/>
                          <a:latin typeface="標楷體" panose="03000509000000000000" pitchFamily="65" charset="-120"/>
                          <a:ea typeface="標楷體" panose="03000509000000000000" pitchFamily="65" charset="-120"/>
                        </a:rPr>
                        <a:t>虛擬網路技術、資源配置與服務品質確保</a:t>
                      </a:r>
                      <a:r>
                        <a:rPr lang="zh-TW" altLang="en-US" sz="1800" kern="100" dirty="0">
                          <a:effectLst/>
                          <a:latin typeface="標楷體" panose="03000509000000000000" pitchFamily="65" charset="-120"/>
                          <a:ea typeface="標楷體" panose="03000509000000000000" pitchFamily="65" charset="-120"/>
                        </a:rPr>
                        <a:t>。</a:t>
                      </a:r>
                      <a:endParaRPr lang="zh-TW" altLang="zh-TW" sz="1800" kern="100" dirty="0" smtClean="0">
                        <a:effectLst/>
                        <a:latin typeface="標楷體" panose="03000509000000000000" pitchFamily="65" charset="-120"/>
                        <a:ea typeface="標楷體" panose="03000509000000000000" pitchFamily="65" charset="-120"/>
                      </a:endParaRPr>
                    </a:p>
                  </a:txBody>
                  <a:tcPr marL="68591" marR="68591" marT="0" marB="0"/>
                </a:tc>
              </a:tr>
              <a:tr h="822868">
                <a:tc>
                  <a:txBody>
                    <a:bodyPr/>
                    <a:lstStyle/>
                    <a:p>
                      <a:pPr algn="ctr">
                        <a:lnSpc>
                          <a:spcPct val="150000"/>
                        </a:lnSpc>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子</a:t>
                      </a:r>
                      <a:r>
                        <a:rPr lang="zh-TW" sz="1800" kern="100" dirty="0" smtClean="0">
                          <a:solidFill>
                            <a:schemeClr val="tx1"/>
                          </a:solidFill>
                          <a:effectLst/>
                          <a:latin typeface="標楷體" panose="03000509000000000000" pitchFamily="65" charset="-120"/>
                          <a:ea typeface="標楷體" panose="03000509000000000000" pitchFamily="65" charset="-120"/>
                        </a:rPr>
                        <a:t>計畫</a:t>
                      </a:r>
                      <a:r>
                        <a:rPr lang="zh-TW" altLang="en-US" sz="1800" kern="100" dirty="0" smtClean="0">
                          <a:solidFill>
                            <a:schemeClr val="tx1"/>
                          </a:solidFill>
                          <a:effectLst/>
                          <a:latin typeface="標楷體" panose="03000509000000000000" pitchFamily="65" charset="-120"/>
                          <a:ea typeface="標楷體" panose="03000509000000000000" pitchFamily="65" charset="-120"/>
                        </a:rPr>
                        <a:t>三</a:t>
                      </a:r>
                      <a:endParaRPr lang="zh-TW" sz="1800" kern="100" dirty="0">
                        <a:solidFill>
                          <a:schemeClr val="tx1"/>
                        </a:solidFill>
                        <a:effectLst/>
                        <a:latin typeface="標楷體" panose="03000509000000000000" pitchFamily="65" charset="-120"/>
                        <a:ea typeface="標楷體" panose="03000509000000000000" pitchFamily="65" charset="-120"/>
                      </a:endParaRPr>
                    </a:p>
                  </a:txBody>
                  <a:tcPr marL="68591" marR="68591" marT="0" marB="0">
                    <a:solidFill>
                      <a:srgbClr val="66CCFF"/>
                    </a:solidFill>
                  </a:tcPr>
                </a:tc>
                <a:tc>
                  <a:txBody>
                    <a:bodyPr/>
                    <a:lstStyle/>
                    <a:p>
                      <a:pPr algn="ctr">
                        <a:lnSpc>
                          <a:spcPct val="150000"/>
                        </a:lnSpc>
                        <a:spcAft>
                          <a:spcPts val="0"/>
                        </a:spcAft>
                      </a:pPr>
                      <a:r>
                        <a:rPr lang="zh-TW" sz="1800" kern="100">
                          <a:effectLst/>
                          <a:latin typeface="標楷體" panose="03000509000000000000" pitchFamily="65" charset="-120"/>
                          <a:ea typeface="標楷體" panose="03000509000000000000" pitchFamily="65" charset="-120"/>
                        </a:rPr>
                        <a:t>社群服務雲端資料存取技術</a:t>
                      </a:r>
                    </a:p>
                  </a:txBody>
                  <a:tcPr marL="68591" marR="68591" marT="0" marB="0"/>
                </a:tc>
                <a:tc>
                  <a:txBody>
                    <a:bodyPr/>
                    <a:lstStyle/>
                    <a:p>
                      <a:pPr>
                        <a:spcAft>
                          <a:spcPts val="0"/>
                        </a:spcAft>
                      </a:pPr>
                      <a:r>
                        <a:rPr lang="zh-TW" sz="1800" kern="100" dirty="0">
                          <a:effectLst/>
                          <a:latin typeface="標楷體" panose="03000509000000000000" pitchFamily="65" charset="-120"/>
                          <a:ea typeface="標楷體" panose="03000509000000000000" pitchFamily="65" charset="-120"/>
                        </a:rPr>
                        <a:t>以軟體定義網路為以軟體定義網路為社群服務大量存取雲端資料存取之解決方案。</a:t>
                      </a:r>
                    </a:p>
                  </a:txBody>
                  <a:tcPr marL="68591" marR="68591"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457200" y="250825"/>
            <a:ext cx="8229600" cy="1139825"/>
          </a:xfrm>
        </p:spPr>
        <p:txBody>
          <a:bodyPr/>
          <a:lstStyle/>
          <a:p>
            <a:r>
              <a:rPr lang="zh-TW" altLang="en-US" smtClean="0">
                <a:latin typeface="標楷體" panose="03000509000000000000" pitchFamily="65" charset="-120"/>
                <a:ea typeface="標楷體" panose="03000509000000000000" pitchFamily="65" charset="-120"/>
              </a:rPr>
              <a:t>計畫人力</a:t>
            </a:r>
          </a:p>
        </p:txBody>
      </p:sp>
      <p:sp>
        <p:nvSpPr>
          <p:cNvPr id="2150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ClrTx/>
              <a:buSzTx/>
              <a:buFontTx/>
              <a:buNone/>
            </a:pPr>
            <a:fld id="{0B1D209C-4112-402A-9391-05282211857A}" type="slidenum">
              <a:rPr kumimoji="0" lang="en-US" altLang="zh-TW" sz="1200">
                <a:latin typeface="Garamond" panose="02020404030301010803" pitchFamily="18" charset="0"/>
              </a:rPr>
              <a:pPr>
                <a:spcBef>
                  <a:spcPct val="0"/>
                </a:spcBef>
                <a:buClrTx/>
                <a:buSzTx/>
                <a:buFontTx/>
                <a:buNone/>
              </a:pPr>
              <a:t>8</a:t>
            </a:fld>
            <a:endParaRPr kumimoji="0" lang="en-US" altLang="zh-TW" sz="1200">
              <a:latin typeface="Garamond" panose="02020404030301010803" pitchFamily="18" charset="0"/>
            </a:endParaRPr>
          </a:p>
        </p:txBody>
      </p:sp>
      <p:graphicFrame>
        <p:nvGraphicFramePr>
          <p:cNvPr id="2" name="表格 1"/>
          <p:cNvGraphicFramePr>
            <a:graphicFrameLocks noGrp="1"/>
          </p:cNvGraphicFramePr>
          <p:nvPr/>
        </p:nvGraphicFramePr>
        <p:xfrm>
          <a:off x="457200" y="1125538"/>
          <a:ext cx="8229599" cy="4294189"/>
        </p:xfrm>
        <a:graphic>
          <a:graphicData uri="http://schemas.openxmlformats.org/drawingml/2006/table">
            <a:tbl>
              <a:tblPr firstRow="1" firstCol="1" bandRow="1">
                <a:tableStyleId>{5C22544A-7EE6-4342-B048-85BDC9FD1C3A}</a:tableStyleId>
              </a:tblPr>
              <a:tblGrid>
                <a:gridCol w="1162472"/>
                <a:gridCol w="864096"/>
                <a:gridCol w="2376264"/>
                <a:gridCol w="1296144"/>
                <a:gridCol w="2530623"/>
              </a:tblGrid>
              <a:tr h="362966">
                <a:tc>
                  <a:txBody>
                    <a:bodyPr/>
                    <a:lstStyle/>
                    <a:p>
                      <a:pPr algn="just">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計畫</a:t>
                      </a:r>
                    </a:p>
                  </a:txBody>
                  <a:tcPr marL="68154" marR="68154" marT="0" marB="0">
                    <a:solidFill>
                      <a:srgbClr val="66CCFF"/>
                    </a:solidFill>
                  </a:tcPr>
                </a:tc>
                <a:tc>
                  <a:txBody>
                    <a:bodyPr/>
                    <a:lstStyle/>
                    <a:p>
                      <a:pPr algn="just">
                        <a:spcAft>
                          <a:spcPts val="0"/>
                        </a:spcAft>
                      </a:pPr>
                      <a:r>
                        <a:rPr lang="zh-TW" sz="1800" kern="100">
                          <a:solidFill>
                            <a:schemeClr val="tx1"/>
                          </a:solidFill>
                          <a:effectLst/>
                          <a:latin typeface="標楷體" panose="03000509000000000000" pitchFamily="65" charset="-120"/>
                          <a:ea typeface="標楷體" panose="03000509000000000000" pitchFamily="65" charset="-120"/>
                        </a:rPr>
                        <a:t>主持人</a:t>
                      </a:r>
                    </a:p>
                  </a:txBody>
                  <a:tcPr marL="68154" marR="68154" marT="0" marB="0">
                    <a:solidFill>
                      <a:srgbClr val="66CCFF"/>
                    </a:solidFill>
                  </a:tcPr>
                </a:tc>
                <a:tc>
                  <a:txBody>
                    <a:bodyPr/>
                    <a:lstStyle/>
                    <a:p>
                      <a:pPr algn="just">
                        <a:spcAft>
                          <a:spcPts val="0"/>
                        </a:spcAft>
                      </a:pPr>
                      <a:r>
                        <a:rPr lang="zh-TW" sz="1800" kern="100">
                          <a:solidFill>
                            <a:schemeClr val="tx1"/>
                          </a:solidFill>
                          <a:effectLst/>
                          <a:latin typeface="標楷體" panose="03000509000000000000" pitchFamily="65" charset="-120"/>
                          <a:ea typeface="標楷體" panose="03000509000000000000" pitchFamily="65" charset="-120"/>
                        </a:rPr>
                        <a:t>服務機構</a:t>
                      </a:r>
                      <a:r>
                        <a:rPr lang="en-US" sz="1800" kern="100">
                          <a:solidFill>
                            <a:schemeClr val="tx1"/>
                          </a:solidFill>
                          <a:effectLst/>
                          <a:latin typeface="標楷體" panose="03000509000000000000" pitchFamily="65" charset="-120"/>
                          <a:ea typeface="標楷體" panose="03000509000000000000" pitchFamily="65" charset="-120"/>
                        </a:rPr>
                        <a:t>/</a:t>
                      </a:r>
                      <a:r>
                        <a:rPr lang="zh-TW" sz="1800" kern="100">
                          <a:solidFill>
                            <a:schemeClr val="tx1"/>
                          </a:solidFill>
                          <a:effectLst/>
                          <a:latin typeface="標楷體" panose="03000509000000000000" pitchFamily="65" charset="-120"/>
                          <a:ea typeface="標楷體" panose="03000509000000000000" pitchFamily="65" charset="-120"/>
                        </a:rPr>
                        <a:t>系所</a:t>
                      </a:r>
                      <a:r>
                        <a:rPr lang="en-US" sz="1800" kern="100">
                          <a:solidFill>
                            <a:schemeClr val="tx1"/>
                          </a:solidFill>
                          <a:effectLst/>
                          <a:latin typeface="標楷體" panose="03000509000000000000" pitchFamily="65" charset="-120"/>
                          <a:ea typeface="標楷體" panose="03000509000000000000" pitchFamily="65" charset="-120"/>
                        </a:rPr>
                        <a:t>/</a:t>
                      </a:r>
                      <a:r>
                        <a:rPr lang="zh-TW" sz="1800" kern="100">
                          <a:solidFill>
                            <a:schemeClr val="tx1"/>
                          </a:solidFill>
                          <a:effectLst/>
                          <a:latin typeface="標楷體" panose="03000509000000000000" pitchFamily="65" charset="-120"/>
                          <a:ea typeface="標楷體" panose="03000509000000000000" pitchFamily="65" charset="-120"/>
                        </a:rPr>
                        <a:t>職稱</a:t>
                      </a:r>
                    </a:p>
                  </a:txBody>
                  <a:tcPr marL="68154" marR="68154" marT="0" marB="0">
                    <a:solidFill>
                      <a:srgbClr val="66CCFF"/>
                    </a:solidFill>
                  </a:tcPr>
                </a:tc>
                <a:tc>
                  <a:txBody>
                    <a:bodyPr/>
                    <a:lstStyle/>
                    <a:p>
                      <a:pPr algn="just">
                        <a:spcAft>
                          <a:spcPts val="0"/>
                        </a:spcAft>
                      </a:pPr>
                      <a:r>
                        <a:rPr lang="zh-TW" sz="1800" kern="100">
                          <a:solidFill>
                            <a:schemeClr val="tx1"/>
                          </a:solidFill>
                          <a:effectLst/>
                          <a:latin typeface="標楷體" panose="03000509000000000000" pitchFamily="65" charset="-120"/>
                          <a:ea typeface="標楷體" panose="03000509000000000000" pitchFamily="65" charset="-120"/>
                        </a:rPr>
                        <a:t>共同主持人</a:t>
                      </a:r>
                    </a:p>
                  </a:txBody>
                  <a:tcPr marL="68154" marR="68154" marT="0" marB="0">
                    <a:solidFill>
                      <a:srgbClr val="66CCFF"/>
                    </a:solidFill>
                  </a:tcPr>
                </a:tc>
                <a:tc>
                  <a:txBody>
                    <a:bodyPr/>
                    <a:lstStyle/>
                    <a:p>
                      <a:pPr algn="just">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服務機構</a:t>
                      </a:r>
                      <a:r>
                        <a:rPr lang="en-US" sz="1800" kern="100" dirty="0">
                          <a:solidFill>
                            <a:schemeClr val="tx1"/>
                          </a:solidFill>
                          <a:effectLst/>
                          <a:latin typeface="標楷體" panose="03000509000000000000" pitchFamily="65" charset="-120"/>
                          <a:ea typeface="標楷體" panose="03000509000000000000" pitchFamily="65" charset="-120"/>
                        </a:rPr>
                        <a:t>/</a:t>
                      </a:r>
                      <a:r>
                        <a:rPr lang="zh-TW" sz="1800" kern="100" dirty="0">
                          <a:solidFill>
                            <a:schemeClr val="tx1"/>
                          </a:solidFill>
                          <a:effectLst/>
                          <a:latin typeface="標楷體" panose="03000509000000000000" pitchFamily="65" charset="-120"/>
                          <a:ea typeface="標楷體" panose="03000509000000000000" pitchFamily="65" charset="-120"/>
                        </a:rPr>
                        <a:t>系所</a:t>
                      </a:r>
                      <a:r>
                        <a:rPr lang="en-US" sz="1800" kern="100" dirty="0">
                          <a:solidFill>
                            <a:schemeClr val="tx1"/>
                          </a:solidFill>
                          <a:effectLst/>
                          <a:latin typeface="標楷體" panose="03000509000000000000" pitchFamily="65" charset="-120"/>
                          <a:ea typeface="標楷體" panose="03000509000000000000" pitchFamily="65" charset="-120"/>
                        </a:rPr>
                        <a:t>/</a:t>
                      </a:r>
                      <a:r>
                        <a:rPr lang="zh-TW" sz="1800" kern="100" dirty="0">
                          <a:solidFill>
                            <a:schemeClr val="tx1"/>
                          </a:solidFill>
                          <a:effectLst/>
                          <a:latin typeface="標楷體" panose="03000509000000000000" pitchFamily="65" charset="-120"/>
                          <a:ea typeface="標楷體" panose="03000509000000000000" pitchFamily="65" charset="-120"/>
                        </a:rPr>
                        <a:t>職稱</a:t>
                      </a:r>
                    </a:p>
                  </a:txBody>
                  <a:tcPr marL="68154" marR="68154" marT="0" marB="0">
                    <a:solidFill>
                      <a:srgbClr val="66CCFF"/>
                    </a:solidFill>
                  </a:tcPr>
                </a:tc>
              </a:tr>
              <a:tr h="725931">
                <a:tc>
                  <a:txBody>
                    <a:bodyPr/>
                    <a:lstStyle/>
                    <a:p>
                      <a:pPr algn="just">
                        <a:spcAft>
                          <a:spcPts val="0"/>
                        </a:spcAft>
                      </a:pPr>
                      <a:r>
                        <a:rPr lang="zh-TW" sz="1800" kern="100" dirty="0">
                          <a:solidFill>
                            <a:schemeClr val="tx1"/>
                          </a:solidFill>
                          <a:effectLst/>
                          <a:latin typeface="標楷體" panose="03000509000000000000" pitchFamily="65" charset="-120"/>
                          <a:ea typeface="標楷體" panose="03000509000000000000" pitchFamily="65" charset="-120"/>
                        </a:rPr>
                        <a:t>總計畫</a:t>
                      </a:r>
                    </a:p>
                  </a:txBody>
                  <a:tcPr marL="68154" marR="68154" marT="0" marB="0">
                    <a:solidFill>
                      <a:srgbClr val="66CCFF"/>
                    </a:solidFill>
                  </a:tcPr>
                </a:tc>
                <a:tc>
                  <a:txBody>
                    <a:bodyPr/>
                    <a:lstStyle/>
                    <a:p>
                      <a:pPr algn="just">
                        <a:spcAft>
                          <a:spcPts val="0"/>
                        </a:spcAft>
                      </a:pPr>
                      <a:r>
                        <a:rPr lang="zh-TW" sz="1800" kern="100">
                          <a:effectLst/>
                          <a:latin typeface="標楷體" panose="03000509000000000000" pitchFamily="65" charset="-120"/>
                          <a:ea typeface="標楷體" panose="03000509000000000000" pitchFamily="65" charset="-120"/>
                        </a:rPr>
                        <a:t>黃仁竑</a:t>
                      </a:r>
                    </a:p>
                  </a:txBody>
                  <a:tcPr marL="68154" marR="68154" marT="0" marB="0"/>
                </a:tc>
                <a:tc>
                  <a:txBody>
                    <a:bodyPr/>
                    <a:lstStyle/>
                    <a:p>
                      <a:pPr algn="just">
                        <a:spcAft>
                          <a:spcPts val="0"/>
                        </a:spcAft>
                      </a:pPr>
                      <a:r>
                        <a:rPr lang="zh-TW" sz="1800" kern="100">
                          <a:effectLst/>
                          <a:latin typeface="標楷體" panose="03000509000000000000" pitchFamily="65" charset="-120"/>
                          <a:ea typeface="標楷體" panose="03000509000000000000" pitchFamily="65" charset="-120"/>
                        </a:rPr>
                        <a:t>中正大學資工系特聘教授兼工學院院長</a:t>
                      </a:r>
                    </a:p>
                  </a:txBody>
                  <a:tcPr marL="68154" marR="68154" marT="0" marB="0"/>
                </a:tc>
                <a:tc>
                  <a:txBody>
                    <a:bodyPr/>
                    <a:lstStyle/>
                    <a:p>
                      <a:pPr algn="just">
                        <a:spcAft>
                          <a:spcPts val="0"/>
                        </a:spcAft>
                      </a:pPr>
                      <a:endParaRPr lang="zh-TW" sz="1800" kern="100" dirty="0">
                        <a:effectLst/>
                        <a:latin typeface="標楷體" panose="03000509000000000000" pitchFamily="65" charset="-120"/>
                        <a:ea typeface="標楷體" panose="03000509000000000000" pitchFamily="65" charset="-120"/>
                      </a:endParaRPr>
                    </a:p>
                  </a:txBody>
                  <a:tcPr marL="68154" marR="68154" marT="0" marB="0"/>
                </a:tc>
                <a:tc>
                  <a:txBody>
                    <a:bodyPr/>
                    <a:lstStyle/>
                    <a:p>
                      <a:pPr algn="just">
                        <a:spcAft>
                          <a:spcPts val="0"/>
                        </a:spcAft>
                      </a:pPr>
                      <a:endParaRPr lang="zh-TW" sz="1800" kern="100" dirty="0">
                        <a:effectLst/>
                        <a:latin typeface="標楷體" panose="03000509000000000000" pitchFamily="65" charset="-120"/>
                        <a:ea typeface="標楷體" panose="03000509000000000000" pitchFamily="65" charset="-120"/>
                      </a:endParaRPr>
                    </a:p>
                  </a:txBody>
                  <a:tcPr marL="68154" marR="68154" marT="0" marB="0"/>
                </a:tc>
              </a:tr>
              <a:tr h="608699">
                <a:tc rowSpan="3">
                  <a:txBody>
                    <a:bodyPr/>
                    <a:lstStyle/>
                    <a:p>
                      <a:pPr algn="just">
                        <a:spcAft>
                          <a:spcPts val="0"/>
                        </a:spcAft>
                      </a:pPr>
                      <a:r>
                        <a:rPr lang="zh-TW" sz="1800" kern="100">
                          <a:solidFill>
                            <a:schemeClr val="tx1"/>
                          </a:solidFill>
                          <a:effectLst/>
                          <a:latin typeface="標楷體" panose="03000509000000000000" pitchFamily="65" charset="-120"/>
                          <a:ea typeface="標楷體" panose="03000509000000000000" pitchFamily="65" charset="-120"/>
                        </a:rPr>
                        <a:t>子計畫一</a:t>
                      </a:r>
                    </a:p>
                  </a:txBody>
                  <a:tcPr marL="68154" marR="68154" marT="0" marB="0">
                    <a:solidFill>
                      <a:srgbClr val="66CCFF"/>
                    </a:solidFill>
                  </a:tcPr>
                </a:tc>
                <a:tc rowSpan="3">
                  <a:txBody>
                    <a:bodyPr/>
                    <a:lstStyle/>
                    <a:p>
                      <a:pPr algn="just">
                        <a:spcAft>
                          <a:spcPts val="0"/>
                        </a:spcAft>
                      </a:pPr>
                      <a:r>
                        <a:rPr lang="zh-TW" sz="1800" kern="100">
                          <a:effectLst/>
                          <a:latin typeface="標楷體" panose="03000509000000000000" pitchFamily="65" charset="-120"/>
                          <a:ea typeface="標楷體" panose="03000509000000000000" pitchFamily="65" charset="-120"/>
                        </a:rPr>
                        <a:t>黃仁竑</a:t>
                      </a:r>
                    </a:p>
                  </a:txBody>
                  <a:tcPr marL="68154" marR="68154" marT="0" marB="0"/>
                </a:tc>
                <a:tc rowSpan="3">
                  <a:txBody>
                    <a:bodyPr/>
                    <a:lstStyle/>
                    <a:p>
                      <a:pPr algn="just">
                        <a:spcAft>
                          <a:spcPts val="0"/>
                        </a:spcAft>
                      </a:pPr>
                      <a:r>
                        <a:rPr lang="zh-TW" sz="1800" kern="100">
                          <a:effectLst/>
                          <a:latin typeface="標楷體" panose="03000509000000000000" pitchFamily="65" charset="-120"/>
                          <a:ea typeface="標楷體" panose="03000509000000000000" pitchFamily="65" charset="-120"/>
                        </a:rPr>
                        <a:t>中正大學資工系特聘教授兼工學院院長</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李詩偉</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中正大學通訊系副教授</a:t>
                      </a:r>
                    </a:p>
                  </a:txBody>
                  <a:tcPr marL="68154" marR="68154" marT="0" marB="0"/>
                </a:tc>
              </a:tr>
              <a:tr h="402041">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smtClean="0">
                          <a:effectLst/>
                          <a:latin typeface="標楷體" panose="03000509000000000000" pitchFamily="65" charset="-120"/>
                          <a:ea typeface="標楷體" panose="03000509000000000000" pitchFamily="65" charset="-120"/>
                        </a:rPr>
                        <a:t>楊竹星</a:t>
                      </a:r>
                    </a:p>
                  </a:txBody>
                  <a:tcPr marL="68154" marR="68154"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smtClean="0">
                          <a:effectLst/>
                          <a:latin typeface="標楷體" panose="03000509000000000000" pitchFamily="65" charset="-120"/>
                          <a:ea typeface="標楷體" panose="03000509000000000000" pitchFamily="65" charset="-120"/>
                        </a:rPr>
                        <a:t>成功大學電機系教授</a:t>
                      </a:r>
                    </a:p>
                  </a:txBody>
                  <a:tcPr marL="68154" marR="68154" marT="0" marB="0"/>
                </a:tc>
              </a:tr>
              <a:tr h="54863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陳俊良</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台灣科技大學電機系特聘教授</a:t>
                      </a:r>
                    </a:p>
                  </a:txBody>
                  <a:tcPr marL="68154" marR="68154" marT="0" marB="0"/>
                </a:tc>
              </a:tr>
              <a:tr h="548639">
                <a:tc rowSpan="2">
                  <a:txBody>
                    <a:bodyPr/>
                    <a:lstStyle/>
                    <a:p>
                      <a:pPr algn="just">
                        <a:spcAft>
                          <a:spcPts val="0"/>
                        </a:spcAft>
                      </a:pPr>
                      <a:r>
                        <a:rPr lang="zh-TW" sz="1800" kern="100">
                          <a:solidFill>
                            <a:schemeClr val="tx1"/>
                          </a:solidFill>
                          <a:effectLst/>
                          <a:latin typeface="標楷體" panose="03000509000000000000" pitchFamily="65" charset="-120"/>
                          <a:ea typeface="標楷體" panose="03000509000000000000" pitchFamily="65" charset="-120"/>
                        </a:rPr>
                        <a:t>子計畫二</a:t>
                      </a:r>
                    </a:p>
                  </a:txBody>
                  <a:tcPr marL="68154" marR="68154" marT="0" marB="0">
                    <a:solidFill>
                      <a:srgbClr val="66CCFF"/>
                    </a:solidFill>
                  </a:tcPr>
                </a:tc>
                <a:tc row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TW" altLang="zh-TW" sz="1800" kern="100" dirty="0" smtClean="0">
                          <a:effectLst/>
                          <a:latin typeface="標楷體" panose="03000509000000000000" pitchFamily="65" charset="-120"/>
                          <a:ea typeface="標楷體" panose="03000509000000000000" pitchFamily="65" charset="-120"/>
                        </a:rPr>
                        <a:t>林柏青</a:t>
                      </a:r>
                    </a:p>
                  </a:txBody>
                  <a:tcPr marL="68154" marR="68154" marT="0" marB="0"/>
                </a:tc>
                <a:tc row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TW" altLang="zh-TW" sz="1800" kern="100" dirty="0" smtClean="0">
                          <a:effectLst/>
                          <a:latin typeface="標楷體" panose="03000509000000000000" pitchFamily="65" charset="-120"/>
                          <a:ea typeface="標楷體" panose="03000509000000000000" pitchFamily="65" charset="-120"/>
                        </a:rPr>
                        <a:t>中正大學資工系助理教授</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林盈達</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交通大學資工系特聘教授</a:t>
                      </a:r>
                    </a:p>
                  </a:txBody>
                  <a:tcPr marL="68154" marR="68154" marT="0" marB="0"/>
                </a:tc>
              </a:tr>
              <a:tr h="548639">
                <a:tc vMerge="1">
                  <a:txBody>
                    <a:bodyPr/>
                    <a:lstStyle/>
                    <a:p>
                      <a:endParaRPr lang="zh-TW" altLang="en-US"/>
                    </a:p>
                  </a:txBody>
                  <a:tcPr/>
                </a:tc>
                <a:tc vMerge="1">
                  <a:txBody>
                    <a:bodyPr/>
                    <a:lstStyle/>
                    <a:p>
                      <a:endParaRPr lang="zh-TW" altLang="en-US"/>
                    </a:p>
                  </a:txBody>
                  <a:tcPr/>
                </a:tc>
                <a:tc vMerge="1">
                  <a:txBody>
                    <a:bodyPr/>
                    <a:lstStyle/>
                    <a:p>
                      <a:endParaRPr lang="zh-TW" altLang="en-US" dirty="0"/>
                    </a:p>
                  </a:txBody>
                  <a:tcPr/>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黃能富</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清華大學資工系特聘教授</a:t>
                      </a:r>
                    </a:p>
                  </a:txBody>
                  <a:tcPr marL="68154" marR="68154" marT="0" marB="0"/>
                </a:tc>
              </a:tr>
              <a:tr h="548632">
                <a:tc>
                  <a:txBody>
                    <a:bodyPr/>
                    <a:lstStyle/>
                    <a:p>
                      <a:pPr algn="just">
                        <a:spcAft>
                          <a:spcPts val="0"/>
                        </a:spcAft>
                      </a:pPr>
                      <a:r>
                        <a:rPr lang="zh-TW" sz="1800" kern="100">
                          <a:solidFill>
                            <a:schemeClr val="tx1"/>
                          </a:solidFill>
                          <a:effectLst/>
                          <a:latin typeface="標楷體" panose="03000509000000000000" pitchFamily="65" charset="-120"/>
                          <a:ea typeface="標楷體" panose="03000509000000000000" pitchFamily="65" charset="-120"/>
                        </a:rPr>
                        <a:t>子計畫三</a:t>
                      </a:r>
                    </a:p>
                  </a:txBody>
                  <a:tcPr marL="68154" marR="68154" marT="0" marB="0">
                    <a:solidFill>
                      <a:srgbClr val="66CCFF"/>
                    </a:solidFill>
                  </a:tcPr>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陳彥文</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中央大學通訊系教授</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江為國</a:t>
                      </a:r>
                    </a:p>
                  </a:txBody>
                  <a:tcPr marL="68154" marR="68154" marT="0" marB="0"/>
                </a:tc>
                <a:tc>
                  <a:txBody>
                    <a:bodyPr/>
                    <a:lstStyle/>
                    <a:p>
                      <a:pPr algn="just">
                        <a:spcAft>
                          <a:spcPts val="0"/>
                        </a:spcAft>
                      </a:pPr>
                      <a:r>
                        <a:rPr lang="zh-TW" sz="1800" kern="100" dirty="0">
                          <a:effectLst/>
                          <a:latin typeface="標楷體" panose="03000509000000000000" pitchFamily="65" charset="-120"/>
                          <a:ea typeface="標楷體" panose="03000509000000000000" pitchFamily="65" charset="-120"/>
                        </a:rPr>
                        <a:t>中正大學資工系副教授</a:t>
                      </a:r>
                    </a:p>
                  </a:txBody>
                  <a:tcPr marL="68154" marR="68154"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內容版面配置區 2"/>
          <p:cNvSpPr>
            <a:spLocks noGrp="1"/>
          </p:cNvSpPr>
          <p:nvPr/>
        </p:nvSpPr>
        <p:spPr bwMode="auto">
          <a:xfrm>
            <a:off x="457200" y="765175"/>
            <a:ext cx="822960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669925" indent="-325438">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022350" indent="-350838">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339850" indent="-315913">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1681163" indent="-339725">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r>
              <a:rPr lang="en-US" altLang="zh-TW" sz="3200" dirty="0">
                <a:latin typeface="Calibri" panose="020F0502020204030204" pitchFamily="34" charset="0"/>
                <a:ea typeface="標楷體" panose="03000509000000000000" pitchFamily="65" charset="-120"/>
              </a:rPr>
              <a:t>SDN cloud networking technology</a:t>
            </a:r>
          </a:p>
          <a:p>
            <a:pPr lvl="1"/>
            <a:r>
              <a:rPr lang="en-US" altLang="zh-TW" sz="2800" dirty="0">
                <a:latin typeface="Calibri" panose="020F0502020204030204" pitchFamily="34" charset="0"/>
                <a:ea typeface="標楷體" panose="03000509000000000000" pitchFamily="65" charset="-120"/>
              </a:rPr>
              <a:t>Hybrid SDN-Ethernet Cloud</a:t>
            </a:r>
          </a:p>
          <a:p>
            <a:pPr lvl="2"/>
            <a:r>
              <a:rPr lang="en-US" altLang="zh-TW" sz="2400" dirty="0">
                <a:latin typeface="Calibri" panose="020F0502020204030204" pitchFamily="34" charset="0"/>
                <a:ea typeface="標楷體" panose="03000509000000000000" pitchFamily="65" charset="-120"/>
              </a:rPr>
              <a:t>Support broadcast free ARP, multi-tenant, VM live migration, fast fail over, load balancing routing, multiple path TCP</a:t>
            </a:r>
          </a:p>
          <a:p>
            <a:pPr lvl="1"/>
            <a:r>
              <a:rPr lang="en-US" altLang="zh-TW" sz="2800" dirty="0">
                <a:latin typeface="Calibri" panose="020F0502020204030204" pitchFamily="34" charset="0"/>
                <a:ea typeface="標楷體" panose="03000509000000000000" pitchFamily="65" charset="-120"/>
              </a:rPr>
              <a:t>All-SDN cloud</a:t>
            </a:r>
          </a:p>
          <a:p>
            <a:pPr lvl="2"/>
            <a:r>
              <a:rPr lang="en-US" altLang="zh-TW" sz="2400" dirty="0">
                <a:latin typeface="Calibri" panose="020F0502020204030204" pitchFamily="34" charset="0"/>
                <a:ea typeface="標楷體" panose="03000509000000000000" pitchFamily="65" charset="-120"/>
              </a:rPr>
              <a:t>Support auto addressing, auto routing, fast fail over, load balancing</a:t>
            </a:r>
          </a:p>
          <a:p>
            <a:pPr lvl="1"/>
            <a:r>
              <a:rPr lang="en-US" altLang="zh-TW" sz="2800" dirty="0">
                <a:latin typeface="Calibri" panose="020F0502020204030204" pitchFamily="34" charset="0"/>
                <a:ea typeface="標楷體" panose="03000509000000000000" pitchFamily="65" charset="-120"/>
              </a:rPr>
              <a:t>File two patents</a:t>
            </a:r>
          </a:p>
          <a:p>
            <a:r>
              <a:rPr lang="en-US" altLang="zh-TW" sz="3200" dirty="0">
                <a:latin typeface="Calibri" panose="020F0502020204030204" pitchFamily="34" charset="0"/>
                <a:ea typeface="標楷體" panose="03000509000000000000" pitchFamily="65" charset="-120"/>
              </a:rPr>
              <a:t>Virtual network technology</a:t>
            </a:r>
          </a:p>
          <a:p>
            <a:pPr lvl="1"/>
            <a:r>
              <a:rPr lang="en-US" altLang="zh-TW" sz="2800" dirty="0">
                <a:latin typeface="Calibri" panose="020F0502020204030204" pitchFamily="34" charset="0"/>
                <a:ea typeface="標楷體" panose="03000509000000000000" pitchFamily="65" charset="-120"/>
              </a:rPr>
              <a:t>Enable network virtualization with </a:t>
            </a:r>
            <a:r>
              <a:rPr lang="en-US" altLang="zh-TW" sz="2800" dirty="0" err="1">
                <a:latin typeface="Calibri" panose="020F0502020204030204" pitchFamily="34" charset="0"/>
                <a:ea typeface="標楷體" panose="03000509000000000000" pitchFamily="65" charset="-120"/>
              </a:rPr>
              <a:t>QoS</a:t>
            </a:r>
            <a:r>
              <a:rPr lang="en-US" altLang="zh-TW" sz="2800" dirty="0">
                <a:latin typeface="Calibri" panose="020F0502020204030204" pitchFamily="34" charset="0"/>
                <a:ea typeface="標楷體" panose="03000509000000000000" pitchFamily="65" charset="-120"/>
              </a:rPr>
              <a:t> control via </a:t>
            </a:r>
            <a:r>
              <a:rPr lang="en-US" altLang="zh-TW" sz="2800" dirty="0" err="1">
                <a:latin typeface="Calibri" panose="020F0502020204030204" pitchFamily="34" charset="0"/>
                <a:ea typeface="標楷體" panose="03000509000000000000" pitchFamily="65" charset="-120"/>
              </a:rPr>
              <a:t>FlowVisor</a:t>
            </a:r>
            <a:endParaRPr lang="en-US" altLang="zh-TW" sz="2800" dirty="0">
              <a:latin typeface="Calibri" panose="020F0502020204030204" pitchFamily="34" charset="0"/>
              <a:ea typeface="標楷體" panose="03000509000000000000" pitchFamily="65" charset="-120"/>
            </a:endParaRPr>
          </a:p>
          <a:p>
            <a:pPr lvl="1"/>
            <a:r>
              <a:rPr lang="en-US" altLang="zh-TW" sz="2800" dirty="0">
                <a:latin typeface="Calibri" panose="020F0502020204030204" pitchFamily="34" charset="0"/>
                <a:ea typeface="標楷體" panose="03000509000000000000" pitchFamily="65" charset="-120"/>
              </a:rPr>
              <a:t>Enable network virtualization with </a:t>
            </a:r>
            <a:r>
              <a:rPr lang="en-US" altLang="zh-TW" sz="2800" dirty="0" err="1">
                <a:latin typeface="Calibri" panose="020F0502020204030204" pitchFamily="34" charset="0"/>
                <a:ea typeface="標楷體" panose="03000509000000000000" pitchFamily="65" charset="-120"/>
              </a:rPr>
              <a:t>QoS</a:t>
            </a:r>
            <a:r>
              <a:rPr lang="en-US" altLang="zh-TW" sz="2800" dirty="0">
                <a:latin typeface="Calibri" panose="020F0502020204030204" pitchFamily="34" charset="0"/>
                <a:ea typeface="標楷體" panose="03000509000000000000" pitchFamily="65" charset="-120"/>
              </a:rPr>
              <a:t> control via virtual tenant network</a:t>
            </a:r>
          </a:p>
          <a:p>
            <a:r>
              <a:rPr lang="en-US" altLang="zh-TW" sz="3200" dirty="0">
                <a:latin typeface="Calibri" panose="020F0502020204030204" pitchFamily="34" charset="0"/>
                <a:ea typeface="標楷體" panose="03000509000000000000" pitchFamily="65" charset="-120"/>
              </a:rPr>
              <a:t>Network Function Virtualization (NFV) technology</a:t>
            </a:r>
          </a:p>
          <a:p>
            <a:pPr lvl="1"/>
            <a:r>
              <a:rPr lang="en-US" altLang="zh-TW" sz="2800" dirty="0">
                <a:latin typeface="Calibri" panose="020F0502020204030204" pitchFamily="34" charset="0"/>
                <a:ea typeface="標楷體" panose="03000509000000000000" pitchFamily="65" charset="-120"/>
              </a:rPr>
              <a:t>Proposed one proposal at ONF Member Workdays (Feb. 2015)</a:t>
            </a:r>
          </a:p>
          <a:p>
            <a:pPr lvl="1"/>
            <a:r>
              <a:rPr lang="en-US" altLang="zh-TW" sz="2800" dirty="0">
                <a:latin typeface="Calibri" panose="020F0502020204030204" pitchFamily="34" charset="0"/>
                <a:ea typeface="標楷體" panose="03000509000000000000" pitchFamily="65" charset="-120"/>
              </a:rPr>
              <a:t>Proposed an Extended SDN Architecture for NFV</a:t>
            </a:r>
          </a:p>
          <a:p>
            <a:pPr lvl="1"/>
            <a:r>
              <a:rPr lang="en-US" altLang="zh-TW" sz="2800" dirty="0">
                <a:latin typeface="Calibri" panose="020F0502020204030204" pitchFamily="34" charset="0"/>
                <a:ea typeface="標楷體" panose="03000509000000000000" pitchFamily="65" charset="-120"/>
              </a:rPr>
              <a:t>Implemented an event-based SDN architecture for network security analysis</a:t>
            </a:r>
          </a:p>
          <a:p>
            <a:r>
              <a:rPr lang="en-US" altLang="zh-TW" sz="3200" dirty="0">
                <a:latin typeface="Calibri" panose="020F0502020204030204" pitchFamily="34" charset="0"/>
                <a:ea typeface="標楷體" panose="03000509000000000000" pitchFamily="65" charset="-120"/>
              </a:rPr>
              <a:t>Published 2 journal papers, 6 conference papers</a:t>
            </a:r>
          </a:p>
          <a:p>
            <a:r>
              <a:rPr lang="en-US" altLang="zh-TW" sz="3200" dirty="0">
                <a:latin typeface="Calibri" panose="020F0502020204030204" pitchFamily="34" charset="0"/>
                <a:ea typeface="標楷體" panose="03000509000000000000" pitchFamily="65" charset="-120"/>
              </a:rPr>
              <a:t>Granted two projects, one from III, one from </a:t>
            </a:r>
            <a:r>
              <a:rPr lang="en-US" altLang="zh-TW" sz="3200" dirty="0" smtClean="0">
                <a:latin typeface="Calibri" panose="020F0502020204030204" pitchFamily="34" charset="0"/>
                <a:ea typeface="標楷體" panose="03000509000000000000" pitchFamily="65" charset="-120"/>
              </a:rPr>
              <a:t>ITRI</a:t>
            </a:r>
          </a:p>
          <a:p>
            <a:r>
              <a:rPr lang="en-US" altLang="zh-TW" sz="3200" dirty="0">
                <a:latin typeface="Calibri" panose="020F0502020204030204" pitchFamily="34" charset="0"/>
                <a:ea typeface="標楷體" panose="03000509000000000000" pitchFamily="65" charset="-120"/>
              </a:rPr>
              <a:t>Participate as a research associate in </a:t>
            </a:r>
            <a:r>
              <a:rPr lang="en-US" altLang="zh-TW" sz="3200" dirty="0" smtClean="0">
                <a:latin typeface="Calibri" panose="020F0502020204030204" pitchFamily="34" charset="0"/>
                <a:ea typeface="標楷體" panose="03000509000000000000" pitchFamily="65" charset="-120"/>
              </a:rPr>
              <a:t>ONF </a:t>
            </a:r>
            <a:endParaRPr lang="en-US" altLang="zh-TW" sz="3200" dirty="0">
              <a:latin typeface="Calibri" panose="020F0502020204030204" pitchFamily="34" charset="0"/>
              <a:ea typeface="標楷體" panose="03000509000000000000" pitchFamily="65" charset="-120"/>
            </a:endParaRPr>
          </a:p>
        </p:txBody>
      </p:sp>
      <p:sp>
        <p:nvSpPr>
          <p:cNvPr id="22531" name="標題 1"/>
          <p:cNvSpPr txBox="1">
            <a:spLocks/>
          </p:cNvSpPr>
          <p:nvPr/>
        </p:nvSpPr>
        <p:spPr bwMode="auto">
          <a:xfrm>
            <a:off x="0" y="188913"/>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baseline="30000">
                <a:solidFill>
                  <a:schemeClr val="tx1"/>
                </a:solidFill>
                <a:latin typeface="Arial" panose="020B0604020202020204" pitchFamily="34" charset="0"/>
                <a:ea typeface="新細明體" panose="02020500000000000000" pitchFamily="18" charset="-120"/>
              </a:defRPr>
            </a:lvl1pPr>
            <a:lvl2pPr marL="742950" indent="-285750">
              <a:defRPr kumimoji="1" baseline="30000">
                <a:solidFill>
                  <a:schemeClr val="tx1"/>
                </a:solidFill>
                <a:latin typeface="Arial" panose="020B0604020202020204" pitchFamily="34" charset="0"/>
                <a:ea typeface="新細明體" panose="02020500000000000000" pitchFamily="18" charset="-120"/>
              </a:defRPr>
            </a:lvl2pPr>
            <a:lvl3pPr marL="1143000" indent="-228600">
              <a:defRPr kumimoji="1" baseline="30000">
                <a:solidFill>
                  <a:schemeClr val="tx1"/>
                </a:solidFill>
                <a:latin typeface="Arial" panose="020B0604020202020204" pitchFamily="34" charset="0"/>
                <a:ea typeface="新細明體" panose="02020500000000000000" pitchFamily="18" charset="-120"/>
              </a:defRPr>
            </a:lvl3pPr>
            <a:lvl4pPr marL="1600200" indent="-228600">
              <a:defRPr kumimoji="1" baseline="30000">
                <a:solidFill>
                  <a:schemeClr val="tx1"/>
                </a:solidFill>
                <a:latin typeface="Arial" panose="020B0604020202020204" pitchFamily="34" charset="0"/>
                <a:ea typeface="新細明體" panose="02020500000000000000" pitchFamily="18" charset="-120"/>
              </a:defRPr>
            </a:lvl4pPr>
            <a:lvl5pPr marL="2057400" indent="-228600">
              <a:defRPr kumimoji="1" baseline="30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aseline="30000">
                <a:solidFill>
                  <a:schemeClr val="tx1"/>
                </a:solidFill>
                <a:latin typeface="Arial" panose="020B0604020202020204" pitchFamily="34" charset="0"/>
                <a:ea typeface="新細明體" panose="02020500000000000000" pitchFamily="18" charset="-120"/>
              </a:defRPr>
            </a:lvl9pPr>
          </a:lstStyle>
          <a:p>
            <a:pPr algn="ctr" eaLnBrk="1" hangingPunct="1"/>
            <a:r>
              <a:rPr lang="zh-TW" altLang="zh-TW" sz="4200" b="1">
                <a:solidFill>
                  <a:schemeClr val="tx2"/>
                </a:solidFill>
                <a:latin typeface="標楷體" panose="03000509000000000000" pitchFamily="65" charset="-120"/>
                <a:ea typeface="標楷體" panose="03000509000000000000" pitchFamily="65" charset="-120"/>
              </a:rPr>
              <a:t>服務導向軟體定義雲端資料中心</a:t>
            </a:r>
            <a:r>
              <a:rPr lang="zh-TW" altLang="en-US" sz="4200" b="1">
                <a:solidFill>
                  <a:schemeClr val="tx2"/>
                </a:solidFill>
                <a:latin typeface="標楷體" panose="03000509000000000000" pitchFamily="65" charset="-120"/>
                <a:ea typeface="標楷體" panose="03000509000000000000" pitchFamily="65" charset="-120"/>
              </a:rPr>
              <a:t>計畫亮點</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475" y="5543550"/>
            <a:ext cx="26606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3000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30000" smtClean="0">
            <a:ln>
              <a:noFill/>
            </a:ln>
            <a:solidFill>
              <a:schemeClr val="tx1"/>
            </a:solidFill>
            <a:effectLst/>
            <a:latin typeface="Arial" charset="0"/>
            <a:ea typeface="新細明體"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10481</TotalTime>
  <Words>3765</Words>
  <Application>Microsoft Office PowerPoint</Application>
  <PresentationFormat>如螢幕大小 (4:3)</PresentationFormat>
  <Paragraphs>595</Paragraphs>
  <Slides>48</Slides>
  <Notes>11</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48</vt:i4>
      </vt:variant>
    </vt:vector>
  </HeadingPairs>
  <TitlesOfParts>
    <vt:vector size="50" baseType="lpstr">
      <vt:lpstr>Edge</vt:lpstr>
      <vt:lpstr>Visio</vt:lpstr>
      <vt:lpstr>雲端資料中心網路技術</vt:lpstr>
      <vt:lpstr>大綱</vt:lpstr>
      <vt:lpstr>研究動機</vt:lpstr>
      <vt:lpstr>計畫研究目標</vt:lpstr>
      <vt:lpstr>SDN架構</vt:lpstr>
      <vt:lpstr>計畫架構與分工</vt:lpstr>
      <vt:lpstr>計畫架構與分工</vt:lpstr>
      <vt:lpstr>計畫人力</vt:lpstr>
      <vt:lpstr>PowerPoint 簡報</vt:lpstr>
      <vt:lpstr>績效指標</vt:lpstr>
      <vt:lpstr>績效指標</vt:lpstr>
      <vt:lpstr>績效指標</vt:lpstr>
      <vt:lpstr>績效指標</vt:lpstr>
      <vt:lpstr>與法人合作狀況</vt:lpstr>
      <vt:lpstr>總計畫: 服務導向軟體定義雲端資料中心</vt:lpstr>
      <vt:lpstr>PowerPoint 簡報</vt:lpstr>
      <vt:lpstr>SDN雲端中心實驗網路設備</vt:lpstr>
      <vt:lpstr>子計畫一: 雲端資料中心網路技術</vt:lpstr>
      <vt:lpstr>網路技術設計目標</vt:lpstr>
      <vt:lpstr>Case 1: Hybrid Switches</vt:lpstr>
      <vt:lpstr>基本構想</vt:lpstr>
      <vt:lpstr>PowerPoint 簡報</vt:lpstr>
      <vt:lpstr>Address Resolution</vt:lpstr>
      <vt:lpstr>Dynamic Routing</vt:lpstr>
      <vt:lpstr>Live Migration Disruption Time</vt:lpstr>
      <vt:lpstr>Case 2: All-SDN-Switch DC</vt:lpstr>
      <vt:lpstr>Objectives</vt:lpstr>
      <vt:lpstr>Auto Routing</vt:lpstr>
      <vt:lpstr>Auto Routing</vt:lpstr>
      <vt:lpstr>Fault Detection</vt:lpstr>
      <vt:lpstr>子計畫一:網路虛擬化研究</vt:lpstr>
      <vt:lpstr>子計畫二: 網路功能虛擬技術</vt:lpstr>
      <vt:lpstr>網路功能虛擬化及服務鏈標準介面設計與效能測試平台</vt:lpstr>
      <vt:lpstr>雲端資料中心流量控制與預測</vt:lpstr>
      <vt:lpstr>雲端資料中心流量控制與預測</vt:lpstr>
      <vt:lpstr>子計畫三: 以社群服務為基礎之雲端資料存取技術研究與設計</vt:lpstr>
      <vt:lpstr>Caching Scheme</vt:lpstr>
      <vt:lpstr>Proposed Interval Caching with Extra blocks (ICE)</vt:lpstr>
      <vt:lpstr>第二年度計畫規劃</vt:lpstr>
      <vt:lpstr>第二年度計畫方向</vt:lpstr>
      <vt:lpstr>具備 IEEE 1588 (PTP) 精準同步對時之OpenFlow 交換機設計 </vt:lpstr>
      <vt:lpstr>PowerPoint 簡報</vt:lpstr>
      <vt:lpstr>子計畫:導入SDN/NFV之行動核心網路 (SDN/NFV-enabled EPC)</vt:lpstr>
      <vt:lpstr>子計畫:導入SDN/NFV之行動核心網路 (SDN/NFV-enabled EPC)</vt:lpstr>
      <vt:lpstr>子計畫:導入SDN/NFV之行動核心網路 (SDN/NFV-enabled EPC)</vt:lpstr>
      <vt:lpstr>子計畫:導入SDN/NFV之行動核心網路 (SDN/NFV-enabled EPC)</vt:lpstr>
      <vt:lpstr>展示項目</vt:lpstr>
      <vt:lpstr>展示環境</vt:lpstr>
    </vt:vector>
  </TitlesOfParts>
  <Company>CIS, NCTU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Computer Networks An open source approach</dc:title>
  <dc:creator>Pachinko Lin</dc:creator>
  <cp:lastModifiedBy>User</cp:lastModifiedBy>
  <cp:revision>279</cp:revision>
  <cp:lastPrinted>2015-05-07T10:10:12Z</cp:lastPrinted>
  <dcterms:created xsi:type="dcterms:W3CDTF">2001-07-23T13:45:27Z</dcterms:created>
  <dcterms:modified xsi:type="dcterms:W3CDTF">2015-11-13T07:51:03Z</dcterms:modified>
</cp:coreProperties>
</file>