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2" r:id="rId2"/>
  </p:sldMasterIdLst>
  <p:notesMasterIdLst>
    <p:notesMasterId r:id="rId36"/>
  </p:notesMasterIdLst>
  <p:sldIdLst>
    <p:sldId id="593" r:id="rId3"/>
    <p:sldId id="594" r:id="rId4"/>
    <p:sldId id="595" r:id="rId5"/>
    <p:sldId id="630" r:id="rId6"/>
    <p:sldId id="597" r:id="rId7"/>
    <p:sldId id="598" r:id="rId8"/>
    <p:sldId id="599" r:id="rId9"/>
    <p:sldId id="600" r:id="rId10"/>
    <p:sldId id="601" r:id="rId11"/>
    <p:sldId id="643" r:id="rId12"/>
    <p:sldId id="602" r:id="rId13"/>
    <p:sldId id="603" r:id="rId14"/>
    <p:sldId id="605" r:id="rId15"/>
    <p:sldId id="631" r:id="rId16"/>
    <p:sldId id="606" r:id="rId17"/>
    <p:sldId id="635" r:id="rId18"/>
    <p:sldId id="636" r:id="rId19"/>
    <p:sldId id="632" r:id="rId20"/>
    <p:sldId id="633" r:id="rId21"/>
    <p:sldId id="607" r:id="rId22"/>
    <p:sldId id="608" r:id="rId23"/>
    <p:sldId id="634" r:id="rId24"/>
    <p:sldId id="609" r:id="rId25"/>
    <p:sldId id="639" r:id="rId26"/>
    <p:sldId id="610" r:id="rId27"/>
    <p:sldId id="611" r:id="rId28"/>
    <p:sldId id="612" r:id="rId29"/>
    <p:sldId id="613" r:id="rId30"/>
    <p:sldId id="638" r:id="rId31"/>
    <p:sldId id="614" r:id="rId32"/>
    <p:sldId id="637" r:id="rId33"/>
    <p:sldId id="615" r:id="rId34"/>
    <p:sldId id="519" r:id="rId35"/>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53" autoAdjust="0"/>
  </p:normalViewPr>
  <p:slideViewPr>
    <p:cSldViewPr>
      <p:cViewPr varScale="1">
        <p:scale>
          <a:sx n="103" d="100"/>
          <a:sy n="103" d="100"/>
        </p:scale>
        <p:origin x="6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825C52C9-7635-4248-B07E-FB2B4FF987C3}" type="datetimeFigureOut">
              <a:rPr lang="zh-TW" altLang="en-US"/>
              <a:pPr>
                <a:defRPr/>
              </a:pPr>
              <a:t>2017/12/18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defRPr>
            </a:lvl1pPr>
          </a:lstStyle>
          <a:p>
            <a:fld id="{7F954EF0-1B4A-478D-9EB3-67B7964701C6}" type="slidenum">
              <a:rPr lang="zh-TW" altLang="en-US"/>
              <a:pPr/>
              <a:t>‹#›</a:t>
            </a:fld>
            <a:endParaRPr lang="zh-TW" altLang="en-US"/>
          </a:p>
        </p:txBody>
      </p:sp>
    </p:spTree>
    <p:extLst>
      <p:ext uri="{BB962C8B-B14F-4D97-AF65-F5344CB8AC3E}">
        <p14:creationId xmlns:p14="http://schemas.microsoft.com/office/powerpoint/2010/main" val="1411162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a:t>
            </a:r>
          </a:p>
          <a:p>
            <a:r>
              <a:rPr lang="en-US" altLang="zh-TW" smtClean="0"/>
              <a:t>- IETF CoRE WG</a:t>
            </a:r>
            <a:r>
              <a:rPr lang="zh-TW" altLang="en-US" smtClean="0"/>
              <a:t>制定了限制應用協定去運用限制</a:t>
            </a:r>
            <a:r>
              <a:rPr lang="en-US" altLang="zh-TW" smtClean="0"/>
              <a:t>IP</a:t>
            </a:r>
            <a:r>
              <a:rPr lang="zh-TW" altLang="en-US" smtClean="0"/>
              <a:t>網路上裝置的資源。</a:t>
            </a:r>
          </a:p>
        </p:txBody>
      </p:sp>
    </p:spTree>
    <p:extLst>
      <p:ext uri="{BB962C8B-B14F-4D97-AF65-F5344CB8AC3E}">
        <p14:creationId xmlns:p14="http://schemas.microsoft.com/office/powerpoint/2010/main" val="258515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  </a:t>
            </a:r>
            <a:r>
              <a:rPr lang="zh-TW" altLang="en-US" smtClean="0"/>
              <a:t>選擇</a:t>
            </a:r>
            <a:endParaRPr lang="en-US" altLang="zh-TW" smtClean="0"/>
          </a:p>
          <a:p>
            <a:r>
              <a:rPr lang="en-US" altLang="zh-TW" smtClean="0"/>
              <a:t>Option Delta – </a:t>
            </a:r>
            <a:r>
              <a:rPr lang="zh-TW" altLang="en-US" smtClean="0"/>
              <a:t>這個選擇類型和先前的差異</a:t>
            </a:r>
            <a:endParaRPr lang="en-US" altLang="zh-TW" smtClean="0"/>
          </a:p>
          <a:p>
            <a:r>
              <a:rPr lang="en-US" altLang="zh-TW" smtClean="0"/>
              <a:t>Length – </a:t>
            </a:r>
            <a:r>
              <a:rPr lang="zh-TW" altLang="en-US" smtClean="0"/>
              <a:t>選擇值的長度</a:t>
            </a:r>
            <a:r>
              <a:rPr lang="en-US" altLang="zh-TW" smtClean="0"/>
              <a:t>(0-270)</a:t>
            </a:r>
          </a:p>
          <a:p>
            <a:r>
              <a:rPr lang="en-US" altLang="zh-TW" smtClean="0"/>
              <a:t>Value – </a:t>
            </a:r>
            <a:r>
              <a:rPr lang="zh-TW" altLang="en-US" smtClean="0"/>
              <a:t>緊接長度後面的長度位元組值</a:t>
            </a:r>
          </a:p>
        </p:txBody>
      </p:sp>
    </p:spTree>
    <p:extLst>
      <p:ext uri="{BB962C8B-B14F-4D97-AF65-F5344CB8AC3E}">
        <p14:creationId xmlns:p14="http://schemas.microsoft.com/office/powerpoint/2010/main" val="388542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dirty="0" smtClean="0"/>
          </a:p>
        </p:txBody>
      </p:sp>
    </p:spTree>
    <p:extLst>
      <p:ext uri="{BB962C8B-B14F-4D97-AF65-F5344CB8AC3E}">
        <p14:creationId xmlns:p14="http://schemas.microsoft.com/office/powerpoint/2010/main" val="3470686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dirty="0" smtClean="0"/>
              <a:t>選擇類型的例子</a:t>
            </a:r>
            <a:endParaRPr lang="en-US" altLang="zh-TW" dirty="0" smtClean="0"/>
          </a:p>
          <a:p>
            <a:r>
              <a:rPr lang="en-US" altLang="zh-TW" dirty="0" smtClean="0"/>
              <a:t>1</a:t>
            </a:r>
            <a:r>
              <a:rPr lang="zh-TW" altLang="en-US" dirty="0" smtClean="0"/>
              <a:t> </a:t>
            </a:r>
            <a:r>
              <a:rPr lang="en-US" altLang="zh-TW" dirty="0" smtClean="0"/>
              <a:t>(Content-Type)</a:t>
            </a:r>
            <a:r>
              <a:rPr lang="zh-TW" altLang="en-US" dirty="0" smtClean="0"/>
              <a:t> 是關於描述承載區塊語法的多用途網路郵件擴展值，舉例來說，</a:t>
            </a:r>
            <a:r>
              <a:rPr lang="en-US" altLang="zh-TW" dirty="0" smtClean="0"/>
              <a:t>0:</a:t>
            </a:r>
            <a:r>
              <a:rPr lang="zh-TW" altLang="en-US" dirty="0" smtClean="0"/>
              <a:t> </a:t>
            </a:r>
            <a:r>
              <a:rPr lang="en-US" altLang="zh-TW" dirty="0" smtClean="0"/>
              <a:t>test/plain</a:t>
            </a:r>
            <a:r>
              <a:rPr lang="zh-TW" altLang="en-US" dirty="0" smtClean="0"/>
              <a:t>，</a:t>
            </a:r>
            <a:r>
              <a:rPr lang="en-US" altLang="zh-TW" dirty="0" smtClean="0"/>
              <a:t>44:</a:t>
            </a:r>
            <a:r>
              <a:rPr lang="zh-TW" altLang="en-US" dirty="0" smtClean="0"/>
              <a:t> </a:t>
            </a:r>
            <a:r>
              <a:rPr lang="en-US" altLang="zh-TW" dirty="0" smtClean="0"/>
              <a:t>application/</a:t>
            </a:r>
            <a:r>
              <a:rPr lang="en-US" altLang="zh-TW" dirty="0" err="1" smtClean="0"/>
              <a:t>soap+xml</a:t>
            </a:r>
            <a:endParaRPr lang="en-US" altLang="zh-TW" dirty="0" smtClean="0"/>
          </a:p>
          <a:p>
            <a:r>
              <a:rPr lang="en-US" altLang="zh-TW" dirty="0" smtClean="0"/>
              <a:t>2 (Max-Age) </a:t>
            </a:r>
            <a:r>
              <a:rPr lang="zh-TW" altLang="en-US" dirty="0" smtClean="0"/>
              <a:t>在回答被快取的幾秒間給最大值</a:t>
            </a:r>
            <a:endParaRPr lang="en-US" altLang="zh-TW" dirty="0" smtClean="0"/>
          </a:p>
          <a:p>
            <a:r>
              <a:rPr lang="en-US" altLang="zh-TW" dirty="0" smtClean="0"/>
              <a:t>4</a:t>
            </a:r>
            <a:r>
              <a:rPr lang="zh-TW" altLang="en-US" dirty="0" smtClean="0"/>
              <a:t> </a:t>
            </a:r>
            <a:r>
              <a:rPr lang="en-US" altLang="zh-TW" dirty="0" smtClean="0"/>
              <a:t>(</a:t>
            </a:r>
            <a:r>
              <a:rPr lang="en-US" altLang="zh-TW" dirty="0" err="1" smtClean="0"/>
              <a:t>Etag</a:t>
            </a:r>
            <a:r>
              <a:rPr lang="en-US" altLang="zh-TW" dirty="0" smtClean="0"/>
              <a:t>)</a:t>
            </a:r>
          </a:p>
          <a:p>
            <a:r>
              <a:rPr lang="en-US" altLang="zh-TW" dirty="0" smtClean="0"/>
              <a:t>10 (Observe)</a:t>
            </a:r>
            <a:r>
              <a:rPr lang="zh-TW" altLang="en-US" dirty="0" smtClean="0"/>
              <a:t> 被用在接受伺服器規律地更新值</a:t>
            </a:r>
            <a:endParaRPr lang="en-US" altLang="zh-TW" dirty="0" smtClean="0"/>
          </a:p>
          <a:p>
            <a:r>
              <a:rPr lang="en-US" altLang="zh-TW" dirty="0" smtClean="0"/>
              <a:t>11 (Token) </a:t>
            </a:r>
            <a:r>
              <a:rPr lang="zh-TW" altLang="en-US" dirty="0" smtClean="0"/>
              <a:t>被用在要求和回復的配對</a:t>
            </a:r>
            <a:endParaRPr lang="en-US" altLang="zh-TW" dirty="0" smtClean="0"/>
          </a:p>
          <a:p>
            <a:r>
              <a:rPr lang="en-US" altLang="zh-TW" dirty="0" smtClean="0"/>
              <a:t>16 (Block) </a:t>
            </a:r>
            <a:r>
              <a:rPr lang="zh-TW" altLang="en-US" dirty="0" smtClean="0"/>
              <a:t>被用再傳送回應的區</a:t>
            </a:r>
            <a:r>
              <a:rPr lang="zh-TW" altLang="en-US" dirty="0" smtClean="0"/>
              <a:t>塊</a:t>
            </a:r>
            <a:endParaRPr lang="en-US" altLang="zh-TW" dirty="0" smtClean="0"/>
          </a:p>
          <a:p>
            <a:endParaRPr lang="en-US" altLang="zh-TW" dirty="0" smtClean="0"/>
          </a:p>
          <a:p>
            <a:r>
              <a:rPr lang="zh-TW" altLang="en-US" sz="1200" b="0" i="0" kern="1200" dirty="0" smtClean="0">
                <a:solidFill>
                  <a:schemeClr val="tx1"/>
                </a:solidFill>
                <a:effectLst/>
                <a:latin typeface="+mn-lt"/>
                <a:ea typeface="+mn-ea"/>
                <a:cs typeface="+mn-cs"/>
              </a:rPr>
              <a:t>在典型用法中，當一個</a:t>
            </a:r>
            <a:r>
              <a:rPr lang="en-US" altLang="zh-TW" sz="1200" b="0" i="0" kern="1200" dirty="0" smtClean="0">
                <a:solidFill>
                  <a:schemeClr val="tx1"/>
                </a:solidFill>
                <a:effectLst/>
                <a:latin typeface="+mn-lt"/>
                <a:ea typeface="+mn-ea"/>
                <a:cs typeface="+mn-cs"/>
              </a:rPr>
              <a:t>URL</a:t>
            </a:r>
            <a:r>
              <a:rPr lang="zh-TW" altLang="en-US" sz="1200" b="0" i="0" kern="1200" dirty="0" smtClean="0">
                <a:solidFill>
                  <a:schemeClr val="tx1"/>
                </a:solidFill>
                <a:effectLst/>
                <a:latin typeface="+mn-lt"/>
                <a:ea typeface="+mn-ea"/>
                <a:cs typeface="+mn-cs"/>
              </a:rPr>
              <a:t>被請求，</a:t>
            </a:r>
            <a:r>
              <a:rPr lang="en-US" altLang="zh-TW" sz="1200" b="0" i="0" kern="1200" dirty="0" smtClean="0">
                <a:solidFill>
                  <a:schemeClr val="tx1"/>
                </a:solidFill>
                <a:effectLst/>
                <a:latin typeface="+mn-lt"/>
                <a:ea typeface="+mn-ea"/>
                <a:cs typeface="+mn-cs"/>
              </a:rPr>
              <a:t>Web</a:t>
            </a:r>
            <a:r>
              <a:rPr lang="zh-TW" altLang="en-US" sz="1200" b="0" i="0" kern="1200" dirty="0" smtClean="0">
                <a:solidFill>
                  <a:schemeClr val="tx1"/>
                </a:solidFill>
                <a:effectLst/>
                <a:latin typeface="+mn-lt"/>
                <a:ea typeface="+mn-ea"/>
                <a:cs typeface="+mn-cs"/>
              </a:rPr>
              <a:t>伺服器會返回資源和其相應的</a:t>
            </a:r>
            <a:r>
              <a:rPr lang="en-US" altLang="zh-TW" sz="1200" b="0" i="0" kern="1200" dirty="0" err="1" smtClean="0">
                <a:solidFill>
                  <a:schemeClr val="tx1"/>
                </a:solidFill>
                <a:effectLst/>
                <a:latin typeface="+mn-lt"/>
                <a:ea typeface="+mn-ea"/>
                <a:cs typeface="+mn-cs"/>
              </a:rPr>
              <a:t>ETag</a:t>
            </a:r>
            <a:r>
              <a:rPr lang="zh-TW" altLang="en-US" sz="1200" b="0" i="0" kern="1200" dirty="0" smtClean="0">
                <a:solidFill>
                  <a:schemeClr val="tx1"/>
                </a:solidFill>
                <a:effectLst/>
                <a:latin typeface="+mn-lt"/>
                <a:ea typeface="+mn-ea"/>
                <a:cs typeface="+mn-cs"/>
              </a:rPr>
              <a:t>值，它會被放置在</a:t>
            </a:r>
            <a:r>
              <a:rPr lang="en-US" altLang="zh-TW" sz="1200" b="0" i="0" kern="1200" dirty="0" smtClean="0">
                <a:solidFill>
                  <a:schemeClr val="tx1"/>
                </a:solidFill>
                <a:effectLst/>
                <a:latin typeface="+mn-lt"/>
                <a:ea typeface="+mn-ea"/>
                <a:cs typeface="+mn-cs"/>
              </a:rPr>
              <a:t>HTTP</a:t>
            </a:r>
            <a:r>
              <a:rPr lang="zh-TW" altLang="en-US" sz="1200" b="0" i="0" kern="1200" dirty="0" smtClean="0">
                <a:solidFill>
                  <a:schemeClr val="tx1"/>
                </a:solidFill>
                <a:effectLst/>
                <a:latin typeface="+mn-lt"/>
                <a:ea typeface="+mn-ea"/>
                <a:cs typeface="+mn-cs"/>
              </a:rPr>
              <a:t>的「</a:t>
            </a:r>
            <a:r>
              <a:rPr lang="en-US" altLang="zh-TW" sz="1200" b="0" i="0" kern="1200" dirty="0" err="1" smtClean="0">
                <a:solidFill>
                  <a:schemeClr val="tx1"/>
                </a:solidFill>
                <a:effectLst/>
                <a:latin typeface="+mn-lt"/>
                <a:ea typeface="+mn-ea"/>
                <a:cs typeface="+mn-cs"/>
              </a:rPr>
              <a:t>ETag</a:t>
            </a:r>
            <a:r>
              <a:rPr lang="zh-TW" altLang="en-US" sz="1200" b="0" i="0" kern="1200" dirty="0" smtClean="0">
                <a:solidFill>
                  <a:schemeClr val="tx1"/>
                </a:solidFill>
                <a:effectLst/>
                <a:latin typeface="+mn-lt"/>
                <a:ea typeface="+mn-ea"/>
                <a:cs typeface="+mn-cs"/>
              </a:rPr>
              <a:t>」欄位中：</a:t>
            </a:r>
          </a:p>
          <a:p>
            <a:r>
              <a:rPr lang="en-US" altLang="zh-TW" dirty="0" err="1" smtClean="0"/>
              <a:t>ETag</a:t>
            </a:r>
            <a:r>
              <a:rPr lang="en-US" altLang="zh-TW" dirty="0" smtClean="0"/>
              <a:t>: "686897696a7c876b7e" </a:t>
            </a:r>
          </a:p>
          <a:p>
            <a:r>
              <a:rPr lang="zh-TW" altLang="en-US" sz="1200" b="0" i="0" kern="1200" dirty="0" smtClean="0">
                <a:solidFill>
                  <a:schemeClr val="tx1"/>
                </a:solidFill>
                <a:effectLst/>
                <a:latin typeface="+mn-lt"/>
                <a:ea typeface="+mn-ea"/>
                <a:cs typeface="+mn-cs"/>
              </a:rPr>
              <a:t>然後，客戶端可以決定是否緩存這個資源和它的</a:t>
            </a:r>
            <a:r>
              <a:rPr lang="en-US" altLang="zh-TW" sz="1200" b="0" i="0" kern="1200" dirty="0" err="1" smtClean="0">
                <a:solidFill>
                  <a:schemeClr val="tx1"/>
                </a:solidFill>
                <a:effectLst/>
                <a:latin typeface="+mn-lt"/>
                <a:ea typeface="+mn-ea"/>
                <a:cs typeface="+mn-cs"/>
              </a:rPr>
              <a:t>ETag</a:t>
            </a:r>
            <a:r>
              <a:rPr lang="zh-TW" altLang="en-US" sz="1200" b="0" i="0" kern="1200" dirty="0" smtClean="0">
                <a:solidFill>
                  <a:schemeClr val="tx1"/>
                </a:solidFill>
                <a:effectLst/>
                <a:latin typeface="+mn-lt"/>
                <a:ea typeface="+mn-ea"/>
                <a:cs typeface="+mn-cs"/>
              </a:rPr>
              <a:t>。以後，如果客戶端想再次請求相同的</a:t>
            </a:r>
            <a:r>
              <a:rPr lang="en-US" altLang="zh-TW" sz="1200" b="0" i="0" kern="1200" dirty="0" smtClean="0">
                <a:solidFill>
                  <a:schemeClr val="tx1"/>
                </a:solidFill>
                <a:effectLst/>
                <a:latin typeface="+mn-lt"/>
                <a:ea typeface="+mn-ea"/>
                <a:cs typeface="+mn-cs"/>
              </a:rPr>
              <a:t>URL</a:t>
            </a:r>
            <a:r>
              <a:rPr lang="zh-TW" altLang="en-US" sz="1200" b="0" i="0" kern="1200" dirty="0" smtClean="0">
                <a:solidFill>
                  <a:schemeClr val="tx1"/>
                </a:solidFill>
                <a:effectLst/>
                <a:latin typeface="+mn-lt"/>
                <a:ea typeface="+mn-ea"/>
                <a:cs typeface="+mn-cs"/>
              </a:rPr>
              <a:t>，將會發送一個包含已保存的</a:t>
            </a:r>
            <a:r>
              <a:rPr lang="en-US" altLang="zh-TW" sz="1200" b="0" i="0" kern="1200" dirty="0" err="1" smtClean="0">
                <a:solidFill>
                  <a:schemeClr val="tx1"/>
                </a:solidFill>
                <a:effectLst/>
                <a:latin typeface="+mn-lt"/>
                <a:ea typeface="+mn-ea"/>
                <a:cs typeface="+mn-cs"/>
              </a:rPr>
              <a:t>ETag</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If-None-Match</a:t>
            </a:r>
            <a:r>
              <a:rPr lang="zh-TW" altLang="en-US" sz="1200" b="0" i="0" kern="1200" dirty="0" smtClean="0">
                <a:solidFill>
                  <a:schemeClr val="tx1"/>
                </a:solidFill>
                <a:effectLst/>
                <a:latin typeface="+mn-lt"/>
                <a:ea typeface="+mn-ea"/>
                <a:cs typeface="+mn-cs"/>
              </a:rPr>
              <a:t>」欄位的請求。</a:t>
            </a:r>
          </a:p>
          <a:p>
            <a:r>
              <a:rPr lang="en-US" altLang="zh-TW" dirty="0" smtClean="0"/>
              <a:t>If-None-Match: "686897696a7c876b7e"</a:t>
            </a:r>
            <a:endParaRPr lang="zh-TW" altLang="en-US" dirty="0" smtClean="0"/>
          </a:p>
        </p:txBody>
      </p:sp>
    </p:spTree>
    <p:extLst>
      <p:ext uri="{BB962C8B-B14F-4D97-AF65-F5344CB8AC3E}">
        <p14:creationId xmlns:p14="http://schemas.microsoft.com/office/powerpoint/2010/main" val="105081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ClrTx/>
              <a:buSzTx/>
              <a:buFontTx/>
              <a:buNone/>
            </a:pPr>
            <a:r>
              <a:rPr lang="en-US" altLang="zh-TW" sz="1800" b="1" dirty="0" smtClean="0">
                <a:ea typeface="+mn-ea"/>
              </a:rPr>
              <a:t>T </a:t>
            </a:r>
            <a:r>
              <a:rPr lang="en-US" altLang="zh-TW" sz="1800" dirty="0" smtClean="0">
                <a:ea typeface="+mn-ea"/>
              </a:rPr>
              <a:t>- Transaction Type 2-bit</a:t>
            </a:r>
          </a:p>
          <a:p>
            <a:pPr lvl="1" eaLnBrk="1" hangingPunct="1">
              <a:spcBef>
                <a:spcPct val="0"/>
              </a:spcBef>
              <a:buClrTx/>
              <a:buSzTx/>
              <a:buFont typeface="Arial" panose="020B0604020202020204" pitchFamily="34" charset="0"/>
              <a:buChar char="•"/>
            </a:pPr>
            <a:r>
              <a:rPr lang="en-US" altLang="zh-TW" sz="1800" dirty="0" smtClean="0">
                <a:ea typeface="+mn-ea"/>
              </a:rPr>
              <a:t>CON (0) – Confirmable</a:t>
            </a:r>
          </a:p>
          <a:p>
            <a:pPr lvl="1" eaLnBrk="1" hangingPunct="1">
              <a:spcBef>
                <a:spcPct val="0"/>
              </a:spcBef>
              <a:buClrTx/>
              <a:buSzTx/>
              <a:buFont typeface="Arial" panose="020B0604020202020204" pitchFamily="34" charset="0"/>
              <a:buChar char="•"/>
            </a:pPr>
            <a:r>
              <a:rPr lang="en-US" altLang="zh-TW" sz="1800" dirty="0" smtClean="0">
                <a:ea typeface="+mn-ea"/>
              </a:rPr>
              <a:t>NON (1) – Non-Confirmable</a:t>
            </a:r>
          </a:p>
          <a:p>
            <a:pPr lvl="1" eaLnBrk="1" hangingPunct="1">
              <a:spcBef>
                <a:spcPct val="0"/>
              </a:spcBef>
              <a:buClrTx/>
              <a:buSzTx/>
              <a:buFont typeface="Arial" panose="020B0604020202020204" pitchFamily="34" charset="0"/>
              <a:buChar char="•"/>
            </a:pPr>
            <a:r>
              <a:rPr lang="en-US" altLang="zh-TW" sz="1800" dirty="0" smtClean="0">
                <a:ea typeface="+mn-ea"/>
              </a:rPr>
              <a:t>ACK  (2) – Acknowledgement</a:t>
            </a:r>
          </a:p>
          <a:p>
            <a:pPr lvl="1" eaLnBrk="1" hangingPunct="1">
              <a:spcBef>
                <a:spcPct val="0"/>
              </a:spcBef>
              <a:buClrTx/>
              <a:buSzTx/>
              <a:buFont typeface="Arial" panose="020B0604020202020204" pitchFamily="34" charset="0"/>
              <a:buChar char="•"/>
            </a:pPr>
            <a:r>
              <a:rPr lang="en-US" altLang="zh-TW" sz="1800" dirty="0" smtClean="0">
                <a:ea typeface="+mn-ea"/>
              </a:rPr>
              <a:t>RST (3) – Reset</a:t>
            </a:r>
          </a:p>
          <a:p>
            <a:endParaRPr lang="zh-TW" altLang="en-US" dirty="0" smtClean="0"/>
          </a:p>
        </p:txBody>
      </p:sp>
    </p:spTree>
    <p:extLst>
      <p:ext uri="{BB962C8B-B14F-4D97-AF65-F5344CB8AC3E}">
        <p14:creationId xmlns:p14="http://schemas.microsoft.com/office/powerpoint/2010/main" val="883156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ClrTx/>
              <a:buSzTx/>
              <a:buFontTx/>
              <a:buNone/>
            </a:pPr>
            <a:r>
              <a:rPr lang="en-US" altLang="zh-TW" sz="1800" b="1" dirty="0" smtClean="0">
                <a:ea typeface="+mn-ea"/>
              </a:rPr>
              <a:t>T </a:t>
            </a:r>
            <a:r>
              <a:rPr lang="en-US" altLang="zh-TW" sz="1800" dirty="0" smtClean="0">
                <a:ea typeface="+mn-ea"/>
              </a:rPr>
              <a:t>- Transaction Type 2-bit</a:t>
            </a:r>
          </a:p>
          <a:p>
            <a:pPr lvl="1" eaLnBrk="1" hangingPunct="1">
              <a:spcBef>
                <a:spcPct val="0"/>
              </a:spcBef>
              <a:buClrTx/>
              <a:buSzTx/>
              <a:buFont typeface="Arial" panose="020B0604020202020204" pitchFamily="34" charset="0"/>
              <a:buChar char="•"/>
            </a:pPr>
            <a:r>
              <a:rPr lang="en-US" altLang="zh-TW" sz="1800" dirty="0" smtClean="0">
                <a:ea typeface="+mn-ea"/>
              </a:rPr>
              <a:t>CON (0) – Confirmable</a:t>
            </a:r>
          </a:p>
          <a:p>
            <a:pPr lvl="1" eaLnBrk="1" hangingPunct="1">
              <a:spcBef>
                <a:spcPct val="0"/>
              </a:spcBef>
              <a:buClrTx/>
              <a:buSzTx/>
              <a:buFont typeface="Arial" panose="020B0604020202020204" pitchFamily="34" charset="0"/>
              <a:buChar char="•"/>
            </a:pPr>
            <a:r>
              <a:rPr lang="en-US" altLang="zh-TW" sz="1800" dirty="0" smtClean="0">
                <a:ea typeface="+mn-ea"/>
              </a:rPr>
              <a:t>NON (1) – Non-Confirmable</a:t>
            </a:r>
          </a:p>
          <a:p>
            <a:pPr lvl="1" eaLnBrk="1" hangingPunct="1">
              <a:spcBef>
                <a:spcPct val="0"/>
              </a:spcBef>
              <a:buClrTx/>
              <a:buSzTx/>
              <a:buFont typeface="Arial" panose="020B0604020202020204" pitchFamily="34" charset="0"/>
              <a:buChar char="•"/>
            </a:pPr>
            <a:r>
              <a:rPr lang="en-US" altLang="zh-TW" sz="1800" dirty="0" smtClean="0">
                <a:ea typeface="+mn-ea"/>
              </a:rPr>
              <a:t>ACK  (2) – Acknowledgement</a:t>
            </a:r>
          </a:p>
          <a:p>
            <a:pPr lvl="1" eaLnBrk="1" hangingPunct="1">
              <a:spcBef>
                <a:spcPct val="0"/>
              </a:spcBef>
              <a:buClrTx/>
              <a:buSzTx/>
              <a:buFont typeface="Arial" panose="020B0604020202020204" pitchFamily="34" charset="0"/>
              <a:buChar char="•"/>
            </a:pPr>
            <a:r>
              <a:rPr lang="en-US" altLang="zh-TW" sz="1800" dirty="0" smtClean="0">
                <a:ea typeface="+mn-ea"/>
              </a:rPr>
              <a:t>RST (3) – Reset</a:t>
            </a:r>
          </a:p>
          <a:p>
            <a:endParaRPr lang="zh-TW" altLang="en-US" dirty="0" smtClean="0"/>
          </a:p>
        </p:txBody>
      </p:sp>
    </p:spTree>
    <p:extLst>
      <p:ext uri="{BB962C8B-B14F-4D97-AF65-F5344CB8AC3E}">
        <p14:creationId xmlns:p14="http://schemas.microsoft.com/office/powerpoint/2010/main" val="343474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a:t>
            </a:r>
            <a:r>
              <a:rPr lang="zh-TW" altLang="en-US" smtClean="0"/>
              <a:t>要求的例子一</a:t>
            </a:r>
            <a:endParaRPr lang="en-US" altLang="zh-TW" smtClean="0"/>
          </a:p>
          <a:p>
            <a:r>
              <a:rPr lang="zh-TW" altLang="en-US" smtClean="0"/>
              <a:t>同步訊息交換</a:t>
            </a:r>
            <a:endParaRPr lang="en-US" altLang="zh-TW" smtClean="0"/>
          </a:p>
          <a:p>
            <a:pPr>
              <a:buFontTx/>
              <a:buAutoNum type="arabicPeriod"/>
            </a:pPr>
            <a:r>
              <a:rPr lang="zh-TW" altLang="en-US" smtClean="0"/>
              <a:t>一個可確認的訊息用相同訊息</a:t>
            </a:r>
            <a:r>
              <a:rPr lang="en-US" altLang="zh-TW" smtClean="0"/>
              <a:t>ID</a:t>
            </a:r>
            <a:r>
              <a:rPr lang="zh-TW" altLang="en-US" smtClean="0"/>
              <a:t>在回應夾帶的回應回覆之後。</a:t>
            </a:r>
            <a:endParaRPr lang="en-US" altLang="zh-TW" smtClean="0"/>
          </a:p>
          <a:p>
            <a:pPr>
              <a:buFontTx/>
              <a:buAutoNum type="arabicPeriod"/>
            </a:pPr>
            <a:r>
              <a:rPr lang="zh-TW" altLang="en-US" smtClean="0"/>
              <a:t>當回應回復遺失，客戶端的計時過期它重送訊息。</a:t>
            </a:r>
            <a:endParaRPr lang="en-US" altLang="zh-TW" smtClean="0"/>
          </a:p>
          <a:p>
            <a:pPr>
              <a:buFontTx/>
              <a:buAutoNum type="arabicPeriod"/>
            </a:pPr>
            <a:endParaRPr lang="zh-TW" altLang="en-US" smtClean="0"/>
          </a:p>
        </p:txBody>
      </p:sp>
    </p:spTree>
    <p:extLst>
      <p:ext uri="{BB962C8B-B14F-4D97-AF65-F5344CB8AC3E}">
        <p14:creationId xmlns:p14="http://schemas.microsoft.com/office/powerpoint/2010/main" val="257468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err="1" smtClean="0"/>
              <a:t>CoAP</a:t>
            </a:r>
            <a:r>
              <a:rPr lang="zh-TW" altLang="en-US" dirty="0" smtClean="0"/>
              <a:t>要求的例子二</a:t>
            </a:r>
            <a:endParaRPr lang="en-US" altLang="zh-TW" dirty="0" smtClean="0"/>
          </a:p>
          <a:p>
            <a:r>
              <a:rPr lang="zh-TW" altLang="en-US" dirty="0" smtClean="0"/>
              <a:t>非同步訊息交換</a:t>
            </a:r>
            <a:endParaRPr lang="en-US" altLang="zh-TW" dirty="0" smtClean="0"/>
          </a:p>
          <a:p>
            <a:r>
              <a:rPr lang="en-US" altLang="zh-TW" dirty="0" smtClean="0"/>
              <a:t>1.</a:t>
            </a:r>
            <a:r>
              <a:rPr lang="zh-TW" altLang="en-US" dirty="0" smtClean="0"/>
              <a:t> 一個有標記選項可確認的訊息可以馬上被通知收到不用回覆。</a:t>
            </a:r>
            <a:endParaRPr lang="en-US" altLang="zh-TW" dirty="0" smtClean="0"/>
          </a:p>
          <a:p>
            <a:r>
              <a:rPr lang="en-US" altLang="zh-TW" dirty="0" smtClean="0"/>
              <a:t>2. </a:t>
            </a:r>
            <a:r>
              <a:rPr lang="zh-TW" altLang="en-US" dirty="0" smtClean="0"/>
              <a:t>當回覆是可使用的，它可以以相同標誌</a:t>
            </a:r>
            <a:r>
              <a:rPr lang="en-US" altLang="zh-TW" dirty="0" smtClean="0"/>
              <a:t>ID</a:t>
            </a:r>
            <a:r>
              <a:rPr lang="zh-TW" altLang="en-US" dirty="0" smtClean="0"/>
              <a:t>的新的</a:t>
            </a:r>
            <a:r>
              <a:rPr lang="en-US" altLang="zh-TW" dirty="0" smtClean="0"/>
              <a:t>CON</a:t>
            </a:r>
            <a:r>
              <a:rPr lang="zh-TW" altLang="en-US" dirty="0" smtClean="0"/>
              <a:t>訊息回傳</a:t>
            </a:r>
          </a:p>
        </p:txBody>
      </p:sp>
    </p:spTree>
    <p:extLst>
      <p:ext uri="{BB962C8B-B14F-4D97-AF65-F5344CB8AC3E}">
        <p14:creationId xmlns:p14="http://schemas.microsoft.com/office/powerpoint/2010/main" val="2637736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err="1" smtClean="0"/>
              <a:t>CoAP</a:t>
            </a:r>
            <a:r>
              <a:rPr lang="zh-TW" altLang="en-US" dirty="0" smtClean="0"/>
              <a:t>要求的例子二</a:t>
            </a:r>
            <a:endParaRPr lang="en-US" altLang="zh-TW" dirty="0" smtClean="0"/>
          </a:p>
          <a:p>
            <a:r>
              <a:rPr lang="zh-TW" altLang="en-US" dirty="0" smtClean="0"/>
              <a:t>非同步訊息交換</a:t>
            </a:r>
            <a:endParaRPr lang="en-US" altLang="zh-TW" dirty="0" smtClean="0"/>
          </a:p>
          <a:p>
            <a:r>
              <a:rPr lang="en-US" altLang="zh-TW" dirty="0" smtClean="0"/>
              <a:t>1.</a:t>
            </a:r>
            <a:r>
              <a:rPr lang="zh-TW" altLang="en-US" dirty="0" smtClean="0"/>
              <a:t> 一個有標記選項可確認的訊息可以馬上被通知收到不用回覆。</a:t>
            </a:r>
            <a:endParaRPr lang="en-US" altLang="zh-TW" dirty="0" smtClean="0"/>
          </a:p>
          <a:p>
            <a:r>
              <a:rPr lang="en-US" altLang="zh-TW" dirty="0" smtClean="0"/>
              <a:t>2. </a:t>
            </a:r>
            <a:r>
              <a:rPr lang="zh-TW" altLang="en-US" dirty="0" smtClean="0"/>
              <a:t>當回覆是可使用的，它可以以相同標誌</a:t>
            </a:r>
            <a:r>
              <a:rPr lang="en-US" altLang="zh-TW" dirty="0" smtClean="0"/>
              <a:t>ID</a:t>
            </a:r>
            <a:r>
              <a:rPr lang="zh-TW" altLang="en-US" dirty="0" smtClean="0"/>
              <a:t>的新的</a:t>
            </a:r>
            <a:r>
              <a:rPr lang="en-US" altLang="zh-TW" dirty="0" smtClean="0"/>
              <a:t>CON</a:t>
            </a:r>
            <a:r>
              <a:rPr lang="zh-TW" altLang="en-US" dirty="0" smtClean="0"/>
              <a:t>訊息回傳</a:t>
            </a:r>
          </a:p>
        </p:txBody>
      </p:sp>
    </p:spTree>
    <p:extLst>
      <p:ext uri="{BB962C8B-B14F-4D97-AF65-F5344CB8AC3E}">
        <p14:creationId xmlns:p14="http://schemas.microsoft.com/office/powerpoint/2010/main" val="3461707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a:t>
            </a:r>
            <a:r>
              <a:rPr lang="zh-TW" altLang="en-US" smtClean="0"/>
              <a:t>要求的例子三</a:t>
            </a:r>
            <a:endParaRPr lang="en-US" altLang="zh-TW" smtClean="0"/>
          </a:p>
          <a:p>
            <a:r>
              <a:rPr lang="zh-TW" altLang="en-US" smtClean="0"/>
              <a:t>伺服器週期地回復</a:t>
            </a:r>
            <a:endParaRPr lang="en-US" altLang="zh-TW" smtClean="0"/>
          </a:p>
          <a:p>
            <a:r>
              <a:rPr lang="en-US" altLang="zh-TW" smtClean="0"/>
              <a:t>1.</a:t>
            </a:r>
            <a:r>
              <a:rPr lang="zh-TW" altLang="en-US" smtClean="0"/>
              <a:t> 一個來自客戶端可確認的訊息包含從伺服器詢問周期性回覆的</a:t>
            </a:r>
            <a:r>
              <a:rPr lang="en-US" altLang="zh-TW" smtClean="0"/>
              <a:t>OBSERVE</a:t>
            </a:r>
            <a:r>
              <a:rPr lang="zh-TW" altLang="en-US" smtClean="0"/>
              <a:t>選項。</a:t>
            </a:r>
            <a:endParaRPr lang="en-US" altLang="zh-TW" smtClean="0"/>
          </a:p>
          <a:p>
            <a:r>
              <a:rPr lang="en-US" altLang="zh-TW" smtClean="0"/>
              <a:t>2. </a:t>
            </a:r>
            <a:r>
              <a:rPr lang="zh-TW" altLang="en-US" smtClean="0"/>
              <a:t>伺服器用相同</a:t>
            </a:r>
            <a:r>
              <a:rPr lang="en-US" altLang="zh-TW" smtClean="0"/>
              <a:t>TOKEN</a:t>
            </a:r>
            <a:r>
              <a:rPr lang="zh-TW" altLang="en-US" smtClean="0"/>
              <a:t> </a:t>
            </a:r>
            <a:r>
              <a:rPr lang="en-US" altLang="zh-TW" smtClean="0"/>
              <a:t>ID</a:t>
            </a:r>
            <a:r>
              <a:rPr lang="zh-TW" altLang="en-US" smtClean="0"/>
              <a:t>送</a:t>
            </a:r>
            <a:r>
              <a:rPr lang="en-US" altLang="zh-TW" smtClean="0"/>
              <a:t>NON</a:t>
            </a:r>
            <a:r>
              <a:rPr lang="zh-TW" altLang="en-US" smtClean="0"/>
              <a:t>回復。</a:t>
            </a:r>
            <a:endParaRPr lang="en-US" altLang="zh-TW" smtClean="0"/>
          </a:p>
          <a:p>
            <a:r>
              <a:rPr lang="en-US" altLang="zh-TW" smtClean="0"/>
              <a:t>3. OVSERVE</a:t>
            </a:r>
            <a:r>
              <a:rPr lang="zh-TW" altLang="en-US" smtClean="0"/>
              <a:t>是個將由增加指出順序的回覆。</a:t>
            </a:r>
            <a:endParaRPr lang="en-US" altLang="zh-TW" smtClean="0"/>
          </a:p>
          <a:p>
            <a:r>
              <a:rPr lang="en-US" altLang="zh-TW" smtClean="0"/>
              <a:t>4. </a:t>
            </a:r>
            <a:r>
              <a:rPr lang="zh-TW" altLang="en-US" smtClean="0"/>
              <a:t>客戶端將忽略</a:t>
            </a:r>
            <a:r>
              <a:rPr lang="en-US" altLang="zh-TW" smtClean="0"/>
              <a:t>OVSERVE=20</a:t>
            </a:r>
            <a:r>
              <a:rPr lang="zh-TW" altLang="en-US" smtClean="0"/>
              <a:t>當它比</a:t>
            </a:r>
            <a:r>
              <a:rPr lang="en-US" altLang="zh-TW" smtClean="0"/>
              <a:t>OVSERVE=30</a:t>
            </a:r>
            <a:r>
              <a:rPr lang="zh-TW" altLang="en-US" smtClean="0"/>
              <a:t>晚到的時候。</a:t>
            </a:r>
            <a:endParaRPr lang="en-US" altLang="zh-TW" smtClean="0"/>
          </a:p>
          <a:p>
            <a:r>
              <a:rPr lang="en-US" altLang="zh-TW" smtClean="0"/>
              <a:t>5: </a:t>
            </a:r>
            <a:r>
              <a:rPr lang="zh-TW" altLang="en-US" smtClean="0"/>
              <a:t>客戶端或伺服器都可以結束行程。</a:t>
            </a:r>
            <a:endParaRPr lang="en-US" altLang="zh-TW" smtClean="0"/>
          </a:p>
          <a:p>
            <a:endParaRPr lang="en-US" altLang="zh-TW" smtClean="0"/>
          </a:p>
        </p:txBody>
      </p:sp>
    </p:spTree>
    <p:extLst>
      <p:ext uri="{BB962C8B-B14F-4D97-AF65-F5344CB8AC3E}">
        <p14:creationId xmlns:p14="http://schemas.microsoft.com/office/powerpoint/2010/main" val="1146943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a:t>
            </a:r>
            <a:r>
              <a:rPr lang="zh-TW" altLang="en-US" smtClean="0"/>
              <a:t>要求的例子三</a:t>
            </a:r>
            <a:endParaRPr lang="en-US" altLang="zh-TW" smtClean="0"/>
          </a:p>
          <a:p>
            <a:r>
              <a:rPr lang="zh-TW" altLang="en-US" smtClean="0"/>
              <a:t>伺服器週期地回復</a:t>
            </a:r>
            <a:endParaRPr lang="en-US" altLang="zh-TW" smtClean="0"/>
          </a:p>
          <a:p>
            <a:r>
              <a:rPr lang="en-US" altLang="zh-TW" smtClean="0"/>
              <a:t>1.</a:t>
            </a:r>
            <a:r>
              <a:rPr lang="zh-TW" altLang="en-US" smtClean="0"/>
              <a:t> 一個來自客戶端可確認的訊息包含從伺服器詢問周期性回覆的</a:t>
            </a:r>
            <a:r>
              <a:rPr lang="en-US" altLang="zh-TW" smtClean="0"/>
              <a:t>OBSERVE</a:t>
            </a:r>
            <a:r>
              <a:rPr lang="zh-TW" altLang="en-US" smtClean="0"/>
              <a:t>選項。</a:t>
            </a:r>
            <a:endParaRPr lang="en-US" altLang="zh-TW" smtClean="0"/>
          </a:p>
          <a:p>
            <a:r>
              <a:rPr lang="en-US" altLang="zh-TW" smtClean="0"/>
              <a:t>2. </a:t>
            </a:r>
            <a:r>
              <a:rPr lang="zh-TW" altLang="en-US" smtClean="0"/>
              <a:t>伺服器用相同</a:t>
            </a:r>
            <a:r>
              <a:rPr lang="en-US" altLang="zh-TW" smtClean="0"/>
              <a:t>TOKEN</a:t>
            </a:r>
            <a:r>
              <a:rPr lang="zh-TW" altLang="en-US" smtClean="0"/>
              <a:t> </a:t>
            </a:r>
            <a:r>
              <a:rPr lang="en-US" altLang="zh-TW" smtClean="0"/>
              <a:t>ID</a:t>
            </a:r>
            <a:r>
              <a:rPr lang="zh-TW" altLang="en-US" smtClean="0"/>
              <a:t>送</a:t>
            </a:r>
            <a:r>
              <a:rPr lang="en-US" altLang="zh-TW" smtClean="0"/>
              <a:t>NON</a:t>
            </a:r>
            <a:r>
              <a:rPr lang="zh-TW" altLang="en-US" smtClean="0"/>
              <a:t>回復。</a:t>
            </a:r>
            <a:endParaRPr lang="en-US" altLang="zh-TW" smtClean="0"/>
          </a:p>
          <a:p>
            <a:r>
              <a:rPr lang="en-US" altLang="zh-TW" smtClean="0"/>
              <a:t>3. OVSERVE</a:t>
            </a:r>
            <a:r>
              <a:rPr lang="zh-TW" altLang="en-US" smtClean="0"/>
              <a:t>是個將由增加指出順序的回覆。</a:t>
            </a:r>
            <a:endParaRPr lang="en-US" altLang="zh-TW" smtClean="0"/>
          </a:p>
          <a:p>
            <a:r>
              <a:rPr lang="en-US" altLang="zh-TW" smtClean="0"/>
              <a:t>4. </a:t>
            </a:r>
            <a:r>
              <a:rPr lang="zh-TW" altLang="en-US" smtClean="0"/>
              <a:t>客戶端將忽略</a:t>
            </a:r>
            <a:r>
              <a:rPr lang="en-US" altLang="zh-TW" smtClean="0"/>
              <a:t>OVSERVE=20</a:t>
            </a:r>
            <a:r>
              <a:rPr lang="zh-TW" altLang="en-US" smtClean="0"/>
              <a:t>當它比</a:t>
            </a:r>
            <a:r>
              <a:rPr lang="en-US" altLang="zh-TW" smtClean="0"/>
              <a:t>OVSERVE=30</a:t>
            </a:r>
            <a:r>
              <a:rPr lang="zh-TW" altLang="en-US" smtClean="0"/>
              <a:t>晚到的時候。</a:t>
            </a:r>
            <a:endParaRPr lang="en-US" altLang="zh-TW" smtClean="0"/>
          </a:p>
          <a:p>
            <a:r>
              <a:rPr lang="en-US" altLang="zh-TW" smtClean="0"/>
              <a:t>5: </a:t>
            </a:r>
            <a:r>
              <a:rPr lang="zh-TW" altLang="en-US" smtClean="0"/>
              <a:t>客戶端或伺服器都可以結束行程。</a:t>
            </a:r>
            <a:endParaRPr lang="en-US" altLang="zh-TW" smtClean="0"/>
          </a:p>
          <a:p>
            <a:endParaRPr lang="en-US" altLang="zh-TW" smtClean="0"/>
          </a:p>
        </p:txBody>
      </p:sp>
    </p:spTree>
    <p:extLst>
      <p:ext uri="{BB962C8B-B14F-4D97-AF65-F5344CB8AC3E}">
        <p14:creationId xmlns:p14="http://schemas.microsoft.com/office/powerpoint/2010/main" val="201663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限制</a:t>
            </a:r>
            <a:r>
              <a:rPr lang="en-US" altLang="zh-TW" smtClean="0"/>
              <a:t>IP</a:t>
            </a:r>
            <a:r>
              <a:rPr lang="zh-TW" altLang="en-US" smtClean="0"/>
              <a:t>網路</a:t>
            </a:r>
            <a:endParaRPr lang="en-US" altLang="zh-TW" smtClean="0"/>
          </a:p>
          <a:p>
            <a:pPr>
              <a:buFontTx/>
              <a:buChar char="-"/>
            </a:pPr>
            <a:r>
              <a:rPr lang="zh-TW" altLang="en-US" smtClean="0"/>
              <a:t>一個限制</a:t>
            </a:r>
            <a:r>
              <a:rPr lang="en-US" altLang="zh-TW" smtClean="0"/>
              <a:t>IP</a:t>
            </a:r>
            <a:r>
              <a:rPr lang="zh-TW" altLang="en-US" smtClean="0"/>
              <a:t>網路有有限的封包大小，可能造成高程度的封包遺失，而且可能有大量的裝置在任何時間點被關掉但週期性地一小段時間醒來。</a:t>
            </a:r>
            <a:endParaRPr lang="en-US" altLang="zh-TW" smtClean="0"/>
          </a:p>
          <a:p>
            <a:pPr>
              <a:buFontTx/>
              <a:buChar char="-"/>
            </a:pPr>
            <a:r>
              <a:rPr lang="zh-TW" altLang="en-US" smtClean="0"/>
              <a:t>他們之中的網路和節點被嚴格限制的流量、可用電力和特別在可以每個節點被有限編碼大小和有限</a:t>
            </a:r>
            <a:r>
              <a:rPr lang="en-US" altLang="zh-TW" smtClean="0"/>
              <a:t>RAM</a:t>
            </a:r>
            <a:r>
              <a:rPr lang="zh-TW" altLang="en-US" smtClean="0"/>
              <a:t>支持的複雜特性所描繪。</a:t>
            </a:r>
            <a:endParaRPr lang="en-US" altLang="zh-TW" smtClean="0"/>
          </a:p>
          <a:p>
            <a:pPr>
              <a:buFontTx/>
              <a:buChar char="-"/>
            </a:pPr>
            <a:r>
              <a:rPr lang="zh-TW" altLang="en-US" smtClean="0"/>
              <a:t>低功率無限個人區域網路是這種類型網路的例子。限制網路可以用在家裡的一部分和建築物自動化、能源控管和物聯網上。</a:t>
            </a:r>
            <a:endParaRPr lang="en-US" altLang="zh-TW" smtClean="0"/>
          </a:p>
          <a:p>
            <a:endParaRPr lang="en-US" altLang="zh-TW" smtClean="0"/>
          </a:p>
          <a:p>
            <a:r>
              <a:rPr lang="zh-TW" altLang="en-US" smtClean="0"/>
              <a:t>來源</a:t>
            </a:r>
            <a:r>
              <a:rPr lang="en-US" altLang="zh-TW" smtClean="0"/>
              <a:t>: IETF CoRE WG</a:t>
            </a:r>
            <a:endParaRPr lang="zh-TW" altLang="en-US" smtClean="0"/>
          </a:p>
        </p:txBody>
      </p:sp>
    </p:spTree>
    <p:extLst>
      <p:ext uri="{BB962C8B-B14F-4D97-AF65-F5344CB8AC3E}">
        <p14:creationId xmlns:p14="http://schemas.microsoft.com/office/powerpoint/2010/main" val="3237386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a:t>
            </a:r>
            <a:r>
              <a:rPr lang="zh-TW" altLang="en-US" smtClean="0"/>
              <a:t>要求的例子四</a:t>
            </a:r>
            <a:endParaRPr lang="en-US" altLang="zh-TW" smtClean="0"/>
          </a:p>
          <a:p>
            <a:r>
              <a:rPr lang="zh-TW" altLang="en-US" smtClean="0"/>
              <a:t>從伺服器到客戶端的區塊傳輸</a:t>
            </a:r>
            <a:endParaRPr lang="en-US" altLang="zh-TW" smtClean="0"/>
          </a:p>
          <a:p>
            <a:pPr>
              <a:buFontTx/>
              <a:buAutoNum type="arabicPeriod"/>
            </a:pPr>
            <a:r>
              <a:rPr lang="zh-TW" altLang="en-US" smtClean="0"/>
              <a:t>由從客戶端來的可確認訊息去取得資訊。</a:t>
            </a:r>
            <a:endParaRPr lang="en-US" altLang="zh-TW" smtClean="0"/>
          </a:p>
          <a:p>
            <a:pPr>
              <a:buFontTx/>
              <a:buAutoNum type="arabicPeriod"/>
            </a:pPr>
            <a:r>
              <a:rPr lang="zh-TW" altLang="en-US" smtClean="0"/>
              <a:t>伺服器指出它有區塊的資訊要送。</a:t>
            </a:r>
            <a:endParaRPr lang="en-US" altLang="zh-TW" smtClean="0"/>
          </a:p>
          <a:p>
            <a:pPr>
              <a:buFontTx/>
              <a:buAutoNum type="arabicPeriod"/>
            </a:pPr>
            <a:r>
              <a:rPr lang="zh-TW" altLang="en-US" smtClean="0"/>
              <a:t>客戶端之後要求更多區塊的資訊。</a:t>
            </a:r>
          </a:p>
        </p:txBody>
      </p:sp>
    </p:spTree>
    <p:extLst>
      <p:ext uri="{BB962C8B-B14F-4D97-AF65-F5344CB8AC3E}">
        <p14:creationId xmlns:p14="http://schemas.microsoft.com/office/powerpoint/2010/main" val="2936464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代理和快取</a:t>
            </a:r>
          </a:p>
        </p:txBody>
      </p:sp>
    </p:spTree>
    <p:extLst>
      <p:ext uri="{BB962C8B-B14F-4D97-AF65-F5344CB8AC3E}">
        <p14:creationId xmlns:p14="http://schemas.microsoft.com/office/powerpoint/2010/main" val="1225018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err="1" smtClean="0"/>
              <a:t>CoAP</a:t>
            </a:r>
            <a:r>
              <a:rPr lang="zh-TW" altLang="en-US" dirty="0" smtClean="0"/>
              <a:t> 快取模組</a:t>
            </a:r>
            <a:endParaRPr lang="en-US" altLang="zh-TW" dirty="0" smtClean="0"/>
          </a:p>
          <a:p>
            <a:r>
              <a:rPr lang="zh-TW" altLang="en-US" dirty="0" smtClean="0"/>
              <a:t>回覆碼決定可快取能力</a:t>
            </a:r>
            <a:endParaRPr lang="en-US" altLang="zh-TW" dirty="0" smtClean="0"/>
          </a:p>
          <a:p>
            <a:pPr>
              <a:buFontTx/>
              <a:buChar char="•"/>
            </a:pPr>
            <a:r>
              <a:rPr lang="zh-TW" altLang="en-US" dirty="0" smtClean="0"/>
              <a:t>新鮮的模組</a:t>
            </a:r>
            <a:endParaRPr lang="en-US" altLang="zh-TW" dirty="0" smtClean="0"/>
          </a:p>
          <a:p>
            <a:pPr marL="628650" lvl="1" indent="-171450">
              <a:buFont typeface="Wingdings" panose="05000000000000000000" pitchFamily="2" charset="2"/>
              <a:buChar char="Ø"/>
            </a:pPr>
            <a:r>
              <a:rPr lang="zh-TW" altLang="en-US" dirty="0" smtClean="0"/>
              <a:t>最大年齡選項指出快取的生命週期</a:t>
            </a:r>
            <a:endParaRPr lang="en-US" altLang="zh-TW" dirty="0" smtClean="0"/>
          </a:p>
          <a:p>
            <a:pPr>
              <a:buFontTx/>
              <a:buChar char="•"/>
            </a:pPr>
            <a:r>
              <a:rPr lang="zh-TW" altLang="en-US" dirty="0" smtClean="0"/>
              <a:t>確認的模組</a:t>
            </a:r>
            <a:endParaRPr lang="en-US" altLang="zh-TW" dirty="0" smtClean="0"/>
          </a:p>
          <a:p>
            <a:pPr marL="628650" lvl="1" indent="-171450">
              <a:buFont typeface="Wingdings" panose="05000000000000000000" pitchFamily="2" charset="2"/>
              <a:buChar char="Ø"/>
            </a:pPr>
            <a:r>
              <a:rPr lang="zh-TW" altLang="en-US" dirty="0" smtClean="0"/>
              <a:t>用</a:t>
            </a:r>
            <a:r>
              <a:rPr lang="en-US" altLang="zh-TW" dirty="0" err="1" smtClean="0"/>
              <a:t>Etag</a:t>
            </a:r>
            <a:r>
              <a:rPr lang="zh-TW" altLang="en-US" dirty="0" smtClean="0"/>
              <a:t>選項做正確性檢查</a:t>
            </a:r>
            <a:endParaRPr lang="en-US" altLang="zh-TW" dirty="0" smtClean="0"/>
          </a:p>
          <a:p>
            <a:pPr marL="628650" lvl="1" indent="-171450"/>
            <a:r>
              <a:rPr lang="en-US" altLang="zh-TW" dirty="0" smtClean="0"/>
              <a:t>(http://en.wikipedia.org/wiki/HTTP_ETag)</a:t>
            </a:r>
          </a:p>
          <a:p>
            <a:pPr marL="628650" lvl="1" indent="-171450"/>
            <a:endParaRPr lang="zh-TW" altLang="en-US" dirty="0" smtClean="0"/>
          </a:p>
        </p:txBody>
      </p:sp>
    </p:spTree>
    <p:extLst>
      <p:ext uri="{BB962C8B-B14F-4D97-AF65-F5344CB8AC3E}">
        <p14:creationId xmlns:p14="http://schemas.microsoft.com/office/powerpoint/2010/main" val="1604699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dirty="0" err="1" smtClean="0"/>
              <a:t>CoAP</a:t>
            </a:r>
            <a:r>
              <a:rPr lang="en-US" altLang="zh-TW" dirty="0" smtClean="0"/>
              <a:t> </a:t>
            </a:r>
            <a:r>
              <a:rPr lang="zh-TW" altLang="en-US" dirty="0" smtClean="0"/>
              <a:t>資源探索</a:t>
            </a:r>
            <a:endParaRPr lang="en-US" altLang="zh-TW" dirty="0" smtClean="0"/>
          </a:p>
          <a:p>
            <a:pPr>
              <a:buFontTx/>
              <a:buChar char="•"/>
            </a:pPr>
            <a:r>
              <a:rPr lang="zh-TW" altLang="en-US" dirty="0" smtClean="0"/>
              <a:t>用</a:t>
            </a:r>
            <a:r>
              <a:rPr lang="en-US" altLang="zh-TW" dirty="0" err="1" smtClean="0"/>
              <a:t>CoRE</a:t>
            </a:r>
            <a:r>
              <a:rPr lang="zh-TW" altLang="en-US" dirty="0" smtClean="0"/>
              <a:t>連結形式做資源探索</a:t>
            </a:r>
            <a:endParaRPr lang="en-US" altLang="zh-TW" dirty="0" smtClean="0"/>
          </a:p>
          <a:p>
            <a:pPr marL="628650" lvl="1" indent="-171450">
              <a:buFont typeface="Wingdings" panose="05000000000000000000" pitchFamily="2" charset="2"/>
              <a:buChar char="Ø"/>
            </a:pPr>
            <a:r>
              <a:rPr lang="zh-TW" altLang="en-US" dirty="0" smtClean="0"/>
              <a:t>探索</a:t>
            </a:r>
            <a:r>
              <a:rPr lang="en-US" altLang="zh-TW" dirty="0" err="1" smtClean="0"/>
              <a:t>CoAP</a:t>
            </a:r>
            <a:r>
              <a:rPr lang="zh-TW" altLang="en-US" dirty="0" smtClean="0"/>
              <a:t>伺服器為本地端的連結。</a:t>
            </a:r>
            <a:endParaRPr lang="en-US" altLang="zh-TW" dirty="0" smtClean="0"/>
          </a:p>
          <a:p>
            <a:pPr marL="628650" lvl="1" indent="-171450">
              <a:buFont typeface="Wingdings" panose="05000000000000000000" pitchFamily="2" charset="2"/>
              <a:buChar char="Ø"/>
            </a:pPr>
            <a:r>
              <a:rPr lang="en-US" altLang="zh-TW" dirty="0" smtClean="0"/>
              <a:t>GET</a:t>
            </a:r>
            <a:r>
              <a:rPr lang="zh-TW" altLang="en-US" dirty="0" smtClean="0"/>
              <a:t> </a:t>
            </a:r>
            <a:r>
              <a:rPr lang="en-US" altLang="zh-TW" dirty="0" smtClean="0"/>
              <a:t>/.well-known/core</a:t>
            </a:r>
            <a:r>
              <a:rPr lang="zh-TW" altLang="en-US" dirty="0" smtClean="0"/>
              <a:t> 。</a:t>
            </a:r>
            <a:endParaRPr lang="en-US" altLang="zh-TW" dirty="0" smtClean="0"/>
          </a:p>
          <a:p>
            <a:pPr marL="628650" lvl="1" indent="-171450">
              <a:buFont typeface="Wingdings" panose="05000000000000000000" pitchFamily="2" charset="2"/>
              <a:buChar char="Ø"/>
            </a:pPr>
            <a:r>
              <a:rPr lang="zh-TW" altLang="en-US" dirty="0" smtClean="0"/>
              <a:t>回傳一個架構在</a:t>
            </a:r>
            <a:r>
              <a:rPr lang="en-US" altLang="zh-TW" dirty="0" smtClean="0"/>
              <a:t>RFC5988</a:t>
            </a:r>
            <a:r>
              <a:rPr lang="zh-TW" altLang="en-US" dirty="0" smtClean="0"/>
              <a:t>連結標頭形式包括</a:t>
            </a:r>
            <a:r>
              <a:rPr lang="en-US" altLang="zh-TW" dirty="0" smtClean="0"/>
              <a:t>URL</a:t>
            </a:r>
            <a:r>
              <a:rPr lang="zh-TW" altLang="en-US" dirty="0" smtClean="0"/>
              <a:t>、關係、類型、介面、內容類型等等。</a:t>
            </a:r>
            <a:endParaRPr lang="en-US" altLang="zh-TW" dirty="0" smtClean="0"/>
          </a:p>
          <a:p>
            <a:pPr marL="628650" lvl="1" indent="-171450">
              <a:buFont typeface="Wingdings" panose="05000000000000000000" pitchFamily="2" charset="2"/>
              <a:buChar char="Ø"/>
            </a:pPr>
            <a:r>
              <a:rPr lang="zh-TW" altLang="en-US" dirty="0" smtClean="0"/>
              <a:t>看</a:t>
            </a:r>
            <a:r>
              <a:rPr lang="en-US" altLang="zh-TW" dirty="0" smtClean="0"/>
              <a:t>draft-</a:t>
            </a:r>
            <a:r>
              <a:rPr lang="en-US" altLang="zh-TW" dirty="0" err="1" smtClean="0"/>
              <a:t>ietf</a:t>
            </a:r>
            <a:r>
              <a:rPr lang="en-US" altLang="zh-TW" dirty="0" smtClean="0"/>
              <a:t>-core-line-format</a:t>
            </a:r>
            <a:r>
              <a:rPr lang="zh-TW" altLang="en-US" dirty="0" smtClean="0"/>
              <a:t>。</a:t>
            </a:r>
          </a:p>
        </p:txBody>
      </p:sp>
    </p:spTree>
    <p:extLst>
      <p:ext uri="{BB962C8B-B14F-4D97-AF65-F5344CB8AC3E}">
        <p14:creationId xmlns:p14="http://schemas.microsoft.com/office/powerpoint/2010/main" val="576206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資源探索的例子</a:t>
            </a:r>
          </a:p>
        </p:txBody>
      </p:sp>
    </p:spTree>
    <p:extLst>
      <p:ext uri="{BB962C8B-B14F-4D97-AF65-F5344CB8AC3E}">
        <p14:creationId xmlns:p14="http://schemas.microsoft.com/office/powerpoint/2010/main" val="2591945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資源探索的例子</a:t>
            </a:r>
          </a:p>
        </p:txBody>
      </p:sp>
    </p:spTree>
    <p:extLst>
      <p:ext uri="{BB962C8B-B14F-4D97-AF65-F5344CB8AC3E}">
        <p14:creationId xmlns:p14="http://schemas.microsoft.com/office/powerpoint/2010/main" val="3973199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a:defRPr/>
            </a:pPr>
            <a:r>
              <a:rPr lang="zh-TW" altLang="en-US" dirty="0" smtClean="0"/>
              <a:t>總結</a:t>
            </a:r>
            <a:endParaRPr lang="en-US" altLang="zh-TW" dirty="0" smtClean="0"/>
          </a:p>
          <a:p>
            <a:pPr marL="171450" indent="-171450">
              <a:buFont typeface="Arial" pitchFamily="34" charset="0"/>
              <a:buChar char="•"/>
              <a:defRPr/>
            </a:pPr>
            <a:r>
              <a:rPr lang="zh-TW" altLang="en-US" dirty="0" smtClean="0"/>
              <a:t>我們介紹了四個</a:t>
            </a:r>
            <a:r>
              <a:rPr lang="en-US" altLang="zh-TW" dirty="0" err="1" smtClean="0"/>
              <a:t>IoT</a:t>
            </a:r>
            <a:r>
              <a:rPr lang="en-US" altLang="zh-TW" dirty="0" smtClean="0"/>
              <a:t>/M2M</a:t>
            </a:r>
            <a:r>
              <a:rPr lang="zh-TW" altLang="en-US" dirty="0" smtClean="0"/>
              <a:t>應用重要的</a:t>
            </a:r>
            <a:r>
              <a:rPr lang="en-US" altLang="zh-TW" dirty="0" smtClean="0"/>
              <a:t>IP</a:t>
            </a:r>
            <a:r>
              <a:rPr lang="zh-TW" altLang="en-US" dirty="0" smtClean="0"/>
              <a:t>協定</a:t>
            </a:r>
            <a:endParaRPr lang="en-US" altLang="zh-TW" dirty="0" smtClean="0"/>
          </a:p>
          <a:p>
            <a:pPr marL="628650" lvl="1" indent="-171450">
              <a:buFont typeface="Wingdings" pitchFamily="2" charset="2"/>
              <a:buChar char="Ø"/>
              <a:defRPr/>
            </a:pPr>
            <a:r>
              <a:rPr lang="en-US" altLang="zh-TW" dirty="0" smtClean="0"/>
              <a:t>IPv6</a:t>
            </a:r>
          </a:p>
          <a:p>
            <a:pPr marL="628650" lvl="1" indent="-171450">
              <a:buFont typeface="Wingdings" pitchFamily="2" charset="2"/>
              <a:buChar char="Ø"/>
              <a:defRPr/>
            </a:pPr>
            <a:r>
              <a:rPr lang="en-US" altLang="zh-TW" dirty="0" smtClean="0"/>
              <a:t>6LoWPAN</a:t>
            </a:r>
          </a:p>
          <a:p>
            <a:pPr marL="628650" lvl="1" indent="-171450">
              <a:buFont typeface="Wingdings" pitchFamily="2" charset="2"/>
              <a:buChar char="Ø"/>
              <a:defRPr/>
            </a:pPr>
            <a:r>
              <a:rPr lang="en-US" altLang="zh-TW" dirty="0" smtClean="0"/>
              <a:t>RPL</a:t>
            </a:r>
          </a:p>
          <a:p>
            <a:pPr marL="628650" lvl="1" indent="-171450">
              <a:buFont typeface="Wingdings" pitchFamily="2" charset="2"/>
              <a:buChar char="Ø"/>
              <a:defRPr/>
            </a:pPr>
            <a:r>
              <a:rPr lang="en-US" altLang="zh-TW" dirty="0" err="1" smtClean="0"/>
              <a:t>CoAP</a:t>
            </a:r>
            <a:endParaRPr lang="en-US" altLang="zh-TW" dirty="0" smtClean="0"/>
          </a:p>
          <a:p>
            <a:pPr marL="171450" indent="-171450">
              <a:buFont typeface="Arial" pitchFamily="34" charset="0"/>
              <a:buChar char="•"/>
              <a:defRPr/>
            </a:pPr>
            <a:r>
              <a:rPr lang="en-US" altLang="zh-TW" dirty="0" smtClean="0"/>
              <a:t>6LoWPAN,RPL</a:t>
            </a:r>
            <a:r>
              <a:rPr lang="zh-TW" altLang="en-US" dirty="0" smtClean="0"/>
              <a:t>和</a:t>
            </a:r>
            <a:r>
              <a:rPr lang="en-US" altLang="zh-TW" dirty="0" err="1" smtClean="0"/>
              <a:t>CoAP</a:t>
            </a:r>
            <a:r>
              <a:rPr lang="zh-TW" altLang="en-US" dirty="0" smtClean="0"/>
              <a:t>特別用在</a:t>
            </a:r>
            <a:r>
              <a:rPr lang="en-US" altLang="zh-TW" dirty="0" smtClean="0"/>
              <a:t>LLN</a:t>
            </a:r>
            <a:r>
              <a:rPr lang="zh-TW" altLang="en-US" dirty="0" smtClean="0"/>
              <a:t>的</a:t>
            </a:r>
            <a:r>
              <a:rPr lang="en-US" altLang="zh-TW" dirty="0" smtClean="0"/>
              <a:t>802.15.4</a:t>
            </a:r>
            <a:r>
              <a:rPr lang="zh-TW" altLang="en-US" dirty="0" smtClean="0"/>
              <a:t>類型</a:t>
            </a:r>
            <a:r>
              <a:rPr lang="en-US" altLang="zh-TW" dirty="0" smtClean="0"/>
              <a:t>;</a:t>
            </a:r>
            <a:r>
              <a:rPr lang="zh-TW" altLang="en-US" dirty="0" smtClean="0"/>
              <a:t> 然而</a:t>
            </a:r>
            <a:r>
              <a:rPr lang="en-US" altLang="zh-TW" dirty="0" err="1" smtClean="0"/>
              <a:t>CoAP</a:t>
            </a:r>
            <a:r>
              <a:rPr lang="zh-TW" altLang="en-US" dirty="0" smtClean="0"/>
              <a:t>對於任何</a:t>
            </a:r>
            <a:r>
              <a:rPr lang="en-US" altLang="zh-TW" dirty="0" smtClean="0"/>
              <a:t>IP</a:t>
            </a:r>
            <a:r>
              <a:rPr lang="zh-TW" altLang="en-US" dirty="0" smtClean="0"/>
              <a:t>網路也是可使用的</a:t>
            </a:r>
            <a:endParaRPr lang="en-US" altLang="zh-TW" dirty="0" smtClean="0"/>
          </a:p>
          <a:p>
            <a:pPr marL="171450" indent="-171450">
              <a:buFont typeface="Arial" pitchFamily="34" charset="0"/>
              <a:buChar char="•"/>
              <a:defRPr/>
            </a:pPr>
            <a:r>
              <a:rPr lang="zh-TW" altLang="en-US" dirty="0" smtClean="0"/>
              <a:t>這些協定開放原始碼軟體可使用</a:t>
            </a:r>
            <a:endParaRPr lang="en-US" altLang="zh-TW" dirty="0" smtClean="0"/>
          </a:p>
        </p:txBody>
      </p:sp>
    </p:spTree>
    <p:extLst>
      <p:ext uri="{BB962C8B-B14F-4D97-AF65-F5344CB8AC3E}">
        <p14:creationId xmlns:p14="http://schemas.microsoft.com/office/powerpoint/2010/main" val="208261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TW" altLang="en-US" smtClean="0"/>
              <a:t>限制網路上的裝置</a:t>
            </a:r>
            <a:endParaRPr lang="en-US" altLang="zh-TW" smtClean="0"/>
          </a:p>
          <a:p>
            <a:pPr>
              <a:buFontTx/>
              <a:buChar char="-"/>
            </a:pPr>
            <a:r>
              <a:rPr lang="zh-TW" altLang="en-US" smtClean="0"/>
              <a:t>普遍的架構包含包含被稱作裝置的限制網路節點，負責其他一個或更多代表感應器、驅動器的資源。</a:t>
            </a:r>
            <a:endParaRPr lang="en-US" altLang="zh-TW" smtClean="0"/>
          </a:p>
          <a:p>
            <a:pPr>
              <a:buFontTx/>
              <a:buChar char="-"/>
            </a:pPr>
            <a:r>
              <a:rPr lang="zh-TW" altLang="en-US" smtClean="0"/>
              <a:t>裝置送訊息去改變和詢問其他裝置上的資源。</a:t>
            </a:r>
            <a:endParaRPr lang="en-US" altLang="zh-TW" smtClean="0"/>
          </a:p>
          <a:p>
            <a:pPr>
              <a:buFontTx/>
              <a:buChar char="-"/>
            </a:pPr>
            <a:r>
              <a:rPr lang="zh-TW" altLang="en-US" smtClean="0"/>
              <a:t>裝置可以送訂閱接收改變通知的裝置通知。</a:t>
            </a:r>
            <a:endParaRPr lang="en-US" altLang="zh-TW" smtClean="0"/>
          </a:p>
          <a:p>
            <a:pPr>
              <a:buFontTx/>
              <a:buChar char="-"/>
            </a:pPr>
            <a:r>
              <a:rPr lang="zh-TW" altLang="en-US" smtClean="0"/>
              <a:t>裝置可以發佈或被詢問他的資源。</a:t>
            </a:r>
          </a:p>
        </p:txBody>
      </p:sp>
    </p:spTree>
    <p:extLst>
      <p:ext uri="{BB962C8B-B14F-4D97-AF65-F5344CB8AC3E}">
        <p14:creationId xmlns:p14="http://schemas.microsoft.com/office/powerpoint/2010/main" val="342220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a:t>
            </a:r>
            <a:r>
              <a:rPr lang="zh-TW" altLang="en-US" smtClean="0"/>
              <a:t>的應用範圍</a:t>
            </a:r>
            <a:endParaRPr lang="en-US" altLang="zh-TW" smtClean="0"/>
          </a:p>
          <a:p>
            <a:pPr>
              <a:buFontTx/>
              <a:buChar char="-"/>
            </a:pPr>
            <a:r>
              <a:rPr lang="en-US" altLang="zh-TW" smtClean="0"/>
              <a:t>CoAP</a:t>
            </a:r>
          </a:p>
          <a:p>
            <a:pPr>
              <a:buFontTx/>
              <a:buChar char="-"/>
            </a:pPr>
            <a:r>
              <a:rPr lang="zh-TW" altLang="en-US" smtClean="0"/>
              <a:t>這包含應用程式去監測簡單的感測器</a:t>
            </a:r>
            <a:r>
              <a:rPr lang="en-US" altLang="zh-TW" smtClean="0"/>
              <a:t>(</a:t>
            </a:r>
            <a:r>
              <a:rPr lang="zh-TW" altLang="en-US" smtClean="0"/>
              <a:t>如溫度計、燈的開關和電錶</a:t>
            </a:r>
            <a:r>
              <a:rPr lang="en-US" altLang="zh-TW" smtClean="0"/>
              <a:t>)</a:t>
            </a:r>
            <a:r>
              <a:rPr lang="zh-TW" altLang="en-US" smtClean="0"/>
              <a:t>，去控制驅動器</a:t>
            </a:r>
            <a:r>
              <a:rPr lang="en-US" altLang="zh-TW" smtClean="0"/>
              <a:t>(</a:t>
            </a:r>
            <a:r>
              <a:rPr lang="zh-TW" altLang="en-US" smtClean="0"/>
              <a:t>如燈的開關、熱度控制器和門鎖</a:t>
            </a:r>
            <a:r>
              <a:rPr lang="en-US" altLang="zh-TW" smtClean="0"/>
              <a:t>)</a:t>
            </a:r>
            <a:r>
              <a:rPr lang="zh-TW" altLang="en-US" smtClean="0"/>
              <a:t>，且去管理裝置。</a:t>
            </a:r>
            <a:endParaRPr lang="en-US" altLang="zh-TW" smtClean="0"/>
          </a:p>
          <a:p>
            <a:pPr>
              <a:buFontTx/>
              <a:buChar char="-"/>
            </a:pPr>
            <a:endParaRPr lang="zh-TW" altLang="en-US" smtClean="0"/>
          </a:p>
        </p:txBody>
      </p:sp>
    </p:spTree>
    <p:extLst>
      <p:ext uri="{BB962C8B-B14F-4D97-AF65-F5344CB8AC3E}">
        <p14:creationId xmlns:p14="http://schemas.microsoft.com/office/powerpoint/2010/main" val="3106774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a:defRPr/>
            </a:pPr>
            <a:r>
              <a:rPr lang="en-US" altLang="zh-TW" dirty="0" err="1" smtClean="0"/>
              <a:t>CoAP</a:t>
            </a:r>
            <a:r>
              <a:rPr lang="zh-TW" altLang="en-US" dirty="0" smtClean="0"/>
              <a:t>、</a:t>
            </a:r>
            <a:r>
              <a:rPr lang="en-US" altLang="zh-TW" dirty="0" smtClean="0"/>
              <a:t>HTTP </a:t>
            </a:r>
            <a:r>
              <a:rPr lang="zh-TW" altLang="en-US" dirty="0" smtClean="0"/>
              <a:t>比較</a:t>
            </a:r>
            <a:endParaRPr lang="en-US" altLang="zh-TW" dirty="0" smtClean="0"/>
          </a:p>
          <a:p>
            <a:pPr marL="171450" indent="-171450">
              <a:buFontTx/>
              <a:buChar char="-"/>
              <a:defRPr/>
            </a:pPr>
            <a:r>
              <a:rPr lang="zh-TW" altLang="en-US" dirty="0" smtClean="0"/>
              <a:t>如</a:t>
            </a:r>
            <a:r>
              <a:rPr lang="en-US" altLang="zh-TW" dirty="0" smtClean="0"/>
              <a:t>HTTP</a:t>
            </a:r>
            <a:r>
              <a:rPr lang="zh-TW" altLang="en-US" dirty="0" smtClean="0"/>
              <a:t>，</a:t>
            </a:r>
            <a:r>
              <a:rPr lang="en-US" altLang="zh-TW" dirty="0" err="1" smtClean="0"/>
              <a:t>CoAP</a:t>
            </a:r>
            <a:r>
              <a:rPr lang="zh-TW" altLang="en-US" dirty="0" smtClean="0"/>
              <a:t>是一個為了</a:t>
            </a:r>
            <a:r>
              <a:rPr lang="en-US" altLang="zh-TW" dirty="0" smtClean="0"/>
              <a:t>M2M</a:t>
            </a:r>
            <a:r>
              <a:rPr lang="zh-TW" altLang="en-US" dirty="0" smtClean="0"/>
              <a:t>應用而最佳化的建構</a:t>
            </a:r>
            <a:r>
              <a:rPr lang="en-US" altLang="zh-TW" dirty="0" smtClean="0"/>
              <a:t>REST</a:t>
            </a:r>
            <a:r>
              <a:rPr lang="zh-TW" altLang="en-US" dirty="0" smtClean="0"/>
              <a:t>通訊方法。</a:t>
            </a:r>
            <a:endParaRPr lang="en-US" altLang="zh-TW" dirty="0" smtClean="0"/>
          </a:p>
          <a:p>
            <a:pPr marL="171450" indent="-171450">
              <a:buFontTx/>
              <a:buChar char="-"/>
              <a:defRPr/>
            </a:pPr>
            <a:r>
              <a:rPr lang="en-US" altLang="zh-TW" dirty="0" smtClean="0"/>
              <a:t>TCP</a:t>
            </a:r>
            <a:r>
              <a:rPr lang="zh-TW" altLang="en-US" dirty="0" smtClean="0"/>
              <a:t>和</a:t>
            </a:r>
            <a:r>
              <a:rPr lang="en-US" altLang="zh-TW" dirty="0" smtClean="0"/>
              <a:t>HTTP</a:t>
            </a:r>
            <a:r>
              <a:rPr lang="zh-TW" altLang="en-US" dirty="0" smtClean="0"/>
              <a:t>被認為對於</a:t>
            </a:r>
            <a:r>
              <a:rPr lang="en-US" altLang="zh-TW" dirty="0" smtClean="0"/>
              <a:t>6LowPAN</a:t>
            </a:r>
            <a:r>
              <a:rPr lang="zh-TW" altLang="en-US" dirty="0" smtClean="0"/>
              <a:t>裝置如感測器而言太過厚重，</a:t>
            </a:r>
            <a:r>
              <a:rPr lang="en-US" altLang="zh-TW" dirty="0" err="1" smtClean="0"/>
              <a:t>CoAP</a:t>
            </a:r>
            <a:r>
              <a:rPr lang="zh-TW" altLang="en-US" dirty="0" smtClean="0"/>
              <a:t>因此建構在</a:t>
            </a:r>
            <a:r>
              <a:rPr lang="en-US" altLang="zh-TW" dirty="0" smtClean="0"/>
              <a:t>UDP</a:t>
            </a:r>
            <a:r>
              <a:rPr lang="zh-TW" altLang="en-US" dirty="0" smtClean="0"/>
              <a:t>和壓縮且簡化後的訊息交換。</a:t>
            </a:r>
            <a:endParaRPr lang="zh-TW" altLang="en-US" dirty="0"/>
          </a:p>
        </p:txBody>
      </p:sp>
    </p:spTree>
    <p:extLst>
      <p:ext uri="{BB962C8B-B14F-4D97-AF65-F5344CB8AC3E}">
        <p14:creationId xmlns:p14="http://schemas.microsoft.com/office/powerpoint/2010/main" val="151513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 RESTful </a:t>
            </a:r>
            <a:r>
              <a:rPr lang="zh-TW" altLang="en-US" smtClean="0"/>
              <a:t>應用</a:t>
            </a:r>
            <a:endParaRPr lang="en-US" altLang="zh-TW" smtClean="0"/>
          </a:p>
          <a:p>
            <a:endParaRPr lang="zh-TW" altLang="en-US" smtClean="0"/>
          </a:p>
        </p:txBody>
      </p:sp>
    </p:spTree>
    <p:extLst>
      <p:ext uri="{BB962C8B-B14F-4D97-AF65-F5344CB8AC3E}">
        <p14:creationId xmlns:p14="http://schemas.microsoft.com/office/powerpoint/2010/main" val="35260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RDF stands for Resource Description Framework</a:t>
            </a:r>
            <a:endParaRPr lang="zh-TW" altLang="en-US" dirty="0"/>
          </a:p>
        </p:txBody>
      </p:sp>
      <p:sp>
        <p:nvSpPr>
          <p:cNvPr id="4" name="投影片編號版面配置區 3"/>
          <p:cNvSpPr>
            <a:spLocks noGrp="1"/>
          </p:cNvSpPr>
          <p:nvPr>
            <p:ph type="sldNum" sz="quarter" idx="10"/>
          </p:nvPr>
        </p:nvSpPr>
        <p:spPr/>
        <p:txBody>
          <a:bodyPr/>
          <a:lstStyle/>
          <a:p>
            <a:fld id="{7F954EF0-1B4A-478D-9EB3-67B7964701C6}" type="slidenum">
              <a:rPr lang="zh-TW" altLang="en-US" smtClean="0"/>
              <a:pPr/>
              <a:t>10</a:t>
            </a:fld>
            <a:endParaRPr lang="zh-TW" altLang="en-US"/>
          </a:p>
        </p:txBody>
      </p:sp>
    </p:spTree>
    <p:extLst>
      <p:ext uri="{BB962C8B-B14F-4D97-AF65-F5344CB8AC3E}">
        <p14:creationId xmlns:p14="http://schemas.microsoft.com/office/powerpoint/2010/main" val="323179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 </a:t>
            </a:r>
            <a:r>
              <a:rPr lang="zh-TW" altLang="en-US" smtClean="0"/>
              <a:t>訊息標準</a:t>
            </a:r>
            <a:endParaRPr lang="en-US" altLang="zh-TW" smtClean="0"/>
          </a:p>
          <a:p>
            <a:r>
              <a:rPr lang="en-US" altLang="zh-TW" smtClean="0"/>
              <a:t>Ver : </a:t>
            </a:r>
            <a:r>
              <a:rPr lang="zh-TW" altLang="en-US" smtClean="0"/>
              <a:t>版本</a:t>
            </a:r>
            <a:endParaRPr lang="en-US" altLang="zh-TW" smtClean="0"/>
          </a:p>
          <a:p>
            <a:r>
              <a:rPr lang="en-US" altLang="zh-TW" smtClean="0"/>
              <a:t>T</a:t>
            </a:r>
            <a:r>
              <a:rPr lang="zh-TW" altLang="en-US" smtClean="0"/>
              <a:t> </a:t>
            </a:r>
            <a:r>
              <a:rPr lang="en-US" altLang="zh-TW" smtClean="0"/>
              <a:t>:</a:t>
            </a:r>
            <a:r>
              <a:rPr lang="zh-TW" altLang="en-US" smtClean="0"/>
              <a:t> 執行類型</a:t>
            </a:r>
            <a:endParaRPr lang="en-US" altLang="zh-TW" smtClean="0"/>
          </a:p>
          <a:p>
            <a:r>
              <a:rPr lang="en-US" altLang="zh-TW" smtClean="0"/>
              <a:t>	- CON</a:t>
            </a:r>
            <a:r>
              <a:rPr lang="zh-TW" altLang="en-US" smtClean="0"/>
              <a:t> </a:t>
            </a:r>
            <a:r>
              <a:rPr lang="en-US" altLang="zh-TW" smtClean="0"/>
              <a:t>:</a:t>
            </a:r>
            <a:r>
              <a:rPr lang="zh-TW" altLang="en-US" smtClean="0"/>
              <a:t> 可確認的</a:t>
            </a:r>
            <a:endParaRPr lang="en-US" altLang="zh-TW" smtClean="0"/>
          </a:p>
          <a:p>
            <a:r>
              <a:rPr lang="en-US" altLang="zh-TW" smtClean="0"/>
              <a:t>	- NON : </a:t>
            </a:r>
            <a:r>
              <a:rPr lang="zh-TW" altLang="en-US" smtClean="0"/>
              <a:t>不可確認的</a:t>
            </a:r>
            <a:endParaRPr lang="en-US" altLang="zh-TW" smtClean="0"/>
          </a:p>
          <a:p>
            <a:r>
              <a:rPr lang="en-US" altLang="zh-TW" smtClean="0"/>
              <a:t>	- ACK : </a:t>
            </a:r>
            <a:r>
              <a:rPr lang="zh-TW" altLang="en-US" smtClean="0"/>
              <a:t>回復確認</a:t>
            </a:r>
            <a:endParaRPr lang="en-US" altLang="zh-TW" smtClean="0"/>
          </a:p>
          <a:p>
            <a:r>
              <a:rPr lang="en-US" altLang="zh-TW" smtClean="0"/>
              <a:t>	- REST</a:t>
            </a:r>
            <a:r>
              <a:rPr lang="zh-TW" altLang="en-US" smtClean="0"/>
              <a:t> </a:t>
            </a:r>
            <a:r>
              <a:rPr lang="en-US" altLang="zh-TW" smtClean="0"/>
              <a:t>:</a:t>
            </a:r>
            <a:r>
              <a:rPr lang="zh-TW" altLang="en-US" smtClean="0"/>
              <a:t> 重置</a:t>
            </a:r>
            <a:endParaRPr lang="en-US" altLang="zh-TW" smtClean="0"/>
          </a:p>
          <a:p>
            <a:r>
              <a:rPr lang="en-US" altLang="zh-TW" smtClean="0"/>
              <a:t>OC : </a:t>
            </a:r>
            <a:r>
              <a:rPr lang="zh-TW" altLang="en-US" smtClean="0"/>
              <a:t>選擇數，這個標頭之後的選擇個數</a:t>
            </a:r>
            <a:endParaRPr lang="en-US" altLang="zh-TW" smtClean="0"/>
          </a:p>
          <a:p>
            <a:r>
              <a:rPr lang="en-US" altLang="zh-TW" smtClean="0"/>
              <a:t>Code</a:t>
            </a:r>
            <a:r>
              <a:rPr lang="zh-TW" altLang="en-US" smtClean="0"/>
              <a:t> </a:t>
            </a:r>
            <a:r>
              <a:rPr lang="en-US" altLang="zh-TW" smtClean="0"/>
              <a:t>:</a:t>
            </a:r>
            <a:r>
              <a:rPr lang="zh-TW" altLang="en-US" smtClean="0"/>
              <a:t> 要求方法</a:t>
            </a:r>
            <a:r>
              <a:rPr lang="en-US" altLang="zh-TW" smtClean="0"/>
              <a:t>(1-10)</a:t>
            </a:r>
            <a:r>
              <a:rPr lang="zh-TW" altLang="en-US" smtClean="0"/>
              <a:t>或回應碼</a:t>
            </a:r>
            <a:r>
              <a:rPr lang="en-US" altLang="zh-TW" smtClean="0"/>
              <a:t>(40-255)</a:t>
            </a:r>
          </a:p>
          <a:p>
            <a:r>
              <a:rPr lang="en-US" altLang="zh-TW" smtClean="0"/>
              <a:t>Message ID : </a:t>
            </a:r>
            <a:r>
              <a:rPr lang="zh-TW" altLang="en-US" smtClean="0"/>
              <a:t>用做配對回復的識別符 </a:t>
            </a:r>
            <a:r>
              <a:rPr lang="en-US" altLang="zh-TW" smtClean="0"/>
              <a:t> </a:t>
            </a:r>
          </a:p>
        </p:txBody>
      </p:sp>
    </p:spTree>
    <p:extLst>
      <p:ext uri="{BB962C8B-B14F-4D97-AF65-F5344CB8AC3E}">
        <p14:creationId xmlns:p14="http://schemas.microsoft.com/office/powerpoint/2010/main" val="1199430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smtClean="0"/>
              <a:t>CoAP </a:t>
            </a:r>
            <a:r>
              <a:rPr lang="zh-TW" altLang="en-US" smtClean="0"/>
              <a:t>碼和訊息</a:t>
            </a:r>
            <a:r>
              <a:rPr lang="en-US" altLang="zh-TW" smtClean="0"/>
              <a:t>ID</a:t>
            </a:r>
          </a:p>
          <a:p>
            <a:r>
              <a:rPr lang="zh-TW" altLang="en-US" smtClean="0"/>
              <a:t>碼 </a:t>
            </a:r>
            <a:r>
              <a:rPr lang="en-US" altLang="zh-TW" smtClean="0"/>
              <a:t>:</a:t>
            </a:r>
            <a:r>
              <a:rPr lang="zh-TW" altLang="en-US" smtClean="0"/>
              <a:t> 從</a:t>
            </a:r>
            <a:r>
              <a:rPr lang="en-US" altLang="zh-TW" smtClean="0"/>
              <a:t>HTTP </a:t>
            </a:r>
            <a:r>
              <a:rPr lang="zh-TW" altLang="en-US" smtClean="0"/>
              <a:t>文字表達</a:t>
            </a:r>
            <a:r>
              <a:rPr lang="en-US" altLang="zh-TW" smtClean="0"/>
              <a:t>(3</a:t>
            </a:r>
            <a:r>
              <a:rPr lang="zh-TW" altLang="en-US" smtClean="0"/>
              <a:t>碼</a:t>
            </a:r>
            <a:r>
              <a:rPr lang="en-US" altLang="zh-TW" smtClean="0"/>
              <a:t>)</a:t>
            </a:r>
            <a:r>
              <a:rPr lang="zh-TW" altLang="en-US" smtClean="0"/>
              <a:t>壓縮到一個位元組</a:t>
            </a:r>
            <a:endParaRPr lang="en-US" altLang="zh-TW" smtClean="0"/>
          </a:p>
          <a:p>
            <a:r>
              <a:rPr lang="en-US" altLang="zh-TW" smtClean="0"/>
              <a:t>	- HTTP </a:t>
            </a:r>
            <a:r>
              <a:rPr lang="zh-TW" altLang="en-US" smtClean="0"/>
              <a:t>要求 </a:t>
            </a:r>
            <a:r>
              <a:rPr lang="en-US" altLang="zh-TW" smtClean="0"/>
              <a:t>=&gt;</a:t>
            </a:r>
            <a:r>
              <a:rPr lang="zh-TW" altLang="en-US" smtClean="0"/>
              <a:t> 第一個三位元</a:t>
            </a:r>
            <a:r>
              <a:rPr lang="en-US" altLang="zh-TW" smtClean="0"/>
              <a:t>000;</a:t>
            </a:r>
            <a:r>
              <a:rPr lang="zh-TW" altLang="en-US" smtClean="0"/>
              <a:t> 下一個五位元</a:t>
            </a:r>
            <a:r>
              <a:rPr lang="en-US" altLang="zh-TW" smtClean="0"/>
              <a:t>0~32(1:GET, 2:POST, 3:PUT, 4:DELETE</a:t>
            </a:r>
            <a:r>
              <a:rPr lang="zh-TW" altLang="en-US" smtClean="0"/>
              <a:t> </a:t>
            </a:r>
            <a:r>
              <a:rPr lang="en-US" altLang="zh-TW" smtClean="0"/>
              <a:t>…</a:t>
            </a:r>
            <a:r>
              <a:rPr lang="zh-TW" altLang="en-US" smtClean="0"/>
              <a:t>等等</a:t>
            </a:r>
            <a:r>
              <a:rPr lang="en-US" altLang="zh-TW" smtClean="0"/>
              <a:t>)</a:t>
            </a:r>
          </a:p>
          <a:p>
            <a:r>
              <a:rPr lang="en-US" altLang="zh-TW" smtClean="0"/>
              <a:t>	- HTTP </a:t>
            </a:r>
            <a:r>
              <a:rPr lang="zh-TW" altLang="en-US" smtClean="0"/>
              <a:t>為應 </a:t>
            </a:r>
            <a:r>
              <a:rPr lang="en-US" altLang="zh-TW" smtClean="0"/>
              <a:t>=&gt;</a:t>
            </a:r>
            <a:r>
              <a:rPr lang="zh-TW" altLang="en-US" smtClean="0"/>
              <a:t> 第一個三位元</a:t>
            </a:r>
            <a:r>
              <a:rPr lang="en-US" altLang="zh-TW" smtClean="0"/>
              <a:t>001-101(1~5)</a:t>
            </a:r>
            <a:r>
              <a:rPr lang="zh-TW" altLang="en-US" smtClean="0"/>
              <a:t>表示</a:t>
            </a:r>
            <a:r>
              <a:rPr lang="en-US" altLang="zh-TW" smtClean="0"/>
              <a:t>1xx</a:t>
            </a:r>
            <a:r>
              <a:rPr lang="zh-TW" altLang="en-US" smtClean="0"/>
              <a:t>的第一個數字</a:t>
            </a:r>
            <a:r>
              <a:rPr lang="en-US" altLang="zh-TW" smtClean="0"/>
              <a:t>:</a:t>
            </a:r>
            <a:r>
              <a:rPr lang="zh-TW" altLang="en-US" smtClean="0"/>
              <a:t>資訊的，</a:t>
            </a:r>
            <a:r>
              <a:rPr lang="en-US" altLang="zh-TW" smtClean="0"/>
              <a:t>2xx:</a:t>
            </a:r>
            <a:r>
              <a:rPr lang="zh-TW" altLang="en-US" smtClean="0"/>
              <a:t>成功，</a:t>
            </a:r>
            <a:r>
              <a:rPr lang="en-US" altLang="zh-TW" smtClean="0"/>
              <a:t>3xx:</a:t>
            </a:r>
            <a:r>
              <a:rPr lang="zh-TW" altLang="en-US" smtClean="0"/>
              <a:t>充新導向，</a:t>
            </a:r>
            <a:r>
              <a:rPr lang="en-US" altLang="zh-TW" smtClean="0"/>
              <a:t>4xx:</a:t>
            </a:r>
            <a:r>
              <a:rPr lang="zh-TW" altLang="en-US" smtClean="0"/>
              <a:t>客戶端錯誤，</a:t>
            </a:r>
            <a:r>
              <a:rPr lang="en-US" altLang="zh-TW" smtClean="0"/>
              <a:t>5xx:</a:t>
            </a:r>
            <a:r>
              <a:rPr lang="zh-TW" altLang="en-US" smtClean="0"/>
              <a:t>伺服器錯誤，其中</a:t>
            </a:r>
            <a:r>
              <a:rPr lang="en-US" altLang="zh-TW" smtClean="0"/>
              <a:t>xx</a:t>
            </a:r>
            <a:r>
              <a:rPr lang="zh-TW" altLang="en-US" smtClean="0"/>
              <a:t>由下五位位元表示。</a:t>
            </a:r>
            <a:r>
              <a:rPr lang="en-US" altLang="zh-TW" smtClean="0"/>
              <a:t>	0001~0111(</a:t>
            </a:r>
            <a:r>
              <a:rPr lang="zh-TW" altLang="en-US" smtClean="0"/>
              <a:t>只有</a:t>
            </a:r>
            <a:r>
              <a:rPr lang="en-US" altLang="zh-TW" smtClean="0"/>
              <a:t>1~15</a:t>
            </a:r>
            <a:r>
              <a:rPr lang="zh-TW" altLang="en-US" smtClean="0"/>
              <a:t>被使用</a:t>
            </a:r>
            <a:r>
              <a:rPr lang="en-US" altLang="zh-TW" smtClean="0"/>
              <a:t>)</a:t>
            </a:r>
            <a:r>
              <a:rPr lang="zh-TW" altLang="en-US" smtClean="0"/>
              <a:t>，舉例來說</a:t>
            </a:r>
            <a:r>
              <a:rPr lang="en-US" altLang="zh-TW" smtClean="0"/>
              <a:t>HTTP</a:t>
            </a:r>
            <a:r>
              <a:rPr lang="zh-TW" altLang="en-US" smtClean="0"/>
              <a:t>回復</a:t>
            </a:r>
            <a:r>
              <a:rPr lang="en-US" altLang="zh-TW" smtClean="0"/>
              <a:t>201</a:t>
            </a:r>
            <a:r>
              <a:rPr lang="zh-TW" altLang="en-US" smtClean="0"/>
              <a:t>由</a:t>
            </a:r>
            <a:r>
              <a:rPr lang="en-US" altLang="zh-TW" smtClean="0"/>
              <a:t>010-00001</a:t>
            </a:r>
            <a:r>
              <a:rPr lang="zh-TW" altLang="en-US" smtClean="0"/>
              <a:t>代表，</a:t>
            </a:r>
            <a:r>
              <a:rPr lang="en-US" altLang="zh-TW" smtClean="0"/>
              <a:t>HTTP</a:t>
            </a:r>
            <a:r>
              <a:rPr lang="zh-TW" altLang="en-US" smtClean="0"/>
              <a:t>回復</a:t>
            </a:r>
            <a:r>
              <a:rPr lang="en-US" altLang="zh-TW" smtClean="0"/>
              <a:t>400</a:t>
            </a:r>
            <a:r>
              <a:rPr lang="zh-TW" altLang="en-US" smtClean="0"/>
              <a:t>由</a:t>
            </a:r>
            <a:r>
              <a:rPr lang="en-US" altLang="zh-TW" smtClean="0"/>
              <a:t>100-0000</a:t>
            </a:r>
            <a:r>
              <a:rPr lang="zh-TW" altLang="en-US" smtClean="0"/>
              <a:t>代表等等。</a:t>
            </a:r>
            <a:endParaRPr lang="en-US" altLang="zh-TW" smtClean="0"/>
          </a:p>
          <a:p>
            <a:r>
              <a:rPr lang="zh-TW" altLang="en-US" smtClean="0"/>
              <a:t>訊息 </a:t>
            </a:r>
            <a:r>
              <a:rPr lang="en-US" altLang="zh-TW" smtClean="0"/>
              <a:t>ID : </a:t>
            </a:r>
            <a:r>
              <a:rPr lang="zh-TW" altLang="en-US" smtClean="0"/>
              <a:t>被使用在綁一個要求到回應的確認程序</a:t>
            </a:r>
          </a:p>
        </p:txBody>
      </p:sp>
    </p:spTree>
    <p:extLst>
      <p:ext uri="{BB962C8B-B14F-4D97-AF65-F5344CB8AC3E}">
        <p14:creationId xmlns:p14="http://schemas.microsoft.com/office/powerpoint/2010/main" val="415509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770" name="Rectangle 2"/>
          <p:cNvSpPr>
            <a:spLocks noGrp="1" noChangeArrowheads="1"/>
          </p:cNvSpPr>
          <p:nvPr>
            <p:ph type="ctrTitle"/>
          </p:nvPr>
        </p:nvSpPr>
        <p:spPr>
          <a:xfrm>
            <a:off x="914400" y="1524000"/>
            <a:ext cx="7623175" cy="1752600"/>
          </a:xfrm>
        </p:spPr>
        <p:txBody>
          <a:bodyPr/>
          <a:lstStyle>
            <a:lvl1pPr>
              <a:defRPr sz="5000"/>
            </a:lvl1pPr>
          </a:lstStyle>
          <a:p>
            <a:r>
              <a:rPr lang="zh-TW" altLang="en-US" smtClean="0"/>
              <a:t>按一下以編輯母片標題樣式</a:t>
            </a:r>
            <a:endParaRPr lang="zh-TW" altLang="en-US"/>
          </a:p>
        </p:txBody>
      </p:sp>
      <p:sp>
        <p:nvSpPr>
          <p:cNvPr id="327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TW" altLang="en-US" smtClean="0"/>
              <a:t>按一下以編輯母片副標題樣式</a:t>
            </a:r>
            <a:endParaRPr lang="zh-TW" altLang="en-US"/>
          </a:p>
        </p:txBody>
      </p:sp>
      <p:sp>
        <p:nvSpPr>
          <p:cNvPr id="6" name="Rectangle 4"/>
          <p:cNvSpPr>
            <a:spLocks noGrp="1" noChangeArrowheads="1"/>
          </p:cNvSpPr>
          <p:nvPr>
            <p:ph type="dt" sz="half" idx="10"/>
          </p:nvPr>
        </p:nvSpPr>
        <p:spPr/>
        <p:txBody>
          <a:bodyPr/>
          <a:lstStyle>
            <a:lvl1pPr>
              <a:defRPr/>
            </a:lvl1pPr>
          </a:lstStyle>
          <a:p>
            <a:pPr>
              <a:defRPr/>
            </a:pPr>
            <a:fld id="{F0F3956F-417A-4F04-9E9D-BB3F5EF5B9CF}" type="datetimeFigureOut">
              <a:rPr lang="zh-TW" altLang="en-US"/>
              <a:pPr>
                <a:defRPr/>
              </a:pPr>
              <a:t>2017/12/18</a:t>
            </a:fld>
            <a:endParaRPr lang="zh-TW"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zh-TW" altLang="en-US"/>
          </a:p>
        </p:txBody>
      </p:sp>
      <p:sp>
        <p:nvSpPr>
          <p:cNvPr id="8" name="Rectangle 6"/>
          <p:cNvSpPr>
            <a:spLocks noGrp="1" noChangeArrowheads="1"/>
          </p:cNvSpPr>
          <p:nvPr>
            <p:ph type="sldNum" sz="quarter" idx="12"/>
          </p:nvPr>
        </p:nvSpPr>
        <p:spPr/>
        <p:txBody>
          <a:bodyPr/>
          <a:lstStyle>
            <a:lvl1pPr>
              <a:defRPr/>
            </a:lvl1pPr>
          </a:lstStyle>
          <a:p>
            <a:fld id="{0CF7BADB-B4D6-4CFC-ABB9-4325C6705F1E}" type="slidenum">
              <a:rPr lang="zh-TW" altLang="en-US"/>
              <a:pPr/>
              <a:t>‹#›</a:t>
            </a:fld>
            <a:endParaRPr lang="zh-TW" altLang="en-US"/>
          </a:p>
        </p:txBody>
      </p:sp>
    </p:spTree>
    <p:extLst>
      <p:ext uri="{BB962C8B-B14F-4D97-AF65-F5344CB8AC3E}">
        <p14:creationId xmlns:p14="http://schemas.microsoft.com/office/powerpoint/2010/main" val="321649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BC25005F-F532-41F6-8A4C-6F8776992D62}" type="datetimeFigureOut">
              <a:rPr lang="zh-TW" altLang="en-US"/>
              <a:pPr>
                <a:defRPr/>
              </a:pPr>
              <a:t>2017/12/18</a:t>
            </a:fld>
            <a:endParaRPr lang="zh-TW"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E2761DF8-B4D7-4BC4-BCA2-5AC578916F3C}" type="slidenum">
              <a:rPr lang="zh-TW" altLang="en-US"/>
              <a:pPr/>
              <a:t>‹#›</a:t>
            </a:fld>
            <a:endParaRPr lang="zh-TW" altLang="en-US"/>
          </a:p>
        </p:txBody>
      </p:sp>
    </p:spTree>
    <p:extLst>
      <p:ext uri="{BB962C8B-B14F-4D97-AF65-F5344CB8AC3E}">
        <p14:creationId xmlns:p14="http://schemas.microsoft.com/office/powerpoint/2010/main" val="72439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6FE8F8D8-BB50-4C1D-B8D6-3C569E29FF6F}" type="datetimeFigureOut">
              <a:rPr lang="zh-TW" altLang="en-US"/>
              <a:pPr>
                <a:defRPr/>
              </a:pPr>
              <a:t>2017/12/18</a:t>
            </a:fld>
            <a:endParaRPr lang="zh-TW"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05E41BBD-B488-42FC-9A6B-4EB0D4D111E7}" type="slidenum">
              <a:rPr lang="zh-TW" altLang="en-US"/>
              <a:pPr/>
              <a:t>‹#›</a:t>
            </a:fld>
            <a:endParaRPr lang="zh-TW" altLang="en-US"/>
          </a:p>
        </p:txBody>
      </p:sp>
    </p:spTree>
    <p:extLst>
      <p:ext uri="{BB962C8B-B14F-4D97-AF65-F5344CB8AC3E}">
        <p14:creationId xmlns:p14="http://schemas.microsoft.com/office/powerpoint/2010/main" val="94602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Garamond" pitchFamily="18" charset="0"/>
                <a:ea typeface="標楷體" pitchFamily="65" charset="-120"/>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defRPr baseline="0">
                <a:ea typeface="標楷體" pitchFamily="65" charset="-120"/>
              </a:defRPr>
            </a:lvl1pPr>
            <a:lvl2pPr>
              <a:defRPr baseline="0">
                <a:ea typeface="標楷體" pitchFamily="65" charset="-120"/>
              </a:defRPr>
            </a:lvl2pPr>
            <a:lvl3pPr>
              <a:defRPr baseline="0">
                <a:ea typeface="標楷體" pitchFamily="65" charset="-120"/>
              </a:defRPr>
            </a:lvl3pPr>
            <a:lvl4pPr>
              <a:defRPr baseline="0">
                <a:ea typeface="標楷體" pitchFamily="65" charset="-120"/>
              </a:defRPr>
            </a:lvl4pPr>
            <a:lvl5pPr>
              <a:defRPr baseline="0">
                <a:ea typeface="標楷體" pitchFamily="65" charset="-12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70766A4A-D56C-490C-B1CD-3DF04163CEEC}" type="datetimeFigureOut">
              <a:rPr lang="zh-TW" altLang="en-US"/>
              <a:pPr>
                <a:defRPr/>
              </a:pPr>
              <a:t>2017/12/18</a:t>
            </a:fld>
            <a:endParaRPr lang="zh-TW"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83AD9202-69AC-4631-8F06-2C86423266BB}" type="slidenum">
              <a:rPr lang="zh-TW" altLang="en-US"/>
              <a:pPr/>
              <a:t>‹#›</a:t>
            </a:fld>
            <a:endParaRPr lang="zh-TW" altLang="en-US"/>
          </a:p>
        </p:txBody>
      </p:sp>
    </p:spTree>
    <p:extLst>
      <p:ext uri="{BB962C8B-B14F-4D97-AF65-F5344CB8AC3E}">
        <p14:creationId xmlns:p14="http://schemas.microsoft.com/office/powerpoint/2010/main" val="332412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1F617A2E-7346-4522-B0C1-A268BD779FD2}" type="datetimeFigureOut">
              <a:rPr lang="zh-TW" altLang="en-US"/>
              <a:pPr>
                <a:defRPr/>
              </a:pPr>
              <a:t>2017/12/18</a:t>
            </a:fld>
            <a:endParaRPr lang="zh-TW"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B1837F30-68EE-4C2D-AB2E-ECE0A7010BBC}" type="slidenum">
              <a:rPr lang="zh-TW" altLang="en-US"/>
              <a:pPr/>
              <a:t>‹#›</a:t>
            </a:fld>
            <a:endParaRPr lang="zh-TW" altLang="en-US"/>
          </a:p>
        </p:txBody>
      </p:sp>
    </p:spTree>
    <p:extLst>
      <p:ext uri="{BB962C8B-B14F-4D97-AF65-F5344CB8AC3E}">
        <p14:creationId xmlns:p14="http://schemas.microsoft.com/office/powerpoint/2010/main" val="272361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CD691B75-C90F-43B0-A668-BCCA23740CED}" type="datetimeFigureOut">
              <a:rPr lang="zh-TW" altLang="en-US"/>
              <a:pPr>
                <a:defRPr/>
              </a:pPr>
              <a:t>2017/12/18</a:t>
            </a:fld>
            <a:endParaRPr lang="zh-TW"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804CB8EC-4862-4372-8582-0434106A189A}" type="slidenum">
              <a:rPr lang="zh-TW" altLang="en-US"/>
              <a:pPr/>
              <a:t>‹#›</a:t>
            </a:fld>
            <a:endParaRPr lang="zh-TW" altLang="en-US"/>
          </a:p>
        </p:txBody>
      </p:sp>
    </p:spTree>
    <p:extLst>
      <p:ext uri="{BB962C8B-B14F-4D97-AF65-F5344CB8AC3E}">
        <p14:creationId xmlns:p14="http://schemas.microsoft.com/office/powerpoint/2010/main" val="359286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BFCD370F-B381-4E51-9E22-946BB3331C3E}" type="datetimeFigureOut">
              <a:rPr lang="zh-TW" altLang="en-US"/>
              <a:pPr>
                <a:defRPr/>
              </a:pPr>
              <a:t>2017/12/18</a:t>
            </a:fld>
            <a:endParaRPr lang="zh-TW"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B97076C7-9401-4500-BC44-1AA91EED01BB}" type="slidenum">
              <a:rPr lang="zh-TW" altLang="en-US"/>
              <a:pPr/>
              <a:t>‹#›</a:t>
            </a:fld>
            <a:endParaRPr lang="zh-TW" altLang="en-US"/>
          </a:p>
        </p:txBody>
      </p:sp>
    </p:spTree>
    <p:extLst>
      <p:ext uri="{BB962C8B-B14F-4D97-AF65-F5344CB8AC3E}">
        <p14:creationId xmlns:p14="http://schemas.microsoft.com/office/powerpoint/2010/main" val="110846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DF99A2BC-0150-4AE6-A0D1-78ACFF842FAB}" type="datetimeFigureOut">
              <a:rPr lang="zh-TW" altLang="en-US"/>
              <a:pPr>
                <a:defRPr/>
              </a:pPr>
              <a:t>2017/12/18</a:t>
            </a:fld>
            <a:endParaRPr lang="zh-TW"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62DE4015-D3CE-4036-90BC-7BA1D3BB13B6}" type="slidenum">
              <a:rPr lang="zh-TW" altLang="en-US"/>
              <a:pPr/>
              <a:t>‹#›</a:t>
            </a:fld>
            <a:endParaRPr lang="zh-TW" altLang="en-US"/>
          </a:p>
        </p:txBody>
      </p:sp>
    </p:spTree>
    <p:extLst>
      <p:ext uri="{BB962C8B-B14F-4D97-AF65-F5344CB8AC3E}">
        <p14:creationId xmlns:p14="http://schemas.microsoft.com/office/powerpoint/2010/main" val="152925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AF70314-B26C-4A67-8EEE-1E2E56AAB8A2}" type="datetimeFigureOut">
              <a:rPr lang="zh-TW" altLang="en-US"/>
              <a:pPr>
                <a:defRPr/>
              </a:pPr>
              <a:t>2017/12/18</a:t>
            </a:fld>
            <a:endParaRPr lang="zh-TW"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4" name="Rectangle 6"/>
          <p:cNvSpPr>
            <a:spLocks noGrp="1" noChangeArrowheads="1"/>
          </p:cNvSpPr>
          <p:nvPr>
            <p:ph type="sldNum" sz="quarter" idx="12"/>
          </p:nvPr>
        </p:nvSpPr>
        <p:spPr>
          <a:ln/>
        </p:spPr>
        <p:txBody>
          <a:bodyPr/>
          <a:lstStyle>
            <a:lvl1pPr>
              <a:defRPr/>
            </a:lvl1pPr>
          </a:lstStyle>
          <a:p>
            <a:fld id="{25B9D675-0BB6-4E78-B7BE-DC9EF53652FC}" type="slidenum">
              <a:rPr lang="zh-TW" altLang="en-US"/>
              <a:pPr/>
              <a:t>‹#›</a:t>
            </a:fld>
            <a:endParaRPr lang="zh-TW" altLang="en-US"/>
          </a:p>
        </p:txBody>
      </p:sp>
    </p:spTree>
    <p:extLst>
      <p:ext uri="{BB962C8B-B14F-4D97-AF65-F5344CB8AC3E}">
        <p14:creationId xmlns:p14="http://schemas.microsoft.com/office/powerpoint/2010/main" val="163654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3F920E00-111C-4E37-A4E0-FFB298645855}" type="datetimeFigureOut">
              <a:rPr lang="zh-TW" altLang="en-US"/>
              <a:pPr>
                <a:defRPr/>
              </a:pPr>
              <a:t>2017/12/18</a:t>
            </a:fld>
            <a:endParaRPr lang="zh-TW"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A9CBE743-CD1D-49DE-BFC6-F02D5BC49C03}" type="slidenum">
              <a:rPr lang="zh-TW" altLang="en-US"/>
              <a:pPr/>
              <a:t>‹#›</a:t>
            </a:fld>
            <a:endParaRPr lang="zh-TW" altLang="en-US"/>
          </a:p>
        </p:txBody>
      </p:sp>
    </p:spTree>
    <p:extLst>
      <p:ext uri="{BB962C8B-B14F-4D97-AF65-F5344CB8AC3E}">
        <p14:creationId xmlns:p14="http://schemas.microsoft.com/office/powerpoint/2010/main" val="352822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3D7A1D88-7609-425A-BFC2-CFD20962F45B}" type="datetimeFigureOut">
              <a:rPr lang="zh-TW" altLang="en-US"/>
              <a:pPr>
                <a:defRPr/>
              </a:pPr>
              <a:t>2017/12/18</a:t>
            </a:fld>
            <a:endParaRPr lang="zh-TW"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E2BC6C99-CF33-40E5-9EA3-ED49AB8541F1}" type="slidenum">
              <a:rPr lang="zh-TW" altLang="en-US"/>
              <a:pPr/>
              <a:t>‹#›</a:t>
            </a:fld>
            <a:endParaRPr lang="zh-TW" altLang="en-US"/>
          </a:p>
        </p:txBody>
      </p:sp>
    </p:spTree>
    <p:extLst>
      <p:ext uri="{BB962C8B-B14F-4D97-AF65-F5344CB8AC3E}">
        <p14:creationId xmlns:p14="http://schemas.microsoft.com/office/powerpoint/2010/main" val="386838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17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200">
                <a:latin typeface="+mj-lt"/>
                <a:ea typeface="+mn-ea"/>
              </a:defRPr>
            </a:lvl1pPr>
          </a:lstStyle>
          <a:p>
            <a:pPr>
              <a:defRPr/>
            </a:pPr>
            <a:fld id="{5990AD37-AD81-4F14-8A7F-A6A367FF9577}" type="datetimeFigureOut">
              <a:rPr lang="zh-TW" altLang="en-US"/>
              <a:pPr>
                <a:defRPr/>
              </a:pPr>
              <a:t>2017/12/18</a:t>
            </a:fld>
            <a:endParaRPr lang="zh-TW" altLang="en-US"/>
          </a:p>
        </p:txBody>
      </p:sp>
      <p:sp>
        <p:nvSpPr>
          <p:cNvPr id="317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200">
                <a:latin typeface="+mj-lt"/>
                <a:ea typeface="+mn-ea"/>
              </a:defRPr>
            </a:lvl1pPr>
          </a:lstStyle>
          <a:p>
            <a:pPr>
              <a:defRPr/>
            </a:pPr>
            <a:endParaRPr lang="zh-TW" altLang="en-US"/>
          </a:p>
        </p:txBody>
      </p:sp>
      <p:sp>
        <p:nvSpPr>
          <p:cNvPr id="317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Garamond" panose="02020404030301010803" pitchFamily="18" charset="0"/>
              </a:defRPr>
            </a:lvl1pPr>
          </a:lstStyle>
          <a:p>
            <a:fld id="{AE7ADA8C-36CF-4C3B-99E4-DFD7CEC76D5B}" type="slidenum">
              <a:rPr lang="zh-TW" altLang="en-US"/>
              <a:pPr/>
              <a:t>‹#›</a:t>
            </a:fld>
            <a:endParaRPr lang="zh-TW"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4086"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iming>
    <p:tnLst>
      <p:par>
        <p:cTn id="1" dur="indefinite" restart="never" nodeType="tmRoot"/>
      </p:par>
    </p:tnLst>
  </p:timing>
  <p:txStyles>
    <p:titleStyle>
      <a:lvl1pPr algn="l" rtl="0" eaLnBrk="0" fontAlgn="base" hangingPunct="0">
        <a:spcBef>
          <a:spcPct val="0"/>
        </a:spcBef>
        <a:spcAft>
          <a:spcPct val="0"/>
        </a:spcAft>
        <a:defRPr kumimoji="1" sz="4200">
          <a:solidFill>
            <a:schemeClr val="tx2"/>
          </a:solidFill>
          <a:latin typeface="Garamond" pitchFamily="18" charset="0"/>
          <a:ea typeface="標楷體" pitchFamily="65" charset="-120"/>
          <a:cs typeface="+mj-cs"/>
        </a:defRPr>
      </a:lvl1pPr>
      <a:lvl2pPr algn="l" rtl="0" eaLnBrk="0" fontAlgn="base" hangingPunct="0">
        <a:spcBef>
          <a:spcPct val="0"/>
        </a:spcBef>
        <a:spcAft>
          <a:spcPct val="0"/>
        </a:spcAft>
        <a:defRPr kumimoji="1" sz="4200">
          <a:solidFill>
            <a:schemeClr val="tx2"/>
          </a:solidFill>
          <a:latin typeface="Garamond" pitchFamily="18" charset="0"/>
          <a:ea typeface="標楷體" pitchFamily="65" charset="-120"/>
        </a:defRPr>
      </a:lvl2pPr>
      <a:lvl3pPr algn="l" rtl="0" eaLnBrk="0" fontAlgn="base" hangingPunct="0">
        <a:spcBef>
          <a:spcPct val="0"/>
        </a:spcBef>
        <a:spcAft>
          <a:spcPct val="0"/>
        </a:spcAft>
        <a:defRPr kumimoji="1" sz="4200">
          <a:solidFill>
            <a:schemeClr val="tx2"/>
          </a:solidFill>
          <a:latin typeface="Garamond" pitchFamily="18" charset="0"/>
          <a:ea typeface="標楷體" pitchFamily="65" charset="-120"/>
        </a:defRPr>
      </a:lvl3pPr>
      <a:lvl4pPr algn="l" rtl="0" eaLnBrk="0" fontAlgn="base" hangingPunct="0">
        <a:spcBef>
          <a:spcPct val="0"/>
        </a:spcBef>
        <a:spcAft>
          <a:spcPct val="0"/>
        </a:spcAft>
        <a:defRPr kumimoji="1" sz="4200">
          <a:solidFill>
            <a:schemeClr val="tx2"/>
          </a:solidFill>
          <a:latin typeface="Garamond" pitchFamily="18" charset="0"/>
          <a:ea typeface="標楷體" pitchFamily="65" charset="-120"/>
        </a:defRPr>
      </a:lvl4pPr>
      <a:lvl5pPr algn="l" rtl="0" eaLnBrk="0" fontAlgn="base" hangingPunct="0">
        <a:spcBef>
          <a:spcPct val="0"/>
        </a:spcBef>
        <a:spcAft>
          <a:spcPct val="0"/>
        </a:spcAft>
        <a:defRPr kumimoji="1" sz="4200">
          <a:solidFill>
            <a:schemeClr val="tx2"/>
          </a:solidFill>
          <a:latin typeface="Garamond" pitchFamily="18" charset="0"/>
          <a:ea typeface="標楷體" pitchFamily="65" charset="-120"/>
        </a:defRPr>
      </a:lvl5pPr>
      <a:lvl6pPr marL="457200" algn="l" rtl="0" eaLnBrk="1" fontAlgn="base" hangingPunct="1">
        <a:spcBef>
          <a:spcPct val="0"/>
        </a:spcBef>
        <a:spcAft>
          <a:spcPct val="0"/>
        </a:spcAft>
        <a:defRPr kumimoji="1" sz="4200">
          <a:solidFill>
            <a:schemeClr val="tx2"/>
          </a:solidFill>
          <a:latin typeface="Garamond" pitchFamily="18" charset="0"/>
          <a:ea typeface="新細明體" charset="-120"/>
        </a:defRPr>
      </a:lvl6pPr>
      <a:lvl7pPr marL="914400" algn="l" rtl="0" eaLnBrk="1" fontAlgn="base" hangingPunct="1">
        <a:spcBef>
          <a:spcPct val="0"/>
        </a:spcBef>
        <a:spcAft>
          <a:spcPct val="0"/>
        </a:spcAft>
        <a:defRPr kumimoji="1" sz="4200">
          <a:solidFill>
            <a:schemeClr val="tx2"/>
          </a:solidFill>
          <a:latin typeface="Garamond" pitchFamily="18" charset="0"/>
          <a:ea typeface="新細明體" charset="-120"/>
        </a:defRPr>
      </a:lvl7pPr>
      <a:lvl8pPr marL="1371600" algn="l" rtl="0" eaLnBrk="1" fontAlgn="base" hangingPunct="1">
        <a:spcBef>
          <a:spcPct val="0"/>
        </a:spcBef>
        <a:spcAft>
          <a:spcPct val="0"/>
        </a:spcAft>
        <a:defRPr kumimoji="1" sz="4200">
          <a:solidFill>
            <a:schemeClr val="tx2"/>
          </a:solidFill>
          <a:latin typeface="Garamond" pitchFamily="18" charset="0"/>
          <a:ea typeface="新細明體" charset="-120"/>
        </a:defRPr>
      </a:lvl8pPr>
      <a:lvl9pPr marL="1828800" algn="l" rtl="0" eaLnBrk="1" fontAlgn="base" hangingPunct="1">
        <a:spcBef>
          <a:spcPct val="0"/>
        </a:spcBef>
        <a:spcAft>
          <a:spcPct val="0"/>
        </a:spcAft>
        <a:defRPr kumimoji="1" sz="4200">
          <a:solidFill>
            <a:schemeClr val="tx2"/>
          </a:solidFill>
          <a:latin typeface="Garamond" pitchFamily="18" charset="0"/>
          <a:ea typeface="新細明體"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標楷體" pitchFamily="65" charset="-120"/>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標楷體" pitchFamily="65" charset="-120"/>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標楷體" pitchFamily="65" charset="-120"/>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標楷體" pitchFamily="65" charset="-120"/>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標楷體" pitchFamily="65" charset="-12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57425"/>
            <a:ext cx="9144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7200" y="620713"/>
            <a:ext cx="8229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2009</a:t>
            </a:r>
            <a:r>
              <a:rPr lang="zh-TW" altLang="en-US" smtClean="0"/>
              <a:t>年</a:t>
            </a:r>
            <a:r>
              <a:rPr lang="en-US" altLang="zh-TW" smtClean="0"/>
              <a:t>IPv6</a:t>
            </a:r>
            <a:r>
              <a:rPr lang="zh-TW" altLang="en-US" smtClean="0"/>
              <a:t>問卷調查</a:t>
            </a:r>
          </a:p>
        </p:txBody>
      </p:sp>
      <p:sp>
        <p:nvSpPr>
          <p:cNvPr id="2052" name="Rectangle 4"/>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3253" name="Rectangle 5"/>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0000"/>
                </a:solidFill>
                <a:latin typeface="Garamond" pitchFamily="18" charset="0"/>
                <a:ea typeface="新細明體" pitchFamily="18" charset="-120"/>
              </a:defRPr>
            </a:lvl1pPr>
          </a:lstStyle>
          <a:p>
            <a:pPr>
              <a:defRPr/>
            </a:pPr>
            <a:endParaRPr lang="en-US" altLang="zh-TW"/>
          </a:p>
        </p:txBody>
      </p:sp>
      <p:sp>
        <p:nvSpPr>
          <p:cNvPr id="53254"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0000"/>
                </a:solidFill>
                <a:latin typeface="Garamond" pitchFamily="18" charset="0"/>
                <a:ea typeface="新細明體" pitchFamily="18" charset="-120"/>
              </a:defRPr>
            </a:lvl1pPr>
          </a:lstStyle>
          <a:p>
            <a:pPr>
              <a:defRPr/>
            </a:pPr>
            <a:endParaRPr lang="en-US" altLang="zh-TW"/>
          </a:p>
        </p:txBody>
      </p:sp>
      <p:sp>
        <p:nvSpPr>
          <p:cNvPr id="53255" name="Rectangle 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0000"/>
                </a:solidFill>
                <a:latin typeface="Garamond" panose="02020404030301010803" pitchFamily="18" charset="0"/>
              </a:defRPr>
            </a:lvl1pPr>
          </a:lstStyle>
          <a:p>
            <a:fld id="{0BCC4F9B-516E-4AB1-9325-1A59DD8CE9B0}" type="slidenum">
              <a:rPr lang="en-US" altLang="zh-TW"/>
              <a:pPr/>
              <a:t>‹#›</a:t>
            </a:fld>
            <a:endParaRPr lang="en-US" altLang="zh-TW"/>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kumimoji="1" sz="3600">
          <a:solidFill>
            <a:srgbClr val="000099"/>
          </a:solidFill>
          <a:latin typeface="+mj-lt"/>
          <a:ea typeface="+mj-ea"/>
          <a:cs typeface="+mj-cs"/>
        </a:defRPr>
      </a:lvl1pPr>
      <a:lvl2pPr algn="l" rtl="0" eaLnBrk="0" fontAlgn="base" hangingPunct="0">
        <a:spcBef>
          <a:spcPct val="0"/>
        </a:spcBef>
        <a:spcAft>
          <a:spcPct val="0"/>
        </a:spcAft>
        <a:defRPr kumimoji="1" sz="3600">
          <a:solidFill>
            <a:srgbClr val="000099"/>
          </a:solidFill>
          <a:latin typeface="Times New Roman" pitchFamily="18" charset="0"/>
          <a:ea typeface="標楷體" pitchFamily="65" charset="-120"/>
        </a:defRPr>
      </a:lvl2pPr>
      <a:lvl3pPr algn="l" rtl="0" eaLnBrk="0" fontAlgn="base" hangingPunct="0">
        <a:spcBef>
          <a:spcPct val="0"/>
        </a:spcBef>
        <a:spcAft>
          <a:spcPct val="0"/>
        </a:spcAft>
        <a:defRPr kumimoji="1" sz="3600">
          <a:solidFill>
            <a:srgbClr val="000099"/>
          </a:solidFill>
          <a:latin typeface="Times New Roman" pitchFamily="18" charset="0"/>
          <a:ea typeface="標楷體" pitchFamily="65" charset="-120"/>
        </a:defRPr>
      </a:lvl3pPr>
      <a:lvl4pPr algn="l" rtl="0" eaLnBrk="0" fontAlgn="base" hangingPunct="0">
        <a:spcBef>
          <a:spcPct val="0"/>
        </a:spcBef>
        <a:spcAft>
          <a:spcPct val="0"/>
        </a:spcAft>
        <a:defRPr kumimoji="1" sz="3600">
          <a:solidFill>
            <a:srgbClr val="000099"/>
          </a:solidFill>
          <a:latin typeface="Times New Roman" pitchFamily="18" charset="0"/>
          <a:ea typeface="標楷體" pitchFamily="65" charset="-120"/>
        </a:defRPr>
      </a:lvl4pPr>
      <a:lvl5pPr algn="l" rtl="0" eaLnBrk="0" fontAlgn="base" hangingPunct="0">
        <a:spcBef>
          <a:spcPct val="0"/>
        </a:spcBef>
        <a:spcAft>
          <a:spcPct val="0"/>
        </a:spcAft>
        <a:defRPr kumimoji="1" sz="3600">
          <a:solidFill>
            <a:srgbClr val="000099"/>
          </a:solidFill>
          <a:latin typeface="Times New Roman" pitchFamily="18" charset="0"/>
          <a:ea typeface="標楷體" pitchFamily="65" charset="-120"/>
        </a:defRPr>
      </a:lvl5pPr>
      <a:lvl6pPr marL="457200" algn="l" rtl="0" fontAlgn="base">
        <a:spcBef>
          <a:spcPct val="0"/>
        </a:spcBef>
        <a:spcAft>
          <a:spcPct val="0"/>
        </a:spcAft>
        <a:defRPr kumimoji="1" sz="3600">
          <a:solidFill>
            <a:srgbClr val="000099"/>
          </a:solidFill>
          <a:latin typeface="Times New Roman" pitchFamily="18" charset="0"/>
          <a:ea typeface="標楷體" pitchFamily="65" charset="-120"/>
        </a:defRPr>
      </a:lvl6pPr>
      <a:lvl7pPr marL="914400" algn="l" rtl="0" fontAlgn="base">
        <a:spcBef>
          <a:spcPct val="0"/>
        </a:spcBef>
        <a:spcAft>
          <a:spcPct val="0"/>
        </a:spcAft>
        <a:defRPr kumimoji="1" sz="3600">
          <a:solidFill>
            <a:srgbClr val="000099"/>
          </a:solidFill>
          <a:latin typeface="Times New Roman" pitchFamily="18" charset="0"/>
          <a:ea typeface="標楷體" pitchFamily="65" charset="-120"/>
        </a:defRPr>
      </a:lvl7pPr>
      <a:lvl8pPr marL="1371600" algn="l" rtl="0" fontAlgn="base">
        <a:spcBef>
          <a:spcPct val="0"/>
        </a:spcBef>
        <a:spcAft>
          <a:spcPct val="0"/>
        </a:spcAft>
        <a:defRPr kumimoji="1" sz="3600">
          <a:solidFill>
            <a:srgbClr val="000099"/>
          </a:solidFill>
          <a:latin typeface="Times New Roman" pitchFamily="18" charset="0"/>
          <a:ea typeface="標楷體" pitchFamily="65" charset="-120"/>
        </a:defRPr>
      </a:lvl8pPr>
      <a:lvl9pPr marL="1828800" algn="l" rtl="0" fontAlgn="base">
        <a:spcBef>
          <a:spcPct val="0"/>
        </a:spcBef>
        <a:spcAft>
          <a:spcPct val="0"/>
        </a:spcAft>
        <a:defRPr kumimoji="1" sz="3600">
          <a:solidFill>
            <a:srgbClr val="000099"/>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rgbClr val="3366FF"/>
        </a:buClr>
        <a:buSzPct val="65000"/>
        <a:buFont typeface="Wingdings" panose="05000000000000000000" pitchFamily="2" charset="2"/>
        <a:buChar char="l"/>
        <a:defRPr kumimoji="1"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3366FF"/>
        </a:buClr>
        <a:buSzPct val="60000"/>
        <a:buFont typeface="Wingdings" panose="05000000000000000000"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rgbClr val="3366FF"/>
        </a:buClr>
        <a:buSzPct val="65000"/>
        <a:buFont typeface="Wingdings" panose="05000000000000000000"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rgbClr val="CCECFF"/>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rgbClr val="CCECFF"/>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rgbClr val="CCECFF"/>
        </a:buClr>
        <a:buSzPct val="75000"/>
        <a:buFont typeface="Wingdings" pitchFamily="2" charset="2"/>
        <a:buChar char="§"/>
        <a:defRPr kumimoji="1" sz="2000">
          <a:solidFill>
            <a:schemeClr val="tx1"/>
          </a:solidFill>
          <a:latin typeface="+mn-lt"/>
          <a:ea typeface="+mn-ea"/>
        </a:defRPr>
      </a:lvl6pPr>
      <a:lvl7pPr marL="2595563" indent="-339725" algn="l" rtl="0" fontAlgn="base">
        <a:spcBef>
          <a:spcPct val="20000"/>
        </a:spcBef>
        <a:spcAft>
          <a:spcPct val="0"/>
        </a:spcAft>
        <a:buClr>
          <a:srgbClr val="CCECFF"/>
        </a:buClr>
        <a:buSzPct val="75000"/>
        <a:buFont typeface="Wingdings" pitchFamily="2" charset="2"/>
        <a:buChar char="§"/>
        <a:defRPr kumimoji="1" sz="2000">
          <a:solidFill>
            <a:schemeClr val="tx1"/>
          </a:solidFill>
          <a:latin typeface="+mn-lt"/>
          <a:ea typeface="+mn-ea"/>
        </a:defRPr>
      </a:lvl7pPr>
      <a:lvl8pPr marL="3052763" indent="-339725" algn="l" rtl="0" fontAlgn="base">
        <a:spcBef>
          <a:spcPct val="20000"/>
        </a:spcBef>
        <a:spcAft>
          <a:spcPct val="0"/>
        </a:spcAft>
        <a:buClr>
          <a:srgbClr val="CCECFF"/>
        </a:buClr>
        <a:buSzPct val="75000"/>
        <a:buFont typeface="Wingdings" pitchFamily="2" charset="2"/>
        <a:buChar char="§"/>
        <a:defRPr kumimoji="1" sz="2000">
          <a:solidFill>
            <a:schemeClr val="tx1"/>
          </a:solidFill>
          <a:latin typeface="+mn-lt"/>
          <a:ea typeface="+mn-ea"/>
        </a:defRPr>
      </a:lvl8pPr>
      <a:lvl9pPr marL="3509963" indent="-339725" algn="l" rtl="0" fontAlgn="base">
        <a:spcBef>
          <a:spcPct val="20000"/>
        </a:spcBef>
        <a:spcAft>
          <a:spcPct val="0"/>
        </a:spcAft>
        <a:buClr>
          <a:srgbClr val="CCECFF"/>
        </a:buClr>
        <a:buSzPct val="7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HTTP_ETa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coapy.sourceforge.net/index.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p:txBody>
          <a:bodyPr/>
          <a:lstStyle/>
          <a:p>
            <a:pPr eaLnBrk="1" hangingPunct="1"/>
            <a:r>
              <a:rPr lang="en-US" altLang="zh-TW" sz="5400" smtClean="0"/>
              <a:t>CoAP: </a:t>
            </a:r>
            <a:r>
              <a:rPr lang="en-US" altLang="zh-TW" sz="4800" smtClean="0">
                <a:ea typeface="新細明體" panose="02020500000000000000" pitchFamily="18" charset="-120"/>
              </a:rPr>
              <a:t>Constrained Application Protocol </a:t>
            </a:r>
            <a:endParaRPr lang="zh-TW" altLang="en-US" sz="4800" smtClean="0"/>
          </a:p>
        </p:txBody>
      </p:sp>
      <p:sp>
        <p:nvSpPr>
          <p:cNvPr id="4099" name="副標題 2"/>
          <p:cNvSpPr>
            <a:spLocks noGrp="1"/>
          </p:cNvSpPr>
          <p:nvPr>
            <p:ph type="subTitle" idx="1"/>
          </p:nvPr>
        </p:nvSpPr>
        <p:spPr/>
        <p:txBody>
          <a:bodyPr/>
          <a:lstStyle/>
          <a:p>
            <a:pPr algn="ctr" eaLnBrk="1" hangingPunct="1"/>
            <a:r>
              <a:rPr lang="zh-TW" altLang="en-US" smtClean="0"/>
              <a:t>黃仁竑 教授</a:t>
            </a:r>
            <a:endParaRPr lang="en-US" altLang="zh-TW" smtClean="0"/>
          </a:p>
          <a:p>
            <a:pPr algn="ctr" eaLnBrk="1" hangingPunct="1"/>
            <a:r>
              <a:rPr lang="zh-TW" altLang="en-US" smtClean="0"/>
              <a:t>國立中正大學資工系</a:t>
            </a:r>
          </a:p>
        </p:txBody>
      </p:sp>
    </p:spTree>
    <p:extLst>
      <p:ext uri="{BB962C8B-B14F-4D97-AF65-F5344CB8AC3E}">
        <p14:creationId xmlns:p14="http://schemas.microsoft.com/office/powerpoint/2010/main" val="383556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CoAP</a:t>
            </a:r>
            <a:r>
              <a:rPr lang="en-US" altLang="zh-TW" dirty="0" smtClean="0"/>
              <a:t> Server</a:t>
            </a:r>
            <a:endParaRPr lang="zh-TW" altLang="en-US" dirty="0"/>
          </a:p>
        </p:txBody>
      </p:sp>
      <p:pic>
        <p:nvPicPr>
          <p:cNvPr id="4" name="圖片 3"/>
          <p:cNvPicPr>
            <a:picLocks noChangeAspect="1"/>
          </p:cNvPicPr>
          <p:nvPr/>
        </p:nvPicPr>
        <p:blipFill>
          <a:blip r:embed="rId3"/>
          <a:stretch>
            <a:fillRect/>
          </a:stretch>
        </p:blipFill>
        <p:spPr>
          <a:xfrm>
            <a:off x="1259631" y="1556792"/>
            <a:ext cx="6986881" cy="4392488"/>
          </a:xfrm>
          <a:prstGeom prst="rect">
            <a:avLst/>
          </a:prstGeom>
        </p:spPr>
      </p:pic>
      <p:sp>
        <p:nvSpPr>
          <p:cNvPr id="3" name="矩形 2"/>
          <p:cNvSpPr/>
          <p:nvPr/>
        </p:nvSpPr>
        <p:spPr>
          <a:xfrm>
            <a:off x="611560" y="6156012"/>
            <a:ext cx="8208912" cy="369332"/>
          </a:xfrm>
          <a:prstGeom prst="rect">
            <a:avLst/>
          </a:prstGeom>
        </p:spPr>
        <p:txBody>
          <a:bodyPr wrap="square">
            <a:spAutoFit/>
          </a:bodyPr>
          <a:lstStyle/>
          <a:p>
            <a:r>
              <a:rPr lang="zh-TW" altLang="en-US" dirty="0"/>
              <a:t>https://www.slideshare.net/michaeljohnkoster/object-models-for-interoperability</a:t>
            </a:r>
          </a:p>
        </p:txBody>
      </p:sp>
    </p:spTree>
    <p:extLst>
      <p:ext uri="{BB962C8B-B14F-4D97-AF65-F5344CB8AC3E}">
        <p14:creationId xmlns:p14="http://schemas.microsoft.com/office/powerpoint/2010/main" val="365740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zh-TW" smtClean="0"/>
              <a:t>CoAP Message Format</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CFD92D20-6A78-4AF1-914F-636A0203D220}" type="slidenum">
              <a:rPr kumimoji="0" lang="zh-TW" altLang="en-US">
                <a:latin typeface="Garamond" panose="02020404030301010803" pitchFamily="18" charset="0"/>
              </a:rPr>
              <a:pPr eaLnBrk="1" hangingPunct="1"/>
              <a:t>11</a:t>
            </a:fld>
            <a:endParaRPr kumimoji="0" lang="zh-TW" altLang="en-US">
              <a:latin typeface="Garamond" panose="02020404030301010803" pitchFamily="18" charset="0"/>
            </a:endParaRPr>
          </a:p>
        </p:txBody>
      </p:sp>
      <p:sp>
        <p:nvSpPr>
          <p:cNvPr id="13317" name="TextBox 7"/>
          <p:cNvSpPr txBox="1">
            <a:spLocks noChangeArrowheads="1"/>
          </p:cNvSpPr>
          <p:nvPr/>
        </p:nvSpPr>
        <p:spPr bwMode="auto">
          <a:xfrm>
            <a:off x="827584" y="3108364"/>
            <a:ext cx="763245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1800" b="1" dirty="0" err="1">
                <a:ea typeface="新細明體" panose="02020500000000000000" pitchFamily="18" charset="-120"/>
              </a:rPr>
              <a:t>Ver</a:t>
            </a:r>
            <a:r>
              <a:rPr lang="en-US" altLang="zh-TW" sz="1800" b="1" dirty="0">
                <a:ea typeface="新細明體" panose="02020500000000000000" pitchFamily="18" charset="-120"/>
              </a:rPr>
              <a:t> </a:t>
            </a:r>
            <a:r>
              <a:rPr lang="en-US" altLang="zh-TW" sz="1800" dirty="0">
                <a:ea typeface="新細明體" panose="02020500000000000000" pitchFamily="18" charset="-120"/>
              </a:rPr>
              <a:t>- Version (1</a:t>
            </a:r>
            <a:r>
              <a:rPr lang="en-US" altLang="zh-TW" sz="1800" dirty="0" smtClean="0">
                <a:ea typeface="新細明體" panose="02020500000000000000" pitchFamily="18" charset="-120"/>
              </a:rPr>
              <a:t>) 2-bit</a:t>
            </a:r>
            <a:endParaRPr lang="en-US" altLang="zh-TW" sz="1800" dirty="0">
              <a:ea typeface="新細明體" panose="02020500000000000000" pitchFamily="18" charset="-120"/>
            </a:endParaRPr>
          </a:p>
          <a:p>
            <a:pPr eaLnBrk="1" hangingPunct="1">
              <a:spcBef>
                <a:spcPct val="0"/>
              </a:spcBef>
              <a:buClrTx/>
              <a:buSzTx/>
              <a:buFontTx/>
              <a:buNone/>
            </a:pPr>
            <a:r>
              <a:rPr lang="en-US" altLang="zh-TW" sz="1800" b="1" dirty="0">
                <a:ea typeface="新細明體" panose="02020500000000000000" pitchFamily="18" charset="-120"/>
              </a:rPr>
              <a:t>T </a:t>
            </a:r>
            <a:r>
              <a:rPr lang="en-US" altLang="zh-TW" sz="1800" dirty="0">
                <a:ea typeface="新細明體" panose="02020500000000000000" pitchFamily="18" charset="-120"/>
              </a:rPr>
              <a:t>- Transaction Type </a:t>
            </a:r>
            <a:r>
              <a:rPr lang="en-US" altLang="zh-TW" sz="1800" dirty="0" smtClean="0">
                <a:ea typeface="新細明體" panose="02020500000000000000" pitchFamily="18" charset="-120"/>
              </a:rPr>
              <a:t>2-bit</a:t>
            </a:r>
            <a:endParaRPr lang="en-US" altLang="zh-TW" sz="1800" dirty="0">
              <a:ea typeface="新細明體" panose="02020500000000000000" pitchFamily="18" charset="-120"/>
            </a:endParaRPr>
          </a:p>
          <a:p>
            <a:pPr lvl="1" eaLnBrk="1" hangingPunct="1">
              <a:spcBef>
                <a:spcPct val="0"/>
              </a:spcBef>
              <a:buClrTx/>
              <a:buSzTx/>
              <a:buFont typeface="Arial" panose="020B0604020202020204" pitchFamily="34" charset="0"/>
              <a:buChar char="•"/>
            </a:pPr>
            <a:r>
              <a:rPr lang="en-US" altLang="zh-TW" sz="1800" dirty="0">
                <a:ea typeface="新細明體" panose="02020500000000000000" pitchFamily="18" charset="-120"/>
              </a:rPr>
              <a:t>CON </a:t>
            </a:r>
            <a:r>
              <a:rPr lang="en-US" altLang="zh-TW" sz="1800" dirty="0" smtClean="0">
                <a:ea typeface="新細明體" panose="02020500000000000000" pitchFamily="18" charset="-120"/>
              </a:rPr>
              <a:t>(0) – </a:t>
            </a:r>
            <a:r>
              <a:rPr lang="en-US" altLang="zh-TW" sz="1800" dirty="0">
                <a:ea typeface="新細明體" panose="02020500000000000000" pitchFamily="18" charset="-120"/>
              </a:rPr>
              <a:t>Confirmable</a:t>
            </a:r>
          </a:p>
          <a:p>
            <a:pPr lvl="1" eaLnBrk="1" hangingPunct="1">
              <a:spcBef>
                <a:spcPct val="0"/>
              </a:spcBef>
              <a:buClrTx/>
              <a:buSzTx/>
              <a:buFont typeface="Arial" panose="020B0604020202020204" pitchFamily="34" charset="0"/>
              <a:buChar char="•"/>
            </a:pPr>
            <a:r>
              <a:rPr lang="en-US" altLang="zh-TW" sz="1800" dirty="0">
                <a:ea typeface="新細明體" panose="02020500000000000000" pitchFamily="18" charset="-120"/>
              </a:rPr>
              <a:t>NON </a:t>
            </a:r>
            <a:r>
              <a:rPr lang="en-US" altLang="zh-TW" sz="1800" dirty="0" smtClean="0">
                <a:ea typeface="新細明體" panose="02020500000000000000" pitchFamily="18" charset="-120"/>
              </a:rPr>
              <a:t>(1</a:t>
            </a:r>
            <a:r>
              <a:rPr lang="en-US" altLang="zh-TW" sz="1800" dirty="0">
                <a:ea typeface="新細明體" panose="02020500000000000000" pitchFamily="18" charset="-120"/>
              </a:rPr>
              <a:t>) – Non-Confirmable</a:t>
            </a:r>
          </a:p>
          <a:p>
            <a:pPr lvl="1" eaLnBrk="1" hangingPunct="1">
              <a:spcBef>
                <a:spcPct val="0"/>
              </a:spcBef>
              <a:buClrTx/>
              <a:buSzTx/>
              <a:buFont typeface="Arial" panose="020B0604020202020204" pitchFamily="34" charset="0"/>
              <a:buChar char="•"/>
            </a:pPr>
            <a:r>
              <a:rPr lang="en-US" altLang="zh-TW" sz="1800" dirty="0">
                <a:ea typeface="新細明體" panose="02020500000000000000" pitchFamily="18" charset="-120"/>
              </a:rPr>
              <a:t>ACK </a:t>
            </a:r>
            <a:r>
              <a:rPr lang="en-US" altLang="zh-TW" sz="1800" dirty="0" smtClean="0">
                <a:ea typeface="新細明體" panose="02020500000000000000" pitchFamily="18" charset="-120"/>
              </a:rPr>
              <a:t> (2) – </a:t>
            </a:r>
            <a:r>
              <a:rPr lang="en-US" altLang="zh-TW" sz="1800" dirty="0">
                <a:ea typeface="新細明體" panose="02020500000000000000" pitchFamily="18" charset="-120"/>
              </a:rPr>
              <a:t>Acknowledgement</a:t>
            </a:r>
          </a:p>
          <a:p>
            <a:pPr lvl="1" eaLnBrk="1" hangingPunct="1">
              <a:spcBef>
                <a:spcPct val="0"/>
              </a:spcBef>
              <a:buClrTx/>
              <a:buSzTx/>
              <a:buFont typeface="Arial" panose="020B0604020202020204" pitchFamily="34" charset="0"/>
              <a:buChar char="•"/>
            </a:pPr>
            <a:r>
              <a:rPr lang="en-US" altLang="zh-TW" sz="1800" dirty="0">
                <a:ea typeface="新細明體" panose="02020500000000000000" pitchFamily="18" charset="-120"/>
              </a:rPr>
              <a:t>RST </a:t>
            </a:r>
            <a:r>
              <a:rPr lang="en-US" altLang="zh-TW" sz="1800" dirty="0" smtClean="0">
                <a:ea typeface="新細明體" panose="02020500000000000000" pitchFamily="18" charset="-120"/>
              </a:rPr>
              <a:t>(3</a:t>
            </a:r>
            <a:r>
              <a:rPr lang="en-US" altLang="zh-TW" sz="1800" dirty="0">
                <a:ea typeface="新細明體" panose="02020500000000000000" pitchFamily="18" charset="-120"/>
              </a:rPr>
              <a:t>) – Reset</a:t>
            </a:r>
          </a:p>
          <a:p>
            <a:pPr eaLnBrk="1" hangingPunct="1">
              <a:spcBef>
                <a:spcPct val="0"/>
              </a:spcBef>
              <a:buClrTx/>
              <a:buSzTx/>
              <a:buFontTx/>
              <a:buNone/>
            </a:pPr>
            <a:r>
              <a:rPr lang="en-US" altLang="zh-TW" sz="1800" b="1" dirty="0" smtClean="0">
                <a:ea typeface="新細明體" panose="02020500000000000000" pitchFamily="18" charset="-120"/>
              </a:rPr>
              <a:t>Token </a:t>
            </a:r>
            <a:r>
              <a:rPr lang="en-US" altLang="zh-TW" sz="1800" b="1" dirty="0">
                <a:ea typeface="新細明體" panose="02020500000000000000" pitchFamily="18" charset="-120"/>
              </a:rPr>
              <a:t>Length (TKL):  </a:t>
            </a:r>
            <a:r>
              <a:rPr lang="en-US" altLang="zh-TW" sz="1800" dirty="0">
                <a:ea typeface="新細明體" panose="02020500000000000000" pitchFamily="18" charset="-120"/>
              </a:rPr>
              <a:t>4-bit </a:t>
            </a:r>
            <a:endParaRPr lang="en-US" altLang="zh-TW" sz="1800" dirty="0" smtClean="0">
              <a:ea typeface="新細明體" panose="02020500000000000000" pitchFamily="18" charset="-120"/>
            </a:endParaRPr>
          </a:p>
          <a:p>
            <a:pPr eaLnBrk="1" hangingPunct="1">
              <a:spcBef>
                <a:spcPct val="0"/>
              </a:spcBef>
              <a:buClrTx/>
              <a:buSzTx/>
              <a:buFontTx/>
              <a:buNone/>
            </a:pPr>
            <a:r>
              <a:rPr lang="en-US" altLang="zh-TW" sz="1800" b="1" dirty="0" smtClean="0">
                <a:ea typeface="新細明體" panose="02020500000000000000" pitchFamily="18" charset="-120"/>
              </a:rPr>
              <a:t>Code </a:t>
            </a:r>
            <a:r>
              <a:rPr lang="en-US" altLang="zh-TW" sz="1800" dirty="0">
                <a:ea typeface="新細明體" panose="02020500000000000000" pitchFamily="18" charset="-120"/>
              </a:rPr>
              <a:t>–  3-bit class, 5-bit detail ("</a:t>
            </a:r>
            <a:r>
              <a:rPr lang="en-US" altLang="zh-TW" sz="1800" dirty="0" smtClean="0">
                <a:ea typeface="新細明體" panose="02020500000000000000" pitchFamily="18" charset="-120"/>
              </a:rPr>
              <a:t>c.dd“)</a:t>
            </a:r>
          </a:p>
          <a:p>
            <a:pPr eaLnBrk="1" hangingPunct="1">
              <a:spcBef>
                <a:spcPct val="0"/>
              </a:spcBef>
              <a:buClrTx/>
              <a:buSzTx/>
              <a:buFontTx/>
              <a:buNone/>
            </a:pPr>
            <a:r>
              <a:rPr lang="en-US" altLang="zh-TW" sz="1800" dirty="0" smtClean="0">
                <a:ea typeface="新細明體" panose="02020500000000000000" pitchFamily="18" charset="-120"/>
              </a:rPr>
              <a:t>Class: request </a:t>
            </a:r>
            <a:r>
              <a:rPr lang="en-US" altLang="zh-TW" sz="1800" dirty="0">
                <a:ea typeface="新細明體" panose="02020500000000000000" pitchFamily="18" charset="-120"/>
              </a:rPr>
              <a:t>(0), </a:t>
            </a:r>
            <a:r>
              <a:rPr lang="en-US" altLang="zh-TW" sz="1800" dirty="0" smtClean="0">
                <a:ea typeface="新細明體" panose="02020500000000000000" pitchFamily="18" charset="-120"/>
              </a:rPr>
              <a:t>success response </a:t>
            </a:r>
            <a:r>
              <a:rPr lang="en-US" altLang="zh-TW" sz="1800" dirty="0">
                <a:ea typeface="新細明體" panose="02020500000000000000" pitchFamily="18" charset="-120"/>
              </a:rPr>
              <a:t>(2), </a:t>
            </a:r>
            <a:r>
              <a:rPr lang="en-US" altLang="zh-TW" sz="1800" dirty="0" smtClean="0">
                <a:ea typeface="新細明體" panose="02020500000000000000" pitchFamily="18" charset="-120"/>
              </a:rPr>
              <a:t>client </a:t>
            </a:r>
            <a:r>
              <a:rPr lang="en-US" altLang="zh-TW" sz="1800" dirty="0">
                <a:ea typeface="新細明體" panose="02020500000000000000" pitchFamily="18" charset="-120"/>
              </a:rPr>
              <a:t>error response (4), </a:t>
            </a:r>
            <a:r>
              <a:rPr lang="en-US" altLang="zh-TW" sz="1800" dirty="0" smtClean="0">
                <a:ea typeface="新細明體" panose="02020500000000000000" pitchFamily="18" charset="-120"/>
              </a:rPr>
              <a:t>server error response </a:t>
            </a:r>
            <a:r>
              <a:rPr lang="en-US" altLang="zh-TW" sz="1800" dirty="0">
                <a:ea typeface="新細明體" panose="02020500000000000000" pitchFamily="18" charset="-120"/>
              </a:rPr>
              <a:t>(5</a:t>
            </a:r>
            <a:r>
              <a:rPr lang="en-US" altLang="zh-TW" sz="1800" dirty="0" smtClean="0">
                <a:ea typeface="新細明體" panose="02020500000000000000" pitchFamily="18" charset="-120"/>
              </a:rPr>
              <a:t>) (see next page for details)</a:t>
            </a:r>
            <a:endParaRPr lang="en-US" altLang="zh-TW" sz="1800" dirty="0">
              <a:ea typeface="新細明體" panose="02020500000000000000" pitchFamily="18" charset="-120"/>
            </a:endParaRPr>
          </a:p>
          <a:p>
            <a:pPr eaLnBrk="1" hangingPunct="1">
              <a:spcBef>
                <a:spcPct val="0"/>
              </a:spcBef>
              <a:buClrTx/>
              <a:buSzTx/>
              <a:buFontTx/>
              <a:buNone/>
            </a:pPr>
            <a:r>
              <a:rPr lang="en-US" altLang="zh-TW" sz="1800" b="1" dirty="0">
                <a:ea typeface="新細明體" panose="02020500000000000000" pitchFamily="18" charset="-120"/>
              </a:rPr>
              <a:t>Message ID </a:t>
            </a:r>
            <a:r>
              <a:rPr lang="en-US" altLang="zh-TW" sz="1800" dirty="0">
                <a:ea typeface="新細明體" panose="02020500000000000000" pitchFamily="18" charset="-120"/>
              </a:rPr>
              <a:t>- Identifier for matching </a:t>
            </a:r>
            <a:r>
              <a:rPr lang="en-US" altLang="zh-TW" sz="1800" dirty="0" smtClean="0">
                <a:ea typeface="新細明體" panose="02020500000000000000" pitchFamily="18" charset="-120"/>
              </a:rPr>
              <a:t>responses</a:t>
            </a:r>
          </a:p>
          <a:p>
            <a:pPr eaLnBrk="1" hangingPunct="1">
              <a:spcBef>
                <a:spcPct val="0"/>
              </a:spcBef>
              <a:buClrTx/>
              <a:buSzTx/>
              <a:buFontTx/>
              <a:buNone/>
            </a:pPr>
            <a:r>
              <a:rPr lang="en-US" altLang="zh-TW" sz="1800" b="1" dirty="0">
                <a:ea typeface="新細明體" panose="02020500000000000000" pitchFamily="18" charset="-120"/>
              </a:rPr>
              <a:t>Token</a:t>
            </a:r>
            <a:r>
              <a:rPr lang="en-US" altLang="zh-TW" sz="1800" dirty="0">
                <a:ea typeface="新細明體" panose="02020500000000000000" pitchFamily="18" charset="-120"/>
              </a:rPr>
              <a:t> </a:t>
            </a:r>
            <a:r>
              <a:rPr lang="en-US" altLang="zh-TW" sz="1800" dirty="0" smtClean="0">
                <a:ea typeface="新細明體" panose="02020500000000000000" pitchFamily="18" charset="-120"/>
              </a:rPr>
              <a:t>- used to </a:t>
            </a:r>
            <a:r>
              <a:rPr lang="en-US" altLang="zh-TW" sz="1800" dirty="0">
                <a:ea typeface="新細明體" panose="02020500000000000000" pitchFamily="18" charset="-120"/>
              </a:rPr>
              <a:t>correlate requests and responses.</a:t>
            </a:r>
          </a:p>
        </p:txBody>
      </p:sp>
      <p:pic>
        <p:nvPicPr>
          <p:cNvPr id="2" name="圖片 1"/>
          <p:cNvPicPr>
            <a:picLocks noChangeAspect="1"/>
          </p:cNvPicPr>
          <p:nvPr/>
        </p:nvPicPr>
        <p:blipFill>
          <a:blip r:embed="rId3"/>
          <a:stretch>
            <a:fillRect/>
          </a:stretch>
        </p:blipFill>
        <p:spPr>
          <a:xfrm>
            <a:off x="827584" y="908720"/>
            <a:ext cx="6984776" cy="2174506"/>
          </a:xfrm>
          <a:prstGeom prst="rect">
            <a:avLst/>
          </a:prstGeom>
        </p:spPr>
      </p:pic>
    </p:spTree>
    <p:extLst>
      <p:ext uri="{BB962C8B-B14F-4D97-AF65-F5344CB8AC3E}">
        <p14:creationId xmlns:p14="http://schemas.microsoft.com/office/powerpoint/2010/main" val="335345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115888"/>
            <a:ext cx="8229600" cy="1143000"/>
          </a:xfrm>
        </p:spPr>
        <p:txBody>
          <a:bodyPr/>
          <a:lstStyle/>
          <a:p>
            <a:r>
              <a:rPr lang="en-US" altLang="zh-TW" smtClean="0"/>
              <a:t>CoAP Code and Message ID</a:t>
            </a:r>
          </a:p>
        </p:txBody>
      </p:sp>
      <p:sp>
        <p:nvSpPr>
          <p:cNvPr id="14339" name="Content Placeholder 2"/>
          <p:cNvSpPr>
            <a:spLocks noGrp="1"/>
          </p:cNvSpPr>
          <p:nvPr>
            <p:ph idx="1"/>
          </p:nvPr>
        </p:nvSpPr>
        <p:spPr>
          <a:xfrm>
            <a:off x="611188" y="981075"/>
            <a:ext cx="8229600" cy="4525963"/>
          </a:xfrm>
        </p:spPr>
        <p:txBody>
          <a:bodyPr/>
          <a:lstStyle/>
          <a:p>
            <a:r>
              <a:rPr lang="en-US" altLang="zh-TW" sz="2800" dirty="0" smtClean="0"/>
              <a:t>Code:  compressed from HTTP text representation (3 numbers) into one byte</a:t>
            </a:r>
          </a:p>
          <a:p>
            <a:pPr lvl="1"/>
            <a:r>
              <a:rPr lang="en-US" altLang="zh-TW" sz="2400" dirty="0" smtClean="0"/>
              <a:t>HTTP requests =&gt;first 3 bits 000; next five bits 0~32 (1: GET; 2: POST; 3:PUT; 4:DELETE etc.)</a:t>
            </a:r>
          </a:p>
          <a:p>
            <a:pPr lvl="1"/>
            <a:r>
              <a:rPr lang="en-US" altLang="zh-TW" sz="2400" dirty="0" smtClean="0"/>
              <a:t>HTTP responses=&gt;first 3 bits 001-101 (1~5) representing  the first number of 2xx: success, 4xx: client error, 5xx: server error; xx represented by next five bits  00001~01111  (1~15 used only; e.g. with HTTP response 201 is represented as 010-00001; HTTP response 400 is represented as 100-00000 etc.)</a:t>
            </a:r>
          </a:p>
          <a:p>
            <a:r>
              <a:rPr lang="en-US" altLang="zh-TW" sz="2800" dirty="0" smtClean="0"/>
              <a:t>Message ID: used in the acknowledgment process to tie a request with a response.</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7EB0BC12-248A-4BC9-A827-1F46D4056358}" type="slidenum">
              <a:rPr kumimoji="0" lang="zh-TW" altLang="en-US">
                <a:latin typeface="Garamond" panose="02020404030301010803" pitchFamily="18" charset="0"/>
              </a:rPr>
              <a:pPr eaLnBrk="1" hangingPunct="1"/>
              <a:t>12</a:t>
            </a:fld>
            <a:endParaRPr kumimoji="0" lang="zh-TW" altLang="en-US">
              <a:latin typeface="Garamond" panose="02020404030301010803" pitchFamily="18" charset="0"/>
            </a:endParaRPr>
          </a:p>
        </p:txBody>
      </p:sp>
    </p:spTree>
    <p:extLst>
      <p:ext uri="{BB962C8B-B14F-4D97-AF65-F5344CB8AC3E}">
        <p14:creationId xmlns:p14="http://schemas.microsoft.com/office/powerpoint/2010/main" val="63858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TW" smtClean="0"/>
              <a:t>CoAP Options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7426D90-4097-4406-A80F-237C815BF6F0}" type="slidenum">
              <a:rPr kumimoji="0" lang="zh-TW" altLang="en-US">
                <a:latin typeface="Garamond" panose="02020404030301010803" pitchFamily="18" charset="0"/>
              </a:rPr>
              <a:pPr eaLnBrk="1" hangingPunct="1"/>
              <a:t>13</a:t>
            </a:fld>
            <a:endParaRPr kumimoji="0" lang="zh-TW" altLang="en-US">
              <a:latin typeface="Garamond" panose="02020404030301010803" pitchFamily="18" charset="0"/>
            </a:endParaRPr>
          </a:p>
        </p:txBody>
      </p:sp>
      <p:sp>
        <p:nvSpPr>
          <p:cNvPr id="16388" name="TextBox 4"/>
          <p:cNvSpPr txBox="1">
            <a:spLocks noChangeArrowheads="1"/>
          </p:cNvSpPr>
          <p:nvPr/>
        </p:nvSpPr>
        <p:spPr bwMode="auto">
          <a:xfrm>
            <a:off x="251520" y="5229200"/>
            <a:ext cx="71961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1800" b="1" dirty="0">
                <a:latin typeface="Courier-Bold"/>
                <a:ea typeface="新細明體" panose="02020500000000000000" pitchFamily="18" charset="-120"/>
              </a:rPr>
              <a:t>Option Delta </a:t>
            </a:r>
            <a:r>
              <a:rPr lang="en-US" altLang="zh-TW" sz="1800" dirty="0">
                <a:latin typeface="Courier"/>
                <a:ea typeface="新細明體" panose="02020500000000000000" pitchFamily="18" charset="-120"/>
              </a:rPr>
              <a:t>- Difference between this option type and the previous</a:t>
            </a:r>
          </a:p>
          <a:p>
            <a:pPr eaLnBrk="1" hangingPunct="1">
              <a:spcBef>
                <a:spcPct val="0"/>
              </a:spcBef>
              <a:buClrTx/>
              <a:buSzTx/>
              <a:buFontTx/>
              <a:buNone/>
            </a:pPr>
            <a:r>
              <a:rPr lang="en-US" altLang="zh-TW" sz="1800" b="1" dirty="0">
                <a:latin typeface="Courier-Bold"/>
                <a:ea typeface="新細明體" panose="02020500000000000000" pitchFamily="18" charset="-120"/>
              </a:rPr>
              <a:t>Length </a:t>
            </a:r>
            <a:r>
              <a:rPr lang="en-US" altLang="zh-TW" sz="1800" dirty="0">
                <a:latin typeface="Courier"/>
                <a:ea typeface="新細明體" panose="02020500000000000000" pitchFamily="18" charset="-120"/>
              </a:rPr>
              <a:t>- Length of the option value (0-270)</a:t>
            </a:r>
          </a:p>
          <a:p>
            <a:pPr eaLnBrk="1" hangingPunct="1">
              <a:spcBef>
                <a:spcPct val="0"/>
              </a:spcBef>
              <a:buClrTx/>
              <a:buSzTx/>
              <a:buFontTx/>
              <a:buNone/>
            </a:pPr>
            <a:r>
              <a:rPr lang="en-US" altLang="zh-TW" sz="1800" b="1" dirty="0">
                <a:latin typeface="Courier-Bold"/>
                <a:ea typeface="新細明體" panose="02020500000000000000" pitchFamily="18" charset="-120"/>
              </a:rPr>
              <a:t>Value </a:t>
            </a:r>
            <a:r>
              <a:rPr lang="en-US" altLang="zh-TW" sz="1800" dirty="0">
                <a:latin typeface="Courier"/>
                <a:ea typeface="新細明體" panose="02020500000000000000" pitchFamily="18" charset="-120"/>
              </a:rPr>
              <a:t>- The value of Length bytes immediately follows Length</a:t>
            </a:r>
            <a:endParaRPr lang="en-US" altLang="zh-TW" sz="1800" dirty="0">
              <a:ea typeface="新細明體" panose="02020500000000000000" pitchFamily="18" charset="-120"/>
            </a:endParaRPr>
          </a:p>
        </p:txBody>
      </p:sp>
      <p:pic>
        <p:nvPicPr>
          <p:cNvPr id="2" name="圖片 1"/>
          <p:cNvPicPr>
            <a:picLocks noChangeAspect="1"/>
          </p:cNvPicPr>
          <p:nvPr/>
        </p:nvPicPr>
        <p:blipFill>
          <a:blip r:embed="rId3"/>
          <a:stretch>
            <a:fillRect/>
          </a:stretch>
        </p:blipFill>
        <p:spPr>
          <a:xfrm>
            <a:off x="899592" y="1124744"/>
            <a:ext cx="5112568" cy="4008402"/>
          </a:xfrm>
          <a:prstGeom prst="rect">
            <a:avLst/>
          </a:prstGeom>
        </p:spPr>
      </p:pic>
    </p:spTree>
    <p:extLst>
      <p:ext uri="{BB962C8B-B14F-4D97-AF65-F5344CB8AC3E}">
        <p14:creationId xmlns:p14="http://schemas.microsoft.com/office/powerpoint/2010/main" val="358105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115888"/>
            <a:ext cx="8229600" cy="1143000"/>
          </a:xfrm>
        </p:spPr>
        <p:txBody>
          <a:bodyPr/>
          <a:lstStyle/>
          <a:p>
            <a:r>
              <a:rPr lang="en-US" altLang="zh-TW" dirty="0" smtClean="0"/>
              <a:t>Options</a:t>
            </a:r>
          </a:p>
        </p:txBody>
      </p:sp>
      <p:sp>
        <p:nvSpPr>
          <p:cNvPr id="14339" name="Content Placeholder 2"/>
          <p:cNvSpPr>
            <a:spLocks noGrp="1"/>
          </p:cNvSpPr>
          <p:nvPr>
            <p:ph idx="1"/>
          </p:nvPr>
        </p:nvSpPr>
        <p:spPr>
          <a:xfrm>
            <a:off x="611188" y="981075"/>
            <a:ext cx="8229600" cy="4525963"/>
          </a:xfrm>
        </p:spPr>
        <p:txBody>
          <a:bodyPr/>
          <a:lstStyle/>
          <a:p>
            <a:r>
              <a:rPr lang="en-US" altLang="zh-TW" sz="2800" dirty="0" err="1"/>
              <a:t>CoAP</a:t>
            </a:r>
            <a:r>
              <a:rPr lang="en-US" altLang="zh-TW" sz="2800" dirty="0"/>
              <a:t> defines a single set of options that are used in both </a:t>
            </a:r>
            <a:r>
              <a:rPr lang="en-US" altLang="zh-TW" sz="2800" dirty="0" smtClean="0"/>
              <a:t>requests and </a:t>
            </a:r>
            <a:r>
              <a:rPr lang="en-US" altLang="zh-TW" sz="2800" dirty="0"/>
              <a:t>responses</a:t>
            </a:r>
            <a:r>
              <a:rPr lang="en-US" altLang="zh-TW" sz="2800" dirty="0" smtClean="0"/>
              <a:t>:</a:t>
            </a:r>
          </a:p>
          <a:p>
            <a:pPr lvl="1"/>
            <a:r>
              <a:rPr lang="en-US" altLang="zh-TW" sz="1600" dirty="0"/>
              <a:t>Content-Format</a:t>
            </a:r>
          </a:p>
          <a:p>
            <a:pPr lvl="1"/>
            <a:r>
              <a:rPr lang="en-US" altLang="zh-TW" sz="1600" dirty="0" err="1" smtClean="0"/>
              <a:t>ETag</a:t>
            </a:r>
            <a:endParaRPr lang="en-US" altLang="zh-TW" sz="1600" dirty="0"/>
          </a:p>
          <a:p>
            <a:pPr lvl="1"/>
            <a:r>
              <a:rPr lang="en-US" altLang="zh-TW" sz="1600" dirty="0" smtClean="0"/>
              <a:t>Location-Path</a:t>
            </a:r>
            <a:endParaRPr lang="en-US" altLang="zh-TW" sz="1600" dirty="0"/>
          </a:p>
          <a:p>
            <a:pPr lvl="1"/>
            <a:r>
              <a:rPr lang="en-US" altLang="zh-TW" sz="1600" dirty="0" smtClean="0"/>
              <a:t>Location-Query</a:t>
            </a:r>
            <a:endParaRPr lang="en-US" altLang="zh-TW" sz="1600" dirty="0"/>
          </a:p>
          <a:p>
            <a:pPr lvl="1"/>
            <a:r>
              <a:rPr lang="en-US" altLang="zh-TW" sz="1600" dirty="0" smtClean="0"/>
              <a:t>Max-Age</a:t>
            </a:r>
            <a:endParaRPr lang="en-US" altLang="zh-TW" sz="1600" dirty="0"/>
          </a:p>
          <a:p>
            <a:pPr lvl="1"/>
            <a:r>
              <a:rPr lang="en-US" altLang="zh-TW" sz="1600" dirty="0" smtClean="0"/>
              <a:t>Proxy-Uri</a:t>
            </a:r>
            <a:endParaRPr lang="en-US" altLang="zh-TW" sz="1600" dirty="0"/>
          </a:p>
          <a:p>
            <a:pPr lvl="1"/>
            <a:r>
              <a:rPr lang="en-US" altLang="zh-TW" sz="1600" dirty="0" smtClean="0"/>
              <a:t>Proxy-Scheme</a:t>
            </a:r>
            <a:endParaRPr lang="en-US" altLang="zh-TW" sz="1600" dirty="0"/>
          </a:p>
          <a:p>
            <a:pPr lvl="1"/>
            <a:r>
              <a:rPr lang="en-US" altLang="zh-TW" sz="1600" dirty="0" smtClean="0"/>
              <a:t>Uri-Host</a:t>
            </a:r>
            <a:endParaRPr lang="en-US" altLang="zh-TW" sz="1600" dirty="0"/>
          </a:p>
          <a:p>
            <a:pPr lvl="1"/>
            <a:r>
              <a:rPr lang="en-US" altLang="zh-TW" sz="1600" dirty="0" smtClean="0"/>
              <a:t>Uri-Path</a:t>
            </a:r>
            <a:endParaRPr lang="en-US" altLang="zh-TW" sz="1600" dirty="0"/>
          </a:p>
          <a:p>
            <a:pPr lvl="1"/>
            <a:r>
              <a:rPr lang="en-US" altLang="zh-TW" sz="1600" dirty="0" smtClean="0"/>
              <a:t>Uri-Port</a:t>
            </a:r>
          </a:p>
          <a:p>
            <a:pPr lvl="1"/>
            <a:r>
              <a:rPr lang="en-US" altLang="zh-TW" sz="1600" dirty="0"/>
              <a:t>Uri-Query</a:t>
            </a:r>
          </a:p>
          <a:p>
            <a:pPr lvl="1"/>
            <a:r>
              <a:rPr lang="en-US" altLang="zh-TW" sz="1600" dirty="0" smtClean="0"/>
              <a:t>Accept</a:t>
            </a:r>
            <a:endParaRPr lang="en-US" altLang="zh-TW" sz="1600" dirty="0"/>
          </a:p>
          <a:p>
            <a:pPr lvl="1"/>
            <a:r>
              <a:rPr lang="en-US" altLang="zh-TW" sz="1600" dirty="0" smtClean="0"/>
              <a:t>If-Match</a:t>
            </a:r>
            <a:endParaRPr lang="en-US" altLang="zh-TW" sz="1600" dirty="0"/>
          </a:p>
          <a:p>
            <a:pPr lvl="1"/>
            <a:r>
              <a:rPr lang="en-US" altLang="zh-TW" sz="1600" dirty="0" smtClean="0"/>
              <a:t>If-None-Match</a:t>
            </a:r>
            <a:endParaRPr lang="en-US" altLang="zh-TW" sz="1600" dirty="0"/>
          </a:p>
          <a:p>
            <a:pPr lvl="1"/>
            <a:r>
              <a:rPr lang="en-US" altLang="zh-TW" sz="1600" dirty="0" smtClean="0"/>
              <a:t>Size1</a:t>
            </a:r>
            <a:endParaRPr lang="en-US" altLang="zh-TW" sz="1600" dirty="0"/>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7EB0BC12-248A-4BC9-A827-1F46D4056358}" type="slidenum">
              <a:rPr kumimoji="0" lang="zh-TW" altLang="en-US">
                <a:latin typeface="Garamond" panose="02020404030301010803" pitchFamily="18" charset="0"/>
              </a:rPr>
              <a:pPr eaLnBrk="1" hangingPunct="1"/>
              <a:t>14</a:t>
            </a:fld>
            <a:endParaRPr kumimoji="0" lang="zh-TW" altLang="en-US">
              <a:latin typeface="Garamond" panose="02020404030301010803" pitchFamily="18" charset="0"/>
            </a:endParaRPr>
          </a:p>
        </p:txBody>
      </p:sp>
    </p:spTree>
    <p:extLst>
      <p:ext uri="{BB962C8B-B14F-4D97-AF65-F5344CB8AC3E}">
        <p14:creationId xmlns:p14="http://schemas.microsoft.com/office/powerpoint/2010/main" val="1696455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88913"/>
            <a:ext cx="8229600" cy="854075"/>
          </a:xfrm>
        </p:spPr>
        <p:txBody>
          <a:bodyPr/>
          <a:lstStyle/>
          <a:p>
            <a:r>
              <a:rPr lang="en-US" altLang="zh-TW" smtClean="0"/>
              <a:t>Examples of Option types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ACB882EC-B0A4-4E01-8C42-DF767331E0DC}" type="slidenum">
              <a:rPr kumimoji="0" lang="zh-TW" altLang="en-US">
                <a:latin typeface="Garamond" panose="02020404030301010803" pitchFamily="18" charset="0"/>
              </a:rPr>
              <a:pPr eaLnBrk="1" hangingPunct="1"/>
              <a:t>15</a:t>
            </a:fld>
            <a:endParaRPr kumimoji="0" lang="zh-TW" altLang="en-US">
              <a:latin typeface="Garamond" panose="02020404030301010803" pitchFamily="18" charset="0"/>
            </a:endParaRPr>
          </a:p>
        </p:txBody>
      </p:sp>
      <p:sp>
        <p:nvSpPr>
          <p:cNvPr id="17412" name="TextBox 4"/>
          <p:cNvSpPr txBox="1">
            <a:spLocks noChangeArrowheads="1"/>
          </p:cNvSpPr>
          <p:nvPr/>
        </p:nvSpPr>
        <p:spPr bwMode="auto">
          <a:xfrm>
            <a:off x="323850" y="4505325"/>
            <a:ext cx="864121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1800" dirty="0">
                <a:ea typeface="新細明體" panose="02020500000000000000" pitchFamily="18" charset="-120"/>
              </a:rPr>
              <a:t>4 (</a:t>
            </a:r>
            <a:r>
              <a:rPr lang="en-US" altLang="zh-TW" sz="1800" dirty="0" err="1">
                <a:ea typeface="新細明體" panose="02020500000000000000" pitchFamily="18" charset="-120"/>
              </a:rPr>
              <a:t>Etag</a:t>
            </a:r>
            <a:r>
              <a:rPr lang="en-US" altLang="zh-TW" sz="1800" dirty="0">
                <a:ea typeface="新細明體" panose="02020500000000000000" pitchFamily="18" charset="-120"/>
              </a:rPr>
              <a:t>) entity </a:t>
            </a:r>
            <a:r>
              <a:rPr lang="en-US" altLang="zh-TW" sz="1800" dirty="0" smtClean="0">
                <a:ea typeface="新細明體" panose="02020500000000000000" pitchFamily="18" charset="-120"/>
              </a:rPr>
              <a:t>tag: </a:t>
            </a:r>
            <a:r>
              <a:rPr lang="en-US" altLang="zh-TW" sz="1800" dirty="0">
                <a:ea typeface="新細明體" panose="02020500000000000000" pitchFamily="18" charset="-120"/>
              </a:rPr>
              <a:t>proxy can assign entity tags to responses it sends to a client</a:t>
            </a:r>
          </a:p>
          <a:p>
            <a:pPr eaLnBrk="1" hangingPunct="1">
              <a:spcBef>
                <a:spcPct val="0"/>
              </a:spcBef>
              <a:buClrTx/>
              <a:buSzTx/>
              <a:buFontTx/>
              <a:buNone/>
            </a:pPr>
            <a:r>
              <a:rPr lang="en-US" altLang="zh-TW" sz="1800" dirty="0">
                <a:ea typeface="新細明體" panose="02020500000000000000" pitchFamily="18" charset="-120"/>
              </a:rPr>
              <a:t>14 (Max-Age) gives the maximum duration in seconds for which the answer may</a:t>
            </a:r>
          </a:p>
          <a:p>
            <a:pPr eaLnBrk="1" hangingPunct="1">
              <a:spcBef>
                <a:spcPct val="0"/>
              </a:spcBef>
              <a:buClrTx/>
              <a:buSzTx/>
              <a:buFontTx/>
              <a:buNone/>
            </a:pPr>
            <a:r>
              <a:rPr lang="en-US" altLang="zh-TW" sz="1800" dirty="0">
                <a:ea typeface="新細明體" panose="02020500000000000000" pitchFamily="18" charset="-120"/>
              </a:rPr>
              <a:t>    be cached.</a:t>
            </a:r>
          </a:p>
          <a:p>
            <a:pPr eaLnBrk="1" hangingPunct="1">
              <a:spcBef>
                <a:spcPct val="0"/>
              </a:spcBef>
              <a:buClrTx/>
              <a:buSzTx/>
              <a:buFontTx/>
              <a:buNone/>
            </a:pPr>
            <a:r>
              <a:rPr lang="en-US" altLang="zh-TW" sz="1800" dirty="0">
                <a:ea typeface="新細明體" panose="02020500000000000000" pitchFamily="18" charset="-120"/>
              </a:rPr>
              <a:t>19 (Token) is used to match a response with a request.</a:t>
            </a:r>
          </a:p>
          <a:p>
            <a:pPr eaLnBrk="1" hangingPunct="1">
              <a:spcBef>
                <a:spcPct val="0"/>
              </a:spcBef>
              <a:buClrTx/>
              <a:buSzTx/>
              <a:buFontTx/>
              <a:buNone/>
            </a:pPr>
            <a:r>
              <a:rPr lang="en-US" altLang="zh-TW" sz="1800" dirty="0">
                <a:solidFill>
                  <a:srgbClr val="FF0000"/>
                </a:solidFill>
                <a:ea typeface="新細明體" panose="02020500000000000000" pitchFamily="18" charset="-120"/>
              </a:rPr>
              <a:t>6 (Observe) </a:t>
            </a:r>
            <a:r>
              <a:rPr lang="en-US" altLang="zh-TW" sz="1800" dirty="0">
                <a:ea typeface="新細明體" panose="02020500000000000000" pitchFamily="18" charset="-120"/>
              </a:rPr>
              <a:t>is used to receive regularly updated values from the server</a:t>
            </a:r>
            <a:r>
              <a:rPr lang="en-US" altLang="zh-TW" sz="1800" dirty="0" smtClean="0">
                <a:ea typeface="新細明體" panose="02020500000000000000" pitchFamily="18" charset="-120"/>
              </a:rPr>
              <a:t>.</a:t>
            </a:r>
          </a:p>
          <a:p>
            <a:pPr eaLnBrk="1" hangingPunct="1">
              <a:spcBef>
                <a:spcPct val="0"/>
              </a:spcBef>
              <a:buClrTx/>
              <a:buSzTx/>
              <a:buFontTx/>
              <a:buNone/>
            </a:pPr>
            <a:r>
              <a:rPr lang="en-US" altLang="zh-TW" sz="1600" dirty="0">
                <a:solidFill>
                  <a:schemeClr val="tx2"/>
                </a:solidFill>
                <a:ea typeface="新細明體" panose="02020500000000000000" pitchFamily="18" charset="-120"/>
              </a:rPr>
              <a:t>RFC 7641:  Observing Resources in </a:t>
            </a:r>
            <a:r>
              <a:rPr lang="en-US" altLang="zh-TW" sz="1600" dirty="0" err="1">
                <a:solidFill>
                  <a:schemeClr val="tx2"/>
                </a:solidFill>
                <a:ea typeface="新細明體" panose="02020500000000000000" pitchFamily="18" charset="-120"/>
              </a:rPr>
              <a:t>CoAP</a:t>
            </a:r>
            <a:r>
              <a:rPr lang="en-US" altLang="zh-TW" sz="1600" dirty="0">
                <a:solidFill>
                  <a:schemeClr val="tx2"/>
                </a:solidFill>
                <a:ea typeface="新細明體" panose="02020500000000000000" pitchFamily="18" charset="-120"/>
              </a:rPr>
              <a:t>.</a:t>
            </a:r>
          </a:p>
          <a:p>
            <a:pPr eaLnBrk="1" hangingPunct="1">
              <a:spcBef>
                <a:spcPct val="0"/>
              </a:spcBef>
              <a:buClrTx/>
              <a:buSzTx/>
              <a:buFontTx/>
              <a:buNone/>
            </a:pPr>
            <a:r>
              <a:rPr lang="en-US" altLang="zh-TW" sz="1800" dirty="0">
                <a:solidFill>
                  <a:srgbClr val="FF0000"/>
                </a:solidFill>
                <a:ea typeface="新細明體" panose="02020500000000000000" pitchFamily="18" charset="-120"/>
              </a:rPr>
              <a:t>23, 27 (Block2, Block1) </a:t>
            </a:r>
            <a:r>
              <a:rPr lang="en-US" altLang="zh-TW" sz="1800" dirty="0">
                <a:ea typeface="新細明體" panose="02020500000000000000" pitchFamily="18" charset="-120"/>
              </a:rPr>
              <a:t>is used to transfer blocks of responses </a:t>
            </a:r>
            <a:r>
              <a:rPr lang="en-US" altLang="zh-TW" sz="1800" dirty="0">
                <a:solidFill>
                  <a:schemeClr val="tx2"/>
                </a:solidFill>
                <a:ea typeface="新細明體" panose="02020500000000000000" pitchFamily="18" charset="-120"/>
              </a:rPr>
              <a:t>(Work in </a:t>
            </a:r>
            <a:r>
              <a:rPr lang="en-US" altLang="zh-TW" sz="1800" dirty="0" smtClean="0">
                <a:solidFill>
                  <a:schemeClr val="tx2"/>
                </a:solidFill>
                <a:ea typeface="新細明體" panose="02020500000000000000" pitchFamily="18" charset="-120"/>
              </a:rPr>
              <a:t>Progress)</a:t>
            </a:r>
            <a:endParaRPr lang="en-US" altLang="zh-TW" sz="1800" dirty="0">
              <a:solidFill>
                <a:schemeClr val="tx2"/>
              </a:solidFill>
              <a:ea typeface="新細明體" panose="02020500000000000000" pitchFamily="18" charset="-120"/>
            </a:endParaRPr>
          </a:p>
        </p:txBody>
      </p:sp>
      <p:pic>
        <p:nvPicPr>
          <p:cNvPr id="2" name="圖片 1"/>
          <p:cNvPicPr>
            <a:picLocks noChangeAspect="1"/>
          </p:cNvPicPr>
          <p:nvPr/>
        </p:nvPicPr>
        <p:blipFill>
          <a:blip r:embed="rId3"/>
          <a:stretch>
            <a:fillRect/>
          </a:stretch>
        </p:blipFill>
        <p:spPr>
          <a:xfrm>
            <a:off x="683568" y="908719"/>
            <a:ext cx="6336704" cy="3484333"/>
          </a:xfrm>
          <a:prstGeom prst="rect">
            <a:avLst/>
          </a:prstGeom>
        </p:spPr>
      </p:pic>
      <p:sp>
        <p:nvSpPr>
          <p:cNvPr id="3" name="矩形 2"/>
          <p:cNvSpPr/>
          <p:nvPr/>
        </p:nvSpPr>
        <p:spPr>
          <a:xfrm>
            <a:off x="7020272" y="1916832"/>
            <a:ext cx="1944216" cy="1077218"/>
          </a:xfrm>
          <a:prstGeom prst="rect">
            <a:avLst/>
          </a:prstGeom>
        </p:spPr>
        <p:txBody>
          <a:bodyPr wrap="square">
            <a:spAutoFit/>
          </a:bodyPr>
          <a:lstStyle/>
          <a:p>
            <a:r>
              <a:rPr lang="zh-TW" altLang="en-US" sz="1600" dirty="0"/>
              <a:t>C</a:t>
            </a:r>
            <a:r>
              <a:rPr lang="zh-TW" altLang="en-US" sz="1600" dirty="0" smtClean="0"/>
              <a:t>=Critical </a:t>
            </a:r>
            <a:r>
              <a:rPr lang="zh-TW" altLang="en-US" sz="1600" dirty="0"/>
              <a:t>U</a:t>
            </a:r>
            <a:r>
              <a:rPr lang="zh-TW" altLang="en-US" sz="1600" dirty="0" smtClean="0"/>
              <a:t>=Unsafe </a:t>
            </a:r>
            <a:r>
              <a:rPr lang="zh-TW" altLang="en-US" sz="1600" dirty="0"/>
              <a:t>N</a:t>
            </a:r>
            <a:r>
              <a:rPr lang="zh-TW" altLang="en-US" sz="1600" dirty="0" smtClean="0"/>
              <a:t>=NoCacheKey </a:t>
            </a:r>
            <a:r>
              <a:rPr lang="zh-TW" altLang="en-US" sz="1600" dirty="0"/>
              <a:t>R=Repeatable</a:t>
            </a:r>
          </a:p>
        </p:txBody>
      </p:sp>
    </p:spTree>
    <p:extLst>
      <p:ext uri="{BB962C8B-B14F-4D97-AF65-F5344CB8AC3E}">
        <p14:creationId xmlns:p14="http://schemas.microsoft.com/office/powerpoint/2010/main" val="100120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CoAP</a:t>
            </a:r>
            <a:r>
              <a:rPr lang="en-US" altLang="zh-TW" dirty="0" smtClean="0"/>
              <a:t> Methods</a:t>
            </a:r>
            <a:endParaRPr lang="zh-TW" altLang="en-US" dirty="0"/>
          </a:p>
        </p:txBody>
      </p:sp>
      <p:sp>
        <p:nvSpPr>
          <p:cNvPr id="3" name="內容版面配置區 2"/>
          <p:cNvSpPr>
            <a:spLocks noGrp="1"/>
          </p:cNvSpPr>
          <p:nvPr>
            <p:ph idx="1"/>
          </p:nvPr>
        </p:nvSpPr>
        <p:spPr/>
        <p:txBody>
          <a:bodyPr/>
          <a:lstStyle/>
          <a:p>
            <a:r>
              <a:rPr lang="zh-TW" altLang="en-US" dirty="0"/>
              <a:t>CoAP makes use of GET, PUT, POST, and DELETE methods in a </a:t>
            </a:r>
            <a:r>
              <a:rPr lang="zh-TW" altLang="en-US" dirty="0" smtClean="0"/>
              <a:t>similar manner </a:t>
            </a:r>
            <a:r>
              <a:rPr lang="zh-TW" altLang="en-US" dirty="0"/>
              <a:t>to HTTP</a:t>
            </a:r>
            <a:r>
              <a:rPr lang="en-US" altLang="zh-TW" dirty="0"/>
              <a:t>. </a:t>
            </a:r>
            <a:endParaRPr lang="en-US" altLang="zh-TW" dirty="0" smtClean="0"/>
          </a:p>
          <a:p>
            <a:r>
              <a:rPr lang="en-US" altLang="zh-TW" dirty="0" smtClean="0"/>
              <a:t>New </a:t>
            </a:r>
            <a:r>
              <a:rPr lang="en-US" altLang="zh-TW" dirty="0"/>
              <a:t>methods can be added, and do not necessarily have to use requests and responses in pairs. </a:t>
            </a:r>
            <a:endParaRPr lang="en-US" altLang="zh-TW" dirty="0" smtClean="0"/>
          </a:p>
          <a:p>
            <a:pPr lvl="1"/>
            <a:r>
              <a:rPr lang="en-US" altLang="zh-TW" dirty="0" smtClean="0"/>
              <a:t>For </a:t>
            </a:r>
            <a:r>
              <a:rPr lang="en-US" altLang="zh-TW" dirty="0"/>
              <a:t>example: OBSERVE</a:t>
            </a:r>
            <a:endParaRPr lang="zh-TW" altLang="en-US" dirty="0"/>
          </a:p>
          <a:p>
            <a:endParaRPr lang="zh-TW" altLang="en-US" dirty="0"/>
          </a:p>
        </p:txBody>
      </p:sp>
    </p:spTree>
    <p:extLst>
      <p:ext uri="{BB962C8B-B14F-4D97-AF65-F5344CB8AC3E}">
        <p14:creationId xmlns:p14="http://schemas.microsoft.com/office/powerpoint/2010/main" val="418823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CoAP</a:t>
            </a:r>
            <a:r>
              <a:rPr lang="en-US" altLang="zh-TW" dirty="0" smtClean="0"/>
              <a:t> URI</a:t>
            </a:r>
            <a:endParaRPr lang="zh-TW" altLang="en-US" dirty="0"/>
          </a:p>
        </p:txBody>
      </p:sp>
      <p:sp>
        <p:nvSpPr>
          <p:cNvPr id="3" name="內容版面配置區 2"/>
          <p:cNvSpPr>
            <a:spLocks noGrp="1"/>
          </p:cNvSpPr>
          <p:nvPr>
            <p:ph idx="1"/>
          </p:nvPr>
        </p:nvSpPr>
        <p:spPr/>
        <p:txBody>
          <a:bodyPr/>
          <a:lstStyle/>
          <a:p>
            <a:r>
              <a:rPr lang="en-US" altLang="zh-TW" dirty="0" err="1"/>
              <a:t>coap</a:t>
            </a:r>
            <a:r>
              <a:rPr lang="en-US" altLang="zh-TW" dirty="0"/>
              <a:t>-URI = "</a:t>
            </a:r>
            <a:r>
              <a:rPr lang="en-US" altLang="zh-TW" dirty="0" err="1"/>
              <a:t>coap</a:t>
            </a:r>
            <a:r>
              <a:rPr lang="en-US" altLang="zh-TW" dirty="0"/>
              <a:t>:" "//" host [ ":" port ] path-</a:t>
            </a:r>
            <a:r>
              <a:rPr lang="en-US" altLang="zh-TW" dirty="0" err="1"/>
              <a:t>abempty</a:t>
            </a:r>
            <a:r>
              <a:rPr lang="en-US" altLang="zh-TW" dirty="0"/>
              <a:t> [ "?" query </a:t>
            </a:r>
            <a:r>
              <a:rPr lang="en-US" altLang="zh-TW" dirty="0" smtClean="0"/>
              <a:t>]</a:t>
            </a:r>
          </a:p>
          <a:p>
            <a:pPr lvl="1"/>
            <a:r>
              <a:rPr lang="en-US" altLang="zh-TW" dirty="0" err="1"/>
              <a:t>coap</a:t>
            </a:r>
            <a:r>
              <a:rPr lang="en-US" altLang="zh-TW" dirty="0"/>
              <a:t>://example.com:5683/˜sensors/temp.xml</a:t>
            </a:r>
          </a:p>
          <a:p>
            <a:pPr lvl="1"/>
            <a:r>
              <a:rPr lang="en-US" altLang="zh-TW" dirty="0" smtClean="0"/>
              <a:t>coap</a:t>
            </a:r>
            <a:r>
              <a:rPr lang="en-US" altLang="zh-TW" dirty="0"/>
              <a:t>://EXAMPLE.com/%7Esensors/temp.xml</a:t>
            </a:r>
          </a:p>
          <a:p>
            <a:endParaRPr lang="en-US" altLang="zh-TW" dirty="0" smtClean="0"/>
          </a:p>
          <a:p>
            <a:r>
              <a:rPr lang="en-US" altLang="zh-TW" dirty="0" err="1" smtClean="0"/>
              <a:t>coaps</a:t>
            </a:r>
            <a:r>
              <a:rPr lang="en-US" altLang="zh-TW" dirty="0" smtClean="0"/>
              <a:t>-URI </a:t>
            </a:r>
            <a:r>
              <a:rPr lang="en-US" altLang="zh-TW" dirty="0"/>
              <a:t>= "</a:t>
            </a:r>
            <a:r>
              <a:rPr lang="en-US" altLang="zh-TW" dirty="0" err="1"/>
              <a:t>coaps</a:t>
            </a:r>
            <a:r>
              <a:rPr lang="en-US" altLang="zh-TW" dirty="0"/>
              <a:t>:" "//" host [ ":" port ] </a:t>
            </a:r>
            <a:r>
              <a:rPr lang="en-US" altLang="zh-TW" dirty="0" smtClean="0"/>
              <a:t>path-</a:t>
            </a:r>
            <a:r>
              <a:rPr lang="en-US" altLang="zh-TW" dirty="0" err="1" smtClean="0"/>
              <a:t>abempty</a:t>
            </a:r>
            <a:r>
              <a:rPr lang="en-US" altLang="zh-TW" dirty="0" smtClean="0"/>
              <a:t> [ </a:t>
            </a:r>
            <a:r>
              <a:rPr lang="en-US" altLang="zh-TW" dirty="0"/>
              <a:t>"?" query ]</a:t>
            </a:r>
            <a:endParaRPr lang="zh-TW" altLang="en-US" dirty="0"/>
          </a:p>
        </p:txBody>
      </p:sp>
    </p:spTree>
    <p:extLst>
      <p:ext uri="{BB962C8B-B14F-4D97-AF65-F5344CB8AC3E}">
        <p14:creationId xmlns:p14="http://schemas.microsoft.com/office/powerpoint/2010/main" val="1704235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115888"/>
            <a:ext cx="8229600" cy="1143000"/>
          </a:xfrm>
        </p:spPr>
        <p:txBody>
          <a:bodyPr/>
          <a:lstStyle/>
          <a:p>
            <a:r>
              <a:rPr lang="en-US" altLang="zh-TW" dirty="0"/>
              <a:t>Messaging Model</a:t>
            </a:r>
            <a:endParaRPr lang="en-US" altLang="zh-TW" dirty="0" smtClean="0"/>
          </a:p>
        </p:txBody>
      </p:sp>
      <p:sp>
        <p:nvSpPr>
          <p:cNvPr id="14339" name="Content Placeholder 2"/>
          <p:cNvSpPr>
            <a:spLocks noGrp="1"/>
          </p:cNvSpPr>
          <p:nvPr>
            <p:ph idx="1"/>
          </p:nvPr>
        </p:nvSpPr>
        <p:spPr>
          <a:xfrm>
            <a:off x="611188" y="981075"/>
            <a:ext cx="8229600" cy="4525963"/>
          </a:xfrm>
        </p:spPr>
        <p:txBody>
          <a:bodyPr/>
          <a:lstStyle/>
          <a:p>
            <a:r>
              <a:rPr lang="en-US" altLang="zh-TW" sz="2800" dirty="0"/>
              <a:t>Reliable Message Transmission</a:t>
            </a:r>
            <a:r>
              <a:rPr lang="en-US" altLang="zh-TW" sz="2800" dirty="0" smtClean="0"/>
              <a:t>:</a:t>
            </a:r>
            <a:endParaRPr lang="en-US" altLang="zh-TW" sz="2800" dirty="0"/>
          </a:p>
          <a:p>
            <a:pPr lvl="1"/>
            <a:r>
              <a:rPr lang="en-US" altLang="zh-TW" sz="2400" dirty="0"/>
              <a:t>Reliability is provided by marking a message as Confirmable (CON).  </a:t>
            </a:r>
            <a:endParaRPr lang="en-US" altLang="zh-TW" sz="2400" dirty="0" smtClean="0"/>
          </a:p>
          <a:p>
            <a:pPr lvl="1"/>
            <a:r>
              <a:rPr lang="en-US" altLang="zh-TW" sz="2400" dirty="0" smtClean="0"/>
              <a:t>A </a:t>
            </a:r>
            <a:r>
              <a:rPr lang="en-US" altLang="zh-TW" sz="2400" dirty="0"/>
              <a:t>Confirmable message is retransmitted using a default timeout </a:t>
            </a:r>
            <a:r>
              <a:rPr lang="en-US" altLang="zh-TW" sz="2400" dirty="0" smtClean="0"/>
              <a:t>and exponential </a:t>
            </a:r>
            <a:r>
              <a:rPr lang="en-US" altLang="zh-TW" sz="2400" dirty="0"/>
              <a:t>back-off between retransmissions, until the </a:t>
            </a:r>
            <a:r>
              <a:rPr lang="en-US" altLang="zh-TW" sz="2400" dirty="0" smtClean="0"/>
              <a:t>recipient sends </a:t>
            </a:r>
            <a:r>
              <a:rPr lang="en-US" altLang="zh-TW" sz="2400" dirty="0"/>
              <a:t>an Acknowledgement </a:t>
            </a:r>
            <a:r>
              <a:rPr lang="en-US" altLang="zh-TW" sz="2400" dirty="0" smtClean="0"/>
              <a:t>message.</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7EB0BC12-248A-4BC9-A827-1F46D4056358}" type="slidenum">
              <a:rPr kumimoji="0" lang="zh-TW" altLang="en-US">
                <a:latin typeface="Garamond" panose="02020404030301010803" pitchFamily="18" charset="0"/>
              </a:rPr>
              <a:pPr eaLnBrk="1" hangingPunct="1"/>
              <a:t>18</a:t>
            </a:fld>
            <a:endParaRPr kumimoji="0" lang="zh-TW" altLang="en-US">
              <a:latin typeface="Garamond" panose="02020404030301010803" pitchFamily="18" charset="0"/>
            </a:endParaRPr>
          </a:p>
        </p:txBody>
      </p:sp>
      <p:pic>
        <p:nvPicPr>
          <p:cNvPr id="2" name="圖片 1"/>
          <p:cNvPicPr>
            <a:picLocks noChangeAspect="1"/>
          </p:cNvPicPr>
          <p:nvPr/>
        </p:nvPicPr>
        <p:blipFill>
          <a:blip r:embed="rId3"/>
          <a:stretch>
            <a:fillRect/>
          </a:stretch>
        </p:blipFill>
        <p:spPr>
          <a:xfrm>
            <a:off x="2468421" y="3861048"/>
            <a:ext cx="2960889" cy="1645990"/>
          </a:xfrm>
          <a:prstGeom prst="rect">
            <a:avLst/>
          </a:prstGeom>
        </p:spPr>
      </p:pic>
    </p:spTree>
    <p:extLst>
      <p:ext uri="{BB962C8B-B14F-4D97-AF65-F5344CB8AC3E}">
        <p14:creationId xmlns:p14="http://schemas.microsoft.com/office/powerpoint/2010/main" val="241654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39750" y="115888"/>
            <a:ext cx="8229600" cy="1143000"/>
          </a:xfrm>
        </p:spPr>
        <p:txBody>
          <a:bodyPr/>
          <a:lstStyle/>
          <a:p>
            <a:r>
              <a:rPr lang="en-US" altLang="zh-TW" dirty="0"/>
              <a:t>Messaging Model</a:t>
            </a:r>
            <a:endParaRPr lang="en-US" altLang="zh-TW" dirty="0" smtClean="0"/>
          </a:p>
        </p:txBody>
      </p:sp>
      <p:sp>
        <p:nvSpPr>
          <p:cNvPr id="14339" name="Content Placeholder 2"/>
          <p:cNvSpPr>
            <a:spLocks noGrp="1"/>
          </p:cNvSpPr>
          <p:nvPr>
            <p:ph idx="1"/>
          </p:nvPr>
        </p:nvSpPr>
        <p:spPr>
          <a:xfrm>
            <a:off x="611188" y="981075"/>
            <a:ext cx="8229600" cy="4525963"/>
          </a:xfrm>
        </p:spPr>
        <p:txBody>
          <a:bodyPr/>
          <a:lstStyle/>
          <a:p>
            <a:r>
              <a:rPr lang="en-US" altLang="zh-TW" sz="2800" dirty="0"/>
              <a:t> Unreliable Message Transmission:</a:t>
            </a:r>
          </a:p>
          <a:p>
            <a:pPr lvl="1"/>
            <a:r>
              <a:rPr lang="en-US" altLang="zh-TW" sz="2400" dirty="0" smtClean="0"/>
              <a:t>A </a:t>
            </a:r>
            <a:r>
              <a:rPr lang="en-US" altLang="zh-TW" sz="2400" dirty="0"/>
              <a:t>message that does not require reliable transmission </a:t>
            </a:r>
            <a:r>
              <a:rPr lang="en-US" altLang="zh-TW" sz="2400" dirty="0" smtClean="0"/>
              <a:t>can </a:t>
            </a:r>
            <a:r>
              <a:rPr lang="en-US" altLang="zh-TW" sz="2400" dirty="0"/>
              <a:t>be </a:t>
            </a:r>
            <a:r>
              <a:rPr lang="en-US" altLang="zh-TW" sz="2400" dirty="0" smtClean="0"/>
              <a:t>sent as </a:t>
            </a:r>
            <a:r>
              <a:rPr lang="en-US" altLang="zh-TW" sz="2400" dirty="0"/>
              <a:t>a Non-confirmable message (NON).  </a:t>
            </a:r>
            <a:endParaRPr lang="en-US" altLang="zh-TW" sz="2400" dirty="0" smtClean="0"/>
          </a:p>
          <a:p>
            <a:pPr lvl="1"/>
            <a:r>
              <a:rPr lang="en-US" altLang="zh-TW" sz="2400" dirty="0" smtClean="0"/>
              <a:t>These </a:t>
            </a:r>
            <a:r>
              <a:rPr lang="en-US" altLang="zh-TW" sz="2400" dirty="0"/>
              <a:t>are not acknowledged.</a:t>
            </a:r>
            <a:endParaRPr lang="en-US" altLang="zh-TW" sz="2400" dirty="0" smtClean="0"/>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7EB0BC12-248A-4BC9-A827-1F46D4056358}" type="slidenum">
              <a:rPr kumimoji="0" lang="zh-TW" altLang="en-US">
                <a:latin typeface="Garamond" panose="02020404030301010803" pitchFamily="18" charset="0"/>
              </a:rPr>
              <a:pPr eaLnBrk="1" hangingPunct="1"/>
              <a:t>19</a:t>
            </a:fld>
            <a:endParaRPr kumimoji="0" lang="zh-TW" altLang="en-US">
              <a:latin typeface="Garamond" panose="02020404030301010803" pitchFamily="18" charset="0"/>
            </a:endParaRPr>
          </a:p>
        </p:txBody>
      </p:sp>
      <p:pic>
        <p:nvPicPr>
          <p:cNvPr id="3" name="圖片 2"/>
          <p:cNvPicPr>
            <a:picLocks noChangeAspect="1"/>
          </p:cNvPicPr>
          <p:nvPr/>
        </p:nvPicPr>
        <p:blipFill>
          <a:blip r:embed="rId3"/>
          <a:stretch>
            <a:fillRect/>
          </a:stretch>
        </p:blipFill>
        <p:spPr>
          <a:xfrm>
            <a:off x="2555776" y="3429000"/>
            <a:ext cx="3168352" cy="1254582"/>
          </a:xfrm>
          <a:prstGeom prst="rect">
            <a:avLst/>
          </a:prstGeom>
        </p:spPr>
      </p:pic>
    </p:spTree>
    <p:extLst>
      <p:ext uri="{BB962C8B-B14F-4D97-AF65-F5344CB8AC3E}">
        <p14:creationId xmlns:p14="http://schemas.microsoft.com/office/powerpoint/2010/main" val="248091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zh-TW" smtClean="0"/>
              <a:t>CoAP</a:t>
            </a:r>
          </a:p>
        </p:txBody>
      </p:sp>
      <p:sp>
        <p:nvSpPr>
          <p:cNvPr id="29699" name="Content Placeholder 2"/>
          <p:cNvSpPr>
            <a:spLocks noGrp="1"/>
          </p:cNvSpPr>
          <p:nvPr>
            <p:ph idx="1"/>
          </p:nvPr>
        </p:nvSpPr>
        <p:spPr/>
        <p:txBody>
          <a:bodyPr/>
          <a:lstStyle/>
          <a:p>
            <a:pPr eaLnBrk="1" hangingPunct="1">
              <a:defRPr/>
            </a:pPr>
            <a:r>
              <a:rPr lang="en-US" dirty="0" smtClean="0">
                <a:ea typeface="新細明體" pitchFamily="18" charset="-120"/>
              </a:rPr>
              <a:t>The Constrained Application Protocol (</a:t>
            </a:r>
            <a:r>
              <a:rPr lang="en-US" dirty="0" err="1" smtClean="0">
                <a:ea typeface="新細明體" pitchFamily="18" charset="-120"/>
              </a:rPr>
              <a:t>CoAP</a:t>
            </a:r>
            <a:r>
              <a:rPr lang="en-US" dirty="0" smtClean="0">
                <a:ea typeface="新細明體" pitchFamily="18" charset="-120"/>
              </a:rPr>
              <a:t>) is defined by IETF </a:t>
            </a:r>
            <a:r>
              <a:rPr lang="en-US" dirty="0" err="1" smtClean="0">
                <a:ea typeface="新細明體" pitchFamily="18" charset="-120"/>
              </a:rPr>
              <a:t>CoRE</a:t>
            </a:r>
            <a:r>
              <a:rPr lang="en-US" dirty="0" smtClean="0">
                <a:ea typeface="新細明體" pitchFamily="18" charset="-120"/>
              </a:rPr>
              <a:t> WG for the </a:t>
            </a:r>
            <a:r>
              <a:rPr lang="en-US" dirty="0">
                <a:ea typeface="新細明體" pitchFamily="18" charset="-120"/>
              </a:rPr>
              <a:t>m</a:t>
            </a:r>
            <a:r>
              <a:rPr lang="en-US" dirty="0" smtClean="0">
                <a:ea typeface="新細明體" pitchFamily="18" charset="-120"/>
              </a:rPr>
              <a:t>anipulation of resources on a device</a:t>
            </a:r>
            <a:r>
              <a:rPr lang="en-US" dirty="0">
                <a:ea typeface="新細明體" pitchFamily="18" charset="-120"/>
              </a:rPr>
              <a:t> </a:t>
            </a:r>
            <a:r>
              <a:rPr lang="en-US" dirty="0" smtClean="0">
                <a:ea typeface="新細明體" pitchFamily="18" charset="-120"/>
              </a:rPr>
              <a:t>that is on the </a:t>
            </a:r>
            <a:r>
              <a:rPr lang="en-US" dirty="0" smtClean="0">
                <a:solidFill>
                  <a:srgbClr val="FF0000"/>
                </a:solidFill>
                <a:ea typeface="新細明體" pitchFamily="18" charset="-120"/>
              </a:rPr>
              <a:t>constrained IP networks</a:t>
            </a:r>
            <a:r>
              <a:rPr lang="en-US" dirty="0" smtClean="0">
                <a:ea typeface="新細明體" pitchFamily="18" charset="-120"/>
              </a:rPr>
              <a:t>.</a:t>
            </a:r>
          </a:p>
          <a:p>
            <a:pPr marL="0" indent="0" eaLnBrk="1" hangingPunct="1">
              <a:buFont typeface="Arial" pitchFamily="34" charset="0"/>
              <a:buNone/>
              <a:defRPr/>
            </a:pPr>
            <a:endParaRPr lang="en-US" dirty="0" smtClean="0">
              <a:ea typeface="新細明體" pitchFamily="18" charset="-120"/>
            </a:endParaRPr>
          </a:p>
        </p:txBody>
      </p:sp>
      <p:sp>
        <p:nvSpPr>
          <p:cNvPr id="2" name="Slide Number Placeholder 1"/>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C7A461F8-667D-42A4-B3CC-DD0339376B69}" type="slidenum">
              <a:rPr kumimoji="0" lang="zh-TW" altLang="en-US">
                <a:latin typeface="Garamond" panose="02020404030301010803" pitchFamily="18" charset="0"/>
              </a:rPr>
              <a:pPr eaLnBrk="1" hangingPunct="1"/>
              <a:t>2</a:t>
            </a:fld>
            <a:endParaRPr kumimoji="0" lang="zh-TW" altLang="en-US">
              <a:latin typeface="Garamond" panose="02020404030301010803" pitchFamily="18" charset="0"/>
            </a:endParaRPr>
          </a:p>
        </p:txBody>
      </p:sp>
    </p:spTree>
    <p:extLst>
      <p:ext uri="{BB962C8B-B14F-4D97-AF65-F5344CB8AC3E}">
        <p14:creationId xmlns:p14="http://schemas.microsoft.com/office/powerpoint/2010/main" val="128035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TW" smtClean="0"/>
              <a:t>Example 1 of CoAP Requests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63D54A61-AD43-4953-A0CA-EB657DDB6797}" type="slidenum">
              <a:rPr kumimoji="0" lang="zh-TW" altLang="en-US">
                <a:latin typeface="Garamond" panose="02020404030301010803" pitchFamily="18" charset="0"/>
              </a:rPr>
              <a:pPr eaLnBrk="1" hangingPunct="1"/>
              <a:t>20</a:t>
            </a:fld>
            <a:endParaRPr kumimoji="0" lang="zh-TW" altLang="en-US">
              <a:latin typeface="Garamond" panose="02020404030301010803" pitchFamily="18" charset="0"/>
            </a:endParaRPr>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48494" y="1520032"/>
            <a:ext cx="4833937"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76825" y="2273300"/>
            <a:ext cx="4006290" cy="3416320"/>
          </a:xfrm>
          <a:prstGeom prst="rect">
            <a:avLst/>
          </a:prstGeom>
          <a:noFill/>
        </p:spPr>
        <p:txBody>
          <a:bodyPr wrap="none">
            <a:spAutoFit/>
          </a:bodyPr>
          <a:lstStyle/>
          <a:p>
            <a:pPr>
              <a:defRPr/>
            </a:pPr>
            <a:r>
              <a:rPr lang="en-US" i="1" dirty="0">
                <a:latin typeface="Arial" charset="0"/>
                <a:cs typeface="Arial" pitchFamily="34" charset="0"/>
              </a:rPr>
              <a:t>Synchronous</a:t>
            </a:r>
            <a:r>
              <a:rPr lang="en-US" dirty="0">
                <a:latin typeface="Arial" charset="0"/>
                <a:cs typeface="Arial" pitchFamily="34" charset="0"/>
              </a:rPr>
              <a:t> Message Exchange</a:t>
            </a:r>
          </a:p>
          <a:p>
            <a:pPr marL="342900" indent="-342900">
              <a:buFontTx/>
              <a:buAutoNum type="arabicPeriod"/>
              <a:defRPr/>
            </a:pPr>
            <a:r>
              <a:rPr lang="en-US" dirty="0">
                <a:latin typeface="Arial" charset="0"/>
                <a:cs typeface="Arial" pitchFamily="34" charset="0"/>
              </a:rPr>
              <a:t>A </a:t>
            </a:r>
            <a:r>
              <a:rPr lang="en-US" dirty="0" err="1">
                <a:latin typeface="Arial" charset="0"/>
                <a:cs typeface="Arial" pitchFamily="34" charset="0"/>
              </a:rPr>
              <a:t>CONfirmable</a:t>
            </a:r>
            <a:r>
              <a:rPr lang="en-US" dirty="0">
                <a:latin typeface="Arial" charset="0"/>
                <a:cs typeface="Arial" pitchFamily="34" charset="0"/>
              </a:rPr>
              <a:t> message followed</a:t>
            </a:r>
          </a:p>
          <a:p>
            <a:pPr>
              <a:defRPr/>
            </a:pPr>
            <a:r>
              <a:rPr lang="en-US" dirty="0">
                <a:latin typeface="Arial" charset="0"/>
                <a:cs typeface="Arial" pitchFamily="34" charset="0"/>
              </a:rPr>
              <a:t>     by </a:t>
            </a:r>
            <a:r>
              <a:rPr lang="en-US" dirty="0" err="1">
                <a:latin typeface="Arial" charset="0"/>
                <a:cs typeface="Arial" pitchFamily="34" charset="0"/>
              </a:rPr>
              <a:t>ACKowledgement</a:t>
            </a:r>
            <a:r>
              <a:rPr lang="en-US" dirty="0">
                <a:latin typeface="Arial" charset="0"/>
                <a:cs typeface="Arial" pitchFamily="34" charset="0"/>
              </a:rPr>
              <a:t> </a:t>
            </a:r>
            <a:r>
              <a:rPr lang="en-US" dirty="0">
                <a:solidFill>
                  <a:srgbClr val="FF0000"/>
                </a:solidFill>
                <a:latin typeface="Arial" charset="0"/>
                <a:cs typeface="Arial" pitchFamily="34" charset="0"/>
              </a:rPr>
              <a:t>piggybacked</a:t>
            </a:r>
          </a:p>
          <a:p>
            <a:pPr>
              <a:defRPr/>
            </a:pPr>
            <a:r>
              <a:rPr lang="en-US" dirty="0">
                <a:latin typeface="Arial" charset="0"/>
                <a:cs typeface="Arial" pitchFamily="34" charset="0"/>
              </a:rPr>
              <a:t>     with the response in the same</a:t>
            </a:r>
          </a:p>
          <a:p>
            <a:pPr>
              <a:defRPr/>
            </a:pPr>
            <a:r>
              <a:rPr lang="en-US" dirty="0">
                <a:latin typeface="Arial" charset="0"/>
                <a:cs typeface="Arial" pitchFamily="34" charset="0"/>
              </a:rPr>
              <a:t>     Message ID (MID).</a:t>
            </a:r>
          </a:p>
          <a:p>
            <a:pPr>
              <a:defRPr/>
            </a:pPr>
            <a:endParaRPr lang="en-US" dirty="0">
              <a:latin typeface="Arial" charset="0"/>
              <a:cs typeface="Arial" pitchFamily="34" charset="0"/>
            </a:endParaRPr>
          </a:p>
          <a:p>
            <a:pPr>
              <a:defRPr/>
            </a:pPr>
            <a:r>
              <a:rPr lang="en-US" dirty="0">
                <a:latin typeface="Arial" charset="0"/>
                <a:cs typeface="Arial" pitchFamily="34" charset="0"/>
              </a:rPr>
              <a:t>2. When </a:t>
            </a:r>
            <a:r>
              <a:rPr lang="en-US" dirty="0" err="1">
                <a:latin typeface="Arial" charset="0"/>
                <a:cs typeface="Arial" pitchFamily="34" charset="0"/>
              </a:rPr>
              <a:t>ACKnowledgment</a:t>
            </a:r>
            <a:r>
              <a:rPr lang="en-US" dirty="0">
                <a:latin typeface="Arial" charset="0"/>
                <a:cs typeface="Arial" pitchFamily="34" charset="0"/>
              </a:rPr>
              <a:t> was </a:t>
            </a:r>
          </a:p>
          <a:p>
            <a:pPr>
              <a:defRPr/>
            </a:pPr>
            <a:r>
              <a:rPr lang="en-US" dirty="0">
                <a:latin typeface="Arial" charset="0"/>
                <a:cs typeface="Arial" pitchFamily="34" charset="0"/>
              </a:rPr>
              <a:t>    lost, Client’s timer expires and</a:t>
            </a:r>
          </a:p>
          <a:p>
            <a:pPr>
              <a:defRPr/>
            </a:pPr>
            <a:r>
              <a:rPr lang="en-US" dirty="0">
                <a:latin typeface="Arial" charset="0"/>
                <a:cs typeface="Arial" pitchFamily="34" charset="0"/>
              </a:rPr>
              <a:t>    it resends the message</a:t>
            </a:r>
            <a:r>
              <a:rPr lang="en-US" dirty="0" smtClean="0">
                <a:latin typeface="Arial" charset="0"/>
                <a:cs typeface="Arial" pitchFamily="34" charset="0"/>
              </a:rPr>
              <a:t>.</a:t>
            </a:r>
          </a:p>
          <a:p>
            <a:pPr>
              <a:defRPr/>
            </a:pPr>
            <a:endParaRPr lang="en-US" dirty="0" smtClean="0">
              <a:latin typeface="Arial" charset="0"/>
              <a:cs typeface="Arial" pitchFamily="34" charset="0"/>
            </a:endParaRPr>
          </a:p>
          <a:p>
            <a:pPr>
              <a:defRPr/>
            </a:pPr>
            <a:r>
              <a:rPr lang="en-US" dirty="0" smtClean="0">
                <a:latin typeface="Arial" charset="0"/>
                <a:cs typeface="Arial" pitchFamily="34" charset="0"/>
              </a:rPr>
              <a:t>3. </a:t>
            </a:r>
            <a:r>
              <a:rPr lang="en-US" altLang="zh-TW" dirty="0" smtClean="0"/>
              <a:t>Exponential </a:t>
            </a:r>
            <a:r>
              <a:rPr lang="en-US" altLang="zh-TW" dirty="0"/>
              <a:t>back-off between </a:t>
            </a:r>
            <a:endParaRPr lang="en-US" altLang="zh-TW" dirty="0" smtClean="0"/>
          </a:p>
          <a:p>
            <a:pPr>
              <a:defRPr/>
            </a:pPr>
            <a:r>
              <a:rPr lang="en-US" altLang="zh-TW" dirty="0"/>
              <a:t> </a:t>
            </a:r>
            <a:r>
              <a:rPr lang="en-US" altLang="zh-TW" dirty="0" smtClean="0"/>
              <a:t>   retransmissions.</a:t>
            </a:r>
            <a:endParaRPr lang="en-US" dirty="0">
              <a:latin typeface="Arial" charset="0"/>
              <a:cs typeface="Arial" pitchFamily="34" charset="0"/>
            </a:endParaRPr>
          </a:p>
        </p:txBody>
      </p:sp>
      <p:sp>
        <p:nvSpPr>
          <p:cNvPr id="18438" name="TextBox 7"/>
          <p:cNvSpPr txBox="1">
            <a:spLocks noChangeArrowheads="1"/>
          </p:cNvSpPr>
          <p:nvPr/>
        </p:nvSpPr>
        <p:spPr bwMode="auto">
          <a:xfrm>
            <a:off x="395288" y="5876925"/>
            <a:ext cx="561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latin typeface="Calibri" panose="020F0502020204030204" pitchFamily="34" charset="0"/>
                <a:ea typeface="新細明體" panose="02020500000000000000" pitchFamily="18" charset="-120"/>
              </a:rPr>
              <a:t>Source: M2M Communications: A Systems Approach, Wiley, 2012</a:t>
            </a:r>
          </a:p>
        </p:txBody>
      </p:sp>
    </p:spTree>
    <p:extLst>
      <p:ext uri="{BB962C8B-B14F-4D97-AF65-F5344CB8AC3E}">
        <p14:creationId xmlns:p14="http://schemas.microsoft.com/office/powerpoint/2010/main" val="310806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TW" dirty="0" smtClean="0"/>
              <a:t>Example 2a of </a:t>
            </a:r>
            <a:r>
              <a:rPr lang="en-US" altLang="zh-TW" dirty="0" err="1" smtClean="0"/>
              <a:t>CoAP</a:t>
            </a:r>
            <a:r>
              <a:rPr lang="en-US" altLang="zh-TW" dirty="0" smtClean="0"/>
              <a:t> Requests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F383E10-DE02-491F-AE0F-1D30644CC25E}" type="slidenum">
              <a:rPr kumimoji="0" lang="zh-TW" altLang="en-US">
                <a:latin typeface="Garamond" panose="02020404030301010803" pitchFamily="18" charset="0"/>
              </a:rPr>
              <a:pPr eaLnBrk="1" hangingPunct="1"/>
              <a:t>21</a:t>
            </a:fld>
            <a:endParaRPr kumimoji="0" lang="zh-TW" altLang="en-US">
              <a:latin typeface="Garamond" panose="02020404030301010803" pitchFamily="18" charset="0"/>
            </a:endParaRPr>
          </a:p>
        </p:txBody>
      </p:sp>
      <p:sp>
        <p:nvSpPr>
          <p:cNvPr id="7" name="TextBox 6"/>
          <p:cNvSpPr txBox="1"/>
          <p:nvPr/>
        </p:nvSpPr>
        <p:spPr>
          <a:xfrm>
            <a:off x="4427538" y="2292350"/>
            <a:ext cx="4724370" cy="2585323"/>
          </a:xfrm>
          <a:prstGeom prst="rect">
            <a:avLst/>
          </a:prstGeom>
          <a:noFill/>
        </p:spPr>
        <p:txBody>
          <a:bodyPr wrap="none">
            <a:spAutoFit/>
          </a:bodyPr>
          <a:lstStyle/>
          <a:p>
            <a:pPr>
              <a:defRPr/>
            </a:pPr>
            <a:r>
              <a:rPr lang="en-US" i="1" dirty="0">
                <a:latin typeface="Arial" charset="0"/>
                <a:cs typeface="Arial" pitchFamily="34" charset="0"/>
              </a:rPr>
              <a:t>Asynchronous </a:t>
            </a:r>
            <a:r>
              <a:rPr lang="en-US" dirty="0">
                <a:latin typeface="Arial" charset="0"/>
                <a:cs typeface="Arial" pitchFamily="34" charset="0"/>
              </a:rPr>
              <a:t>Message Exchange</a:t>
            </a:r>
          </a:p>
          <a:p>
            <a:pPr marL="342900" indent="-342900">
              <a:buFontTx/>
              <a:buAutoNum type="arabicPeriod"/>
              <a:defRPr/>
            </a:pPr>
            <a:r>
              <a:rPr lang="en-US" dirty="0">
                <a:latin typeface="Arial" charset="0"/>
                <a:cs typeface="Arial" pitchFamily="34" charset="0"/>
              </a:rPr>
              <a:t>A </a:t>
            </a:r>
            <a:r>
              <a:rPr lang="en-US" dirty="0" err="1">
                <a:latin typeface="Arial" charset="0"/>
                <a:cs typeface="Arial" pitchFamily="34" charset="0"/>
              </a:rPr>
              <a:t>CONfirmable</a:t>
            </a:r>
            <a:r>
              <a:rPr lang="en-US" dirty="0">
                <a:latin typeface="Arial" charset="0"/>
                <a:cs typeface="Arial" pitchFamily="34" charset="0"/>
              </a:rPr>
              <a:t> message with TOKEN</a:t>
            </a:r>
          </a:p>
          <a:p>
            <a:pPr>
              <a:defRPr/>
            </a:pPr>
            <a:r>
              <a:rPr lang="en-US" dirty="0">
                <a:latin typeface="Arial" charset="0"/>
                <a:cs typeface="Arial" pitchFamily="34" charset="0"/>
              </a:rPr>
              <a:t>     option can be acknowledged immediately</a:t>
            </a:r>
          </a:p>
          <a:p>
            <a:pPr>
              <a:defRPr/>
            </a:pPr>
            <a:r>
              <a:rPr lang="en-US" dirty="0" smtClean="0">
                <a:latin typeface="Arial" charset="0"/>
                <a:cs typeface="Arial" pitchFamily="34" charset="0"/>
              </a:rPr>
              <a:t>      with </a:t>
            </a:r>
            <a:r>
              <a:rPr lang="en-US" dirty="0">
                <a:latin typeface="Arial" charset="0"/>
                <a:cs typeface="Arial" pitchFamily="34" charset="0"/>
              </a:rPr>
              <a:t>an </a:t>
            </a:r>
            <a:r>
              <a:rPr lang="en-US" dirty="0" smtClean="0">
                <a:latin typeface="Arial" charset="0"/>
                <a:cs typeface="Arial" pitchFamily="34" charset="0"/>
              </a:rPr>
              <a:t>Empty Acknowledgement.</a:t>
            </a:r>
          </a:p>
          <a:p>
            <a:pPr>
              <a:defRPr/>
            </a:pPr>
            <a:endParaRPr lang="en-US" dirty="0">
              <a:latin typeface="Arial" charset="0"/>
              <a:cs typeface="Arial" pitchFamily="34" charset="0"/>
            </a:endParaRPr>
          </a:p>
          <a:p>
            <a:pPr>
              <a:defRPr/>
            </a:pPr>
            <a:r>
              <a:rPr lang="en-US" dirty="0">
                <a:latin typeface="Arial" charset="0"/>
                <a:cs typeface="Arial" pitchFamily="34" charset="0"/>
              </a:rPr>
              <a:t>2. When the response is available,</a:t>
            </a:r>
          </a:p>
          <a:p>
            <a:pPr>
              <a:defRPr/>
            </a:pPr>
            <a:r>
              <a:rPr lang="en-US" dirty="0">
                <a:latin typeface="Arial" charset="0"/>
                <a:cs typeface="Arial" pitchFamily="34" charset="0"/>
              </a:rPr>
              <a:t>     it can be returned in a new CON</a:t>
            </a:r>
          </a:p>
          <a:p>
            <a:pPr>
              <a:defRPr/>
            </a:pPr>
            <a:r>
              <a:rPr lang="en-US" dirty="0">
                <a:latin typeface="Arial" charset="0"/>
                <a:cs typeface="Arial" pitchFamily="34" charset="0"/>
              </a:rPr>
              <a:t>     message with the same TOKEN</a:t>
            </a:r>
          </a:p>
          <a:p>
            <a:pPr>
              <a:defRPr/>
            </a:pPr>
            <a:r>
              <a:rPr lang="en-US" dirty="0">
                <a:latin typeface="Arial" charset="0"/>
                <a:cs typeface="Arial" pitchFamily="34" charset="0"/>
              </a:rPr>
              <a:t>     ID.</a:t>
            </a:r>
          </a:p>
        </p:txBody>
      </p:sp>
      <p:pic>
        <p:nvPicPr>
          <p:cNvPr id="2" name="圖片 1"/>
          <p:cNvPicPr>
            <a:picLocks noChangeAspect="1"/>
          </p:cNvPicPr>
          <p:nvPr/>
        </p:nvPicPr>
        <p:blipFill>
          <a:blip r:embed="rId3"/>
          <a:stretch>
            <a:fillRect/>
          </a:stretch>
        </p:blipFill>
        <p:spPr>
          <a:xfrm>
            <a:off x="1115616" y="1417638"/>
            <a:ext cx="3141776" cy="4459634"/>
          </a:xfrm>
          <a:prstGeom prst="rect">
            <a:avLst/>
          </a:prstGeom>
        </p:spPr>
      </p:pic>
    </p:spTree>
    <p:extLst>
      <p:ext uri="{BB962C8B-B14F-4D97-AF65-F5344CB8AC3E}">
        <p14:creationId xmlns:p14="http://schemas.microsoft.com/office/powerpoint/2010/main" val="84383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TW" dirty="0" smtClean="0"/>
              <a:t>Example 2b of </a:t>
            </a:r>
            <a:r>
              <a:rPr lang="en-US" altLang="zh-TW" dirty="0" err="1" smtClean="0"/>
              <a:t>CoAP</a:t>
            </a:r>
            <a:r>
              <a:rPr lang="en-US" altLang="zh-TW" dirty="0" smtClean="0"/>
              <a:t> Requests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F383E10-DE02-491F-AE0F-1D30644CC25E}" type="slidenum">
              <a:rPr kumimoji="0" lang="zh-TW" altLang="en-US">
                <a:latin typeface="Garamond" panose="02020404030301010803" pitchFamily="18" charset="0"/>
              </a:rPr>
              <a:pPr eaLnBrk="1" hangingPunct="1"/>
              <a:t>22</a:t>
            </a:fld>
            <a:endParaRPr kumimoji="0" lang="zh-TW" altLang="en-US">
              <a:latin typeface="Garamond" panose="02020404030301010803" pitchFamily="18" charset="0"/>
            </a:endParaRPr>
          </a:p>
        </p:txBody>
      </p:sp>
      <p:sp>
        <p:nvSpPr>
          <p:cNvPr id="7" name="TextBox 6"/>
          <p:cNvSpPr txBox="1"/>
          <p:nvPr/>
        </p:nvSpPr>
        <p:spPr>
          <a:xfrm>
            <a:off x="4427538" y="2292350"/>
            <a:ext cx="4754571" cy="1754326"/>
          </a:xfrm>
          <a:prstGeom prst="rect">
            <a:avLst/>
          </a:prstGeom>
          <a:noFill/>
        </p:spPr>
        <p:txBody>
          <a:bodyPr wrap="none">
            <a:spAutoFit/>
          </a:bodyPr>
          <a:lstStyle/>
          <a:p>
            <a:pPr>
              <a:defRPr/>
            </a:pPr>
            <a:r>
              <a:rPr lang="en-US" i="1" dirty="0">
                <a:latin typeface="Arial" charset="0"/>
                <a:cs typeface="Arial" pitchFamily="34" charset="0"/>
              </a:rPr>
              <a:t>Asynchronous </a:t>
            </a:r>
            <a:r>
              <a:rPr lang="en-US" dirty="0">
                <a:latin typeface="Arial" charset="0"/>
                <a:cs typeface="Arial" pitchFamily="34" charset="0"/>
              </a:rPr>
              <a:t>Message Exchange</a:t>
            </a:r>
          </a:p>
          <a:p>
            <a:pPr marL="342900" indent="-342900">
              <a:buFontTx/>
              <a:buAutoNum type="arabicPeriod"/>
              <a:defRPr/>
            </a:pPr>
            <a:r>
              <a:rPr lang="en-US" dirty="0">
                <a:latin typeface="Arial" charset="0"/>
                <a:cs typeface="Arial" pitchFamily="34" charset="0"/>
              </a:rPr>
              <a:t>A </a:t>
            </a:r>
            <a:r>
              <a:rPr lang="en-US" dirty="0" smtClean="0">
                <a:latin typeface="Arial" charset="0"/>
                <a:cs typeface="Arial" pitchFamily="34" charset="0"/>
              </a:rPr>
              <a:t>Non-confirmable message </a:t>
            </a:r>
            <a:r>
              <a:rPr lang="en-US" dirty="0">
                <a:latin typeface="Arial" charset="0"/>
                <a:cs typeface="Arial" pitchFamily="34" charset="0"/>
              </a:rPr>
              <a:t>with TOKEN</a:t>
            </a:r>
          </a:p>
          <a:p>
            <a:pPr>
              <a:defRPr/>
            </a:pPr>
            <a:r>
              <a:rPr lang="en-US" dirty="0">
                <a:latin typeface="Arial" charset="0"/>
                <a:cs typeface="Arial" pitchFamily="34" charset="0"/>
              </a:rPr>
              <a:t>      then the </a:t>
            </a:r>
            <a:r>
              <a:rPr lang="en-US" dirty="0" smtClean="0">
                <a:latin typeface="Arial" charset="0"/>
                <a:cs typeface="Arial" pitchFamily="34" charset="0"/>
              </a:rPr>
              <a:t>response is </a:t>
            </a:r>
            <a:r>
              <a:rPr lang="en-US" dirty="0">
                <a:latin typeface="Arial" charset="0"/>
                <a:cs typeface="Arial" pitchFamily="34" charset="0"/>
              </a:rPr>
              <a:t>sent using a new </a:t>
            </a:r>
            <a:endParaRPr lang="en-US" dirty="0" smtClean="0">
              <a:latin typeface="Arial" charset="0"/>
              <a:cs typeface="Arial" pitchFamily="34" charset="0"/>
            </a:endParaRPr>
          </a:p>
          <a:p>
            <a:pPr>
              <a:defRPr/>
            </a:pPr>
            <a:r>
              <a:rPr lang="en-US" dirty="0" smtClean="0">
                <a:latin typeface="Arial" charset="0"/>
                <a:cs typeface="Arial" pitchFamily="34" charset="0"/>
              </a:rPr>
              <a:t>      Non-confirmable </a:t>
            </a:r>
            <a:r>
              <a:rPr lang="en-US" dirty="0">
                <a:latin typeface="Arial" charset="0"/>
                <a:cs typeface="Arial" pitchFamily="34" charset="0"/>
              </a:rPr>
              <a:t>message, although the </a:t>
            </a:r>
            <a:endParaRPr lang="en-US" dirty="0" smtClean="0">
              <a:latin typeface="Arial" charset="0"/>
              <a:cs typeface="Arial" pitchFamily="34" charset="0"/>
            </a:endParaRPr>
          </a:p>
          <a:p>
            <a:pPr>
              <a:defRPr/>
            </a:pPr>
            <a:r>
              <a:rPr lang="en-US" dirty="0" smtClean="0">
                <a:latin typeface="Arial" charset="0"/>
                <a:cs typeface="Arial" pitchFamily="34" charset="0"/>
              </a:rPr>
              <a:t>      server may instead </a:t>
            </a:r>
            <a:r>
              <a:rPr lang="en-US" dirty="0">
                <a:latin typeface="Arial" charset="0"/>
                <a:cs typeface="Arial" pitchFamily="34" charset="0"/>
              </a:rPr>
              <a:t>send a Confirmable </a:t>
            </a:r>
            <a:endParaRPr lang="en-US" dirty="0" smtClean="0">
              <a:latin typeface="Arial" charset="0"/>
              <a:cs typeface="Arial" pitchFamily="34" charset="0"/>
            </a:endParaRPr>
          </a:p>
          <a:p>
            <a:pPr>
              <a:defRPr/>
            </a:pPr>
            <a:r>
              <a:rPr lang="en-US" dirty="0" smtClean="0">
                <a:latin typeface="Arial" charset="0"/>
                <a:cs typeface="Arial" pitchFamily="34" charset="0"/>
              </a:rPr>
              <a:t>message</a:t>
            </a:r>
            <a:r>
              <a:rPr lang="en-US" dirty="0">
                <a:latin typeface="Arial" charset="0"/>
                <a:cs typeface="Arial" pitchFamily="34" charset="0"/>
              </a:rPr>
              <a:t>.</a:t>
            </a:r>
          </a:p>
        </p:txBody>
      </p:sp>
      <p:pic>
        <p:nvPicPr>
          <p:cNvPr id="3" name="圖片 2"/>
          <p:cNvPicPr>
            <a:picLocks noChangeAspect="1"/>
          </p:cNvPicPr>
          <p:nvPr/>
        </p:nvPicPr>
        <p:blipFill>
          <a:blip r:embed="rId3"/>
          <a:stretch>
            <a:fillRect/>
          </a:stretch>
        </p:blipFill>
        <p:spPr>
          <a:xfrm>
            <a:off x="1043608" y="1988840"/>
            <a:ext cx="2920087" cy="2736304"/>
          </a:xfrm>
          <a:prstGeom prst="rect">
            <a:avLst/>
          </a:prstGeom>
        </p:spPr>
      </p:pic>
    </p:spTree>
    <p:extLst>
      <p:ext uri="{BB962C8B-B14F-4D97-AF65-F5344CB8AC3E}">
        <p14:creationId xmlns:p14="http://schemas.microsoft.com/office/powerpoint/2010/main" val="28156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sz="3600" dirty="0" smtClean="0"/>
              <a:t>Example 3a of </a:t>
            </a:r>
            <a:r>
              <a:rPr lang="en-US" altLang="zh-TW" sz="3600" dirty="0" err="1" smtClean="0"/>
              <a:t>CoAP</a:t>
            </a:r>
            <a:r>
              <a:rPr lang="en-US" altLang="zh-TW" sz="3600" dirty="0" smtClean="0"/>
              <a:t> Requests (OBSERVE)</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500F604F-DEF6-4CAB-A36B-38E546A5E0A0}" type="slidenum">
              <a:rPr kumimoji="0" lang="zh-TW" altLang="en-US">
                <a:latin typeface="Garamond" panose="02020404030301010803" pitchFamily="18" charset="0"/>
              </a:rPr>
              <a:pPr eaLnBrk="1" hangingPunct="1"/>
              <a:t>23</a:t>
            </a:fld>
            <a:endParaRPr kumimoji="0" lang="zh-TW" altLang="en-US">
              <a:latin typeface="Garamond" panose="02020404030301010803" pitchFamily="18" charset="0"/>
            </a:endParaRP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9218" y="2051844"/>
            <a:ext cx="4851400" cy="299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51275" y="1412875"/>
            <a:ext cx="5208588" cy="4524375"/>
          </a:xfrm>
          <a:prstGeom prst="rect">
            <a:avLst/>
          </a:prstGeom>
          <a:noFill/>
        </p:spPr>
        <p:txBody>
          <a:bodyPr wrap="none">
            <a:spAutoFit/>
          </a:bodyPr>
          <a:lstStyle/>
          <a:p>
            <a:pPr>
              <a:defRPr/>
            </a:pPr>
            <a:r>
              <a:rPr lang="en-US" i="1" dirty="0">
                <a:latin typeface="Arial" charset="0"/>
                <a:cs typeface="Arial" pitchFamily="34" charset="0"/>
              </a:rPr>
              <a:t>Periodic response </a:t>
            </a:r>
            <a:r>
              <a:rPr lang="en-US" dirty="0">
                <a:latin typeface="Arial" charset="0"/>
                <a:cs typeface="Arial" pitchFamily="34" charset="0"/>
              </a:rPr>
              <a:t>from a server</a:t>
            </a:r>
          </a:p>
          <a:p>
            <a:pPr marL="342900" indent="-342900">
              <a:buFontTx/>
              <a:buAutoNum type="arabicPeriod"/>
              <a:defRPr/>
            </a:pPr>
            <a:r>
              <a:rPr lang="en-US" dirty="0">
                <a:latin typeface="Arial" charset="0"/>
                <a:cs typeface="Arial" pitchFamily="34" charset="0"/>
              </a:rPr>
              <a:t>A </a:t>
            </a:r>
            <a:r>
              <a:rPr lang="en-US" dirty="0" err="1">
                <a:latin typeface="Arial" charset="0"/>
                <a:cs typeface="Arial" pitchFamily="34" charset="0"/>
              </a:rPr>
              <a:t>CONfirmable</a:t>
            </a:r>
            <a:r>
              <a:rPr lang="en-US" dirty="0">
                <a:latin typeface="Arial" charset="0"/>
                <a:cs typeface="Arial" pitchFamily="34" charset="0"/>
              </a:rPr>
              <a:t> message from the client</a:t>
            </a:r>
          </a:p>
          <a:p>
            <a:pPr>
              <a:defRPr/>
            </a:pPr>
            <a:r>
              <a:rPr lang="en-US" dirty="0">
                <a:latin typeface="Arial" charset="0"/>
                <a:cs typeface="Arial" pitchFamily="34" charset="0"/>
              </a:rPr>
              <a:t>      contains </a:t>
            </a:r>
            <a:r>
              <a:rPr lang="en-US" dirty="0">
                <a:solidFill>
                  <a:srgbClr val="FF0000"/>
                </a:solidFill>
                <a:latin typeface="Arial" charset="0"/>
                <a:cs typeface="Arial" pitchFamily="34" charset="0"/>
              </a:rPr>
              <a:t>OBSERVE option asking periodic</a:t>
            </a:r>
          </a:p>
          <a:p>
            <a:pPr>
              <a:defRPr/>
            </a:pPr>
            <a:r>
              <a:rPr lang="en-US" dirty="0">
                <a:solidFill>
                  <a:srgbClr val="FF0000"/>
                </a:solidFill>
                <a:latin typeface="Arial" charset="0"/>
                <a:cs typeface="Arial" pitchFamily="34" charset="0"/>
              </a:rPr>
              <a:t>      responses from the server.</a:t>
            </a:r>
          </a:p>
          <a:p>
            <a:pPr>
              <a:defRPr/>
            </a:pPr>
            <a:endParaRPr lang="en-US" dirty="0">
              <a:latin typeface="Arial" charset="0"/>
              <a:cs typeface="Arial" pitchFamily="34" charset="0"/>
            </a:endParaRPr>
          </a:p>
          <a:p>
            <a:pPr>
              <a:defRPr/>
            </a:pPr>
            <a:r>
              <a:rPr lang="en-US" dirty="0">
                <a:latin typeface="Arial" charset="0"/>
                <a:cs typeface="Arial" pitchFamily="34" charset="0"/>
              </a:rPr>
              <a:t>2. The server send NON responses with the</a:t>
            </a:r>
          </a:p>
          <a:p>
            <a:pPr>
              <a:defRPr/>
            </a:pPr>
            <a:r>
              <a:rPr lang="en-US" dirty="0">
                <a:latin typeface="Arial" charset="0"/>
                <a:cs typeface="Arial" pitchFamily="34" charset="0"/>
              </a:rPr>
              <a:t>     same TOKEN ID.</a:t>
            </a:r>
          </a:p>
          <a:p>
            <a:pPr>
              <a:defRPr/>
            </a:pPr>
            <a:endParaRPr lang="en-US" dirty="0">
              <a:latin typeface="Arial" charset="0"/>
              <a:cs typeface="Arial" pitchFamily="34" charset="0"/>
            </a:endParaRPr>
          </a:p>
          <a:p>
            <a:pPr>
              <a:defRPr/>
            </a:pPr>
            <a:r>
              <a:rPr lang="en-US" dirty="0">
                <a:latin typeface="Arial" charset="0"/>
                <a:cs typeface="Arial" pitchFamily="34" charset="0"/>
              </a:rPr>
              <a:t>3. OBSERVE is the response will be increased to</a:t>
            </a:r>
          </a:p>
          <a:p>
            <a:pPr>
              <a:defRPr/>
            </a:pPr>
            <a:r>
              <a:rPr lang="en-US" dirty="0">
                <a:latin typeface="Arial" charset="0"/>
                <a:cs typeface="Arial" pitchFamily="34" charset="0"/>
              </a:rPr>
              <a:t>    indicate the order of the response.</a:t>
            </a:r>
          </a:p>
          <a:p>
            <a:pPr>
              <a:defRPr/>
            </a:pPr>
            <a:endParaRPr lang="en-US" dirty="0">
              <a:latin typeface="Arial" charset="0"/>
              <a:cs typeface="Arial" pitchFamily="34" charset="0"/>
            </a:endParaRPr>
          </a:p>
          <a:p>
            <a:pPr>
              <a:defRPr/>
            </a:pPr>
            <a:r>
              <a:rPr lang="en-US" dirty="0">
                <a:latin typeface="Arial" charset="0"/>
                <a:cs typeface="Arial" pitchFamily="34" charset="0"/>
              </a:rPr>
              <a:t>4. The client will ignore OBSERVE=20 since</a:t>
            </a:r>
          </a:p>
          <a:p>
            <a:pPr>
              <a:defRPr/>
            </a:pPr>
            <a:r>
              <a:rPr lang="en-US" dirty="0">
                <a:latin typeface="Arial" charset="0"/>
                <a:cs typeface="Arial" pitchFamily="34" charset="0"/>
              </a:rPr>
              <a:t>    it arrives later than OBSERVE=30.</a:t>
            </a:r>
          </a:p>
          <a:p>
            <a:pPr>
              <a:defRPr/>
            </a:pPr>
            <a:endParaRPr lang="en-US" dirty="0">
              <a:latin typeface="Arial" charset="0"/>
              <a:cs typeface="Arial" pitchFamily="34" charset="0"/>
            </a:endParaRPr>
          </a:p>
          <a:p>
            <a:pPr>
              <a:defRPr/>
            </a:pPr>
            <a:r>
              <a:rPr lang="en-US" dirty="0">
                <a:latin typeface="Arial" charset="0"/>
                <a:cs typeface="Arial" pitchFamily="34" charset="0"/>
              </a:rPr>
              <a:t>5. Either client or server can terminate the </a:t>
            </a:r>
          </a:p>
          <a:p>
            <a:pPr>
              <a:defRPr/>
            </a:pPr>
            <a:r>
              <a:rPr lang="en-US" dirty="0">
                <a:latin typeface="Arial" charset="0"/>
                <a:cs typeface="Arial" pitchFamily="34" charset="0"/>
              </a:rPr>
              <a:t>    process.</a:t>
            </a:r>
          </a:p>
        </p:txBody>
      </p:sp>
      <p:sp>
        <p:nvSpPr>
          <p:cNvPr id="20486" name="TextBox 7"/>
          <p:cNvSpPr txBox="1">
            <a:spLocks noChangeArrowheads="1"/>
          </p:cNvSpPr>
          <p:nvPr/>
        </p:nvSpPr>
        <p:spPr bwMode="auto">
          <a:xfrm>
            <a:off x="395288" y="5876925"/>
            <a:ext cx="561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216" tIns="42108" rIns="84216" bIns="42108"/>
          <a:lstStyle>
            <a:lvl1pPr marL="209550" indent="-209550"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lnSpc>
                <a:spcPct val="85000"/>
              </a:lnSpc>
              <a:spcBef>
                <a:spcPct val="0"/>
              </a:spcBef>
              <a:spcAft>
                <a:spcPts val="550"/>
              </a:spcAft>
              <a:buClr>
                <a:schemeClr val="accent2"/>
              </a:buClr>
              <a:buSzPct val="120000"/>
              <a:buFontTx/>
              <a:buNone/>
            </a:pPr>
            <a:r>
              <a:rPr lang="en-US" altLang="zh-TW" sz="1600">
                <a:solidFill>
                  <a:srgbClr val="414141"/>
                </a:solidFill>
                <a:latin typeface="Calibri" panose="020F0502020204030204" pitchFamily="34" charset="0"/>
                <a:ea typeface="新細明體" panose="02020500000000000000" pitchFamily="18" charset="-120"/>
              </a:rPr>
              <a:t>Source: M2M Communications: A Systems Approach, Wiley, 2012</a:t>
            </a:r>
          </a:p>
        </p:txBody>
      </p:sp>
    </p:spTree>
    <p:extLst>
      <p:ext uri="{BB962C8B-B14F-4D97-AF65-F5344CB8AC3E}">
        <p14:creationId xmlns:p14="http://schemas.microsoft.com/office/powerpoint/2010/main" val="14512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sz="3600" dirty="0" smtClean="0"/>
              <a:t>Example 3b of </a:t>
            </a:r>
            <a:r>
              <a:rPr lang="en-US" altLang="zh-TW" sz="3600" dirty="0" err="1" smtClean="0"/>
              <a:t>CoAP</a:t>
            </a:r>
            <a:r>
              <a:rPr lang="en-US" altLang="zh-TW" sz="3600" dirty="0" smtClean="0"/>
              <a:t> Requests (OBSERVE)</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500F604F-DEF6-4CAB-A36B-38E546A5E0A0}" type="slidenum">
              <a:rPr kumimoji="0" lang="zh-TW" altLang="en-US">
                <a:latin typeface="Garamond" panose="02020404030301010803" pitchFamily="18" charset="0"/>
              </a:rPr>
              <a:pPr eaLnBrk="1" hangingPunct="1"/>
              <a:t>24</a:t>
            </a:fld>
            <a:endParaRPr kumimoji="0" lang="zh-TW" altLang="en-US">
              <a:latin typeface="Garamond" panose="02020404030301010803" pitchFamily="18" charset="0"/>
            </a:endParaRPr>
          </a:p>
        </p:txBody>
      </p:sp>
      <p:pic>
        <p:nvPicPr>
          <p:cNvPr id="2" name="圖片 1"/>
          <p:cNvPicPr>
            <a:picLocks noChangeAspect="1"/>
          </p:cNvPicPr>
          <p:nvPr/>
        </p:nvPicPr>
        <p:blipFill>
          <a:blip r:embed="rId3"/>
          <a:stretch>
            <a:fillRect/>
          </a:stretch>
        </p:blipFill>
        <p:spPr>
          <a:xfrm>
            <a:off x="971600" y="1196752"/>
            <a:ext cx="4752528" cy="4831083"/>
          </a:xfrm>
          <a:prstGeom prst="rect">
            <a:avLst/>
          </a:prstGeom>
        </p:spPr>
      </p:pic>
      <p:sp>
        <p:nvSpPr>
          <p:cNvPr id="3" name="矩形 2"/>
          <p:cNvSpPr/>
          <p:nvPr/>
        </p:nvSpPr>
        <p:spPr>
          <a:xfrm>
            <a:off x="5947288" y="3284984"/>
            <a:ext cx="2736304" cy="1754326"/>
          </a:xfrm>
          <a:prstGeom prst="rect">
            <a:avLst/>
          </a:prstGeom>
        </p:spPr>
        <p:txBody>
          <a:bodyPr wrap="square">
            <a:spAutoFit/>
          </a:bodyPr>
          <a:lstStyle/>
          <a:p>
            <a:r>
              <a:rPr lang="zh-TW" altLang="en-US" dirty="0" smtClean="0"/>
              <a:t>The </a:t>
            </a:r>
            <a:r>
              <a:rPr lang="zh-TW" altLang="en-US" dirty="0"/>
              <a:t>server may send a notification in a confirmable CoAP message </a:t>
            </a:r>
            <a:r>
              <a:rPr lang="zh-TW" altLang="en-US" dirty="0" smtClean="0"/>
              <a:t>to </a:t>
            </a:r>
            <a:r>
              <a:rPr lang="zh-TW" altLang="en-US" dirty="0"/>
              <a:t>request an acknowledgement from the client. </a:t>
            </a:r>
          </a:p>
        </p:txBody>
      </p:sp>
      <p:sp>
        <p:nvSpPr>
          <p:cNvPr id="5" name="矩形 4"/>
          <p:cNvSpPr/>
          <p:nvPr/>
        </p:nvSpPr>
        <p:spPr>
          <a:xfrm>
            <a:off x="5883800" y="1988840"/>
            <a:ext cx="2799791" cy="923330"/>
          </a:xfrm>
          <a:prstGeom prst="rect">
            <a:avLst/>
          </a:prstGeom>
        </p:spPr>
        <p:txBody>
          <a:bodyPr wrap="square">
            <a:spAutoFit/>
          </a:bodyPr>
          <a:lstStyle/>
          <a:p>
            <a:r>
              <a:rPr lang="zh-TW" altLang="en-US" dirty="0"/>
              <a:t> A notification can be confirmable or non-confirmabl</a:t>
            </a:r>
            <a:r>
              <a:rPr lang="zh-TW" altLang="en-US" dirty="0" smtClean="0"/>
              <a:t>e</a:t>
            </a:r>
            <a:r>
              <a:rPr lang="en-US" altLang="zh-TW" dirty="0" smtClean="0"/>
              <a:t>.</a:t>
            </a:r>
            <a:endParaRPr lang="zh-TW" altLang="en-US" dirty="0"/>
          </a:p>
        </p:txBody>
      </p:sp>
    </p:spTree>
    <p:extLst>
      <p:ext uri="{BB962C8B-B14F-4D97-AF65-F5344CB8AC3E}">
        <p14:creationId xmlns:p14="http://schemas.microsoft.com/office/powerpoint/2010/main" val="87858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15888"/>
            <a:ext cx="8229600" cy="1143000"/>
          </a:xfrm>
        </p:spPr>
        <p:txBody>
          <a:bodyPr/>
          <a:lstStyle/>
          <a:p>
            <a:r>
              <a:rPr lang="en-US" altLang="zh-TW" smtClean="0"/>
              <a:t>Example 4 of CoAP Requests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45159A5A-F990-46BF-8A58-8F1A0C1BFB74}" type="slidenum">
              <a:rPr kumimoji="0" lang="zh-TW" altLang="en-US">
                <a:latin typeface="Garamond" panose="02020404030301010803" pitchFamily="18" charset="0"/>
              </a:rPr>
              <a:pPr eaLnBrk="1" hangingPunct="1"/>
              <a:t>25</a:t>
            </a:fld>
            <a:endParaRPr kumimoji="0" lang="zh-TW" altLang="en-US">
              <a:latin typeface="Garamond" panose="02020404030301010803" pitchFamily="18" charset="0"/>
            </a:endParaRPr>
          </a:p>
        </p:txBody>
      </p:sp>
      <p:sp>
        <p:nvSpPr>
          <p:cNvPr id="7" name="TextBox 6"/>
          <p:cNvSpPr txBox="1"/>
          <p:nvPr/>
        </p:nvSpPr>
        <p:spPr>
          <a:xfrm>
            <a:off x="971550" y="5013325"/>
            <a:ext cx="7539038" cy="1200150"/>
          </a:xfrm>
          <a:prstGeom prst="rect">
            <a:avLst/>
          </a:prstGeom>
          <a:noFill/>
        </p:spPr>
        <p:txBody>
          <a:bodyPr>
            <a:spAutoFit/>
          </a:bodyPr>
          <a:lstStyle/>
          <a:p>
            <a:pPr>
              <a:defRPr/>
            </a:pPr>
            <a:r>
              <a:rPr lang="en-US" i="1" dirty="0">
                <a:latin typeface="Arial" charset="0"/>
                <a:cs typeface="Arial" pitchFamily="34" charset="0"/>
              </a:rPr>
              <a:t>Block Transfer </a:t>
            </a:r>
            <a:r>
              <a:rPr lang="en-US" dirty="0">
                <a:latin typeface="Arial" charset="0"/>
                <a:cs typeface="Arial" pitchFamily="34" charset="0"/>
              </a:rPr>
              <a:t>from Server to Client</a:t>
            </a:r>
          </a:p>
          <a:p>
            <a:pPr marL="342900" indent="-342900">
              <a:buFontTx/>
              <a:buAutoNum type="arabicPeriod"/>
              <a:defRPr/>
            </a:pPr>
            <a:r>
              <a:rPr lang="en-US" dirty="0">
                <a:latin typeface="Arial" charset="0"/>
                <a:cs typeface="Arial" pitchFamily="34" charset="0"/>
              </a:rPr>
              <a:t>A </a:t>
            </a:r>
            <a:r>
              <a:rPr lang="en-US" dirty="0" err="1">
                <a:latin typeface="Arial" charset="0"/>
                <a:cs typeface="Arial" pitchFamily="34" charset="0"/>
              </a:rPr>
              <a:t>CONfirmable</a:t>
            </a:r>
            <a:r>
              <a:rPr lang="en-US" dirty="0">
                <a:latin typeface="Arial" charset="0"/>
                <a:cs typeface="Arial" pitchFamily="34" charset="0"/>
              </a:rPr>
              <a:t> message from Client to get information.</a:t>
            </a:r>
          </a:p>
          <a:p>
            <a:pPr>
              <a:defRPr/>
            </a:pPr>
            <a:r>
              <a:rPr lang="en-US" dirty="0">
                <a:latin typeface="Arial" charset="0"/>
                <a:cs typeface="Arial" pitchFamily="34" charset="0"/>
              </a:rPr>
              <a:t>2. Server indicates it has block of information to send.</a:t>
            </a:r>
          </a:p>
          <a:p>
            <a:pPr>
              <a:defRPr/>
            </a:pPr>
            <a:r>
              <a:rPr lang="en-US" dirty="0">
                <a:latin typeface="Arial" charset="0"/>
                <a:cs typeface="Arial" pitchFamily="34" charset="0"/>
              </a:rPr>
              <a:t>3. Client then asks for more blocks of information.</a:t>
            </a:r>
          </a:p>
        </p:txBody>
      </p:sp>
      <p:pic>
        <p:nvPicPr>
          <p:cNvPr id="215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908050"/>
            <a:ext cx="7754938"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0" name="TextBox 5"/>
          <p:cNvSpPr txBox="1">
            <a:spLocks noChangeArrowheads="1"/>
          </p:cNvSpPr>
          <p:nvPr/>
        </p:nvSpPr>
        <p:spPr bwMode="auto">
          <a:xfrm>
            <a:off x="6280150" y="4437063"/>
            <a:ext cx="1958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1600">
                <a:latin typeface="Calibri" panose="020F0502020204030204" pitchFamily="34" charset="0"/>
                <a:ea typeface="新細明體" panose="02020500000000000000" pitchFamily="18" charset="-120"/>
              </a:rPr>
              <a:t>Source: IETF IPv6 WG</a:t>
            </a:r>
          </a:p>
        </p:txBody>
      </p:sp>
      <p:pic>
        <p:nvPicPr>
          <p:cNvPr id="2" name="圖片 1"/>
          <p:cNvPicPr>
            <a:picLocks noChangeAspect="1"/>
          </p:cNvPicPr>
          <p:nvPr/>
        </p:nvPicPr>
        <p:blipFill>
          <a:blip r:embed="rId4"/>
          <a:stretch>
            <a:fillRect/>
          </a:stretch>
        </p:blipFill>
        <p:spPr>
          <a:xfrm>
            <a:off x="6331333" y="1475846"/>
            <a:ext cx="2577333" cy="766234"/>
          </a:xfrm>
          <a:prstGeom prst="rect">
            <a:avLst/>
          </a:prstGeom>
        </p:spPr>
      </p:pic>
    </p:spTree>
    <p:extLst>
      <p:ext uri="{BB962C8B-B14F-4D97-AF65-F5344CB8AC3E}">
        <p14:creationId xmlns:p14="http://schemas.microsoft.com/office/powerpoint/2010/main" val="1536206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smtClean="0"/>
              <a:t>Proxying and Caching</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86F69837-ABB8-49C1-B4BF-0D894EAFAA0B}" type="slidenum">
              <a:rPr kumimoji="0" lang="zh-TW" altLang="en-US">
                <a:latin typeface="Garamond" panose="02020404030301010803" pitchFamily="18" charset="0"/>
              </a:rPr>
              <a:pPr eaLnBrk="1" hangingPunct="1"/>
              <a:t>26</a:t>
            </a:fld>
            <a:endParaRPr kumimoji="0" lang="zh-TW" altLang="en-US">
              <a:latin typeface="Garamond" panose="02020404030301010803" pitchFamily="18" charset="0"/>
            </a:endParaRP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341438"/>
            <a:ext cx="676275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TextBox 4"/>
          <p:cNvSpPr txBox="1">
            <a:spLocks noChangeArrowheads="1"/>
          </p:cNvSpPr>
          <p:nvPr/>
        </p:nvSpPr>
        <p:spPr bwMode="auto">
          <a:xfrm>
            <a:off x="3059113" y="5775325"/>
            <a:ext cx="2840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400">
                <a:latin typeface="Calibri" panose="020F0502020204030204" pitchFamily="34" charset="0"/>
                <a:ea typeface="新細明體" panose="02020500000000000000" pitchFamily="18" charset="-120"/>
              </a:rPr>
              <a:t>Source: IETF IPv6 WG</a:t>
            </a:r>
          </a:p>
        </p:txBody>
      </p:sp>
      <p:cxnSp>
        <p:nvCxnSpPr>
          <p:cNvPr id="3" name="Straight Arrow Connector 2"/>
          <p:cNvCxnSpPr/>
          <p:nvPr/>
        </p:nvCxnSpPr>
        <p:spPr>
          <a:xfrm>
            <a:off x="3708400" y="3933825"/>
            <a:ext cx="0" cy="12954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535" name="TextBox 5"/>
          <p:cNvSpPr txBox="1">
            <a:spLocks noChangeArrowheads="1"/>
          </p:cNvSpPr>
          <p:nvPr/>
        </p:nvSpPr>
        <p:spPr bwMode="auto">
          <a:xfrm>
            <a:off x="3117850" y="4508500"/>
            <a:ext cx="1022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1400">
                <a:ea typeface="新細明體" panose="02020500000000000000" pitchFamily="18" charset="-120"/>
              </a:rPr>
              <a:t>Within 30s</a:t>
            </a:r>
          </a:p>
        </p:txBody>
      </p:sp>
    </p:spTree>
    <p:extLst>
      <p:ext uri="{BB962C8B-B14F-4D97-AF65-F5344CB8AC3E}">
        <p14:creationId xmlns:p14="http://schemas.microsoft.com/office/powerpoint/2010/main" val="2056684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TW" smtClean="0"/>
              <a:t>CoAP Caching Model</a:t>
            </a:r>
          </a:p>
        </p:txBody>
      </p:sp>
      <p:sp>
        <p:nvSpPr>
          <p:cNvPr id="23555" name="Content Placeholder 2"/>
          <p:cNvSpPr>
            <a:spLocks noGrp="1"/>
          </p:cNvSpPr>
          <p:nvPr>
            <p:ph idx="1"/>
          </p:nvPr>
        </p:nvSpPr>
        <p:spPr>
          <a:xfrm>
            <a:off x="611188" y="1341438"/>
            <a:ext cx="8229600" cy="4525962"/>
          </a:xfrm>
        </p:spPr>
        <p:txBody>
          <a:bodyPr/>
          <a:lstStyle/>
          <a:p>
            <a:pPr marL="0" indent="0">
              <a:buFont typeface="Arial" panose="020B0604020202020204" pitchFamily="34" charset="0"/>
              <a:buNone/>
            </a:pPr>
            <a:r>
              <a:rPr lang="en-US" altLang="zh-TW" dirty="0" err="1" smtClean="0"/>
              <a:t>Cacheability</a:t>
            </a:r>
            <a:r>
              <a:rPr lang="en-US" altLang="zh-TW" dirty="0" smtClean="0"/>
              <a:t> determined by response code</a:t>
            </a:r>
          </a:p>
          <a:p>
            <a:pPr marL="0" indent="0">
              <a:buFont typeface="Arial" panose="020B0604020202020204" pitchFamily="34" charset="0"/>
              <a:buNone/>
            </a:pPr>
            <a:r>
              <a:rPr lang="en-US" altLang="zh-TW" dirty="0" smtClean="0"/>
              <a:t>• Freshness model</a:t>
            </a:r>
          </a:p>
          <a:p>
            <a:pPr marL="400050" lvl="1" indent="0">
              <a:buFont typeface="Arial" panose="020B0604020202020204" pitchFamily="34" charset="0"/>
              <a:buNone/>
            </a:pPr>
            <a:r>
              <a:rPr lang="en-US" altLang="zh-TW" dirty="0" smtClean="0"/>
              <a:t>– Max-Age option indicates cache lifetime</a:t>
            </a:r>
          </a:p>
          <a:p>
            <a:pPr marL="0" indent="0">
              <a:buFont typeface="Arial" panose="020B0604020202020204" pitchFamily="34" charset="0"/>
              <a:buNone/>
            </a:pPr>
            <a:r>
              <a:rPr lang="en-US" altLang="zh-TW" dirty="0" smtClean="0"/>
              <a:t>• Validation model</a:t>
            </a:r>
          </a:p>
          <a:p>
            <a:pPr marL="400050" lvl="1" indent="0">
              <a:buFont typeface="Arial" panose="020B0604020202020204" pitchFamily="34" charset="0"/>
              <a:buNone/>
            </a:pPr>
            <a:r>
              <a:rPr lang="en-US" altLang="zh-TW" dirty="0" smtClean="0"/>
              <a:t>– Validity checked using the </a:t>
            </a:r>
            <a:r>
              <a:rPr lang="en-US" altLang="zh-TW" dirty="0" err="1" smtClean="0"/>
              <a:t>Etag</a:t>
            </a:r>
            <a:r>
              <a:rPr lang="en-US" altLang="zh-TW" dirty="0" smtClean="0"/>
              <a:t> Option (</a:t>
            </a:r>
            <a:r>
              <a:rPr lang="en-US" altLang="zh-TW" dirty="0" smtClean="0">
                <a:hlinkClick r:id="rId3"/>
              </a:rPr>
              <a:t>http://en.wikipedia.org/wiki/HTTP_ETag</a:t>
            </a:r>
            <a:r>
              <a:rPr lang="en-US" altLang="zh-TW" dirty="0" smtClean="0"/>
              <a:t>)</a:t>
            </a:r>
          </a:p>
          <a:p>
            <a:pPr marL="73025" indent="0">
              <a:buFont typeface="Arial" panose="020B0604020202020204" pitchFamily="34" charset="0"/>
              <a:buNone/>
            </a:pPr>
            <a:endParaRPr lang="en-US" altLang="zh-TW" dirty="0"/>
          </a:p>
          <a:p>
            <a:pPr marL="73025" indent="0">
              <a:buFont typeface="Arial" panose="020B0604020202020204" pitchFamily="34" charset="0"/>
              <a:buNone/>
            </a:pPr>
            <a:r>
              <a:rPr lang="en-US" altLang="zh-TW" dirty="0" err="1" smtClean="0"/>
              <a:t>Cacheability</a:t>
            </a:r>
            <a:r>
              <a:rPr lang="en-US" altLang="zh-TW" dirty="0" smtClean="0"/>
              <a:t> </a:t>
            </a:r>
            <a:r>
              <a:rPr lang="en-US" altLang="zh-TW" dirty="0"/>
              <a:t>of </a:t>
            </a:r>
            <a:r>
              <a:rPr lang="en-US" altLang="zh-TW" dirty="0" err="1"/>
              <a:t>CoAP</a:t>
            </a:r>
            <a:r>
              <a:rPr lang="en-US" altLang="zh-TW" dirty="0"/>
              <a:t> responses depends on the Response </a:t>
            </a:r>
            <a:r>
              <a:rPr lang="en-US" altLang="zh-TW" dirty="0" smtClean="0"/>
              <a:t>Code.</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4C582D8E-1ED0-455F-B270-E47F144B9647}" type="slidenum">
              <a:rPr kumimoji="0" lang="zh-TW" altLang="en-US">
                <a:latin typeface="Garamond" panose="02020404030301010803" pitchFamily="18" charset="0"/>
              </a:rPr>
              <a:pPr eaLnBrk="1" hangingPunct="1"/>
              <a:t>27</a:t>
            </a:fld>
            <a:endParaRPr kumimoji="0" lang="zh-TW" altLang="en-US">
              <a:latin typeface="Garamond" panose="02020404030301010803" pitchFamily="18" charset="0"/>
            </a:endParaRPr>
          </a:p>
        </p:txBody>
      </p:sp>
    </p:spTree>
    <p:extLst>
      <p:ext uri="{BB962C8B-B14F-4D97-AF65-F5344CB8AC3E}">
        <p14:creationId xmlns:p14="http://schemas.microsoft.com/office/powerpoint/2010/main" val="627383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TW" smtClean="0"/>
              <a:t>CoAP Resource Discovery</a:t>
            </a:r>
          </a:p>
        </p:txBody>
      </p:sp>
      <p:sp>
        <p:nvSpPr>
          <p:cNvPr id="24579" name="Content Placeholder 2"/>
          <p:cNvSpPr>
            <a:spLocks noGrp="1"/>
          </p:cNvSpPr>
          <p:nvPr>
            <p:ph idx="1"/>
          </p:nvPr>
        </p:nvSpPr>
        <p:spPr/>
        <p:txBody>
          <a:bodyPr/>
          <a:lstStyle/>
          <a:p>
            <a:r>
              <a:rPr lang="en-US" altLang="zh-TW" dirty="0" smtClean="0"/>
              <a:t>Resource Discovery with </a:t>
            </a:r>
            <a:r>
              <a:rPr lang="en-US" altLang="zh-TW" dirty="0" err="1" smtClean="0"/>
              <a:t>CoRE</a:t>
            </a:r>
            <a:r>
              <a:rPr lang="en-US" altLang="zh-TW" dirty="0" smtClean="0"/>
              <a:t> Link Format</a:t>
            </a:r>
          </a:p>
          <a:p>
            <a:pPr lvl="1"/>
            <a:r>
              <a:rPr lang="en-US" altLang="zh-TW" dirty="0" smtClean="0"/>
              <a:t>Discovering the links hosted by </a:t>
            </a:r>
            <a:r>
              <a:rPr lang="en-US" altLang="zh-TW" dirty="0" err="1" smtClean="0"/>
              <a:t>CoAP</a:t>
            </a:r>
            <a:r>
              <a:rPr lang="en-US" altLang="zh-TW" dirty="0" smtClean="0"/>
              <a:t> servers</a:t>
            </a:r>
          </a:p>
          <a:p>
            <a:pPr lvl="1"/>
            <a:r>
              <a:rPr lang="en-US" altLang="zh-TW" dirty="0" smtClean="0"/>
              <a:t>GET /.well-known/core</a:t>
            </a:r>
          </a:p>
          <a:p>
            <a:pPr lvl="1"/>
            <a:r>
              <a:rPr lang="en-US" altLang="zh-TW" dirty="0" smtClean="0"/>
              <a:t>Returns a link-header style format based on RFC5988 including URL, relation, type, interface, content-type etc.</a:t>
            </a:r>
          </a:p>
          <a:p>
            <a:pPr lvl="1"/>
            <a:r>
              <a:rPr lang="en-US" altLang="zh-TW" dirty="0" smtClean="0"/>
              <a:t>See RFC 6690: </a:t>
            </a:r>
            <a:r>
              <a:rPr lang="en-US" altLang="zh-TW" dirty="0"/>
              <a:t>Constrained RESTful Environments (</a:t>
            </a:r>
            <a:r>
              <a:rPr lang="en-US" altLang="zh-TW" dirty="0" err="1"/>
              <a:t>CoRE</a:t>
            </a:r>
            <a:r>
              <a:rPr lang="en-US" altLang="zh-TW" dirty="0"/>
              <a:t>) Link Format</a:t>
            </a:r>
            <a:endParaRPr lang="en-US" altLang="zh-TW" dirty="0" smtClean="0"/>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49CB1699-0EEB-40D5-920D-DE2ABEC1AB26}" type="slidenum">
              <a:rPr kumimoji="0" lang="zh-TW" altLang="en-US">
                <a:latin typeface="Garamond" panose="02020404030301010803" pitchFamily="18" charset="0"/>
              </a:rPr>
              <a:pPr eaLnBrk="1" hangingPunct="1"/>
              <a:t>28</a:t>
            </a:fld>
            <a:endParaRPr kumimoji="0" lang="zh-TW" altLang="en-US">
              <a:latin typeface="Garamond" panose="02020404030301010803" pitchFamily="18" charset="0"/>
            </a:endParaRPr>
          </a:p>
        </p:txBody>
      </p:sp>
      <p:sp>
        <p:nvSpPr>
          <p:cNvPr id="2" name="Rectangle 1"/>
          <p:cNvSpPr>
            <a:spLocks noChangeArrowheads="1"/>
          </p:cNvSpPr>
          <p:nvPr/>
        </p:nvSpPr>
        <p:spPr bwMode="auto">
          <a:xfrm>
            <a:off x="539552" y="5850960"/>
            <a:ext cx="3744416"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smtClean="0">
                <a:ln>
                  <a:noFill/>
                </a:ln>
                <a:solidFill>
                  <a:srgbClr val="FF0000"/>
                </a:solidFill>
                <a:effectLst/>
                <a:latin typeface="Arial Unicode MS" panose="020B0604020202020204" pitchFamily="34" charset="-120"/>
                <a:ea typeface="Courier New" panose="02070309020205020404" pitchFamily="49" charset="0"/>
              </a:rPr>
              <a:t>coap://224.0.1.187/oc/core?rt=alpha.light</a:t>
            </a:r>
            <a:r>
              <a:rPr kumimoji="0" lang="zh-TW" altLang="zh-TW" sz="14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684979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RFC 6690 Link Format</a:t>
            </a:r>
            <a:endParaRPr lang="zh-TW" altLang="en-US" dirty="0"/>
          </a:p>
        </p:txBody>
      </p:sp>
      <p:sp>
        <p:nvSpPr>
          <p:cNvPr id="4" name="TextBox 5"/>
          <p:cNvSpPr txBox="1">
            <a:spLocks noChangeArrowheads="1"/>
          </p:cNvSpPr>
          <p:nvPr/>
        </p:nvSpPr>
        <p:spPr bwMode="auto">
          <a:xfrm>
            <a:off x="611560" y="1340768"/>
            <a:ext cx="7715574"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000" b="1" dirty="0">
                <a:ea typeface="新細明體" panose="02020500000000000000" pitchFamily="18" charset="-120"/>
              </a:rPr>
              <a:t> Link            = link-value-list</a:t>
            </a:r>
          </a:p>
          <a:p>
            <a:pPr eaLnBrk="1" hangingPunct="1">
              <a:spcBef>
                <a:spcPct val="0"/>
              </a:spcBef>
              <a:buClrTx/>
              <a:buSzTx/>
              <a:buFontTx/>
              <a:buNone/>
            </a:pPr>
            <a:r>
              <a:rPr lang="en-US" altLang="zh-TW" sz="2000" b="1" dirty="0">
                <a:ea typeface="新細明體" panose="02020500000000000000" pitchFamily="18" charset="-120"/>
              </a:rPr>
              <a:t> </a:t>
            </a:r>
            <a:r>
              <a:rPr lang="en-US" altLang="zh-TW" sz="2000" b="1" dirty="0" smtClean="0">
                <a:ea typeface="新細明體" panose="02020500000000000000" pitchFamily="18" charset="-120"/>
              </a:rPr>
              <a:t>link-value-list </a:t>
            </a:r>
            <a:r>
              <a:rPr lang="en-US" altLang="zh-TW" sz="2000" b="1" dirty="0">
                <a:ea typeface="新細明體" panose="02020500000000000000" pitchFamily="18" charset="-120"/>
              </a:rPr>
              <a:t>= [ link-value *[ "," link-value ]]</a:t>
            </a:r>
          </a:p>
          <a:p>
            <a:pPr eaLnBrk="1" hangingPunct="1">
              <a:spcBef>
                <a:spcPct val="0"/>
              </a:spcBef>
              <a:buClrTx/>
              <a:buSzTx/>
              <a:buFontTx/>
              <a:buNone/>
            </a:pPr>
            <a:r>
              <a:rPr lang="en-US" altLang="zh-TW" sz="2000" b="1" dirty="0">
                <a:ea typeface="新細明體" panose="02020500000000000000" pitchFamily="18" charset="-120"/>
              </a:rPr>
              <a:t> </a:t>
            </a:r>
            <a:r>
              <a:rPr lang="en-US" altLang="zh-TW" sz="2000" b="1" dirty="0" smtClean="0">
                <a:ea typeface="新細明體" panose="02020500000000000000" pitchFamily="18" charset="-120"/>
              </a:rPr>
              <a:t>link-value     </a:t>
            </a:r>
            <a:r>
              <a:rPr lang="en-US" altLang="zh-TW" sz="2000" b="1" dirty="0">
                <a:ea typeface="新細明體" panose="02020500000000000000" pitchFamily="18" charset="-120"/>
              </a:rPr>
              <a:t>= "&lt;" URI-Reference "&gt;" *( ";" link-</a:t>
            </a:r>
            <a:r>
              <a:rPr lang="en-US" altLang="zh-TW" sz="2000" b="1" dirty="0" err="1">
                <a:ea typeface="新細明體" panose="02020500000000000000" pitchFamily="18" charset="-120"/>
              </a:rPr>
              <a:t>param</a:t>
            </a:r>
            <a:r>
              <a:rPr lang="en-US" altLang="zh-TW" sz="2000" b="1" dirty="0">
                <a:ea typeface="新細明體" panose="02020500000000000000" pitchFamily="18" charset="-120"/>
              </a:rPr>
              <a:t> )</a:t>
            </a:r>
          </a:p>
          <a:p>
            <a:pPr eaLnBrk="1" hangingPunct="1">
              <a:spcBef>
                <a:spcPct val="0"/>
              </a:spcBef>
              <a:buClrTx/>
              <a:buSzTx/>
              <a:buFontTx/>
              <a:buNone/>
            </a:pPr>
            <a:r>
              <a:rPr lang="en-US" altLang="zh-TW" sz="2000" b="1" dirty="0">
                <a:ea typeface="新細明體" panose="02020500000000000000" pitchFamily="18" charset="-120"/>
              </a:rPr>
              <a:t> </a:t>
            </a:r>
            <a:r>
              <a:rPr lang="en-US" altLang="zh-TW" sz="2000" b="1" dirty="0" smtClean="0">
                <a:ea typeface="新細明體" panose="02020500000000000000" pitchFamily="18" charset="-120"/>
              </a:rPr>
              <a:t>link-</a:t>
            </a:r>
            <a:r>
              <a:rPr lang="en-US" altLang="zh-TW" sz="2000" b="1" dirty="0" err="1" smtClean="0">
                <a:ea typeface="新細明體" panose="02020500000000000000" pitchFamily="18" charset="-120"/>
              </a:rPr>
              <a:t>param</a:t>
            </a:r>
            <a:r>
              <a:rPr lang="en-US" altLang="zh-TW" sz="2000" b="1" dirty="0" smtClean="0">
                <a:ea typeface="新細明體" panose="02020500000000000000" pitchFamily="18" charset="-120"/>
              </a:rPr>
              <a:t>     </a:t>
            </a:r>
            <a:r>
              <a:rPr lang="en-US" altLang="zh-TW" sz="2000" b="1" dirty="0">
                <a:ea typeface="新細明體" panose="02020500000000000000" pitchFamily="18" charset="-120"/>
              </a:rPr>
              <a:t>= ( ( "</a:t>
            </a:r>
            <a:r>
              <a:rPr lang="en-US" altLang="zh-TW" sz="2000" b="1" dirty="0" err="1">
                <a:ea typeface="新細明體" panose="02020500000000000000" pitchFamily="18" charset="-120"/>
              </a:rPr>
              <a:t>rel</a:t>
            </a:r>
            <a:r>
              <a:rPr lang="en-US" altLang="zh-TW" sz="2000" b="1" dirty="0">
                <a:ea typeface="新細明體" panose="02020500000000000000" pitchFamily="18" charset="-120"/>
              </a:rPr>
              <a:t>" "=" relation-types )</a:t>
            </a:r>
          </a:p>
          <a:p>
            <a:pPr eaLnBrk="1" hangingPunct="1">
              <a:spcBef>
                <a:spcPct val="0"/>
              </a:spcBef>
              <a:buClrTx/>
              <a:buSzTx/>
              <a:buFontTx/>
              <a:buNone/>
            </a:pPr>
            <a:r>
              <a:rPr lang="en-US" altLang="zh-TW" sz="2000" b="1" dirty="0">
                <a:ea typeface="新細明體" panose="02020500000000000000" pitchFamily="18" charset="-120"/>
              </a:rPr>
              <a:t>                   / ( "anchor" "=" DQUOTE URI-Reference DQUOTE )</a:t>
            </a:r>
          </a:p>
          <a:p>
            <a:pPr eaLnBrk="1" hangingPunct="1">
              <a:spcBef>
                <a:spcPct val="0"/>
              </a:spcBef>
              <a:buClrTx/>
              <a:buSzTx/>
              <a:buFontTx/>
              <a:buNone/>
            </a:pPr>
            <a:r>
              <a:rPr lang="en-US" altLang="zh-TW" sz="2000" b="1" dirty="0">
                <a:ea typeface="新細明體" panose="02020500000000000000" pitchFamily="18" charset="-120"/>
              </a:rPr>
              <a:t>                   / ( "rev" "=" relation-types )</a:t>
            </a:r>
          </a:p>
          <a:p>
            <a:pPr eaLnBrk="1" hangingPunct="1">
              <a:spcBef>
                <a:spcPct val="0"/>
              </a:spcBef>
              <a:buClrTx/>
              <a:buSzTx/>
              <a:buFontTx/>
              <a:buNone/>
            </a:pPr>
            <a:r>
              <a:rPr lang="en-US" altLang="zh-TW" sz="2000" b="1" dirty="0">
                <a:ea typeface="新細明體" panose="02020500000000000000" pitchFamily="18" charset="-120"/>
              </a:rPr>
              <a:t>                   / ( "</a:t>
            </a:r>
            <a:r>
              <a:rPr lang="en-US" altLang="zh-TW" sz="2000" b="1" dirty="0" err="1">
                <a:ea typeface="新細明體" panose="02020500000000000000" pitchFamily="18" charset="-120"/>
              </a:rPr>
              <a:t>hreflang</a:t>
            </a:r>
            <a:r>
              <a:rPr lang="en-US" altLang="zh-TW" sz="2000" b="1" dirty="0">
                <a:ea typeface="新細明體" panose="02020500000000000000" pitchFamily="18" charset="-120"/>
              </a:rPr>
              <a:t>" "=" Language-Tag )</a:t>
            </a:r>
          </a:p>
          <a:p>
            <a:pPr eaLnBrk="1" hangingPunct="1">
              <a:spcBef>
                <a:spcPct val="0"/>
              </a:spcBef>
              <a:buClrTx/>
              <a:buSzTx/>
              <a:buFontTx/>
              <a:buNone/>
            </a:pPr>
            <a:r>
              <a:rPr lang="en-US" altLang="zh-TW" sz="2000" b="1" dirty="0">
                <a:ea typeface="新細明體" panose="02020500000000000000" pitchFamily="18" charset="-120"/>
              </a:rPr>
              <a:t>                   / ( "media" "=" ( </a:t>
            </a:r>
            <a:r>
              <a:rPr lang="en-US" altLang="zh-TW" sz="2000" b="1" dirty="0" err="1">
                <a:ea typeface="新細明體" panose="02020500000000000000" pitchFamily="18" charset="-120"/>
              </a:rPr>
              <a:t>MediaDesc</a:t>
            </a:r>
            <a:endParaRPr lang="en-US" altLang="zh-TW" sz="2000" b="1" dirty="0">
              <a:ea typeface="新細明體" panose="02020500000000000000" pitchFamily="18" charset="-120"/>
            </a:endParaRPr>
          </a:p>
          <a:p>
            <a:pPr eaLnBrk="1" hangingPunct="1">
              <a:spcBef>
                <a:spcPct val="0"/>
              </a:spcBef>
              <a:buClrTx/>
              <a:buSzTx/>
              <a:buFontTx/>
              <a:buNone/>
            </a:pPr>
            <a:r>
              <a:rPr lang="en-US" altLang="zh-TW" sz="2000" b="1" dirty="0">
                <a:ea typeface="新細明體" panose="02020500000000000000" pitchFamily="18" charset="-120"/>
              </a:rPr>
              <a:t>                          / ( DQUOTE </a:t>
            </a:r>
            <a:r>
              <a:rPr lang="en-US" altLang="zh-TW" sz="2000" b="1" dirty="0" err="1">
                <a:ea typeface="新細明體" panose="02020500000000000000" pitchFamily="18" charset="-120"/>
              </a:rPr>
              <a:t>MediaDesc</a:t>
            </a:r>
            <a:r>
              <a:rPr lang="en-US" altLang="zh-TW" sz="2000" b="1" dirty="0">
                <a:ea typeface="新細明體" panose="02020500000000000000" pitchFamily="18" charset="-120"/>
              </a:rPr>
              <a:t> DQUOTE ) ) )</a:t>
            </a:r>
          </a:p>
          <a:p>
            <a:pPr eaLnBrk="1" hangingPunct="1">
              <a:spcBef>
                <a:spcPct val="0"/>
              </a:spcBef>
              <a:buClrTx/>
              <a:buSzTx/>
              <a:buFontTx/>
              <a:buNone/>
            </a:pPr>
            <a:r>
              <a:rPr lang="en-US" altLang="zh-TW" sz="2000" b="1" dirty="0">
                <a:ea typeface="新細明體" panose="02020500000000000000" pitchFamily="18" charset="-120"/>
              </a:rPr>
              <a:t>                   / ( "title" "=" quoted-string )</a:t>
            </a:r>
          </a:p>
          <a:p>
            <a:pPr eaLnBrk="1" hangingPunct="1">
              <a:spcBef>
                <a:spcPct val="0"/>
              </a:spcBef>
              <a:buClrTx/>
              <a:buSzTx/>
              <a:buFontTx/>
              <a:buNone/>
            </a:pPr>
            <a:r>
              <a:rPr lang="en-US" altLang="zh-TW" sz="2000" b="1" dirty="0">
                <a:ea typeface="新細明體" panose="02020500000000000000" pitchFamily="18" charset="-120"/>
              </a:rPr>
              <a:t>                   / ( "title*" "=" </a:t>
            </a:r>
            <a:r>
              <a:rPr lang="en-US" altLang="zh-TW" sz="2000" b="1" dirty="0" err="1">
                <a:ea typeface="新細明體" panose="02020500000000000000" pitchFamily="18" charset="-120"/>
              </a:rPr>
              <a:t>ext</a:t>
            </a:r>
            <a:r>
              <a:rPr lang="en-US" altLang="zh-TW" sz="2000" b="1" dirty="0">
                <a:ea typeface="新細明體" panose="02020500000000000000" pitchFamily="18" charset="-120"/>
              </a:rPr>
              <a:t>-value )</a:t>
            </a:r>
          </a:p>
          <a:p>
            <a:pPr eaLnBrk="1" hangingPunct="1">
              <a:spcBef>
                <a:spcPct val="0"/>
              </a:spcBef>
              <a:buClrTx/>
              <a:buSzTx/>
              <a:buFontTx/>
              <a:buNone/>
            </a:pPr>
            <a:r>
              <a:rPr lang="en-US" altLang="zh-TW" sz="2000" b="1" dirty="0">
                <a:ea typeface="新細明體" panose="02020500000000000000" pitchFamily="18" charset="-120"/>
              </a:rPr>
              <a:t>                   / ( "type" "=" ( media-type / quoted-</a:t>
            </a:r>
            <a:r>
              <a:rPr lang="en-US" altLang="zh-TW" sz="2000" b="1" dirty="0" err="1">
                <a:ea typeface="新細明體" panose="02020500000000000000" pitchFamily="18" charset="-120"/>
              </a:rPr>
              <a:t>mt</a:t>
            </a:r>
            <a:r>
              <a:rPr lang="en-US" altLang="zh-TW" sz="2000" b="1" dirty="0">
                <a:ea typeface="新細明體" panose="02020500000000000000" pitchFamily="18" charset="-120"/>
              </a:rPr>
              <a:t> ) )</a:t>
            </a:r>
          </a:p>
          <a:p>
            <a:pPr eaLnBrk="1" hangingPunct="1">
              <a:spcBef>
                <a:spcPct val="0"/>
              </a:spcBef>
              <a:buClrTx/>
              <a:buSzTx/>
              <a:buFontTx/>
              <a:buNone/>
            </a:pPr>
            <a:r>
              <a:rPr lang="en-US" altLang="zh-TW" sz="2000" b="1" dirty="0">
                <a:ea typeface="新細明體" panose="02020500000000000000" pitchFamily="18" charset="-120"/>
              </a:rPr>
              <a:t>                   / ( "</a:t>
            </a:r>
            <a:r>
              <a:rPr lang="en-US" altLang="zh-TW" sz="2000" b="1" dirty="0" err="1">
                <a:ea typeface="新細明體" panose="02020500000000000000" pitchFamily="18" charset="-120"/>
              </a:rPr>
              <a:t>rt</a:t>
            </a:r>
            <a:r>
              <a:rPr lang="en-US" altLang="zh-TW" sz="2000" b="1" dirty="0">
                <a:ea typeface="新細明體" panose="02020500000000000000" pitchFamily="18" charset="-120"/>
              </a:rPr>
              <a:t>" "=" relation-types )</a:t>
            </a:r>
          </a:p>
          <a:p>
            <a:pPr eaLnBrk="1" hangingPunct="1">
              <a:spcBef>
                <a:spcPct val="0"/>
              </a:spcBef>
              <a:buClrTx/>
              <a:buSzTx/>
              <a:buFontTx/>
              <a:buNone/>
            </a:pPr>
            <a:r>
              <a:rPr lang="en-US" altLang="zh-TW" sz="2000" b="1" dirty="0">
                <a:ea typeface="新細明體" panose="02020500000000000000" pitchFamily="18" charset="-120"/>
              </a:rPr>
              <a:t>                   / ( "if" "=" relation-types )</a:t>
            </a:r>
          </a:p>
          <a:p>
            <a:pPr eaLnBrk="1" hangingPunct="1">
              <a:spcBef>
                <a:spcPct val="0"/>
              </a:spcBef>
              <a:buClrTx/>
              <a:buSzTx/>
              <a:buFontTx/>
              <a:buNone/>
            </a:pPr>
            <a:r>
              <a:rPr lang="en-US" altLang="zh-TW" sz="2000" b="1" dirty="0">
                <a:ea typeface="新細明體" panose="02020500000000000000" pitchFamily="18" charset="-120"/>
              </a:rPr>
              <a:t>                   / ( "</a:t>
            </a:r>
            <a:r>
              <a:rPr lang="en-US" altLang="zh-TW" sz="2000" b="1" dirty="0" err="1">
                <a:ea typeface="新細明體" panose="02020500000000000000" pitchFamily="18" charset="-120"/>
              </a:rPr>
              <a:t>sz</a:t>
            </a:r>
            <a:r>
              <a:rPr lang="en-US" altLang="zh-TW" sz="2000" b="1" dirty="0">
                <a:ea typeface="新細明體" panose="02020500000000000000" pitchFamily="18" charset="-120"/>
              </a:rPr>
              <a:t>" "=" cardinal )</a:t>
            </a:r>
          </a:p>
          <a:p>
            <a:pPr eaLnBrk="1" hangingPunct="1">
              <a:spcBef>
                <a:spcPct val="0"/>
              </a:spcBef>
              <a:buClrTx/>
              <a:buSzTx/>
              <a:buFontTx/>
              <a:buNone/>
            </a:pPr>
            <a:r>
              <a:rPr lang="en-US" altLang="zh-TW" sz="2000" b="1" dirty="0">
                <a:ea typeface="新細明體" panose="02020500000000000000" pitchFamily="18" charset="-120"/>
              </a:rPr>
              <a:t>                   / ( link-extension ) )</a:t>
            </a:r>
          </a:p>
        </p:txBody>
      </p:sp>
    </p:spTree>
    <p:extLst>
      <p:ext uri="{BB962C8B-B14F-4D97-AF65-F5344CB8AC3E}">
        <p14:creationId xmlns:p14="http://schemas.microsoft.com/office/powerpoint/2010/main" val="158027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r>
              <a:rPr lang="en-US" altLang="zh-TW" b="1" smtClean="0"/>
              <a:t>What CoAP is (and is not)</a:t>
            </a:r>
            <a:endParaRPr lang="zh-TW" altLang="en-US" smtClean="0"/>
          </a:p>
        </p:txBody>
      </p:sp>
      <p:sp>
        <p:nvSpPr>
          <p:cNvPr id="6147" name="內容版面配置區 2"/>
          <p:cNvSpPr>
            <a:spLocks noGrp="1"/>
          </p:cNvSpPr>
          <p:nvPr>
            <p:ph idx="1"/>
          </p:nvPr>
        </p:nvSpPr>
        <p:spPr>
          <a:xfrm>
            <a:off x="457200" y="1196975"/>
            <a:ext cx="8229600" cy="4933950"/>
          </a:xfrm>
        </p:spPr>
        <p:txBody>
          <a:bodyPr/>
          <a:lstStyle/>
          <a:p>
            <a:r>
              <a:rPr lang="en-US" altLang="zh-TW" smtClean="0"/>
              <a:t>CoAP is </a:t>
            </a:r>
          </a:p>
          <a:p>
            <a:pPr lvl="1"/>
            <a:r>
              <a:rPr lang="en-US" altLang="zh-TW" smtClean="0"/>
              <a:t>A RESTful protocol </a:t>
            </a:r>
          </a:p>
          <a:p>
            <a:pPr lvl="1"/>
            <a:r>
              <a:rPr lang="en-US" altLang="zh-TW" smtClean="0"/>
              <a:t>Both synchronous and asynchronous </a:t>
            </a:r>
          </a:p>
          <a:p>
            <a:pPr lvl="1"/>
            <a:r>
              <a:rPr lang="en-US" altLang="zh-TW" smtClean="0"/>
              <a:t>For constrained devices and networks </a:t>
            </a:r>
          </a:p>
          <a:p>
            <a:pPr lvl="1"/>
            <a:r>
              <a:rPr lang="en-US" altLang="zh-TW" smtClean="0"/>
              <a:t>Specialized for M2M applications </a:t>
            </a:r>
          </a:p>
          <a:p>
            <a:pPr lvl="1"/>
            <a:r>
              <a:rPr lang="en-US" altLang="zh-TW" smtClean="0"/>
              <a:t>Easy to proxy to/from HTTP </a:t>
            </a:r>
          </a:p>
          <a:p>
            <a:r>
              <a:rPr lang="en-US" altLang="zh-TW" smtClean="0"/>
              <a:t>CoAP is not </a:t>
            </a:r>
          </a:p>
          <a:p>
            <a:pPr lvl="1"/>
            <a:r>
              <a:rPr lang="en-US" altLang="zh-TW" smtClean="0"/>
              <a:t>A replacement for HTTP </a:t>
            </a:r>
          </a:p>
          <a:p>
            <a:pPr lvl="1"/>
            <a:r>
              <a:rPr lang="en-US" altLang="zh-TW" smtClean="0"/>
              <a:t>General HTTP compression </a:t>
            </a:r>
          </a:p>
          <a:p>
            <a:pPr lvl="1"/>
            <a:r>
              <a:rPr lang="en-US" altLang="zh-TW" smtClean="0"/>
              <a:t>Separate from the web </a:t>
            </a:r>
          </a:p>
        </p:txBody>
      </p:sp>
    </p:spTree>
    <p:extLst>
      <p:ext uri="{BB962C8B-B14F-4D97-AF65-F5344CB8AC3E}">
        <p14:creationId xmlns:p14="http://schemas.microsoft.com/office/powerpoint/2010/main" val="1761023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TW" smtClean="0"/>
              <a:t>Example of Resource Discovery</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3F7218D-1628-4199-8B9E-37A539D3552D}" type="slidenum">
              <a:rPr kumimoji="0" lang="zh-TW" altLang="en-US">
                <a:latin typeface="Garamond" panose="02020404030301010803" pitchFamily="18" charset="0"/>
              </a:rPr>
              <a:pPr eaLnBrk="1" hangingPunct="1"/>
              <a:t>30</a:t>
            </a:fld>
            <a:endParaRPr kumimoji="0" lang="zh-TW" altLang="en-US">
              <a:latin typeface="Garamond" panose="02020404030301010803" pitchFamily="18" charset="0"/>
            </a:endParaRPr>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96975"/>
            <a:ext cx="73533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Box 5"/>
          <p:cNvSpPr txBox="1">
            <a:spLocks noChangeArrowheads="1"/>
          </p:cNvSpPr>
          <p:nvPr/>
        </p:nvSpPr>
        <p:spPr bwMode="auto">
          <a:xfrm>
            <a:off x="1403350" y="4149725"/>
            <a:ext cx="699441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000" b="1" dirty="0">
                <a:ea typeface="新細明體" panose="02020500000000000000" pitchFamily="18" charset="-120"/>
              </a:rPr>
              <a:t>&lt;/light&gt;;</a:t>
            </a:r>
            <a:r>
              <a:rPr lang="en-US" altLang="zh-TW" sz="2000" b="1" dirty="0" err="1">
                <a:ea typeface="新細明體" panose="02020500000000000000" pitchFamily="18" charset="-120"/>
              </a:rPr>
              <a:t>rt</a:t>
            </a:r>
            <a:r>
              <a:rPr lang="en-US" altLang="zh-TW" sz="2000" b="1" dirty="0">
                <a:ea typeface="新細明體" panose="02020500000000000000" pitchFamily="18" charset="-120"/>
              </a:rPr>
              <a:t>="Illuminance";</a:t>
            </a:r>
            <a:r>
              <a:rPr lang="en-US" altLang="zh-TW" sz="2000" b="1" dirty="0" err="1">
                <a:ea typeface="新細明體" panose="02020500000000000000" pitchFamily="18" charset="-120"/>
              </a:rPr>
              <a:t>ct</a:t>
            </a:r>
            <a:r>
              <a:rPr lang="en-US" altLang="zh-TW" sz="2000" b="1" dirty="0">
                <a:ea typeface="新細明體" panose="02020500000000000000" pitchFamily="18" charset="-120"/>
              </a:rPr>
              <a:t>=0,</a:t>
            </a:r>
          </a:p>
          <a:p>
            <a:pPr eaLnBrk="1" hangingPunct="1">
              <a:spcBef>
                <a:spcPct val="0"/>
              </a:spcBef>
              <a:buClrTx/>
              <a:buSzTx/>
              <a:buFontTx/>
              <a:buNone/>
            </a:pPr>
            <a:r>
              <a:rPr lang="en-US" altLang="zh-TW" sz="2000" b="1" dirty="0">
                <a:ea typeface="新細明體" panose="02020500000000000000" pitchFamily="18" charset="-120"/>
              </a:rPr>
              <a:t>&lt;/s/maastr.xml&gt;;title="Maastricht weather";</a:t>
            </a:r>
            <a:r>
              <a:rPr lang="en-US" altLang="zh-TW" sz="2000" b="1" dirty="0" err="1">
                <a:ea typeface="新細明體" panose="02020500000000000000" pitchFamily="18" charset="-120"/>
              </a:rPr>
              <a:t>ct</a:t>
            </a:r>
            <a:r>
              <a:rPr lang="en-US" altLang="zh-TW" sz="2000" b="1" dirty="0">
                <a:ea typeface="新細明體" panose="02020500000000000000" pitchFamily="18" charset="-120"/>
              </a:rPr>
              <a:t>=1,</a:t>
            </a:r>
          </a:p>
          <a:p>
            <a:pPr eaLnBrk="1" hangingPunct="1">
              <a:spcBef>
                <a:spcPct val="0"/>
              </a:spcBef>
              <a:buClrTx/>
              <a:buSzTx/>
              <a:buFontTx/>
              <a:buNone/>
            </a:pPr>
            <a:r>
              <a:rPr lang="en-US" altLang="zh-TW" sz="2000" b="1" dirty="0">
                <a:ea typeface="新細明體" panose="02020500000000000000" pitchFamily="18" charset="-120"/>
              </a:rPr>
              <a:t>&lt;/s/</a:t>
            </a:r>
            <a:r>
              <a:rPr lang="en-US" altLang="zh-TW" sz="2000" b="1" dirty="0" err="1">
                <a:ea typeface="新細明體" panose="02020500000000000000" pitchFamily="18" charset="-120"/>
              </a:rPr>
              <a:t>maastr</a:t>
            </a:r>
            <a:r>
              <a:rPr lang="en-US" altLang="zh-TW" sz="2000" b="1" dirty="0">
                <a:ea typeface="新細明體" panose="02020500000000000000" pitchFamily="18" charset="-120"/>
              </a:rPr>
              <a:t>/temp&gt;;title="Temperature in </a:t>
            </a:r>
            <a:r>
              <a:rPr lang="en-US" altLang="zh-TW" sz="2000" b="1" dirty="0" err="1">
                <a:ea typeface="新細明體" panose="02020500000000000000" pitchFamily="18" charset="-120"/>
              </a:rPr>
              <a:t>Maastrich</a:t>
            </a:r>
            <a:r>
              <a:rPr lang="en-US" altLang="zh-TW" sz="2000" b="1" dirty="0">
                <a:ea typeface="新細明體" panose="02020500000000000000" pitchFamily="18" charset="-120"/>
              </a:rPr>
              <a:t>";</a:t>
            </a:r>
            <a:r>
              <a:rPr lang="en-US" altLang="zh-TW" sz="2000" b="1" dirty="0" err="1">
                <a:ea typeface="新細明體" panose="02020500000000000000" pitchFamily="18" charset="-120"/>
              </a:rPr>
              <a:t>ct</a:t>
            </a:r>
            <a:r>
              <a:rPr lang="en-US" altLang="zh-TW" sz="2000" b="1" dirty="0">
                <a:ea typeface="新細明體" panose="02020500000000000000" pitchFamily="18" charset="-120"/>
              </a:rPr>
              <a:t>=1,</a:t>
            </a:r>
          </a:p>
          <a:p>
            <a:pPr eaLnBrk="1" hangingPunct="1">
              <a:spcBef>
                <a:spcPct val="0"/>
              </a:spcBef>
              <a:buClrTx/>
              <a:buSzTx/>
              <a:buFontTx/>
              <a:buNone/>
            </a:pPr>
            <a:r>
              <a:rPr lang="en-US" altLang="zh-TW" sz="2000" b="1" dirty="0">
                <a:ea typeface="新細明體" panose="02020500000000000000" pitchFamily="18" charset="-120"/>
              </a:rPr>
              <a:t>&lt;/s/oulu.xml&gt;;title="Oulu weather";</a:t>
            </a:r>
            <a:r>
              <a:rPr lang="en-US" altLang="zh-TW" sz="2000" b="1" dirty="0" err="1">
                <a:ea typeface="新細明體" panose="02020500000000000000" pitchFamily="18" charset="-120"/>
              </a:rPr>
              <a:t>ct</a:t>
            </a:r>
            <a:r>
              <a:rPr lang="en-US" altLang="zh-TW" sz="2000" b="1" dirty="0">
                <a:ea typeface="新細明體" panose="02020500000000000000" pitchFamily="18" charset="-120"/>
              </a:rPr>
              <a:t>=1,</a:t>
            </a:r>
          </a:p>
          <a:p>
            <a:pPr eaLnBrk="1" hangingPunct="1">
              <a:spcBef>
                <a:spcPct val="0"/>
              </a:spcBef>
              <a:buClrTx/>
              <a:buSzTx/>
              <a:buFontTx/>
              <a:buNone/>
            </a:pPr>
            <a:r>
              <a:rPr lang="en-US" altLang="zh-TW" sz="2000" b="1" dirty="0">
                <a:ea typeface="新細明體" panose="02020500000000000000" pitchFamily="18" charset="-120"/>
              </a:rPr>
              <a:t>&lt;/s/</a:t>
            </a:r>
            <a:r>
              <a:rPr lang="en-US" altLang="zh-TW" sz="2000" b="1" dirty="0" err="1">
                <a:ea typeface="新細明體" panose="02020500000000000000" pitchFamily="18" charset="-120"/>
              </a:rPr>
              <a:t>oulu</a:t>
            </a:r>
            <a:r>
              <a:rPr lang="en-US" altLang="zh-TW" sz="2000" b="1" dirty="0">
                <a:ea typeface="新細明體" panose="02020500000000000000" pitchFamily="18" charset="-120"/>
              </a:rPr>
              <a:t>/temp&gt;;title="Temperature in Oulu";</a:t>
            </a:r>
            <a:r>
              <a:rPr lang="en-US" altLang="zh-TW" sz="2000" b="1" dirty="0" err="1">
                <a:ea typeface="新細明體" panose="02020500000000000000" pitchFamily="18" charset="-120"/>
              </a:rPr>
              <a:t>ct</a:t>
            </a:r>
            <a:r>
              <a:rPr lang="en-US" altLang="zh-TW" sz="2000" b="1" dirty="0">
                <a:ea typeface="新細明體" panose="02020500000000000000" pitchFamily="18" charset="-120"/>
              </a:rPr>
              <a:t>=1,</a:t>
            </a:r>
          </a:p>
          <a:p>
            <a:pPr eaLnBrk="1" hangingPunct="1">
              <a:spcBef>
                <a:spcPct val="0"/>
              </a:spcBef>
              <a:buClrTx/>
              <a:buSzTx/>
              <a:buFontTx/>
              <a:buNone/>
            </a:pPr>
            <a:r>
              <a:rPr lang="en-US" altLang="zh-TW" sz="2000" b="1" dirty="0">
                <a:ea typeface="新細明體" panose="02020500000000000000" pitchFamily="18" charset="-120"/>
              </a:rPr>
              <a:t>&lt;/s/temp&gt;;</a:t>
            </a:r>
            <a:r>
              <a:rPr lang="en-US" altLang="zh-TW" sz="2000" b="1" dirty="0" err="1">
                <a:ea typeface="新細明體" panose="02020500000000000000" pitchFamily="18" charset="-120"/>
              </a:rPr>
              <a:t>rt</a:t>
            </a:r>
            <a:r>
              <a:rPr lang="en-US" altLang="zh-TW" sz="2000" b="1" dirty="0">
                <a:ea typeface="新細明體" panose="02020500000000000000" pitchFamily="18" charset="-120"/>
              </a:rPr>
              <a:t>="Temperature";</a:t>
            </a:r>
            <a:r>
              <a:rPr lang="en-US" altLang="zh-TW" sz="2000" b="1" dirty="0" err="1">
                <a:ea typeface="新細明體" panose="02020500000000000000" pitchFamily="18" charset="-120"/>
              </a:rPr>
              <a:t>ct</a:t>
            </a:r>
            <a:r>
              <a:rPr lang="en-US" altLang="zh-TW" sz="2000" b="1" dirty="0">
                <a:ea typeface="新細明體" panose="02020500000000000000" pitchFamily="18" charset="-120"/>
              </a:rPr>
              <a:t>=0</a:t>
            </a:r>
          </a:p>
        </p:txBody>
      </p:sp>
      <p:sp>
        <p:nvSpPr>
          <p:cNvPr id="25606" name="TextBox 6"/>
          <p:cNvSpPr txBox="1">
            <a:spLocks noChangeArrowheads="1"/>
          </p:cNvSpPr>
          <p:nvPr/>
        </p:nvSpPr>
        <p:spPr bwMode="auto">
          <a:xfrm>
            <a:off x="5580063" y="5775325"/>
            <a:ext cx="2840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400" dirty="0">
                <a:latin typeface="Calibri" panose="020F0502020204030204" pitchFamily="34" charset="0"/>
                <a:ea typeface="新細明體" panose="02020500000000000000" pitchFamily="18" charset="-120"/>
              </a:rPr>
              <a:t>Source: IETF IPv6 WG</a:t>
            </a:r>
          </a:p>
        </p:txBody>
      </p:sp>
      <p:sp>
        <p:nvSpPr>
          <p:cNvPr id="2" name="矩形 1"/>
          <p:cNvSpPr/>
          <p:nvPr/>
        </p:nvSpPr>
        <p:spPr>
          <a:xfrm>
            <a:off x="457200" y="6287572"/>
            <a:ext cx="2942600" cy="369332"/>
          </a:xfrm>
          <a:prstGeom prst="rect">
            <a:avLst/>
          </a:prstGeom>
        </p:spPr>
        <p:txBody>
          <a:bodyPr wrap="none">
            <a:spAutoFit/>
          </a:bodyPr>
          <a:lstStyle/>
          <a:p>
            <a:r>
              <a:rPr lang="zh-TW" altLang="en-US" dirty="0"/>
              <a:t>Resource Type </a:t>
            </a:r>
            <a:r>
              <a:rPr lang="en-US" altLang="zh-TW" dirty="0" smtClean="0"/>
              <a:t>‘</a:t>
            </a:r>
            <a:r>
              <a:rPr lang="zh-TW" altLang="en-US" dirty="0" smtClean="0"/>
              <a:t>rt</a:t>
            </a:r>
            <a:r>
              <a:rPr lang="en-US" altLang="zh-TW" dirty="0" smtClean="0"/>
              <a:t>’</a:t>
            </a:r>
            <a:r>
              <a:rPr lang="zh-TW" altLang="en-US" dirty="0" smtClean="0"/>
              <a:t> </a:t>
            </a:r>
            <a:r>
              <a:rPr lang="zh-TW" altLang="en-US" dirty="0"/>
              <a:t>Attribute</a:t>
            </a:r>
          </a:p>
        </p:txBody>
      </p:sp>
      <p:sp>
        <p:nvSpPr>
          <p:cNvPr id="3" name="矩形 2"/>
          <p:cNvSpPr/>
          <p:nvPr/>
        </p:nvSpPr>
        <p:spPr>
          <a:xfrm>
            <a:off x="3995936" y="6289762"/>
            <a:ext cx="3485313" cy="369332"/>
          </a:xfrm>
          <a:prstGeom prst="rect">
            <a:avLst/>
          </a:prstGeom>
        </p:spPr>
        <p:txBody>
          <a:bodyPr wrap="none">
            <a:spAutoFit/>
          </a:bodyPr>
          <a:lstStyle/>
          <a:p>
            <a:r>
              <a:rPr lang="zh-TW" altLang="en-US" dirty="0"/>
              <a:t>Interface Description </a:t>
            </a:r>
            <a:r>
              <a:rPr lang="en-US" altLang="zh-TW" dirty="0" smtClean="0"/>
              <a:t>‘</a:t>
            </a:r>
            <a:r>
              <a:rPr lang="zh-TW" altLang="en-US" dirty="0" smtClean="0"/>
              <a:t>if</a:t>
            </a:r>
            <a:r>
              <a:rPr lang="en-US" altLang="zh-TW" dirty="0" smtClean="0"/>
              <a:t>’</a:t>
            </a:r>
            <a:r>
              <a:rPr lang="zh-TW" altLang="en-US" dirty="0" smtClean="0"/>
              <a:t> </a:t>
            </a:r>
            <a:r>
              <a:rPr lang="zh-TW" altLang="en-US" dirty="0"/>
              <a:t>Attribute</a:t>
            </a:r>
          </a:p>
        </p:txBody>
      </p:sp>
    </p:spTree>
    <p:extLst>
      <p:ext uri="{BB962C8B-B14F-4D97-AF65-F5344CB8AC3E}">
        <p14:creationId xmlns:p14="http://schemas.microsoft.com/office/powerpoint/2010/main" val="397258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TW" smtClean="0"/>
              <a:t>Example of Resource Discovery</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3F7218D-1628-4199-8B9E-37A539D3552D}" type="slidenum">
              <a:rPr kumimoji="0" lang="zh-TW" altLang="en-US">
                <a:latin typeface="Garamond" panose="02020404030301010803" pitchFamily="18" charset="0"/>
              </a:rPr>
              <a:pPr eaLnBrk="1" hangingPunct="1"/>
              <a:t>31</a:t>
            </a:fld>
            <a:endParaRPr kumimoji="0" lang="zh-TW" altLang="en-US">
              <a:latin typeface="Garamond" panose="02020404030301010803" pitchFamily="18" charset="0"/>
            </a:endParaRPr>
          </a:p>
        </p:txBody>
      </p:sp>
      <p:sp>
        <p:nvSpPr>
          <p:cNvPr id="25605" name="TextBox 5"/>
          <p:cNvSpPr txBox="1">
            <a:spLocks noChangeArrowheads="1"/>
          </p:cNvSpPr>
          <p:nvPr/>
        </p:nvSpPr>
        <p:spPr bwMode="auto">
          <a:xfrm>
            <a:off x="827584" y="1658143"/>
            <a:ext cx="613661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000" b="1" dirty="0">
                <a:ea typeface="新細明體" panose="02020500000000000000" pitchFamily="18" charset="-120"/>
              </a:rPr>
              <a:t> REQ: GET /.well-known/core</a:t>
            </a:r>
          </a:p>
          <a:p>
            <a:pPr eaLnBrk="1" hangingPunct="1">
              <a:spcBef>
                <a:spcPct val="0"/>
              </a:spcBef>
              <a:buClrTx/>
              <a:buSzTx/>
              <a:buFontTx/>
              <a:buNone/>
            </a:pPr>
            <a:r>
              <a:rPr lang="en-US" altLang="zh-TW" sz="2000" b="1" dirty="0">
                <a:ea typeface="新細明體" panose="02020500000000000000" pitchFamily="18" charset="-120"/>
              </a:rPr>
              <a:t> </a:t>
            </a:r>
            <a:r>
              <a:rPr lang="en-US" altLang="zh-TW" sz="2000" b="1" dirty="0" smtClean="0">
                <a:ea typeface="新細明體" panose="02020500000000000000" pitchFamily="18" charset="-120"/>
              </a:rPr>
              <a:t>RES</a:t>
            </a:r>
            <a:r>
              <a:rPr lang="en-US" altLang="zh-TW" sz="2000" b="1" dirty="0">
                <a:ea typeface="新細明體" panose="02020500000000000000" pitchFamily="18" charset="-120"/>
              </a:rPr>
              <a:t>: 2.05 Content</a:t>
            </a:r>
          </a:p>
          <a:p>
            <a:pPr eaLnBrk="1" hangingPunct="1">
              <a:spcBef>
                <a:spcPct val="0"/>
              </a:spcBef>
              <a:buClrTx/>
              <a:buSzTx/>
              <a:buFontTx/>
              <a:buNone/>
            </a:pPr>
            <a:r>
              <a:rPr lang="en-US" altLang="zh-TW" sz="2000" b="1" dirty="0">
                <a:ea typeface="新細明體" panose="02020500000000000000" pitchFamily="18" charset="-120"/>
              </a:rPr>
              <a:t> </a:t>
            </a:r>
            <a:r>
              <a:rPr lang="en-US" altLang="zh-TW" sz="2000" b="1" dirty="0" smtClean="0">
                <a:ea typeface="新細明體" panose="02020500000000000000" pitchFamily="18" charset="-120"/>
              </a:rPr>
              <a:t>&lt;/</a:t>
            </a:r>
            <a:r>
              <a:rPr lang="en-US" altLang="zh-TW" sz="2000" b="1" dirty="0">
                <a:ea typeface="新細明體" panose="02020500000000000000" pitchFamily="18" charset="-120"/>
              </a:rPr>
              <a:t>sensors/temp&gt;;if="sensor",</a:t>
            </a:r>
          </a:p>
          <a:p>
            <a:pPr eaLnBrk="1" hangingPunct="1">
              <a:spcBef>
                <a:spcPct val="0"/>
              </a:spcBef>
              <a:buClrTx/>
              <a:buSzTx/>
              <a:buFontTx/>
              <a:buNone/>
            </a:pPr>
            <a:r>
              <a:rPr lang="en-US" altLang="zh-TW" sz="2000" b="1" dirty="0">
                <a:ea typeface="新細明體" panose="02020500000000000000" pitchFamily="18" charset="-120"/>
              </a:rPr>
              <a:t> </a:t>
            </a:r>
            <a:r>
              <a:rPr lang="en-US" altLang="zh-TW" sz="2000" b="1" dirty="0" smtClean="0">
                <a:ea typeface="新細明體" panose="02020500000000000000" pitchFamily="18" charset="-120"/>
              </a:rPr>
              <a:t>&lt;/</a:t>
            </a:r>
            <a:r>
              <a:rPr lang="en-US" altLang="zh-TW" sz="2000" b="1" dirty="0">
                <a:ea typeface="新細明體" panose="02020500000000000000" pitchFamily="18" charset="-120"/>
              </a:rPr>
              <a:t>sensors/light&gt;;if="</a:t>
            </a:r>
            <a:r>
              <a:rPr lang="en-US" altLang="zh-TW" sz="2000" b="1" dirty="0" smtClean="0">
                <a:ea typeface="新細明體" panose="02020500000000000000" pitchFamily="18" charset="-120"/>
              </a:rPr>
              <a:t>sensor“</a:t>
            </a:r>
          </a:p>
          <a:p>
            <a:pPr eaLnBrk="1" hangingPunct="1">
              <a:spcBef>
                <a:spcPct val="0"/>
              </a:spcBef>
              <a:buClrTx/>
              <a:buSzTx/>
              <a:buFontTx/>
              <a:buNone/>
            </a:pPr>
            <a:endParaRPr lang="en-US" altLang="zh-TW" sz="2000" b="1" dirty="0">
              <a:ea typeface="新細明體" panose="02020500000000000000" pitchFamily="18" charset="-120"/>
            </a:endParaRPr>
          </a:p>
          <a:p>
            <a:pPr eaLnBrk="1" hangingPunct="1">
              <a:spcBef>
                <a:spcPct val="0"/>
              </a:spcBef>
              <a:buClrTx/>
              <a:buSzTx/>
              <a:buFontTx/>
              <a:buNone/>
            </a:pPr>
            <a:r>
              <a:rPr lang="en-US" altLang="zh-TW" sz="2000" b="1" dirty="0">
                <a:ea typeface="新細明體" panose="02020500000000000000" pitchFamily="18" charset="-120"/>
              </a:rPr>
              <a:t>REQ: GET /.well-known/core</a:t>
            </a:r>
          </a:p>
          <a:p>
            <a:pPr eaLnBrk="1" hangingPunct="1">
              <a:spcBef>
                <a:spcPct val="0"/>
              </a:spcBef>
              <a:buClrTx/>
              <a:buSzTx/>
              <a:buFontTx/>
              <a:buNone/>
            </a:pPr>
            <a:r>
              <a:rPr lang="en-US" altLang="zh-TW" sz="2000" b="1" dirty="0" smtClean="0">
                <a:ea typeface="新細明體" panose="02020500000000000000" pitchFamily="18" charset="-120"/>
              </a:rPr>
              <a:t>RES</a:t>
            </a:r>
            <a:r>
              <a:rPr lang="en-US" altLang="zh-TW" sz="2000" b="1" dirty="0">
                <a:ea typeface="新細明體" panose="02020500000000000000" pitchFamily="18" charset="-120"/>
              </a:rPr>
              <a:t>: 2.05 Content</a:t>
            </a:r>
          </a:p>
          <a:p>
            <a:pPr eaLnBrk="1" hangingPunct="1">
              <a:spcBef>
                <a:spcPct val="0"/>
              </a:spcBef>
              <a:buClrTx/>
              <a:buSzTx/>
              <a:buFontTx/>
              <a:buNone/>
            </a:pPr>
            <a:r>
              <a:rPr lang="en-US" altLang="zh-TW" sz="2000" b="1" dirty="0" smtClean="0">
                <a:ea typeface="新細明體" panose="02020500000000000000" pitchFamily="18" charset="-120"/>
              </a:rPr>
              <a:t>&lt;/</a:t>
            </a:r>
            <a:r>
              <a:rPr lang="en-US" altLang="zh-TW" sz="2000" b="1" dirty="0">
                <a:ea typeface="新細明體" panose="02020500000000000000" pitchFamily="18" charset="-120"/>
              </a:rPr>
              <a:t>sensors&gt;;</a:t>
            </a:r>
            <a:r>
              <a:rPr lang="en-US" altLang="zh-TW" sz="2000" b="1" dirty="0" err="1" smtClean="0">
                <a:ea typeface="新細明體" panose="02020500000000000000" pitchFamily="18" charset="-120"/>
              </a:rPr>
              <a:t>ct</a:t>
            </a:r>
            <a:r>
              <a:rPr lang="en-US" altLang="zh-TW" sz="2000" b="1" dirty="0" smtClean="0">
                <a:ea typeface="新細明體" panose="02020500000000000000" pitchFamily="18" charset="-120"/>
              </a:rPr>
              <a:t>=40</a:t>
            </a:r>
          </a:p>
          <a:p>
            <a:pPr eaLnBrk="1" hangingPunct="1">
              <a:spcBef>
                <a:spcPct val="0"/>
              </a:spcBef>
              <a:buClrTx/>
              <a:buSzTx/>
              <a:buFontTx/>
              <a:buNone/>
            </a:pPr>
            <a:r>
              <a:rPr lang="en-US" altLang="zh-TW" sz="2000" b="1" dirty="0">
                <a:ea typeface="新細明體" panose="02020500000000000000" pitchFamily="18" charset="-120"/>
              </a:rPr>
              <a:t> </a:t>
            </a:r>
            <a:endParaRPr lang="en-US" altLang="zh-TW" sz="2000" b="1" dirty="0" smtClean="0">
              <a:ea typeface="新細明體" panose="02020500000000000000" pitchFamily="18" charset="-120"/>
            </a:endParaRPr>
          </a:p>
          <a:p>
            <a:pPr eaLnBrk="1" hangingPunct="1">
              <a:spcBef>
                <a:spcPct val="0"/>
              </a:spcBef>
              <a:buClrTx/>
              <a:buSzTx/>
              <a:buFontTx/>
              <a:buNone/>
            </a:pPr>
            <a:r>
              <a:rPr lang="en-US" altLang="zh-TW" sz="2000" b="1" dirty="0">
                <a:ea typeface="新細明體" panose="02020500000000000000" pitchFamily="18" charset="-120"/>
              </a:rPr>
              <a:t>REQ: GET /</a:t>
            </a:r>
            <a:r>
              <a:rPr lang="en-US" altLang="zh-TW" sz="2000" b="1" dirty="0" smtClean="0">
                <a:ea typeface="新細明體" panose="02020500000000000000" pitchFamily="18" charset="-120"/>
              </a:rPr>
              <a:t>sensors</a:t>
            </a:r>
          </a:p>
          <a:p>
            <a:pPr eaLnBrk="1" hangingPunct="1">
              <a:spcBef>
                <a:spcPct val="0"/>
              </a:spcBef>
              <a:buClrTx/>
              <a:buSzTx/>
              <a:buFontTx/>
              <a:buNone/>
            </a:pPr>
            <a:r>
              <a:rPr lang="en-US" altLang="zh-TW" sz="2000" b="1" dirty="0" smtClean="0">
                <a:ea typeface="新細明體" panose="02020500000000000000" pitchFamily="18" charset="-120"/>
              </a:rPr>
              <a:t>RES</a:t>
            </a:r>
            <a:r>
              <a:rPr lang="en-US" altLang="zh-TW" sz="2000" b="1" dirty="0">
                <a:ea typeface="新細明體" panose="02020500000000000000" pitchFamily="18" charset="-120"/>
              </a:rPr>
              <a:t>: 2.05 Content</a:t>
            </a:r>
          </a:p>
          <a:p>
            <a:pPr eaLnBrk="1" hangingPunct="1">
              <a:spcBef>
                <a:spcPct val="0"/>
              </a:spcBef>
              <a:buClrTx/>
              <a:buSzTx/>
              <a:buFontTx/>
              <a:buNone/>
            </a:pPr>
            <a:r>
              <a:rPr lang="en-US" altLang="zh-TW" sz="2000" b="1" dirty="0" smtClean="0">
                <a:ea typeface="新細明體" panose="02020500000000000000" pitchFamily="18" charset="-120"/>
              </a:rPr>
              <a:t>&lt;/</a:t>
            </a:r>
            <a:r>
              <a:rPr lang="en-US" altLang="zh-TW" sz="2000" b="1" dirty="0">
                <a:ea typeface="新細明體" panose="02020500000000000000" pitchFamily="18" charset="-120"/>
              </a:rPr>
              <a:t>sensors/temp&gt;;</a:t>
            </a:r>
            <a:r>
              <a:rPr lang="en-US" altLang="zh-TW" sz="2000" b="1" dirty="0" err="1">
                <a:ea typeface="新細明體" panose="02020500000000000000" pitchFamily="18" charset="-120"/>
              </a:rPr>
              <a:t>rt</a:t>
            </a:r>
            <a:r>
              <a:rPr lang="en-US" altLang="zh-TW" sz="2000" b="1" dirty="0">
                <a:ea typeface="新細明體" panose="02020500000000000000" pitchFamily="18" charset="-120"/>
              </a:rPr>
              <a:t>="</a:t>
            </a:r>
            <a:r>
              <a:rPr lang="en-US" altLang="zh-TW" sz="2000" b="1" dirty="0" err="1">
                <a:ea typeface="新細明體" panose="02020500000000000000" pitchFamily="18" charset="-120"/>
              </a:rPr>
              <a:t>temperature-c";if</a:t>
            </a:r>
            <a:r>
              <a:rPr lang="en-US" altLang="zh-TW" sz="2000" b="1" dirty="0">
                <a:ea typeface="新細明體" panose="02020500000000000000" pitchFamily="18" charset="-120"/>
              </a:rPr>
              <a:t>="sensor",</a:t>
            </a:r>
          </a:p>
          <a:p>
            <a:pPr eaLnBrk="1" hangingPunct="1">
              <a:spcBef>
                <a:spcPct val="0"/>
              </a:spcBef>
              <a:buClrTx/>
              <a:buSzTx/>
              <a:buFontTx/>
              <a:buNone/>
            </a:pPr>
            <a:r>
              <a:rPr lang="en-US" altLang="zh-TW" sz="2000" b="1" dirty="0" smtClean="0">
                <a:ea typeface="新細明體" panose="02020500000000000000" pitchFamily="18" charset="-120"/>
              </a:rPr>
              <a:t>&lt;/</a:t>
            </a:r>
            <a:r>
              <a:rPr lang="en-US" altLang="zh-TW" sz="2000" b="1" dirty="0">
                <a:ea typeface="新細明體" panose="02020500000000000000" pitchFamily="18" charset="-120"/>
              </a:rPr>
              <a:t>sensors/light&gt;;</a:t>
            </a:r>
            <a:r>
              <a:rPr lang="en-US" altLang="zh-TW" sz="2000" b="1" dirty="0" err="1">
                <a:ea typeface="新細明體" panose="02020500000000000000" pitchFamily="18" charset="-120"/>
              </a:rPr>
              <a:t>rt</a:t>
            </a:r>
            <a:r>
              <a:rPr lang="en-US" altLang="zh-TW" sz="2000" b="1" dirty="0">
                <a:ea typeface="新細明體" panose="02020500000000000000" pitchFamily="18" charset="-120"/>
              </a:rPr>
              <a:t>="</a:t>
            </a:r>
            <a:r>
              <a:rPr lang="en-US" altLang="zh-TW" sz="2000" b="1" dirty="0" err="1">
                <a:ea typeface="新細明體" panose="02020500000000000000" pitchFamily="18" charset="-120"/>
              </a:rPr>
              <a:t>light-lux";if</a:t>
            </a:r>
            <a:r>
              <a:rPr lang="en-US" altLang="zh-TW" sz="2000" b="1" dirty="0">
                <a:ea typeface="新細明體" panose="02020500000000000000" pitchFamily="18" charset="-120"/>
              </a:rPr>
              <a:t>="sensor"</a:t>
            </a:r>
          </a:p>
        </p:txBody>
      </p:sp>
      <p:sp>
        <p:nvSpPr>
          <p:cNvPr id="25606" name="TextBox 6"/>
          <p:cNvSpPr txBox="1">
            <a:spLocks noChangeArrowheads="1"/>
          </p:cNvSpPr>
          <p:nvPr/>
        </p:nvSpPr>
        <p:spPr bwMode="auto">
          <a:xfrm>
            <a:off x="5580063" y="5775325"/>
            <a:ext cx="2840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400">
                <a:latin typeface="Calibri" panose="020F0502020204030204" pitchFamily="34" charset="0"/>
                <a:ea typeface="新細明體" panose="02020500000000000000" pitchFamily="18" charset="-120"/>
              </a:rPr>
              <a:t>Source: IETF IPv6 WG</a:t>
            </a:r>
          </a:p>
        </p:txBody>
      </p:sp>
    </p:spTree>
    <p:extLst>
      <p:ext uri="{BB962C8B-B14F-4D97-AF65-F5344CB8AC3E}">
        <p14:creationId xmlns:p14="http://schemas.microsoft.com/office/powerpoint/2010/main" val="3379478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TW" smtClean="0"/>
              <a:t>Summary</a:t>
            </a:r>
          </a:p>
        </p:txBody>
      </p:sp>
      <p:sp>
        <p:nvSpPr>
          <p:cNvPr id="26627" name="Content Placeholder 2"/>
          <p:cNvSpPr>
            <a:spLocks noGrp="1"/>
          </p:cNvSpPr>
          <p:nvPr>
            <p:ph idx="1"/>
          </p:nvPr>
        </p:nvSpPr>
        <p:spPr>
          <a:xfrm>
            <a:off x="457200" y="1196975"/>
            <a:ext cx="8229600" cy="4525963"/>
          </a:xfrm>
        </p:spPr>
        <p:txBody>
          <a:bodyPr/>
          <a:lstStyle/>
          <a:p>
            <a:r>
              <a:rPr lang="en-US" altLang="zh-TW" sz="2800" smtClean="0"/>
              <a:t>CoAP is applicable to any IP networks.</a:t>
            </a:r>
          </a:p>
          <a:p>
            <a:r>
              <a:rPr lang="en-US" altLang="zh-TW" sz="2800" smtClean="0"/>
              <a:t>Open source software available for these protocols.</a:t>
            </a:r>
          </a:p>
          <a:p>
            <a:pPr lvl="1"/>
            <a:r>
              <a:rPr lang="en-US" altLang="zh-TW" sz="2400" smtClean="0">
                <a:hlinkClick r:id="rId3"/>
              </a:rPr>
              <a:t>http://coapy.sourceforge.net/index.html</a:t>
            </a:r>
            <a:endParaRPr lang="en-US" altLang="zh-TW" sz="2400" smtClean="0"/>
          </a:p>
          <a:p>
            <a:pPr lvl="1"/>
            <a:r>
              <a:rPr lang="en-US" altLang="zh-TW" sz="2400" smtClean="0"/>
              <a:t>CoAPy: Constrained Application Protocol in Python</a:t>
            </a:r>
          </a:p>
          <a:p>
            <a:pPr lvl="1"/>
            <a:endParaRPr lang="en-US" altLang="zh-TW" smtClean="0"/>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82A7D2E4-200F-4B55-AE1F-2767E1556ECC}" type="slidenum">
              <a:rPr kumimoji="0" lang="zh-TW" altLang="en-US">
                <a:latin typeface="Garamond" panose="02020404030301010803" pitchFamily="18" charset="0"/>
              </a:rPr>
              <a:pPr eaLnBrk="1" hangingPunct="1"/>
              <a:t>32</a:t>
            </a:fld>
            <a:endParaRPr kumimoji="0" lang="zh-TW" altLang="en-US">
              <a:latin typeface="Garamond" panose="02020404030301010803" pitchFamily="18" charset="0"/>
            </a:endParaRPr>
          </a:p>
        </p:txBody>
      </p:sp>
    </p:spTree>
    <p:extLst>
      <p:ext uri="{BB962C8B-B14F-4D97-AF65-F5344CB8AC3E}">
        <p14:creationId xmlns:p14="http://schemas.microsoft.com/office/powerpoint/2010/main" val="1395296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標題 1"/>
          <p:cNvSpPr>
            <a:spLocks noGrp="1"/>
          </p:cNvSpPr>
          <p:nvPr>
            <p:ph type="title"/>
          </p:nvPr>
        </p:nvSpPr>
        <p:spPr/>
        <p:txBody>
          <a:bodyPr/>
          <a:lstStyle/>
          <a:p>
            <a:r>
              <a:rPr lang="en-US" altLang="zh-TW" smtClean="0"/>
              <a:t>Q&amp;A</a:t>
            </a:r>
            <a:endParaRPr lang="zh-TW" altLang="en-US" smtClean="0"/>
          </a:p>
        </p:txBody>
      </p:sp>
      <p:sp>
        <p:nvSpPr>
          <p:cNvPr id="8601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kumimoji="1" sz="3000">
                <a:solidFill>
                  <a:schemeClr val="tx1"/>
                </a:solidFill>
                <a:latin typeface="Arial" pitchFamily="34" charset="0"/>
                <a:ea typeface="新細明體" pitchFamily="18" charset="-120"/>
              </a:defRPr>
            </a:lvl1pPr>
            <a:lvl2pPr marL="742950" indent="-285750">
              <a:spcBef>
                <a:spcPct val="20000"/>
              </a:spcBef>
              <a:buClr>
                <a:schemeClr val="accent2"/>
              </a:buClr>
              <a:buSzPct val="60000"/>
              <a:buFont typeface="Wingdings" pitchFamily="2" charset="2"/>
              <a:buChar char="q"/>
              <a:defRPr kumimoji="1" sz="2600">
                <a:solidFill>
                  <a:schemeClr val="tx1"/>
                </a:solidFill>
                <a:latin typeface="Arial" pitchFamily="34" charset="0"/>
                <a:ea typeface="新細明體" pitchFamily="18" charset="-120"/>
              </a:defRPr>
            </a:lvl2pPr>
            <a:lvl3pPr marL="1143000" indent="-228600">
              <a:spcBef>
                <a:spcPct val="20000"/>
              </a:spcBef>
              <a:buClr>
                <a:schemeClr val="accent1"/>
              </a:buClr>
              <a:buSzPct val="65000"/>
              <a:buFont typeface="Wingdings" pitchFamily="2" charset="2"/>
              <a:buChar char="n"/>
              <a:defRPr kumimoji="1" sz="2200">
                <a:solidFill>
                  <a:schemeClr val="tx1"/>
                </a:solidFill>
                <a:latin typeface="Arial" pitchFamily="34" charset="0"/>
                <a:ea typeface="新細明體" pitchFamily="18" charset="-120"/>
              </a:defRPr>
            </a:lvl3pPr>
            <a:lvl4pPr marL="1600200" indent="-228600">
              <a:spcBef>
                <a:spcPct val="20000"/>
              </a:spcBef>
              <a:buClr>
                <a:schemeClr val="accent2"/>
              </a:buClr>
              <a:buSzPct val="70000"/>
              <a:buFont typeface="Wingdings" pitchFamily="2" charset="2"/>
              <a:buChar char="q"/>
              <a:defRPr kumimoji="1" sz="2000">
                <a:solidFill>
                  <a:schemeClr val="tx1"/>
                </a:solidFill>
                <a:latin typeface="Arial" pitchFamily="34" charset="0"/>
                <a:ea typeface="新細明體" pitchFamily="18" charset="-120"/>
              </a:defRPr>
            </a:lvl4pPr>
            <a:lvl5pPr marL="2057400" indent="-228600">
              <a:spcBef>
                <a:spcPct val="20000"/>
              </a:spcBef>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itchFamily="2" charset="2"/>
              <a:buChar char="§"/>
              <a:defRPr kumimoji="1" sz="2000">
                <a:solidFill>
                  <a:schemeClr val="tx1"/>
                </a:solidFill>
                <a:latin typeface="Arial" pitchFamily="34" charset="0"/>
                <a:ea typeface="新細明體" pitchFamily="18" charset="-120"/>
              </a:defRPr>
            </a:lvl9pPr>
          </a:lstStyle>
          <a:p>
            <a:pPr>
              <a:spcBef>
                <a:spcPct val="0"/>
              </a:spcBef>
              <a:buClrTx/>
              <a:buSzTx/>
              <a:buFontTx/>
              <a:buNone/>
            </a:pPr>
            <a:fld id="{FE3E8507-59F6-4602-A5ED-DF9DD6CD25C7}" type="slidenum">
              <a:rPr kumimoji="0" lang="en-US" altLang="zh-TW" sz="1200" smtClean="0">
                <a:latin typeface="Garamond" pitchFamily="18" charset="0"/>
              </a:rPr>
              <a:pPr>
                <a:spcBef>
                  <a:spcPct val="0"/>
                </a:spcBef>
                <a:buClrTx/>
                <a:buSzTx/>
                <a:buFontTx/>
                <a:buNone/>
              </a:pPr>
              <a:t>33</a:t>
            </a:fld>
            <a:endParaRPr kumimoji="0" lang="en-US" altLang="zh-TW" sz="1200" smtClean="0">
              <a:latin typeface="Garamond" pitchFamily="18" charset="0"/>
            </a:endParaRPr>
          </a:p>
        </p:txBody>
      </p:sp>
      <p:pic>
        <p:nvPicPr>
          <p:cNvPr id="86020" name="圖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412875"/>
            <a:ext cx="432117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77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TW" dirty="0" err="1" smtClean="0">
                <a:ea typeface="新細明體" panose="02020500000000000000" pitchFamily="18" charset="-120"/>
              </a:rPr>
              <a:t>CoRE</a:t>
            </a:r>
            <a:r>
              <a:rPr lang="en-US" altLang="zh-TW" dirty="0" smtClean="0">
                <a:ea typeface="新細明體" panose="02020500000000000000" pitchFamily="18" charset="-120"/>
              </a:rPr>
              <a:t> Documents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F6A5FB70-5B9A-410C-8378-2756849F24B7}" type="slidenum">
              <a:rPr kumimoji="0" lang="zh-TW" altLang="en-US">
                <a:latin typeface="Garamond" panose="02020404030301010803" pitchFamily="18" charset="0"/>
              </a:rPr>
              <a:pPr eaLnBrk="1" hangingPunct="1"/>
              <a:t>4</a:t>
            </a:fld>
            <a:endParaRPr kumimoji="0" lang="zh-TW" altLang="en-US">
              <a:latin typeface="Garamond" panose="02020404030301010803" pitchFamily="18" charset="0"/>
            </a:endParaRPr>
          </a:p>
        </p:txBody>
      </p:sp>
      <p:sp>
        <p:nvSpPr>
          <p:cNvPr id="7198" name="Rectangle 1"/>
          <p:cNvSpPr>
            <a:spLocks noChangeArrowheads="1"/>
          </p:cNvSpPr>
          <p:nvPr/>
        </p:nvSpPr>
        <p:spPr bwMode="auto">
          <a:xfrm>
            <a:off x="457200" y="3289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a:spcBef>
                <a:spcPct val="0"/>
              </a:spcBef>
              <a:buClrTx/>
              <a:buSzTx/>
              <a:buFontTx/>
              <a:buNone/>
            </a:pPr>
            <a:endParaRPr lang="en-US" altLang="zh-TW" sz="1800">
              <a:ea typeface="新細明體" panose="02020500000000000000" pitchFamily="18"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1928977157"/>
              </p:ext>
            </p:extLst>
          </p:nvPr>
        </p:nvGraphicFramePr>
        <p:xfrm>
          <a:off x="539552" y="1763396"/>
          <a:ext cx="8208913" cy="3479800"/>
        </p:xfrm>
        <a:graphic>
          <a:graphicData uri="http://schemas.openxmlformats.org/drawingml/2006/table">
            <a:tbl>
              <a:tblPr firstRow="1" bandRow="1">
                <a:tableStyleId>{93296810-A885-4BE3-A3E7-6D5BEEA58F35}</a:tableStyleId>
              </a:tblPr>
              <a:tblGrid>
                <a:gridCol w="1358233">
                  <a:extLst>
                    <a:ext uri="{9D8B030D-6E8A-4147-A177-3AD203B41FA5}">
                      <a16:colId xmlns:a16="http://schemas.microsoft.com/office/drawing/2014/main" val="20000"/>
                    </a:ext>
                  </a:extLst>
                </a:gridCol>
                <a:gridCol w="4295076">
                  <a:extLst>
                    <a:ext uri="{9D8B030D-6E8A-4147-A177-3AD203B41FA5}">
                      <a16:colId xmlns:a16="http://schemas.microsoft.com/office/drawing/2014/main" val="20001"/>
                    </a:ext>
                  </a:extLst>
                </a:gridCol>
                <a:gridCol w="1331467">
                  <a:extLst>
                    <a:ext uri="{9D8B030D-6E8A-4147-A177-3AD203B41FA5}">
                      <a16:colId xmlns:a16="http://schemas.microsoft.com/office/drawing/2014/main" val="20002"/>
                    </a:ext>
                  </a:extLst>
                </a:gridCol>
                <a:gridCol w="1224137">
                  <a:extLst>
                    <a:ext uri="{9D8B030D-6E8A-4147-A177-3AD203B41FA5}">
                      <a16:colId xmlns:a16="http://schemas.microsoft.com/office/drawing/2014/main" val="20003"/>
                    </a:ext>
                  </a:extLst>
                </a:gridCol>
              </a:tblGrid>
              <a:tr h="370840">
                <a:tc>
                  <a:txBody>
                    <a:bodyPr/>
                    <a:lstStyle/>
                    <a:p>
                      <a:r>
                        <a:rPr lang="en-US" altLang="zh-TW" dirty="0" smtClean="0"/>
                        <a:t>Number</a:t>
                      </a:r>
                      <a:endParaRPr lang="zh-TW" altLang="en-US" dirty="0"/>
                    </a:p>
                  </a:txBody>
                  <a:tcPr/>
                </a:tc>
                <a:tc>
                  <a:txBody>
                    <a:bodyPr/>
                    <a:lstStyle/>
                    <a:p>
                      <a:r>
                        <a:rPr lang="en-US" altLang="zh-TW" dirty="0" smtClean="0"/>
                        <a:t>Title</a:t>
                      </a:r>
                      <a:endParaRPr lang="zh-TW" altLang="en-US" dirty="0"/>
                    </a:p>
                  </a:txBody>
                  <a:tcPr/>
                </a:tc>
                <a:tc>
                  <a:txBody>
                    <a:bodyPr/>
                    <a:lstStyle/>
                    <a:p>
                      <a:r>
                        <a:rPr lang="en-US" altLang="zh-TW" dirty="0" smtClean="0"/>
                        <a:t>Date</a:t>
                      </a:r>
                      <a:endParaRPr lang="zh-TW" altLang="en-US" dirty="0"/>
                    </a:p>
                  </a:txBody>
                  <a:tcPr/>
                </a:tc>
                <a:tc>
                  <a:txBody>
                    <a:bodyPr/>
                    <a:lstStyle/>
                    <a:p>
                      <a:r>
                        <a:rPr lang="en-US" altLang="zh-TW" dirty="0" smtClean="0"/>
                        <a:t>Status</a:t>
                      </a:r>
                      <a:endParaRPr lang="zh-TW" altLang="en-US" dirty="0"/>
                    </a:p>
                  </a:txBody>
                  <a:tcPr/>
                </a:tc>
                <a:extLst>
                  <a:ext uri="{0D108BD9-81ED-4DB2-BD59-A6C34878D82A}">
                    <a16:rowId xmlns:a16="http://schemas.microsoft.com/office/drawing/2014/main" val="10000"/>
                  </a:ext>
                </a:extLst>
              </a:tr>
              <a:tr h="370840">
                <a:tc>
                  <a:txBody>
                    <a:bodyPr/>
                    <a:lstStyle/>
                    <a:p>
                      <a:r>
                        <a:rPr lang="en-US" altLang="zh-TW" smtClean="0"/>
                        <a:t>RFC </a:t>
                      </a:r>
                      <a:r>
                        <a:rPr lang="en-US" altLang="zh-TW" smtClean="0"/>
                        <a:t>7252</a:t>
                      </a:r>
                    </a:p>
                    <a:p>
                      <a:endParaRPr lang="en-US" altLang="zh-TW" dirty="0" smtClean="0"/>
                    </a:p>
                    <a:p>
                      <a:r>
                        <a:rPr lang="en-US" altLang="zh-TW" dirty="0" smtClean="0"/>
                        <a:t>RFC 7959</a:t>
                      </a:r>
                      <a:endParaRPr lang="zh-TW" altLang="en-US" dirty="0"/>
                    </a:p>
                  </a:txBody>
                  <a:tcPr/>
                </a:tc>
                <a:tc>
                  <a:txBody>
                    <a:bodyPr/>
                    <a:lstStyle/>
                    <a:p>
                      <a:r>
                        <a:rPr lang="en-US" altLang="zh-TW" dirty="0" smtClean="0"/>
                        <a:t>The Constrained Application Protocol (</a:t>
                      </a:r>
                      <a:r>
                        <a:rPr lang="en-US" altLang="zh-TW" dirty="0" err="1" smtClean="0"/>
                        <a:t>CoAP</a:t>
                      </a:r>
                      <a:r>
                        <a:rPr lang="en-US" altLang="zh-TW" dirty="0" smtClean="0"/>
                        <a:t>)</a:t>
                      </a:r>
                      <a:endParaRPr lang="zh-TW" altLang="en-US" dirty="0"/>
                    </a:p>
                  </a:txBody>
                  <a:tcPr/>
                </a:tc>
                <a:tc>
                  <a:txBody>
                    <a:bodyPr/>
                    <a:lstStyle/>
                    <a:p>
                      <a:r>
                        <a:rPr lang="en-US" altLang="zh-TW" dirty="0" smtClean="0"/>
                        <a:t>June </a:t>
                      </a:r>
                      <a:r>
                        <a:rPr lang="en-US" altLang="zh-TW" dirty="0" smtClean="0"/>
                        <a:t>2014</a:t>
                      </a:r>
                    </a:p>
                    <a:p>
                      <a:r>
                        <a:rPr lang="en-US" altLang="zh-TW" dirty="0" smtClean="0"/>
                        <a:t>August 2016</a:t>
                      </a:r>
                      <a:endParaRPr lang="zh-TW" altLang="en-US" dirty="0"/>
                    </a:p>
                  </a:txBody>
                  <a:tcPr/>
                </a:tc>
                <a:tc>
                  <a:txBody>
                    <a:bodyPr/>
                    <a:lstStyle/>
                    <a:p>
                      <a:r>
                        <a:rPr lang="en-US" altLang="zh-TW" dirty="0" smtClean="0"/>
                        <a:t>Proposed Standard</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smtClean="0"/>
                        <a:t>RFC 7390</a:t>
                      </a:r>
                      <a:endParaRPr lang="zh-TW" altLang="en-US" dirty="0"/>
                    </a:p>
                  </a:txBody>
                  <a:tcPr/>
                </a:tc>
                <a:tc>
                  <a:txBody>
                    <a:bodyPr/>
                    <a:lstStyle/>
                    <a:p>
                      <a:r>
                        <a:rPr lang="en-US" altLang="zh-TW" dirty="0" smtClean="0"/>
                        <a:t>Group Communication for the Constrained Application Protocol (</a:t>
                      </a:r>
                      <a:r>
                        <a:rPr lang="en-US" altLang="zh-TW" dirty="0" err="1" smtClean="0"/>
                        <a:t>CoAP</a:t>
                      </a:r>
                      <a:r>
                        <a:rPr lang="en-US" altLang="zh-TW" dirty="0" smtClean="0"/>
                        <a:t>)</a:t>
                      </a:r>
                      <a:endParaRPr lang="zh-TW" altLang="en-US" dirty="0"/>
                    </a:p>
                  </a:txBody>
                  <a:tcPr/>
                </a:tc>
                <a:tc>
                  <a:txBody>
                    <a:bodyPr/>
                    <a:lstStyle/>
                    <a:p>
                      <a:r>
                        <a:rPr lang="en-US" altLang="zh-TW" dirty="0" smtClean="0"/>
                        <a:t>October 2014</a:t>
                      </a:r>
                      <a:endParaRPr lang="zh-TW" altLang="en-US" dirty="0"/>
                    </a:p>
                  </a:txBody>
                  <a:tcPr/>
                </a:tc>
                <a:tc>
                  <a:txBody>
                    <a:bodyPr/>
                    <a:lstStyle/>
                    <a:p>
                      <a:r>
                        <a:rPr lang="en-US" altLang="zh-TW" dirty="0" smtClean="0"/>
                        <a:t>Experimental</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smtClean="0"/>
                        <a:t>RFC 7641</a:t>
                      </a:r>
                      <a:endParaRPr lang="zh-TW" altLang="en-US" dirty="0"/>
                    </a:p>
                  </a:txBody>
                  <a:tcPr/>
                </a:tc>
                <a:tc>
                  <a:txBody>
                    <a:bodyPr/>
                    <a:lstStyle/>
                    <a:p>
                      <a:r>
                        <a:rPr lang="en-US" altLang="zh-TW" dirty="0" smtClean="0"/>
                        <a:t>Observing Resources in the Constrained Application Protocol (</a:t>
                      </a:r>
                      <a:r>
                        <a:rPr lang="en-US" altLang="zh-TW" dirty="0" err="1" smtClean="0"/>
                        <a:t>CoAP</a:t>
                      </a:r>
                      <a:r>
                        <a:rPr lang="en-US" altLang="zh-TW" dirty="0" smtClean="0"/>
                        <a:t>)</a:t>
                      </a:r>
                      <a:endParaRPr lang="zh-TW" altLang="en-US" dirty="0"/>
                    </a:p>
                  </a:txBody>
                  <a:tcPr/>
                </a:tc>
                <a:tc>
                  <a:txBody>
                    <a:bodyPr/>
                    <a:lstStyle/>
                    <a:p>
                      <a:r>
                        <a:rPr lang="en-US" altLang="zh-TW" dirty="0" smtClean="0"/>
                        <a:t>September 2015</a:t>
                      </a:r>
                      <a:endParaRPr lang="zh-TW" altLang="en-US" dirty="0"/>
                    </a:p>
                  </a:txBody>
                  <a:tcPr/>
                </a:tc>
                <a:tc>
                  <a:txBody>
                    <a:bodyPr/>
                    <a:lstStyle/>
                    <a:p>
                      <a:r>
                        <a:rPr lang="en-US" altLang="zh-TW" dirty="0" smtClean="0"/>
                        <a:t>Proposed Standard</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smtClean="0"/>
                        <a:t>RFC 7650</a:t>
                      </a:r>
                      <a:endParaRPr lang="zh-TW" altLang="en-US" dirty="0"/>
                    </a:p>
                  </a:txBody>
                  <a:tcPr/>
                </a:tc>
                <a:tc>
                  <a:txBody>
                    <a:bodyPr/>
                    <a:lstStyle/>
                    <a:p>
                      <a:r>
                        <a:rPr lang="en-US" altLang="zh-TW" dirty="0" smtClean="0"/>
                        <a:t>A Constrained Application Protocol (</a:t>
                      </a:r>
                      <a:r>
                        <a:rPr lang="en-US" altLang="zh-TW" dirty="0" err="1" smtClean="0"/>
                        <a:t>CoAP</a:t>
                      </a:r>
                      <a:r>
                        <a:rPr lang="en-US" altLang="zh-TW" dirty="0" smtClean="0"/>
                        <a:t>) Usage for </a:t>
                      </a:r>
                      <a:r>
                        <a:rPr lang="en-US" altLang="zh-TW" dirty="0" err="1" smtClean="0"/>
                        <a:t>REsource</a:t>
                      </a:r>
                      <a:r>
                        <a:rPr lang="en-US" altLang="zh-TW" dirty="0" smtClean="0"/>
                        <a:t> </a:t>
                      </a:r>
                      <a:r>
                        <a:rPr lang="en-US" altLang="zh-TW" dirty="0" err="1" smtClean="0"/>
                        <a:t>LOcation</a:t>
                      </a:r>
                      <a:r>
                        <a:rPr lang="en-US" altLang="zh-TW" dirty="0" smtClean="0"/>
                        <a:t> And Discovery (RELOAD)</a:t>
                      </a:r>
                      <a:endParaRPr lang="zh-TW" altLang="en-US" dirty="0"/>
                    </a:p>
                  </a:txBody>
                  <a:tcPr/>
                </a:tc>
                <a:tc>
                  <a:txBody>
                    <a:bodyPr/>
                    <a:lstStyle/>
                    <a:p>
                      <a:r>
                        <a:rPr lang="en-US" altLang="zh-TW" dirty="0" smtClean="0"/>
                        <a:t>September 2015</a:t>
                      </a:r>
                      <a:endParaRPr lang="zh-TW" altLang="en-US" dirty="0"/>
                    </a:p>
                  </a:txBody>
                  <a:tcPr/>
                </a:tc>
                <a:tc>
                  <a:txBody>
                    <a:bodyPr/>
                    <a:lstStyle/>
                    <a:p>
                      <a:r>
                        <a:rPr lang="en-US" altLang="zh-TW" dirty="0" smtClean="0"/>
                        <a:t>Proposed Standard</a:t>
                      </a:r>
                      <a:endParaRPr lang="zh-TW"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7639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5288" y="269875"/>
            <a:ext cx="8229600" cy="1143000"/>
          </a:xfrm>
        </p:spPr>
        <p:txBody>
          <a:bodyPr/>
          <a:lstStyle/>
          <a:p>
            <a:r>
              <a:rPr lang="en-US" altLang="zh-TW" smtClean="0"/>
              <a:t>Constrained IP Networks</a:t>
            </a:r>
          </a:p>
        </p:txBody>
      </p:sp>
      <p:sp>
        <p:nvSpPr>
          <p:cNvPr id="8195" name="Content Placeholder 2"/>
          <p:cNvSpPr>
            <a:spLocks noGrp="1"/>
          </p:cNvSpPr>
          <p:nvPr>
            <p:ph idx="1"/>
          </p:nvPr>
        </p:nvSpPr>
        <p:spPr>
          <a:xfrm>
            <a:off x="468313" y="1268413"/>
            <a:ext cx="8229600" cy="4525962"/>
          </a:xfrm>
        </p:spPr>
        <p:txBody>
          <a:bodyPr/>
          <a:lstStyle/>
          <a:p>
            <a:r>
              <a:rPr lang="en-US" altLang="zh-TW" sz="2000" dirty="0" smtClean="0"/>
              <a:t>A constrained IP network has </a:t>
            </a:r>
            <a:r>
              <a:rPr lang="en-US" altLang="zh-TW" sz="2000" dirty="0" smtClean="0">
                <a:solidFill>
                  <a:srgbClr val="FF0000"/>
                </a:solidFill>
              </a:rPr>
              <a:t>limited packet sizes</a:t>
            </a:r>
            <a:r>
              <a:rPr lang="en-US" altLang="zh-TW" sz="2000" dirty="0" smtClean="0"/>
              <a:t>, may exhibit a high degree of </a:t>
            </a:r>
            <a:r>
              <a:rPr lang="en-US" altLang="zh-TW" sz="2000" dirty="0" smtClean="0">
                <a:solidFill>
                  <a:srgbClr val="FF0000"/>
                </a:solidFill>
              </a:rPr>
              <a:t>packet loss</a:t>
            </a:r>
            <a:r>
              <a:rPr lang="en-US" altLang="zh-TW" sz="2000" dirty="0" smtClean="0"/>
              <a:t>, and may have a substantial number of devices that may be </a:t>
            </a:r>
            <a:r>
              <a:rPr lang="en-US" altLang="zh-TW" sz="2000" dirty="0" smtClean="0">
                <a:solidFill>
                  <a:srgbClr val="FF0000"/>
                </a:solidFill>
              </a:rPr>
              <a:t>powered off </a:t>
            </a:r>
            <a:r>
              <a:rPr lang="en-US" altLang="zh-TW" sz="2000" dirty="0" smtClean="0"/>
              <a:t>at any point in time but </a:t>
            </a:r>
            <a:r>
              <a:rPr lang="en-US" altLang="zh-TW" sz="2000" dirty="0" smtClean="0">
                <a:solidFill>
                  <a:srgbClr val="FF0000"/>
                </a:solidFill>
              </a:rPr>
              <a:t>periodically "wake up" </a:t>
            </a:r>
            <a:r>
              <a:rPr lang="en-US" altLang="zh-TW" sz="2000" dirty="0" smtClean="0"/>
              <a:t>for brief periods of time.</a:t>
            </a:r>
          </a:p>
          <a:p>
            <a:r>
              <a:rPr lang="en-US" altLang="zh-TW" sz="2000" dirty="0" smtClean="0"/>
              <a:t>These networks and the nodes within them are characterized by severe limits on throughput, available power, and particularly on the complexity that can be supported with limited code size and limited RAM per node.</a:t>
            </a:r>
          </a:p>
          <a:p>
            <a:r>
              <a:rPr lang="en-US" altLang="zh-TW" sz="2000" dirty="0" smtClean="0"/>
              <a:t>Low-Power Wireless Personal Area Networks (</a:t>
            </a:r>
            <a:r>
              <a:rPr lang="en-US" altLang="zh-TW" sz="2000" dirty="0" err="1" smtClean="0"/>
              <a:t>LoWPANs</a:t>
            </a:r>
            <a:r>
              <a:rPr lang="en-US" altLang="zh-TW" sz="2000" dirty="0" smtClean="0"/>
              <a:t>) are an example of this type of network. Constrained networks can occur as part of home and building automation, energy management, and the Internet of Things.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31B0E8CA-6017-4AC0-9FC9-2BB5793388E4}" type="slidenum">
              <a:rPr kumimoji="0" lang="zh-TW" altLang="en-US">
                <a:latin typeface="Garamond" panose="02020404030301010803" pitchFamily="18" charset="0"/>
              </a:rPr>
              <a:pPr eaLnBrk="1" hangingPunct="1"/>
              <a:t>5</a:t>
            </a:fld>
            <a:endParaRPr kumimoji="0" lang="zh-TW" altLang="en-US">
              <a:latin typeface="Garamond" panose="02020404030301010803" pitchFamily="18" charset="0"/>
            </a:endParaRPr>
          </a:p>
        </p:txBody>
      </p:sp>
      <p:sp>
        <p:nvSpPr>
          <p:cNvPr id="8197" name="TextBox 4"/>
          <p:cNvSpPr txBox="1">
            <a:spLocks noChangeArrowheads="1"/>
          </p:cNvSpPr>
          <p:nvPr/>
        </p:nvSpPr>
        <p:spPr bwMode="auto">
          <a:xfrm>
            <a:off x="5867400" y="5775325"/>
            <a:ext cx="2951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400">
                <a:latin typeface="Calibri" panose="020F0502020204030204" pitchFamily="34" charset="0"/>
                <a:ea typeface="新細明體" panose="02020500000000000000" pitchFamily="18" charset="-120"/>
              </a:rPr>
              <a:t>Source: IETF CoRE WG</a:t>
            </a:r>
          </a:p>
        </p:txBody>
      </p:sp>
    </p:spTree>
    <p:extLst>
      <p:ext uri="{BB962C8B-B14F-4D97-AF65-F5344CB8AC3E}">
        <p14:creationId xmlns:p14="http://schemas.microsoft.com/office/powerpoint/2010/main" val="309710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TW" smtClean="0"/>
              <a:t>Devices on Constrained Networks</a:t>
            </a:r>
          </a:p>
        </p:txBody>
      </p:sp>
      <p:sp>
        <p:nvSpPr>
          <p:cNvPr id="9219" name="Content Placeholder 2"/>
          <p:cNvSpPr>
            <a:spLocks noGrp="1"/>
          </p:cNvSpPr>
          <p:nvPr>
            <p:ph idx="1"/>
          </p:nvPr>
        </p:nvSpPr>
        <p:spPr>
          <a:xfrm>
            <a:off x="468313" y="1484313"/>
            <a:ext cx="8229600" cy="4525962"/>
          </a:xfrm>
        </p:spPr>
        <p:txBody>
          <a:bodyPr/>
          <a:lstStyle/>
          <a:p>
            <a:r>
              <a:rPr lang="en-US" altLang="zh-TW" sz="2400" dirty="0" smtClean="0"/>
              <a:t>The general architecture consists of nodes on the constrained network, called Devices, that are responsible for one or more Resources that may represent </a:t>
            </a:r>
            <a:r>
              <a:rPr lang="en-US" altLang="zh-TW" sz="2400" dirty="0" smtClean="0">
                <a:solidFill>
                  <a:srgbClr val="FF0000"/>
                </a:solidFill>
              </a:rPr>
              <a:t>sensors</a:t>
            </a:r>
            <a:r>
              <a:rPr lang="en-US" altLang="zh-TW" sz="2400" dirty="0" smtClean="0"/>
              <a:t>, </a:t>
            </a:r>
            <a:r>
              <a:rPr lang="en-US" altLang="zh-TW" sz="2400" dirty="0" smtClean="0">
                <a:solidFill>
                  <a:srgbClr val="FF0000"/>
                </a:solidFill>
              </a:rPr>
              <a:t>actuators</a:t>
            </a:r>
            <a:r>
              <a:rPr lang="en-US" altLang="zh-TW" sz="2400" dirty="0" smtClean="0"/>
              <a:t>, combinations of values or other information. </a:t>
            </a:r>
          </a:p>
          <a:p>
            <a:r>
              <a:rPr lang="en-US" altLang="zh-TW" sz="2400" dirty="0" smtClean="0"/>
              <a:t>Devices send messages to </a:t>
            </a:r>
            <a:r>
              <a:rPr lang="en-US" altLang="zh-TW" sz="2400" dirty="0" smtClean="0">
                <a:solidFill>
                  <a:srgbClr val="FF0000"/>
                </a:solidFill>
              </a:rPr>
              <a:t>change and query resources </a:t>
            </a:r>
            <a:r>
              <a:rPr lang="en-US" altLang="zh-TW" sz="2400" dirty="0" smtClean="0"/>
              <a:t>on other Devices.  </a:t>
            </a:r>
          </a:p>
          <a:p>
            <a:r>
              <a:rPr lang="en-US" altLang="zh-TW" sz="2400" dirty="0" smtClean="0"/>
              <a:t>Devices can send </a:t>
            </a:r>
            <a:r>
              <a:rPr lang="en-US" altLang="zh-TW" sz="2400" dirty="0" smtClean="0">
                <a:solidFill>
                  <a:srgbClr val="FF0000"/>
                </a:solidFill>
              </a:rPr>
              <a:t>notifications about changed </a:t>
            </a:r>
            <a:r>
              <a:rPr lang="en-US" altLang="zh-TW" sz="2400" dirty="0" smtClean="0"/>
              <a:t>resource values to Devices that have subscribed to receive notification about changes. </a:t>
            </a:r>
          </a:p>
          <a:p>
            <a:r>
              <a:rPr lang="en-US" altLang="zh-TW" sz="2400" dirty="0" smtClean="0"/>
              <a:t>A Device can also </a:t>
            </a:r>
            <a:r>
              <a:rPr lang="en-US" altLang="zh-TW" sz="2400" dirty="0" smtClean="0">
                <a:solidFill>
                  <a:srgbClr val="FF0000"/>
                </a:solidFill>
              </a:rPr>
              <a:t>publish or be queried </a:t>
            </a:r>
            <a:r>
              <a:rPr lang="en-US" altLang="zh-TW" sz="2400" dirty="0" smtClean="0"/>
              <a:t>about its resources.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92B94E31-F92D-499F-8294-D283CC32F333}" type="slidenum">
              <a:rPr kumimoji="0" lang="zh-TW" altLang="en-US">
                <a:latin typeface="Garamond" panose="02020404030301010803" pitchFamily="18" charset="0"/>
              </a:rPr>
              <a:pPr eaLnBrk="1" hangingPunct="1"/>
              <a:t>6</a:t>
            </a:fld>
            <a:endParaRPr kumimoji="0" lang="zh-TW" altLang="en-US">
              <a:latin typeface="Garamond" panose="02020404030301010803" pitchFamily="18" charset="0"/>
            </a:endParaRPr>
          </a:p>
        </p:txBody>
      </p:sp>
      <p:sp>
        <p:nvSpPr>
          <p:cNvPr id="9221" name="TextBox 4"/>
          <p:cNvSpPr txBox="1">
            <a:spLocks noChangeArrowheads="1"/>
          </p:cNvSpPr>
          <p:nvPr/>
        </p:nvSpPr>
        <p:spPr bwMode="auto">
          <a:xfrm>
            <a:off x="5867400" y="5661025"/>
            <a:ext cx="284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400">
                <a:latin typeface="Calibri" panose="020F0502020204030204" pitchFamily="34" charset="0"/>
                <a:ea typeface="新細明體" panose="02020500000000000000" pitchFamily="18" charset="-120"/>
              </a:rPr>
              <a:t>Source: IETF IPv6 WG</a:t>
            </a:r>
          </a:p>
        </p:txBody>
      </p:sp>
    </p:spTree>
    <p:extLst>
      <p:ext uri="{BB962C8B-B14F-4D97-AF65-F5344CB8AC3E}">
        <p14:creationId xmlns:p14="http://schemas.microsoft.com/office/powerpoint/2010/main" val="248241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TW" smtClean="0"/>
              <a:t>Application Scope of CoAP</a:t>
            </a:r>
          </a:p>
        </p:txBody>
      </p:sp>
      <p:sp>
        <p:nvSpPr>
          <p:cNvPr id="10243" name="Content Placeholder 2"/>
          <p:cNvSpPr>
            <a:spLocks noGrp="1"/>
          </p:cNvSpPr>
          <p:nvPr>
            <p:ph idx="1"/>
          </p:nvPr>
        </p:nvSpPr>
        <p:spPr>
          <a:xfrm>
            <a:off x="457200" y="1277938"/>
            <a:ext cx="8229600" cy="4530725"/>
          </a:xfrm>
        </p:spPr>
        <p:txBody>
          <a:bodyPr/>
          <a:lstStyle/>
          <a:p>
            <a:r>
              <a:rPr lang="en-US" altLang="zh-TW" sz="2800" dirty="0" err="1" smtClean="0">
                <a:solidFill>
                  <a:srgbClr val="FF0000"/>
                </a:solidFill>
              </a:rPr>
              <a:t>CoAP</a:t>
            </a:r>
            <a:r>
              <a:rPr lang="en-US" altLang="zh-TW" sz="2800" dirty="0" smtClean="0">
                <a:solidFill>
                  <a:srgbClr val="FF0000"/>
                </a:solidFill>
              </a:rPr>
              <a:t> targets the type of operating environments defined in the ROLL and 6LOWPAN working groups</a:t>
            </a:r>
            <a:r>
              <a:rPr lang="en-US" altLang="zh-TW" sz="2800" dirty="0" smtClean="0"/>
              <a:t> which have additional constraints compared to normal IP networks, but the </a:t>
            </a:r>
            <a:r>
              <a:rPr lang="en-US" altLang="zh-TW" sz="2800" dirty="0" err="1" smtClean="0"/>
              <a:t>CoAP</a:t>
            </a:r>
            <a:r>
              <a:rPr lang="en-US" altLang="zh-TW" sz="2800" dirty="0" smtClean="0"/>
              <a:t> protocol will also operate over traditional IP networks.</a:t>
            </a:r>
          </a:p>
          <a:p>
            <a:r>
              <a:rPr lang="en-US" altLang="zh-TW" sz="2800" dirty="0" smtClean="0"/>
              <a:t>This includes applications to </a:t>
            </a:r>
            <a:r>
              <a:rPr lang="en-US" altLang="zh-TW" sz="2800" dirty="0" smtClean="0">
                <a:solidFill>
                  <a:srgbClr val="FF0000"/>
                </a:solidFill>
              </a:rPr>
              <a:t>monitor</a:t>
            </a:r>
            <a:r>
              <a:rPr lang="en-US" altLang="zh-TW" sz="2800" dirty="0" smtClean="0"/>
              <a:t> simple sensors (e.g. temperature sensors, light switches, and power meters), to </a:t>
            </a:r>
            <a:r>
              <a:rPr lang="en-US" altLang="zh-TW" sz="2800" dirty="0" smtClean="0">
                <a:solidFill>
                  <a:srgbClr val="FF0000"/>
                </a:solidFill>
              </a:rPr>
              <a:t>control</a:t>
            </a:r>
            <a:r>
              <a:rPr lang="en-US" altLang="zh-TW" sz="2800" dirty="0" smtClean="0"/>
              <a:t> actuators (e.g. light switches, heating controllers, and door locks), and to </a:t>
            </a:r>
            <a:r>
              <a:rPr lang="en-US" altLang="zh-TW" sz="2800" dirty="0" smtClean="0">
                <a:solidFill>
                  <a:srgbClr val="FF0000"/>
                </a:solidFill>
              </a:rPr>
              <a:t>manage</a:t>
            </a:r>
            <a:r>
              <a:rPr lang="en-US" altLang="zh-TW" sz="2800" dirty="0" smtClean="0"/>
              <a:t> devices.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67507E7-62B4-411C-A039-A96246410A1A}" type="slidenum">
              <a:rPr kumimoji="0" lang="zh-TW" altLang="en-US">
                <a:latin typeface="Garamond" panose="02020404030301010803" pitchFamily="18" charset="0"/>
              </a:rPr>
              <a:pPr eaLnBrk="1" hangingPunct="1"/>
              <a:t>7</a:t>
            </a:fld>
            <a:endParaRPr kumimoji="0" lang="zh-TW" altLang="en-US">
              <a:latin typeface="Garamond" panose="02020404030301010803" pitchFamily="18" charset="0"/>
            </a:endParaRPr>
          </a:p>
        </p:txBody>
      </p:sp>
      <p:sp>
        <p:nvSpPr>
          <p:cNvPr id="10245" name="TextBox 4"/>
          <p:cNvSpPr txBox="1">
            <a:spLocks noChangeArrowheads="1"/>
          </p:cNvSpPr>
          <p:nvPr/>
        </p:nvSpPr>
        <p:spPr bwMode="auto">
          <a:xfrm>
            <a:off x="5364163" y="6237288"/>
            <a:ext cx="2840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400">
                <a:latin typeface="Calibri" panose="020F0502020204030204" pitchFamily="34" charset="0"/>
                <a:ea typeface="新細明體" panose="02020500000000000000" pitchFamily="18" charset="-120"/>
              </a:rPr>
              <a:t>Source: IETF IPv6 WG</a:t>
            </a:r>
          </a:p>
        </p:txBody>
      </p:sp>
    </p:spTree>
    <p:extLst>
      <p:ext uri="{BB962C8B-B14F-4D97-AF65-F5344CB8AC3E}">
        <p14:creationId xmlns:p14="http://schemas.microsoft.com/office/powerpoint/2010/main" val="55988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TW" smtClean="0"/>
              <a:t>CoAP vs. HTTP </a:t>
            </a:r>
          </a:p>
        </p:txBody>
      </p:sp>
      <p:sp>
        <p:nvSpPr>
          <p:cNvPr id="11267" name="Content Placeholder 2"/>
          <p:cNvSpPr>
            <a:spLocks noGrp="1"/>
          </p:cNvSpPr>
          <p:nvPr>
            <p:ph idx="1"/>
          </p:nvPr>
        </p:nvSpPr>
        <p:spPr/>
        <p:txBody>
          <a:bodyPr/>
          <a:lstStyle/>
          <a:p>
            <a:r>
              <a:rPr lang="en-US" altLang="zh-TW" dirty="0" smtClean="0"/>
              <a:t>Like HTTP, the </a:t>
            </a:r>
            <a:r>
              <a:rPr lang="en-US" altLang="zh-TW" dirty="0" err="1" smtClean="0"/>
              <a:t>CoAP</a:t>
            </a:r>
            <a:r>
              <a:rPr lang="en-US" altLang="zh-TW" dirty="0" smtClean="0"/>
              <a:t> is a way of structuring REST communications but optimized for M2M applications.</a:t>
            </a:r>
          </a:p>
          <a:p>
            <a:r>
              <a:rPr lang="en-US" altLang="zh-TW" dirty="0" smtClean="0"/>
              <a:t>TCP and HTTP are considered too heavy for 6LowPAN devices such as sensors.  </a:t>
            </a:r>
            <a:r>
              <a:rPr lang="en-US" altLang="zh-TW" dirty="0" err="1" smtClean="0">
                <a:solidFill>
                  <a:srgbClr val="FF0000"/>
                </a:solidFill>
              </a:rPr>
              <a:t>CoAP</a:t>
            </a:r>
            <a:r>
              <a:rPr lang="en-US" altLang="zh-TW" dirty="0" smtClean="0">
                <a:solidFill>
                  <a:srgbClr val="FF0000"/>
                </a:solidFill>
              </a:rPr>
              <a:t> is thus based on UDP and a compressed simplified message exchange</a:t>
            </a:r>
            <a:r>
              <a:rPr lang="en-US" altLang="zh-TW" dirty="0" smtClean="0"/>
              <a:t>.</a:t>
            </a:r>
          </a:p>
          <a:p>
            <a:endParaRPr lang="en-US" altLang="zh-TW" dirty="0" smtClean="0"/>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4E217628-F406-40F3-99B0-5B19DF9AFFE2}" type="slidenum">
              <a:rPr kumimoji="0" lang="zh-TW" altLang="en-US">
                <a:latin typeface="Garamond" panose="02020404030301010803" pitchFamily="18" charset="0"/>
              </a:rPr>
              <a:pPr eaLnBrk="1" hangingPunct="1"/>
              <a:t>8</a:t>
            </a:fld>
            <a:endParaRPr kumimoji="0" lang="zh-TW" altLang="en-US">
              <a:latin typeface="Garamond" panose="02020404030301010803" pitchFamily="18" charset="0"/>
            </a:endParaRPr>
          </a:p>
        </p:txBody>
      </p:sp>
    </p:spTree>
    <p:extLst>
      <p:ext uri="{BB962C8B-B14F-4D97-AF65-F5344CB8AC3E}">
        <p14:creationId xmlns:p14="http://schemas.microsoft.com/office/powerpoint/2010/main" val="90127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TW" smtClean="0"/>
              <a:t>CoAP RESTful Applications</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05A30A86-CDC3-4B7A-B8DF-E4D852434AF0}" type="slidenum">
              <a:rPr kumimoji="0" lang="zh-TW" altLang="en-US">
                <a:latin typeface="Garamond" panose="02020404030301010803" pitchFamily="18" charset="0"/>
              </a:rPr>
              <a:pPr eaLnBrk="1" hangingPunct="1"/>
              <a:t>9</a:t>
            </a:fld>
            <a:endParaRPr kumimoji="0" lang="zh-TW" altLang="en-US">
              <a:latin typeface="Garamond" panose="02020404030301010803" pitchFamily="18" charset="0"/>
            </a:endParaRPr>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628775"/>
            <a:ext cx="4535488"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TextBox 4"/>
          <p:cNvSpPr txBox="1">
            <a:spLocks noChangeArrowheads="1"/>
          </p:cNvSpPr>
          <p:nvPr/>
        </p:nvSpPr>
        <p:spPr bwMode="auto">
          <a:xfrm>
            <a:off x="5867400" y="5775325"/>
            <a:ext cx="284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標楷體" panose="03000509000000000000" pitchFamily="65" charset="-120"/>
              </a:defRPr>
            </a:lvl1pPr>
            <a:lvl2pPr marL="742950" indent="-285750" eaLnBrk="0" hangingPunct="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標楷體" panose="03000509000000000000" pitchFamily="65" charset="-120"/>
              </a:defRPr>
            </a:lvl2pPr>
            <a:lvl3pPr marL="1143000" indent="-228600" eaLnBrk="0" hangingPunct="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標楷體" panose="03000509000000000000" pitchFamily="65" charset="-120"/>
              </a:defRPr>
            </a:lvl3pPr>
            <a:lvl4pPr marL="1600200" indent="-228600" eaLnBrk="0" hangingPunct="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標楷體" panose="03000509000000000000" pitchFamily="65" charset="-120"/>
              </a:defRPr>
            </a:lvl4pPr>
            <a:lvl5pPr marL="2057400" indent="-228600" eaLnBrk="0" hangingPunct="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標楷體" panose="03000509000000000000" pitchFamily="65" charset="-120"/>
              </a:defRPr>
            </a:lvl9pPr>
          </a:lstStyle>
          <a:p>
            <a:pPr eaLnBrk="1" hangingPunct="1">
              <a:spcBef>
                <a:spcPct val="0"/>
              </a:spcBef>
              <a:buClrTx/>
              <a:buSzTx/>
              <a:buFontTx/>
              <a:buNone/>
            </a:pPr>
            <a:r>
              <a:rPr lang="en-US" altLang="zh-TW" sz="2400">
                <a:latin typeface="Calibri" panose="020F0502020204030204" pitchFamily="34" charset="0"/>
                <a:ea typeface="新細明體" panose="02020500000000000000" pitchFamily="18" charset="-120"/>
              </a:rPr>
              <a:t>Source: IETF IPv6 WG</a:t>
            </a:r>
          </a:p>
        </p:txBody>
      </p:sp>
    </p:spTree>
    <p:extLst>
      <p:ext uri="{BB962C8B-B14F-4D97-AF65-F5344CB8AC3E}">
        <p14:creationId xmlns:p14="http://schemas.microsoft.com/office/powerpoint/2010/main" val="3419588532"/>
      </p:ext>
    </p:extLst>
  </p:cSld>
  <p:clrMapOvr>
    <a:masterClrMapping/>
  </p:clrMapOvr>
</p:sld>
</file>

<file path=ppt/theme/theme1.xml><?xml version="1.0" encoding="utf-8"?>
<a:theme xmlns:a="http://schemas.openxmlformats.org/drawingml/2006/main" name="netbook">
  <a:themeElements>
    <a:clrScheme name="Office 佈景主題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佈景主題">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佈景主題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Office 佈景主題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Office 佈景主題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Office 佈景主題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佈景主題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Office 佈景主題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Office 佈景主題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Office 佈景主題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Office 佈景主題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wnic-white">
  <a:themeElements>
    <a:clrScheme name="twnic-whi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twnic-white">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wnic-whi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twnic-whi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twnic-whi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twnic-whi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twnic-whi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twnic-whi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twnic-whi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twnic-whi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twnic-whi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netbook</Template>
  <TotalTime>3399</TotalTime>
  <Words>3079</Words>
  <Application>Microsoft Office PowerPoint</Application>
  <PresentationFormat>如螢幕大小 (4:3)</PresentationFormat>
  <Paragraphs>396</Paragraphs>
  <Slides>33</Slides>
  <Notes>26</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33</vt:i4>
      </vt:variant>
    </vt:vector>
  </HeadingPairs>
  <TitlesOfParts>
    <vt:vector size="46" baseType="lpstr">
      <vt:lpstr>Arial Unicode MS</vt:lpstr>
      <vt:lpstr>Courier</vt:lpstr>
      <vt:lpstr>Courier-Bold</vt:lpstr>
      <vt:lpstr>新細明體</vt:lpstr>
      <vt:lpstr>標楷體</vt:lpstr>
      <vt:lpstr>Arial</vt:lpstr>
      <vt:lpstr>Calibri</vt:lpstr>
      <vt:lpstr>Courier New</vt:lpstr>
      <vt:lpstr>Garamond</vt:lpstr>
      <vt:lpstr>Times New Roman</vt:lpstr>
      <vt:lpstr>Wingdings</vt:lpstr>
      <vt:lpstr>netbook</vt:lpstr>
      <vt:lpstr>twnic-white</vt:lpstr>
      <vt:lpstr>CoAP: Constrained Application Protocol </vt:lpstr>
      <vt:lpstr>CoAP</vt:lpstr>
      <vt:lpstr>What CoAP is (and is not)</vt:lpstr>
      <vt:lpstr>CoRE Documents</vt:lpstr>
      <vt:lpstr>Constrained IP Networks</vt:lpstr>
      <vt:lpstr>Devices on Constrained Networks</vt:lpstr>
      <vt:lpstr>Application Scope of CoAP</vt:lpstr>
      <vt:lpstr>CoAP vs. HTTP </vt:lpstr>
      <vt:lpstr>CoAP RESTful Applications</vt:lpstr>
      <vt:lpstr>CoAP Server</vt:lpstr>
      <vt:lpstr>CoAP Message Format</vt:lpstr>
      <vt:lpstr>CoAP Code and Message ID</vt:lpstr>
      <vt:lpstr>CoAP Options</vt:lpstr>
      <vt:lpstr>Options</vt:lpstr>
      <vt:lpstr>Examples of Option types</vt:lpstr>
      <vt:lpstr>CoAP Methods</vt:lpstr>
      <vt:lpstr>CoAP URI</vt:lpstr>
      <vt:lpstr>Messaging Model</vt:lpstr>
      <vt:lpstr>Messaging Model</vt:lpstr>
      <vt:lpstr>Example 1 of CoAP Requests</vt:lpstr>
      <vt:lpstr>Example 2a of CoAP Requests</vt:lpstr>
      <vt:lpstr>Example 2b of CoAP Requests</vt:lpstr>
      <vt:lpstr>Example 3a of CoAP Requests (OBSERVE)</vt:lpstr>
      <vt:lpstr>Example 3b of CoAP Requests (OBSERVE)</vt:lpstr>
      <vt:lpstr>Example 4 of CoAP Requests</vt:lpstr>
      <vt:lpstr>Proxying and Caching</vt:lpstr>
      <vt:lpstr>CoAP Caching Model</vt:lpstr>
      <vt:lpstr>CoAP Resource Discovery</vt:lpstr>
      <vt:lpstr>RFC 6690 Link Format</vt:lpstr>
      <vt:lpstr>Example of Resource Discovery</vt:lpstr>
      <vt:lpstr>Example of Resource Discovery</vt:lpstr>
      <vt:lpstr>Summary</vt:lpstr>
      <vt:lpstr>Q&amp;A</vt:lpstr>
    </vt:vector>
  </TitlesOfParts>
  <Company>中正大學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IPv4位址枯竭因應策略</dc:title>
  <dc:creator>rhhwang</dc:creator>
  <cp:lastModifiedBy>User</cp:lastModifiedBy>
  <cp:revision>221</cp:revision>
  <dcterms:created xsi:type="dcterms:W3CDTF">2009-03-20T02:51:28Z</dcterms:created>
  <dcterms:modified xsi:type="dcterms:W3CDTF">2017-12-18T11:02:33Z</dcterms:modified>
</cp:coreProperties>
</file>