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862" r:id="rId2"/>
    <p:sldId id="866" r:id="rId3"/>
    <p:sldId id="888" r:id="rId4"/>
    <p:sldId id="889" r:id="rId5"/>
    <p:sldId id="898" r:id="rId6"/>
    <p:sldId id="890" r:id="rId7"/>
    <p:sldId id="891" r:id="rId8"/>
    <p:sldId id="893" r:id="rId9"/>
    <p:sldId id="892" r:id="rId10"/>
    <p:sldId id="894" r:id="rId11"/>
    <p:sldId id="895" r:id="rId12"/>
    <p:sldId id="896" r:id="rId13"/>
    <p:sldId id="897" r:id="rId14"/>
    <p:sldId id="899" r:id="rId15"/>
    <p:sldId id="900" r:id="rId1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CCFF"/>
    <a:srgbClr val="CC00CC"/>
    <a:srgbClr val="006600"/>
    <a:srgbClr val="6666FF"/>
    <a:srgbClr val="3333CC"/>
    <a:srgbClr val="FD2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434" autoAdjust="0"/>
    <p:restoredTop sz="81174" autoAdjust="0"/>
  </p:normalViewPr>
  <p:slideViewPr>
    <p:cSldViewPr>
      <p:cViewPr varScale="1">
        <p:scale>
          <a:sx n="82" d="100"/>
          <a:sy n="82" d="100"/>
        </p:scale>
        <p:origin x="540" y="84"/>
      </p:cViewPr>
      <p:guideLst>
        <p:guide orient="horz" pos="2160"/>
        <p:guide pos="2880"/>
      </p:guideLst>
    </p:cSldViewPr>
  </p:slideViewPr>
  <p:notesTextViewPr>
    <p:cViewPr>
      <p:scale>
        <a:sx n="100" d="100"/>
        <a:sy n="100" d="100"/>
      </p:scale>
      <p:origin x="0" y="-240"/>
    </p:cViewPr>
  </p:notesTextViewPr>
  <p:sorterViewPr>
    <p:cViewPr>
      <p:scale>
        <a:sx n="66" d="100"/>
        <a:sy n="66" d="100"/>
      </p:scale>
      <p:origin x="0" y="834"/>
    </p:cViewPr>
  </p:sorterViewPr>
  <p:notesViewPr>
    <p:cSldViewPr>
      <p:cViewPr varScale="1">
        <p:scale>
          <a:sx n="85" d="100"/>
          <a:sy n="85" d="100"/>
        </p:scale>
        <p:origin x="-31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0560DFAB-7D74-4605-B188-6904F535BAD3}" type="datetimeFigureOut">
              <a:rPr lang="zh-TW" altLang="en-US"/>
              <a:pPr>
                <a:defRPr/>
              </a:pPr>
              <a:t>2018/1/1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3CCD7163-C447-447F-845B-5C08E122FC3D}" type="slidenum">
              <a:rPr lang="zh-TW" altLang="en-US"/>
              <a:pPr>
                <a:defRPr/>
              </a:pPr>
              <a:t>‹#›</a:t>
            </a:fld>
            <a:endParaRPr lang="zh-TW" altLang="en-US"/>
          </a:p>
        </p:txBody>
      </p:sp>
    </p:spTree>
    <p:extLst>
      <p:ext uri="{BB962C8B-B14F-4D97-AF65-F5344CB8AC3E}">
        <p14:creationId xmlns:p14="http://schemas.microsoft.com/office/powerpoint/2010/main" val="1641776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eeexplore.ieee.org/xpl/RecentIssue.jsp?punumber=2"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ieeexplore.ieee.org/xpl/tocresult.jsp?isnumber=797185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2D5A75E3-576D-4AFE-8336-0C5C3A92D18A}" type="slidenum">
              <a:rPr lang="en-US" altLang="zh-TW" sz="1200">
                <a:solidFill>
                  <a:schemeClr val="tx1"/>
                </a:solidFill>
              </a:rPr>
              <a:pPr eaLnBrk="1" hangingPunct="1"/>
              <a:t>2</a:t>
            </a:fld>
            <a:endParaRPr lang="en-US" altLang="zh-TW" sz="1200">
              <a:solidFill>
                <a:schemeClr val="tx1"/>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89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DVR: Digital </a:t>
            </a:r>
            <a:r>
              <a:rPr lang="en-US" altLang="zh-TW" sz="1200" b="0" i="0" kern="1200" dirty="0" smtClean="0">
                <a:solidFill>
                  <a:schemeClr val="tx1"/>
                </a:solidFill>
                <a:effectLst/>
                <a:latin typeface="+mn-lt"/>
                <a:ea typeface="+mn-ea"/>
                <a:cs typeface="+mn-cs"/>
              </a:rPr>
              <a:t>Video Recorder</a:t>
            </a:r>
          </a:p>
          <a:p>
            <a:r>
              <a:rPr lang="en-US" altLang="zh-TW" sz="1200" b="0" i="0" kern="1200" dirty="0" smtClean="0">
                <a:solidFill>
                  <a:schemeClr val="tx1"/>
                </a:solidFill>
                <a:effectLst/>
                <a:latin typeface="+mn-lt"/>
                <a:ea typeface="+mn-ea"/>
                <a:cs typeface="+mn-cs"/>
              </a:rPr>
              <a:t>NVR:</a:t>
            </a:r>
            <a:r>
              <a:rPr lang="en-US" altLang="zh-TW" sz="1200" b="0" i="0" kern="1200" baseline="0" dirty="0" smtClean="0">
                <a:solidFill>
                  <a:schemeClr val="tx1"/>
                </a:solidFill>
                <a:effectLst/>
                <a:latin typeface="+mn-lt"/>
                <a:ea typeface="+mn-ea"/>
                <a:cs typeface="+mn-cs"/>
              </a:rPr>
              <a:t> Network </a:t>
            </a:r>
            <a:r>
              <a:rPr lang="en-US" altLang="zh-TW" sz="1200" b="0" i="0" kern="1200" dirty="0" smtClean="0">
                <a:solidFill>
                  <a:schemeClr val="tx1"/>
                </a:solidFill>
                <a:effectLst/>
                <a:latin typeface="+mn-lt"/>
                <a:ea typeface="+mn-ea"/>
                <a:cs typeface="+mn-cs"/>
              </a:rPr>
              <a:t>Video Recorder</a:t>
            </a:r>
          </a:p>
          <a:p>
            <a:endParaRPr lang="zh-TW" altLang="en-US" dirty="0"/>
          </a:p>
        </p:txBody>
      </p:sp>
      <p:sp>
        <p:nvSpPr>
          <p:cNvPr id="4" name="投影片編號版面配置區 3"/>
          <p:cNvSpPr>
            <a:spLocks noGrp="1"/>
          </p:cNvSpPr>
          <p:nvPr>
            <p:ph type="sldNum" sz="quarter" idx="10"/>
          </p:nvPr>
        </p:nvSpPr>
        <p:spPr/>
        <p:txBody>
          <a:bodyPr/>
          <a:lstStyle/>
          <a:p>
            <a:pPr>
              <a:defRPr/>
            </a:pPr>
            <a:fld id="{3CCD7163-C447-447F-845B-5C08E122FC3D}" type="slidenum">
              <a:rPr lang="zh-TW" altLang="en-US" smtClean="0"/>
              <a:pPr>
                <a:defRPr/>
              </a:pPr>
              <a:t>7</a:t>
            </a:fld>
            <a:endParaRPr lang="zh-TW" altLang="en-US"/>
          </a:p>
        </p:txBody>
      </p:sp>
    </p:spTree>
    <p:extLst>
      <p:ext uri="{BB962C8B-B14F-4D97-AF65-F5344CB8AC3E}">
        <p14:creationId xmlns:p14="http://schemas.microsoft.com/office/powerpoint/2010/main" val="1711850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Constantinos</a:t>
            </a:r>
            <a:r>
              <a:rPr lang="en-US" altLang="zh-TW" dirty="0" smtClean="0"/>
              <a:t> </a:t>
            </a:r>
            <a:r>
              <a:rPr lang="en-US" altLang="zh-TW" dirty="0" err="1" smtClean="0"/>
              <a:t>Kolias</a:t>
            </a:r>
            <a:r>
              <a:rPr lang="en-US" altLang="zh-TW" dirty="0" smtClean="0"/>
              <a:t>, Georgios </a:t>
            </a:r>
            <a:r>
              <a:rPr lang="en-US" altLang="zh-TW" dirty="0" err="1" smtClean="0"/>
              <a:t>Kambourakis</a:t>
            </a:r>
            <a:r>
              <a:rPr lang="en-US" altLang="zh-TW" dirty="0" smtClean="0"/>
              <a:t>, </a:t>
            </a:r>
            <a:r>
              <a:rPr lang="en-US" altLang="zh-TW" dirty="0" err="1" smtClean="0"/>
              <a:t>Angelos</a:t>
            </a:r>
            <a:r>
              <a:rPr lang="en-US" altLang="zh-TW" dirty="0" smtClean="0"/>
              <a:t> </a:t>
            </a:r>
            <a:r>
              <a:rPr lang="en-US" altLang="zh-TW" dirty="0" err="1" smtClean="0"/>
              <a:t>Stavrou</a:t>
            </a:r>
            <a:r>
              <a:rPr lang="en-US" altLang="zh-TW" dirty="0" smtClean="0"/>
              <a:t>, Jeffrey </a:t>
            </a:r>
            <a:r>
              <a:rPr lang="en-US" altLang="zh-TW" dirty="0" err="1" smtClean="0"/>
              <a:t>Voas</a:t>
            </a:r>
            <a:r>
              <a:rPr lang="en-US" altLang="zh-TW" dirty="0" smtClean="0"/>
              <a:t>, “DDoS in the </a:t>
            </a:r>
            <a:r>
              <a:rPr lang="en-US" altLang="zh-TW" dirty="0" err="1" smtClean="0"/>
              <a:t>IoT</a:t>
            </a:r>
            <a:r>
              <a:rPr lang="en-US" altLang="zh-TW" dirty="0" smtClean="0"/>
              <a:t>: </a:t>
            </a:r>
            <a:r>
              <a:rPr lang="en-US" altLang="zh-TW" dirty="0" err="1" smtClean="0"/>
              <a:t>Mirai</a:t>
            </a:r>
            <a:r>
              <a:rPr lang="en-US" altLang="zh-TW" dirty="0" smtClean="0"/>
              <a:t> and Other Botnets,” IEEE </a:t>
            </a:r>
            <a:r>
              <a:rPr lang="en-US" altLang="zh-TW" sz="1200" b="0" i="0" u="none" strike="noStrike" kern="1200" dirty="0" smtClean="0">
                <a:solidFill>
                  <a:schemeClr val="tx1"/>
                </a:solidFill>
                <a:effectLst/>
                <a:latin typeface="+mn-lt"/>
                <a:ea typeface="+mn-ea"/>
                <a:cs typeface="+mn-cs"/>
                <a:hlinkClick r:id="rId3"/>
              </a:rPr>
              <a:t>Computer</a:t>
            </a:r>
            <a:r>
              <a:rPr lang="en-US" altLang="zh-TW" sz="1200" b="0" i="0" u="none" strike="noStrike"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 Volume 50, </a:t>
            </a:r>
            <a:r>
              <a:rPr lang="en-US" altLang="zh-TW" sz="1200" b="0" i="0" u="none" strike="noStrike" kern="1200" dirty="0" smtClean="0">
                <a:solidFill>
                  <a:schemeClr val="tx1"/>
                </a:solidFill>
                <a:effectLst/>
                <a:latin typeface="+mn-lt"/>
                <a:ea typeface="+mn-ea"/>
                <a:cs typeface="+mn-cs"/>
                <a:hlinkClick r:id="rId4"/>
              </a:rPr>
              <a:t>Issue 7</a:t>
            </a:r>
            <a:r>
              <a:rPr lang="en-US" altLang="zh-TW" sz="1200" b="0" i="0" kern="1200" dirty="0" smtClean="0">
                <a:solidFill>
                  <a:schemeClr val="tx1"/>
                </a:solidFill>
                <a:effectLst/>
                <a:latin typeface="+mn-lt"/>
                <a:ea typeface="+mn-ea"/>
                <a:cs typeface="+mn-cs"/>
              </a:rPr>
              <a:t>, pp. 80-84, 2017.</a:t>
            </a:r>
            <a:endParaRPr lang="zh-TW" altLang="en-US" dirty="0"/>
          </a:p>
        </p:txBody>
      </p:sp>
      <p:sp>
        <p:nvSpPr>
          <p:cNvPr id="4" name="投影片編號版面配置區 3"/>
          <p:cNvSpPr>
            <a:spLocks noGrp="1"/>
          </p:cNvSpPr>
          <p:nvPr>
            <p:ph type="sldNum" sz="quarter" idx="10"/>
          </p:nvPr>
        </p:nvSpPr>
        <p:spPr/>
        <p:txBody>
          <a:bodyPr/>
          <a:lstStyle/>
          <a:p>
            <a:pPr>
              <a:defRPr/>
            </a:pPr>
            <a:fld id="{3CCD7163-C447-447F-845B-5C08E122FC3D}" type="slidenum">
              <a:rPr lang="zh-TW" altLang="en-US" smtClean="0"/>
              <a:pPr>
                <a:defRPr/>
              </a:pPr>
              <a:t>9</a:t>
            </a:fld>
            <a:endParaRPr lang="zh-TW" altLang="en-US"/>
          </a:p>
        </p:txBody>
      </p:sp>
    </p:spTree>
    <p:extLst>
      <p:ext uri="{BB962C8B-B14F-4D97-AF65-F5344CB8AC3E}">
        <p14:creationId xmlns:p14="http://schemas.microsoft.com/office/powerpoint/2010/main" val="154786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The sending application informs TCP that data should be sent immediately.</a:t>
            </a:r>
          </a:p>
          <a:p>
            <a:r>
              <a:rPr lang="en-US" altLang="zh-TW" sz="1200" b="0" i="0" kern="1200" dirty="0" smtClean="0">
                <a:solidFill>
                  <a:schemeClr val="tx1"/>
                </a:solidFill>
                <a:effectLst/>
                <a:latin typeface="+mn-lt"/>
                <a:ea typeface="+mn-ea"/>
                <a:cs typeface="+mn-cs"/>
              </a:rPr>
              <a:t>The PSH flag in the TCP header informs the receiving host that the data should be pushed up to the receiving application immediately.</a:t>
            </a:r>
          </a:p>
          <a:p>
            <a:endParaRPr lang="zh-TW" altLang="en-US" dirty="0"/>
          </a:p>
        </p:txBody>
      </p:sp>
      <p:sp>
        <p:nvSpPr>
          <p:cNvPr id="4" name="投影片編號版面配置區 3"/>
          <p:cNvSpPr>
            <a:spLocks noGrp="1"/>
          </p:cNvSpPr>
          <p:nvPr>
            <p:ph type="sldNum" sz="quarter" idx="10"/>
          </p:nvPr>
        </p:nvSpPr>
        <p:spPr/>
        <p:txBody>
          <a:bodyPr/>
          <a:lstStyle/>
          <a:p>
            <a:pPr>
              <a:defRPr/>
            </a:pPr>
            <a:fld id="{3CCD7163-C447-447F-845B-5C08E122FC3D}" type="slidenum">
              <a:rPr lang="zh-TW" altLang="en-US" smtClean="0"/>
              <a:pPr>
                <a:defRPr/>
              </a:pPr>
              <a:t>13</a:t>
            </a:fld>
            <a:endParaRPr lang="zh-TW" altLang="en-US"/>
          </a:p>
        </p:txBody>
      </p:sp>
    </p:spTree>
    <p:extLst>
      <p:ext uri="{BB962C8B-B14F-4D97-AF65-F5344CB8AC3E}">
        <p14:creationId xmlns:p14="http://schemas.microsoft.com/office/powerpoint/2010/main" val="39047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&gt;Constant </a:t>
            </a:r>
            <a:r>
              <a:rPr lang="en-US" altLang="zh-TW" dirty="0" smtClean="0"/>
              <a:t>and unobtrusive operation. Unlike laptop and desktop computers, which have frequent on–off cycles, many </a:t>
            </a:r>
            <a:r>
              <a:rPr lang="en-US" altLang="zh-TW" dirty="0" err="1" smtClean="0"/>
              <a:t>IoT</a:t>
            </a:r>
            <a:r>
              <a:rPr lang="en-US" altLang="zh-TW" dirty="0" smtClean="0"/>
              <a:t> devices such as webcams and wireless routers operate 24/7 and in many cases aren’t properly recognized as computing devices</a:t>
            </a:r>
            <a:r>
              <a:rPr lang="en-US" altLang="zh-TW" dirty="0" smtClean="0"/>
              <a:t>. (</a:t>
            </a:r>
            <a:r>
              <a:rPr lang="en-US" altLang="zh-TW" sz="1200" dirty="0" smtClean="0"/>
              <a:t>unobtrusive </a:t>
            </a:r>
            <a:r>
              <a:rPr lang="zh-TW" altLang="en-US" sz="1200" dirty="0" smtClean="0"/>
              <a:t>不顯眼的</a:t>
            </a:r>
            <a:r>
              <a:rPr lang="en-US" altLang="zh-TW" sz="1200" dirty="0" smtClean="0"/>
              <a:t>)</a:t>
            </a:r>
            <a:endParaRPr lang="en-US" altLang="zh-TW" dirty="0" smtClean="0"/>
          </a:p>
          <a:p>
            <a:r>
              <a:rPr lang="en-US" altLang="zh-TW" dirty="0" smtClean="0"/>
              <a:t>&gt;Feeble </a:t>
            </a:r>
            <a:r>
              <a:rPr lang="en-US" altLang="zh-TW" dirty="0" smtClean="0"/>
              <a:t>protection. In their rush to penetrate the </a:t>
            </a:r>
            <a:r>
              <a:rPr lang="en-US" altLang="zh-TW" dirty="0" err="1" smtClean="0"/>
              <a:t>IoT</a:t>
            </a:r>
            <a:r>
              <a:rPr lang="en-US" altLang="zh-TW" dirty="0" smtClean="0"/>
              <a:t> market, many device vendors neglect security in favor of user-friendliness </a:t>
            </a:r>
          </a:p>
          <a:p>
            <a:r>
              <a:rPr lang="en-US" altLang="zh-TW" dirty="0" smtClean="0"/>
              <a:t>and usability</a:t>
            </a:r>
            <a:r>
              <a:rPr lang="en-US" altLang="zh-TW" dirty="0" smtClean="0"/>
              <a:t>.</a:t>
            </a:r>
          </a:p>
          <a:p>
            <a:r>
              <a:rPr lang="en-US" altLang="zh-TW" dirty="0" smtClean="0"/>
              <a:t>&gt;Poor </a:t>
            </a:r>
            <a:r>
              <a:rPr lang="en-US" altLang="zh-TW" dirty="0" smtClean="0"/>
              <a:t>maintenance. Most </a:t>
            </a:r>
            <a:r>
              <a:rPr lang="en-US" altLang="zh-TW" dirty="0" err="1" smtClean="0"/>
              <a:t>IoT</a:t>
            </a:r>
            <a:r>
              <a:rPr lang="en-US" altLang="zh-TW" dirty="0" smtClean="0"/>
              <a:t> devices fall under the setup-and-forget umbrella— after initially setting them up, users and network administrators forget about them unless they stop working properly</a:t>
            </a:r>
            <a:r>
              <a:rPr lang="en-US" altLang="zh-TW" dirty="0" smtClean="0"/>
              <a:t>. (</a:t>
            </a:r>
            <a:r>
              <a:rPr lang="en-US" altLang="zh-TW" sz="1200" dirty="0" smtClean="0"/>
              <a:t>Feeble </a:t>
            </a:r>
            <a:r>
              <a:rPr lang="zh-TW" altLang="en-US" sz="1200" dirty="0" smtClean="0"/>
              <a:t>微弱</a:t>
            </a:r>
            <a:r>
              <a:rPr lang="en-US" altLang="zh-TW" sz="1200" dirty="0" smtClean="0"/>
              <a:t>)</a:t>
            </a:r>
            <a:endParaRPr lang="en-US" altLang="zh-TW" dirty="0" smtClean="0"/>
          </a:p>
          <a:p>
            <a:r>
              <a:rPr lang="en-US" altLang="zh-TW" dirty="0" smtClean="0"/>
              <a:t>&gt;Considerable </a:t>
            </a:r>
            <a:r>
              <a:rPr lang="en-US" altLang="zh-TW" dirty="0" smtClean="0"/>
              <a:t>attack traffic . Contrary to common belief, </a:t>
            </a:r>
            <a:r>
              <a:rPr lang="en-US" altLang="zh-TW" dirty="0" err="1" smtClean="0"/>
              <a:t>IoT</a:t>
            </a:r>
            <a:r>
              <a:rPr lang="en-US" altLang="zh-TW" dirty="0" smtClean="0"/>
              <a:t> devices are powerful enough and well situated to produce DDoS </a:t>
            </a:r>
          </a:p>
          <a:p>
            <a:r>
              <a:rPr lang="en-US" altLang="zh-TW" dirty="0" smtClean="0"/>
              <a:t>attack traffic comparable to that of modern desktop systems.</a:t>
            </a:r>
          </a:p>
          <a:p>
            <a:r>
              <a:rPr lang="en-US" altLang="zh-TW" dirty="0" smtClean="0"/>
              <a:t>&gt;</a:t>
            </a:r>
            <a:r>
              <a:rPr lang="en-US" altLang="zh-TW" dirty="0" err="1" smtClean="0"/>
              <a:t>Noninteractive</a:t>
            </a:r>
            <a:r>
              <a:rPr lang="en-US" altLang="zh-TW" dirty="0" smtClean="0"/>
              <a:t> </a:t>
            </a:r>
            <a:r>
              <a:rPr lang="en-US" altLang="zh-TW" dirty="0" smtClean="0"/>
              <a:t>or minimally interactive user interfaces. Because </a:t>
            </a:r>
            <a:r>
              <a:rPr lang="en-US" altLang="zh-TW" dirty="0" err="1" smtClean="0"/>
              <a:t>IoT</a:t>
            </a:r>
            <a:r>
              <a:rPr lang="en-US" altLang="zh-TW" dirty="0" smtClean="0"/>
              <a:t> devices tend to require minimum user intervention, infections are more likely to go unnoticed. Even when they’re noticed, there’s no easy way for the user to address them short of replacing the device. </a:t>
            </a:r>
            <a:endParaRPr lang="zh-TW" altLang="en-US" dirty="0"/>
          </a:p>
        </p:txBody>
      </p:sp>
      <p:sp>
        <p:nvSpPr>
          <p:cNvPr id="4" name="投影片編號版面配置區 3"/>
          <p:cNvSpPr>
            <a:spLocks noGrp="1"/>
          </p:cNvSpPr>
          <p:nvPr>
            <p:ph type="sldNum" sz="quarter" idx="10"/>
          </p:nvPr>
        </p:nvSpPr>
        <p:spPr/>
        <p:txBody>
          <a:bodyPr/>
          <a:lstStyle/>
          <a:p>
            <a:pPr>
              <a:defRPr/>
            </a:pPr>
            <a:fld id="{3CCD7163-C447-447F-845B-5C08E122FC3D}" type="slidenum">
              <a:rPr lang="zh-TW" altLang="en-US" smtClean="0"/>
              <a:pPr>
                <a:defRPr/>
              </a:pPr>
              <a:t>15</a:t>
            </a:fld>
            <a:endParaRPr lang="zh-TW" altLang="en-US"/>
          </a:p>
        </p:txBody>
      </p:sp>
    </p:spTree>
    <p:extLst>
      <p:ext uri="{BB962C8B-B14F-4D97-AF65-F5344CB8AC3E}">
        <p14:creationId xmlns:p14="http://schemas.microsoft.com/office/powerpoint/2010/main" val="108113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642886" y="2285992"/>
            <a:ext cx="7858228" cy="1643074"/>
          </a:xfrm>
        </p:spPr>
        <p:txBody>
          <a:bodyPr anchor="ctr"/>
          <a:lstStyle>
            <a:lvl1pPr algn="ctr">
              <a:defRPr sz="4000" baseline="0">
                <a:solidFill>
                  <a:schemeClr val="tx1"/>
                </a:solidFill>
                <a:latin typeface="Times New Roman" pitchFamily="18" charset="0"/>
                <a:ea typeface="標楷體" pitchFamily="65" charset="-120"/>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baseline="0">
                <a:solidFill>
                  <a:schemeClr val="tx2"/>
                </a:solidFill>
                <a:latin typeface="Times New Roman" pitchFamily="18" charset="0"/>
                <a:ea typeface="標楷體" pitchFamily="65" charset="-120"/>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4" name="日期版面配置區 27"/>
          <p:cNvSpPr>
            <a:spLocks noGrp="1"/>
          </p:cNvSpPr>
          <p:nvPr>
            <p:ph type="dt" sz="half" idx="10"/>
          </p:nvPr>
        </p:nvSpPr>
        <p:spPr>
          <a:xfrm>
            <a:off x="6400800" y="6354763"/>
            <a:ext cx="2286000" cy="366712"/>
          </a:xfrm>
        </p:spPr>
        <p:txBody>
          <a:bodyPr/>
          <a:lstStyle>
            <a:lvl1pPr>
              <a:defRPr sz="1400" baseline="0">
                <a:latin typeface="Times New Roman" pitchFamily="18" charset="0"/>
                <a:ea typeface="標楷體" pitchFamily="65" charset="-120"/>
              </a:defRPr>
            </a:lvl1pPr>
          </a:lstStyle>
          <a:p>
            <a:pPr>
              <a:defRPr/>
            </a:pPr>
            <a:fld id="{09ED3272-6AE8-4801-80FF-A40B320094D0}" type="datetimeFigureOut">
              <a:rPr lang="zh-TW" altLang="en-US"/>
              <a:pPr>
                <a:defRPr/>
              </a:pPr>
              <a:t>2018/1/1</a:t>
            </a:fld>
            <a:endParaRPr lang="zh-TW" altLang="en-US"/>
          </a:p>
        </p:txBody>
      </p:sp>
      <p:sp>
        <p:nvSpPr>
          <p:cNvPr id="5" name="頁尾版面配置區 16"/>
          <p:cNvSpPr>
            <a:spLocks noGrp="1"/>
          </p:cNvSpPr>
          <p:nvPr>
            <p:ph type="ftr" sz="quarter" idx="11"/>
          </p:nvPr>
        </p:nvSpPr>
        <p:spPr>
          <a:xfrm>
            <a:off x="2898775" y="6354763"/>
            <a:ext cx="3475038" cy="366712"/>
          </a:xfrm>
        </p:spPr>
        <p:txBody>
          <a:bodyPr/>
          <a:lstStyle>
            <a:lvl1pPr>
              <a:defRPr baseline="0">
                <a:latin typeface="Times New Roman" pitchFamily="18" charset="0"/>
                <a:ea typeface="標楷體" pitchFamily="65" charset="-120"/>
              </a:defRPr>
            </a:lvl1pPr>
          </a:lstStyle>
          <a:p>
            <a:pPr>
              <a:defRPr/>
            </a:pPr>
            <a:endParaRPr lang="zh-TW" altLang="en-US"/>
          </a:p>
        </p:txBody>
      </p:sp>
      <p:sp>
        <p:nvSpPr>
          <p:cNvPr id="6" name="投影片編號版面配置區 28"/>
          <p:cNvSpPr>
            <a:spLocks noGrp="1"/>
          </p:cNvSpPr>
          <p:nvPr>
            <p:ph type="sldNum" sz="quarter" idx="12"/>
          </p:nvPr>
        </p:nvSpPr>
        <p:spPr>
          <a:xfrm>
            <a:off x="1216025" y="6354763"/>
            <a:ext cx="1219200" cy="366712"/>
          </a:xfrm>
        </p:spPr>
        <p:txBody>
          <a:bodyPr/>
          <a:lstStyle>
            <a:lvl1pPr>
              <a:defRPr baseline="0">
                <a:latin typeface="Times New Roman" pitchFamily="18" charset="0"/>
                <a:ea typeface="標楷體" pitchFamily="65" charset="-120"/>
              </a:defRPr>
            </a:lvl1pPr>
          </a:lstStyle>
          <a:p>
            <a:pPr>
              <a:defRPr/>
            </a:pPr>
            <a:fld id="{11B8316F-A28E-4AF9-821A-E878981DA209}" type="slidenum">
              <a:rPr lang="zh-TW" altLang="en-US"/>
              <a:pPr>
                <a:defRPr/>
              </a:pPr>
              <a:t>‹#›</a:t>
            </a:fld>
            <a:endParaRPr lang="zh-TW" altLang="en-US"/>
          </a:p>
        </p:txBody>
      </p:sp>
    </p:spTree>
    <p:extLst>
      <p:ext uri="{BB962C8B-B14F-4D97-AF65-F5344CB8AC3E}">
        <p14:creationId xmlns:p14="http://schemas.microsoft.com/office/powerpoint/2010/main" val="8829867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lvl1pPr>
              <a:defRPr sz="2000" baseline="0"/>
            </a:lvl1pPr>
            <a:lvl2pPr>
              <a:defRPr sz="1800" baseline="0"/>
            </a:lvl2pPr>
            <a:lvl3pPr>
              <a:defRPr baseline="0"/>
            </a:lvl3pPr>
            <a:lvl4pPr>
              <a:defRPr baseline="0"/>
            </a:lvl4pPr>
            <a:lvl5pPr>
              <a:defRPr baseline="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日期版面配置區 13"/>
          <p:cNvSpPr>
            <a:spLocks noGrp="1"/>
          </p:cNvSpPr>
          <p:nvPr>
            <p:ph type="dt" sz="half" idx="10"/>
          </p:nvPr>
        </p:nvSpPr>
        <p:spPr/>
        <p:txBody>
          <a:bodyPr/>
          <a:lstStyle>
            <a:lvl1pPr>
              <a:defRPr/>
            </a:lvl1pPr>
          </a:lstStyle>
          <a:p>
            <a:pPr>
              <a:defRPr/>
            </a:pPr>
            <a:fld id="{26DBE449-58D4-4BB5-89BA-13962E8C8D92}" type="datetimeFigureOut">
              <a:rPr lang="zh-TW" altLang="en-US"/>
              <a:pPr>
                <a:defRPr/>
              </a:pPr>
              <a:t>2018/1/1</a:t>
            </a:fld>
            <a:endParaRPr lang="zh-TW" altLang="en-US"/>
          </a:p>
        </p:txBody>
      </p:sp>
      <p:sp>
        <p:nvSpPr>
          <p:cNvPr id="5" name="頁尾版面配置區 2"/>
          <p:cNvSpPr>
            <a:spLocks noGrp="1"/>
          </p:cNvSpPr>
          <p:nvPr>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p:ph type="sldNum" sz="quarter" idx="12"/>
          </p:nvPr>
        </p:nvSpPr>
        <p:spPr/>
        <p:txBody>
          <a:bodyPr/>
          <a:lstStyle>
            <a:lvl1pPr>
              <a:defRPr/>
            </a:lvl1pPr>
          </a:lstStyle>
          <a:p>
            <a:pPr>
              <a:defRPr/>
            </a:pPr>
            <a:fld id="{D22FB981-23B5-40D3-B10D-A18BB873C383}" type="slidenum">
              <a:rPr lang="zh-TW" altLang="en-US"/>
              <a:pPr>
                <a:defRPr/>
              </a:pPr>
              <a:t>‹#›</a:t>
            </a:fld>
            <a:endParaRPr lang="zh-TW" altLang="en-US"/>
          </a:p>
        </p:txBody>
      </p:sp>
    </p:spTree>
    <p:extLst>
      <p:ext uri="{BB962C8B-B14F-4D97-AF65-F5344CB8AC3E}">
        <p14:creationId xmlns:p14="http://schemas.microsoft.com/office/powerpoint/2010/main" val="170121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13"/>
          <p:cNvSpPr>
            <a:spLocks noGrp="1"/>
          </p:cNvSpPr>
          <p:nvPr>
            <p:ph type="dt" sz="half" idx="10"/>
          </p:nvPr>
        </p:nvSpPr>
        <p:spPr/>
        <p:txBody>
          <a:bodyPr/>
          <a:lstStyle>
            <a:lvl1pPr>
              <a:defRPr/>
            </a:lvl1pPr>
          </a:lstStyle>
          <a:p>
            <a:pPr>
              <a:defRPr/>
            </a:pPr>
            <a:fld id="{62E578D6-6EDC-4E37-969E-1BD75AAAA36A}" type="datetimeFigureOut">
              <a:rPr lang="zh-TW" altLang="en-US"/>
              <a:pPr>
                <a:defRPr/>
              </a:pPr>
              <a:t>2018/1/1</a:t>
            </a:fld>
            <a:endParaRPr lang="zh-TW" altLang="en-US"/>
          </a:p>
        </p:txBody>
      </p:sp>
      <p:sp>
        <p:nvSpPr>
          <p:cNvPr id="6" name="頁尾版面配置區 2"/>
          <p:cNvSpPr>
            <a:spLocks noGrp="1"/>
          </p:cNvSpPr>
          <p:nvPr>
            <p:ph type="ftr" sz="quarter" idx="11"/>
          </p:nvPr>
        </p:nvSpPr>
        <p:spPr/>
        <p:txBody>
          <a:bodyPr/>
          <a:lstStyle>
            <a:lvl1pPr>
              <a:defRPr/>
            </a:lvl1pPr>
          </a:lstStyle>
          <a:p>
            <a:pPr>
              <a:defRPr/>
            </a:pPr>
            <a:endParaRPr lang="zh-TW" altLang="en-US"/>
          </a:p>
        </p:txBody>
      </p:sp>
      <p:sp>
        <p:nvSpPr>
          <p:cNvPr id="7" name="投影片編號版面配置區 22"/>
          <p:cNvSpPr>
            <a:spLocks noGrp="1"/>
          </p:cNvSpPr>
          <p:nvPr>
            <p:ph type="sldNum" sz="quarter" idx="12"/>
          </p:nvPr>
        </p:nvSpPr>
        <p:spPr/>
        <p:txBody>
          <a:bodyPr/>
          <a:lstStyle>
            <a:lvl1pPr>
              <a:defRPr/>
            </a:lvl1pPr>
          </a:lstStyle>
          <a:p>
            <a:pPr>
              <a:defRPr/>
            </a:pPr>
            <a:fld id="{8BE0028E-552F-483B-9696-793C741F4340}" type="slidenum">
              <a:rPr lang="zh-TW" altLang="en-US"/>
              <a:pPr>
                <a:defRPr/>
              </a:pPr>
              <a:t>‹#›</a:t>
            </a:fld>
            <a:endParaRPr lang="zh-TW" altLang="en-US"/>
          </a:p>
        </p:txBody>
      </p:sp>
    </p:spTree>
    <p:extLst>
      <p:ext uri="{BB962C8B-B14F-4D97-AF65-F5344CB8AC3E}">
        <p14:creationId xmlns:p14="http://schemas.microsoft.com/office/powerpoint/2010/main" val="29911676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直線接點 7"/>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28600"/>
            <a:ext cx="8229600" cy="914400"/>
          </a:xfrm>
        </p:spPr>
        <p:txBody>
          <a:bodyPr/>
          <a:lstStyle>
            <a:lvl1pPr>
              <a:defRPr baseline="0">
                <a:latin typeface="Times New Roman" pitchFamily="18" charset="0"/>
                <a:ea typeface="標楷體" pitchFamily="65" charset="-120"/>
              </a:defRPr>
            </a:lvl1pPr>
          </a:lstStyle>
          <a:p>
            <a:r>
              <a:rPr lang="zh-TW" altLang="en-US" smtClean="0"/>
              <a:t>按一下以編輯母片標題樣式</a:t>
            </a:r>
            <a:endParaRPr lang="en-US"/>
          </a:p>
        </p:txBody>
      </p:sp>
      <p:sp>
        <p:nvSpPr>
          <p:cNvPr id="4" name="日期版面配置區 2"/>
          <p:cNvSpPr>
            <a:spLocks noGrp="1"/>
          </p:cNvSpPr>
          <p:nvPr>
            <p:ph type="dt" sz="half" idx="10"/>
          </p:nvPr>
        </p:nvSpPr>
        <p:spPr/>
        <p:txBody>
          <a:bodyPr/>
          <a:lstStyle>
            <a:lvl1pPr>
              <a:defRPr baseline="0">
                <a:latin typeface="Times New Roman" pitchFamily="18" charset="0"/>
                <a:ea typeface="標楷體" pitchFamily="65" charset="-120"/>
              </a:defRPr>
            </a:lvl1pPr>
          </a:lstStyle>
          <a:p>
            <a:pPr>
              <a:defRPr/>
            </a:pPr>
            <a:fld id="{EC245576-7460-47A8-82E8-9410FC62738A}" type="datetimeFigureOut">
              <a:rPr lang="zh-TW" altLang="en-US"/>
              <a:pPr>
                <a:defRPr/>
              </a:pPr>
              <a:t>2018/1/1</a:t>
            </a:fld>
            <a:endParaRPr lang="zh-TW" altLang="en-US"/>
          </a:p>
        </p:txBody>
      </p:sp>
      <p:sp>
        <p:nvSpPr>
          <p:cNvPr id="5" name="頁尾版面配置區 3"/>
          <p:cNvSpPr>
            <a:spLocks noGrp="1"/>
          </p:cNvSpPr>
          <p:nvPr>
            <p:ph type="ftr" sz="quarter" idx="11"/>
          </p:nvPr>
        </p:nvSpPr>
        <p:spPr/>
        <p:txBody>
          <a:bodyPr/>
          <a:lstStyle>
            <a:lvl1pPr>
              <a:defRPr baseline="0">
                <a:latin typeface="Times New Roman" pitchFamily="18" charset="0"/>
                <a:ea typeface="標楷體" pitchFamily="65" charset="-120"/>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baseline="0">
                <a:latin typeface="Times New Roman" pitchFamily="18" charset="0"/>
                <a:ea typeface="標楷體" pitchFamily="65" charset="-120"/>
              </a:defRPr>
            </a:lvl1pPr>
          </a:lstStyle>
          <a:p>
            <a:pPr>
              <a:defRPr/>
            </a:pPr>
            <a:fld id="{2FA57527-3119-4827-A8E5-F9CE2181F9F3}" type="slidenum">
              <a:rPr lang="zh-TW" altLang="en-US"/>
              <a:pPr>
                <a:defRPr/>
              </a:pPr>
              <a:t>‹#›</a:t>
            </a:fld>
            <a:endParaRPr lang="zh-TW" altLang="en-US"/>
          </a:p>
        </p:txBody>
      </p:sp>
    </p:spTree>
    <p:extLst>
      <p:ext uri="{BB962C8B-B14F-4D97-AF65-F5344CB8AC3E}">
        <p14:creationId xmlns:p14="http://schemas.microsoft.com/office/powerpoint/2010/main" val="2906878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pPr>
              <a:defRPr/>
            </a:pPr>
            <a:fld id="{44CB9F28-02B6-413F-9252-46F3819FC604}" type="datetimeFigureOut">
              <a:rPr lang="zh-TW" altLang="en-US"/>
              <a:pPr>
                <a:defRPr/>
              </a:pPr>
              <a:t>2018/1/1</a:t>
            </a:fld>
            <a:endParaRPr lang="zh-TW" altLang="en-US"/>
          </a:p>
        </p:txBody>
      </p:sp>
      <p:sp>
        <p:nvSpPr>
          <p:cNvPr id="3" name="頁尾版面配置區 2"/>
          <p:cNvSpPr>
            <a:spLocks noGrp="1"/>
          </p:cNvSpPr>
          <p:nvPr>
            <p:ph type="ftr" sz="quarter" idx="11"/>
          </p:nvPr>
        </p:nvSpPr>
        <p:spPr/>
        <p:txBody>
          <a:bodyPr/>
          <a:lstStyle>
            <a:lvl1pPr>
              <a:defRPr/>
            </a:lvl1pPr>
          </a:lstStyle>
          <a:p>
            <a:pPr>
              <a:defRPr/>
            </a:pPr>
            <a:endParaRPr lang="zh-TW" altLang="en-US"/>
          </a:p>
        </p:txBody>
      </p:sp>
      <p:sp>
        <p:nvSpPr>
          <p:cNvPr id="4" name="投影片編號版面配置區 3"/>
          <p:cNvSpPr>
            <a:spLocks noGrp="1"/>
          </p:cNvSpPr>
          <p:nvPr>
            <p:ph type="sldNum" sz="quarter" idx="12"/>
          </p:nvPr>
        </p:nvSpPr>
        <p:spPr/>
        <p:txBody>
          <a:bodyPr/>
          <a:lstStyle>
            <a:lvl1pPr>
              <a:defRPr/>
            </a:lvl1pPr>
          </a:lstStyle>
          <a:p>
            <a:pPr>
              <a:defRPr/>
            </a:pPr>
            <a:fld id="{10B3A0B0-8BFE-42AA-8D15-305A4A50C0E2}" type="slidenum">
              <a:rPr lang="zh-TW" altLang="en-US"/>
              <a:pPr>
                <a:defRPr/>
              </a:pPr>
              <a:t>‹#›</a:t>
            </a:fld>
            <a:endParaRPr lang="zh-TW" altLang="en-US"/>
          </a:p>
        </p:txBody>
      </p:sp>
    </p:spTree>
    <p:extLst>
      <p:ext uri="{BB962C8B-B14F-4D97-AF65-F5344CB8AC3E}">
        <p14:creationId xmlns:p14="http://schemas.microsoft.com/office/powerpoint/2010/main" val="26029475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版面配置區 13"/>
          <p:cNvSpPr>
            <a:spLocks noGrp="1"/>
          </p:cNvSpPr>
          <p:nvPr>
            <p:ph type="dt" sz="half" idx="10"/>
          </p:nvPr>
        </p:nvSpPr>
        <p:spPr/>
        <p:txBody>
          <a:bodyPr/>
          <a:lstStyle>
            <a:lvl1pPr>
              <a:defRPr/>
            </a:lvl1pPr>
          </a:lstStyle>
          <a:p>
            <a:pPr>
              <a:defRPr/>
            </a:pPr>
            <a:fld id="{E9FFD01D-03DE-45B9-BDEC-310C088D3D77}" type="datetimeFigureOut">
              <a:rPr lang="zh-TW" altLang="en-US"/>
              <a:pPr>
                <a:defRPr/>
              </a:pPr>
              <a:t>2018/1/1</a:t>
            </a:fld>
            <a:endParaRPr lang="zh-TW" altLang="en-US"/>
          </a:p>
        </p:txBody>
      </p:sp>
      <p:sp>
        <p:nvSpPr>
          <p:cNvPr id="3" name="頁尾版面配置區 2"/>
          <p:cNvSpPr>
            <a:spLocks noGrp="1"/>
          </p:cNvSpPr>
          <p:nvPr>
            <p:ph type="ftr" sz="quarter" idx="11"/>
          </p:nvPr>
        </p:nvSpPr>
        <p:spPr/>
        <p:txBody>
          <a:bodyPr/>
          <a:lstStyle>
            <a:lvl1pPr>
              <a:defRPr/>
            </a:lvl1pPr>
          </a:lstStyle>
          <a:p>
            <a:pPr>
              <a:defRPr/>
            </a:pPr>
            <a:endParaRPr lang="zh-TW" altLang="en-US"/>
          </a:p>
        </p:txBody>
      </p:sp>
      <p:sp>
        <p:nvSpPr>
          <p:cNvPr id="4" name="投影片編號版面配置區 22"/>
          <p:cNvSpPr>
            <a:spLocks noGrp="1"/>
          </p:cNvSpPr>
          <p:nvPr>
            <p:ph type="sldNum" sz="quarter" idx="12"/>
          </p:nvPr>
        </p:nvSpPr>
        <p:spPr/>
        <p:txBody>
          <a:bodyPr/>
          <a:lstStyle>
            <a:lvl1pPr>
              <a:defRPr/>
            </a:lvl1pPr>
          </a:lstStyle>
          <a:p>
            <a:pPr>
              <a:defRPr/>
            </a:pPr>
            <a:fld id="{16BD005B-92D0-4648-B4E6-64E597347F47}" type="slidenum">
              <a:rPr lang="zh-TW" altLang="en-US"/>
              <a:pPr>
                <a:defRPr/>
              </a:pPr>
              <a:t>‹#›</a:t>
            </a:fld>
            <a:endParaRPr lang="zh-TW" altLang="en-US"/>
          </a:p>
        </p:txBody>
      </p:sp>
    </p:spTree>
    <p:extLst>
      <p:ext uri="{BB962C8B-B14F-4D97-AF65-F5344CB8AC3E}">
        <p14:creationId xmlns:p14="http://schemas.microsoft.com/office/powerpoint/2010/main" val="16899368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13"/>
          <p:cNvSpPr>
            <a:spLocks noGrp="1"/>
          </p:cNvSpPr>
          <p:nvPr>
            <p:ph type="dt" sz="half" idx="10"/>
          </p:nvPr>
        </p:nvSpPr>
        <p:spPr/>
        <p:txBody>
          <a:bodyPr/>
          <a:lstStyle>
            <a:lvl1pPr>
              <a:defRPr/>
            </a:lvl1pPr>
          </a:lstStyle>
          <a:p>
            <a:pPr>
              <a:defRPr/>
            </a:pPr>
            <a:fld id="{0A58339C-3692-45EE-9DFC-59408D70EBE4}" type="datetimeFigureOut">
              <a:rPr lang="zh-TW" altLang="en-US"/>
              <a:pPr>
                <a:defRPr/>
              </a:pPr>
              <a:t>2018/1/1</a:t>
            </a:fld>
            <a:endParaRPr lang="zh-TW" altLang="en-US"/>
          </a:p>
        </p:txBody>
      </p:sp>
      <p:sp>
        <p:nvSpPr>
          <p:cNvPr id="5" name="頁尾版面配置區 2"/>
          <p:cNvSpPr>
            <a:spLocks noGrp="1"/>
          </p:cNvSpPr>
          <p:nvPr>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p:ph type="sldNum" sz="quarter" idx="12"/>
          </p:nvPr>
        </p:nvSpPr>
        <p:spPr/>
        <p:txBody>
          <a:bodyPr/>
          <a:lstStyle>
            <a:lvl1pPr>
              <a:defRPr/>
            </a:lvl1pPr>
          </a:lstStyle>
          <a:p>
            <a:pPr>
              <a:defRPr/>
            </a:pPr>
            <a:fld id="{B1828B09-5474-4A52-A6B0-9E44E356EC23}" type="slidenum">
              <a:rPr lang="zh-TW" altLang="en-US"/>
              <a:pPr>
                <a:defRPr/>
              </a:pPr>
              <a:t>‹#›</a:t>
            </a:fld>
            <a:endParaRPr lang="zh-TW" altLang="en-US"/>
          </a:p>
        </p:txBody>
      </p:sp>
    </p:spTree>
    <p:extLst>
      <p:ext uri="{BB962C8B-B14F-4D97-AF65-F5344CB8AC3E}">
        <p14:creationId xmlns:p14="http://schemas.microsoft.com/office/powerpoint/2010/main" val="3898326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1027" name="文字版面配置區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fld id="{4D2131AE-D910-49AB-A0D0-C504A638FFEB}" type="datetimeFigureOut">
              <a:rPr lang="zh-TW" altLang="en-US"/>
              <a:pPr>
                <a:defRPr/>
              </a:pPr>
              <a:t>2018/1/1</a:t>
            </a:fld>
            <a:endParaRPr lang="zh-TW" altLang="en-US"/>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endParaRPr lang="zh-TW" altLang="en-US"/>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fld id="{40E9B33A-6B8D-4930-BE17-63F363801B67}" type="slidenum">
              <a:rPr lang="zh-TW" altLang="en-US"/>
              <a:pPr>
                <a:defRPr/>
              </a:pPr>
              <a:t>‹#›</a:t>
            </a:fld>
            <a:endParaRPr lang="zh-TW" altLang="en-US"/>
          </a:p>
        </p:txBody>
      </p:sp>
      <p:sp>
        <p:nvSpPr>
          <p:cNvPr id="1031" name="直線接點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982" r:id="rId1"/>
    <p:sldLayoutId id="2147483977" r:id="rId2"/>
    <p:sldLayoutId id="2147483978" r:id="rId3"/>
    <p:sldLayoutId id="2147483983" r:id="rId4"/>
    <p:sldLayoutId id="2147483984" r:id="rId5"/>
    <p:sldLayoutId id="2147483979" r:id="rId6"/>
    <p:sldLayoutId id="2147483980" r:id="rId7"/>
  </p:sldLayoutIdLst>
  <p:timing>
    <p:tnLst>
      <p:par>
        <p:cTn id="1" dur="indefinite" restart="never" nodeType="tmRoot"/>
      </p:par>
    </p:tnLst>
  </p:timing>
  <p:txStyles>
    <p:titleStyle>
      <a:lvl1pPr algn="l" rtl="0" eaLnBrk="0" fontAlgn="base" hangingPunct="0">
        <a:spcBef>
          <a:spcPct val="0"/>
        </a:spcBef>
        <a:spcAft>
          <a:spcPct val="0"/>
        </a:spcAft>
        <a:defRPr sz="3200" kern="1200">
          <a:solidFill>
            <a:schemeClr val="tx2"/>
          </a:solidFill>
          <a:latin typeface="Times New Roman" pitchFamily="18" charset="0"/>
          <a:ea typeface="標楷體" pitchFamily="65" charset="-120"/>
          <a:cs typeface="+mj-cs"/>
        </a:defRPr>
      </a:lvl1pPr>
      <a:lvl2pPr algn="l" rtl="0" eaLnBrk="0" fontAlgn="base" hangingPunct="0">
        <a:spcBef>
          <a:spcPct val="0"/>
        </a:spcBef>
        <a:spcAft>
          <a:spcPct val="0"/>
        </a:spcAft>
        <a:defRPr sz="32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sz="32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sz="32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sz="3200">
          <a:solidFill>
            <a:schemeClr val="tx2"/>
          </a:solidFill>
          <a:latin typeface="Times New Roman" pitchFamily="18" charset="0"/>
          <a:ea typeface="標楷體" pitchFamily="65" charset="-120"/>
        </a:defRPr>
      </a:lvl5pPr>
      <a:lvl6pPr marL="457200" algn="l" rtl="0" fontAlgn="base">
        <a:spcBef>
          <a:spcPct val="0"/>
        </a:spcBef>
        <a:spcAft>
          <a:spcPct val="0"/>
        </a:spcAft>
        <a:defRPr sz="3200">
          <a:solidFill>
            <a:schemeClr val="tx2"/>
          </a:solidFill>
          <a:latin typeface="Times New Roman" pitchFamily="18" charset="0"/>
          <a:ea typeface="標楷體" pitchFamily="65" charset="-120"/>
        </a:defRPr>
      </a:lvl6pPr>
      <a:lvl7pPr marL="914400" algn="l" rtl="0" fontAlgn="base">
        <a:spcBef>
          <a:spcPct val="0"/>
        </a:spcBef>
        <a:spcAft>
          <a:spcPct val="0"/>
        </a:spcAft>
        <a:defRPr sz="3200">
          <a:solidFill>
            <a:schemeClr val="tx2"/>
          </a:solidFill>
          <a:latin typeface="Times New Roman" pitchFamily="18" charset="0"/>
          <a:ea typeface="標楷體" pitchFamily="65" charset="-120"/>
        </a:defRPr>
      </a:lvl7pPr>
      <a:lvl8pPr marL="1371600" algn="l" rtl="0" fontAlgn="base">
        <a:spcBef>
          <a:spcPct val="0"/>
        </a:spcBef>
        <a:spcAft>
          <a:spcPct val="0"/>
        </a:spcAft>
        <a:defRPr sz="3200">
          <a:solidFill>
            <a:schemeClr val="tx2"/>
          </a:solidFill>
          <a:latin typeface="Times New Roman" pitchFamily="18" charset="0"/>
          <a:ea typeface="標楷體" pitchFamily="65" charset="-120"/>
        </a:defRPr>
      </a:lvl8pPr>
      <a:lvl9pPr marL="1828800" algn="l" rtl="0" fontAlgn="base">
        <a:spcBef>
          <a:spcPct val="0"/>
        </a:spcBef>
        <a:spcAft>
          <a:spcPct val="0"/>
        </a:spcAft>
        <a:defRPr sz="3200">
          <a:solidFill>
            <a:schemeClr val="tx2"/>
          </a:solidFill>
          <a:latin typeface="Times New Roman" pitchFamily="18" charset="0"/>
          <a:ea typeface="標楷體" pitchFamily="65" charset="-12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000" kern="1200">
          <a:solidFill>
            <a:schemeClr val="tx1"/>
          </a:solidFill>
          <a:latin typeface="Times New Roman" pitchFamily="18" charset="0"/>
          <a:ea typeface="標楷體" pitchFamily="65" charset="-120"/>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kern="1200">
          <a:solidFill>
            <a:schemeClr val="tx2"/>
          </a:solidFill>
          <a:latin typeface="Times New Roman" pitchFamily="18" charset="0"/>
          <a:ea typeface="標楷體" pitchFamily="65" charset="-120"/>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kern="1200">
          <a:solidFill>
            <a:schemeClr val="tx1"/>
          </a:solidFill>
          <a:latin typeface="Times New Roman" pitchFamily="18" charset="0"/>
          <a:ea typeface="標楷體" pitchFamily="65" charset="-120"/>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Times New Roman" pitchFamily="18" charset="0"/>
          <a:ea typeface="標楷體" pitchFamily="65" charset="-120"/>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kern="1200">
          <a:solidFill>
            <a:schemeClr val="tx1"/>
          </a:solidFill>
          <a:latin typeface="Times New Roman" pitchFamily="18" charset="0"/>
          <a:ea typeface="標楷體" pitchFamily="65" charset="-12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gnu.org/software/wget/manual%20/wge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err="1" smtClean="0"/>
              <a:t>IoT</a:t>
            </a:r>
            <a:r>
              <a:rPr lang="en-US" altLang="zh-TW" dirty="0" smtClean="0"/>
              <a:t> Security Issues</a:t>
            </a:r>
            <a:endParaRPr lang="zh-TW" altLang="en-US" dirty="0"/>
          </a:p>
        </p:txBody>
      </p:sp>
      <p:sp>
        <p:nvSpPr>
          <p:cNvPr id="5" name="副標題 4"/>
          <p:cNvSpPr>
            <a:spLocks noGrp="1"/>
          </p:cNvSpPr>
          <p:nvPr>
            <p:ph type="subTitle" idx="1"/>
          </p:nvPr>
        </p:nvSpPr>
        <p:spPr/>
        <p:txBody>
          <a:bodyPr/>
          <a:lstStyle/>
          <a:p>
            <a:r>
              <a:rPr lang="zh-TW" altLang="en-US" dirty="0" smtClean="0"/>
              <a:t>國立中正大學資工系 黃仁竑教授</a:t>
            </a:r>
            <a:endParaRPr lang="zh-TW" altLang="en-US" dirty="0"/>
          </a:p>
        </p:txBody>
      </p:sp>
    </p:spTree>
    <p:extLst>
      <p:ext uri="{BB962C8B-B14F-4D97-AF65-F5344CB8AC3E}">
        <p14:creationId xmlns:p14="http://schemas.microsoft.com/office/powerpoint/2010/main" val="3266378952"/>
      </p:ext>
    </p:extLst>
  </p:cSld>
  <p:clrMapOvr>
    <a:masterClrMapping/>
  </p:clrMapOvr>
  <mc:AlternateContent xmlns:mc="http://schemas.openxmlformats.org/markup-compatibility/2006" xmlns:p14="http://schemas.microsoft.com/office/powerpoint/2010/main">
    <mc:Choice Requires="p14">
      <p:transition spd="slow" p14:dur="2000" advTm="8716"/>
    </mc:Choice>
    <mc:Fallback xmlns="">
      <p:transition spd="slow" advTm="871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Mirai</a:t>
            </a:r>
            <a:r>
              <a:rPr lang="en-US" altLang="zh-TW" dirty="0"/>
              <a:t> Botnet </a:t>
            </a:r>
            <a:r>
              <a:rPr lang="en-US" altLang="zh-TW" dirty="0" smtClean="0"/>
              <a:t>Operation</a:t>
            </a:r>
            <a:endParaRPr lang="zh-TW" altLang="en-US" dirty="0"/>
          </a:p>
        </p:txBody>
      </p:sp>
      <p:sp>
        <p:nvSpPr>
          <p:cNvPr id="3" name="內容版面配置區 2"/>
          <p:cNvSpPr>
            <a:spLocks noGrp="1"/>
          </p:cNvSpPr>
          <p:nvPr>
            <p:ph sz="quarter" idx="1"/>
          </p:nvPr>
        </p:nvSpPr>
        <p:spPr/>
        <p:txBody>
          <a:bodyPr/>
          <a:lstStyle/>
          <a:p>
            <a:r>
              <a:rPr lang="en-US" altLang="zh-TW" sz="2400" dirty="0"/>
              <a:t>Initially,  </a:t>
            </a:r>
            <a:r>
              <a:rPr lang="en-US" altLang="zh-TW" sz="2400" dirty="0" err="1"/>
              <a:t>Mirai</a:t>
            </a:r>
            <a:r>
              <a:rPr lang="en-US" altLang="zh-TW" sz="2400" dirty="0"/>
              <a:t>  scans  random  public </a:t>
            </a:r>
            <a:r>
              <a:rPr lang="en-US" altLang="zh-TW" sz="2400" dirty="0" smtClean="0"/>
              <a:t>IP  </a:t>
            </a:r>
            <a:r>
              <a:rPr lang="en-US" altLang="zh-TW" sz="2400" dirty="0"/>
              <a:t>addresses  through  TCP  ports  23 </a:t>
            </a:r>
            <a:r>
              <a:rPr lang="en-US" altLang="zh-TW" sz="2400" dirty="0" smtClean="0"/>
              <a:t>or  </a:t>
            </a:r>
            <a:r>
              <a:rPr lang="en-US" altLang="zh-TW" sz="2400" dirty="0"/>
              <a:t>2323</a:t>
            </a:r>
            <a:r>
              <a:rPr lang="en-US" altLang="zh-TW" sz="2400" dirty="0" smtClean="0"/>
              <a:t>.</a:t>
            </a:r>
          </a:p>
          <a:p>
            <a:r>
              <a:rPr lang="en-US" altLang="zh-TW" sz="2400" dirty="0" smtClean="0"/>
              <a:t>The </a:t>
            </a:r>
            <a:r>
              <a:rPr lang="en-US" altLang="zh-TW" sz="2400" dirty="0"/>
              <a:t>bot engages in a brute-force </a:t>
            </a:r>
            <a:r>
              <a:rPr lang="en-US" altLang="zh-TW" sz="2400" dirty="0" smtClean="0"/>
              <a:t>attack </a:t>
            </a:r>
            <a:r>
              <a:rPr lang="en-US" altLang="zh-TW" sz="2400" dirty="0"/>
              <a:t>to discover the default </a:t>
            </a:r>
            <a:r>
              <a:rPr lang="en-US" altLang="zh-TW" sz="2400" dirty="0" smtClean="0"/>
              <a:t>credentials </a:t>
            </a:r>
            <a:r>
              <a:rPr lang="en-US" altLang="zh-TW" sz="2400" dirty="0"/>
              <a:t>of weakly configured </a:t>
            </a:r>
            <a:r>
              <a:rPr lang="en-US" altLang="zh-TW" sz="2400" dirty="0" err="1"/>
              <a:t>IoT</a:t>
            </a:r>
            <a:r>
              <a:rPr lang="en-US" altLang="zh-TW" sz="2400" dirty="0"/>
              <a:t> </a:t>
            </a:r>
            <a:r>
              <a:rPr lang="en-US" altLang="zh-TW" sz="2400" dirty="0" smtClean="0"/>
              <a:t>devices (</a:t>
            </a:r>
            <a:r>
              <a:rPr lang="en-US" altLang="zh-TW" sz="2400" dirty="0"/>
              <a:t>username–password </a:t>
            </a:r>
            <a:r>
              <a:rPr lang="en-US" altLang="zh-TW" sz="2400" dirty="0" smtClean="0"/>
              <a:t>pairs)</a:t>
            </a:r>
          </a:p>
          <a:p>
            <a:r>
              <a:rPr lang="en-US" altLang="zh-TW" sz="2400" dirty="0"/>
              <a:t>Upon  </a:t>
            </a:r>
            <a:r>
              <a:rPr lang="en-US" altLang="zh-TW" sz="2400" dirty="0" smtClean="0"/>
              <a:t>breaking the credentials </a:t>
            </a:r>
            <a:r>
              <a:rPr lang="en-US" altLang="zh-TW" sz="2400" dirty="0"/>
              <a:t>and gaining a </a:t>
            </a:r>
            <a:r>
              <a:rPr lang="en-US" altLang="zh-TW" sz="2400" dirty="0" smtClean="0"/>
              <a:t>shell interface, </a:t>
            </a:r>
            <a:r>
              <a:rPr lang="en-US" altLang="zh-TW" sz="2400" dirty="0"/>
              <a:t>the bot forwards various device </a:t>
            </a:r>
            <a:r>
              <a:rPr lang="en-US" altLang="zh-TW" sz="2400" dirty="0" smtClean="0"/>
              <a:t>characteristics  </a:t>
            </a:r>
            <a:r>
              <a:rPr lang="en-US" altLang="zh-TW" sz="2400" dirty="0"/>
              <a:t>to  the  report  server </a:t>
            </a:r>
            <a:r>
              <a:rPr lang="en-US" altLang="zh-TW" sz="2400" dirty="0" smtClean="0"/>
              <a:t>through </a:t>
            </a:r>
            <a:r>
              <a:rPr lang="en-US" altLang="zh-TW" sz="2400" dirty="0"/>
              <a:t>a different port</a:t>
            </a:r>
            <a:r>
              <a:rPr lang="en-US" altLang="zh-TW" sz="2400" dirty="0" smtClean="0"/>
              <a:t>.</a:t>
            </a:r>
          </a:p>
          <a:p>
            <a:r>
              <a:rPr lang="en-US" altLang="zh-TW" sz="2400" dirty="0"/>
              <a:t>Via  the  C&amp;C  server,  the  </a:t>
            </a:r>
            <a:r>
              <a:rPr lang="en-US" altLang="zh-TW" sz="2400" dirty="0" err="1" smtClean="0"/>
              <a:t>botmaster</a:t>
            </a:r>
            <a:r>
              <a:rPr lang="en-US" altLang="zh-TW" sz="2400" dirty="0" smtClean="0"/>
              <a:t>  </a:t>
            </a:r>
            <a:r>
              <a:rPr lang="en-US" altLang="zh-TW" sz="2400" dirty="0"/>
              <a:t>frequently  checks  new  </a:t>
            </a:r>
            <a:r>
              <a:rPr lang="en-US" altLang="zh-TW" sz="2400" dirty="0" smtClean="0"/>
              <a:t>prospective  </a:t>
            </a:r>
            <a:r>
              <a:rPr lang="en-US" altLang="zh-TW" sz="2400" dirty="0"/>
              <a:t>target  victims  as  well  as  the </a:t>
            </a:r>
            <a:r>
              <a:rPr lang="en-US" altLang="zh-TW" sz="2400" dirty="0" smtClean="0"/>
              <a:t>botnet’s  </a:t>
            </a:r>
            <a:r>
              <a:rPr lang="en-US" altLang="zh-TW" sz="2400" dirty="0"/>
              <a:t>current  status  by  </a:t>
            </a:r>
            <a:r>
              <a:rPr lang="en-US" altLang="zh-TW" sz="2400" dirty="0" smtClean="0"/>
              <a:t>communicating </a:t>
            </a:r>
            <a:r>
              <a:rPr lang="en-US" altLang="zh-TW" sz="2400" dirty="0"/>
              <a:t>with the report </a:t>
            </a:r>
            <a:r>
              <a:rPr lang="en-US" altLang="zh-TW" sz="2400" dirty="0" smtClean="0"/>
              <a:t>server.</a:t>
            </a:r>
          </a:p>
          <a:p>
            <a:r>
              <a:rPr lang="en-US" altLang="zh-TW" sz="2400" dirty="0"/>
              <a:t>After deciding which </a:t>
            </a:r>
            <a:r>
              <a:rPr lang="en-US" altLang="zh-TW" sz="2400" dirty="0" smtClean="0"/>
              <a:t>vulnerable </a:t>
            </a:r>
            <a:r>
              <a:rPr lang="en-US" altLang="zh-TW" sz="2400" dirty="0"/>
              <a:t>devices to infect, the </a:t>
            </a:r>
            <a:r>
              <a:rPr lang="en-US" altLang="zh-TW" sz="2400" dirty="0" err="1"/>
              <a:t>botmaster</a:t>
            </a:r>
            <a:r>
              <a:rPr lang="en-US" altLang="zh-TW" sz="2400" dirty="0"/>
              <a:t> </a:t>
            </a:r>
            <a:r>
              <a:rPr lang="en-US" altLang="zh-TW" sz="2400" dirty="0" smtClean="0"/>
              <a:t>issues </a:t>
            </a:r>
            <a:r>
              <a:rPr lang="en-US" altLang="zh-TW" sz="2400" dirty="0"/>
              <a:t>an infect command in the loader.</a:t>
            </a:r>
            <a:endParaRPr lang="en-US" altLang="zh-TW" sz="2400" dirty="0" smtClean="0"/>
          </a:p>
          <a:p>
            <a:endParaRPr lang="zh-TW" altLang="en-US" sz="2400" dirty="0"/>
          </a:p>
        </p:txBody>
      </p:sp>
    </p:spTree>
    <p:extLst>
      <p:ext uri="{BB962C8B-B14F-4D97-AF65-F5344CB8AC3E}">
        <p14:creationId xmlns:p14="http://schemas.microsoft.com/office/powerpoint/2010/main" val="293755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Mirai</a:t>
            </a:r>
            <a:r>
              <a:rPr lang="en-US" altLang="zh-TW" dirty="0"/>
              <a:t> Botnet Operation</a:t>
            </a:r>
            <a:endParaRPr lang="zh-TW" altLang="en-US" dirty="0"/>
          </a:p>
        </p:txBody>
      </p:sp>
      <p:sp>
        <p:nvSpPr>
          <p:cNvPr id="3" name="內容版面配置區 2"/>
          <p:cNvSpPr>
            <a:spLocks noGrp="1"/>
          </p:cNvSpPr>
          <p:nvPr>
            <p:ph sz="quarter" idx="1"/>
          </p:nvPr>
        </p:nvSpPr>
        <p:spPr/>
        <p:txBody>
          <a:bodyPr/>
          <a:lstStyle/>
          <a:p>
            <a:r>
              <a:rPr lang="en-US" altLang="zh-TW" sz="2400" dirty="0" smtClean="0"/>
              <a:t>The </a:t>
            </a:r>
            <a:r>
              <a:rPr lang="en-US" altLang="zh-TW" sz="2400" dirty="0"/>
              <a:t>loader logs into the target </a:t>
            </a:r>
            <a:r>
              <a:rPr lang="en-US" altLang="zh-TW" sz="2400" dirty="0" smtClean="0"/>
              <a:t>device  </a:t>
            </a:r>
            <a:r>
              <a:rPr lang="en-US" altLang="zh-TW" sz="2400" dirty="0"/>
              <a:t>and  instructs  it  to  download </a:t>
            </a:r>
            <a:r>
              <a:rPr lang="en-US" altLang="zh-TW" sz="2400" dirty="0" smtClean="0"/>
              <a:t>and  </a:t>
            </a:r>
            <a:r>
              <a:rPr lang="en-US" altLang="zh-TW" sz="2400" dirty="0"/>
              <a:t>execute  the  corresponding  </a:t>
            </a:r>
            <a:r>
              <a:rPr lang="en-US" altLang="zh-TW" sz="2400" dirty="0" smtClean="0"/>
              <a:t>binary </a:t>
            </a:r>
            <a:r>
              <a:rPr lang="en-US" altLang="zh-TW" sz="2400" dirty="0"/>
              <a:t>version of the </a:t>
            </a:r>
            <a:r>
              <a:rPr lang="en-US" altLang="zh-TW" sz="2400" dirty="0" smtClean="0"/>
              <a:t>malware.</a:t>
            </a:r>
          </a:p>
          <a:p>
            <a:pPr lvl="1"/>
            <a:r>
              <a:rPr lang="en-US" altLang="zh-TW" sz="2000" dirty="0" err="1" smtClean="0"/>
              <a:t>Wget</a:t>
            </a:r>
            <a:r>
              <a:rPr lang="en-US" altLang="zh-TW" sz="2000" dirty="0" smtClean="0"/>
              <a:t> </a:t>
            </a:r>
            <a:r>
              <a:rPr lang="en-US" altLang="zh-TW" sz="2000" dirty="0" smtClean="0">
                <a:hlinkClick r:id="rId2"/>
              </a:rPr>
              <a:t>www.gnu.org/software/wget/manual </a:t>
            </a:r>
            <a:r>
              <a:rPr lang="en-US" altLang="zh-TW" sz="2000" dirty="0">
                <a:hlinkClick r:id="rId2"/>
              </a:rPr>
              <a:t>/</a:t>
            </a:r>
            <a:r>
              <a:rPr lang="en-US" altLang="zh-TW" sz="2000" dirty="0" smtClean="0">
                <a:hlinkClick r:id="rId2"/>
              </a:rPr>
              <a:t>wget.html</a:t>
            </a:r>
            <a:endParaRPr lang="en-US" altLang="zh-TW" sz="2000" dirty="0" smtClean="0"/>
          </a:p>
          <a:p>
            <a:pPr lvl="1"/>
            <a:r>
              <a:rPr lang="en-US" altLang="zh-TW" sz="2000" dirty="0" smtClean="0"/>
              <a:t>The newly  </a:t>
            </a:r>
            <a:r>
              <a:rPr lang="en-US" altLang="zh-TW" sz="2000" dirty="0"/>
              <a:t>recruited  bot  instance  can </a:t>
            </a:r>
            <a:r>
              <a:rPr lang="en-US" altLang="zh-TW" sz="2000" dirty="0" smtClean="0"/>
              <a:t>communicate  </a:t>
            </a:r>
            <a:r>
              <a:rPr lang="en-US" altLang="zh-TW" sz="2000" dirty="0"/>
              <a:t>with  the  C&amp;C  server  to receive attack commands.</a:t>
            </a:r>
          </a:p>
          <a:p>
            <a:r>
              <a:rPr lang="en-US" altLang="zh-TW" sz="2400" dirty="0"/>
              <a:t>The  </a:t>
            </a:r>
            <a:r>
              <a:rPr lang="en-US" altLang="zh-TW" sz="2400" dirty="0" err="1"/>
              <a:t>botmaster</a:t>
            </a:r>
            <a:r>
              <a:rPr lang="en-US" altLang="zh-TW" sz="2400" dirty="0"/>
              <a:t>  instructs  all </a:t>
            </a:r>
            <a:r>
              <a:rPr lang="en-US" altLang="zh-TW" sz="2400" dirty="0" smtClean="0"/>
              <a:t>bot  </a:t>
            </a:r>
            <a:r>
              <a:rPr lang="en-US" altLang="zh-TW" sz="2400" dirty="0"/>
              <a:t>instances  to  commence  an  attack </a:t>
            </a:r>
            <a:r>
              <a:rPr lang="en-US" altLang="zh-TW" sz="2400" dirty="0" smtClean="0"/>
              <a:t>against  </a:t>
            </a:r>
            <a:r>
              <a:rPr lang="en-US" altLang="zh-TW" sz="2400" dirty="0"/>
              <a:t>a  target  </a:t>
            </a:r>
            <a:r>
              <a:rPr lang="en-US" altLang="zh-TW" sz="2400" dirty="0" smtClean="0"/>
              <a:t>server.</a:t>
            </a:r>
          </a:p>
          <a:p>
            <a:pPr lvl="1"/>
            <a:r>
              <a:rPr lang="en-US" altLang="zh-TW" sz="2200" dirty="0" smtClean="0"/>
              <a:t>Via port 7547</a:t>
            </a:r>
            <a:r>
              <a:rPr lang="en-US" altLang="zh-TW" sz="2200" dirty="0"/>
              <a:t>, which ISPs use to remotely </a:t>
            </a:r>
            <a:r>
              <a:rPr lang="en-US" altLang="zh-TW" sz="2200" dirty="0" smtClean="0"/>
              <a:t>manage customers</a:t>
            </a:r>
            <a:r>
              <a:rPr lang="en-US" altLang="zh-TW" sz="2200" dirty="0"/>
              <a:t>’  broadband  routers.</a:t>
            </a:r>
            <a:endParaRPr lang="en-US" altLang="zh-TW" sz="2200" dirty="0" smtClean="0"/>
          </a:p>
          <a:p>
            <a:r>
              <a:rPr lang="en-US" altLang="zh-TW" sz="2400" dirty="0"/>
              <a:t>The bot instances will start </a:t>
            </a:r>
            <a:r>
              <a:rPr lang="en-US" altLang="zh-TW" sz="2400" dirty="0" smtClean="0"/>
              <a:t>attacking  </a:t>
            </a:r>
            <a:r>
              <a:rPr lang="en-US" altLang="zh-TW" sz="2400" dirty="0"/>
              <a:t>the  target  server  with  one  of </a:t>
            </a:r>
            <a:r>
              <a:rPr lang="en-US" altLang="zh-TW" sz="2400" dirty="0" smtClean="0"/>
              <a:t>10  </a:t>
            </a:r>
            <a:r>
              <a:rPr lang="en-US" altLang="zh-TW" sz="2400" dirty="0"/>
              <a:t>available  attack  variations  such  as </a:t>
            </a:r>
            <a:r>
              <a:rPr lang="en-US" altLang="zh-TW" sz="2400" dirty="0" smtClean="0"/>
              <a:t>Generic </a:t>
            </a:r>
            <a:r>
              <a:rPr lang="en-US" altLang="zh-TW" sz="2400" dirty="0"/>
              <a:t>Routing Encapsulation (GRE), </a:t>
            </a:r>
            <a:r>
              <a:rPr lang="en-US" altLang="zh-TW" sz="2400" dirty="0" smtClean="0"/>
              <a:t>TCP</a:t>
            </a:r>
            <a:r>
              <a:rPr lang="en-US" altLang="zh-TW" sz="2400" dirty="0"/>
              <a:t>, and HTTP flooding attacks.</a:t>
            </a:r>
            <a:endParaRPr lang="zh-TW" altLang="en-US" sz="2400" dirty="0"/>
          </a:p>
        </p:txBody>
      </p:sp>
    </p:spTree>
    <p:extLst>
      <p:ext uri="{BB962C8B-B14F-4D97-AF65-F5344CB8AC3E}">
        <p14:creationId xmlns:p14="http://schemas.microsoft.com/office/powerpoint/2010/main" val="301221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Detecting </a:t>
            </a:r>
            <a:r>
              <a:rPr lang="en-US" altLang="zh-TW" dirty="0" err="1" smtClean="0"/>
              <a:t>Mirai</a:t>
            </a:r>
            <a:endParaRPr lang="zh-TW" altLang="en-US" dirty="0"/>
          </a:p>
        </p:txBody>
      </p:sp>
      <p:sp>
        <p:nvSpPr>
          <p:cNvPr id="3" name="內容版面配置區 2"/>
          <p:cNvSpPr>
            <a:spLocks noGrp="1"/>
          </p:cNvSpPr>
          <p:nvPr>
            <p:ph sz="quarter" idx="1"/>
          </p:nvPr>
        </p:nvSpPr>
        <p:spPr/>
        <p:txBody>
          <a:bodyPr/>
          <a:lstStyle/>
          <a:p>
            <a:r>
              <a:rPr lang="en-US" altLang="zh-TW" sz="2800" dirty="0" err="1"/>
              <a:t>Mirai</a:t>
            </a:r>
            <a:r>
              <a:rPr lang="en-US" altLang="zh-TW" sz="2800" dirty="0"/>
              <a:t> </a:t>
            </a:r>
            <a:r>
              <a:rPr lang="en-US" altLang="zh-TW" sz="2800" dirty="0" smtClean="0"/>
              <a:t>signatures </a:t>
            </a:r>
          </a:p>
          <a:p>
            <a:pPr lvl="1"/>
            <a:r>
              <a:rPr lang="en-US" altLang="zh-TW" sz="2400" dirty="0"/>
              <a:t>sequentially testing specific </a:t>
            </a:r>
            <a:r>
              <a:rPr lang="en-US" altLang="zh-TW" sz="2400" dirty="0" smtClean="0"/>
              <a:t>credentials </a:t>
            </a:r>
            <a:r>
              <a:rPr lang="en-US" altLang="zh-TW" sz="2400" dirty="0"/>
              <a:t>in specific </a:t>
            </a:r>
            <a:r>
              <a:rPr lang="en-US" altLang="zh-TW" sz="2400" dirty="0" smtClean="0"/>
              <a:t>ports</a:t>
            </a:r>
            <a:endParaRPr lang="en-US" altLang="zh-TW" sz="2400" dirty="0"/>
          </a:p>
          <a:p>
            <a:pPr lvl="1"/>
            <a:r>
              <a:rPr lang="en-US" altLang="zh-TW" sz="2400" dirty="0" smtClean="0"/>
              <a:t>sending </a:t>
            </a:r>
            <a:r>
              <a:rPr lang="en-US" altLang="zh-TW" sz="2400" dirty="0"/>
              <a:t>reports that generate </a:t>
            </a:r>
            <a:r>
              <a:rPr lang="en-US" altLang="zh-TW" sz="2400" dirty="0" smtClean="0"/>
              <a:t>distinctive patterns</a:t>
            </a:r>
            <a:endParaRPr lang="en-US" altLang="zh-TW" sz="2400" dirty="0"/>
          </a:p>
          <a:p>
            <a:pPr lvl="1"/>
            <a:r>
              <a:rPr lang="en-US" altLang="zh-TW" sz="2400" dirty="0" smtClean="0"/>
              <a:t>downloading </a:t>
            </a:r>
            <a:r>
              <a:rPr lang="en-US" altLang="zh-TW" sz="2400" dirty="0"/>
              <a:t>a specific type of </a:t>
            </a:r>
            <a:r>
              <a:rPr lang="en-US" altLang="zh-TW" sz="2400" dirty="0" smtClean="0"/>
              <a:t> binary code</a:t>
            </a:r>
            <a:endParaRPr lang="en-US" altLang="zh-TW" sz="2400" dirty="0"/>
          </a:p>
          <a:p>
            <a:pPr lvl="1"/>
            <a:r>
              <a:rPr lang="en-US" altLang="zh-TW" sz="2400" dirty="0" smtClean="0"/>
              <a:t>exchanging </a:t>
            </a:r>
            <a:r>
              <a:rPr lang="en-US" altLang="zh-TW" sz="2400" dirty="0"/>
              <a:t>keep-alive </a:t>
            </a:r>
            <a:r>
              <a:rPr lang="en-US" altLang="zh-TW" sz="2400" dirty="0" smtClean="0"/>
              <a:t>messages</a:t>
            </a:r>
            <a:endParaRPr lang="en-US" altLang="zh-TW" sz="2400" dirty="0"/>
          </a:p>
          <a:p>
            <a:pPr lvl="1"/>
            <a:r>
              <a:rPr lang="en-US" altLang="zh-TW" sz="2400" dirty="0" smtClean="0"/>
              <a:t>receiving </a:t>
            </a:r>
            <a:r>
              <a:rPr lang="en-US" altLang="zh-TW" sz="2400" dirty="0"/>
              <a:t>attack commands that </a:t>
            </a:r>
            <a:r>
              <a:rPr lang="en-US" altLang="zh-TW" sz="2400" dirty="0" smtClean="0"/>
              <a:t>have </a:t>
            </a:r>
            <a:r>
              <a:rPr lang="en-US" altLang="zh-TW" sz="2400" dirty="0"/>
              <a:t>a specific </a:t>
            </a:r>
            <a:r>
              <a:rPr lang="en-US" altLang="zh-TW" sz="2400" dirty="0" smtClean="0"/>
              <a:t>structure</a:t>
            </a:r>
            <a:endParaRPr lang="en-US" altLang="zh-TW" sz="2400" dirty="0"/>
          </a:p>
          <a:p>
            <a:pPr lvl="1"/>
            <a:r>
              <a:rPr lang="en-US" altLang="zh-TW" sz="2400" dirty="0" smtClean="0"/>
              <a:t>generating </a:t>
            </a:r>
            <a:r>
              <a:rPr lang="en-US" altLang="zh-TW" sz="2400" dirty="0"/>
              <a:t>attack traffic with </a:t>
            </a:r>
            <a:r>
              <a:rPr lang="en-US" altLang="zh-TW" sz="2400" dirty="0" smtClean="0"/>
              <a:t>very </a:t>
            </a:r>
            <a:r>
              <a:rPr lang="en-US" altLang="zh-TW" sz="2400" dirty="0"/>
              <a:t>few random </a:t>
            </a:r>
            <a:r>
              <a:rPr lang="en-US" altLang="zh-TW" sz="2400" dirty="0" smtClean="0"/>
              <a:t>elements</a:t>
            </a:r>
            <a:endParaRPr lang="zh-TW" altLang="en-US" sz="2400" dirty="0"/>
          </a:p>
        </p:txBody>
      </p:sp>
    </p:spTree>
    <p:extLst>
      <p:ext uri="{BB962C8B-B14F-4D97-AF65-F5344CB8AC3E}">
        <p14:creationId xmlns:p14="http://schemas.microsoft.com/office/powerpoint/2010/main" val="89513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Communication Pattern of </a:t>
            </a:r>
            <a:r>
              <a:rPr lang="en-US" altLang="zh-TW" dirty="0" err="1" smtClean="0"/>
              <a:t>Mirai</a:t>
            </a:r>
            <a:endParaRPr lang="zh-TW" altLang="en-US" dirty="0"/>
          </a:p>
        </p:txBody>
      </p:sp>
      <p:pic>
        <p:nvPicPr>
          <p:cNvPr id="4" name="圖片 3"/>
          <p:cNvPicPr>
            <a:picLocks noChangeAspect="1"/>
          </p:cNvPicPr>
          <p:nvPr/>
        </p:nvPicPr>
        <p:blipFill>
          <a:blip r:embed="rId3"/>
          <a:stretch>
            <a:fillRect/>
          </a:stretch>
        </p:blipFill>
        <p:spPr>
          <a:xfrm>
            <a:off x="899592" y="1412776"/>
            <a:ext cx="6912768" cy="5426770"/>
          </a:xfrm>
          <a:prstGeom prst="rect">
            <a:avLst/>
          </a:prstGeom>
        </p:spPr>
      </p:pic>
    </p:spTree>
    <p:extLst>
      <p:ext uri="{BB962C8B-B14F-4D97-AF65-F5344CB8AC3E}">
        <p14:creationId xmlns:p14="http://schemas.microsoft.com/office/powerpoint/2010/main" val="155045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Other </a:t>
            </a:r>
            <a:r>
              <a:rPr lang="en-US" altLang="zh-TW" dirty="0" err="1" smtClean="0"/>
              <a:t>IoT</a:t>
            </a:r>
            <a:r>
              <a:rPr lang="en-US" altLang="zh-TW" dirty="0" smtClean="0"/>
              <a:t> Bots</a:t>
            </a:r>
            <a:endParaRPr lang="zh-TW" altLang="en-US" dirty="0"/>
          </a:p>
        </p:txBody>
      </p:sp>
      <p:sp>
        <p:nvSpPr>
          <p:cNvPr id="3" name="內容版面配置區 2"/>
          <p:cNvSpPr>
            <a:spLocks noGrp="1"/>
          </p:cNvSpPr>
          <p:nvPr>
            <p:ph sz="quarter" idx="1"/>
          </p:nvPr>
        </p:nvSpPr>
        <p:spPr/>
        <p:txBody>
          <a:bodyPr/>
          <a:lstStyle/>
          <a:p>
            <a:r>
              <a:rPr lang="en-US" altLang="zh-TW" sz="2800" dirty="0" err="1" smtClean="0"/>
              <a:t>LuaBot</a:t>
            </a:r>
            <a:endParaRPr lang="en-US" altLang="zh-TW" sz="2800" dirty="0" smtClean="0"/>
          </a:p>
          <a:p>
            <a:pPr lvl="1"/>
            <a:r>
              <a:rPr lang="en-US" altLang="zh-TW" sz="2400" dirty="0" smtClean="0"/>
              <a:t>Reported in August 2016, written in </a:t>
            </a:r>
            <a:r>
              <a:rPr lang="en-US" altLang="zh-TW" sz="2400" dirty="0" err="1" smtClean="0"/>
              <a:t>Lua</a:t>
            </a:r>
            <a:r>
              <a:rPr lang="en-US" altLang="zh-TW" sz="2400" dirty="0"/>
              <a:t> programming language, encrypted  C&amp;C </a:t>
            </a:r>
            <a:r>
              <a:rPr lang="en-US" altLang="zh-TW" sz="2400" dirty="0" smtClean="0"/>
              <a:t>communication channel</a:t>
            </a:r>
          </a:p>
          <a:p>
            <a:r>
              <a:rPr lang="en-US" altLang="zh-TW" sz="2800" dirty="0"/>
              <a:t>Hajime </a:t>
            </a:r>
            <a:r>
              <a:rPr lang="en-US" altLang="zh-TW" sz="2800" dirty="0" smtClean="0"/>
              <a:t>botnet</a:t>
            </a:r>
          </a:p>
          <a:p>
            <a:pPr lvl="1"/>
            <a:r>
              <a:rPr lang="en-US" altLang="zh-TW" sz="2400" dirty="0" smtClean="0"/>
              <a:t>Discovered in </a:t>
            </a:r>
            <a:r>
              <a:rPr lang="en-US" altLang="zh-TW" sz="2400" dirty="0"/>
              <a:t>October </a:t>
            </a:r>
            <a:r>
              <a:rPr lang="en-US" altLang="zh-TW" sz="2400" dirty="0" smtClean="0"/>
              <a:t>2016</a:t>
            </a:r>
            <a:r>
              <a:rPr lang="en-US" altLang="zh-TW" sz="2400" dirty="0"/>
              <a:t>, infection </a:t>
            </a:r>
            <a:r>
              <a:rPr lang="en-US" altLang="zh-TW" sz="2400" dirty="0" smtClean="0"/>
              <a:t>method </a:t>
            </a:r>
            <a:r>
              <a:rPr lang="en-US" altLang="zh-TW" sz="2400" dirty="0"/>
              <a:t>similar </a:t>
            </a:r>
            <a:r>
              <a:rPr lang="en-US" altLang="zh-TW" sz="2400" dirty="0" smtClean="0"/>
              <a:t>to </a:t>
            </a:r>
            <a:r>
              <a:rPr lang="en-US" altLang="zh-TW" sz="2400" dirty="0" err="1" smtClean="0"/>
              <a:t>Mirai</a:t>
            </a:r>
            <a:r>
              <a:rPr lang="en-US" altLang="zh-TW" sz="2400" dirty="0"/>
              <a:t>, </a:t>
            </a:r>
            <a:r>
              <a:rPr lang="en-US" altLang="zh-TW" sz="2400" dirty="0" smtClean="0"/>
              <a:t>used a </a:t>
            </a:r>
            <a:r>
              <a:rPr lang="en-US" altLang="zh-TW" sz="2400" dirty="0"/>
              <a:t>centralized architecture (</a:t>
            </a:r>
            <a:r>
              <a:rPr lang="en-US" altLang="zh-TW" sz="2400" dirty="0" err="1"/>
              <a:t>BitTorrent</a:t>
            </a:r>
            <a:r>
              <a:rPr lang="en-US" altLang="zh-TW" sz="2400" dirty="0"/>
              <a:t> DHT), </a:t>
            </a:r>
            <a:r>
              <a:rPr lang="en-US" altLang="zh-TW" sz="2400" dirty="0" smtClean="0"/>
              <a:t>message is RC4 encrypted</a:t>
            </a:r>
          </a:p>
          <a:p>
            <a:r>
              <a:rPr lang="en-US" altLang="zh-TW" sz="2800" dirty="0" err="1" smtClean="0"/>
              <a:t>BrickerBot</a:t>
            </a:r>
            <a:endParaRPr lang="en-US" altLang="zh-TW" sz="2800" dirty="0" smtClean="0"/>
          </a:p>
          <a:p>
            <a:pPr lvl="1"/>
            <a:r>
              <a:rPr lang="en-US" altLang="zh-TW" sz="2400" dirty="0" smtClean="0"/>
              <a:t>Discovered in April </a:t>
            </a:r>
            <a:r>
              <a:rPr lang="en-US" altLang="zh-TW" sz="2400" dirty="0"/>
              <a:t>2017, </a:t>
            </a:r>
            <a:r>
              <a:rPr lang="en-US" altLang="zh-TW" sz="2400" dirty="0" smtClean="0"/>
              <a:t>leverage </a:t>
            </a:r>
            <a:r>
              <a:rPr lang="en-US" altLang="zh-TW" sz="2400" dirty="0"/>
              <a:t>SSH service default </a:t>
            </a:r>
            <a:r>
              <a:rPr lang="en-US" altLang="zh-TW" sz="2400" dirty="0" smtClean="0"/>
              <a:t>credentials</a:t>
            </a:r>
            <a:r>
              <a:rPr lang="en-US" altLang="zh-TW" sz="2400" dirty="0"/>
              <a:t>, misconfigurations, or known vulnerabilities, </a:t>
            </a:r>
            <a:r>
              <a:rPr lang="en-US" altLang="zh-TW" sz="2400" dirty="0" smtClean="0"/>
              <a:t>perform permanent denial-of-service  </a:t>
            </a:r>
            <a:r>
              <a:rPr lang="en-US" altLang="zh-TW" sz="2400" dirty="0"/>
              <a:t>(</a:t>
            </a:r>
            <a:r>
              <a:rPr lang="en-US" altLang="zh-TW" sz="2400" dirty="0" err="1"/>
              <a:t>PDoS</a:t>
            </a:r>
            <a:r>
              <a:rPr lang="en-US" altLang="zh-TW" sz="2400" dirty="0"/>
              <a:t>) (e.g., </a:t>
            </a:r>
            <a:r>
              <a:rPr lang="en-US" altLang="zh-TW" sz="2400" dirty="0" smtClean="0"/>
              <a:t>defacing firmware)</a:t>
            </a:r>
            <a:endParaRPr lang="zh-TW" altLang="en-US" sz="2400" dirty="0"/>
          </a:p>
        </p:txBody>
      </p:sp>
    </p:spTree>
    <p:extLst>
      <p:ext uri="{BB962C8B-B14F-4D97-AF65-F5344CB8AC3E}">
        <p14:creationId xmlns:p14="http://schemas.microsoft.com/office/powerpoint/2010/main" val="121967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Lessons Learned</a:t>
            </a:r>
            <a:endParaRPr lang="zh-TW" altLang="en-US" dirty="0"/>
          </a:p>
        </p:txBody>
      </p:sp>
      <p:sp>
        <p:nvSpPr>
          <p:cNvPr id="3" name="內容版面配置區 2"/>
          <p:cNvSpPr>
            <a:spLocks noGrp="1"/>
          </p:cNvSpPr>
          <p:nvPr>
            <p:ph sz="quarter" idx="1"/>
          </p:nvPr>
        </p:nvSpPr>
        <p:spPr/>
        <p:txBody>
          <a:bodyPr/>
          <a:lstStyle/>
          <a:p>
            <a:r>
              <a:rPr lang="en-US" altLang="zh-TW" sz="2800" dirty="0" smtClean="0"/>
              <a:t>Five </a:t>
            </a:r>
            <a:r>
              <a:rPr lang="en-US" altLang="zh-TW" sz="2800" dirty="0"/>
              <a:t>main reasons </a:t>
            </a:r>
            <a:r>
              <a:rPr lang="en-US" altLang="zh-TW" sz="2800" dirty="0" err="1"/>
              <a:t>IoT</a:t>
            </a:r>
            <a:r>
              <a:rPr lang="en-US" altLang="zh-TW" sz="2800" dirty="0"/>
              <a:t> </a:t>
            </a:r>
            <a:r>
              <a:rPr lang="en-US" altLang="zh-TW" sz="2800" dirty="0" smtClean="0"/>
              <a:t>devices  </a:t>
            </a:r>
            <a:r>
              <a:rPr lang="en-US" altLang="zh-TW" sz="2800" dirty="0"/>
              <a:t>are  particularly  advantageous </a:t>
            </a:r>
            <a:r>
              <a:rPr lang="en-US" altLang="zh-TW" sz="2800" dirty="0" smtClean="0"/>
              <a:t>for </a:t>
            </a:r>
            <a:r>
              <a:rPr lang="en-US" altLang="zh-TW" sz="2800" dirty="0"/>
              <a:t>creating botnets</a:t>
            </a:r>
            <a:r>
              <a:rPr lang="en-US" altLang="zh-TW" sz="2800" dirty="0" smtClean="0"/>
              <a:t>:</a:t>
            </a:r>
          </a:p>
          <a:p>
            <a:pPr lvl="1"/>
            <a:r>
              <a:rPr lang="en-US" altLang="zh-TW" sz="2400" dirty="0"/>
              <a:t>Constant and unobtrusive </a:t>
            </a:r>
            <a:r>
              <a:rPr lang="en-US" altLang="zh-TW" sz="2400" dirty="0" smtClean="0"/>
              <a:t>operation</a:t>
            </a:r>
          </a:p>
          <a:p>
            <a:pPr lvl="1"/>
            <a:r>
              <a:rPr lang="en-US" altLang="zh-TW" sz="2400" dirty="0"/>
              <a:t>Feeble </a:t>
            </a:r>
            <a:r>
              <a:rPr lang="en-US" altLang="zh-TW" sz="2400" dirty="0" smtClean="0"/>
              <a:t>protection</a:t>
            </a:r>
          </a:p>
          <a:p>
            <a:pPr lvl="1"/>
            <a:r>
              <a:rPr lang="en-US" altLang="zh-TW" sz="2400" dirty="0"/>
              <a:t>Poor </a:t>
            </a:r>
            <a:r>
              <a:rPr lang="en-US" altLang="zh-TW" sz="2400" dirty="0" smtClean="0"/>
              <a:t>maintenance</a:t>
            </a:r>
            <a:endParaRPr lang="en-US" altLang="zh-TW" sz="2400" dirty="0"/>
          </a:p>
          <a:p>
            <a:pPr lvl="1"/>
            <a:r>
              <a:rPr lang="en-US" altLang="zh-TW" sz="2400" dirty="0"/>
              <a:t>Considerable attack </a:t>
            </a:r>
            <a:r>
              <a:rPr lang="en-US" altLang="zh-TW" sz="2400" dirty="0" smtClean="0"/>
              <a:t>traffic</a:t>
            </a:r>
          </a:p>
          <a:p>
            <a:pPr lvl="2"/>
            <a:r>
              <a:rPr lang="en-US" altLang="zh-TW" sz="2200" dirty="0" err="1"/>
              <a:t>IoT</a:t>
            </a:r>
            <a:r>
              <a:rPr lang="en-US" altLang="zh-TW" sz="2200" dirty="0"/>
              <a:t> devices are powerful enough and well situated to produce DDoS </a:t>
            </a:r>
            <a:r>
              <a:rPr lang="en-US" altLang="zh-TW" sz="2200" dirty="0" smtClean="0"/>
              <a:t>attack </a:t>
            </a:r>
            <a:r>
              <a:rPr lang="en-US" altLang="zh-TW" sz="2200" dirty="0"/>
              <a:t>traffic</a:t>
            </a:r>
            <a:endParaRPr lang="en-US" altLang="zh-TW" sz="2200" dirty="0"/>
          </a:p>
          <a:p>
            <a:pPr lvl="1"/>
            <a:r>
              <a:rPr lang="en-US" altLang="zh-TW" sz="2400" dirty="0" err="1"/>
              <a:t>Noninteractive</a:t>
            </a:r>
            <a:r>
              <a:rPr lang="en-US" altLang="zh-TW" sz="2400" dirty="0"/>
              <a:t> or minimally </a:t>
            </a:r>
            <a:r>
              <a:rPr lang="en-US" altLang="zh-TW" sz="2400" dirty="0" smtClean="0"/>
              <a:t>interactive </a:t>
            </a:r>
            <a:r>
              <a:rPr lang="en-US" altLang="zh-TW" sz="2400" dirty="0"/>
              <a:t>user </a:t>
            </a:r>
            <a:r>
              <a:rPr lang="en-US" altLang="zh-TW" sz="2400" dirty="0" smtClean="0"/>
              <a:t>interfaces</a:t>
            </a:r>
          </a:p>
          <a:p>
            <a:pPr lvl="2"/>
            <a:r>
              <a:rPr lang="en-US" altLang="zh-TW" sz="2400" dirty="0"/>
              <a:t>infections are more likely to go unnoticed</a:t>
            </a:r>
            <a:endParaRPr lang="zh-TW" altLang="en-US" sz="2400" dirty="0"/>
          </a:p>
        </p:txBody>
      </p:sp>
    </p:spTree>
    <p:extLst>
      <p:ext uri="{BB962C8B-B14F-4D97-AF65-F5344CB8AC3E}">
        <p14:creationId xmlns:p14="http://schemas.microsoft.com/office/powerpoint/2010/main" val="157934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8CA5AF9A-37F1-401A-BC27-57E1C022F8B4}" type="slidenum">
              <a:rPr lang="en-US" altLang="zh-TW" sz="800">
                <a:solidFill>
                  <a:schemeClr val="tx1"/>
                </a:solidFill>
              </a:rPr>
              <a:pPr eaLnBrk="1" hangingPunct="1"/>
              <a:t>2</a:t>
            </a:fld>
            <a:endParaRPr lang="en-US" altLang="zh-TW" sz="800">
              <a:solidFill>
                <a:schemeClr val="tx1"/>
              </a:solidFill>
            </a:endParaRPr>
          </a:p>
        </p:txBody>
      </p:sp>
      <p:sp>
        <p:nvSpPr>
          <p:cNvPr id="5123"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Outline</a:t>
            </a:r>
          </a:p>
        </p:txBody>
      </p:sp>
      <p:sp>
        <p:nvSpPr>
          <p:cNvPr id="5124" name="Rectangle 3"/>
          <p:cNvSpPr>
            <a:spLocks noGrp="1" noChangeArrowheads="1"/>
          </p:cNvSpPr>
          <p:nvPr>
            <p:ph type="body" idx="1"/>
          </p:nvPr>
        </p:nvSpPr>
        <p:spPr/>
        <p:txBody>
          <a:bodyPr/>
          <a:lstStyle/>
          <a:p>
            <a:pPr eaLnBrk="1" hangingPunct="1"/>
            <a:r>
              <a:rPr lang="en-US" altLang="zh-TW" sz="2400" dirty="0" smtClean="0">
                <a:latin typeface="Gill Sans MT" panose="020B0502020104020203" pitchFamily="34" charset="0"/>
                <a:ea typeface="新細明體" panose="02020500000000000000" pitchFamily="18" charset="-120"/>
              </a:rPr>
              <a:t>Background</a:t>
            </a:r>
          </a:p>
          <a:p>
            <a:pPr eaLnBrk="1" hangingPunct="1"/>
            <a:r>
              <a:rPr lang="en-US" altLang="zh-TW" sz="2400" dirty="0" smtClean="0">
                <a:latin typeface="Gill Sans MT" panose="020B0502020104020203" pitchFamily="34" charset="0"/>
                <a:ea typeface="新細明體" panose="02020500000000000000" pitchFamily="18" charset="-120"/>
              </a:rPr>
              <a:t>DDoS</a:t>
            </a:r>
          </a:p>
          <a:p>
            <a:pPr eaLnBrk="1" hangingPunct="1"/>
            <a:r>
              <a:rPr lang="en-US" altLang="zh-TW" sz="2400" dirty="0" err="1" smtClean="0">
                <a:latin typeface="Gill Sans MT" panose="020B0502020104020203" pitchFamily="34" charset="0"/>
                <a:ea typeface="新細明體" panose="02020500000000000000" pitchFamily="18" charset="-120"/>
              </a:rPr>
              <a:t>Mirai</a:t>
            </a:r>
            <a:endParaRPr lang="en-US" altLang="zh-TW" sz="2400" dirty="0" smtClean="0">
              <a:latin typeface="Gill Sans MT" panose="020B0502020104020203" pitchFamily="34" charset="0"/>
              <a:ea typeface="新細明體" panose="02020500000000000000" pitchFamily="18" charset="-120"/>
            </a:endParaRPr>
          </a:p>
          <a:p>
            <a:pPr eaLnBrk="1" hangingPunct="1"/>
            <a:r>
              <a:rPr lang="en-US" altLang="zh-TW" sz="2400" dirty="0" smtClean="0">
                <a:latin typeface="Gill Sans MT" panose="020B0502020104020203" pitchFamily="34" charset="0"/>
                <a:ea typeface="新細明體" panose="02020500000000000000" pitchFamily="18" charset="-120"/>
              </a:rPr>
              <a:t>Conclusion</a:t>
            </a:r>
          </a:p>
        </p:txBody>
      </p:sp>
    </p:spTree>
    <p:extLst>
      <p:ext uri="{BB962C8B-B14F-4D97-AF65-F5344CB8AC3E}">
        <p14:creationId xmlns:p14="http://schemas.microsoft.com/office/powerpoint/2010/main" val="292120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rPr>
              <a:t>Background</a:t>
            </a:r>
            <a:endParaRPr lang="zh-TW" altLang="en-US" dirty="0">
              <a:solidFill>
                <a:schemeClr val="tx1"/>
              </a:solidFill>
            </a:endParaRPr>
          </a:p>
        </p:txBody>
      </p:sp>
      <p:sp>
        <p:nvSpPr>
          <p:cNvPr id="3" name="內容版面配置區 2"/>
          <p:cNvSpPr>
            <a:spLocks noGrp="1"/>
          </p:cNvSpPr>
          <p:nvPr>
            <p:ph sz="quarter" idx="1"/>
          </p:nvPr>
        </p:nvSpPr>
        <p:spPr/>
        <p:txBody>
          <a:bodyPr/>
          <a:lstStyle/>
          <a:p>
            <a:r>
              <a:rPr lang="en-US" altLang="zh-TW" sz="2800" dirty="0">
                <a:latin typeface="Gill Sans MT" panose="020B0502020104020203" pitchFamily="34" charset="0"/>
              </a:rPr>
              <a:t> </a:t>
            </a:r>
            <a:r>
              <a:rPr lang="en-US" altLang="zh-TW" sz="2800" dirty="0" err="1">
                <a:latin typeface="Gill Sans MT" panose="020B0502020104020203" pitchFamily="34" charset="0"/>
              </a:rPr>
              <a:t>IoT</a:t>
            </a:r>
            <a:r>
              <a:rPr lang="en-US" altLang="zh-TW" sz="2800" dirty="0">
                <a:latin typeface="Gill Sans MT" panose="020B0502020104020203" pitchFamily="34" charset="0"/>
              </a:rPr>
              <a:t>  devices  </a:t>
            </a:r>
            <a:r>
              <a:rPr lang="en-US" altLang="zh-TW" sz="2800" dirty="0" smtClean="0">
                <a:latin typeface="Gill Sans MT" panose="020B0502020104020203" pitchFamily="34" charset="0"/>
              </a:rPr>
              <a:t>have become a powerful </a:t>
            </a:r>
            <a:r>
              <a:rPr lang="en-US" altLang="zh-TW" sz="2800" dirty="0">
                <a:latin typeface="Gill Sans MT" panose="020B0502020104020203" pitchFamily="34" charset="0"/>
              </a:rPr>
              <a:t>amplifying platform for </a:t>
            </a:r>
            <a:r>
              <a:rPr lang="en-US" altLang="zh-TW" sz="2800" dirty="0" smtClean="0">
                <a:latin typeface="Gill Sans MT" panose="020B0502020104020203" pitchFamily="34" charset="0"/>
              </a:rPr>
              <a:t>cyberattacks</a:t>
            </a:r>
          </a:p>
          <a:p>
            <a:pPr lvl="1"/>
            <a:r>
              <a:rPr lang="en-US" altLang="zh-TW" sz="2600" dirty="0" smtClean="0">
                <a:latin typeface="Gill Sans MT" panose="020B0502020104020203" pitchFamily="34" charset="0"/>
              </a:rPr>
              <a:t>Large  </a:t>
            </a:r>
            <a:r>
              <a:rPr lang="en-US" altLang="zh-TW" sz="2600" dirty="0">
                <a:latin typeface="Gill Sans MT" panose="020B0502020104020203" pitchFamily="34" charset="0"/>
              </a:rPr>
              <a:t>volume,  </a:t>
            </a:r>
            <a:r>
              <a:rPr lang="en-US" altLang="zh-TW" sz="2600" dirty="0" smtClean="0">
                <a:latin typeface="Gill Sans MT" panose="020B0502020104020203" pitchFamily="34" charset="0"/>
              </a:rPr>
              <a:t>pervasiveness</a:t>
            </a:r>
            <a:r>
              <a:rPr lang="en-US" altLang="zh-TW" sz="2600" dirty="0">
                <a:latin typeface="Gill Sans MT" panose="020B0502020104020203" pitchFamily="34" charset="0"/>
              </a:rPr>
              <a:t>,  and  high  </a:t>
            </a:r>
            <a:r>
              <a:rPr lang="en-US" altLang="zh-TW" sz="2600" dirty="0" smtClean="0">
                <a:latin typeface="Gill Sans MT" panose="020B0502020104020203" pitchFamily="34" charset="0"/>
              </a:rPr>
              <a:t>vulnerability</a:t>
            </a:r>
          </a:p>
          <a:p>
            <a:pPr lvl="1"/>
            <a:r>
              <a:rPr lang="en-US" altLang="zh-TW" sz="2600" dirty="0" smtClean="0">
                <a:latin typeface="Gill Sans MT" panose="020B0502020104020203" pitchFamily="34" charset="0"/>
              </a:rPr>
              <a:t>Increasing number of </a:t>
            </a:r>
            <a:r>
              <a:rPr lang="en-US" altLang="zh-TW" sz="2600" dirty="0" err="1" smtClean="0">
                <a:latin typeface="Gill Sans MT" panose="020B0502020104020203" pitchFamily="34" charset="0"/>
              </a:rPr>
              <a:t>IoT</a:t>
            </a:r>
            <a:r>
              <a:rPr lang="en-US" altLang="zh-TW" sz="2600" dirty="0" smtClean="0">
                <a:latin typeface="Gill Sans MT" panose="020B0502020104020203" pitchFamily="34" charset="0"/>
              </a:rPr>
              <a:t> devices (50 billions!!)</a:t>
            </a:r>
          </a:p>
          <a:p>
            <a:pPr lvl="2"/>
            <a:r>
              <a:rPr lang="en-US" altLang="zh-TW" sz="2600" dirty="0" smtClean="0">
                <a:latin typeface="Gill Sans MT" panose="020B0502020104020203" pitchFamily="34" charset="0"/>
              </a:rPr>
              <a:t>Good target for botnet</a:t>
            </a:r>
          </a:p>
          <a:p>
            <a:pPr lvl="1"/>
            <a:r>
              <a:rPr lang="en-US" altLang="zh-TW" sz="2600" dirty="0" smtClean="0">
                <a:latin typeface="Gill Sans MT" panose="020B0502020104020203" pitchFamily="34" charset="0"/>
              </a:rPr>
              <a:t>Processing power limited embedded system</a:t>
            </a:r>
          </a:p>
          <a:p>
            <a:pPr lvl="2"/>
            <a:r>
              <a:rPr lang="en-US" altLang="zh-TW" sz="2600" dirty="0" smtClean="0">
                <a:latin typeface="Gill Sans MT" panose="020B0502020104020203" pitchFamily="34" charset="0"/>
              </a:rPr>
              <a:t>Less secured system</a:t>
            </a:r>
          </a:p>
          <a:p>
            <a:pPr lvl="1"/>
            <a:r>
              <a:rPr lang="en-US" altLang="zh-TW" sz="2600" dirty="0" smtClean="0">
                <a:latin typeface="Gill Sans MT" panose="020B0502020104020203" pitchFamily="34" charset="0"/>
              </a:rPr>
              <a:t>Constantly  connected  </a:t>
            </a:r>
            <a:r>
              <a:rPr lang="en-US" altLang="zh-TW" sz="2600" dirty="0">
                <a:latin typeface="Gill Sans MT" panose="020B0502020104020203" pitchFamily="34" charset="0"/>
              </a:rPr>
              <a:t>to  the  </a:t>
            </a:r>
            <a:r>
              <a:rPr lang="en-US" altLang="zh-TW" sz="2600" dirty="0" smtClean="0">
                <a:latin typeface="Gill Sans MT" panose="020B0502020104020203" pitchFamily="34" charset="0"/>
              </a:rPr>
              <a:t>Internet</a:t>
            </a:r>
          </a:p>
          <a:p>
            <a:pPr lvl="1"/>
            <a:r>
              <a:rPr lang="en-US" altLang="zh-TW" sz="2600" dirty="0" smtClean="0">
                <a:latin typeface="Gill Sans MT" panose="020B0502020104020203" pitchFamily="34" charset="0"/>
              </a:rPr>
              <a:t>Permeated  </a:t>
            </a:r>
            <a:r>
              <a:rPr lang="en-US" altLang="zh-TW" sz="2600" dirty="0">
                <a:latin typeface="Gill Sans MT" panose="020B0502020104020203" pitchFamily="34" charset="0"/>
              </a:rPr>
              <a:t>with  </a:t>
            </a:r>
            <a:r>
              <a:rPr lang="en-US" altLang="zh-TW" sz="2600" dirty="0" smtClean="0">
                <a:latin typeface="Gill Sans MT" panose="020B0502020104020203" pitchFamily="34" charset="0"/>
              </a:rPr>
              <a:t>flaws</a:t>
            </a:r>
          </a:p>
          <a:p>
            <a:pPr lvl="2"/>
            <a:r>
              <a:rPr lang="en-US" altLang="zh-TW" sz="2600" dirty="0" smtClean="0">
                <a:latin typeface="Gill Sans MT" panose="020B0502020104020203" pitchFamily="34" charset="0"/>
              </a:rPr>
              <a:t>Naive  </a:t>
            </a:r>
            <a:r>
              <a:rPr lang="en-US" altLang="zh-TW" sz="2600" dirty="0">
                <a:latin typeface="Gill Sans MT" panose="020B0502020104020203" pitchFamily="34" charset="0"/>
              </a:rPr>
              <a:t>security  </a:t>
            </a:r>
            <a:r>
              <a:rPr lang="en-US" altLang="zh-TW" sz="2600" dirty="0" smtClean="0">
                <a:latin typeface="Gill Sans MT" panose="020B0502020104020203" pitchFamily="34" charset="0"/>
              </a:rPr>
              <a:t>configurations</a:t>
            </a:r>
          </a:p>
          <a:p>
            <a:pPr lvl="1"/>
            <a:r>
              <a:rPr lang="en-US" altLang="zh-TW" sz="2600" dirty="0" smtClean="0">
                <a:latin typeface="Gill Sans MT" panose="020B0502020104020203" pitchFamily="34" charset="0"/>
              </a:rPr>
              <a:t>Vehicle for DDOS attacks</a:t>
            </a:r>
          </a:p>
          <a:p>
            <a:pPr lvl="2"/>
            <a:endParaRPr lang="en-US" altLang="zh-TW" sz="2600" dirty="0" smtClean="0">
              <a:latin typeface="Gill Sans MT" panose="020B0502020104020203" pitchFamily="34" charset="0"/>
            </a:endParaRPr>
          </a:p>
          <a:p>
            <a:pPr lvl="1"/>
            <a:endParaRPr lang="zh-TW" altLang="en-US" sz="2600" dirty="0">
              <a:latin typeface="Gill Sans MT" panose="020B0502020104020203" pitchFamily="34" charset="0"/>
            </a:endParaRPr>
          </a:p>
        </p:txBody>
      </p:sp>
    </p:spTree>
    <p:extLst>
      <p:ext uri="{BB962C8B-B14F-4D97-AF65-F5344CB8AC3E}">
        <p14:creationId xmlns:p14="http://schemas.microsoft.com/office/powerpoint/2010/main" val="102914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History</a:t>
            </a:r>
            <a:endParaRPr lang="zh-TW" altLang="en-US" dirty="0"/>
          </a:p>
        </p:txBody>
      </p:sp>
      <p:sp>
        <p:nvSpPr>
          <p:cNvPr id="3" name="內容版面配置區 2"/>
          <p:cNvSpPr>
            <a:spLocks noGrp="1"/>
          </p:cNvSpPr>
          <p:nvPr>
            <p:ph sz="quarter" idx="1"/>
          </p:nvPr>
        </p:nvSpPr>
        <p:spPr/>
        <p:txBody>
          <a:bodyPr/>
          <a:lstStyle/>
          <a:p>
            <a:r>
              <a:rPr lang="en-US" altLang="zh-TW" sz="2800" dirty="0" err="1"/>
              <a:t>Mirai</a:t>
            </a:r>
            <a:r>
              <a:rPr lang="en-US" altLang="zh-TW" sz="2800" dirty="0"/>
              <a:t> </a:t>
            </a:r>
            <a:r>
              <a:rPr lang="en-US" altLang="zh-TW" sz="2800" dirty="0" smtClean="0"/>
              <a:t>botnet </a:t>
            </a:r>
            <a:r>
              <a:rPr lang="en-US" altLang="zh-TW" sz="2800" dirty="0"/>
              <a:t>first identified in August 2016 by </a:t>
            </a:r>
            <a:r>
              <a:rPr lang="en-US" altLang="zh-TW" sz="2800" dirty="0" err="1" smtClean="0"/>
              <a:t>MalwareMustDie</a:t>
            </a:r>
            <a:r>
              <a:rPr lang="en-US" altLang="zh-TW" sz="2800" dirty="0" smtClean="0"/>
              <a:t> research group.</a:t>
            </a:r>
          </a:p>
          <a:p>
            <a:r>
              <a:rPr lang="en-US" altLang="zh-TW" sz="2800" dirty="0"/>
              <a:t>In  September  2016,  the  website  of </a:t>
            </a:r>
            <a:r>
              <a:rPr lang="en-US" altLang="zh-TW" sz="2800" dirty="0" smtClean="0"/>
              <a:t>computer  </a:t>
            </a:r>
            <a:r>
              <a:rPr lang="en-US" altLang="zh-TW" sz="2800" dirty="0"/>
              <a:t>security  consultant  Brian </a:t>
            </a:r>
            <a:r>
              <a:rPr lang="en-US" altLang="zh-TW" sz="2800" dirty="0" smtClean="0"/>
              <a:t>Krebs </a:t>
            </a:r>
            <a:r>
              <a:rPr lang="en-US" altLang="zh-TW" sz="2800" dirty="0"/>
              <a:t>was hit with 620 </a:t>
            </a:r>
            <a:r>
              <a:rPr lang="en-US" altLang="zh-TW" sz="2800" dirty="0" err="1"/>
              <a:t>Gbps</a:t>
            </a:r>
            <a:r>
              <a:rPr lang="en-US" altLang="zh-TW" sz="2800" dirty="0"/>
              <a:t> of </a:t>
            </a:r>
            <a:r>
              <a:rPr lang="en-US" altLang="zh-TW" sz="2800" dirty="0" smtClean="0"/>
              <a:t>traffic. </a:t>
            </a:r>
            <a:endParaRPr lang="en-US" altLang="zh-TW" sz="2800" dirty="0"/>
          </a:p>
          <a:p>
            <a:r>
              <a:rPr lang="en-US" altLang="zh-TW" sz="2800" dirty="0" smtClean="0"/>
              <a:t>At </a:t>
            </a:r>
            <a:r>
              <a:rPr lang="en-US" altLang="zh-TW" sz="2800" dirty="0"/>
              <a:t>about the same </a:t>
            </a:r>
            <a:r>
              <a:rPr lang="en-US" altLang="zh-TW" sz="2800" dirty="0" smtClean="0"/>
              <a:t>time, an </a:t>
            </a:r>
            <a:r>
              <a:rPr lang="en-US" altLang="zh-TW" sz="2800" dirty="0"/>
              <a:t>even bigger DDoS attack </a:t>
            </a:r>
            <a:r>
              <a:rPr lang="en-US" altLang="zh-TW" sz="2800" dirty="0" smtClean="0"/>
              <a:t>peaking </a:t>
            </a:r>
            <a:r>
              <a:rPr lang="en-US" altLang="zh-TW" sz="2800" dirty="0"/>
              <a:t>at 1.1 </a:t>
            </a:r>
            <a:r>
              <a:rPr lang="en-US" altLang="zh-TW" sz="2800" dirty="0" err="1" smtClean="0"/>
              <a:t>Tbps</a:t>
            </a:r>
            <a:r>
              <a:rPr lang="en-US" altLang="zh-TW" sz="2800" dirty="0" smtClean="0"/>
              <a:t>, targeted </a:t>
            </a:r>
            <a:r>
              <a:rPr lang="en-US" altLang="zh-TW" sz="2800" dirty="0"/>
              <a:t>the French webhost and cloud </a:t>
            </a:r>
            <a:r>
              <a:rPr lang="en-US" altLang="zh-TW" sz="2800" dirty="0" smtClean="0"/>
              <a:t>service </a:t>
            </a:r>
            <a:r>
              <a:rPr lang="en-US" altLang="zh-TW" sz="2800" dirty="0"/>
              <a:t>provider OVH</a:t>
            </a:r>
            <a:r>
              <a:rPr lang="en-US" altLang="zh-TW" sz="2800" dirty="0" smtClean="0"/>
              <a:t>.</a:t>
            </a:r>
          </a:p>
          <a:p>
            <a:r>
              <a:rPr lang="en-US" altLang="zh-TW" sz="2800" dirty="0" smtClean="0"/>
              <a:t>In </a:t>
            </a:r>
            <a:r>
              <a:rPr lang="en-US" altLang="zh-TW" sz="2800" dirty="0"/>
              <a:t>October </a:t>
            </a:r>
            <a:r>
              <a:rPr lang="en-US" altLang="zh-TW" sz="2800" dirty="0" smtClean="0"/>
              <a:t>2016, service provider </a:t>
            </a:r>
            <a:r>
              <a:rPr lang="en-US" altLang="zh-TW" sz="2800" dirty="0" err="1"/>
              <a:t>Dyn</a:t>
            </a:r>
            <a:r>
              <a:rPr lang="en-US" altLang="zh-TW" sz="2800" dirty="0"/>
              <a:t> </a:t>
            </a:r>
            <a:r>
              <a:rPr lang="en-US" altLang="zh-TW" sz="2800" dirty="0" smtClean="0"/>
              <a:t>was </a:t>
            </a:r>
            <a:r>
              <a:rPr lang="en-US" altLang="zh-TW" sz="2800" dirty="0"/>
              <a:t>took down hundreds of </a:t>
            </a:r>
            <a:r>
              <a:rPr lang="en-US" altLang="zh-TW" sz="2800" dirty="0" smtClean="0"/>
              <a:t>websites, including  </a:t>
            </a:r>
            <a:r>
              <a:rPr lang="en-US" altLang="zh-TW" sz="2800" dirty="0"/>
              <a:t>Twitter,  Netflix, </a:t>
            </a:r>
            <a:r>
              <a:rPr lang="en-US" altLang="zh-TW" sz="2800" dirty="0" smtClean="0"/>
              <a:t>Reddit</a:t>
            </a:r>
            <a:r>
              <a:rPr lang="en-US" altLang="zh-TW" sz="2800" dirty="0"/>
              <a:t>, and </a:t>
            </a:r>
            <a:r>
              <a:rPr lang="en-US" altLang="zh-TW" sz="2800" dirty="0" smtClean="0"/>
              <a:t>GitHub, for </a:t>
            </a:r>
            <a:r>
              <a:rPr lang="en-US" altLang="zh-TW" sz="2800" dirty="0"/>
              <a:t>several </a:t>
            </a:r>
            <a:r>
              <a:rPr lang="en-US" altLang="zh-TW" sz="2800" dirty="0" smtClean="0"/>
              <a:t>hours.</a:t>
            </a:r>
          </a:p>
          <a:p>
            <a:endParaRPr lang="zh-TW" altLang="en-US" sz="2800" dirty="0"/>
          </a:p>
        </p:txBody>
      </p:sp>
    </p:spTree>
    <p:extLst>
      <p:ext uri="{BB962C8B-B14F-4D97-AF65-F5344CB8AC3E}">
        <p14:creationId xmlns:p14="http://schemas.microsoft.com/office/powerpoint/2010/main" val="1384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History</a:t>
            </a:r>
            <a:endParaRPr lang="zh-TW" altLang="en-US" dirty="0"/>
          </a:p>
        </p:txBody>
      </p:sp>
      <p:sp>
        <p:nvSpPr>
          <p:cNvPr id="3" name="內容版面配置區 2"/>
          <p:cNvSpPr>
            <a:spLocks noGrp="1"/>
          </p:cNvSpPr>
          <p:nvPr>
            <p:ph sz="quarter" idx="1"/>
          </p:nvPr>
        </p:nvSpPr>
        <p:spPr/>
        <p:txBody>
          <a:bodyPr/>
          <a:lstStyle/>
          <a:p>
            <a:r>
              <a:rPr lang="en-US" altLang="zh-TW" sz="2800" dirty="0"/>
              <a:t>In November 2016, </a:t>
            </a:r>
            <a:r>
              <a:rPr lang="en-US" altLang="zh-TW" sz="2800" dirty="0" err="1"/>
              <a:t>Mirai</a:t>
            </a:r>
            <a:r>
              <a:rPr lang="en-US" altLang="zh-TW" sz="2800" dirty="0"/>
              <a:t> </a:t>
            </a:r>
            <a:r>
              <a:rPr lang="en-US" altLang="zh-TW" sz="2800" dirty="0" smtClean="0"/>
              <a:t>variant </a:t>
            </a:r>
            <a:r>
              <a:rPr lang="en-US" altLang="zh-TW" sz="2800" dirty="0"/>
              <a:t>knocked nearly a million Deutsche </a:t>
            </a:r>
            <a:r>
              <a:rPr lang="en-US" altLang="zh-TW" sz="2800" dirty="0" smtClean="0"/>
              <a:t>Telekom </a:t>
            </a:r>
            <a:r>
              <a:rPr lang="en-US" altLang="zh-TW" sz="2800" dirty="0"/>
              <a:t>subscribers offline</a:t>
            </a:r>
            <a:r>
              <a:rPr lang="en-US" altLang="zh-TW" sz="2800" dirty="0" smtClean="0"/>
              <a:t>.</a:t>
            </a:r>
          </a:p>
          <a:p>
            <a:r>
              <a:rPr lang="en-US" altLang="zh-TW" sz="2800" dirty="0"/>
              <a:t>In  February  2017,  a  </a:t>
            </a:r>
            <a:r>
              <a:rPr lang="en-US" altLang="zh-TW" sz="2800" dirty="0" err="1"/>
              <a:t>Mirai</a:t>
            </a:r>
            <a:r>
              <a:rPr lang="en-US" altLang="zh-TW" sz="2800" dirty="0"/>
              <a:t>  variant </a:t>
            </a:r>
            <a:r>
              <a:rPr lang="en-US" altLang="zh-TW" sz="2800" dirty="0" smtClean="0"/>
              <a:t>launched  </a:t>
            </a:r>
            <a:r>
              <a:rPr lang="en-US" altLang="zh-TW" sz="2800" dirty="0"/>
              <a:t>a  54-hour-long  DDoS  attack </a:t>
            </a:r>
            <a:r>
              <a:rPr lang="en-US" altLang="zh-TW" sz="2800" dirty="0" smtClean="0"/>
              <a:t>against  </a:t>
            </a:r>
            <a:r>
              <a:rPr lang="en-US" altLang="zh-TW" sz="2800" dirty="0"/>
              <a:t>a  US  college.</a:t>
            </a:r>
            <a:endParaRPr lang="en-US" altLang="zh-TW" sz="2800" dirty="0" smtClean="0"/>
          </a:p>
          <a:p>
            <a:r>
              <a:rPr lang="en-US" altLang="zh-TW" sz="2800" dirty="0" err="1" smtClean="0"/>
              <a:t>Persirai</a:t>
            </a:r>
            <a:r>
              <a:rPr lang="en-US" altLang="zh-TW" sz="2800" dirty="0" smtClean="0"/>
              <a:t> is active since April 2017, another  </a:t>
            </a:r>
            <a:r>
              <a:rPr lang="en-US" altLang="zh-TW" sz="2800" dirty="0" err="1"/>
              <a:t>IoT</a:t>
            </a:r>
            <a:r>
              <a:rPr lang="en-US" altLang="zh-TW" sz="2800" dirty="0"/>
              <a:t>  botnet  that  shares  </a:t>
            </a:r>
            <a:r>
              <a:rPr lang="en-US" altLang="zh-TW" sz="2800" dirty="0" err="1" smtClean="0"/>
              <a:t>Mirai’s</a:t>
            </a:r>
            <a:r>
              <a:rPr lang="en-US" altLang="zh-TW" sz="2800" dirty="0" smtClean="0"/>
              <a:t>  </a:t>
            </a:r>
            <a:r>
              <a:rPr lang="en-US" altLang="zh-TW" sz="2800" dirty="0"/>
              <a:t>code </a:t>
            </a:r>
            <a:r>
              <a:rPr lang="en-US" altLang="zh-TW" sz="2800" dirty="0" smtClean="0"/>
              <a:t>base</a:t>
            </a:r>
          </a:p>
          <a:p>
            <a:pPr lvl="1"/>
            <a:r>
              <a:rPr lang="en-US" altLang="zh-TW" sz="2400" dirty="0" smtClean="0"/>
              <a:t>Estimated </a:t>
            </a:r>
            <a:r>
              <a:rPr lang="en-US" altLang="zh-TW" sz="2400" dirty="0"/>
              <a:t>120,000 devices are vulnerable to </a:t>
            </a:r>
            <a:r>
              <a:rPr lang="en-US" altLang="zh-TW" sz="2400" dirty="0" err="1"/>
              <a:t>Persirai</a:t>
            </a:r>
            <a:endParaRPr lang="en-US" altLang="zh-TW" sz="2400" dirty="0"/>
          </a:p>
          <a:p>
            <a:pPr lvl="1"/>
            <a:r>
              <a:rPr lang="en-US" altLang="zh-TW" sz="2400" dirty="0" smtClean="0"/>
              <a:t>Exploiting a documented zero-day flaw that </a:t>
            </a:r>
            <a:r>
              <a:rPr lang="en-US" altLang="zh-TW" sz="2400" dirty="0"/>
              <a:t>lets </a:t>
            </a:r>
            <a:r>
              <a:rPr lang="en-US" altLang="zh-TW" sz="2400" dirty="0" smtClean="0"/>
              <a:t>attackers </a:t>
            </a:r>
            <a:r>
              <a:rPr lang="en-US" altLang="zh-TW" sz="2400" dirty="0"/>
              <a:t>directly obtain the password </a:t>
            </a:r>
            <a:r>
              <a:rPr lang="en-US" altLang="zh-TW" sz="2400" dirty="0" smtClean="0"/>
              <a:t>file.</a:t>
            </a:r>
          </a:p>
          <a:p>
            <a:pPr lvl="1"/>
            <a:r>
              <a:rPr lang="en-US" altLang="zh-TW" sz="2400" dirty="0"/>
              <a:t>DDoS </a:t>
            </a:r>
            <a:r>
              <a:rPr lang="en-US" altLang="zh-TW" sz="2400" dirty="0" smtClean="0"/>
              <a:t>attack based on UDP flooding</a:t>
            </a:r>
            <a:endParaRPr lang="zh-TW" altLang="en-US" sz="2400" dirty="0"/>
          </a:p>
        </p:txBody>
      </p:sp>
    </p:spTree>
    <p:extLst>
      <p:ext uri="{BB962C8B-B14F-4D97-AF65-F5344CB8AC3E}">
        <p14:creationId xmlns:p14="http://schemas.microsoft.com/office/powerpoint/2010/main" val="296450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New Business</a:t>
            </a:r>
            <a:endParaRPr lang="zh-TW" altLang="en-US" dirty="0"/>
          </a:p>
        </p:txBody>
      </p:sp>
      <p:sp>
        <p:nvSpPr>
          <p:cNvPr id="3" name="內容版面配置區 2"/>
          <p:cNvSpPr>
            <a:spLocks noGrp="1"/>
          </p:cNvSpPr>
          <p:nvPr>
            <p:ph sz="quarter" idx="1"/>
          </p:nvPr>
        </p:nvSpPr>
        <p:spPr/>
        <p:txBody>
          <a:bodyPr/>
          <a:lstStyle/>
          <a:p>
            <a:r>
              <a:rPr lang="en-US" altLang="zh-TW" sz="3200" dirty="0" smtClean="0"/>
              <a:t>After open source of </a:t>
            </a:r>
            <a:r>
              <a:rPr lang="en-US" altLang="zh-TW" sz="3200" dirty="0" err="1" smtClean="0"/>
              <a:t>Mirai</a:t>
            </a:r>
            <a:endParaRPr lang="en-US" altLang="zh-TW" sz="3200" dirty="0" smtClean="0"/>
          </a:p>
          <a:p>
            <a:pPr lvl="1"/>
            <a:r>
              <a:rPr lang="en-US" altLang="zh-TW" sz="2800" dirty="0"/>
              <a:t>hackers  offered  </a:t>
            </a:r>
            <a:r>
              <a:rPr lang="en-US" altLang="zh-TW" sz="2800" dirty="0" err="1"/>
              <a:t>Mirai</a:t>
            </a:r>
            <a:r>
              <a:rPr lang="en-US" altLang="zh-TW" sz="2800" dirty="0"/>
              <a:t>  </a:t>
            </a:r>
            <a:r>
              <a:rPr lang="en-US" altLang="zh-TW" sz="2800" dirty="0" smtClean="0"/>
              <a:t>botnets </a:t>
            </a:r>
            <a:r>
              <a:rPr lang="en-US" altLang="zh-TW" sz="2800" dirty="0"/>
              <a:t>for rent with as many as 400,000 </a:t>
            </a:r>
            <a:r>
              <a:rPr lang="en-US" altLang="zh-TW" sz="2800" dirty="0" smtClean="0"/>
              <a:t>simultaneously  </a:t>
            </a:r>
            <a:r>
              <a:rPr lang="en-US" altLang="zh-TW" sz="2800" dirty="0"/>
              <a:t>connected  </a:t>
            </a:r>
            <a:r>
              <a:rPr lang="en-US" altLang="zh-TW" sz="2800" dirty="0" smtClean="0"/>
              <a:t>devices.</a:t>
            </a:r>
            <a:endParaRPr lang="zh-TW" altLang="en-US" sz="2800" dirty="0"/>
          </a:p>
        </p:txBody>
      </p:sp>
    </p:spTree>
    <p:extLst>
      <p:ext uri="{BB962C8B-B14F-4D97-AF65-F5344CB8AC3E}">
        <p14:creationId xmlns:p14="http://schemas.microsoft.com/office/powerpoint/2010/main" val="23969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Concept of </a:t>
            </a:r>
            <a:r>
              <a:rPr lang="en-US" altLang="zh-TW" dirty="0" err="1" smtClean="0"/>
              <a:t>Mirai</a:t>
            </a:r>
            <a:endParaRPr lang="zh-TW" altLang="en-US" dirty="0"/>
          </a:p>
        </p:txBody>
      </p:sp>
      <p:sp>
        <p:nvSpPr>
          <p:cNvPr id="3" name="內容版面配置區 2"/>
          <p:cNvSpPr>
            <a:spLocks noGrp="1"/>
          </p:cNvSpPr>
          <p:nvPr>
            <p:ph sz="quarter" idx="1"/>
          </p:nvPr>
        </p:nvSpPr>
        <p:spPr/>
        <p:txBody>
          <a:bodyPr/>
          <a:lstStyle/>
          <a:p>
            <a:r>
              <a:rPr lang="en-US" altLang="zh-TW" sz="2800" dirty="0" err="1"/>
              <a:t>Mirai</a:t>
            </a:r>
            <a:r>
              <a:rPr lang="en-US" altLang="zh-TW" sz="2800" dirty="0"/>
              <a:t>  primarily  spreads  by  first </a:t>
            </a:r>
            <a:r>
              <a:rPr lang="en-US" altLang="zh-TW" sz="2800" dirty="0" smtClean="0"/>
              <a:t>infecting  </a:t>
            </a:r>
            <a:r>
              <a:rPr lang="en-US" altLang="zh-TW" sz="2800" dirty="0"/>
              <a:t>devices  such  as  webcams, </a:t>
            </a:r>
            <a:r>
              <a:rPr lang="en-US" altLang="zh-TW" sz="2800" dirty="0" smtClean="0"/>
              <a:t>DVRs</a:t>
            </a:r>
            <a:r>
              <a:rPr lang="en-US" altLang="zh-TW" sz="2800" dirty="0"/>
              <a:t>,  and  </a:t>
            </a:r>
            <a:r>
              <a:rPr lang="en-US" altLang="zh-TW" sz="2800" dirty="0" smtClean="0"/>
              <a:t>routers.</a:t>
            </a:r>
          </a:p>
          <a:p>
            <a:endParaRPr lang="en-US" altLang="zh-TW" sz="2800" dirty="0" smtClean="0"/>
          </a:p>
          <a:p>
            <a:r>
              <a:rPr lang="en-US" altLang="zh-TW" sz="2800" dirty="0"/>
              <a:t>It then </a:t>
            </a:r>
            <a:r>
              <a:rPr lang="en-US" altLang="zh-TW" sz="2800" dirty="0" smtClean="0"/>
              <a:t>deduces </a:t>
            </a:r>
            <a:r>
              <a:rPr lang="en-US" altLang="zh-TW" sz="2800" dirty="0"/>
              <a:t>the administrative credentials </a:t>
            </a:r>
            <a:r>
              <a:rPr lang="en-US" altLang="zh-TW" sz="2800" dirty="0" smtClean="0"/>
              <a:t>of </a:t>
            </a:r>
            <a:r>
              <a:rPr lang="en-US" altLang="zh-TW" sz="2800" dirty="0"/>
              <a:t>other </a:t>
            </a:r>
            <a:r>
              <a:rPr lang="en-US" altLang="zh-TW" sz="2800" dirty="0" err="1"/>
              <a:t>IoT</a:t>
            </a:r>
            <a:r>
              <a:rPr lang="en-US" altLang="zh-TW" sz="2800" dirty="0"/>
              <a:t> devices by means of brute </a:t>
            </a:r>
            <a:r>
              <a:rPr lang="en-US" altLang="zh-TW" sz="2800" dirty="0" smtClean="0"/>
              <a:t>force (</a:t>
            </a:r>
            <a:r>
              <a:rPr lang="en-US" altLang="zh-TW" sz="2800" dirty="0"/>
              <a:t>by breaking  username–password </a:t>
            </a:r>
            <a:r>
              <a:rPr lang="en-US" altLang="zh-TW" sz="2800" dirty="0" smtClean="0"/>
              <a:t>pairs using dictionary).</a:t>
            </a:r>
          </a:p>
          <a:p>
            <a:endParaRPr lang="zh-TW" altLang="en-US" sz="2800" dirty="0"/>
          </a:p>
        </p:txBody>
      </p:sp>
    </p:spTree>
    <p:extLst>
      <p:ext uri="{BB962C8B-B14F-4D97-AF65-F5344CB8AC3E}">
        <p14:creationId xmlns:p14="http://schemas.microsoft.com/office/powerpoint/2010/main" val="347299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 </a:t>
            </a:r>
            <a:r>
              <a:rPr lang="en-US" altLang="zh-TW" dirty="0" smtClean="0"/>
              <a:t>Components of </a:t>
            </a:r>
            <a:r>
              <a:rPr lang="en-US" altLang="zh-TW" dirty="0" err="1" smtClean="0"/>
              <a:t>Mirai</a:t>
            </a:r>
            <a:endParaRPr lang="zh-TW" altLang="en-US" dirty="0"/>
          </a:p>
        </p:txBody>
      </p:sp>
      <p:sp>
        <p:nvSpPr>
          <p:cNvPr id="3" name="內容版面配置區 2"/>
          <p:cNvSpPr>
            <a:spLocks noGrp="1"/>
          </p:cNvSpPr>
          <p:nvPr>
            <p:ph sz="quarter" idx="1"/>
          </p:nvPr>
        </p:nvSpPr>
        <p:spPr/>
        <p:txBody>
          <a:bodyPr/>
          <a:lstStyle/>
          <a:p>
            <a:r>
              <a:rPr lang="en-US" altLang="zh-TW" sz="2800" dirty="0"/>
              <a:t> </a:t>
            </a:r>
            <a:r>
              <a:rPr lang="en-US" altLang="zh-TW" sz="2800" dirty="0" smtClean="0"/>
              <a:t>Command  </a:t>
            </a:r>
            <a:r>
              <a:rPr lang="en-US" altLang="zh-TW" sz="2800" dirty="0"/>
              <a:t>and  control  (C&amp;C) </a:t>
            </a:r>
            <a:endParaRPr lang="en-US" altLang="zh-TW" sz="2800" dirty="0" smtClean="0"/>
          </a:p>
          <a:p>
            <a:pPr lvl="1"/>
            <a:r>
              <a:rPr lang="en-US" altLang="zh-TW" sz="2400" dirty="0" smtClean="0"/>
              <a:t>The C&amp;C server  </a:t>
            </a:r>
            <a:r>
              <a:rPr lang="en-US" altLang="zh-TW" sz="2400" dirty="0"/>
              <a:t>provides  the  </a:t>
            </a:r>
            <a:r>
              <a:rPr lang="en-US" altLang="zh-TW" sz="2400" dirty="0" err="1"/>
              <a:t>botmaster</a:t>
            </a:r>
            <a:r>
              <a:rPr lang="en-US" altLang="zh-TW" sz="2400" dirty="0"/>
              <a:t>  with  a </a:t>
            </a:r>
            <a:r>
              <a:rPr lang="en-US" altLang="zh-TW" sz="2400" dirty="0" smtClean="0"/>
              <a:t>centralized  </a:t>
            </a:r>
            <a:r>
              <a:rPr lang="en-US" altLang="zh-TW" sz="2400" dirty="0"/>
              <a:t>management  interface </a:t>
            </a:r>
            <a:r>
              <a:rPr lang="en-US" altLang="zh-TW" sz="2400" dirty="0" smtClean="0"/>
              <a:t>to  </a:t>
            </a:r>
            <a:r>
              <a:rPr lang="en-US" altLang="zh-TW" sz="2400" dirty="0"/>
              <a:t>check  the  botnet’s  condition  and </a:t>
            </a:r>
            <a:r>
              <a:rPr lang="en-US" altLang="zh-TW" sz="2400" dirty="0" smtClean="0"/>
              <a:t>orchestrate  </a:t>
            </a:r>
            <a:r>
              <a:rPr lang="en-US" altLang="zh-TW" sz="2400" dirty="0"/>
              <a:t>new  DDoS  attacks.</a:t>
            </a:r>
          </a:p>
          <a:p>
            <a:r>
              <a:rPr lang="en-US" altLang="zh-TW" sz="2800" dirty="0" smtClean="0"/>
              <a:t>Loader</a:t>
            </a:r>
          </a:p>
          <a:p>
            <a:pPr lvl="1"/>
            <a:r>
              <a:rPr lang="en-US" altLang="zh-TW" sz="2400" dirty="0" smtClean="0"/>
              <a:t>The loader </a:t>
            </a:r>
            <a:r>
              <a:rPr lang="en-US" altLang="zh-TW" sz="2400" dirty="0"/>
              <a:t>facilitates the dissemination of </a:t>
            </a:r>
            <a:r>
              <a:rPr lang="en-US" altLang="zh-TW" sz="2400" dirty="0" smtClean="0"/>
              <a:t> executables  </a:t>
            </a:r>
            <a:r>
              <a:rPr lang="en-US" altLang="zh-TW" sz="2400" dirty="0"/>
              <a:t>targeting  different  </a:t>
            </a:r>
            <a:r>
              <a:rPr lang="en-US" altLang="zh-TW" sz="2400" dirty="0" smtClean="0"/>
              <a:t>platforms  </a:t>
            </a:r>
            <a:r>
              <a:rPr lang="en-US" altLang="zh-TW" sz="2400" dirty="0"/>
              <a:t>(18  in  total,  including  ARM, </a:t>
            </a:r>
            <a:r>
              <a:rPr lang="en-US" altLang="zh-TW" sz="2400" dirty="0" smtClean="0"/>
              <a:t>MIPS</a:t>
            </a:r>
            <a:r>
              <a:rPr lang="en-US" altLang="zh-TW" sz="2400" dirty="0"/>
              <a:t>,  and  x86)  by  directly  </a:t>
            </a:r>
            <a:r>
              <a:rPr lang="en-US" altLang="zh-TW" sz="2400" dirty="0" smtClean="0"/>
              <a:t>communicating </a:t>
            </a:r>
            <a:r>
              <a:rPr lang="en-US" altLang="zh-TW" sz="2400" dirty="0"/>
              <a:t>with new victims.</a:t>
            </a:r>
          </a:p>
          <a:p>
            <a:r>
              <a:rPr lang="en-US" altLang="zh-TW" sz="2800" dirty="0" smtClean="0"/>
              <a:t>Report</a:t>
            </a:r>
          </a:p>
          <a:p>
            <a:pPr lvl="1"/>
            <a:r>
              <a:rPr lang="en-US" altLang="zh-TW" sz="2400" dirty="0" smtClean="0"/>
              <a:t>The </a:t>
            </a:r>
            <a:r>
              <a:rPr lang="en-US" altLang="zh-TW" sz="2400" dirty="0"/>
              <a:t>report </a:t>
            </a:r>
            <a:r>
              <a:rPr lang="en-US" altLang="zh-TW" sz="2400" dirty="0" smtClean="0"/>
              <a:t>server  </a:t>
            </a:r>
            <a:r>
              <a:rPr lang="en-US" altLang="zh-TW" sz="2400" dirty="0"/>
              <a:t>maintains  a  database  with  </a:t>
            </a:r>
            <a:r>
              <a:rPr lang="en-US" altLang="zh-TW" sz="2400" dirty="0" smtClean="0"/>
              <a:t>details  </a:t>
            </a:r>
            <a:r>
              <a:rPr lang="en-US" altLang="zh-TW" sz="2400" dirty="0"/>
              <a:t>about  all  devices  in  the  botnet.</a:t>
            </a:r>
            <a:endParaRPr lang="zh-TW" altLang="en-US" sz="2400" dirty="0"/>
          </a:p>
        </p:txBody>
      </p:sp>
    </p:spTree>
    <p:extLst>
      <p:ext uri="{BB962C8B-B14F-4D97-AF65-F5344CB8AC3E}">
        <p14:creationId xmlns:p14="http://schemas.microsoft.com/office/powerpoint/2010/main" val="119807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Mirai</a:t>
            </a:r>
            <a:r>
              <a:rPr lang="en-US" altLang="zh-TW" dirty="0"/>
              <a:t> </a:t>
            </a:r>
            <a:r>
              <a:rPr lang="en-US" altLang="zh-TW" dirty="0" smtClean="0"/>
              <a:t>Botnet Operation </a:t>
            </a:r>
            <a:r>
              <a:rPr lang="en-US" altLang="zh-TW" dirty="0"/>
              <a:t>and </a:t>
            </a:r>
            <a:r>
              <a:rPr lang="en-US" altLang="zh-TW" dirty="0" smtClean="0"/>
              <a:t>Communication</a:t>
            </a:r>
            <a:endParaRPr lang="zh-TW" altLang="en-US" dirty="0"/>
          </a:p>
        </p:txBody>
      </p:sp>
      <p:pic>
        <p:nvPicPr>
          <p:cNvPr id="4" name="圖片 3"/>
          <p:cNvPicPr>
            <a:picLocks noChangeAspect="1"/>
          </p:cNvPicPr>
          <p:nvPr/>
        </p:nvPicPr>
        <p:blipFill>
          <a:blip r:embed="rId3"/>
          <a:stretch>
            <a:fillRect/>
          </a:stretch>
        </p:blipFill>
        <p:spPr>
          <a:xfrm>
            <a:off x="971600" y="1412776"/>
            <a:ext cx="7209030" cy="4320480"/>
          </a:xfrm>
          <a:prstGeom prst="rect">
            <a:avLst/>
          </a:prstGeom>
        </p:spPr>
      </p:pic>
      <p:sp>
        <p:nvSpPr>
          <p:cNvPr id="5" name="矩形 4"/>
          <p:cNvSpPr/>
          <p:nvPr/>
        </p:nvSpPr>
        <p:spPr>
          <a:xfrm>
            <a:off x="91607" y="5805264"/>
            <a:ext cx="8960785" cy="584775"/>
          </a:xfrm>
          <a:prstGeom prst="rect">
            <a:avLst/>
          </a:prstGeom>
        </p:spPr>
        <p:txBody>
          <a:bodyPr wrap="square">
            <a:spAutoFit/>
          </a:bodyPr>
          <a:lstStyle/>
          <a:p>
            <a:r>
              <a:rPr lang="en-US" altLang="zh-TW" sz="1600" dirty="0" err="1"/>
              <a:t>Constantinos</a:t>
            </a:r>
            <a:r>
              <a:rPr lang="en-US" altLang="zh-TW" sz="1600" dirty="0"/>
              <a:t> </a:t>
            </a:r>
            <a:r>
              <a:rPr lang="en-US" altLang="zh-TW" sz="1600" dirty="0" err="1"/>
              <a:t>Kolias</a:t>
            </a:r>
            <a:r>
              <a:rPr lang="en-US" altLang="zh-TW" sz="1600" dirty="0"/>
              <a:t>, Georgios </a:t>
            </a:r>
            <a:r>
              <a:rPr lang="en-US" altLang="zh-TW" sz="1600" dirty="0" err="1"/>
              <a:t>Kambourakis</a:t>
            </a:r>
            <a:r>
              <a:rPr lang="en-US" altLang="zh-TW" sz="1600" dirty="0"/>
              <a:t>, </a:t>
            </a:r>
            <a:r>
              <a:rPr lang="en-US" altLang="zh-TW" sz="1600" dirty="0" err="1"/>
              <a:t>Angelos</a:t>
            </a:r>
            <a:r>
              <a:rPr lang="en-US" altLang="zh-TW" sz="1600" dirty="0"/>
              <a:t> </a:t>
            </a:r>
            <a:r>
              <a:rPr lang="en-US" altLang="zh-TW" sz="1600" dirty="0" err="1"/>
              <a:t>Stavrou</a:t>
            </a:r>
            <a:r>
              <a:rPr lang="en-US" altLang="zh-TW" sz="1600" dirty="0"/>
              <a:t>, Jeffrey </a:t>
            </a:r>
            <a:r>
              <a:rPr lang="en-US" altLang="zh-TW" sz="1600" dirty="0" err="1"/>
              <a:t>Voas</a:t>
            </a:r>
            <a:r>
              <a:rPr lang="en-US" altLang="zh-TW" sz="1600" dirty="0"/>
              <a:t>, “DDoS in the </a:t>
            </a:r>
            <a:r>
              <a:rPr lang="en-US" altLang="zh-TW" sz="1600" dirty="0" err="1"/>
              <a:t>IoT</a:t>
            </a:r>
            <a:r>
              <a:rPr lang="en-US" altLang="zh-TW" sz="1600" dirty="0"/>
              <a:t>: </a:t>
            </a:r>
            <a:r>
              <a:rPr lang="en-US" altLang="zh-TW" sz="1600" dirty="0" err="1"/>
              <a:t>Mirai</a:t>
            </a:r>
            <a:r>
              <a:rPr lang="en-US" altLang="zh-TW" sz="1600" dirty="0"/>
              <a:t> and Other Botnets,” </a:t>
            </a:r>
            <a:r>
              <a:rPr lang="en-US" altLang="zh-TW" sz="1600" dirty="0" smtClean="0"/>
              <a:t>IEEE Computer,</a:t>
            </a:r>
            <a:r>
              <a:rPr lang="en-US" altLang="zh-TW" sz="1600" dirty="0"/>
              <a:t> Volume 50, </a:t>
            </a:r>
            <a:r>
              <a:rPr lang="en-US" altLang="zh-TW" sz="1600" dirty="0" smtClean="0"/>
              <a:t>Issue 7, </a:t>
            </a:r>
            <a:r>
              <a:rPr lang="en-US" altLang="zh-TW" sz="1600" dirty="0"/>
              <a:t>pp. 80-84, 2017.</a:t>
            </a:r>
            <a:endParaRPr lang="zh-TW" altLang="en-US" sz="1600" dirty="0"/>
          </a:p>
        </p:txBody>
      </p:sp>
    </p:spTree>
    <p:extLst>
      <p:ext uri="{BB962C8B-B14F-4D97-AF65-F5344CB8AC3E}">
        <p14:creationId xmlns:p14="http://schemas.microsoft.com/office/powerpoint/2010/main" val="2407368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自訂 1">
      <a:majorFont>
        <a:latin typeface="Times New Roman"/>
        <a:ea typeface="標楷體"/>
        <a:cs typeface=""/>
      </a:majorFont>
      <a:minorFont>
        <a:latin typeface="Times New Roman"/>
        <a:ea typeface="新細明體"/>
        <a:cs typeface=""/>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10576</TotalTime>
  <Words>945</Words>
  <Application>Microsoft Office PowerPoint</Application>
  <PresentationFormat>如螢幕大小 (4:3)</PresentationFormat>
  <Paragraphs>102</Paragraphs>
  <Slides>15</Slides>
  <Notes>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新細明體</vt:lpstr>
      <vt:lpstr>標楷體</vt:lpstr>
      <vt:lpstr>Arial</vt:lpstr>
      <vt:lpstr>Calibri</vt:lpstr>
      <vt:lpstr>Gill Sans MT</vt:lpstr>
      <vt:lpstr>Times New Roman</vt:lpstr>
      <vt:lpstr>Wingdings</vt:lpstr>
      <vt:lpstr>Wingdings 3</vt:lpstr>
      <vt:lpstr>原創</vt:lpstr>
      <vt:lpstr>IoT Security Issues</vt:lpstr>
      <vt:lpstr>Outline</vt:lpstr>
      <vt:lpstr>Background</vt:lpstr>
      <vt:lpstr>History</vt:lpstr>
      <vt:lpstr>History</vt:lpstr>
      <vt:lpstr>New Business</vt:lpstr>
      <vt:lpstr>Basic Concept of Mirai</vt:lpstr>
      <vt:lpstr>Main Components of Mirai</vt:lpstr>
      <vt:lpstr>Mirai Botnet Operation and Communication</vt:lpstr>
      <vt:lpstr>Mirai Botnet Operation</vt:lpstr>
      <vt:lpstr>Mirai Botnet Operation</vt:lpstr>
      <vt:lpstr>Detecting Mirai</vt:lpstr>
      <vt:lpstr>Communication Pattern of Mirai</vt:lpstr>
      <vt:lpstr>Other IoT Bots</vt:lpstr>
      <vt:lpstr>Lessons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 of WSNs</dc:title>
  <dc:creator>Chinsan</dc:creator>
  <dc:description>Final</dc:description>
  <cp:lastModifiedBy>user</cp:lastModifiedBy>
  <cp:revision>1504</cp:revision>
  <dcterms:created xsi:type="dcterms:W3CDTF">2009-12-11T04:15:32Z</dcterms:created>
  <dcterms:modified xsi:type="dcterms:W3CDTF">2018-01-01T03:45:50Z</dcterms:modified>
</cp:coreProperties>
</file>