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28" r:id="rId3"/>
    <p:sldId id="257" r:id="rId4"/>
    <p:sldId id="258" r:id="rId5"/>
    <p:sldId id="308" r:id="rId6"/>
    <p:sldId id="318" r:id="rId7"/>
    <p:sldId id="310" r:id="rId8"/>
    <p:sldId id="311" r:id="rId9"/>
    <p:sldId id="317" r:id="rId10"/>
    <p:sldId id="319" r:id="rId11"/>
    <p:sldId id="316" r:id="rId12"/>
    <p:sldId id="315" r:id="rId13"/>
    <p:sldId id="327" r:id="rId14"/>
    <p:sldId id="314" r:id="rId15"/>
    <p:sldId id="320" r:id="rId16"/>
    <p:sldId id="259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283" r:id="rId52"/>
    <p:sldId id="282" r:id="rId53"/>
    <p:sldId id="281" r:id="rId54"/>
    <p:sldId id="280" r:id="rId55"/>
    <p:sldId id="279" r:id="rId56"/>
    <p:sldId id="325" r:id="rId57"/>
    <p:sldId id="324" r:id="rId58"/>
    <p:sldId id="278" r:id="rId59"/>
    <p:sldId id="277" r:id="rId60"/>
    <p:sldId id="276" r:id="rId61"/>
    <p:sldId id="326" r:id="rId62"/>
    <p:sldId id="307" r:id="rId6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D7FB8FB-2364-48C5-A4F8-AF0A2E45CEFF}">
          <p14:sldIdLst>
            <p14:sldId id="328"/>
            <p14:sldId id="257"/>
            <p14:sldId id="258"/>
          </p14:sldIdLst>
        </p14:section>
        <p14:section name="Introduction" id="{24925582-59A1-4430-9FAE-E9DF0C2D3270}">
          <p14:sldIdLst>
            <p14:sldId id="308"/>
            <p14:sldId id="318"/>
            <p14:sldId id="310"/>
            <p14:sldId id="311"/>
            <p14:sldId id="317"/>
            <p14:sldId id="319"/>
            <p14:sldId id="316"/>
            <p14:sldId id="315"/>
            <p14:sldId id="327"/>
            <p14:sldId id="314"/>
            <p14:sldId id="320"/>
          </p14:sldIdLst>
        </p14:section>
        <p14:section name="Applying for an Azure account" id="{5E8A7131-33F9-413D-A956-B366671E5E13}">
          <p14:sldIdLst>
            <p14:sldId id="259"/>
            <p14:sldId id="261"/>
            <p14:sldId id="262"/>
            <p14:sldId id="263"/>
            <p14:sldId id="264"/>
            <p14:sldId id="265"/>
          </p14:sldIdLst>
        </p14:section>
        <p14:section name="Connect to Azure" id="{286356C0-B1A7-4089-BBD4-01D47654F4A7}">
          <p14:sldIdLst>
            <p14:sldId id="266"/>
            <p14:sldId id="267"/>
            <p14:sldId id="268"/>
            <p14:sldId id="269"/>
            <p14:sldId id="270"/>
            <p14:sldId id="271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283"/>
            <p14:sldId id="282"/>
            <p14:sldId id="281"/>
            <p14:sldId id="280"/>
            <p14:sldId id="279"/>
            <p14:sldId id="325"/>
            <p14:sldId id="324"/>
            <p14:sldId id="278"/>
            <p14:sldId id="277"/>
            <p14:sldId id="276"/>
            <p14:sldId id="326"/>
          </p14:sldIdLst>
        </p14:section>
        <p14:section name="資料來源" id="{ECEA08E2-B840-4474-8FE2-B93FCA2131C3}">
          <p14:sldIdLst>
            <p14:sldId id="307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370" y="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7B66-CC20-4163-B89A-5D8B5F089727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5326-CA56-45AD-B733-8CCCB45FFB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70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7B66-CC20-4163-B89A-5D8B5F089727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5326-CA56-45AD-B733-8CCCB45FFB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48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7B66-CC20-4163-B89A-5D8B5F089727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5326-CA56-45AD-B733-8CCCB45FFB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51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3EA279B-5C2E-4BB2-B37D-C4A4BA0AF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2170E31D-8504-4787-83B7-A91E25BCB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1C831288-4390-4981-A298-F945F94A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FF48-267A-4A40-B03E-0BB2C7F00487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39B2F60B-7200-41F3-A090-B1F4A71C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95973B9-17BD-4DB0-8FB2-1B2AA8A9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390-FB32-4257-BD08-EDD40EF378F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901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C57B0FB-A82A-4223-B5E3-10631C989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7411478-6D5A-4C35-8A3F-C1D35F761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A4786030-5529-4E98-BE24-5E67D546A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FF48-267A-4A40-B03E-0BB2C7F00487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8FA80AA4-E0EF-4F97-8F8C-BEAEFB3E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32E0DADE-93E7-4778-859B-91107252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390-FB32-4257-BD08-EDD40EF378F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14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1185FD5-B53A-4132-A1AA-6F9EE3F02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BB8DF294-C670-4F1B-AE5C-70F7DC1D8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4A846DD-71B9-432A-9E4D-E035EF89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FF48-267A-4A40-B03E-0BB2C7F00487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8505CC29-91D5-4BB9-A97B-FEA65E5F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4A6EC4A3-D7C9-472F-B013-64F789E7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390-FB32-4257-BD08-EDD40EF378F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592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9F04306-C8EC-4499-BF07-E6EA6542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51B0FCB-F569-4EE3-8DB9-A24C798A3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05DCC9DE-4169-4863-8AAB-30544B654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18B5BFED-3EFB-44F0-AB9D-E19AB98A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FF48-267A-4A40-B03E-0BB2C7F00487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27E18B69-97AD-4AB9-8BB9-48863020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9E35F34C-03C7-4D34-88F8-9B145A54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390-FB32-4257-BD08-EDD40EF378F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167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7E62840-964B-4C66-ABE8-054F5495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FEFD3082-1CC9-48A5-9A85-F1B6A129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C7E0D1EF-C021-4AD1-A345-39F46D6AC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227ED611-86C0-49F3-8E55-5E6DDE6DB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5E1FE6D8-BC00-42E4-910B-D9A26A0DE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CB85340D-04DA-4694-B144-8489193B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FF48-267A-4A40-B03E-0BB2C7F00487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CAEA575F-EFC4-4765-BE66-9C207E9E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457D33DE-C17F-4D10-8959-6593DD5C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390-FB32-4257-BD08-EDD40EF378F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516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0B98D7C-343A-449D-8B22-AFA53AB06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155E0C61-55CE-452C-8403-E2C493D7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FF48-267A-4A40-B03E-0BB2C7F00487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B5A8CF1E-1CA4-4256-A91E-7C2872F5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83D467B5-5AB4-46BD-98C6-705D516D8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390-FB32-4257-BD08-EDD40EF378F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438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010096C9-1B42-4FB8-80AC-C4F52CF6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FF48-267A-4A40-B03E-0BB2C7F00487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5835E79D-B7F5-470A-A93D-D4959E9A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8AFC50B4-8BEB-4CB0-8C75-FEBCA225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390-FB32-4257-BD08-EDD40EF378F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2245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19EB97D-9361-400C-9D11-198714A13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42D47702-901C-47A6-81F9-3BC4A7990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EF2A96EF-9D94-4E56-B7F2-C97970D82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D00E3A72-953F-4E26-8B0D-2C30E764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FF48-267A-4A40-B03E-0BB2C7F00487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AE153148-10A5-4B4F-9F8A-B0DCBBE0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29513B05-CABC-420C-B42F-BBD0B53C1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390-FB32-4257-BD08-EDD40EF378F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77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7B66-CC20-4163-B89A-5D8B5F089727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5326-CA56-45AD-B733-8CCCB45FFB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9482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BF1AE00-A2B2-4215-A9D1-D289737E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D28107F6-6854-42F6-8C6A-DE7050B2C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C39FEC14-95E6-498A-85CE-DA971A6AA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02149890-8649-4444-9620-2C111A77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FF48-267A-4A40-B03E-0BB2C7F00487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7AF9E5BB-7956-4307-8715-CA82B504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9B7223BF-B296-4380-8452-3637971A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390-FB32-4257-BD08-EDD40EF378F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7496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116BC8A-D90D-4734-B552-C6CAC08E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5284466D-32D9-4F07-8447-78767EBAA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7073007A-C222-47D6-BB59-625D135DC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FF48-267A-4A40-B03E-0BB2C7F00487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7FB97F1-75B0-4C35-968F-3ACF80EC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406DB6BE-F0FA-4F8B-8B05-9BAFD261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390-FB32-4257-BD08-EDD40EF378F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43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2418AEA4-580C-4655-94F7-66E08E8BD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041ADCB9-248C-4C35-B2EC-7B2C2957D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A9001969-934A-4C16-AB8D-D1A53F19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FF48-267A-4A40-B03E-0BB2C7F00487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6943BDB5-048D-4109-B17B-823DDBAE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03A1B366-90ED-4E91-BD97-F4FC0019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390-FB32-4257-BD08-EDD40EF378F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79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7B66-CC20-4163-B89A-5D8B5F089727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5326-CA56-45AD-B733-8CCCB45FFB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0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7B66-CC20-4163-B89A-5D8B5F089727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5326-CA56-45AD-B733-8CCCB45FFB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17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7B66-CC20-4163-B89A-5D8B5F089727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5326-CA56-45AD-B733-8CCCB45FFB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02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7B66-CC20-4163-B89A-5D8B5F089727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5326-CA56-45AD-B733-8CCCB45FFB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7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7B66-CC20-4163-B89A-5D8B5F089727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5326-CA56-45AD-B733-8CCCB45FFB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80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7B66-CC20-4163-B89A-5D8B5F089727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5326-CA56-45AD-B733-8CCCB45FFB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83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7B66-CC20-4163-B89A-5D8B5F089727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5326-CA56-45AD-B733-8CCCB45FFB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77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E7B66-CC20-4163-B89A-5D8B5F089727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05326-CA56-45AD-B733-8CCCB45FFB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84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C3812AAD-65B9-45EC-9C88-FFE0FF052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AB87F3C1-AFEB-4078-B2C1-EABDF2386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7E3A1C7-087F-46C2-8647-30E3246EC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1FF48-267A-4A40-B03E-0BB2C7F00487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9033F4-9931-45A0-9C04-8A608DC22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0EA46786-88DA-4508-ACD4-47B346161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F6390-FB32-4257-BD08-EDD40EF378F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58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services/iot-hub/" TargetMode="External"/><Relationship Id="rId2" Type="http://schemas.openxmlformats.org/officeDocument/2006/relationships/hyperlink" Target="https://azure.microsoft.com/services/iot-edg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zure.microsoft.com/services/monitor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services/cosmos-db/" TargetMode="External"/><Relationship Id="rId2" Type="http://schemas.openxmlformats.org/officeDocument/2006/relationships/hyperlink" Target="https://azure.microsoft.com/services/machine-learnin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icecatalog.azur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zure.microsoft.com/zh-tw/free/student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ebmail.ccu.edu.tw/cgi-bin/owmmdir2/openwebmail.p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ortal.azure.com/#hom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github.com/Seeed-Studio/Grove_Temperature_And_Humidity_Sensor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mobaxterm.mobatek.net/download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gitlab.com/ghuiry2546/iot/-/tree/master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azure/iot-hub/iot-hub-mqtt-support" TargetMode="External"/><Relationship Id="rId2" Type="http://schemas.openxmlformats.org/officeDocument/2006/relationships/hyperlink" Target="https://marketplace.visualstudio.com/items?itemName=vsciot-vscode.azure-iot-toolk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zure/azure-iot-sdk-c/blob/master/certs/certs.c#L24docs.microsoft.com/zh-tw/azure/iot-hub/iot-hub-mqtt-suppor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0C2360F-B44B-414A-AC03-83CF8DBA5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5386" y="1140470"/>
            <a:ext cx="9521228" cy="2387600"/>
          </a:xfrm>
        </p:spPr>
        <p:txBody>
          <a:bodyPr>
            <a:normAutofit/>
          </a:bodyPr>
          <a:lstStyle/>
          <a:p>
            <a:r>
              <a:rPr lang="zh-TW" altLang="en-US" dirty="0"/>
              <a:t>物聯網雲端管理平台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Azure </a:t>
            </a:r>
            <a:r>
              <a:rPr lang="en-US" altLang="zh-TW" dirty="0"/>
              <a:t>IoT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F2215963-792A-441F-9C46-82AF8E93C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國立中正大學資訊工程系 黃仁竑教授</a:t>
            </a:r>
            <a:endParaRPr lang="en-US" altLang="zh-TW" dirty="0"/>
          </a:p>
          <a:p>
            <a:r>
              <a:rPr lang="zh-TW" altLang="en-US" dirty="0" smtClean="0"/>
              <a:t>助教 周秉泓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95536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ts val="600"/>
              </a:spcBef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各元件</a:t>
            </a:r>
            <a:r>
              <a:rPr lang="zh-TW" altLang="zh-TW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Azure </a:t>
            </a:r>
            <a:r>
              <a:rPr lang="en-US" altLang="zh-TW" u="sng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IoT</a:t>
            </a:r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 Edge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可讓您透過標準容器，部署雲端工作負載，以在物聯網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Edge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裝置上執行。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人工智慧、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Azure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和協力廠商服務，或您自己的商務邏輯等工作負載。</a:t>
            </a:r>
          </a:p>
          <a:p>
            <a:pPr>
              <a:lnSpc>
                <a:spcPct val="150000"/>
              </a:lnSpc>
            </a:pPr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Azure </a:t>
            </a:r>
            <a:r>
              <a:rPr lang="en-US" altLang="zh-TW" u="sng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IoT</a:t>
            </a:r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 </a:t>
            </a:r>
            <a:r>
              <a:rPr lang="en-US" altLang="zh-TW" u="sng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中樞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可讓您的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應用程式與其管理的裝置之間進行高度安全且可靠的通訊。</a:t>
            </a:r>
          </a:p>
          <a:p>
            <a:pPr>
              <a:lnSpc>
                <a:spcPct val="150000"/>
              </a:lnSpc>
            </a:pPr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Azure </a:t>
            </a:r>
            <a:r>
              <a:rPr lang="en-US" altLang="zh-TW" u="sng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監視器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會從您的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Azure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和內部部署環境收集、分析及採取遙測資料的動作。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628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各元件功能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Azure Machine Learning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讓開發人員和資料科學家能夠更快地建立、定型及部署機器學習模型。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連續重新訓練、更新及改善資料收集和分析，可讓模型在一段時間後變得更好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Azure Cosmos DB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-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完全受控的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NoSQL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資料庫服務，適用于新式應用程式開發。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Azure Cosmos DB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保證單一位數毫秒的回應時間。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它也保證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99.999%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的可用性受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Sla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、自動化和立即的擴充性，以及適用于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MongoDB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Cassandra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的開放原始碼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所支援。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其他元件介紹請參考教學手冊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(word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98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LinkIt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Smart 7688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Duo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LinkIt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Smart 7688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Duo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核心，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第一個是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Arduino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MCU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(Micro Processor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Unit)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為主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控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提供與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Yun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類似的橋接函式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庫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(Bridge Library)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第二個則是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Wi-Fi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、嵌入式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Linux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MPU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(Micro Processing Unit)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7688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Duo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上的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MT7688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可以提供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wifi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給沒有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wifi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Arduino chip (32U4)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。但是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Duo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預設的運算上以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MPU (MT7688)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為主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MCU (Arduino)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輔。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若要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轉變成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MCU (Arduino)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為主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MPU (MT7688)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為輔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的話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需要把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Yunbridge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做開啟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動作。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544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600"/>
              </a:spcBef>
              <a:spcAft>
                <a:spcPts val="0"/>
              </a:spcAft>
              <a:tabLst>
                <a:tab pos="304800" algn="l"/>
              </a:tabLst>
            </a:pPr>
            <a:r>
              <a:rPr lang="zh-TW" altLang="en-US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課程目標</a:t>
            </a:r>
            <a:r>
              <a:rPr lang="en-US" altLang="zh-TW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br>
              <a:rPr lang="en-US" altLang="zh-TW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zh-TW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如何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使用裝置連線到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Azure </a:t>
            </a:r>
            <a:r>
              <a:rPr lang="en-US" altLang="zh-TW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首先我們需要先確保裝置具備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語言，並針對特定裝置功能來認證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裝置，有列於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Azure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認證裝置目錄中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https://devicecatalog.azure.com/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第二步，我們使用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Arduino IDE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DHT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的溫溼度借由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Bridge Library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MPU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傳到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MCU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7357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600"/>
              </a:spcBef>
              <a:spcAft>
                <a:spcPts val="0"/>
              </a:spcAft>
              <a:tabLst>
                <a:tab pos="304800" algn="l"/>
              </a:tabLst>
            </a:pP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課程目標</a:t>
            </a:r>
            <a:r>
              <a:rPr lang="en-US" altLang="zh-TW" kern="1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br>
              <a:rPr lang="en-US" altLang="zh-TW" kern="1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zh-TW" kern="1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如何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使用裝置連線到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Azure </a:t>
            </a:r>
            <a:r>
              <a:rPr lang="en-US" altLang="zh-TW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接下來我們使用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MQTT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協定來傳輸其裝置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sensor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所測量到的值，同時使用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Visual Studio Code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直接讀取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7688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傳輸到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中樞的資料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所以我們會需要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Hub Connection String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先讓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中樞與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Visual Studio Code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相連，再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程式中會使用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Device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SAS Token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DigiCert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Baltimore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根憑證，將數據傳輸到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Device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中。</a:t>
            </a:r>
          </a:p>
          <a:p>
            <a:pPr>
              <a:lnSpc>
                <a:spcPct val="150000"/>
              </a:lnSpc>
            </a:pP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如果想使用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Azure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其他服務可以參考上方各元件功能進行使用。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5903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="" xmlns:a16="http://schemas.microsoft.com/office/drawing/2014/main" id="{74B6C411-F9F2-48A0-9D55-A691DC60F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99816"/>
          </a:xfrm>
        </p:spPr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Applying for an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Azure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account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F4589BCE-A14A-44D5-A398-49C4E5561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6163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Azure Educate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網址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註冊。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 smtClean="0">
                <a:hlinkClick r:id="rId2"/>
              </a:rPr>
              <a:t>https://azure.microsoft.com/zh-tw/free/students/</a:t>
            </a:r>
            <a:endParaRPr lang="en-US" altLang="zh-TW" u="sng" dirty="0" smtClean="0"/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734" y="2380297"/>
            <a:ext cx="9568271" cy="34631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841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輸入手機和驗證碼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國碼：台灣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(+886)</a:t>
            </a:r>
            <a:endParaRPr lang="zh-TW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電話：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900-000-000</a:t>
            </a:r>
            <a:endParaRPr lang="zh-TW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11" name="圖片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208" y="1433784"/>
            <a:ext cx="5695950" cy="5000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7953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填寫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學校信箱。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學校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信箱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**10***@ccu.edu.tw 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10" name="圖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5404214" y="1027906"/>
            <a:ext cx="5368290" cy="507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53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Your E-mail </a:t>
            </a:r>
            <a:endParaRPr lang="zh-TW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altLang="zh-TW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altLang="zh-TW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webmail.ccu.edu.tw/cgi-bin/owmmdir2/openwebmail.pl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信箱收確認信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4001180" y="2264954"/>
            <a:ext cx="3514317" cy="45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9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D11F291-A71E-4175-B6CE-5E10A6AC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2298AE75-398C-4899-914A-CD879C5B7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Applying for an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Azure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account</a:t>
            </a:r>
          </a:p>
          <a:p>
            <a:pPr marL="228600" lvl="1">
              <a:lnSpc>
                <a:spcPct val="200000"/>
              </a:lnSpc>
              <a:spcBef>
                <a:spcPts val="1000"/>
              </a:spcBef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Connect to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Azure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8600" lvl="1">
              <a:lnSpc>
                <a:spcPct val="200000"/>
              </a:lnSpc>
              <a:spcBef>
                <a:spcPts val="1000"/>
              </a:spcBef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資料來源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658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請點選信件中的網址。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97802" y="1524000"/>
            <a:ext cx="11796396" cy="455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83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登入</a:t>
            </a:r>
            <a:r>
              <a:rPr lang="en-US" altLang="zh-TW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Azure</a:t>
            </a:r>
            <a:r>
              <a:rPr lang="zh-TW" altLang="zh-TW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平台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/>
          <a:lstStyle/>
          <a:p>
            <a:pPr marL="304800">
              <a:spcAft>
                <a:spcPts val="0"/>
              </a:spcAft>
            </a:pP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zh-TW" altLang="zh-TW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u="sng" kern="100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https://portal.azure.com/#home</a:t>
            </a:r>
            <a:r>
              <a:rPr lang="en-US" altLang="zh-TW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zh-TW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點選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建立資源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”</a:t>
            </a:r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310" y="2464526"/>
            <a:ext cx="4691380" cy="41342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7432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</a:t>
            </a:r>
            <a:r>
              <a:rPr lang="en-US" altLang="zh-TW" kern="100" dirty="0" err="1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11086"/>
            <a:ext cx="10515600" cy="4565877"/>
          </a:xfrm>
        </p:spPr>
        <p:txBody>
          <a:bodyPr/>
          <a:lstStyle/>
          <a:p>
            <a:pPr marL="30607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 </a:t>
            </a:r>
            <a:r>
              <a:rPr lang="en-US" altLang="zh-TW" kern="100" dirty="0" err="1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Hub ”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，中文版選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“ </a:t>
            </a:r>
            <a:r>
              <a:rPr lang="en-US" altLang="zh-TW" kern="100" dirty="0" err="1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中樞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，英文版選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“ </a:t>
            </a:r>
            <a:r>
              <a:rPr lang="en-US" altLang="zh-TW" kern="100" dirty="0" err="1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Hub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”。</a:t>
            </a:r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05050"/>
            <a:ext cx="4206240" cy="3703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549" y="2157004"/>
            <a:ext cx="6638925" cy="455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1106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依序輸入資料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318" y="1540171"/>
            <a:ext cx="5866667" cy="38772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838200" y="1611086"/>
            <a:ext cx="10515600" cy="4565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6070">
              <a:spcAft>
                <a:spcPts val="0"/>
              </a:spcAft>
              <a:tabLst>
                <a:tab pos="304800" algn="l"/>
              </a:tabLst>
            </a:pPr>
            <a:r>
              <a:rPr lang="zh-TW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訂閱：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“Azure for Students Starter”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06070">
              <a:spcAft>
                <a:spcPts val="0"/>
              </a:spcAft>
              <a:tabLst>
                <a:tab pos="304800" algn="l"/>
              </a:tabLst>
            </a:pPr>
            <a:r>
              <a:rPr lang="zh-TW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資源群組：請新增一個</a:t>
            </a:r>
            <a:r>
              <a:rPr lang="zh-TW" altLang="zh-TW" sz="20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TW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隨便名稱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06070">
              <a:spcAft>
                <a:spcPts val="0"/>
              </a:spcAft>
              <a:tabLst>
                <a:tab pos="304800" algn="l"/>
              </a:tabLst>
            </a:pPr>
            <a:r>
              <a:rPr lang="zh-TW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區域：建議使用</a:t>
            </a:r>
            <a:r>
              <a:rPr lang="zh-TW" altLang="zh-TW" sz="20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TW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東亞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06070">
              <a:spcAft>
                <a:spcPts val="0"/>
              </a:spcAft>
              <a:tabLst>
                <a:tab pos="304800" algn="l"/>
              </a:tabLst>
            </a:pPr>
            <a:r>
              <a:rPr lang="en-US" altLang="zh-TW" sz="2000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zh-TW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中樞名稱：即為此中樞取名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</a:t>
            </a:r>
            <a:r>
              <a:rPr lang="zh-TW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都可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</a:p>
          <a:p>
            <a:pPr marL="306070">
              <a:spcAft>
                <a:spcPts val="0"/>
              </a:spcAft>
              <a:tabLst>
                <a:tab pos="304800" algn="l"/>
              </a:tabLst>
            </a:pP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06070">
              <a:spcAft>
                <a:spcPts val="0"/>
              </a:spcAft>
              <a:tabLst>
                <a:tab pos="304800" algn="l"/>
              </a:tabLst>
            </a:pPr>
            <a:r>
              <a:rPr lang="zh-TW" altLang="zh-TW" sz="2000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定價</a:t>
            </a:r>
            <a:r>
              <a:rPr lang="zh-TW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與級別層：請選</a:t>
            </a:r>
            <a:r>
              <a:rPr lang="zh-TW" altLang="zh-TW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</a:t>
            </a:r>
            <a:r>
              <a:rPr lang="zh-TW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；免費層</a:t>
            </a:r>
            <a:r>
              <a:rPr lang="zh-TW" altLang="zh-TW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US" altLang="zh-TW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06070">
              <a:spcAft>
                <a:spcPts val="0"/>
              </a:spcAft>
              <a:tabLst>
                <a:tab pos="304800" algn="l"/>
              </a:tabLst>
            </a:pP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06070">
              <a:spcAft>
                <a:spcPts val="0"/>
              </a:spcAft>
              <a:tabLst>
                <a:tab pos="304800" algn="l"/>
              </a:tabLst>
            </a:pPr>
            <a:r>
              <a:rPr lang="zh-TW" altLang="zh-TW" sz="2000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名稱</a:t>
            </a:r>
            <a:r>
              <a:rPr lang="zh-TW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：值</a:t>
            </a:r>
            <a:r>
              <a:rPr lang="zh-TW" altLang="zh-TW" sz="20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→ “</a:t>
            </a:r>
            <a:r>
              <a:rPr lang="zh-TW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都可：都可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endParaRPr lang="zh-TW" altLang="zh-TW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7470" indent="0">
              <a:buNone/>
              <a:tabLst>
                <a:tab pos="304800" algn="l"/>
              </a:tabLst>
            </a:pPr>
            <a:endParaRPr lang="zh-TW" altLang="zh-TW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0830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依序輸入資料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161" y="589007"/>
            <a:ext cx="6762639" cy="5890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4238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依序輸入資料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904" y="1550040"/>
            <a:ext cx="7219048" cy="335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圖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849" y="4902421"/>
            <a:ext cx="5057775" cy="695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3767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成功建立，完成畫面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51648"/>
            <a:ext cx="11998236" cy="23849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04863" y="3244334"/>
            <a:ext cx="1982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</a:t>
            </a:r>
            <a:r>
              <a:rPr lang="en-US" altLang="zh-TW" kern="100" dirty="0" err="1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device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26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</a:t>
            </a:r>
            <a:r>
              <a:rPr lang="en-US" altLang="zh-TW" kern="100" dirty="0" err="1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device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569" y="2261055"/>
            <a:ext cx="8707683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838200" y="1690687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800"/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點選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IoT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裝置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4587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點選新增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81053"/>
            <a:ext cx="10515600" cy="42404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8398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依序輸入資料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輸入裝置識別碼</a:t>
            </a:r>
            <a:r>
              <a:rPr lang="en-US" altLang="zh-TW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(</a:t>
            </a:r>
            <a:r>
              <a:rPr lang="zh-TW" altLang="zh-TW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名稱</a:t>
            </a:r>
            <a:r>
              <a:rPr lang="en-US" altLang="zh-TW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)</a:t>
            </a:r>
          </a:p>
          <a:p>
            <a:r>
              <a:rPr lang="zh-TW" altLang="zh-TW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確認</a:t>
            </a:r>
            <a:r>
              <a:rPr lang="zh-TW" altLang="zh-TW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認證類型為“對稱金鑰</a:t>
            </a:r>
            <a:r>
              <a:rPr lang="zh-TW" altLang="zh-TW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”</a:t>
            </a:r>
            <a:endParaRPr lang="en-US" altLang="zh-TW" sz="2400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  <a:p>
            <a:r>
              <a:rPr lang="zh-TW" altLang="zh-TW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就</a:t>
            </a:r>
            <a:r>
              <a:rPr lang="zh-TW" altLang="zh-TW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可儲存</a:t>
            </a:r>
            <a:r>
              <a:rPr lang="zh-TW" altLang="zh-TW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。</a:t>
            </a:r>
            <a:endParaRPr lang="en-US" altLang="zh-TW" sz="2400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  <a:p>
            <a:pPr marL="0" indent="0">
              <a:buNone/>
            </a:pPr>
            <a:r>
              <a:rPr lang="zh-TW" altLang="zh-TW" dirty="0" smtClean="0"/>
              <a:t/>
            </a:r>
            <a:br>
              <a:rPr lang="zh-TW" altLang="zh-TW" dirty="0" smtClean="0"/>
            </a:br>
            <a:endParaRPr lang="zh-TW" altLang="en-US" dirty="0"/>
          </a:p>
        </p:txBody>
      </p:sp>
      <p:pic>
        <p:nvPicPr>
          <p:cNvPr id="6" name="圖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948" y="365125"/>
            <a:ext cx="4341948" cy="6035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867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="" xmlns:a16="http://schemas.microsoft.com/office/drawing/2014/main" id="{D04BF383-0E82-4756-8B84-14D8051C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使用設備與環境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="" xmlns:a16="http://schemas.microsoft.com/office/drawing/2014/main" id="{03DD2C51-AC60-44E2-B9DF-7D7C993567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軟體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Windows 10</a:t>
            </a:r>
          </a:p>
          <a:p>
            <a:pPr lvl="1">
              <a:lnSpc>
                <a:spcPct val="200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Azure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Arduino IDE</a:t>
            </a:r>
          </a:p>
          <a:p>
            <a:pPr lvl="1">
              <a:lnSpc>
                <a:spcPct val="20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2263A6A3-1700-4506-BB26-92CD19C1F2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硬體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LinkIt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7688 Duo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Micro-USB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DHT22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擴充板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杜邦線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88759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成功建立，完成畫面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021" y="1573076"/>
            <a:ext cx="8571305" cy="474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67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下載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Visual Studio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800">
              <a:spcAft>
                <a:spcPts val="0"/>
              </a:spcAft>
            </a:pP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u="sng" kern="100" dirty="0" smtClean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https://code.visualstudio.com/download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，下載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windows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</a:t>
            </a:r>
            <a:r>
              <a:rPr lang="zh-TW" altLang="zh-TW" kern="1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661" y="2454366"/>
            <a:ext cx="7050677" cy="41118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3001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開啟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Visual Studio Code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52" y="1512116"/>
            <a:ext cx="9578895" cy="51063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1756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連接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Microsoft 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帳戶使用者的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Azure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5556"/>
            <a:ext cx="2299435" cy="5049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3242609" y="2124164"/>
            <a:ext cx="4310108" cy="3336109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7657691" y="2224722"/>
            <a:ext cx="3846332" cy="323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35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單擊左下角的“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Azure </a:t>
            </a:r>
            <a:r>
              <a:rPr lang="en-US" altLang="zh-TW" kern="100" dirty="0" err="1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中心”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522" y="2265362"/>
            <a:ext cx="8565974" cy="235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924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0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在菜單中單擊“</a:t>
            </a:r>
            <a:r>
              <a:rPr lang="en-US" altLang="zh-TW" sz="4000" dirty="0">
                <a:solidFill>
                  <a:srgbClr val="333333"/>
                </a:solidFill>
                <a:latin typeface="Times New Roman" panose="02020603050405020304" pitchFamily="18" charset="0"/>
              </a:rPr>
              <a:t>Set </a:t>
            </a:r>
            <a:r>
              <a:rPr lang="en-US" altLang="zh-TW" sz="4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IoT</a:t>
            </a:r>
            <a:r>
              <a:rPr lang="en-US" altLang="zh-TW" sz="4000" dirty="0">
                <a:solidFill>
                  <a:srgbClr val="333333"/>
                </a:solidFill>
                <a:latin typeface="Times New Roman" panose="02020603050405020304" pitchFamily="18" charset="0"/>
              </a:rPr>
              <a:t> Hub Connection String</a:t>
            </a:r>
            <a:r>
              <a:rPr lang="zh-TW" altLang="zh-TW" sz="40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endParaRPr lang="zh-TW" altLang="en-US" sz="4000" dirty="0"/>
          </a:p>
        </p:txBody>
      </p:sp>
      <p:pic>
        <p:nvPicPr>
          <p:cNvPr id="5" name="內容版面配置區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614" y="1276555"/>
            <a:ext cx="10123186" cy="5446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5443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輸入您的</a:t>
            </a:r>
            <a:r>
              <a:rPr lang="en-US" altLang="zh-TW" kern="1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altLang="zh-TW" kern="1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Hub Connection </a:t>
            </a:r>
            <a:r>
              <a:rPr lang="en-US" altLang="zh-TW" kern="1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269" y="2317706"/>
            <a:ext cx="7139388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918166" y="2059761"/>
            <a:ext cx="6001385" cy="933450"/>
          </a:xfrm>
          <a:prstGeom prst="rect">
            <a:avLst/>
          </a:prstGeom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838200" y="1690688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請到</a:t>
            </a:r>
            <a:r>
              <a:rPr lang="en-US" altLang="zh-TW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中樞的共用存取原則裡拿取。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0948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完成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Azure </a:t>
            </a:r>
            <a:r>
              <a:rPr lang="en-US" altLang="zh-TW" kern="100" dirty="0" err="1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HUB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連接，成功畫面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740" y="1582610"/>
            <a:ext cx="7300519" cy="483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083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獲取</a:t>
            </a:r>
            <a:r>
              <a:rPr lang="en-US" altLang="zh-TW" kern="100" dirty="0" err="1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device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SAS Token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304800">
              <a:spcAft>
                <a:spcPts val="0"/>
              </a:spcAf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右鍵要用的</a:t>
            </a:r>
            <a:r>
              <a:rPr lang="en-US" altLang="zh-TW" kern="100" dirty="0" err="1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device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endParaRPr lang="en-US" altLang="zh-TW" kern="100" dirty="0" smtClean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04800">
              <a:spcAft>
                <a:spcPts val="0"/>
              </a:spcAf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選取</a:t>
            </a:r>
            <a:r>
              <a:rPr lang="zh-TW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altLang="zh-TW" sz="24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Generate SAS Token for Device</a:t>
            </a:r>
            <a:r>
              <a:rPr lang="zh-TW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”</a:t>
            </a:r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428" y="1375365"/>
            <a:ext cx="4441372" cy="5482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69529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SAS Token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使用時數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800">
              <a:spcAft>
                <a:spcPts val="0"/>
              </a:spcAf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建議輸入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10000 </a:t>
            </a:r>
            <a:r>
              <a:rPr lang="en-US" altLang="zh-TW" kern="100" dirty="0" err="1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hr</a:t>
            </a:r>
            <a:r>
              <a:rPr lang="zh-TW" altLang="en-US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kern="100" dirty="0" smtClean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6200" indent="0">
              <a:spcAft>
                <a:spcPts val="0"/>
              </a:spcAft>
              <a:buNone/>
            </a:pP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一年為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8700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小時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526" y="1690687"/>
            <a:ext cx="7639594" cy="4422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39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什麼是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Azure </a:t>
            </a:r>
            <a:r>
              <a:rPr lang="en-US" altLang="zh-TW" kern="1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Azure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IoT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是跨邊緣和雲端的受控平台服務集合，可連線、監視及控制數十億個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IoT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資產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其中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也包括裝置和設備的安全性與作業系統，以及可協助企業建置、部署並管理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IoT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應用程式的資料和分析。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6738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記住</a:t>
            </a:r>
            <a:r>
              <a:rPr lang="en-US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SAS Token</a:t>
            </a:r>
            <a:r>
              <a:rPr lang="zh-TW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請留存，後面還會用到</a:t>
            </a:r>
            <a:r>
              <a:rPr lang="en-US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873" y="2408986"/>
            <a:ext cx="9719515" cy="37679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85894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LinkIt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7688 Duo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DHT22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607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記得接上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Micro USB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讓它開機，並確認有連到同一個網路底下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4" name="Picture 2" descr="未提供說明。">
            <a:extLst>
              <a:ext uri="{FF2B5EF4-FFF2-40B4-BE49-F238E27FC236}">
                <a16:creationId xmlns="" xmlns:a16="http://schemas.microsoft.com/office/drawing/2014/main" id="{C99CD1C0-D065-3B4E-9EBC-B83E167AD084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1" t="8669" b="3771"/>
          <a:stretch/>
        </p:blipFill>
        <p:spPr bwMode="auto">
          <a:xfrm>
            <a:off x="4079421" y="2479131"/>
            <a:ext cx="3618956" cy="40522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93224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Arduino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安裝程式庫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8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開啟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Arduino IDE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，草稿碼→匯入程式庫→管理程式庫→輸入</a:t>
            </a:r>
            <a:r>
              <a:rPr lang="en-US" altLang="zh-TW" kern="100" dirty="0" err="1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dht→DHT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sensor library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安裝。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39648" y="2914627"/>
            <a:ext cx="9267690" cy="228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955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下載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Library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下載網址：</a:t>
            </a:r>
            <a:r>
              <a:rPr lang="en-US" altLang="zh-TW" u="sng" dirty="0" smtClean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https://github.com/Seeed-Studio/Grove_Temperature_And_Humidity_Sensor</a:t>
            </a:r>
            <a:endParaRPr lang="en-US" altLang="zh-TW" u="sng" dirty="0" smtClean="0">
              <a:solidFill>
                <a:srgbClr val="0563C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="" xmlns:a16="http://schemas.microsoft.com/office/drawing/2014/main" id="{0E521788-2EA0-4EC9-B90B-E7925F5F78A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382" y="2889546"/>
            <a:ext cx="7456716" cy="3598340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05595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匯入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Library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="" xmlns:a16="http://schemas.microsoft.com/office/drawing/2014/main" id="{9AF08EED-329C-4A06-BB27-15D0E80C5CF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683" y="1690688"/>
            <a:ext cx="8408633" cy="475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472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Arduino IDE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端程式撰寫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點擊</a:t>
            </a:r>
            <a:r>
              <a:rPr lang="en-US" altLang="zh-TW" kern="100" dirty="0" err="1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File→New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並輸入程式，接著點擊編譯並上傳。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304800" algn="l"/>
              </a:tabLst>
            </a:pP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MCU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請至以下</a:t>
            </a:r>
            <a:r>
              <a:rPr lang="en-US" altLang="zh-TW" u="sng" kern="100" dirty="0" smtClean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https://gitlab.com/ghuiry2546/iot/-/blob/master/azure_ht_mcu.ino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複製。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304800" algn="l"/>
              </a:tabLst>
            </a:pP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若想看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7688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是否有正確收到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sensor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的值，可以加上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304800" algn="l"/>
              </a:tabLst>
            </a:pP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kern="100" dirty="0" err="1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Serial.print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(h);  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304800" algn="l"/>
              </a:tabLst>
            </a:pP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kern="100" dirty="0" err="1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Serial.print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(t);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28501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="" xmlns:a16="http://schemas.microsoft.com/office/drawing/2014/main" id="{B25384A9-75E2-4216-B047-E2F8D2AF41F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76" t="13218" b="14472"/>
          <a:stretch/>
        </p:blipFill>
        <p:spPr bwMode="auto">
          <a:xfrm>
            <a:off x="402145" y="449670"/>
            <a:ext cx="11075752" cy="58553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014914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</a:t>
            </a:r>
            <a:r>
              <a:rPr lang="en-US" altLang="zh-TW" kern="100" dirty="0" err="1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Mobaxterm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hlinkClick r:id="rId2"/>
              </a:rPr>
              <a:t>https://mobaxterm.mobatek.net/download.html</a:t>
            </a:r>
            <a:endParaRPr lang="zh-TW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895" y="2492465"/>
            <a:ext cx="6274979" cy="42566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21310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SSH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連線</a:t>
            </a:r>
            <a:endParaRPr lang="zh-TW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277" y="1721219"/>
            <a:ext cx="8176046" cy="464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7837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SSH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7688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IP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206" y="1499052"/>
            <a:ext cx="6890702" cy="45098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004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什麼是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Azure </a:t>
            </a:r>
            <a:r>
              <a:rPr lang="en-US" altLang="zh-TW" kern="1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討論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Azure </a:t>
            </a:r>
            <a:r>
              <a:rPr lang="en-US" altLang="zh-TW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時，我們會考慮這些服務如何</a:t>
            </a:r>
            <a:r>
              <a:rPr lang="zh-TW" altLang="zh-TW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zh-TW" altLang="en-US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以下</a:t>
            </a:r>
            <a:r>
              <a:rPr lang="zh-TW" altLang="zh-TW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元件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之間搭配運作：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持續或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間歇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實體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物件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連線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到雲端或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物聯網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例如工業設備、裝置或感應器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物聯網收集的資訊，再由人員或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AI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分析並轉換為可付諸行動的知識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人們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回應這些見解並將該見解連結到其商務的方式，以及所使用的系統和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工具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4258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成功連線，登入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7688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607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預設帳號：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0607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預設密碼：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lab331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1742017"/>
            <a:ext cx="664845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0239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成功登入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224" y="1407612"/>
            <a:ext cx="8386685" cy="545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048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安裝套件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接著進行安裝更新，請直接輸入以下指令：</a:t>
            </a: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opkg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</a:t>
            </a:r>
            <a:endParaRPr lang="zh-TW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paho-mqtt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yunbridge.config.disabled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zh-TW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commit </a:t>
            </a:r>
            <a:endParaRPr lang="zh-TW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reboot</a:t>
            </a:r>
            <a:endParaRPr lang="zh-TW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52282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下載程式碼和憑證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16917"/>
            <a:ext cx="10515600" cy="4351338"/>
          </a:xfrm>
        </p:spPr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https://gitlab.com/ghuiry2546/iot/-/tree/master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zip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313" y="2461214"/>
            <a:ext cx="8105413" cy="34780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37214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mqtt.crt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mqtt.py</a:t>
            </a: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放入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943" y="1616619"/>
            <a:ext cx="9368113" cy="52413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44764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vim mqtt.py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看程式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需要修改的有</a:t>
            </a: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</a:t>
            </a:r>
            <a:r>
              <a:rPr lang="zh-TW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30</a:t>
            </a:r>
            <a:r>
              <a:rPr lang="zh-TW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步所複製的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mqtt.crt</a:t>
            </a:r>
            <a:r>
              <a:rPr lang="zh-TW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路徑位置</a:t>
            </a:r>
          </a:p>
          <a:p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path_to_root_cert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"/root/mqtt.crt"</a:t>
            </a:r>
            <a:endParaRPr lang="zh-TW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HUB </a:t>
            </a:r>
            <a:r>
              <a:rPr lang="zh-TW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device</a:t>
            </a:r>
            <a:r>
              <a:rPr lang="zh-TW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的名稱</a:t>
            </a:r>
          </a:p>
          <a:p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device_id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"7688"</a:t>
            </a:r>
            <a:endParaRPr lang="zh-TW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</a:t>
            </a:r>
            <a:r>
              <a:rPr lang="zh-TW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步所複製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SAS Token</a:t>
            </a:r>
            <a:endParaRPr lang="zh-TW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sas_token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"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SharedAccessSignature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sr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=linklt.azure-devices.net%2Fdevices%2F7688&amp;sig=cF9yvJiFt0nErXoeDxbgzZ%2FANBdeQCbzdl7jaUyZADM%3D&amp;se=1633243410"</a:t>
            </a:r>
            <a:endParaRPr lang="zh-TW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HUB</a:t>
            </a:r>
            <a:r>
              <a:rPr lang="zh-TW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名稱</a:t>
            </a:r>
          </a:p>
          <a:p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iot_hub_name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"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linklt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endParaRPr lang="zh-TW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80909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703" y="-172993"/>
            <a:ext cx="6261463" cy="71137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789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sz="40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開啟</a:t>
            </a:r>
            <a:r>
              <a:rPr lang="en-US" altLang="zh-TW" sz="40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Visual Studio Code</a:t>
            </a:r>
            <a:r>
              <a:rPr lang="zh-TW" altLang="zh-TW" sz="40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監控</a:t>
            </a:r>
            <a:r>
              <a:rPr lang="en-US" altLang="zh-TW" sz="40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7688</a:t>
            </a:r>
            <a:r>
              <a:rPr lang="zh-TW" altLang="zh-TW" sz="40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所上傳的資料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325" y="1616618"/>
            <a:ext cx="3993011" cy="5028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20037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0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開啟</a:t>
            </a:r>
            <a:r>
              <a:rPr lang="en-US" altLang="zh-TW" sz="40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Visual Studio Code</a:t>
            </a:r>
            <a:r>
              <a:rPr lang="zh-TW" altLang="zh-TW" sz="40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監控</a:t>
            </a:r>
            <a:r>
              <a:rPr lang="en-US" altLang="zh-TW" sz="40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7688</a:t>
            </a:r>
            <a:r>
              <a:rPr lang="zh-TW" altLang="zh-TW" sz="40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所上傳的資料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598" y="2096028"/>
            <a:ext cx="9878804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674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</a:t>
            </a:r>
            <a:r>
              <a:rPr lang="en-US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mqtt.py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208" y="2435225"/>
            <a:ext cx="9342897" cy="4351338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838200" y="181691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470" indent="0">
              <a:spcAft>
                <a:spcPts val="0"/>
              </a:spcAft>
              <a:buNone/>
              <a:tabLst>
                <a:tab pos="304800" algn="l"/>
              </a:tabLst>
            </a:pP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便可成功看到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7688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傳輸到</a:t>
            </a:r>
            <a:r>
              <a:rPr lang="en-US" altLang="zh-TW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HUB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DHT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02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什麼是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Azure </a:t>
            </a:r>
            <a:r>
              <a:rPr lang="en-US" altLang="zh-TW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0108"/>
            <a:ext cx="10515600" cy="428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464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tabLst>
                <a:tab pos="304800" algn="l"/>
              </a:tabLst>
            </a:pP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Azure </a:t>
            </a:r>
            <a:r>
              <a:rPr lang="en-US" altLang="zh-TW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HUB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查看傳送數據</a:t>
            </a:r>
            <a:r>
              <a:rPr lang="zh-TW" altLang="zh-TW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量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199" y="1512116"/>
            <a:ext cx="8582869" cy="534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254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74FF327-2E29-6147-854D-DABB6ED6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CAC3295C-6AE5-AC45-85F6-4840C55C1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b="1" dirty="0">
                <a:hlinkClick r:id="rId2"/>
              </a:rPr>
              <a:t>Azure </a:t>
            </a:r>
            <a:r>
              <a:rPr lang="en-US" altLang="zh-TW" sz="2400" b="1" dirty="0" err="1">
                <a:hlinkClick r:id="rId2"/>
              </a:rPr>
              <a:t>IoT</a:t>
            </a:r>
            <a:r>
              <a:rPr lang="en-US" altLang="zh-TW" sz="2400" b="1" dirty="0">
                <a:hlinkClick r:id="rId2"/>
              </a:rPr>
              <a:t> </a:t>
            </a:r>
            <a:r>
              <a:rPr lang="en-US" altLang="zh-TW" sz="2400" b="1" dirty="0" smtClean="0">
                <a:hlinkClick r:id="rId2"/>
              </a:rPr>
              <a:t>Hub</a:t>
            </a:r>
            <a:r>
              <a:rPr lang="zh-TW" altLang="en-US" sz="2400" b="1" dirty="0" smtClean="0">
                <a:hlinkClick r:id="rId2"/>
              </a:rPr>
              <a:t> </a:t>
            </a:r>
            <a:endParaRPr lang="en-US" altLang="zh-TW" sz="2400" b="1" dirty="0" smtClean="0"/>
          </a:p>
          <a:p>
            <a:pPr>
              <a:lnSpc>
                <a:spcPct val="200000"/>
              </a:lnSpc>
            </a:pPr>
            <a:r>
              <a:rPr lang="zh-TW" altLang="en-US" sz="2400" b="1" dirty="0" smtClean="0">
                <a:hlinkClick r:id="rId3"/>
              </a:rPr>
              <a:t>使用 </a:t>
            </a:r>
            <a:r>
              <a:rPr lang="en-US" altLang="zh-TW" sz="2400" b="1" dirty="0">
                <a:hlinkClick r:id="rId3"/>
              </a:rPr>
              <a:t>MQTT </a:t>
            </a:r>
            <a:r>
              <a:rPr lang="zh-TW" altLang="en-US" sz="2400" b="1" dirty="0">
                <a:hlinkClick r:id="rId3"/>
              </a:rPr>
              <a:t>通訊協定來與 </a:t>
            </a:r>
            <a:r>
              <a:rPr lang="en-US" altLang="zh-TW" sz="2400" b="1" dirty="0" err="1">
                <a:hlinkClick r:id="rId3"/>
              </a:rPr>
              <a:t>IoT</a:t>
            </a:r>
            <a:r>
              <a:rPr lang="en-US" altLang="zh-TW" sz="2400" b="1" dirty="0">
                <a:hlinkClick r:id="rId3"/>
              </a:rPr>
              <a:t> </a:t>
            </a:r>
            <a:r>
              <a:rPr lang="zh-TW" altLang="en-US" sz="2400" b="1" dirty="0">
                <a:hlinkClick r:id="rId3"/>
              </a:rPr>
              <a:t>中樞通訊</a:t>
            </a:r>
            <a:endParaRPr lang="zh-TW" altLang="en-US" sz="2400" b="1" dirty="0"/>
          </a:p>
          <a:p>
            <a:pPr>
              <a:lnSpc>
                <a:spcPct val="200000"/>
              </a:lnSpc>
            </a:pPr>
            <a:r>
              <a:rPr lang="en-US" altLang="zh-TW" sz="2400" b="1" dirty="0" smtClean="0">
                <a:hlinkClick r:id="rId4"/>
              </a:rPr>
              <a:t>azure-</a:t>
            </a:r>
            <a:r>
              <a:rPr lang="en-US" altLang="zh-TW" sz="2400" b="1" dirty="0" err="1" smtClean="0">
                <a:hlinkClick r:id="rId4"/>
              </a:rPr>
              <a:t>iot</a:t>
            </a:r>
            <a:r>
              <a:rPr lang="en-US" altLang="zh-TW" sz="2400" b="1" dirty="0" smtClean="0">
                <a:hlinkClick r:id="rId4"/>
              </a:rPr>
              <a:t>-</a:t>
            </a:r>
            <a:r>
              <a:rPr lang="en-US" altLang="zh-TW" sz="2400" b="1" dirty="0" err="1" smtClean="0">
                <a:hlinkClick r:id="rId4"/>
              </a:rPr>
              <a:t>sdk</a:t>
            </a:r>
            <a:r>
              <a:rPr lang="en-US" altLang="zh-TW" sz="2400" b="1" dirty="0" smtClean="0">
                <a:hlinkClick r:id="rId4"/>
              </a:rPr>
              <a:t>-c/certs/</a:t>
            </a:r>
            <a:r>
              <a:rPr lang="en-US" altLang="zh-TW" sz="2400" b="1" dirty="0" err="1" smtClean="0">
                <a:hlinkClick r:id="rId4"/>
              </a:rPr>
              <a:t>certs.c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endParaRPr lang="zh-TW" altLang="en-US" sz="2400" dirty="0"/>
          </a:p>
          <a:p>
            <a:pPr>
              <a:lnSpc>
                <a:spcPct val="150000"/>
              </a:lnSpc>
            </a:pP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8610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664" y="1027906"/>
            <a:ext cx="10159136" cy="583009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架構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6713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不同的裝置會收集資料：熱映射攝影機、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LIDAR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感應器、佔用感應器、智慧監看與防護應用程式、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IR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感應器，以及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空氣品質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和溫度感應器。 該資料會流入建築物的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Edge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伺服器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Edge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伺服器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會將資料摘要至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Azure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中樞、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Azure Data Factory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Azure Blob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儲存體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Azure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中樞會透過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Azure Kubernetes Service (AKS)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來傳送資料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AKS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會將資料路由傳送，讓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Azure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串流分析和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Azure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Databricks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分析它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8527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lvl="0" indent="0">
              <a:lnSpc>
                <a:spcPts val="2900"/>
              </a:lnSpc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  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系統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本身會將處理過的資料傳送至各種資料存放區：</a:t>
            </a:r>
          </a:p>
          <a:p>
            <a:pPr lvl="1">
              <a:lnSpc>
                <a:spcPts val="29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 Lake-Azure Data Lake Storage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ts val="2900"/>
              </a:lnSpc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時間深入解析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-Azure Cosmos DB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和適用於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PostgreSQL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Azure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資料庫</a:t>
            </a:r>
          </a:p>
          <a:p>
            <a:pPr lvl="1">
              <a:lnSpc>
                <a:spcPts val="2900"/>
              </a:lnSpc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匯總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存取資料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-Azure SQL Database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ts val="2900"/>
              </a:lnSpc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參考資料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-Azure Cache for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Redis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lnSpc>
                <a:spcPts val="2900"/>
              </a:lnSpc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6.  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該處，不同的服務和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會使用資料：</a:t>
            </a:r>
          </a:p>
          <a:p>
            <a:pPr lvl="1">
              <a:lnSpc>
                <a:spcPts val="2900"/>
              </a:lnSpc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服務。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ts val="2900"/>
              </a:lnSpc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平臺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服務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ts val="2900"/>
              </a:lnSpc>
            </a:pP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定型。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ts val="2900"/>
              </a:lnSpc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命令和控制項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AKS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會將平臺服務的資料傳遞給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Azure Functions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3864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6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1300</Words>
  <Application>Microsoft Office PowerPoint</Application>
  <PresentationFormat>自訂</PresentationFormat>
  <Paragraphs>175</Paragraphs>
  <Slides>61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61</vt:i4>
      </vt:variant>
    </vt:vector>
  </HeadingPairs>
  <TitlesOfParts>
    <vt:vector size="63" baseType="lpstr">
      <vt:lpstr>Office 佈景主題</vt:lpstr>
      <vt:lpstr>1_Office 佈景主題</vt:lpstr>
      <vt:lpstr>物聯網雲端管理平台 Azure IoT</vt:lpstr>
      <vt:lpstr>目錄</vt:lpstr>
      <vt:lpstr>使用設備與環境</vt:lpstr>
      <vt:lpstr>什麼是 Azure IoT</vt:lpstr>
      <vt:lpstr>什麼是 Azure IoT</vt:lpstr>
      <vt:lpstr>什麼是 Azure IoT</vt:lpstr>
      <vt:lpstr>架構</vt:lpstr>
      <vt:lpstr>架構</vt:lpstr>
      <vt:lpstr>架構</vt:lpstr>
      <vt:lpstr>各元件功能</vt:lpstr>
      <vt:lpstr>各元件功能</vt:lpstr>
      <vt:lpstr>LinkIt Smart 7688 Duo補充</vt:lpstr>
      <vt:lpstr>課程目標: 如何使用裝置連線到Azure IoT 中樞</vt:lpstr>
      <vt:lpstr>課程目標: 如何使用裝置連線到Azure IoT 中樞</vt:lpstr>
      <vt:lpstr>Applying for an Azure account</vt:lpstr>
      <vt:lpstr>到Azure Educate網址註冊。</vt:lpstr>
      <vt:lpstr>輸入手機和驗證碼。</vt:lpstr>
      <vt:lpstr>填寫學校信箱。</vt:lpstr>
      <vt:lpstr>Check Your E-mail </vt:lpstr>
      <vt:lpstr>請點選信件中的網址。</vt:lpstr>
      <vt:lpstr>登入Azure平台</vt:lpstr>
      <vt:lpstr>建立IoT Hub</vt:lpstr>
      <vt:lpstr>依序輸入資料</vt:lpstr>
      <vt:lpstr>依序輸入資料</vt:lpstr>
      <vt:lpstr>依序輸入資料</vt:lpstr>
      <vt:lpstr>成功建立，完成畫面</vt:lpstr>
      <vt:lpstr>建立IoT device</vt:lpstr>
      <vt:lpstr>點選新增</vt:lpstr>
      <vt:lpstr>依序輸入資料</vt:lpstr>
      <vt:lpstr>成功建立，完成畫面</vt:lpstr>
      <vt:lpstr>下載Visual Studio Code</vt:lpstr>
      <vt:lpstr>開啟Visual Studio Code</vt:lpstr>
      <vt:lpstr>連接Microsoft 帳戶使用者的Azure</vt:lpstr>
      <vt:lpstr>單擊左下角的“ Azure IoT中心”</vt:lpstr>
      <vt:lpstr>在菜單中單擊“Set IoT Hub Connection String”</vt:lpstr>
      <vt:lpstr>輸入您的IoT Hub Connection String</vt:lpstr>
      <vt:lpstr>完成Azure IoT HUB連接，成功畫面</vt:lpstr>
      <vt:lpstr>獲取IoT device的SAS Token</vt:lpstr>
      <vt:lpstr>輸入SAS Token使用時數</vt:lpstr>
      <vt:lpstr>記住SAS Token值</vt:lpstr>
      <vt:lpstr>LinkIt 7688 Duo接DHT22</vt:lpstr>
      <vt:lpstr>Arduino安裝程式庫</vt:lpstr>
      <vt:lpstr>下載Library</vt:lpstr>
      <vt:lpstr>匯入Library</vt:lpstr>
      <vt:lpstr>Arduino IDE端程式撰寫</vt:lpstr>
      <vt:lpstr>PowerPoint 簡報</vt:lpstr>
      <vt:lpstr>安裝Mobaxterm</vt:lpstr>
      <vt:lpstr>SSH連線</vt:lpstr>
      <vt:lpstr>SSH連線</vt:lpstr>
      <vt:lpstr>成功連線，登入7688</vt:lpstr>
      <vt:lpstr>成功登入</vt:lpstr>
      <vt:lpstr>安裝套件</vt:lpstr>
      <vt:lpstr>下載程式碼和憑證</vt:lpstr>
      <vt:lpstr>將mqtt.crt和mqtt.py放入</vt:lpstr>
      <vt:lpstr>使用vim mqtt.py查看程式</vt:lpstr>
      <vt:lpstr>PowerPoint 簡報</vt:lpstr>
      <vt:lpstr>開啟Visual Studio Code監控7688所上傳的資料</vt:lpstr>
      <vt:lpstr>開啟Visual Studio Code監控7688所上傳的資料</vt:lpstr>
      <vt:lpstr>執行mqtt.py</vt:lpstr>
      <vt:lpstr>由Azure IoT HUB查看傳送數據量</vt:lpstr>
      <vt:lpstr>資料來源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物聯網核心技術期末專題 Azure IoT</dc:title>
  <dc:creator>Horizon</dc:creator>
  <cp:lastModifiedBy>Horizon</cp:lastModifiedBy>
  <cp:revision>27</cp:revision>
  <dcterms:created xsi:type="dcterms:W3CDTF">2020-10-15T12:12:00Z</dcterms:created>
  <dcterms:modified xsi:type="dcterms:W3CDTF">2020-12-08T01:33:43Z</dcterms:modified>
</cp:coreProperties>
</file>