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410" r:id="rId2"/>
    <p:sldId id="272" r:id="rId3"/>
    <p:sldId id="337" r:id="rId4"/>
    <p:sldId id="274" r:id="rId5"/>
    <p:sldId id="424" r:id="rId6"/>
    <p:sldId id="271" r:id="rId7"/>
    <p:sldId id="275" r:id="rId8"/>
    <p:sldId id="290" r:id="rId9"/>
    <p:sldId id="300" r:id="rId10"/>
    <p:sldId id="276" r:id="rId11"/>
    <p:sldId id="291" r:id="rId12"/>
    <p:sldId id="288" r:id="rId13"/>
    <p:sldId id="281" r:id="rId14"/>
    <p:sldId id="292" r:id="rId15"/>
    <p:sldId id="293" r:id="rId16"/>
    <p:sldId id="294" r:id="rId17"/>
    <p:sldId id="397" r:id="rId18"/>
    <p:sldId id="295" r:id="rId19"/>
    <p:sldId id="400" r:id="rId20"/>
    <p:sldId id="399" r:id="rId21"/>
    <p:sldId id="296" r:id="rId22"/>
    <p:sldId id="297" r:id="rId23"/>
    <p:sldId id="301" r:id="rId24"/>
    <p:sldId id="282" r:id="rId25"/>
    <p:sldId id="303" r:id="rId26"/>
    <p:sldId id="304" r:id="rId27"/>
    <p:sldId id="401" r:id="rId28"/>
    <p:sldId id="328" r:id="rId29"/>
    <p:sldId id="331" r:id="rId30"/>
    <p:sldId id="332" r:id="rId31"/>
    <p:sldId id="333" r:id="rId32"/>
    <p:sldId id="309" r:id="rId33"/>
    <p:sldId id="306" r:id="rId34"/>
    <p:sldId id="409" r:id="rId35"/>
    <p:sldId id="329" r:id="rId36"/>
    <p:sldId id="330" r:id="rId37"/>
    <p:sldId id="412" r:id="rId38"/>
    <p:sldId id="411" r:id="rId39"/>
    <p:sldId id="413" r:id="rId40"/>
    <p:sldId id="414" r:id="rId41"/>
    <p:sldId id="423" r:id="rId42"/>
    <p:sldId id="425" r:id="rId43"/>
    <p:sldId id="426" r:id="rId44"/>
    <p:sldId id="415" r:id="rId45"/>
    <p:sldId id="416" r:id="rId46"/>
    <p:sldId id="417" r:id="rId47"/>
    <p:sldId id="418" r:id="rId48"/>
    <p:sldId id="420" r:id="rId49"/>
    <p:sldId id="421" r:id="rId50"/>
    <p:sldId id="419" r:id="rId51"/>
    <p:sldId id="422" r:id="rId5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2C703E0-7F40-42BA-9731-FF074259E5D2}">
          <p14:sldIdLst>
            <p14:sldId id="410"/>
            <p14:sldId id="272"/>
            <p14:sldId id="337"/>
          </p14:sldIdLst>
        </p14:section>
        <p14:section name="Intorduction" id="{CEF72884-C99D-4215-9468-71EFA7C2703F}">
          <p14:sldIdLst>
            <p14:sldId id="274"/>
            <p14:sldId id="424"/>
            <p14:sldId id="271"/>
            <p14:sldId id="275"/>
            <p14:sldId id="290"/>
          </p14:sldIdLst>
        </p14:section>
        <p14:section name="Setting Development Board" id="{6333BF5F-3EB9-460F-BD5F-06FE9002F48F}">
          <p14:sldIdLst>
            <p14:sldId id="300"/>
            <p14:sldId id="276"/>
            <p14:sldId id="291"/>
            <p14:sldId id="288"/>
            <p14:sldId id="281"/>
            <p14:sldId id="292"/>
            <p14:sldId id="293"/>
            <p14:sldId id="294"/>
            <p14:sldId id="397"/>
            <p14:sldId id="295"/>
            <p14:sldId id="400"/>
            <p14:sldId id="399"/>
            <p14:sldId id="296"/>
            <p14:sldId id="297"/>
          </p14:sldIdLst>
        </p14:section>
        <p14:section name="Arduino IDE" id="{906AA423-F584-4D4E-B796-AC83170E72BF}">
          <p14:sldIdLst>
            <p14:sldId id="301"/>
            <p14:sldId id="282"/>
            <p14:sldId id="303"/>
            <p14:sldId id="304"/>
            <p14:sldId id="401"/>
            <p14:sldId id="328"/>
            <p14:sldId id="331"/>
            <p14:sldId id="332"/>
            <p14:sldId id="333"/>
          </p14:sldIdLst>
        </p14:section>
        <p14:section name="Control LED" id="{2DE9A94D-C912-46FE-BDA5-4639FC05A042}">
          <p14:sldIdLst>
            <p14:sldId id="309"/>
            <p14:sldId id="306"/>
            <p14:sldId id="409"/>
            <p14:sldId id="329"/>
            <p14:sldId id="330"/>
            <p14:sldId id="412"/>
            <p14:sldId id="411"/>
            <p14:sldId id="413"/>
            <p14:sldId id="414"/>
            <p14:sldId id="423"/>
            <p14:sldId id="425"/>
            <p14:sldId id="426"/>
            <p14:sldId id="415"/>
            <p14:sldId id="416"/>
            <p14:sldId id="417"/>
            <p14:sldId id="418"/>
            <p14:sldId id="420"/>
            <p14:sldId id="421"/>
            <p14:sldId id="419"/>
            <p14:sldId id="4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B82A7-2268-430F-ABCF-58AE7E6F0C10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676DD-AF1D-4542-93F8-368EC55CD8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24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labs.mediatek.com/resource/linkit-smart-7688/en/get-started/get-started-with-the-linkit-smart-7688-duo-development-board/create-and-run-your-first-example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labs.mediatek.com/resource/linkit-smart-7688/en/get-started/get-started-with-the-linkit-smart-7688-duo-development-board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inkitsmart7688.blogspot.com/2016/03/linkit-smart-7688.html?fbclid=IwAR1114FcBvMiHAEF79bn8mMFNnX5RjFrr8YtwvsioFmkFKShPe-NFAO9ZTw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wt.com/arduino/22305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iws6645.pixnet.net/blog/post/272795916-arduino-ide%E5%AE%89%E8%A3%9D%E5%8F%8A%E5%9F%BA%E6%9C%AC%E8%A8%AD%E5%AE%9A%E6%AD%A5%E9%A9%9F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676DD-AF1D-4542-93F8-368EC55CD8B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595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參考來源</a:t>
            </a:r>
            <a:r>
              <a:rPr lang="en-US" altLang="zh-TW" dirty="0"/>
              <a:t>:</a:t>
            </a:r>
          </a:p>
          <a:p>
            <a:r>
              <a:rPr lang="en-US" altLang="zh-TW" dirty="0">
                <a:hlinkClick r:id="rId3"/>
              </a:rPr>
              <a:t>https://docs.labs.mediatek.com/resource/linkit-smart-7688/en/get-started/get-started-with-the-linkit-smart-7688-duo-development-board/create-and-run-your-first-example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2556-4641-4443-A346-91ED3D1D690F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694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該程序會定期將</a:t>
            </a:r>
            <a:r>
              <a:rPr lang="en-US" altLang="zh-TW" dirty="0"/>
              <a:t>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dirty="0"/>
              <a:t>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命令發送到</a:t>
            </a:r>
            <a:r>
              <a:rPr lang="en-US" altLang="zh-TW" dirty="0"/>
              <a:t>ttys0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設備，這些命令將映射到</a:t>
            </a:r>
            <a:r>
              <a:rPr lang="en-US" altLang="zh-TW" dirty="0"/>
              <a:t>Serial1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草圖中的端口。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2556-4641-4443-A346-91ED3D1D690F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992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2556-4641-4443-A346-91ED3D1D690F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894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請確保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Micro-USB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LinkIt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7688 Duo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上是接到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PWR/MCU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接口，而不是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USB HOST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接口；如果想要先初始化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回復原廠模式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，請按住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Wi-Fi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按鈕至少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秒，但如果使用這方法，所有用戶數據將會被刪除，請多加注意。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676DD-AF1D-4542-93F8-368EC55CD8B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064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參考來源</a:t>
            </a:r>
            <a:r>
              <a:rPr lang="en-US" altLang="zh-TW" dirty="0"/>
              <a:t>:</a:t>
            </a:r>
          </a:p>
          <a:p>
            <a:r>
              <a:rPr lang="en-US" altLang="zh-TW" dirty="0">
                <a:hlinkClick r:id="rId3"/>
              </a:rPr>
              <a:t>https://docs.labs.mediatek.com/resource/linkit-smart-7688/en/get-started/get-started-with-the-linkit-smart-7688-duo-development-board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https://linkitsmart7688.blogspot.com/2016/03/linkit-smart-7688.html?fbclid=IwAR1114FcBvMiHAEF79bn8mMFNnX5RjFrr8YtwvsioFmkFKShPe-NFAO9ZTw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2556-4641-4443-A346-91ED3D1D690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429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如果主板上有密碼但您忘記了密碼，請使用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USB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驅動器更新固件，或者按住</a:t>
            </a:r>
            <a:r>
              <a:rPr lang="en-US" altLang="zh-TW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按鈕至少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秒鐘，以將主板恢復為出廠默認設置。注意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如果您使用這兩種方法中的任何一種，它們都會將開發板重置為默認設置，並且所有用戶數據都將被刪除。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2556-4641-4443-A346-91ED3D1D690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141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如果您錯誤地輸入了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的密碼，則可以通過按下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Wi-Fi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按鈕至少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秒鐘並釋放將板重置為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模式。然後，您可以重複工作站模式的網絡設置。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2556-4641-4443-A346-91ED3D1D690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092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在這個步驟很容易失敗，如果在切換模式時沒有成功，請按緊</a:t>
            </a:r>
            <a:r>
              <a:rPr lang="en-US" altLang="zh-TW" dirty="0"/>
              <a:t>Wi-Fi</a:t>
            </a:r>
            <a:r>
              <a:rPr lang="zh-TW" altLang="en-US" dirty="0"/>
              <a:t>按紐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至少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秒鐘並釋放</a:t>
            </a:r>
            <a:r>
              <a:rPr lang="zh-TW" altLang="en-US" dirty="0"/>
              <a:t>，就會從</a:t>
            </a:r>
            <a:r>
              <a:rPr lang="en-US" altLang="zh-TW" dirty="0"/>
              <a:t>Station mode</a:t>
            </a:r>
            <a:r>
              <a:rPr lang="zh-TW" altLang="en-US" dirty="0"/>
              <a:t>切換回</a:t>
            </a:r>
            <a:r>
              <a:rPr lang="en-US" altLang="zh-TW" dirty="0"/>
              <a:t>AP mode</a:t>
            </a:r>
          </a:p>
          <a:p>
            <a:endParaRPr lang="en-US" altLang="zh-TW" dirty="0"/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如果您錯誤地輸入了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的密碼，則可以通過按下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Wi-Fi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按鈕至少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秒鐘並釋放將板重置為</a:t>
            </a:r>
            <a:r>
              <a:rPr lang="en-US" altLang="zh-TW" dirty="0"/>
              <a:t>AP mode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。然後，您可以重複</a:t>
            </a:r>
            <a:r>
              <a:rPr lang="en-US" altLang="zh-TW" dirty="0"/>
              <a:t>Station mode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的網絡設置。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2556-4641-4443-A346-91ED3D1D690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229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2556-4641-4443-A346-91ED3D1D690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792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2556-4641-4443-A346-91ED3D1D690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439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參考來源</a:t>
            </a:r>
            <a:r>
              <a:rPr lang="en-US" altLang="zh-TW" dirty="0"/>
              <a:t>:</a:t>
            </a:r>
          </a:p>
          <a:p>
            <a:r>
              <a:rPr lang="en-US" altLang="zh-TW" dirty="0">
                <a:hlinkClick r:id="rId3"/>
              </a:rPr>
              <a:t>https://www.minwt.com/arduino/22305.html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https://iws6645.pixnet.net/blog/post/272795916-arduino-ide%E5%AE%89%E8%A3%9D%E5%8F%8A%E5%9F%BA%E6%9C%AC%E8%A8%AD%E5%AE%9A%E6%AD%A5%E9%A9%9F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2556-4641-4443-A346-91ED3D1D690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0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2A9970-3456-4404-BA2B-41AC43D4D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09EB-1279-461F-81AB-8088C9534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06AFBE-3E62-4006-89A2-2726797A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8C8D-3867-4C0F-B970-A21CD581CCCB}" type="datetime1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D7C164-FC41-4233-9567-242F844C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072742-A407-4D47-9A7E-40871426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37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BCAC1B-E46B-4430-B870-CD366E8F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C99649-5B89-4463-B016-B80029B91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EFD1C3-E4F7-4A5D-ADBC-B1414EE2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8E87-39B1-4109-8754-5498FB15705B}" type="datetime1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7531B9-A486-48FA-A810-B11F3DB3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73E941-1190-4CE7-8F03-EFB4166A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81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910E3D4-7F2F-42DA-8A5F-931A925E8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0A77D4-DC58-47A1-947E-E052CDE1D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337F66-1E66-4792-9601-70E237ED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5EA0-716E-4015-AF26-B5F653C319D6}" type="datetime1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5A8737-E4DA-4EC2-99AC-D77C9DFD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24EC79-A1BB-46BC-8421-0AA23432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28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B41E0F-9144-481F-A0AD-38E34C67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1B0C00-415C-4847-AFAD-3E521496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75B20A-6734-4020-8CDE-652F96E7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6FDA-9B1E-4C74-AEF7-8E6B0584E4AB}" type="datetime1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3CD7B0-163B-4744-9B9A-6762A00B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03BE0B-79C6-4F93-8D19-9A28BFDA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42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4043C-C900-4FD2-90C6-5420A996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BA891B-07CE-46A5-9D5D-B92F00C70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AE9578-C590-4567-AC40-C3340C25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C14F-DA87-4E83-86AA-7BCD8C6DB75E}" type="datetime1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4B4D04-D5B6-44A8-A2A6-191D2973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F7F4F1-CB96-4E40-8019-BB0F40E3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71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113021-16E6-4E55-9156-C26BA209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CB5163-6EDD-4534-9BE1-5785AD4A7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CDB4F2-C8D4-4FFA-A8AF-58CDE6D90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7D6415-D852-4503-8A0D-08C09914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B5F3-01F6-41E2-B898-951733968E81}" type="datetime1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1D83E9-E111-4FBD-90EA-B087F354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26EB6C-1D04-4B44-B72D-53179C32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07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6177D4-9A0F-4DD9-AA14-396754C3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67B221-844E-4904-8EE2-0D189D6BC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DE39E0-1986-4E8E-AAC6-87B9F10C4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000A0AB-061E-4671-BB4E-33FC07773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E3E2DE1-02DA-4867-BA27-FCE52B80E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CDAD302-3875-4213-8C0A-BB81240A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80B4-C3FD-4434-A204-98C4A3D37E85}" type="datetime1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33677AB-27CE-4736-B72D-4DE084C0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795FD9B-8F9A-4174-825D-475DFCE7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36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D099A2-3BC1-4DF3-9C42-FDE1D2CD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74A7AC4-A739-45D6-AB2C-AB5672B6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5915-6BC8-4F46-8BE4-0339AFBD3265}" type="datetime1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45F8B6-6144-4B18-BA04-A5754799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0E585AA-0411-4A88-BE8F-0683BE8B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28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37DB06-07AB-4D60-8970-F7FB0E89E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159B-E977-4170-92C8-DA5E1DA1210A}" type="datetime1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4B3751E-819C-4D66-921E-E3FB9BA5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5F2D82-565F-40B2-BAFB-3222C839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49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126EAC-3E5B-422C-AC39-DC799F0BD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A5CD25-D7CA-4CEF-88F4-8BE2EBC8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FCCE2B-AA4E-4550-A43D-79B861EA5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72118B-68DB-4A32-B027-52584930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DB86-A54D-4D01-8CC7-E632202986E1}" type="datetime1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E679A7-2329-4606-AC97-4EB9C2F8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9D6F17-D20C-4492-86AD-1F74EB1D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93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49178-4594-46A1-B73B-2CD31D434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BFA35C5-C95A-42E8-8C51-2C3FBEDA5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7D7D08-8F50-4270-9080-DDE953324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E8470F-C318-4E8F-9907-7216DB54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70E5-4C33-4DC2-9460-E4B5A8EB5B6D}" type="datetime1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C6026C-0ED0-4DA4-9C2A-143B1A13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E9E238-20A1-44BA-92F0-944358B0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00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4FF3A8A-645E-4DCA-9C59-9253BC1E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1F9C35-82B4-4AD6-AF61-312041D41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1CB7BE-3CAC-4DA3-BFD1-985E9DD8B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23BBB-7905-4E78-83F3-4CA756A33C4D}" type="datetime1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99C122-621D-49EC-B89D-A192B6E7D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ABFE0F-DAFF-4C29-8D3A-EC4FBADDA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38FBE-9955-4D1C-8906-9613BD84A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59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mylinkit.local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vanced-ip-scanner.com/tw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mylinkit.local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download.labs.mediatek.com/package_mtk_linkit_smart_7688_index.js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7" Type="http://schemas.openxmlformats.org/officeDocument/2006/relationships/slide" Target="slide50.xml"/><Relationship Id="rId2" Type="http://schemas.openxmlformats.org/officeDocument/2006/relationships/hyperlink" Target="https://github.com/Yuki23329626/iot-lear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44.xml"/><Relationship Id="rId5" Type="http://schemas.openxmlformats.org/officeDocument/2006/relationships/hyperlink" Target="https://github.com/Seeed-Studio/Grove_LED_Bar" TargetMode="External"/><Relationship Id="rId4" Type="http://schemas.openxmlformats.org/officeDocument/2006/relationships/slide" Target="slide4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github.com/Yuki23329626/iot-lear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2360F-B44B-414A-AC03-83CF8DBA5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物聯網核心技術實習作業一</a:t>
            </a:r>
            <a:br>
              <a:rPr lang="en-US" altLang="zh-TW" dirty="0"/>
            </a:br>
            <a:r>
              <a:rPr lang="en-US" altLang="zh-TW" dirty="0" err="1"/>
              <a:t>LinkIt</a:t>
            </a:r>
            <a:r>
              <a:rPr lang="en-US" altLang="zh-TW" dirty="0"/>
              <a:t> 7688 Duo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215963-792A-441F-9C46-82AF8E93C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國立中正大學資訊工程系 黃仁竑教授</a:t>
            </a:r>
            <a:endParaRPr lang="en-US" altLang="zh-TW" dirty="0"/>
          </a:p>
          <a:p>
            <a:r>
              <a:rPr lang="zh-TW" altLang="en-US" dirty="0"/>
              <a:t>助教：林佳幼</a:t>
            </a:r>
            <a:r>
              <a:rPr lang="en-US" altLang="zh-TW" dirty="0"/>
              <a:t>, </a:t>
            </a:r>
            <a:r>
              <a:rPr lang="zh-TW" altLang="en-US" dirty="0"/>
              <a:t>沈濃翔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C77968-2E70-447C-8B12-ACFB46E5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60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1E389-ADFE-4692-8798-C25E0D60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Step 1 – </a:t>
            </a:r>
            <a:r>
              <a:rPr lang="zh-TW" altLang="en-US" dirty="0"/>
              <a:t>接上</a:t>
            </a:r>
            <a:r>
              <a:rPr lang="en-US" altLang="zh-TW" dirty="0"/>
              <a:t>Micro-USB </a:t>
            </a:r>
            <a:r>
              <a:rPr lang="zh-TW" altLang="en-US" dirty="0"/>
              <a:t>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D69BCD-AF03-4472-AA19-B29B8D1C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將</a:t>
            </a:r>
            <a:r>
              <a:rPr lang="en-US" altLang="zh-TW" sz="2400" dirty="0"/>
              <a:t>Micro-USB</a:t>
            </a:r>
            <a:r>
              <a:rPr lang="zh-TW" altLang="en-US" sz="2400" dirty="0"/>
              <a:t>的兩端接上電腦和</a:t>
            </a:r>
            <a:r>
              <a:rPr lang="en-US" altLang="zh-TW" sz="2400" dirty="0" err="1"/>
              <a:t>LinkIt</a:t>
            </a:r>
            <a:r>
              <a:rPr lang="en-US" altLang="zh-TW" sz="2400" dirty="0"/>
              <a:t> 7688 Duo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電源</a:t>
            </a:r>
            <a:r>
              <a:rPr lang="en-US" altLang="zh-TW" sz="2400" dirty="0"/>
              <a:t>LED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zh-TW" altLang="en-US" sz="2400" dirty="0"/>
              <a:t>綠色</a:t>
            </a:r>
            <a:r>
              <a:rPr lang="en-US" altLang="zh-TW" sz="2400" dirty="0"/>
              <a:t>)</a:t>
            </a:r>
            <a:r>
              <a:rPr lang="zh-TW" altLang="en-US" sz="2400" dirty="0"/>
              <a:t>將點亮，接著</a:t>
            </a:r>
            <a:r>
              <a:rPr lang="en-US" altLang="zh-TW" sz="2400" dirty="0"/>
              <a:t>Wi-Fi LED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zh-TW" altLang="en-US" sz="2400" dirty="0"/>
              <a:t>橙色</a:t>
            </a:r>
            <a:r>
              <a:rPr lang="en-US" altLang="zh-TW" sz="2400" dirty="0"/>
              <a:t>)</a:t>
            </a:r>
            <a:r>
              <a:rPr lang="zh-TW" altLang="en-US" sz="2400" dirty="0"/>
              <a:t>閃爍一次，大約過</a:t>
            </a:r>
            <a:r>
              <a:rPr lang="en-US" altLang="zh-TW" sz="2400" dirty="0"/>
              <a:t>4-5</a:t>
            </a:r>
            <a:r>
              <a:rPr lang="zh-TW" altLang="en-US" sz="2400" dirty="0"/>
              <a:t>秒後，</a:t>
            </a:r>
            <a:r>
              <a:rPr lang="en-US" altLang="zh-TW" sz="2400" dirty="0"/>
              <a:t>Wi-Fi LED</a:t>
            </a:r>
            <a:r>
              <a:rPr lang="zh-TW" altLang="en-US" sz="2400" dirty="0"/>
              <a:t>會亮起，表示引導加載程序已初始化。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啟動過程大約需要</a:t>
            </a:r>
            <a:r>
              <a:rPr lang="en-US" altLang="zh-TW" sz="2400" dirty="0"/>
              <a:t>30</a:t>
            </a:r>
            <a:r>
              <a:rPr lang="zh-TW" altLang="en-US" sz="2400" dirty="0"/>
              <a:t>秒，接下來</a:t>
            </a:r>
            <a:r>
              <a:rPr lang="en-US" altLang="zh-TW" sz="2400" dirty="0"/>
              <a:t>Wi-Fi LED</a:t>
            </a:r>
            <a:r>
              <a:rPr lang="zh-TW" altLang="en-US" sz="2400" dirty="0"/>
              <a:t>熄滅，這表示系統已準備好接受</a:t>
            </a:r>
            <a:r>
              <a:rPr lang="en-US" altLang="zh-TW" sz="2400" dirty="0"/>
              <a:t>Wi-Fi</a:t>
            </a:r>
            <a:r>
              <a:rPr lang="zh-TW" altLang="en-US" sz="2400" dirty="0"/>
              <a:t>連接。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endParaRPr lang="en-US" altLang="zh-TW" sz="2400" dirty="0"/>
          </a:p>
          <a:p>
            <a:pPr marL="0" indent="0" algn="just">
              <a:buNone/>
            </a:pPr>
            <a:r>
              <a:rPr lang="en-US" altLang="zh-TW" sz="2400" dirty="0"/>
              <a:t>Note: </a:t>
            </a:r>
            <a:r>
              <a:rPr lang="zh-TW" altLang="en-US" sz="2400" dirty="0"/>
              <a:t>請確保</a:t>
            </a:r>
            <a:r>
              <a:rPr lang="en-US" altLang="zh-TW" sz="2400" dirty="0"/>
              <a:t>Micro-USB</a:t>
            </a:r>
            <a:r>
              <a:rPr lang="zh-TW" altLang="en-US" sz="2400" dirty="0"/>
              <a:t>在</a:t>
            </a:r>
            <a:r>
              <a:rPr lang="en-US" altLang="zh-TW" sz="2400" dirty="0" err="1"/>
              <a:t>LinkIt</a:t>
            </a:r>
            <a:r>
              <a:rPr lang="zh-TW" altLang="en-US" sz="2400" dirty="0"/>
              <a:t> </a:t>
            </a:r>
            <a:r>
              <a:rPr lang="en-US" altLang="zh-TW" sz="2400" dirty="0"/>
              <a:t>7688</a:t>
            </a:r>
            <a:r>
              <a:rPr lang="zh-TW" altLang="en-US" sz="2400" dirty="0"/>
              <a:t> </a:t>
            </a:r>
            <a:r>
              <a:rPr lang="en-US" altLang="zh-TW" sz="2400" dirty="0"/>
              <a:t>Duo</a:t>
            </a:r>
            <a:r>
              <a:rPr lang="zh-TW" altLang="en-US" sz="2400" dirty="0"/>
              <a:t>上是接到</a:t>
            </a:r>
            <a:r>
              <a:rPr lang="en-US" altLang="zh-TW" sz="2400" dirty="0"/>
              <a:t>PWR/MCU</a:t>
            </a:r>
            <a:r>
              <a:rPr lang="zh-TW" altLang="en-US" sz="2400" dirty="0"/>
              <a:t>接口，而不是</a:t>
            </a:r>
            <a:r>
              <a:rPr lang="en-US" altLang="zh-TW" sz="2400" dirty="0"/>
              <a:t>USB HOST</a:t>
            </a:r>
            <a:r>
              <a:rPr lang="zh-TW" altLang="en-US" sz="2400" dirty="0"/>
              <a:t>接口。</a:t>
            </a:r>
            <a:endParaRPr lang="en-US" altLang="zh-TW" sz="2400" dirty="0"/>
          </a:p>
        </p:txBody>
      </p:sp>
      <p:pic>
        <p:nvPicPr>
          <p:cNvPr id="2052" name="Picture 4" descr="Providing power to the LinkIt Smart 7688 board">
            <a:extLst>
              <a:ext uri="{FF2B5EF4-FFF2-40B4-BE49-F238E27FC236}">
                <a16:creationId xmlns:a16="http://schemas.microsoft.com/office/drawing/2014/main" id="{CF5F1F83-44DC-45CB-ACC8-C4B091AA7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t="37126" r="17188" b="11276"/>
          <a:stretch/>
        </p:blipFill>
        <p:spPr bwMode="auto">
          <a:xfrm>
            <a:off x="4151261" y="3530200"/>
            <a:ext cx="3889478" cy="167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27F389-68E5-44EC-AEE7-F396E896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606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E9340-A67C-4A40-8EAB-8AED9C4F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Step 2 – </a:t>
            </a:r>
            <a:r>
              <a:rPr lang="zh-TW" altLang="en-US" dirty="0"/>
              <a:t>將電腦連到</a:t>
            </a:r>
            <a:r>
              <a:rPr lang="en-US" altLang="zh-TW" dirty="0" err="1"/>
              <a:t>LinkIt</a:t>
            </a:r>
            <a:r>
              <a:rPr lang="zh-TW" altLang="en-US" dirty="0"/>
              <a:t> </a:t>
            </a:r>
            <a:r>
              <a:rPr lang="en-US" altLang="zh-TW" dirty="0"/>
              <a:t>7688</a:t>
            </a:r>
            <a:r>
              <a:rPr lang="zh-TW" altLang="en-US" dirty="0"/>
              <a:t> </a:t>
            </a:r>
            <a:r>
              <a:rPr lang="en-US" altLang="zh-TW" dirty="0"/>
              <a:t>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D63394-7C0B-4B90-B5B5-766D13C87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870700" cy="435133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開啟電腦</a:t>
            </a:r>
            <a:r>
              <a:rPr lang="en-US" altLang="zh-TW" sz="2400" dirty="0"/>
              <a:t>Wi-Fi</a:t>
            </a:r>
            <a:r>
              <a:rPr lang="zh-TW" altLang="en-US" sz="2400" dirty="0"/>
              <a:t>選擇連接頁面，選擇</a:t>
            </a:r>
            <a:r>
              <a:rPr lang="en-US" altLang="zh-TW" sz="2400" dirty="0"/>
              <a:t>LinkIt_Smart_7688_1B09F3</a:t>
            </a:r>
            <a:r>
              <a:rPr lang="zh-TW" altLang="en-US" sz="2400" dirty="0"/>
              <a:t>進行連接。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連接到</a:t>
            </a:r>
            <a:r>
              <a:rPr lang="en-US" altLang="zh-TW" sz="2400" dirty="0" err="1"/>
              <a:t>LinkIt</a:t>
            </a:r>
            <a:r>
              <a:rPr lang="zh-TW" altLang="en-US" sz="2400" dirty="0"/>
              <a:t> </a:t>
            </a:r>
            <a:r>
              <a:rPr lang="en-US" altLang="zh-TW" sz="2400" dirty="0"/>
              <a:t>7688</a:t>
            </a:r>
            <a:r>
              <a:rPr lang="zh-TW" altLang="en-US" sz="2400" dirty="0"/>
              <a:t> </a:t>
            </a:r>
            <a:r>
              <a:rPr lang="en-US" altLang="zh-TW" sz="2400" dirty="0"/>
              <a:t>AP</a:t>
            </a:r>
            <a:r>
              <a:rPr lang="zh-TW" altLang="en-US" sz="2400" dirty="0"/>
              <a:t>後，</a:t>
            </a:r>
            <a:r>
              <a:rPr lang="en-US" altLang="zh-TW" sz="2400" dirty="0"/>
              <a:t>Wi-Fi</a:t>
            </a:r>
            <a:r>
              <a:rPr lang="zh-TW" altLang="en-US" sz="2400" dirty="0"/>
              <a:t> </a:t>
            </a:r>
            <a:r>
              <a:rPr lang="en-US" altLang="zh-TW" sz="2400" dirty="0"/>
              <a:t>LED</a:t>
            </a:r>
            <a:r>
              <a:rPr lang="zh-TW" altLang="en-US" sz="2400" dirty="0"/>
              <a:t>將每秒閃爍</a:t>
            </a:r>
            <a:r>
              <a:rPr lang="en-US" altLang="zh-TW" sz="2400" dirty="0"/>
              <a:t>3</a:t>
            </a:r>
            <a:r>
              <a:rPr lang="zh-TW" altLang="en-US" sz="2400" dirty="0"/>
              <a:t>次，表示目前處於</a:t>
            </a:r>
            <a:r>
              <a:rPr lang="en-US" altLang="zh-TW" sz="2400" dirty="0"/>
              <a:t>AP</a:t>
            </a:r>
            <a:r>
              <a:rPr lang="zh-TW" altLang="en-US" sz="2400" dirty="0"/>
              <a:t>模式。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endParaRPr lang="en-US" altLang="zh-TW" sz="2400" dirty="0"/>
          </a:p>
          <a:p>
            <a:pPr marL="0" indent="0" algn="just">
              <a:buNone/>
            </a:pPr>
            <a:r>
              <a:rPr lang="en-US" altLang="zh-TW" sz="2400" dirty="0"/>
              <a:t>Note: 1B09F3</a:t>
            </a:r>
            <a:r>
              <a:rPr lang="zh-TW" altLang="en-US" sz="2400" dirty="0"/>
              <a:t>是</a:t>
            </a:r>
            <a:r>
              <a:rPr lang="en-US" altLang="zh-TW" sz="2400" dirty="0"/>
              <a:t>MAC</a:t>
            </a:r>
            <a:r>
              <a:rPr lang="zh-TW" altLang="en-US" sz="2400" dirty="0"/>
              <a:t>地址，每個人的開發板將有所不同，並且一旦連接到</a:t>
            </a:r>
            <a:r>
              <a:rPr lang="en-US" altLang="zh-TW" sz="2400" dirty="0" err="1"/>
              <a:t>LinkIt</a:t>
            </a:r>
            <a:r>
              <a:rPr lang="en-US" altLang="zh-TW" sz="2400" dirty="0"/>
              <a:t> 7688 AP</a:t>
            </a:r>
            <a:r>
              <a:rPr lang="zh-TW" altLang="en-US" sz="2400" dirty="0"/>
              <a:t>，電腦有可能不能訪問</a:t>
            </a:r>
            <a:r>
              <a:rPr lang="en-US" altLang="zh-TW" sz="2400" dirty="0"/>
              <a:t>Internet</a:t>
            </a:r>
            <a:r>
              <a:rPr lang="zh-TW" altLang="en-US" sz="2400" dirty="0"/>
              <a:t>，因為它現在已加入由</a:t>
            </a:r>
            <a:r>
              <a:rPr lang="en-US" altLang="zh-TW" sz="2400" dirty="0" err="1"/>
              <a:t>LinkIt</a:t>
            </a:r>
            <a:r>
              <a:rPr lang="en-US" altLang="zh-TW" sz="2400" dirty="0"/>
              <a:t> 7688</a:t>
            </a:r>
            <a:r>
              <a:rPr lang="zh-TW" altLang="en-US" sz="2400" dirty="0"/>
              <a:t>開發板形成的局域網 </a:t>
            </a:r>
            <a:r>
              <a:rPr lang="en-US" altLang="zh-TW" sz="2400" dirty="0"/>
              <a:t>(LAN)</a:t>
            </a:r>
            <a:r>
              <a:rPr lang="zh-TW" altLang="en-US" sz="2400" dirty="0"/>
              <a:t>。</a:t>
            </a:r>
          </a:p>
        </p:txBody>
      </p:sp>
      <p:pic>
        <p:nvPicPr>
          <p:cNvPr id="7" name="Picture 4" descr="https://docs.labs.mediatek.com/resource/linkit-smart-7688/files/zh_tw/2523192/2523188/1/1466587877240/gs_2_sign_in_both_connect.png">
            <a:extLst>
              <a:ext uri="{FF2B5EF4-FFF2-40B4-BE49-F238E27FC236}">
                <a16:creationId xmlns:a16="http://schemas.microsoft.com/office/drawing/2014/main" id="{4B16BD71-9376-4497-B007-B5416D267E5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778" y="1690688"/>
            <a:ext cx="3192658" cy="384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63B248B-6D75-4E51-BCD3-D3020F6478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10"/>
          <a:stretch/>
        </p:blipFill>
        <p:spPr>
          <a:xfrm>
            <a:off x="8003778" y="5643563"/>
            <a:ext cx="3192658" cy="5334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202053-2A5D-4162-B37F-4B74DB03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380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75B7EE7-A2D8-4ECA-9D8E-9ABD65D2E8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7487" y="1830388"/>
            <a:ext cx="4676775" cy="421957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EBAC11F-FB4D-492C-9153-611175CE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Step 3 – </a:t>
            </a:r>
            <a:r>
              <a:rPr lang="zh-TW" altLang="en-US" dirty="0"/>
              <a:t>訪問</a:t>
            </a:r>
            <a:r>
              <a:rPr lang="en-US" altLang="zh-TW" dirty="0" err="1"/>
              <a:t>LinkIt</a:t>
            </a:r>
            <a:r>
              <a:rPr lang="en-US" altLang="zh-TW" dirty="0"/>
              <a:t> 7688 Web UI</a:t>
            </a:r>
            <a:r>
              <a:rPr lang="zh-TW" altLang="en-US" dirty="0"/>
              <a:t>配置工具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C2839E-DEC8-4CD4-A53D-B45D73650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76040" cy="4351338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在命令提示字元視窗輸入</a:t>
            </a:r>
            <a:r>
              <a:rPr lang="en-US" altLang="zh-TW" sz="2400" dirty="0"/>
              <a:t>ipconfig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請記住預設閘道</a:t>
            </a:r>
            <a:r>
              <a:rPr lang="en-US" altLang="zh-TW" sz="2400" dirty="0"/>
              <a:t>IP</a:t>
            </a:r>
            <a:r>
              <a:rPr lang="zh-TW" altLang="en-US" sz="2400" dirty="0"/>
              <a:t>，並開啟瀏覽器輸入</a:t>
            </a:r>
            <a:r>
              <a:rPr lang="en-US" altLang="zh-TW" sz="2400" dirty="0"/>
              <a:t>IP</a:t>
            </a:r>
            <a:r>
              <a:rPr lang="zh-TW" altLang="en-US" sz="2400" dirty="0"/>
              <a:t>，或在瀏覽器輸入</a:t>
            </a:r>
            <a:r>
              <a:rPr lang="en-US" altLang="zh-TW" sz="2400" dirty="0" err="1">
                <a:hlinkClick r:id="rId4"/>
              </a:rPr>
              <a:t>mylinkit.local</a:t>
            </a:r>
            <a:r>
              <a:rPr lang="zh-TW" altLang="en-US" sz="2400" dirty="0"/>
              <a:t>進入頁面。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至少使用六個字母數字設置密碼，然後提交。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再次輸入密碼登錄。</a:t>
            </a:r>
            <a:endParaRPr lang="en-US" altLang="zh-TW" sz="2400" dirty="0"/>
          </a:p>
          <a:p>
            <a:pPr marL="0" indent="0" algn="just">
              <a:buNone/>
            </a:pPr>
            <a:endParaRPr lang="en-US" altLang="zh-TW" sz="2400" dirty="0"/>
          </a:p>
          <a:p>
            <a:pPr marL="0" indent="0" algn="just">
              <a:buNone/>
            </a:pPr>
            <a:r>
              <a:rPr lang="en-US" altLang="zh-TW" sz="2400" dirty="0"/>
              <a:t>Note: </a:t>
            </a:r>
            <a:r>
              <a:rPr lang="zh-TW" altLang="en-US" sz="2400" dirty="0"/>
              <a:t>有時候使用網域名稱會無法連上</a:t>
            </a:r>
            <a:r>
              <a:rPr lang="en-US" altLang="zh-TW" sz="2400" dirty="0" err="1"/>
              <a:t>LinkIt</a:t>
            </a:r>
            <a:r>
              <a:rPr lang="en-US" altLang="zh-TW" sz="2400" dirty="0"/>
              <a:t> 7688 Duo</a:t>
            </a:r>
            <a:r>
              <a:rPr lang="zh-TW" altLang="en-US" sz="2400" dirty="0"/>
              <a:t>，最好是直接使用</a:t>
            </a:r>
            <a:r>
              <a:rPr lang="en-US" altLang="zh-TW" sz="2400" dirty="0"/>
              <a:t>IP</a:t>
            </a:r>
            <a:r>
              <a:rPr lang="zh-TW" altLang="en-US" sz="2400" dirty="0"/>
              <a:t>連線較穩定。</a:t>
            </a:r>
          </a:p>
          <a:p>
            <a:pPr marL="514350" indent="-514350" algn="just">
              <a:buFont typeface="+mj-lt"/>
              <a:buAutoNum type="arabicPeriod"/>
            </a:pPr>
            <a:endParaRPr lang="zh-TW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F7F396-0737-4D22-A333-59BD91FABFAC}"/>
              </a:ext>
            </a:extLst>
          </p:cNvPr>
          <p:cNvSpPr/>
          <p:nvPr/>
        </p:nvSpPr>
        <p:spPr>
          <a:xfrm>
            <a:off x="8905875" y="5776145"/>
            <a:ext cx="1076325" cy="2928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361C2D-7081-4331-B109-44E743A3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321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1E389-ADFE-4692-8798-C25E0D60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4 – SSH 7688 Duo</a:t>
            </a:r>
            <a:r>
              <a:rPr lang="zh-TW" altLang="en-US" dirty="0"/>
              <a:t>板的系統控制台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D69BCD-AF03-4472-AA19-B29B8D1C9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898161" cy="435133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開啟</a:t>
            </a:r>
            <a:r>
              <a:rPr lang="en-US" altLang="zh-TW" sz="2400" dirty="0"/>
              <a:t>PuTTY</a:t>
            </a:r>
            <a:r>
              <a:rPr lang="zh-TW" altLang="en-US" sz="2400" dirty="0"/>
              <a:t> 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en-US" altLang="zh-TW" sz="2400" dirty="0"/>
              <a:t>Host Name</a:t>
            </a:r>
            <a:r>
              <a:rPr lang="zh-TW" altLang="en-US" sz="2400" dirty="0"/>
              <a:t>中填入</a:t>
            </a:r>
            <a:r>
              <a:rPr lang="en-US" altLang="zh-TW" sz="2400" dirty="0"/>
              <a:t>192.168.100.1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連線類型選擇</a:t>
            </a:r>
            <a:r>
              <a:rPr lang="en-US" altLang="zh-TW" sz="2400" dirty="0"/>
              <a:t>SSH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按下</a:t>
            </a:r>
            <a:r>
              <a:rPr lang="en-US" altLang="zh-TW" sz="2400" dirty="0"/>
              <a:t>Open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endParaRPr lang="en-US" altLang="zh-TW" sz="2400" dirty="0"/>
          </a:p>
          <a:p>
            <a:pPr marL="0" indent="0" algn="just">
              <a:buNone/>
            </a:pPr>
            <a:r>
              <a:rPr lang="en-US" altLang="zh-TW" sz="2400" dirty="0"/>
              <a:t>Note:</a:t>
            </a:r>
            <a:r>
              <a:rPr lang="zh-TW" altLang="en-US" sz="2400" dirty="0"/>
              <a:t> 若跳出安全警報視窗，請點擊</a:t>
            </a:r>
            <a:r>
              <a:rPr lang="en-US" altLang="zh-TW" sz="2400" dirty="0"/>
              <a:t>Yes</a:t>
            </a:r>
            <a:r>
              <a:rPr lang="zh-TW" altLang="en-US" sz="2400" dirty="0"/>
              <a:t>。</a:t>
            </a:r>
          </a:p>
        </p:txBody>
      </p:sp>
      <p:pic>
        <p:nvPicPr>
          <p:cNvPr id="2050" name="Picture 2" descr="https://scontent-tpe1-1.xx.fbcdn.net/v/t1.15752-9/107516060_200458618050937_3677868071890931464_n.png?_nc_cat=107&amp;_nc_sid=b96e70&amp;_nc_ohc=O08JksJnQWkAX-Buz8F&amp;_nc_ht=scontent-tpe1-1.xx&amp;oh=a3effb9db63628784063e6ef87c37ef8&amp;oe=5F341B1D">
            <a:extLst>
              <a:ext uri="{FF2B5EF4-FFF2-40B4-BE49-F238E27FC236}">
                <a16:creationId xmlns:a16="http://schemas.microsoft.com/office/drawing/2014/main" id="{327DC84B-20C5-4397-8AE7-FF9C04AAE2A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1690688"/>
            <a:ext cx="43053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137E72E-FB34-4901-A53A-055C5C5EADD6}"/>
              </a:ext>
            </a:extLst>
          </p:cNvPr>
          <p:cNvSpPr/>
          <p:nvPr/>
        </p:nvSpPr>
        <p:spPr>
          <a:xfrm>
            <a:off x="8562975" y="2694808"/>
            <a:ext cx="866775" cy="2928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839B04-66A9-4298-A479-4ECA5E3E9A60}"/>
              </a:ext>
            </a:extLst>
          </p:cNvPr>
          <p:cNvSpPr/>
          <p:nvPr/>
        </p:nvSpPr>
        <p:spPr>
          <a:xfrm>
            <a:off x="10086975" y="3041652"/>
            <a:ext cx="552450" cy="2928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A493C2-F379-49A2-948F-43F2F677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488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FDEFD4-D6E3-47EF-A95B-08F6F9E4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5 – </a:t>
            </a:r>
            <a:r>
              <a:rPr lang="zh-TW" altLang="en-US" dirty="0"/>
              <a:t>登入</a:t>
            </a:r>
            <a:r>
              <a:rPr lang="en-US" altLang="zh-TW" dirty="0"/>
              <a:t>7688 Duo</a:t>
            </a:r>
            <a:r>
              <a:rPr lang="zh-TW" altLang="en-US" dirty="0"/>
              <a:t>板的系統控制台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DC279C-9CB1-4C82-870B-B63F1CAA6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72050" cy="435133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看到這個頁面後，輸入用戶名稱與密碼</a:t>
            </a:r>
            <a:r>
              <a:rPr lang="en-US" altLang="zh-TW" sz="2400" dirty="0"/>
              <a:t>(</a:t>
            </a:r>
            <a:r>
              <a:rPr lang="zh-TW" altLang="en-US" sz="2400" dirty="0"/>
              <a:t>與</a:t>
            </a:r>
            <a:r>
              <a:rPr lang="en-US" altLang="zh-TW" sz="2400" dirty="0"/>
              <a:t>Step 3</a:t>
            </a:r>
            <a:r>
              <a:rPr lang="zh-TW" altLang="en-US" sz="2400" dirty="0"/>
              <a:t>相同，帳號名稱預設是</a:t>
            </a:r>
            <a:r>
              <a:rPr lang="en-US" altLang="zh-TW" sz="2400" dirty="0"/>
              <a:t>root</a:t>
            </a:r>
            <a:r>
              <a:rPr lang="zh-TW" altLang="en-US" sz="2400" dirty="0"/>
              <a:t>，密碼為在</a:t>
            </a:r>
            <a:r>
              <a:rPr lang="en-US" altLang="zh-TW" sz="2400" dirty="0"/>
              <a:t>Web UI</a:t>
            </a:r>
            <a:r>
              <a:rPr lang="zh-TW" altLang="en-US" sz="2400" dirty="0"/>
              <a:t>中設置的密碼登錄</a:t>
            </a:r>
            <a:r>
              <a:rPr lang="en-US" altLang="zh-TW" sz="2400" dirty="0"/>
              <a:t>)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登錄後，將會看到此畫面。</a:t>
            </a:r>
          </a:p>
        </p:txBody>
      </p:sp>
      <p:pic>
        <p:nvPicPr>
          <p:cNvPr id="6146" name="Picture 2" descr="https://docs.labs.mediatek.com/resource/linkit-smart-7688/files/zh_tw/2523208/6914160/1/1469430871999/console.png">
            <a:extLst>
              <a:ext uri="{FF2B5EF4-FFF2-40B4-BE49-F238E27FC236}">
                <a16:creationId xmlns:a16="http://schemas.microsoft.com/office/drawing/2014/main" id="{B938D0C1-4A8B-4B49-BCA0-D6AC5BC06F8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354" y="1825625"/>
            <a:ext cx="5384518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0BC6C7-B04F-4F57-A1D4-BA4C4114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274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B9067-56DF-4717-992C-8095CFF5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Step 6 – 7688 Duo</a:t>
            </a:r>
            <a:r>
              <a:rPr lang="zh-TW" altLang="en-US" dirty="0"/>
              <a:t>連接到</a:t>
            </a:r>
            <a:r>
              <a:rPr lang="en-US" altLang="zh-TW" dirty="0"/>
              <a:t>Internet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1/2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A807A3-86C2-416F-84B2-BBED31E00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572125" cy="435133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打開瀏覽器，並輸入預設閘道</a:t>
            </a:r>
            <a:r>
              <a:rPr lang="en-US" altLang="zh-TW" sz="2400" dirty="0"/>
              <a:t>IP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登錄到</a:t>
            </a:r>
            <a:r>
              <a:rPr lang="en-US" altLang="zh-TW" sz="2400" dirty="0"/>
              <a:t>Web UI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在</a:t>
            </a:r>
            <a:r>
              <a:rPr lang="en-US" altLang="zh-TW" sz="2400" dirty="0"/>
              <a:t>Web UI</a:t>
            </a:r>
            <a:r>
              <a:rPr lang="zh-TW" altLang="en-US" sz="2400" dirty="0"/>
              <a:t>中點擊</a:t>
            </a:r>
            <a:r>
              <a:rPr lang="en-US" altLang="zh-TW" sz="2400" dirty="0"/>
              <a:t>Network</a:t>
            </a:r>
            <a:r>
              <a:rPr lang="zh-TW" altLang="en-US" sz="2400" dirty="0"/>
              <a:t>。</a:t>
            </a:r>
          </a:p>
        </p:txBody>
      </p:sp>
      <p:pic>
        <p:nvPicPr>
          <p:cNvPr id="3074" name="Picture 2" descr="https://scontent-tpe1-1.xx.fbcdn.net/v/t1.15752-9/108065145_3063780990364821_6885565190259480494_n.png?_nc_cat=102&amp;_nc_sid=b96e70&amp;_nc_ohc=OCMv_aYsQj8AX-tm3uB&amp;_nc_ht=scontent-tpe1-1.xx&amp;oh=184a5b2f63bad1043426ee46738a1a33&amp;oe=5F35C76A">
            <a:extLst>
              <a:ext uri="{FF2B5EF4-FFF2-40B4-BE49-F238E27FC236}">
                <a16:creationId xmlns:a16="http://schemas.microsoft.com/office/drawing/2014/main" id="{A86AFEA2-634C-493C-BC46-61225CC57A0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58650"/>
            <a:ext cx="5181600" cy="428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0FF1F1E-23FE-4297-8CCE-93F05A97264C}"/>
              </a:ext>
            </a:extLst>
          </p:cNvPr>
          <p:cNvSpPr/>
          <p:nvPr/>
        </p:nvSpPr>
        <p:spPr>
          <a:xfrm>
            <a:off x="9163050" y="2694808"/>
            <a:ext cx="1657350" cy="2928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80928B-2322-4A93-A53B-B7C1409D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984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B9067-56DF-4717-992C-8095CFF5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Step 7 – 7688 Duo</a:t>
            </a:r>
            <a:r>
              <a:rPr lang="zh-TW" altLang="en-US" dirty="0"/>
              <a:t>連接到</a:t>
            </a:r>
            <a:r>
              <a:rPr lang="en-US" altLang="zh-TW" dirty="0"/>
              <a:t>Internet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2/2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A807A3-86C2-416F-84B2-BBED31E00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67300" cy="435133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在</a:t>
            </a:r>
            <a:r>
              <a:rPr lang="en-US" altLang="zh-TW" sz="2400" dirty="0"/>
              <a:t>Network</a:t>
            </a:r>
            <a:r>
              <a:rPr lang="zh-TW" altLang="en-US" sz="2400" dirty="0"/>
              <a:t>設定中，選擇</a:t>
            </a:r>
            <a:r>
              <a:rPr lang="en-US" altLang="zh-TW" sz="2400" dirty="0"/>
              <a:t>Station mode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從</a:t>
            </a:r>
            <a:r>
              <a:rPr lang="en-US" altLang="zh-TW" sz="2400" dirty="0"/>
              <a:t>Detected Wi-Fi network</a:t>
            </a:r>
            <a:r>
              <a:rPr lang="zh-TW" altLang="en-US" sz="2400" dirty="0"/>
              <a:t>列表中選擇要連接的</a:t>
            </a:r>
            <a:r>
              <a:rPr lang="en-US" altLang="zh-TW" sz="2400" dirty="0"/>
              <a:t>AP</a:t>
            </a:r>
            <a:r>
              <a:rPr lang="zh-TW" altLang="en-US" sz="2400" dirty="0"/>
              <a:t>，如果列表中未顯示您要使用的</a:t>
            </a:r>
            <a:r>
              <a:rPr lang="en-US" altLang="zh-TW" sz="2400" dirty="0"/>
              <a:t>AP</a:t>
            </a:r>
            <a:r>
              <a:rPr lang="zh-TW" altLang="en-US" sz="2400" dirty="0"/>
              <a:t>，請點擊</a:t>
            </a:r>
            <a:r>
              <a:rPr lang="en-US" altLang="zh-TW" sz="2400" dirty="0"/>
              <a:t>REFRESH</a:t>
            </a:r>
            <a:r>
              <a:rPr lang="zh-TW" altLang="en-US" sz="2400" dirty="0"/>
              <a:t>再次查找。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輸入選擇</a:t>
            </a:r>
            <a:r>
              <a:rPr lang="en-US" altLang="zh-TW" sz="2400" dirty="0"/>
              <a:t>AP</a:t>
            </a:r>
            <a:r>
              <a:rPr lang="zh-TW" altLang="en-US" sz="2400" dirty="0"/>
              <a:t>之密碼，點擊</a:t>
            </a:r>
            <a:r>
              <a:rPr lang="en-US" altLang="zh-TW" sz="2400" dirty="0"/>
              <a:t>CONFIGURE &amp; RESTART</a:t>
            </a:r>
            <a:r>
              <a:rPr lang="zh-TW" altLang="en-US" sz="2400" dirty="0"/>
              <a:t>。</a:t>
            </a:r>
          </a:p>
        </p:txBody>
      </p:sp>
      <p:pic>
        <p:nvPicPr>
          <p:cNvPr id="4098" name="Picture 2" descr="https://scontent-tpe1-1.xx.fbcdn.net/v/t1.15752-9/110087553_317216116080587_7144148841333136001_n.png?_nc_cat=110&amp;_nc_sid=b96e70&amp;_nc_ohc=IAgTQV73iKwAX-lp-Bi&amp;_nc_ht=scontent-tpe1-1.xx&amp;oh=6db03ffff1e312a3a5fc1827b2183879&amp;oe=5F33CADE">
            <a:extLst>
              <a:ext uri="{FF2B5EF4-FFF2-40B4-BE49-F238E27FC236}">
                <a16:creationId xmlns:a16="http://schemas.microsoft.com/office/drawing/2014/main" id="{D6FA149A-6B0D-4FE4-B0E2-4CD54CF50CC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25625"/>
            <a:ext cx="5181600" cy="380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D2E2875-A2A8-42C8-AACD-0762F282B165}"/>
              </a:ext>
            </a:extLst>
          </p:cNvPr>
          <p:cNvSpPr/>
          <p:nvPr/>
        </p:nvSpPr>
        <p:spPr>
          <a:xfrm>
            <a:off x="6962775" y="3762375"/>
            <a:ext cx="1362075" cy="11906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D6508CA-BD9D-4BD0-B1C1-9DA05F73C289}"/>
              </a:ext>
            </a:extLst>
          </p:cNvPr>
          <p:cNvSpPr/>
          <p:nvPr/>
        </p:nvSpPr>
        <p:spPr>
          <a:xfrm>
            <a:off x="8762999" y="5114158"/>
            <a:ext cx="1724025" cy="3531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1FC4C1-FF25-436F-8F6F-98F2B2A7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466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4C05B-5470-45D1-A5C8-B618E650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8 – </a:t>
            </a:r>
            <a:r>
              <a:rPr lang="zh-TW" altLang="en-US" dirty="0"/>
              <a:t>等待重啟</a:t>
            </a:r>
          </a:p>
        </p:txBody>
      </p:sp>
      <p:pic>
        <p:nvPicPr>
          <p:cNvPr id="5124" name="Picture 4" descr="https://scontent-tpe1-1.xx.fbcdn.net/v/t1.15752-9/109573147_2677251175896308_6711079977545532961_n.png?_nc_cat=104&amp;_nc_sid=b96e70&amp;_nc_ohc=Pgmc1ccweQcAX8dUAOb&amp;_nc_ht=scontent-tpe1-1.xx&amp;oh=a2515ba415b0c71c6cb13fe4b80e4df6&amp;oe=5F32D3A2">
            <a:extLst>
              <a:ext uri="{FF2B5EF4-FFF2-40B4-BE49-F238E27FC236}">
                <a16:creationId xmlns:a16="http://schemas.microsoft.com/office/drawing/2014/main" id="{0AB07471-E88D-427E-90BA-6FF428A92A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794" y="1453167"/>
            <a:ext cx="6300411" cy="488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A9DBF5E-FDFC-4560-AF13-D4C45555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506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B9067-56DF-4717-992C-8095CFF5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Step 9 –</a:t>
            </a:r>
            <a:r>
              <a:rPr lang="zh-TW" altLang="en-US" dirty="0"/>
              <a:t> 電腦連接相同</a:t>
            </a:r>
            <a:r>
              <a:rPr lang="en-US" altLang="zh-TW" dirty="0"/>
              <a:t>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A807A3-86C2-416F-84B2-BBED31E0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TW" altLang="en-US" sz="2400" dirty="0"/>
              <a:t>打開電腦</a:t>
            </a:r>
            <a:r>
              <a:rPr lang="en-US" altLang="zh-TW" sz="2400" dirty="0"/>
              <a:t>Wi-Fi</a:t>
            </a:r>
            <a:r>
              <a:rPr lang="zh-TW" altLang="en-US" sz="2400" dirty="0"/>
              <a:t>選擇連接頁面，選擇與步驟</a:t>
            </a:r>
            <a:r>
              <a:rPr lang="en-US" altLang="zh-TW" sz="2400" dirty="0"/>
              <a:t>7</a:t>
            </a:r>
            <a:r>
              <a:rPr lang="zh-TW" altLang="en-US" sz="2400" dirty="0"/>
              <a:t>相同</a:t>
            </a:r>
            <a:r>
              <a:rPr lang="en-US" altLang="zh-TW" sz="2400" dirty="0"/>
              <a:t>AP</a:t>
            </a:r>
            <a:r>
              <a:rPr lang="zh-TW" altLang="en-US" sz="2400" dirty="0"/>
              <a:t>進行連線。</a:t>
            </a:r>
          </a:p>
          <a:p>
            <a:pPr marL="0" indent="0" algn="just">
              <a:buNone/>
            </a:pPr>
            <a:endParaRPr lang="en-US" altLang="zh-TW" sz="2400" dirty="0"/>
          </a:p>
        </p:txBody>
      </p:sp>
      <p:pic>
        <p:nvPicPr>
          <p:cNvPr id="6" name="Picture 2" descr="在工作站模式下使用LinkIt Smart 7688進行網絡">
            <a:extLst>
              <a:ext uri="{FF2B5EF4-FFF2-40B4-BE49-F238E27FC236}">
                <a16:creationId xmlns:a16="http://schemas.microsoft.com/office/drawing/2014/main" id="{0CA82235-96E9-43FF-A8AD-5947999F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12" y="2383632"/>
            <a:ext cx="5057775" cy="379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15621C-B9B0-4ED1-9686-841CA16E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78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96760A-6DB7-4B58-A575-0E3884EB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10 –</a:t>
            </a:r>
            <a:r>
              <a:rPr lang="zh-TW" altLang="en-US" dirty="0"/>
              <a:t> 從命令提示字元取得</a:t>
            </a:r>
            <a:r>
              <a:rPr lang="en-US" altLang="zh-TW" dirty="0"/>
              <a:t>IP</a:t>
            </a:r>
            <a:r>
              <a:rPr lang="zh-TW" altLang="en-US" dirty="0"/>
              <a:t>範圍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F3F1B67-3B7D-4E9D-AE45-0B1F782DA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182"/>
          <a:stretch/>
        </p:blipFill>
        <p:spPr>
          <a:xfrm>
            <a:off x="2870977" y="1624014"/>
            <a:ext cx="6450046" cy="459581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DC965B4-1E46-4C1E-9CE6-227B3A2E5061}"/>
              </a:ext>
            </a:extLst>
          </p:cNvPr>
          <p:cNvSpPr/>
          <p:nvPr/>
        </p:nvSpPr>
        <p:spPr>
          <a:xfrm>
            <a:off x="4876801" y="4782344"/>
            <a:ext cx="723900" cy="2278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8FD0CFD-1EB1-4EF5-AC8A-606819BF4AD6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5271844" y="4312265"/>
            <a:ext cx="436987" cy="503172"/>
          </a:xfrm>
          <a:prstGeom prst="bentConnector2">
            <a:avLst/>
          </a:prstGeom>
          <a:ln w="571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DE3D5C4-8033-4FBC-A324-3B6BA01D83FB}"/>
              </a:ext>
            </a:extLst>
          </p:cNvPr>
          <p:cNvSpPr txBox="1"/>
          <p:nvPr/>
        </p:nvSpPr>
        <p:spPr>
          <a:xfrm>
            <a:off x="5741923" y="4022191"/>
            <a:ext cx="3063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由此得知在</a:t>
            </a:r>
            <a:r>
              <a:rPr lang="en-US" altLang="zh-TW" dirty="0">
                <a:solidFill>
                  <a:srgbClr val="FF0000"/>
                </a:solidFill>
              </a:rPr>
              <a:t>IP Scanner</a:t>
            </a:r>
            <a:r>
              <a:rPr lang="zh-TW" altLang="en-US" dirty="0">
                <a:solidFill>
                  <a:srgbClr val="FF0000"/>
                </a:solidFill>
              </a:rPr>
              <a:t>中</a:t>
            </a:r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zh-TW" altLang="en-US" dirty="0">
                <a:solidFill>
                  <a:srgbClr val="FF0000"/>
                </a:solidFill>
              </a:rPr>
              <a:t>取的</a:t>
            </a:r>
            <a:r>
              <a:rPr lang="en-US" altLang="zh-TW" dirty="0">
                <a:solidFill>
                  <a:srgbClr val="FF0000"/>
                </a:solidFill>
              </a:rPr>
              <a:t>IP</a:t>
            </a:r>
            <a:r>
              <a:rPr lang="zh-TW" altLang="en-US" dirty="0">
                <a:solidFill>
                  <a:srgbClr val="FF0000"/>
                </a:solidFill>
              </a:rPr>
              <a:t>範圍是</a:t>
            </a:r>
            <a:r>
              <a:rPr lang="en-US" altLang="zh-TW" dirty="0">
                <a:solidFill>
                  <a:srgbClr val="FF0000"/>
                </a:solidFill>
              </a:rPr>
              <a:t>172.20.10.1-254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6874C47-D0EA-449C-8E28-BF936792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67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11F291-A71E-4175-B6CE-5E10A6AC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98AE75-398C-4899-914A-CD879C5B7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LinkIt</a:t>
            </a:r>
            <a:r>
              <a:rPr lang="en-US" altLang="zh-TW" dirty="0"/>
              <a:t> 7688 Duo </a:t>
            </a:r>
          </a:p>
          <a:p>
            <a:pPr lvl="1"/>
            <a:r>
              <a:rPr lang="en-US" altLang="zh-TW" dirty="0"/>
              <a:t>Introduction</a:t>
            </a:r>
          </a:p>
          <a:p>
            <a:pPr lvl="1"/>
            <a:r>
              <a:rPr lang="en-US" altLang="zh-TW" dirty="0"/>
              <a:t>Setting Development Board</a:t>
            </a:r>
          </a:p>
          <a:p>
            <a:pPr lvl="1"/>
            <a:r>
              <a:rPr lang="en-US" altLang="zh-TW" dirty="0"/>
              <a:t>Arduino IDE</a:t>
            </a:r>
          </a:p>
          <a:p>
            <a:r>
              <a:rPr lang="en-US" altLang="zh-TW" dirty="0"/>
              <a:t>Practices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2400" dirty="0"/>
              <a:t>Control USR LED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2400" dirty="0"/>
              <a:t>Humidity &amp; Temperature Sensor + Led Bar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07CF93-DA5F-444E-9770-84974070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908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B9067-56DF-4717-992C-8095CFF5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Step 11 –</a:t>
            </a:r>
            <a:r>
              <a:rPr lang="zh-TW" altLang="en-US" dirty="0"/>
              <a:t> 使用</a:t>
            </a:r>
            <a:r>
              <a:rPr lang="en-US" altLang="zh-TW" dirty="0"/>
              <a:t>IP Scanner</a:t>
            </a:r>
            <a:r>
              <a:rPr lang="zh-TW" altLang="en-US" dirty="0"/>
              <a:t>掃描</a:t>
            </a:r>
            <a:r>
              <a:rPr lang="en-US" altLang="zh-TW" dirty="0" err="1"/>
              <a:t>LinkIt</a:t>
            </a:r>
            <a:r>
              <a:rPr lang="zh-TW" altLang="en-US" dirty="0"/>
              <a:t>設備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A807A3-86C2-416F-84B2-BBED31E0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TW" altLang="en-US" sz="2400" dirty="0"/>
              <a:t>軟體下載網址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>
                <a:hlinkClick r:id="rId3"/>
              </a:rPr>
              <a:t>https://www.advanced-ip-scanner.com/tw/</a:t>
            </a:r>
            <a:r>
              <a:rPr lang="zh-TW" altLang="en-US" sz="2400" dirty="0"/>
              <a:t>。</a:t>
            </a:r>
          </a:p>
          <a:p>
            <a:pPr marL="0" indent="0" algn="just">
              <a:buNone/>
            </a:pPr>
            <a:endParaRPr lang="en-US" altLang="zh-TW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DB796F-E480-451A-81B4-8B42F4BA6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787" y="2357438"/>
            <a:ext cx="6448425" cy="40585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279679A-6566-448D-9BB1-90B4979563FF}"/>
              </a:ext>
            </a:extLst>
          </p:cNvPr>
          <p:cNvSpPr/>
          <p:nvPr/>
        </p:nvSpPr>
        <p:spPr>
          <a:xfrm>
            <a:off x="5372101" y="3963194"/>
            <a:ext cx="723900" cy="2278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C0DAED6-14D8-4C98-BC07-073A5009C2ED}"/>
              </a:ext>
            </a:extLst>
          </p:cNvPr>
          <p:cNvSpPr txBox="1"/>
          <p:nvPr/>
        </p:nvSpPr>
        <p:spPr>
          <a:xfrm>
            <a:off x="5077461" y="2905125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記住這個</a:t>
            </a:r>
            <a:r>
              <a:rPr lang="en-US" altLang="zh-TW" dirty="0">
                <a:solidFill>
                  <a:srgbClr val="FF0000"/>
                </a:solidFill>
              </a:rPr>
              <a:t>IP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61CF94A-8836-4858-AC59-F70098126641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5734051" y="3274457"/>
            <a:ext cx="0" cy="688737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F17A68D-2A10-4E4B-87DE-D0CAEF98A465}"/>
              </a:ext>
            </a:extLst>
          </p:cNvPr>
          <p:cNvSpPr/>
          <p:nvPr/>
        </p:nvSpPr>
        <p:spPr>
          <a:xfrm>
            <a:off x="2871786" y="3264932"/>
            <a:ext cx="1042977" cy="2402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A7C499-881C-49B7-BF6E-7F653A22E109}"/>
              </a:ext>
            </a:extLst>
          </p:cNvPr>
          <p:cNvSpPr/>
          <p:nvPr/>
        </p:nvSpPr>
        <p:spPr>
          <a:xfrm>
            <a:off x="2871786" y="2847379"/>
            <a:ext cx="719139" cy="369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7FA3B0A7-F5F8-4458-B524-9465C6B829F2}"/>
              </a:ext>
            </a:extLst>
          </p:cNvPr>
          <p:cNvGrpSpPr/>
          <p:nvPr/>
        </p:nvGrpSpPr>
        <p:grpSpPr>
          <a:xfrm>
            <a:off x="2147890" y="3089791"/>
            <a:ext cx="722644" cy="722644"/>
            <a:chOff x="4536098" y="5059673"/>
            <a:chExt cx="722644" cy="722644"/>
          </a:xfrm>
        </p:grpSpPr>
        <p:pic>
          <p:nvPicPr>
            <p:cNvPr id="17" name="圖形 16" descr="手背向前食指朝右指索引">
              <a:extLst>
                <a:ext uri="{FF2B5EF4-FFF2-40B4-BE49-F238E27FC236}">
                  <a16:creationId xmlns:a16="http://schemas.microsoft.com/office/drawing/2014/main" id="{9DA2ADBD-5CCC-4470-A93B-072290363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36098" y="5059673"/>
              <a:ext cx="722644" cy="722644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E8F7652A-4AC6-4D55-84DF-BC23CAB79727}"/>
                </a:ext>
              </a:extLst>
            </p:cNvPr>
            <p:cNvSpPr txBox="1"/>
            <p:nvPr/>
          </p:nvSpPr>
          <p:spPr>
            <a:xfrm>
              <a:off x="4644729" y="522096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770BC197-10BF-4C34-9395-2E3B3A84CF6D}"/>
              </a:ext>
            </a:extLst>
          </p:cNvPr>
          <p:cNvGrpSpPr/>
          <p:nvPr/>
        </p:nvGrpSpPr>
        <p:grpSpPr>
          <a:xfrm flipH="1">
            <a:off x="2147890" y="2637704"/>
            <a:ext cx="722644" cy="722644"/>
            <a:chOff x="6497445" y="5748630"/>
            <a:chExt cx="722644" cy="722644"/>
          </a:xfrm>
        </p:grpSpPr>
        <p:pic>
          <p:nvPicPr>
            <p:cNvPr id="20" name="圖形 19" descr="手背向前食指朝右指索引">
              <a:extLst>
                <a:ext uri="{FF2B5EF4-FFF2-40B4-BE49-F238E27FC236}">
                  <a16:creationId xmlns:a16="http://schemas.microsoft.com/office/drawing/2014/main" id="{491E5843-6295-408E-B150-7B31A4F83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6497445" y="5748630"/>
              <a:ext cx="722644" cy="722644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2613F3A-E3E8-4CC6-A2A2-F957F29BBD5B}"/>
                </a:ext>
              </a:extLst>
            </p:cNvPr>
            <p:cNvSpPr txBox="1"/>
            <p:nvPr/>
          </p:nvSpPr>
          <p:spPr>
            <a:xfrm>
              <a:off x="6792045" y="591015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7ED2B2-8DCD-4D96-A096-667A8DD0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542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B9067-56DF-4717-992C-8095CFF5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Step 12 –</a:t>
            </a:r>
            <a:r>
              <a:rPr lang="zh-TW" altLang="en-US" dirty="0"/>
              <a:t> 登入</a:t>
            </a:r>
            <a:r>
              <a:rPr lang="en-US" altLang="zh-TW" dirty="0"/>
              <a:t>7688 Duo</a:t>
            </a:r>
            <a:r>
              <a:rPr lang="zh-TW" altLang="en-US" dirty="0"/>
              <a:t>板的系統控制台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A807A3-86C2-416F-84B2-BBED31E00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76875" cy="4351338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TW" altLang="en-US" sz="2400" dirty="0"/>
              <a:t>電腦與</a:t>
            </a:r>
            <a:r>
              <a:rPr lang="en-US" altLang="zh-TW" sz="2400" dirty="0"/>
              <a:t>7688</a:t>
            </a:r>
            <a:r>
              <a:rPr lang="zh-TW" altLang="en-US" sz="2400" dirty="0"/>
              <a:t> </a:t>
            </a:r>
            <a:r>
              <a:rPr lang="en-US" altLang="zh-TW" sz="2400" dirty="0"/>
              <a:t>Duo</a:t>
            </a:r>
            <a:r>
              <a:rPr lang="zh-TW" altLang="en-US" sz="2400" dirty="0"/>
              <a:t>連上相同</a:t>
            </a:r>
            <a:r>
              <a:rPr lang="en-US" altLang="zh-TW" sz="2400" dirty="0"/>
              <a:t>AP</a:t>
            </a:r>
            <a:r>
              <a:rPr lang="zh-TW" altLang="en-US" sz="2400" dirty="0"/>
              <a:t>後，就可再次通過</a:t>
            </a:r>
            <a:r>
              <a:rPr lang="en-US" altLang="zh-TW" sz="2400" dirty="0"/>
              <a:t>IP</a:t>
            </a:r>
            <a:r>
              <a:rPr lang="zh-TW" altLang="en-US" sz="2400" dirty="0"/>
              <a:t>或</a:t>
            </a:r>
            <a:r>
              <a:rPr lang="en-US" altLang="zh-TW" sz="2400" dirty="0" err="1">
                <a:hlinkClick r:id="rId2" action="ppaction://hlinkfile"/>
              </a:rPr>
              <a:t>mylinkit.local</a:t>
            </a:r>
            <a:r>
              <a:rPr lang="zh-TW" altLang="en-US" sz="2400" dirty="0"/>
              <a:t>連接到</a:t>
            </a:r>
            <a:r>
              <a:rPr lang="en-US" altLang="zh-TW" sz="2400" dirty="0" err="1"/>
              <a:t>LinkIt</a:t>
            </a:r>
            <a:r>
              <a:rPr lang="en-US" altLang="zh-TW" sz="2400" dirty="0"/>
              <a:t> 7688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endParaRPr lang="zh-TW" altLang="en-US" sz="2400" dirty="0"/>
          </a:p>
        </p:txBody>
      </p:sp>
      <p:pic>
        <p:nvPicPr>
          <p:cNvPr id="6146" name="Picture 2" descr="https://scontent-tpe1-1.xx.fbcdn.net/v/t1.15752-9/108148135_319173322441857_8082115446557686231_n.png?_nc_cat=103&amp;_nc_sid=b96e70&amp;_nc_ohc=aoN6yuL2WPwAX95zr9L&amp;_nc_ht=scontent-tpe1-1.xx&amp;oh=7495255b098c3849d00e7b45569bfa93&amp;oe=5F353020">
            <a:extLst>
              <a:ext uri="{FF2B5EF4-FFF2-40B4-BE49-F238E27FC236}">
                <a16:creationId xmlns:a16="http://schemas.microsoft.com/office/drawing/2014/main" id="{13B48294-A81D-4562-A2C3-B8FE4243007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1920081"/>
            <a:ext cx="430530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AE15E61-1B40-4944-B193-38D3981C1E11}"/>
              </a:ext>
            </a:extLst>
          </p:cNvPr>
          <p:cNvSpPr/>
          <p:nvPr/>
        </p:nvSpPr>
        <p:spPr>
          <a:xfrm>
            <a:off x="8124825" y="2875783"/>
            <a:ext cx="866775" cy="2928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419E7D-EB7F-41F0-AA51-03420CFD2B97}"/>
              </a:ext>
            </a:extLst>
          </p:cNvPr>
          <p:cNvSpPr/>
          <p:nvPr/>
        </p:nvSpPr>
        <p:spPr>
          <a:xfrm>
            <a:off x="9648825" y="3222627"/>
            <a:ext cx="552450" cy="2928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E4A53B-13EB-4FB4-ACEF-48D63882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743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B9067-56DF-4717-992C-8095CFF5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Step 13 –</a:t>
            </a:r>
            <a:r>
              <a:rPr lang="zh-TW" altLang="en-US" dirty="0"/>
              <a:t> 檢查網際網路連線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A807A3-86C2-416F-84B2-BBED31E00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86400" cy="435133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輸入</a:t>
            </a:r>
            <a:r>
              <a:rPr lang="en-US" altLang="zh-TW" sz="2400" dirty="0"/>
              <a:t>ping –c 5 www.mediatek.com</a:t>
            </a:r>
            <a:r>
              <a:rPr lang="zh-TW" altLang="en-US" sz="2400" dirty="0"/>
              <a:t>檢查是否已建立</a:t>
            </a:r>
            <a:r>
              <a:rPr lang="en-US" altLang="zh-TW" sz="2400" dirty="0"/>
              <a:t>Internet</a:t>
            </a:r>
            <a:r>
              <a:rPr lang="zh-TW" altLang="en-US" sz="2400" dirty="0"/>
              <a:t>連接。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如果看到與右圖相同畫面，則表示已連接到</a:t>
            </a:r>
            <a:r>
              <a:rPr lang="en-US" altLang="zh-TW" sz="2400" dirty="0"/>
              <a:t>Wi-Fi</a:t>
            </a:r>
            <a:r>
              <a:rPr lang="zh-TW" altLang="en-US" sz="2400" dirty="0"/>
              <a:t>網絡的</a:t>
            </a:r>
            <a:r>
              <a:rPr lang="en-US" altLang="zh-TW" sz="2400" dirty="0"/>
              <a:t>AP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en-US" altLang="zh-TW" sz="2400" dirty="0"/>
              <a:t>Wi-Fi LED</a:t>
            </a:r>
            <a:r>
              <a:rPr lang="zh-TW" altLang="en-US" sz="2400" dirty="0"/>
              <a:t>每秒閃爍一次，表示</a:t>
            </a:r>
            <a:r>
              <a:rPr lang="en-US" altLang="zh-TW" sz="2400" dirty="0"/>
              <a:t>AP</a:t>
            </a:r>
            <a:r>
              <a:rPr lang="zh-TW" altLang="en-US" sz="2400" dirty="0"/>
              <a:t> </a:t>
            </a:r>
            <a:r>
              <a:rPr lang="en-US" altLang="zh-TW" sz="2400" dirty="0"/>
              <a:t>mode</a:t>
            </a:r>
            <a:r>
              <a:rPr lang="zh-TW" altLang="en-US" sz="2400" dirty="0"/>
              <a:t>處於活動狀態；如果</a:t>
            </a:r>
            <a:r>
              <a:rPr lang="en-US" altLang="zh-TW" sz="2400" dirty="0"/>
              <a:t>ping</a:t>
            </a:r>
            <a:r>
              <a:rPr lang="zh-TW" altLang="en-US" sz="2400" dirty="0"/>
              <a:t>回應錯誤，例如目的地不可達，請檢查無線</a:t>
            </a:r>
            <a:r>
              <a:rPr lang="en-US" altLang="zh-TW" sz="2400" dirty="0"/>
              <a:t>AP</a:t>
            </a:r>
            <a:r>
              <a:rPr lang="zh-TW" altLang="en-US" sz="2400" dirty="0"/>
              <a:t>的設置。</a:t>
            </a:r>
          </a:p>
        </p:txBody>
      </p:sp>
      <p:pic>
        <p:nvPicPr>
          <p:cNvPr id="11267" name="Picture 3" descr="處於Station模式的LinkIt Smart 7688已連接到Wi-Fi AP">
            <a:extLst>
              <a:ext uri="{FF2B5EF4-FFF2-40B4-BE49-F238E27FC236}">
                <a16:creationId xmlns:a16="http://schemas.microsoft.com/office/drawing/2014/main" id="{4E1BDB12-8B88-4F1E-AAAF-3EE15A75668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825625"/>
            <a:ext cx="47625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5EF180-2070-4D9E-A4AB-BBDF27E6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215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C7B3EBA-7956-4972-A79D-9956A188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Arduino IDE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F855164-61C8-4B6B-ACBB-85DEA0CB4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051709-187B-4DCB-BFCA-1E7C311A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443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1E389-ADFE-4692-8798-C25E0D60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Step 1 – </a:t>
            </a:r>
            <a:r>
              <a:rPr lang="zh-TW" altLang="en-US" dirty="0"/>
              <a:t>下載</a:t>
            </a:r>
            <a:r>
              <a:rPr lang="en-US" altLang="zh-TW" dirty="0"/>
              <a:t>Arduino IDE</a:t>
            </a:r>
            <a:r>
              <a:rPr lang="zh-TW" altLang="en-US" dirty="0"/>
              <a:t>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D69BCD-AF03-4472-AA19-B29B8D1C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開啟瀏覽器輸入</a:t>
            </a:r>
            <a:r>
              <a:rPr lang="en-US" altLang="zh-TW" sz="2400" dirty="0">
                <a:hlinkClick r:id="rId2"/>
              </a:rPr>
              <a:t>https://www.arduino.cc/en/Main/Software</a:t>
            </a:r>
            <a:r>
              <a:rPr lang="zh-TW" altLang="en-US" sz="2400" dirty="0"/>
              <a:t>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E964B5-4130-47B5-92C4-EFC786EF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112" y="2435474"/>
            <a:ext cx="8613775" cy="387960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EFFD352-E12C-4231-8F7C-2EC40062467E}"/>
              </a:ext>
            </a:extLst>
          </p:cNvPr>
          <p:cNvSpPr/>
          <p:nvPr/>
        </p:nvSpPr>
        <p:spPr>
          <a:xfrm>
            <a:off x="7245350" y="3501265"/>
            <a:ext cx="2209800" cy="2778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 dirty="0"/>
          </a:p>
        </p:txBody>
      </p:sp>
      <p:pic>
        <p:nvPicPr>
          <p:cNvPr id="7" name="圖形 6" descr="手背向前食指朝右指索引">
            <a:extLst>
              <a:ext uri="{FF2B5EF4-FFF2-40B4-BE49-F238E27FC236}">
                <a16:creationId xmlns:a16="http://schemas.microsoft.com/office/drawing/2014/main" id="{C02017DD-07FA-48AF-B2FE-E8687A2D8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91331" y="3378200"/>
            <a:ext cx="722644" cy="722644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F16A18-39B6-48BE-A973-C6827359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278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8543A-3125-46E1-8920-718C0E29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Step 2 – </a:t>
            </a:r>
            <a:r>
              <a:rPr lang="zh-TW" altLang="en-US" dirty="0"/>
              <a:t>下載</a:t>
            </a:r>
            <a:r>
              <a:rPr lang="en-US" altLang="zh-TW" dirty="0"/>
              <a:t>Arduino IDE</a:t>
            </a:r>
            <a:r>
              <a:rPr lang="zh-TW" altLang="en-US" dirty="0"/>
              <a:t> 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pic>
        <p:nvPicPr>
          <p:cNvPr id="12290" name="Picture 2" descr="梅問題－Arduino教學-下載與安裝Arduino IDE，開始撰寫你的第一隻Arduino">
            <a:extLst>
              <a:ext uri="{FF2B5EF4-FFF2-40B4-BE49-F238E27FC236}">
                <a16:creationId xmlns:a16="http://schemas.microsoft.com/office/drawing/2014/main" id="{B3307832-0C44-4438-AE6D-1C41D8409F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908" y="1825625"/>
            <a:ext cx="74381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166B60A-CC6E-43AB-9A50-F5558B65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95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8543A-3125-46E1-8920-718C0E29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Step 3 – </a:t>
            </a:r>
            <a:r>
              <a:rPr lang="zh-TW" altLang="en-US" dirty="0"/>
              <a:t>安裝</a:t>
            </a:r>
            <a:r>
              <a:rPr lang="en-US" altLang="zh-TW" dirty="0"/>
              <a:t>Arduino IDE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D8C95A-D2AC-4F66-AC4C-764FE7F8E4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安裝過程都點選</a:t>
            </a:r>
            <a:r>
              <a:rPr lang="en-US" altLang="zh-TW" sz="2400" dirty="0"/>
              <a:t>Next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完成後開啟</a:t>
            </a:r>
            <a:r>
              <a:rPr lang="en-US" altLang="zh-TW" sz="2400" dirty="0"/>
              <a:t>Arduino IDE</a:t>
            </a:r>
            <a:r>
              <a:rPr lang="zh-TW" altLang="en-US" sz="2400" dirty="0"/>
              <a:t>即可使用。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endParaRPr lang="en-US" altLang="zh-TW" sz="2400" dirty="0"/>
          </a:p>
        </p:txBody>
      </p:sp>
      <p:pic>
        <p:nvPicPr>
          <p:cNvPr id="6" name="Picture 2" descr="梅問題－Arduino教學-下載與安裝Arduino IDE，開始撰寫你的第一隻Arduino">
            <a:extLst>
              <a:ext uri="{FF2B5EF4-FFF2-40B4-BE49-F238E27FC236}">
                <a16:creationId xmlns:a16="http://schemas.microsoft.com/office/drawing/2014/main" id="{7263B91D-B978-4BCF-9526-489AFC617A9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901" y="1825625"/>
            <a:ext cx="4857899" cy="333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C77A67-D1BB-418F-BC25-4D96CE4E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573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8543A-3125-46E1-8920-718C0E29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Step 4 –</a:t>
            </a:r>
            <a:r>
              <a:rPr lang="zh-TW" altLang="en-US" dirty="0"/>
              <a:t> 配合</a:t>
            </a:r>
            <a:r>
              <a:rPr lang="en-US" altLang="zh-TW" dirty="0"/>
              <a:t>Arduino</a:t>
            </a:r>
            <a:r>
              <a:rPr lang="zh-TW" altLang="en-US" dirty="0"/>
              <a:t> </a:t>
            </a:r>
            <a:r>
              <a:rPr lang="en-US" altLang="zh-TW" dirty="0"/>
              <a:t>IDE</a:t>
            </a:r>
            <a:r>
              <a:rPr lang="zh-TW" altLang="en-US" dirty="0"/>
              <a:t>安裝驅動程式</a:t>
            </a:r>
          </a:p>
        </p:txBody>
      </p:sp>
      <p:pic>
        <p:nvPicPr>
          <p:cNvPr id="9218" name="Picture 2" descr="https://scontent-tpe1-1.xx.fbcdn.net/v/t1.15752-9/107924344_678128089408202_8053313792714863226_n.png?_nc_cat=102&amp;_nc_sid=b96e70&amp;_nc_ohc=Dq1s8yk0WHcAX_FxIle&amp;_nc_ht=scontent-tpe1-1.xx&amp;oh=bbb05e4c544c494144f00fc356c3466b&amp;oe=5F34ED04">
            <a:extLst>
              <a:ext uri="{FF2B5EF4-FFF2-40B4-BE49-F238E27FC236}">
                <a16:creationId xmlns:a16="http://schemas.microsoft.com/office/drawing/2014/main" id="{FD3341A6-C7E6-49BF-BF2A-E4C845E160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81425" y="1690690"/>
            <a:ext cx="46291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scontent-tpe1-1.xx.fbcdn.net/v/t1.15752-9/107840885_296320131561358_1741447353548371910_n.png?_nc_cat=103&amp;_nc_sid=b96e70&amp;_nc_ohc=1nuA2WwRdrcAX8IB2oo&amp;_nc_ht=scontent-tpe1-1.xx&amp;oh=26cceb88a6e14df07a212a4edb4961a0&amp;oe=5F344F91">
            <a:extLst>
              <a:ext uri="{FF2B5EF4-FFF2-40B4-BE49-F238E27FC236}">
                <a16:creationId xmlns:a16="http://schemas.microsoft.com/office/drawing/2014/main" id="{D111F52C-7B77-4C77-8670-EEE90CD9E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2" y="4067171"/>
            <a:ext cx="42386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scontent-tpe1-1.xx.fbcdn.net/v/t1.15752-9/108154675_1169264136744065_5041190454173204848_n.png?_nc_cat=105&amp;_nc_sid=b96e70&amp;_nc_ohc=vLG6fdrOMwoAX-LkacL&amp;_nc_ht=scontent-tpe1-1.xx&amp;oh=93a04b70b1c528c7c2b2f9b91b6a3e47&amp;oe=5F344750">
            <a:extLst>
              <a:ext uri="{FF2B5EF4-FFF2-40B4-BE49-F238E27FC236}">
                <a16:creationId xmlns:a16="http://schemas.microsoft.com/office/drawing/2014/main" id="{49FA10D6-42DD-4747-85D4-E5702BEC6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87" y="4067172"/>
            <a:ext cx="42386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353C289-F4B5-47D1-A8F9-6F34E724ADE5}"/>
              </a:ext>
            </a:extLst>
          </p:cNvPr>
          <p:cNvSpPr/>
          <p:nvPr/>
        </p:nvSpPr>
        <p:spPr>
          <a:xfrm>
            <a:off x="8743949" y="5435442"/>
            <a:ext cx="714375" cy="2986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61733D-6D31-4CA8-9D0D-AE598CD5C85D}"/>
              </a:ext>
            </a:extLst>
          </p:cNvPr>
          <p:cNvSpPr/>
          <p:nvPr/>
        </p:nvSpPr>
        <p:spPr>
          <a:xfrm>
            <a:off x="4095749" y="5435442"/>
            <a:ext cx="714375" cy="2986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D02832A-B10B-46B0-A334-9A2F2BA0790F}"/>
              </a:ext>
            </a:extLst>
          </p:cNvPr>
          <p:cNvSpPr/>
          <p:nvPr/>
        </p:nvSpPr>
        <p:spPr>
          <a:xfrm>
            <a:off x="6629399" y="3063717"/>
            <a:ext cx="714375" cy="2986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A34A143-FE42-453F-AF73-1D3E657B4866}"/>
              </a:ext>
            </a:extLst>
          </p:cNvPr>
          <p:cNvGrpSpPr/>
          <p:nvPr/>
        </p:nvGrpSpPr>
        <p:grpSpPr>
          <a:xfrm flipH="1">
            <a:off x="7343774" y="2914153"/>
            <a:ext cx="722644" cy="722644"/>
            <a:chOff x="4536098" y="5059673"/>
            <a:chExt cx="722644" cy="722644"/>
          </a:xfrm>
        </p:grpSpPr>
        <p:pic>
          <p:nvPicPr>
            <p:cNvPr id="14" name="圖形 13" descr="手背向前食指朝右指索引">
              <a:extLst>
                <a:ext uri="{FF2B5EF4-FFF2-40B4-BE49-F238E27FC236}">
                  <a16:creationId xmlns:a16="http://schemas.microsoft.com/office/drawing/2014/main" id="{0A729187-56BA-4E3D-AAD0-B3A9EF8DA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36098" y="5059673"/>
              <a:ext cx="722644" cy="722644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F2048B3-E083-4591-B0BB-94AFA5197989}"/>
                </a:ext>
              </a:extLst>
            </p:cNvPr>
            <p:cNvSpPr txBox="1"/>
            <p:nvPr/>
          </p:nvSpPr>
          <p:spPr>
            <a:xfrm>
              <a:off x="4644729" y="522096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3F0B625-6342-43B2-A8C8-9B59EE9EA4C5}"/>
              </a:ext>
            </a:extLst>
          </p:cNvPr>
          <p:cNvGrpSpPr/>
          <p:nvPr/>
        </p:nvGrpSpPr>
        <p:grpSpPr>
          <a:xfrm>
            <a:off x="4820277" y="5299623"/>
            <a:ext cx="722644" cy="722644"/>
            <a:chOff x="6497445" y="5748630"/>
            <a:chExt cx="722644" cy="722644"/>
          </a:xfrm>
        </p:grpSpPr>
        <p:pic>
          <p:nvPicPr>
            <p:cNvPr id="17" name="圖形 16" descr="手背向前食指朝右指索引">
              <a:extLst>
                <a:ext uri="{FF2B5EF4-FFF2-40B4-BE49-F238E27FC236}">
                  <a16:creationId xmlns:a16="http://schemas.microsoft.com/office/drawing/2014/main" id="{1A3292D2-1394-4AD5-88FD-86793AEFE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6497445" y="5748630"/>
              <a:ext cx="722644" cy="722644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712D19A6-25EF-4A08-AF48-B26015314507}"/>
                </a:ext>
              </a:extLst>
            </p:cNvPr>
            <p:cNvSpPr txBox="1"/>
            <p:nvPr/>
          </p:nvSpPr>
          <p:spPr>
            <a:xfrm>
              <a:off x="6792045" y="591015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6254725A-4682-49BC-8810-492D0D4990BF}"/>
              </a:ext>
            </a:extLst>
          </p:cNvPr>
          <p:cNvGrpSpPr/>
          <p:nvPr/>
        </p:nvGrpSpPr>
        <p:grpSpPr>
          <a:xfrm>
            <a:off x="9458324" y="5299623"/>
            <a:ext cx="722644" cy="722644"/>
            <a:chOff x="6497445" y="5748630"/>
            <a:chExt cx="722644" cy="722644"/>
          </a:xfrm>
        </p:grpSpPr>
        <p:pic>
          <p:nvPicPr>
            <p:cNvPr id="20" name="圖形 19" descr="手背向前食指朝右指索引">
              <a:extLst>
                <a:ext uri="{FF2B5EF4-FFF2-40B4-BE49-F238E27FC236}">
                  <a16:creationId xmlns:a16="http://schemas.microsoft.com/office/drawing/2014/main" id="{EF601F85-8941-4367-A034-05C8B814D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6497445" y="5748630"/>
              <a:ext cx="722644" cy="722644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30A13F4-CA45-4948-B33E-447AF6970E2D}"/>
                </a:ext>
              </a:extLst>
            </p:cNvPr>
            <p:cNvSpPr txBox="1"/>
            <p:nvPr/>
          </p:nvSpPr>
          <p:spPr>
            <a:xfrm>
              <a:off x="6792045" y="591015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6EF4B76-355D-4E9E-8056-CBC00CFD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36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F552B9-B998-417C-993D-C9803810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Step 5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取得</a:t>
            </a:r>
            <a:r>
              <a:rPr lang="en-US" altLang="zh-TW" dirty="0" err="1"/>
              <a:t>LinkIt</a:t>
            </a:r>
            <a:r>
              <a:rPr lang="en-US" altLang="zh-TW" dirty="0"/>
              <a:t> 7688 Duo</a:t>
            </a:r>
            <a:r>
              <a:rPr lang="zh-TW" altLang="en-US" dirty="0"/>
              <a:t>的支援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969E6B-246D-453D-9DA7-998E7E630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開啟</a:t>
            </a:r>
            <a:r>
              <a:rPr lang="en-US" altLang="zh-TW" sz="2400" dirty="0"/>
              <a:t>Arduino IDE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點選</a:t>
            </a:r>
            <a:r>
              <a:rPr lang="en-US" altLang="zh-TW" sz="2400" dirty="0"/>
              <a:t>File</a:t>
            </a:r>
            <a:r>
              <a:rPr lang="zh-TW" altLang="en-US" sz="2400" dirty="0"/>
              <a:t>→</a:t>
            </a:r>
            <a:r>
              <a:rPr lang="en-US" altLang="zh-TW" sz="2400" dirty="0"/>
              <a:t>Preferences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/>
              <a:t>在</a:t>
            </a:r>
            <a:r>
              <a:rPr lang="en-US" altLang="zh-TW" sz="2400" dirty="0"/>
              <a:t>Additional Boards Manager URL</a:t>
            </a:r>
            <a:r>
              <a:rPr lang="zh-TW" altLang="en-US" sz="2400" dirty="0"/>
              <a:t>輸入</a:t>
            </a:r>
            <a:r>
              <a:rPr lang="en-US" altLang="zh-TW" sz="2400" b="1" dirty="0">
                <a:hlinkClick r:id="rId2"/>
              </a:rPr>
              <a:t>http://download.labs.mediatek.com/package_mtk_linkit_smart_7688_index.json</a:t>
            </a:r>
            <a:r>
              <a:rPr lang="zh-TW" altLang="en-US" sz="2400" dirty="0"/>
              <a:t>。</a:t>
            </a:r>
            <a:endParaRPr lang="en-US" altLang="zh-TW" sz="2400" b="1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點擊</a:t>
            </a:r>
            <a:r>
              <a:rPr lang="en-US" altLang="zh-TW" sz="2400" dirty="0"/>
              <a:t>OK</a:t>
            </a:r>
            <a:r>
              <a:rPr lang="zh-TW" altLang="en-US" sz="2400" dirty="0"/>
              <a:t>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51B994-7B92-4520-AE50-172486D62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805" y="3599230"/>
            <a:ext cx="4890389" cy="297569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B333EC3-5559-4A06-A768-A08745E744C3}"/>
              </a:ext>
            </a:extLst>
          </p:cNvPr>
          <p:cNvSpPr/>
          <p:nvPr/>
        </p:nvSpPr>
        <p:spPr>
          <a:xfrm>
            <a:off x="3650805" y="5749767"/>
            <a:ext cx="4312095" cy="2986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8944EC-EAA4-4171-87C0-1EB1C801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248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9C44BC-A61C-474B-8D17-CF6B8EA1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Step 6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開啟</a:t>
            </a:r>
            <a:r>
              <a:rPr lang="en-US" altLang="zh-TW" dirty="0"/>
              <a:t>Boards Manager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F08CC6-B6BF-41C5-9B70-4B1A0326B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點擊</a:t>
            </a:r>
            <a:r>
              <a:rPr lang="en-US" altLang="zh-TW" sz="2400" dirty="0"/>
              <a:t>Tools</a:t>
            </a:r>
            <a:r>
              <a:rPr lang="zh-TW" altLang="en-US" sz="2400" dirty="0"/>
              <a:t>→</a:t>
            </a:r>
            <a:r>
              <a:rPr lang="en-US" altLang="zh-TW" sz="2400" dirty="0"/>
              <a:t>Boards Manager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在搜尋框中輸入「</a:t>
            </a:r>
            <a:r>
              <a:rPr lang="en-US" altLang="zh-TW" sz="2400" dirty="0"/>
              <a:t>7688</a:t>
            </a:r>
            <a:r>
              <a:rPr lang="zh-TW" altLang="en-US" sz="2400" dirty="0"/>
              <a:t>」就會出現</a:t>
            </a:r>
            <a:r>
              <a:rPr lang="en-US" altLang="zh-TW" sz="2400" dirty="0" err="1"/>
              <a:t>LinkIt</a:t>
            </a:r>
            <a:r>
              <a:rPr lang="en-US" altLang="zh-TW" sz="2400" dirty="0"/>
              <a:t> Smart 7688 Duo</a:t>
            </a:r>
            <a:r>
              <a:rPr lang="zh-TW" altLang="en-US" sz="2400" dirty="0"/>
              <a:t>，點擊安裝。</a:t>
            </a:r>
          </a:p>
        </p:txBody>
      </p:sp>
      <p:pic>
        <p:nvPicPr>
          <p:cNvPr id="8" name="內容版面配置區 9">
            <a:extLst>
              <a:ext uri="{FF2B5EF4-FFF2-40B4-BE49-F238E27FC236}">
                <a16:creationId xmlns:a16="http://schemas.microsoft.com/office/drawing/2014/main" id="{820DBCAB-B848-426D-A703-C15B83AE7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2881798"/>
            <a:ext cx="5981700" cy="337136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6F3B40D-7D82-4745-86A5-5B0BDA781698}"/>
              </a:ext>
            </a:extLst>
          </p:cNvPr>
          <p:cNvSpPr/>
          <p:nvPr/>
        </p:nvSpPr>
        <p:spPr>
          <a:xfrm>
            <a:off x="7675250" y="4079107"/>
            <a:ext cx="1031228" cy="2928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pic>
        <p:nvPicPr>
          <p:cNvPr id="13" name="圖形 12" descr="手背向前食指朝右指索引">
            <a:extLst>
              <a:ext uri="{FF2B5EF4-FFF2-40B4-BE49-F238E27FC236}">
                <a16:creationId xmlns:a16="http://schemas.microsoft.com/office/drawing/2014/main" id="{826B0468-A0E6-4C65-A4FC-E009753CA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725528" y="3924300"/>
            <a:ext cx="722644" cy="722644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4BAB2C-F777-4AF6-AE21-A5564C19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41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04BF383-0E82-4756-8B84-14D8051C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使用設備與環境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3DD2C51-AC60-44E2-B9DF-7D7C993567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/>
              <a:t>軟體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Windows 10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Arduino IDE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Python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321282-1FA6-42BD-9B7D-30FCE40571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/>
              <a:t>硬體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 err="1"/>
              <a:t>LinkIt</a:t>
            </a:r>
            <a:r>
              <a:rPr lang="en-US" altLang="zh-TW" dirty="0"/>
              <a:t> 7688 Duo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Micro-USB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USR LED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DHT 22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杜邦線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9CF347C-894E-4B90-908F-F6728016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435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885277-3444-4550-AE71-B34D76DE1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Step 7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選擇</a:t>
            </a:r>
            <a:r>
              <a:rPr lang="en-US" altLang="zh-TW" dirty="0" err="1"/>
              <a:t>LinkIt</a:t>
            </a:r>
            <a:r>
              <a:rPr lang="en-US" altLang="zh-TW" dirty="0"/>
              <a:t> Smart 7688 Duo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67C4BB-EB85-4F14-B719-D9737C986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477001" cy="4351338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TW" altLang="en-US" sz="2400" dirty="0"/>
              <a:t>現在就可以在</a:t>
            </a:r>
            <a:r>
              <a:rPr lang="en-US" altLang="zh-TW" sz="2400" dirty="0"/>
              <a:t>Tools</a:t>
            </a:r>
            <a:r>
              <a:rPr lang="zh-TW" altLang="en-US" sz="2400" dirty="0"/>
              <a:t>→</a:t>
            </a:r>
            <a:r>
              <a:rPr lang="en-US" altLang="zh-TW" sz="2400" dirty="0"/>
              <a:t>Board</a:t>
            </a:r>
            <a:r>
              <a:rPr lang="zh-TW" altLang="en-US" sz="2400" dirty="0"/>
              <a:t>中看見</a:t>
            </a:r>
            <a:r>
              <a:rPr lang="en-US" altLang="zh-TW" sz="2400" dirty="0" err="1"/>
              <a:t>LinkIt</a:t>
            </a:r>
            <a:r>
              <a:rPr lang="en-US" altLang="zh-TW" sz="2400" dirty="0"/>
              <a:t> Smart 7688 Duo</a:t>
            </a:r>
            <a:r>
              <a:rPr lang="zh-TW" altLang="en-US" sz="2400" dirty="0"/>
              <a:t>開發版。</a:t>
            </a:r>
            <a:endParaRPr lang="en-US" altLang="zh-TW" sz="2400" dirty="0"/>
          </a:p>
          <a:p>
            <a:pPr marL="0" indent="0" algn="just">
              <a:buNone/>
            </a:pPr>
            <a:endParaRPr lang="en-US" altLang="zh-TW" sz="2400" dirty="0"/>
          </a:p>
          <a:p>
            <a:pPr marL="0" indent="0" algn="just">
              <a:buNone/>
            </a:pPr>
            <a:r>
              <a:rPr lang="en-US" altLang="zh-TW" sz="2400" dirty="0"/>
              <a:t>Note: </a:t>
            </a:r>
            <a:r>
              <a:rPr lang="zh-TW" altLang="en-US" sz="2400" dirty="0"/>
              <a:t>在燒寫程式進</a:t>
            </a:r>
            <a:r>
              <a:rPr lang="en-US" altLang="zh-TW" sz="2400" dirty="0" err="1"/>
              <a:t>LinkIt</a:t>
            </a:r>
            <a:r>
              <a:rPr lang="en-US" altLang="zh-TW" sz="2400" dirty="0"/>
              <a:t> 7688</a:t>
            </a:r>
            <a:r>
              <a:rPr lang="zh-TW" altLang="en-US" sz="2400" dirty="0"/>
              <a:t>時，</a:t>
            </a:r>
            <a:r>
              <a:rPr lang="en-US" altLang="zh-TW" sz="2400" dirty="0"/>
              <a:t>Board</a:t>
            </a:r>
            <a:r>
              <a:rPr lang="zh-TW" altLang="en-US" sz="2400" dirty="0"/>
              <a:t>記得要選</a:t>
            </a:r>
            <a:r>
              <a:rPr lang="en-US" altLang="zh-TW" sz="2400" dirty="0" err="1"/>
              <a:t>LinkIt</a:t>
            </a:r>
            <a:r>
              <a:rPr lang="en-US" altLang="zh-TW" sz="2400" dirty="0"/>
              <a:t> Smart 7688 Duo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endParaRPr lang="en-US" altLang="zh-TW" sz="2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081D9AC-46D8-48CF-9690-8A106C68F4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6341" t="4116" r="75368" b="14124"/>
          <a:stretch/>
        </p:blipFill>
        <p:spPr>
          <a:xfrm>
            <a:off x="7599622" y="1690688"/>
            <a:ext cx="3754178" cy="4719637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E65D29-B11B-4A08-82AE-F8F7B2ED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79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43C6392-06F5-4ECD-AFD9-1C73ABEB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Step 8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選擇</a:t>
            </a:r>
            <a:r>
              <a:rPr lang="en-US" altLang="zh-TW" dirty="0"/>
              <a:t>COM Port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29A8B3-E662-4995-8080-D7A95DCFD9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在接上</a:t>
            </a:r>
            <a:r>
              <a:rPr lang="en-US" altLang="zh-TW" sz="2400" dirty="0" err="1"/>
              <a:t>LinkIt</a:t>
            </a:r>
            <a:r>
              <a:rPr lang="zh-TW" altLang="en-US" sz="2400" dirty="0"/>
              <a:t> </a:t>
            </a:r>
            <a:r>
              <a:rPr lang="en-US" altLang="zh-TW" sz="2400" dirty="0"/>
              <a:t>7688 Duo</a:t>
            </a:r>
            <a:r>
              <a:rPr lang="zh-TW" altLang="en-US" sz="2400" dirty="0"/>
              <a:t>時，可以到裝置管理員介面中的連接埠查看新增的</a:t>
            </a:r>
            <a:r>
              <a:rPr lang="en-US" altLang="zh-TW" sz="2400" dirty="0"/>
              <a:t>Port</a:t>
            </a:r>
            <a:r>
              <a:rPr lang="zh-TW" altLang="en-US" sz="2400" dirty="0"/>
              <a:t>是幾號，該</a:t>
            </a:r>
            <a:r>
              <a:rPr lang="en-US" altLang="zh-TW" sz="2400" dirty="0"/>
              <a:t>Port</a:t>
            </a:r>
            <a:r>
              <a:rPr lang="zh-TW" altLang="en-US" sz="2400" dirty="0"/>
              <a:t>就是</a:t>
            </a:r>
            <a:r>
              <a:rPr lang="en-US" altLang="zh-TW" sz="2400" dirty="0" err="1"/>
              <a:t>LinkIt</a:t>
            </a:r>
            <a:r>
              <a:rPr lang="zh-TW" altLang="en-US" sz="2400" dirty="0"/>
              <a:t> </a:t>
            </a:r>
            <a:r>
              <a:rPr lang="en-US" altLang="zh-TW" sz="2400" dirty="0"/>
              <a:t>7688 Duo</a:t>
            </a:r>
            <a:r>
              <a:rPr lang="zh-TW" altLang="en-US" sz="2400" dirty="0"/>
              <a:t>的</a:t>
            </a:r>
            <a:r>
              <a:rPr lang="en-US" altLang="zh-TW" sz="2400" dirty="0"/>
              <a:t>COM Port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再回到</a:t>
            </a:r>
            <a:r>
              <a:rPr lang="en-US" altLang="zh-TW" sz="2400" dirty="0"/>
              <a:t>Arduino IDE</a:t>
            </a:r>
            <a:r>
              <a:rPr lang="zh-TW" altLang="en-US" sz="2400" dirty="0"/>
              <a:t>中，點擊</a:t>
            </a:r>
            <a:r>
              <a:rPr lang="en-US" altLang="zh-TW" sz="2400" dirty="0"/>
              <a:t>Tools</a:t>
            </a:r>
            <a:r>
              <a:rPr lang="zh-TW" altLang="en-US" sz="2400" dirty="0"/>
              <a:t>→</a:t>
            </a:r>
            <a:r>
              <a:rPr lang="en-US" altLang="zh-TW" sz="2400" dirty="0"/>
              <a:t>Port</a:t>
            </a:r>
            <a:r>
              <a:rPr lang="zh-TW" altLang="en-US" sz="2400" dirty="0"/>
              <a:t>，選擇與</a:t>
            </a:r>
            <a:r>
              <a:rPr lang="en-US" altLang="zh-TW" sz="2400" dirty="0"/>
              <a:t>1</a:t>
            </a:r>
            <a:r>
              <a:rPr lang="zh-TW" altLang="en-US" sz="2400" dirty="0"/>
              <a:t>相同的</a:t>
            </a:r>
            <a:r>
              <a:rPr lang="en-US" altLang="zh-TW" sz="2400" dirty="0"/>
              <a:t>COM</a:t>
            </a:r>
            <a:r>
              <a:rPr lang="zh-TW" altLang="en-US" sz="2400" dirty="0"/>
              <a:t> </a:t>
            </a:r>
            <a:r>
              <a:rPr lang="en-US" altLang="zh-TW" sz="2400" dirty="0"/>
              <a:t>Number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0" indent="0" algn="just">
              <a:buNone/>
            </a:pPr>
            <a:endParaRPr lang="en-US" altLang="zh-TW" sz="2400" dirty="0"/>
          </a:p>
          <a:p>
            <a:pPr marL="0" indent="0" algn="just">
              <a:buNone/>
            </a:pPr>
            <a:r>
              <a:rPr lang="en-US" altLang="zh-TW" sz="2400" dirty="0"/>
              <a:t>Note: </a:t>
            </a:r>
            <a:r>
              <a:rPr lang="zh-TW" altLang="en-US" sz="2400" dirty="0"/>
              <a:t>在燒寫程式進</a:t>
            </a:r>
            <a:r>
              <a:rPr lang="en-US" altLang="zh-TW" sz="2400" dirty="0" err="1"/>
              <a:t>LinkIt</a:t>
            </a:r>
            <a:r>
              <a:rPr lang="en-US" altLang="zh-TW" sz="2400" dirty="0"/>
              <a:t> 7688</a:t>
            </a:r>
            <a:r>
              <a:rPr lang="zh-TW" altLang="en-US" sz="2400" dirty="0"/>
              <a:t>時，</a:t>
            </a:r>
            <a:r>
              <a:rPr lang="en-US" altLang="zh-TW" sz="2400" dirty="0"/>
              <a:t>COM Port</a:t>
            </a:r>
            <a:r>
              <a:rPr lang="zh-TW" altLang="en-US" sz="2400" dirty="0"/>
              <a:t>記得要選對，否則</a:t>
            </a:r>
            <a:r>
              <a:rPr lang="en-US" altLang="zh-TW" sz="2400" dirty="0"/>
              <a:t>COM Port</a:t>
            </a:r>
            <a:r>
              <a:rPr lang="zh-TW" altLang="en-US" sz="2400" dirty="0"/>
              <a:t>沒對到，將無法燒寫。</a:t>
            </a:r>
            <a:endParaRPr lang="en-US" altLang="zh-TW" sz="24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773FC49-158E-4B27-A50C-B48B474179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0" b="49033"/>
          <a:stretch/>
        </p:blipFill>
        <p:spPr>
          <a:xfrm>
            <a:off x="6290690" y="4054318"/>
            <a:ext cx="5391415" cy="2362357"/>
          </a:xfrm>
          <a:prstGeom prst="rect">
            <a:avLst/>
          </a:prstGeom>
        </p:spPr>
      </p:pic>
      <p:pic>
        <p:nvPicPr>
          <p:cNvPr id="18434" name="Picture 2" descr="https://scontent-tpe1-1.xx.fbcdn.net/v/t1.15752-9/106983678_323380722002748_2966774588107320307_n.png?_nc_cat=102&amp;_nc_sid=b96e70&amp;_nc_ohc=piIkqXKMPbQAX9vY_s5&amp;_nc_ht=scontent-tpe1-1.xx&amp;oh=9b917deb0da5264ded123978b9749d0d&amp;oe=5F29AAD3">
            <a:extLst>
              <a:ext uri="{FF2B5EF4-FFF2-40B4-BE49-F238E27FC236}">
                <a16:creationId xmlns:a16="http://schemas.microsoft.com/office/drawing/2014/main" id="{3422B774-9262-438D-B8DC-3900107B28C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86"/>
          <a:stretch/>
        </p:blipFill>
        <p:spPr bwMode="auto">
          <a:xfrm>
            <a:off x="8825220" y="521738"/>
            <a:ext cx="2856885" cy="341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C9FFC76-CB14-4CAC-A166-86A977CE5579}"/>
              </a:ext>
            </a:extLst>
          </p:cNvPr>
          <p:cNvSpPr/>
          <p:nvPr/>
        </p:nvSpPr>
        <p:spPr>
          <a:xfrm>
            <a:off x="9256400" y="3276600"/>
            <a:ext cx="1449700" cy="2762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B202B1-CEA5-4080-8661-48E2D939E12E}"/>
              </a:ext>
            </a:extLst>
          </p:cNvPr>
          <p:cNvSpPr/>
          <p:nvPr/>
        </p:nvSpPr>
        <p:spPr>
          <a:xfrm>
            <a:off x="9528812" y="5702142"/>
            <a:ext cx="1634488" cy="2762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20F168A-1551-4764-900A-2632018F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581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C7B3EBA-7956-4972-A79D-9956A188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/>
              <a:t>Practice 1</a:t>
            </a:r>
            <a:br>
              <a:rPr lang="en-US" altLang="zh-TW" dirty="0"/>
            </a:br>
            <a:r>
              <a:rPr lang="en-US" altLang="zh-TW" dirty="0"/>
              <a:t>Control USR LED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F855164-61C8-4B6B-ACBB-85DEA0CB4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4C96BC3-F292-4F38-977C-D40C3832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627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8543A-3125-46E1-8920-718C0E29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Step 1 – Arduino IDE</a:t>
            </a:r>
            <a:r>
              <a:rPr lang="zh-TW" altLang="en-US" dirty="0"/>
              <a:t>端程式撰寫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D8C95A-D2AC-4F66-AC4C-764FE7F8E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開啟</a:t>
            </a:r>
            <a:r>
              <a:rPr lang="en-US" altLang="zh-TW" sz="2400" dirty="0"/>
              <a:t>Arduino</a:t>
            </a:r>
            <a:r>
              <a:rPr lang="zh-TW" altLang="en-US" sz="2400" dirty="0"/>
              <a:t> </a:t>
            </a:r>
            <a:r>
              <a:rPr lang="en-US" altLang="zh-TW" sz="2400" dirty="0"/>
              <a:t>IDE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點擊</a:t>
            </a:r>
            <a:r>
              <a:rPr lang="en-US" altLang="zh-TW" sz="2400" dirty="0"/>
              <a:t>File</a:t>
            </a:r>
            <a:r>
              <a:rPr lang="zh-TW" altLang="en-US" sz="2400" dirty="0"/>
              <a:t>→</a:t>
            </a:r>
            <a:r>
              <a:rPr lang="en-US" altLang="zh-TW" sz="2400" dirty="0"/>
              <a:t>New</a:t>
            </a:r>
            <a:r>
              <a:rPr lang="zh-TW" altLang="en-US" sz="2400" dirty="0"/>
              <a:t>並輸入程式。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點擊編譯   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上傳   。</a:t>
            </a:r>
            <a:endParaRPr lang="en-US" altLang="zh-TW" sz="2400" dirty="0"/>
          </a:p>
          <a:p>
            <a:pPr marL="0" indent="0" algn="just">
              <a:buNone/>
            </a:pPr>
            <a:endParaRPr lang="en-US" altLang="zh-TW" sz="2400" dirty="0"/>
          </a:p>
          <a:p>
            <a:pPr marL="0" indent="0" algn="just">
              <a:buNone/>
            </a:pPr>
            <a:endParaRPr lang="en-US" altLang="zh-TW" sz="2400" dirty="0"/>
          </a:p>
          <a:p>
            <a:pPr marL="0" indent="0" algn="just">
              <a:buNone/>
            </a:pPr>
            <a:r>
              <a:rPr lang="en-US" altLang="zh-TW" sz="2400" dirty="0"/>
              <a:t>Note: </a:t>
            </a:r>
            <a:r>
              <a:rPr lang="zh-TW" altLang="en-US" sz="2400" dirty="0"/>
              <a:t>此時還不會看到</a:t>
            </a:r>
            <a:r>
              <a:rPr lang="en-US" altLang="zh-TW" sz="2400" dirty="0"/>
              <a:t>LED</a:t>
            </a:r>
            <a:r>
              <a:rPr lang="zh-TW" altLang="en-US" sz="2400" dirty="0"/>
              <a:t> </a:t>
            </a:r>
            <a:r>
              <a:rPr lang="en-US" altLang="zh-TW" sz="2400" dirty="0"/>
              <a:t>(D13)</a:t>
            </a:r>
            <a:r>
              <a:rPr lang="zh-TW" altLang="en-US" sz="2400" dirty="0"/>
              <a:t> 閃爍，因為它正在等待程序中的命令，現在我們要到剛剛</a:t>
            </a:r>
            <a:r>
              <a:rPr lang="en-US" altLang="zh-TW" sz="2400" dirty="0"/>
              <a:t>SSH</a:t>
            </a:r>
            <a:r>
              <a:rPr lang="zh-TW" altLang="en-US" sz="2400" dirty="0"/>
              <a:t>的</a:t>
            </a:r>
            <a:r>
              <a:rPr lang="en-US" altLang="zh-TW" sz="2400" dirty="0"/>
              <a:t>7688</a:t>
            </a:r>
            <a:r>
              <a:rPr lang="zh-TW" altLang="en-US" sz="2400" dirty="0"/>
              <a:t>系統控制台創建</a:t>
            </a:r>
            <a:r>
              <a:rPr lang="en-US" altLang="zh-TW" sz="2400" dirty="0"/>
              <a:t>Serial1</a:t>
            </a:r>
            <a:r>
              <a:rPr lang="zh-TW" altLang="en-US" sz="2400" dirty="0"/>
              <a:t>。</a:t>
            </a:r>
            <a:endParaRPr lang="en-US" altLang="zh-TW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6AB51E-794A-49FE-AB83-DBC69EFE0C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07"/>
          <a:stretch/>
        </p:blipFill>
        <p:spPr>
          <a:xfrm>
            <a:off x="5875141" y="1863725"/>
            <a:ext cx="5478659" cy="256698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A5EF050-FBB1-45B2-AAC9-35D1ED147E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33" r="1" b="6183"/>
          <a:stretch/>
        </p:blipFill>
        <p:spPr>
          <a:xfrm>
            <a:off x="2688430" y="2832893"/>
            <a:ext cx="269081" cy="27701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D5BD5F6-BFFD-4613-9FEF-BBC02FA2F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161" y="3276601"/>
            <a:ext cx="285750" cy="29527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45FEA9-2422-4974-B4F4-CA97982C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882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scontent-tpe1-1.xx.fbcdn.net/v/t1.15752-9/108148135_319173322441857_8082115446557686231_n.png?_nc_cat=103&amp;_nc_sid=b96e70&amp;_nc_ohc=aoN6yuL2WPwAX95zr9L&amp;_nc_ht=scontent-tpe1-1.xx&amp;oh=7495255b098c3849d00e7b45569bfa93&amp;oe=5F353020">
            <a:extLst>
              <a:ext uri="{FF2B5EF4-FFF2-40B4-BE49-F238E27FC236}">
                <a16:creationId xmlns:a16="http://schemas.microsoft.com/office/drawing/2014/main" id="{4496ECD5-6274-4C86-8126-AC3B6B1350D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1825625"/>
            <a:ext cx="430530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0A67AC8-5AB8-40A3-97EC-0F9AA312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Step 2 –</a:t>
            </a:r>
            <a:r>
              <a:rPr lang="zh-TW" altLang="en-US" dirty="0"/>
              <a:t> 安裝套件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972204-006E-4BF3-8864-3159F8F98C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開啟</a:t>
            </a:r>
            <a:r>
              <a:rPr lang="en-US" altLang="zh-TW" sz="2400" dirty="0"/>
              <a:t>Putty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輸入</a:t>
            </a:r>
            <a:r>
              <a:rPr lang="en-US" altLang="zh-TW" sz="2400" dirty="0" err="1"/>
              <a:t>LinkIt</a:t>
            </a:r>
            <a:r>
              <a:rPr lang="en-US" altLang="zh-TW" sz="2400" dirty="0"/>
              <a:t> 7688 Duo</a:t>
            </a:r>
            <a:r>
              <a:rPr lang="zh-TW" altLang="en-US" sz="2400" dirty="0"/>
              <a:t> </a:t>
            </a:r>
            <a:r>
              <a:rPr lang="en-US" altLang="zh-TW" sz="2400" dirty="0"/>
              <a:t>IP</a:t>
            </a:r>
            <a:r>
              <a:rPr lang="zh-TW" altLang="en-US" sz="2400" dirty="0"/>
              <a:t>與</a:t>
            </a:r>
            <a:r>
              <a:rPr lang="en-US" altLang="zh-TW" sz="2400" dirty="0"/>
              <a:t>Port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輸入帳號與密碼進行登入。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en-US" altLang="zh-TW" sz="2400" dirty="0"/>
              <a:t>update </a:t>
            </a:r>
            <a:r>
              <a:rPr lang="en-US" altLang="zh-TW" sz="2400" dirty="0" err="1"/>
              <a:t>opkg</a:t>
            </a:r>
            <a:r>
              <a:rPr lang="en-US" altLang="zh-TW" sz="2400" dirty="0"/>
              <a:t> &amp; disable bridge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lvl="1" algn="just"/>
            <a:r>
              <a:rPr lang="en-US" altLang="zh-TW" sz="2000" dirty="0" err="1"/>
              <a:t>opkg</a:t>
            </a:r>
            <a:r>
              <a:rPr lang="en-US" altLang="zh-TW" sz="2000" dirty="0"/>
              <a:t> update  </a:t>
            </a:r>
            <a:endParaRPr lang="en-US" altLang="zh-TW" sz="2400" dirty="0"/>
          </a:p>
          <a:p>
            <a:pPr lvl="1" algn="just"/>
            <a:r>
              <a:rPr lang="en-US" altLang="zh-TW" sz="2000" dirty="0" err="1"/>
              <a:t>uci</a:t>
            </a:r>
            <a:r>
              <a:rPr lang="en-US" altLang="zh-TW" sz="2000" dirty="0"/>
              <a:t> set </a:t>
            </a:r>
            <a:r>
              <a:rPr lang="en-US" altLang="zh-TW" sz="2000" dirty="0" err="1"/>
              <a:t>yunbridge.config.disabled</a:t>
            </a:r>
            <a:r>
              <a:rPr lang="en-US" altLang="zh-TW" sz="2000" dirty="0"/>
              <a:t>=0  </a:t>
            </a:r>
          </a:p>
          <a:p>
            <a:pPr lvl="1" algn="just"/>
            <a:r>
              <a:rPr lang="en-US" altLang="zh-TW" sz="2000" dirty="0" err="1"/>
              <a:t>uci</a:t>
            </a:r>
            <a:r>
              <a:rPr lang="en-US" altLang="zh-TW" sz="2000" dirty="0"/>
              <a:t> commit </a:t>
            </a:r>
          </a:p>
          <a:p>
            <a:pPr marL="0" indent="0" algn="just">
              <a:buNone/>
            </a:pPr>
            <a:endParaRPr lang="en-US" altLang="zh-TW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F49393-148D-4B1A-B356-7224292C9E87}"/>
              </a:ext>
            </a:extLst>
          </p:cNvPr>
          <p:cNvSpPr/>
          <p:nvPr/>
        </p:nvSpPr>
        <p:spPr>
          <a:xfrm>
            <a:off x="8019613" y="2655466"/>
            <a:ext cx="2771774" cy="7143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12BD9F9-758E-43BC-A500-4E643E23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039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61842-DAD7-4BBC-B7B8-AB3FADB6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Step 3 – Python</a:t>
            </a:r>
            <a:r>
              <a:rPr lang="zh-TW" altLang="en-US" dirty="0"/>
              <a:t>端程式撰寫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A7DC9A-5C19-42D3-BD14-037E4364D9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TW" altLang="en-US" sz="2400" dirty="0"/>
              <a:t>輸入</a:t>
            </a:r>
            <a:r>
              <a:rPr lang="en-US" altLang="zh-TW" sz="2400" dirty="0"/>
              <a:t>vim blink.py</a:t>
            </a:r>
            <a:r>
              <a:rPr lang="zh-TW" altLang="en-US" sz="2400" dirty="0"/>
              <a:t>創建程式，並在裡面撰寫到</a:t>
            </a:r>
            <a:r>
              <a:rPr lang="en-US" altLang="zh-TW" sz="2400" dirty="0"/>
              <a:t>ttys0</a:t>
            </a:r>
            <a:r>
              <a:rPr lang="zh-TW" altLang="en-US" sz="2400" dirty="0"/>
              <a:t>設備取得命令的程式。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endParaRPr lang="en-US" altLang="zh-TW" sz="2400" dirty="0"/>
          </a:p>
          <a:p>
            <a:pPr marL="0" indent="0" algn="just">
              <a:buNone/>
            </a:pPr>
            <a:r>
              <a:rPr lang="en-US" altLang="zh-TW" sz="2400" dirty="0"/>
              <a:t>Note:</a:t>
            </a:r>
            <a:r>
              <a:rPr lang="zh-TW" altLang="en-US" sz="2400" dirty="0"/>
              <a:t> 在系統控制台中，我們輸入的指令就跟</a:t>
            </a:r>
            <a:r>
              <a:rPr lang="en-US" altLang="zh-TW" sz="2400" dirty="0" err="1"/>
              <a:t>linux</a:t>
            </a:r>
            <a:r>
              <a:rPr lang="zh-TW" altLang="en-US" sz="2400" dirty="0"/>
              <a:t>一樣；文字編輯器模式下，按下</a:t>
            </a:r>
            <a:r>
              <a:rPr lang="en-US" altLang="zh-TW" sz="2400" dirty="0" err="1"/>
              <a:t>i</a:t>
            </a:r>
            <a:r>
              <a:rPr lang="zh-TW" altLang="en-US" sz="2400" dirty="0"/>
              <a:t>鍵即輸入模式，按下</a:t>
            </a:r>
            <a:r>
              <a:rPr lang="en-US" altLang="zh-TW" sz="2400" dirty="0"/>
              <a:t>ESC</a:t>
            </a:r>
            <a:r>
              <a:rPr lang="zh-TW" altLang="en-US" sz="2400" dirty="0"/>
              <a:t>即退出該模式，按下</a:t>
            </a:r>
            <a:r>
              <a:rPr lang="en-US" altLang="zh-TW" sz="2400" dirty="0"/>
              <a:t>:</a:t>
            </a:r>
            <a:r>
              <a:rPr lang="zh-TW" altLang="en-US" sz="2400" dirty="0"/>
              <a:t>並輸入</a:t>
            </a:r>
            <a:r>
              <a:rPr lang="en-US" altLang="zh-TW" sz="2400" dirty="0" err="1"/>
              <a:t>wq</a:t>
            </a:r>
            <a:r>
              <a:rPr lang="zh-TW" altLang="en-US" sz="2400" dirty="0"/>
              <a:t>即可儲存並離開。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endParaRPr lang="zh-TW" altLang="en-US" sz="2400" dirty="0"/>
          </a:p>
        </p:txBody>
      </p:sp>
      <p:pic>
        <p:nvPicPr>
          <p:cNvPr id="6" name="Picture 2" descr="https://scontent-tpe1-1.xx.fbcdn.net/v/t1.15752-9/82539782_1450019448521178_6807481918897967217_n.png?_nc_cat=103&amp;_nc_sid=b96e70&amp;_nc_ohc=MOsceFlz4WoAX_jYG26&amp;_nc_ht=scontent-tpe1-1.xx&amp;oh=79ac913a17ad0f7ba17f9aa5bd219700&amp;oe=5F2ACDFD">
            <a:extLst>
              <a:ext uri="{FF2B5EF4-FFF2-40B4-BE49-F238E27FC236}">
                <a16:creationId xmlns:a16="http://schemas.microsoft.com/office/drawing/2014/main" id="{3606BDAE-8024-42DC-95F6-73F5F9FFDA3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1825625"/>
            <a:ext cx="5181600" cy="375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662870-9684-4469-A040-F4EC7AC4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4209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DA04E3-F93F-4F4D-925D-302D1DF0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4 – Python</a:t>
            </a:r>
            <a:r>
              <a:rPr lang="zh-TW" altLang="en-US" dirty="0"/>
              <a:t>端程式撰寫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4E79E2-E8BB-4575-AFB4-8E371FD15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400" dirty="0"/>
              <a:t>輸入</a:t>
            </a:r>
            <a:r>
              <a:rPr lang="en-US" altLang="zh-TW" sz="2400" dirty="0"/>
              <a:t>python blink.py</a:t>
            </a:r>
            <a:r>
              <a:rPr lang="zh-TW" altLang="en-US" sz="2400" dirty="0"/>
              <a:t>，執行此程式。</a:t>
            </a: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/>
              <a:t>觀察</a:t>
            </a:r>
            <a:r>
              <a:rPr lang="en-US" altLang="zh-TW" sz="2400" dirty="0"/>
              <a:t>USR LED (D13) </a:t>
            </a:r>
            <a:r>
              <a:rPr lang="zh-TW" altLang="en-US" sz="2400" dirty="0"/>
              <a:t>閃爍。</a:t>
            </a:r>
            <a:endParaRPr lang="en-US" altLang="zh-TW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4B7675-41F3-4E9D-A3E1-31F64DB1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537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C5F6E88-83B5-4CC5-B6D6-8147D3B29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Practice 2</a:t>
            </a:r>
            <a:br>
              <a:rPr lang="en-US" altLang="zh-TW" dirty="0"/>
            </a:br>
            <a:r>
              <a:rPr lang="en-US" altLang="zh-TW" dirty="0"/>
              <a:t>Humidity &amp; Temperature Sensor + Led Bar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4034D08-7A16-47A7-9D1A-51E1B20E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6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1F7C5-21D8-4179-840B-3C2C30DC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Devices &amp; components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232FCD-3167-42F7-98D0-B6A545ED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Linkit</a:t>
            </a:r>
            <a:r>
              <a:rPr lang="en-US" altLang="zh-TW" dirty="0"/>
              <a:t> Smart 7688 Duo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Arduino Breakout for </a:t>
            </a:r>
            <a:r>
              <a:rPr lang="en-US" altLang="zh-TW" dirty="0" err="1"/>
              <a:t>Linkit</a:t>
            </a:r>
            <a:r>
              <a:rPr lang="en-US" altLang="zh-TW" dirty="0"/>
              <a:t> Smart 7688 Duo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Grove – Temperature &amp; Humidity Sensor Pro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Grove – LED Bar v2.0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Cable – USB 2.0 Male USB-A to Male Micro USB-B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3DCC9E-D79B-4214-9FE0-238E04D5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141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1B0F43E7-CEA7-404E-9CC9-0BFB40132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89" y="442234"/>
            <a:ext cx="10619611" cy="5973531"/>
          </a:xfr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FCE9A4A-7A88-4D06-844B-0912EF00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4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C7B3EBA-7956-4972-A79D-9956A188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LinkIt</a:t>
            </a:r>
            <a:r>
              <a:rPr lang="en-US" altLang="zh-TW" dirty="0"/>
              <a:t> 7688 Duo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F855164-61C8-4B6B-ACBB-85DEA0CB4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90FD854-157D-40F1-B44A-737699DA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052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69144C-45FD-41D0-AACB-5D764756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9A81BA-B734-4AB2-B06F-56D2FA70D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20663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Connect the components to the breakout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Download the </a:t>
            </a:r>
            <a:r>
              <a:rPr lang="en-US" altLang="zh-TW" dirty="0">
                <a:hlinkClick r:id="rId2"/>
              </a:rPr>
              <a:t>DHT example code</a:t>
            </a:r>
            <a:r>
              <a:rPr lang="en-US" altLang="zh-TW" dirty="0"/>
              <a:t> from </a:t>
            </a:r>
            <a:r>
              <a:rPr lang="en-US" altLang="zh-TW" dirty="0" err="1"/>
              <a:t>Github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hlinkClick r:id="rId3" action="ppaction://hlinksldjump"/>
              </a:rPr>
              <a:t>Install DHT library for Arduino IDE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Restart the Arduino IDE.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hlinkClick r:id="rId4" action="ppaction://hlinksldjump"/>
              </a:rPr>
              <a:t>Write &amp; test the code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Find and download the </a:t>
            </a:r>
            <a:r>
              <a:rPr lang="en-US" altLang="zh-TW" dirty="0">
                <a:hlinkClick r:id="rId5"/>
              </a:rPr>
              <a:t>Grove - LED Bar Library</a:t>
            </a:r>
            <a:r>
              <a:rPr lang="en-US" altLang="zh-TW" dirty="0"/>
              <a:t> from </a:t>
            </a:r>
            <a:r>
              <a:rPr lang="en-US" altLang="zh-TW" dirty="0" err="1"/>
              <a:t>Github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hlinkClick r:id="rId6" action="ppaction://hlinksldjump"/>
              </a:rPr>
              <a:t>Install library for Arduino IDE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Fix the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Restart the Arduino IDE.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hlinkClick r:id="rId7" action="ppaction://hlinksldjump"/>
              </a:rPr>
              <a:t>Write &amp; test the code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Combine two components together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C26ACD-1EB5-40C4-8A95-826E56FC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4788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633ECD-F64E-4FF3-BBD7-99D63B16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 the components to the breakout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1147A7-8679-42E4-B6AF-0E0871830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Connect </a:t>
            </a:r>
            <a:r>
              <a:rPr lang="en-US" altLang="zh-TW" dirty="0" err="1">
                <a:solidFill>
                  <a:srgbClr val="FF0000"/>
                </a:solidFill>
              </a:rPr>
              <a:t>Linkit</a:t>
            </a:r>
            <a:r>
              <a:rPr lang="en-US" altLang="zh-TW" dirty="0">
                <a:solidFill>
                  <a:srgbClr val="FF0000"/>
                </a:solidFill>
              </a:rPr>
              <a:t> Smart 7688 Duo </a:t>
            </a:r>
            <a:r>
              <a:rPr lang="en-US" altLang="zh-TW" dirty="0"/>
              <a:t>to the </a:t>
            </a:r>
            <a:r>
              <a:rPr lang="en-US" altLang="zh-TW" dirty="0">
                <a:solidFill>
                  <a:srgbClr val="FF0000"/>
                </a:solidFill>
              </a:rPr>
              <a:t>breakout</a:t>
            </a:r>
          </a:p>
          <a:p>
            <a:r>
              <a:rPr lang="en-US" altLang="zh-TW" dirty="0"/>
              <a:t>Connect </a:t>
            </a:r>
            <a:r>
              <a:rPr lang="en-US" altLang="zh-TW" dirty="0">
                <a:solidFill>
                  <a:srgbClr val="FF0000"/>
                </a:solidFill>
              </a:rPr>
              <a:t>Temperature &amp; Humidity Sensor </a:t>
            </a:r>
            <a:r>
              <a:rPr lang="en-US" altLang="zh-TW" dirty="0"/>
              <a:t>to the pin </a:t>
            </a:r>
            <a:r>
              <a:rPr lang="en-US" altLang="zh-TW" dirty="0">
                <a:solidFill>
                  <a:srgbClr val="FF0000"/>
                </a:solidFill>
              </a:rPr>
              <a:t>D5 </a:t>
            </a:r>
          </a:p>
          <a:p>
            <a:r>
              <a:rPr lang="en-US" altLang="zh-TW" dirty="0"/>
              <a:t>Connect </a:t>
            </a:r>
            <a:r>
              <a:rPr lang="en-US" altLang="zh-TW" dirty="0">
                <a:solidFill>
                  <a:srgbClr val="FF0000"/>
                </a:solidFill>
              </a:rPr>
              <a:t>LED Bar </a:t>
            </a:r>
            <a:r>
              <a:rPr lang="en-US" altLang="zh-TW" dirty="0"/>
              <a:t>to the pin </a:t>
            </a:r>
            <a:r>
              <a:rPr lang="en-US" altLang="zh-TW" dirty="0">
                <a:solidFill>
                  <a:srgbClr val="FF0000"/>
                </a:solidFill>
              </a:rPr>
              <a:t>D6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endParaRPr lang="en-US" altLang="zh-TW">
              <a:solidFill>
                <a:srgbClr val="FF0000"/>
              </a:solidFill>
            </a:endParaRPr>
          </a:p>
          <a:p>
            <a:r>
              <a:rPr lang="en-US" altLang="zh-TW" dirty="0"/>
              <a:t>Connect </a:t>
            </a:r>
            <a:r>
              <a:rPr lang="en-US" altLang="zh-TW" dirty="0" err="1">
                <a:solidFill>
                  <a:srgbClr val="FF0000"/>
                </a:solidFill>
              </a:rPr>
              <a:t>Linkit</a:t>
            </a:r>
            <a:r>
              <a:rPr lang="en-US" altLang="zh-TW" dirty="0">
                <a:solidFill>
                  <a:srgbClr val="FF0000"/>
                </a:solidFill>
              </a:rPr>
              <a:t> Smart 7688 Duo </a:t>
            </a:r>
            <a:r>
              <a:rPr lang="en-US" altLang="zh-TW" dirty="0"/>
              <a:t>to the </a:t>
            </a:r>
            <a:r>
              <a:rPr lang="en-US" altLang="zh-TW" dirty="0">
                <a:solidFill>
                  <a:srgbClr val="FF0000"/>
                </a:solidFill>
              </a:rPr>
              <a:t>PC</a:t>
            </a:r>
            <a:r>
              <a:rPr lang="en-US" altLang="zh-TW" dirty="0"/>
              <a:t> by USB cable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P.S. Please connect to the USB 2.0 port on PC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1B76C6-272C-4F10-AC23-4A3A5850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6360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216AB-4A13-4C79-A58C-023EA3A5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DHT library in Library manager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4789DFF-39E0-4BE0-AC3F-20B689A48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" r="53863" b="39537"/>
          <a:stretch/>
        </p:blipFill>
        <p:spPr>
          <a:xfrm>
            <a:off x="2538862" y="1502421"/>
            <a:ext cx="6720547" cy="485392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2641F3-C75F-403F-BC53-CB32C71C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868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293C4E-7490-46E9-A20D-8D2673DE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DHT library in Library manager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6F31944-519C-4395-AD7F-0CBB173A8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" t="-335" r="25288" b="24642"/>
          <a:stretch/>
        </p:blipFill>
        <p:spPr>
          <a:xfrm>
            <a:off x="1225119" y="1257778"/>
            <a:ext cx="8861671" cy="504245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74694A-26DB-4D8C-A7AF-15A2146D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4230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CC0939-B433-41DE-8EB4-BDC89A97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How to install</a:t>
            </a:r>
            <a:r>
              <a:rPr lang="zh-TW" altLang="en-US" sz="4000" dirty="0"/>
              <a:t> </a:t>
            </a:r>
            <a:r>
              <a:rPr lang="en-US" altLang="zh-TW" sz="4000" dirty="0"/>
              <a:t>custom library for Arduino IDE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E36F70-519A-40E9-83CC-D1E1170FE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Most components for Arduino can find its wiki page and </a:t>
            </a:r>
            <a:r>
              <a:rPr lang="en-US" altLang="zh-TW" dirty="0" err="1"/>
              <a:t>Github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Download form its </a:t>
            </a:r>
            <a:r>
              <a:rPr lang="en-US" altLang="zh-TW" dirty="0" err="1"/>
              <a:t>Github</a:t>
            </a:r>
            <a:br>
              <a:rPr lang="en-US" altLang="zh-TW" dirty="0"/>
            </a:b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65A24CB-6745-4ED1-A4A5-6BBD00F87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75" y="2882396"/>
            <a:ext cx="7306695" cy="3610479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E6928E-F101-437A-A225-15F71DC6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0032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18B19-5CE4-4E9E-ABA9-EADE29DE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How to install custom library for Arduino IDE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86DCE9-A502-4B3A-8682-B9B482952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Add the library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E2B6A8B-4144-4942-B695-2FF67F45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24" y="2364624"/>
            <a:ext cx="7133333" cy="4028571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E14F45-F8B1-40F0-8668-DCD14BB0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6200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64A15C-84C2-4625-86FE-E47D0298E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How to install custom library for Arduino IDE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C0AEA2-67E8-4505-BE38-35BC4C474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dirty="0"/>
              <a:t>Check if the library</a:t>
            </a:r>
            <a:r>
              <a:rPr lang="zh-TW" altLang="en-US" dirty="0"/>
              <a:t> </a:t>
            </a:r>
            <a:r>
              <a:rPr lang="en-US" altLang="zh-TW" dirty="0"/>
              <a:t>is installed correctly</a:t>
            </a:r>
            <a:br>
              <a:rPr lang="en-US" altLang="zh-TW" dirty="0"/>
            </a:br>
            <a:r>
              <a:rPr lang="en-US" altLang="zh-TW" dirty="0"/>
              <a:t>You will see "</a:t>
            </a:r>
            <a:r>
              <a:rPr lang="en-US" altLang="zh-TW" dirty="0">
                <a:solidFill>
                  <a:srgbClr val="FF0000"/>
                </a:solidFill>
              </a:rPr>
              <a:t>Library added to your libraries</a:t>
            </a:r>
            <a:r>
              <a:rPr lang="en-US" altLang="zh-TW" dirty="0"/>
              <a:t>"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in the notice window, which means the library is installed successfully.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3557180-F90A-480F-80BB-164ABC1B9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57" y="3429000"/>
            <a:ext cx="8733333" cy="2628571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8B989F-B8A5-4A49-82D9-7AEB8B91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0824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75320-2F25-4011-A29B-406017C4E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50" y="0"/>
            <a:ext cx="116297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2800" dirty="0"/>
              <a:t>Example code on </a:t>
            </a:r>
            <a:r>
              <a:rPr lang="en-US" altLang="zh-TW" sz="2800" dirty="0">
                <a:hlinkClick r:id="rId2"/>
              </a:rPr>
              <a:t>https://github.com/Yuki23329626/iot-learning</a:t>
            </a:r>
            <a:endParaRPr lang="zh-TW" altLang="en-US" sz="2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D6FC82-A3CB-4D5A-B094-4D846483C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FD55B2-F703-4330-B30C-F1EDD37E0A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07" b="14045"/>
          <a:stretch/>
        </p:blipFill>
        <p:spPr>
          <a:xfrm>
            <a:off x="0" y="963227"/>
            <a:ext cx="5861538" cy="589477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11D12EE-9852-484C-B491-1B4A3B273B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045"/>
          <a:stretch/>
        </p:blipFill>
        <p:spPr>
          <a:xfrm>
            <a:off x="5861538" y="963226"/>
            <a:ext cx="6330462" cy="5894773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AA0417-A0A0-4490-A6CA-626F5413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7665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1AD420-F1AE-401C-8AC6-4F980B60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Fix the library of LED Bar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288FB-6A71-430D-ADEB-E199EAB6A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some unknown reasons, there are some problems with LED bar library on MT7688</a:t>
            </a:r>
          </a:p>
          <a:p>
            <a:r>
              <a:rPr lang="en-US" altLang="zh-TW" dirty="0"/>
              <a:t>So we need to fix it manually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Open the "</a:t>
            </a:r>
            <a:r>
              <a:rPr lang="en-US" altLang="zh-TW" dirty="0" err="1"/>
              <a:t>Grove_LED_Bar.h</a:t>
            </a:r>
            <a:r>
              <a:rPr lang="en-US" altLang="zh-TW" dirty="0"/>
              <a:t>" via the path:</a:t>
            </a:r>
            <a:br>
              <a:rPr lang="en-US" altLang="zh-TW" dirty="0"/>
            </a:br>
            <a:r>
              <a:rPr lang="en-US" altLang="zh-TW" dirty="0"/>
              <a:t>"C:\Users\your_username\Documents\Arduino\libraries\Grove_LED_Bar-master"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Fix the code in "</a:t>
            </a:r>
            <a:r>
              <a:rPr lang="en-US" altLang="zh-TW" dirty="0" err="1"/>
              <a:t>Grove_LED_Bar.h</a:t>
            </a:r>
            <a:r>
              <a:rPr lang="en-US" altLang="zh-TW" dirty="0"/>
              <a:t>" just like which we did in next page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8E7FC5-2C34-484E-AC17-8F8C71F3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0369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3E0689-4B87-47CF-9FD8-92114F70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Fix the library of LED Bar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1666AA-A082-4A8C-9D92-900F2979B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261" cy="4351338"/>
          </a:xfrm>
        </p:spPr>
        <p:txBody>
          <a:bodyPr/>
          <a:lstStyle/>
          <a:p>
            <a:r>
              <a:rPr lang="en-US" altLang="zh-TW" dirty="0"/>
              <a:t>Assign the specific integer number to the corresponding </a:t>
            </a:r>
            <a:r>
              <a:rPr lang="en-US" altLang="zh-TW" dirty="0" err="1"/>
              <a:t>enum</a:t>
            </a:r>
            <a:r>
              <a:rPr lang="en-US" altLang="zh-TW" dirty="0"/>
              <a:t> element</a:t>
            </a:r>
            <a:br>
              <a:rPr lang="en-US" altLang="zh-TW" dirty="0"/>
            </a:br>
            <a:r>
              <a:rPr lang="en-US" altLang="zh-TW" dirty="0"/>
              <a:t>instead of doing several "shift" and "</a:t>
            </a:r>
            <a:r>
              <a:rPr lang="en-US" altLang="zh-TW" dirty="0" err="1"/>
              <a:t>bitor</a:t>
            </a:r>
            <a:r>
              <a:rPr lang="en-US" altLang="zh-TW" dirty="0"/>
              <a:t>" operations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953D37-1C97-40F7-B8E9-514225CBDB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37061" r="35631" b="15351"/>
          <a:stretch/>
        </p:blipFill>
        <p:spPr>
          <a:xfrm>
            <a:off x="838200" y="2715301"/>
            <a:ext cx="9433264" cy="3777574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178860B-BE48-482D-9515-8541B423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01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67430-A09F-42A2-9F29-7D081A3A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C263F654-89B4-4955-87B4-B419B23614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330197"/>
              </p:ext>
            </p:extLst>
          </p:nvPr>
        </p:nvGraphicFramePr>
        <p:xfrm>
          <a:off x="449802" y="1403289"/>
          <a:ext cx="11292395" cy="4980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549">
                  <a:extLst>
                    <a:ext uri="{9D8B030D-6E8A-4147-A177-3AD203B41FA5}">
                      <a16:colId xmlns:a16="http://schemas.microsoft.com/office/drawing/2014/main" val="90873274"/>
                    </a:ext>
                  </a:extLst>
                </a:gridCol>
                <a:gridCol w="1411549">
                  <a:extLst>
                    <a:ext uri="{9D8B030D-6E8A-4147-A177-3AD203B41FA5}">
                      <a16:colId xmlns:a16="http://schemas.microsoft.com/office/drawing/2014/main" val="2187566041"/>
                    </a:ext>
                  </a:extLst>
                </a:gridCol>
                <a:gridCol w="2512381">
                  <a:extLst>
                    <a:ext uri="{9D8B030D-6E8A-4147-A177-3AD203B41FA5}">
                      <a16:colId xmlns:a16="http://schemas.microsoft.com/office/drawing/2014/main" val="4248514250"/>
                    </a:ext>
                  </a:extLst>
                </a:gridCol>
                <a:gridCol w="2539014">
                  <a:extLst>
                    <a:ext uri="{9D8B030D-6E8A-4147-A177-3AD203B41FA5}">
                      <a16:colId xmlns:a16="http://schemas.microsoft.com/office/drawing/2014/main" val="1170760690"/>
                    </a:ext>
                  </a:extLst>
                </a:gridCol>
                <a:gridCol w="3417902">
                  <a:extLst>
                    <a:ext uri="{9D8B030D-6E8A-4147-A177-3AD203B41FA5}">
                      <a16:colId xmlns:a16="http://schemas.microsoft.com/office/drawing/2014/main" val="3817299502"/>
                    </a:ext>
                  </a:extLst>
                </a:gridCol>
              </a:tblGrid>
              <a:tr h="416633">
                <a:tc gridSpan="2"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err="1"/>
                        <a:t>Linkit</a:t>
                      </a:r>
                      <a:r>
                        <a:rPr lang="en-US" altLang="zh-TW" sz="1200" b="1" dirty="0"/>
                        <a:t> Smart 7688 Duo</a:t>
                      </a:r>
                      <a:endParaRPr lang="zh-TW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err="1"/>
                        <a:t>Linkit</a:t>
                      </a:r>
                      <a:r>
                        <a:rPr lang="en-US" altLang="zh-TW" sz="1200" b="1" dirty="0"/>
                        <a:t> Smart 7697</a:t>
                      </a:r>
                      <a:endParaRPr lang="zh-TW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err="1"/>
                        <a:t>Linkit</a:t>
                      </a:r>
                      <a:r>
                        <a:rPr lang="en-US" altLang="zh-TW" sz="1200" b="1" dirty="0"/>
                        <a:t> One</a:t>
                      </a:r>
                      <a:endParaRPr lang="zh-TW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3918364"/>
                  </a:ext>
                </a:extLst>
              </a:tr>
              <a:tr h="384527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b="1" dirty="0"/>
                        <a:t>開發環境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OpenWrt</a:t>
                      </a:r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Arduino 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err="1"/>
                        <a:t>FreeRTOS</a:t>
                      </a:r>
                      <a:r>
                        <a:rPr lang="en-US" altLang="zh-TW" sz="1200" b="1" dirty="0"/>
                        <a:t> + </a:t>
                      </a:r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Arduino IDE</a:t>
                      </a:r>
                      <a:endParaRPr lang="zh-TW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err="1"/>
                        <a:t>Linkit</a:t>
                      </a:r>
                      <a:r>
                        <a:rPr lang="en-US" altLang="zh-TW" sz="1200" b="1" dirty="0"/>
                        <a:t> OS + </a:t>
                      </a:r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Arduino IDE</a:t>
                      </a:r>
                      <a:endParaRPr lang="zh-TW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071905"/>
                  </a:ext>
                </a:extLst>
              </a:tr>
              <a:tr h="9660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MPU</a:t>
                      </a:r>
                      <a:endParaRPr lang="zh-TW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晶片</a:t>
                      </a:r>
                      <a:endParaRPr lang="zh-TW" altLang="en-US" sz="1200" b="1" dirty="0"/>
                    </a:p>
                    <a:p>
                      <a:pPr algn="ctr"/>
                      <a:r>
                        <a:rPr lang="zh-TW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核心</a:t>
                      </a:r>
                      <a:endParaRPr lang="en-US" altLang="zh-TW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時脈</a:t>
                      </a:r>
                      <a:endParaRPr lang="en-US" altLang="zh-TW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電壓</a:t>
                      </a:r>
                      <a:endParaRPr lang="zh-TW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MT7688AN</a:t>
                      </a:r>
                    </a:p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MIPS24KEc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580MHz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3.3V</a:t>
                      </a:r>
                      <a:endParaRPr lang="zh-TW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err="1"/>
                        <a:t>FreeRTOS</a:t>
                      </a:r>
                      <a:endParaRPr lang="zh-TW" altLang="en-US" sz="1200" b="1" dirty="0"/>
                    </a:p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ARM Cortex-M4F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192MHz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/>
                        <a:t>3.3V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MT2502A</a:t>
                      </a:r>
                      <a:endParaRPr lang="zh-TW" altLang="en-US" sz="1200" b="1" dirty="0"/>
                    </a:p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ARM7EJ-S™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260MHz</a:t>
                      </a:r>
                      <a:endParaRPr lang="en-US" altLang="zh-TW" sz="12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/>
                        <a:t>3.3V</a:t>
                      </a:r>
                      <a:endParaRPr lang="zh-TW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16402"/>
                  </a:ext>
                </a:extLst>
              </a:tr>
              <a:tr h="560471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快閃</a:t>
                      </a:r>
                      <a:endParaRPr lang="zh-TW" altLang="en-US" sz="1200" b="1" dirty="0"/>
                    </a:p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  <a:endParaRPr lang="zh-TW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32MB</a:t>
                      </a:r>
                    </a:p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128MB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4MB</a:t>
                      </a:r>
                      <a:endParaRPr lang="zh-TW" altLang="en-US" sz="1200" b="1" dirty="0"/>
                    </a:p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352KB</a:t>
                      </a:r>
                      <a:endParaRPr lang="zh-TW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16MB</a:t>
                      </a:r>
                      <a:endParaRPr lang="zh-TW" altLang="en-US" sz="1200" b="1" dirty="0"/>
                    </a:p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4MB</a:t>
                      </a:r>
                      <a:endParaRPr lang="zh-TW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2272"/>
                  </a:ext>
                </a:extLst>
              </a:tr>
              <a:tr h="89813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GSM</a:t>
                      </a:r>
                    </a:p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GPRS</a:t>
                      </a:r>
                    </a:p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Bluetooth</a:t>
                      </a:r>
                    </a:p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Wi-Fi (MT5931)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-</a:t>
                      </a:r>
                      <a:endParaRPr lang="fr-FR" altLang="zh-TW" sz="1200" b="1" dirty="0"/>
                    </a:p>
                    <a:p>
                      <a:pPr algn="ctr"/>
                      <a:r>
                        <a:rPr lang="en-US" altLang="zh-TW" sz="1200" b="1" dirty="0"/>
                        <a:t>-</a:t>
                      </a:r>
                    </a:p>
                    <a:p>
                      <a:pPr algn="ctr"/>
                      <a:r>
                        <a:rPr lang="en-US" altLang="zh-TW" sz="1200" b="1" dirty="0"/>
                        <a:t>Bluetooth 4.2 Low Energy</a:t>
                      </a:r>
                    </a:p>
                    <a:p>
                      <a:pPr algn="ctr"/>
                      <a:r>
                        <a:rPr lang="fr-FR" altLang="zh-TW" sz="1200" b="1" dirty="0"/>
                        <a:t>1T1R 802.11 b/g/n (2.4G)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-</a:t>
                      </a:r>
                    </a:p>
                    <a:p>
                      <a:pPr algn="ctr"/>
                      <a:r>
                        <a:rPr lang="en-US" altLang="zh-TW" sz="1200" b="1" dirty="0"/>
                        <a:t>-</a:t>
                      </a:r>
                    </a:p>
                    <a:p>
                      <a:pPr algn="ctr"/>
                      <a:r>
                        <a:rPr lang="en-US" altLang="zh-TW" sz="1200" b="1" dirty="0"/>
                        <a:t>Bluetooth 4.2 Low Energy</a:t>
                      </a:r>
                    </a:p>
                    <a:p>
                      <a:pPr algn="ctr"/>
                      <a:r>
                        <a:rPr lang="en-US" altLang="zh-TW" sz="1200" b="1" dirty="0"/>
                        <a:t>1T1R 802.11 b/g/n </a:t>
                      </a:r>
                      <a:r>
                        <a:rPr lang="fr-FR" altLang="zh-TW" sz="1200" b="1" dirty="0"/>
                        <a:t>(2.4G)</a:t>
                      </a:r>
                      <a:endParaRPr lang="zh-TW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850/900/1800/1900MHz</a:t>
                      </a:r>
                    </a:p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12</a:t>
                      </a:r>
                    </a:p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 SPP and 4.0 GATT (Dual Mode)</a:t>
                      </a:r>
                    </a:p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802.11b/g/n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9525790"/>
                  </a:ext>
                </a:extLst>
              </a:tr>
              <a:tr h="448167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定位功能</a:t>
                      </a:r>
                      <a:endParaRPr lang="zh-TW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</a:t>
                      </a:r>
                      <a:endParaRPr lang="zh-TW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</a:t>
                      </a:r>
                      <a:endParaRPr lang="zh-TW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GPS/GLONASS/</a:t>
                      </a:r>
                      <a:r>
                        <a:rPr lang="en-US" altLang="zh-TW" sz="12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BeiDou</a:t>
                      </a:r>
                      <a:endParaRPr lang="en-US" altLang="zh-TW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6933833"/>
                  </a:ext>
                </a:extLst>
              </a:tr>
              <a:tr h="53667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內建快閃記憶體</a:t>
                      </a:r>
                    </a:p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 </a:t>
                      </a:r>
                      <a:r>
                        <a:rPr lang="zh-TW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卡支援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32MB</a:t>
                      </a:r>
                    </a:p>
                    <a:p>
                      <a:pPr algn="ctr"/>
                      <a:r>
                        <a:rPr lang="en-US" altLang="zh-TW" sz="1200" b="1" dirty="0"/>
                        <a:t>Yes</a:t>
                      </a:r>
                      <a:endParaRPr lang="zh-TW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4MB</a:t>
                      </a:r>
                    </a:p>
                    <a:p>
                      <a:pPr algn="ctr"/>
                      <a:r>
                        <a:rPr lang="en-US" altLang="zh-TW" sz="1200" b="1" dirty="0"/>
                        <a:t>Yes</a:t>
                      </a:r>
                      <a:endParaRPr lang="zh-TW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10MB</a:t>
                      </a:r>
                    </a:p>
                    <a:p>
                      <a:pPr algn="ctr"/>
                      <a:r>
                        <a:rPr lang="zh-TW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最大支持</a:t>
                      </a:r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103469"/>
                  </a:ext>
                </a:extLst>
              </a:tr>
              <a:tr h="448167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最大執行檔大小</a:t>
                      </a:r>
                      <a:endParaRPr lang="zh-TW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-</a:t>
                      </a:r>
                      <a:endParaRPr lang="zh-TW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-</a:t>
                      </a:r>
                      <a:endParaRPr lang="zh-TW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2MB</a:t>
                      </a:r>
                      <a:endParaRPr lang="en-US" altLang="zh-TW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891415"/>
                  </a:ext>
                </a:extLst>
              </a:tr>
              <a:tr h="32200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USB</a:t>
                      </a:r>
                      <a:r>
                        <a:rPr lang="zh-TW" altLang="en-US" sz="1200" b="1" dirty="0"/>
                        <a:t> 接頭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2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MicroUSB</a:t>
                      </a:r>
                      <a:endParaRPr lang="zh-TW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118279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E95A4D-C421-4330-B2A9-BBBF1D27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6294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17E0F0-5028-438E-B2C1-46046F8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code – LED bar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36F798-2D5C-4032-B7F7-C5BD0630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98C4323-CF73-4724-A268-431F08D24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551"/>
          <a:stretch/>
        </p:blipFill>
        <p:spPr>
          <a:xfrm>
            <a:off x="2930769" y="1825625"/>
            <a:ext cx="6330462" cy="4351338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2ACC1F5-1675-437C-A718-1FF61874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2589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14301-3DB9-4B33-8478-4AB93F1D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Finish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E619A8-2A4A-4908-BFC1-40B6527F8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Now combine two parts together</a:t>
            </a:r>
          </a:p>
          <a:p>
            <a:r>
              <a:rPr lang="en-US" altLang="zh-TW" dirty="0"/>
              <a:t>Show the humidity through the LED Bar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E63C35-3A8B-4BEA-98A4-9442C0BC36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8" t="15663" r="26894" b="4078"/>
          <a:stretch/>
        </p:blipFill>
        <p:spPr>
          <a:xfrm>
            <a:off x="1097871" y="2915936"/>
            <a:ext cx="4998129" cy="3493618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40C7CD-C464-443D-920F-5FF33F46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51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31AFEEA-B2F5-4811-A524-0F59AE578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623" y="2915936"/>
            <a:ext cx="5684496" cy="285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3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AE69FF-A87A-407D-A508-A059CB4C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</a:t>
            </a:r>
            <a:r>
              <a:rPr lang="en-US" altLang="zh-TW" dirty="0" err="1"/>
              <a:t>LinkIt</a:t>
            </a:r>
            <a:r>
              <a:rPr lang="en-US" altLang="zh-TW" dirty="0"/>
              <a:t> 7688 Duo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9D7807-EB32-42AE-86B1-5EE0B07DD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MT 7688 MPU + MCU</a:t>
            </a:r>
          </a:p>
          <a:p>
            <a:r>
              <a:rPr lang="en-US" altLang="zh-TW" sz="2400" dirty="0"/>
              <a:t>OS: </a:t>
            </a:r>
            <a:r>
              <a:rPr lang="en-US" altLang="zh-TW" sz="2400" dirty="0" err="1"/>
              <a:t>OpenWrt</a:t>
            </a:r>
            <a:endParaRPr lang="en-US" altLang="zh-TW" sz="2400" dirty="0"/>
          </a:p>
          <a:p>
            <a:r>
              <a:rPr lang="zh-TW" altLang="en-US" sz="2400" dirty="0"/>
              <a:t>可使用</a:t>
            </a:r>
            <a:r>
              <a:rPr lang="en-US" altLang="zh-TW" sz="2400" dirty="0"/>
              <a:t>Python</a:t>
            </a:r>
            <a:r>
              <a:rPr lang="zh-TW" altLang="en-US" sz="2400" dirty="0"/>
              <a:t>、</a:t>
            </a:r>
            <a:r>
              <a:rPr lang="en-US" altLang="zh-TW" sz="2400" dirty="0"/>
              <a:t>Node.js</a:t>
            </a:r>
            <a:r>
              <a:rPr lang="zh-TW" altLang="en-US" sz="2400" dirty="0"/>
              <a:t>、</a:t>
            </a:r>
            <a:r>
              <a:rPr lang="en-US" altLang="zh-TW" sz="2400" dirty="0"/>
              <a:t>C/C++</a:t>
            </a:r>
            <a:r>
              <a:rPr lang="zh-TW" altLang="en-US" sz="2400" dirty="0"/>
              <a:t>、</a:t>
            </a:r>
            <a:r>
              <a:rPr lang="en-US" altLang="zh-TW" sz="2400" dirty="0"/>
              <a:t>Arduino IDE</a:t>
            </a:r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Note: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/>
              <a:t>在與電腦連接</a:t>
            </a:r>
            <a:r>
              <a:rPr lang="en-US" altLang="zh-TW" sz="2400" dirty="0"/>
              <a:t>USB</a:t>
            </a:r>
            <a:r>
              <a:rPr lang="zh-TW" altLang="en-US" sz="2400" dirty="0"/>
              <a:t>線時，請使用</a:t>
            </a:r>
            <a:r>
              <a:rPr lang="en-US" altLang="zh-TW" sz="2400" dirty="0"/>
              <a:t>USB2.0</a:t>
            </a:r>
            <a:r>
              <a:rPr lang="zh-TW" altLang="en-US" sz="2400" dirty="0"/>
              <a:t>接口，否則將感應不良，有時無法偵測。</a:t>
            </a: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/>
              <a:t>在實驗過程中，如果照流程操作發生燒程式進開發版沒反應的話，請把</a:t>
            </a:r>
            <a:r>
              <a:rPr lang="en-US" altLang="zh-TW" sz="2400" dirty="0"/>
              <a:t>USB</a:t>
            </a:r>
            <a:r>
              <a:rPr lang="zh-TW" altLang="en-US" sz="2400" dirty="0"/>
              <a:t>線拔掉重插即可解決。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3CBCA3-C1BC-4A02-8D2E-1672649A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79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78D966-9895-4584-84A9-1A597C54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Pinout Diagram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8F116D6-CF3B-40A2-835C-CBB974D5A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180" y="1344349"/>
            <a:ext cx="9656620" cy="5186626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56F9573-3595-49DE-BF36-32F62FB3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8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D18EED-C2C6-4CAC-A37A-C34B2A08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Wi-Fi LED Status and System State</a:t>
            </a:r>
            <a:endParaRPr lang="zh-TW" altLang="en-US" dirty="0"/>
          </a:p>
        </p:txBody>
      </p:sp>
      <p:pic>
        <p:nvPicPr>
          <p:cNvPr id="1026" name="Picture 2" descr="https://docs.labs.mediatek.com/resource/linkit-smart-7688/files/zh_tw/2523192/2523189/1/1466587877130/gs_2_sign_in_both_leds.png">
            <a:extLst>
              <a:ext uri="{FF2B5EF4-FFF2-40B4-BE49-F238E27FC236}">
                <a16:creationId xmlns:a16="http://schemas.microsoft.com/office/drawing/2014/main" id="{D886AD56-3376-40FB-9CF9-26824CCFA4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519" y="1690688"/>
            <a:ext cx="94929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69CE003-6665-4327-95F6-9EC129C5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63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C7B3EBA-7956-4972-A79D-9956A188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開始設置 </a:t>
            </a:r>
            <a:r>
              <a:rPr lang="en-US" altLang="zh-TW" dirty="0" err="1"/>
              <a:t>LinkIt</a:t>
            </a:r>
            <a:r>
              <a:rPr lang="en-US" altLang="zh-TW" dirty="0"/>
              <a:t> 7688 Duo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F855164-61C8-4B6B-ACBB-85DEA0CB4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9CADE3-D7E4-43E1-B7E4-52883006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95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2338</Words>
  <Application>Microsoft Office PowerPoint</Application>
  <PresentationFormat>寬螢幕</PresentationFormat>
  <Paragraphs>332</Paragraphs>
  <Slides>51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5" baseType="lpstr">
      <vt:lpstr>Arial</vt:lpstr>
      <vt:lpstr>Calibri</vt:lpstr>
      <vt:lpstr>Wingdings</vt:lpstr>
      <vt:lpstr>Office 佈景主題</vt:lpstr>
      <vt:lpstr>物聯網核心技術實習作業一 LinkIt 7688 Duo </vt:lpstr>
      <vt:lpstr>目錄</vt:lpstr>
      <vt:lpstr>使用設備與環境</vt:lpstr>
      <vt:lpstr>LinkIt 7688 Duo</vt:lpstr>
      <vt:lpstr>比較</vt:lpstr>
      <vt:lpstr>About LinkIt 7688 Duo</vt:lpstr>
      <vt:lpstr>Pinout Diagram</vt:lpstr>
      <vt:lpstr>Wi-Fi LED Status and System State</vt:lpstr>
      <vt:lpstr>開始設置 LinkIt 7688 Duo</vt:lpstr>
      <vt:lpstr>Step 1 – 接上Micro-USB 線</vt:lpstr>
      <vt:lpstr>Step 2 – 將電腦連到LinkIt 7688 AP</vt:lpstr>
      <vt:lpstr>Step 3 – 訪問LinkIt 7688 Web UI配置工具</vt:lpstr>
      <vt:lpstr>Step 4 – SSH 7688 Duo板的系統控制台</vt:lpstr>
      <vt:lpstr>Step 5 – 登入7688 Duo板的系統控制台</vt:lpstr>
      <vt:lpstr>Step 6 – 7688 Duo連接到Internet ( 1/2 )</vt:lpstr>
      <vt:lpstr>Step 7 – 7688 Duo連接到Internet ( 2/2 )</vt:lpstr>
      <vt:lpstr>Step 8 – 等待重啟</vt:lpstr>
      <vt:lpstr>Step 9 – 電腦連接相同AP</vt:lpstr>
      <vt:lpstr>Step 10 – 從命令提示字元取得IP範圍</vt:lpstr>
      <vt:lpstr>Step 11 – 使用IP Scanner掃描LinkIt設備IP</vt:lpstr>
      <vt:lpstr>Step 12 – 登入7688 Duo板的系統控制台</vt:lpstr>
      <vt:lpstr>Step 13 – 檢查網際網路連線</vt:lpstr>
      <vt:lpstr>Arduino IDE</vt:lpstr>
      <vt:lpstr>Step 1 – 下載Arduino IDE (1/2)</vt:lpstr>
      <vt:lpstr>Step 2 – 下載Arduino IDE (2/2)</vt:lpstr>
      <vt:lpstr>Step 3 – 安裝Arduino IDE</vt:lpstr>
      <vt:lpstr>Step 4 – 配合Arduino IDE安裝驅動程式</vt:lpstr>
      <vt:lpstr>Step 5 – 取得LinkIt 7688 Duo的支援</vt:lpstr>
      <vt:lpstr>Step 6 – 開啟Boards Manager</vt:lpstr>
      <vt:lpstr>Step 7 – 選擇LinkIt Smart 7688 Duo</vt:lpstr>
      <vt:lpstr>Step 8 – 選擇COM Port</vt:lpstr>
      <vt:lpstr>Practice 1 Control USR LED</vt:lpstr>
      <vt:lpstr>Step 1 – Arduino IDE端程式撰寫</vt:lpstr>
      <vt:lpstr>Step 2 – 安裝套件</vt:lpstr>
      <vt:lpstr>Step 3 – Python端程式撰寫(1/2)</vt:lpstr>
      <vt:lpstr>Step 4 – Python端程式撰寫(2/2)</vt:lpstr>
      <vt:lpstr>Practice 2 Humidity &amp; Temperature Sensor + Led Bar</vt:lpstr>
      <vt:lpstr>Devices &amp; components</vt:lpstr>
      <vt:lpstr>PowerPoint 簡報</vt:lpstr>
      <vt:lpstr>Steps</vt:lpstr>
      <vt:lpstr>Connect the components to the breakout</vt:lpstr>
      <vt:lpstr>Install DHT library in Library manager</vt:lpstr>
      <vt:lpstr>Install DHT library in Library manager</vt:lpstr>
      <vt:lpstr>How to install custom library for Arduino IDE</vt:lpstr>
      <vt:lpstr>How to install custom library for Arduino IDE</vt:lpstr>
      <vt:lpstr>How to install custom library for Arduino IDE</vt:lpstr>
      <vt:lpstr>Example code on https://github.com/Yuki23329626/iot-learning</vt:lpstr>
      <vt:lpstr>Fix the library of LED Bar</vt:lpstr>
      <vt:lpstr>Fix the library of LED Bar</vt:lpstr>
      <vt:lpstr>Example code – LED bar</vt:lpstr>
      <vt:lpstr>Finish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物聯網核心技術 Core Technologies of Internet of Things</dc:title>
  <dc:creator>Jill Lin</dc:creator>
  <cp:lastModifiedBy>濃翔 沈</cp:lastModifiedBy>
  <cp:revision>94</cp:revision>
  <dcterms:created xsi:type="dcterms:W3CDTF">2020-07-16T08:59:40Z</dcterms:created>
  <dcterms:modified xsi:type="dcterms:W3CDTF">2020-09-30T06:54:50Z</dcterms:modified>
</cp:coreProperties>
</file>