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8"/>
  </p:notesMasterIdLst>
  <p:sldIdLst>
    <p:sldId id="1224" r:id="rId7"/>
    <p:sldId id="1225" r:id="rId8"/>
    <p:sldId id="1241" r:id="rId9"/>
    <p:sldId id="1227" r:id="rId10"/>
    <p:sldId id="1240" r:id="rId11"/>
    <p:sldId id="1254" r:id="rId12"/>
    <p:sldId id="1255" r:id="rId13"/>
    <p:sldId id="1258" r:id="rId14"/>
    <p:sldId id="1257" r:id="rId15"/>
    <p:sldId id="1256" r:id="rId16"/>
    <p:sldId id="1242" r:id="rId17"/>
    <p:sldId id="1243" r:id="rId18"/>
    <p:sldId id="1244" r:id="rId19"/>
    <p:sldId id="1249" r:id="rId20"/>
    <p:sldId id="1250" r:id="rId21"/>
    <p:sldId id="1251" r:id="rId22"/>
    <p:sldId id="1252" r:id="rId23"/>
    <p:sldId id="1253" r:id="rId24"/>
    <p:sldId id="1245" r:id="rId25"/>
    <p:sldId id="1246" r:id="rId26"/>
    <p:sldId id="1247"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1"/>
            <p14:sldId id="1227"/>
            <p14:sldId id="1240"/>
            <p14:sldId id="1254"/>
            <p14:sldId id="1255"/>
            <p14:sldId id="1258"/>
            <p14:sldId id="1257"/>
            <p14:sldId id="1256"/>
            <p14:sldId id="1242"/>
            <p14:sldId id="1243"/>
            <p14:sldId id="1244"/>
            <p14:sldId id="1249"/>
            <p14:sldId id="1250"/>
            <p14:sldId id="1251"/>
            <p14:sldId id="1252"/>
            <p14:sldId id="1253"/>
            <p14:sldId id="1245"/>
            <p14:sldId id="1246"/>
            <p14:sldId id="1247"/>
          </p14:sldIdLst>
        </p14:section>
      </p14:sectionLst>
    </p:ext>
    <p:ext uri="{EFAFB233-063F-42B5-8137-9DF3F51BA10A}">
      <p15:sldGuideLst xmlns:p15="http://schemas.microsoft.com/office/powerpoint/2012/main" xmlns="">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476" y="-492"/>
      </p:cViewPr>
      <p:guideLst>
        <p:guide orient="horz" pos="1979"/>
        <p:guide orient="horz" pos="1729"/>
        <p:guide orient="horz" pos="1298"/>
        <p:guide pos="688"/>
        <p:guide pos="72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05/05/2020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6BFCD7C-0C79-467A-9369-0675D4B541D4}"/>
              </a:ext>
            </a:extLst>
          </p:cNvPr>
          <p:cNvSpPr>
            <a:spLocks noGrp="1"/>
          </p:cNvSpPr>
          <p:nvPr>
            <p:ph type="body" sz="quarter" idx="10"/>
          </p:nvPr>
        </p:nvSpPr>
        <p:spPr>
          <a:xfrm>
            <a:off x="1295400" y="4545330"/>
            <a:ext cx="3467100" cy="1219201"/>
          </a:xfrm>
        </p:spPr>
        <p:txBody>
          <a:bodyPr/>
          <a:lstStyle/>
          <a:p>
            <a:r>
              <a:rPr lang="en-US" sz="2800" dirty="0" err="1" smtClean="0"/>
              <a:t>Vasyl</a:t>
            </a:r>
            <a:r>
              <a:rPr lang="en-US" sz="2800" dirty="0" smtClean="0"/>
              <a:t>  </a:t>
            </a:r>
            <a:r>
              <a:rPr lang="en-US" sz="2800" dirty="0" err="1" smtClean="0"/>
              <a:t>Andrusiak</a:t>
            </a:r>
            <a:endParaRPr lang="en-US" sz="2800" dirty="0" smtClean="0"/>
          </a:p>
          <a:p>
            <a:r>
              <a:rPr lang="en-US" sz="2800" dirty="0" smtClean="0"/>
              <a:t>IT-Academy Lv-501.DB</a:t>
            </a:r>
          </a:p>
          <a:p>
            <a:endParaRPr lang="uk-UA" dirty="0"/>
          </a:p>
        </p:txBody>
      </p:sp>
      <p:sp>
        <p:nvSpPr>
          <p:cNvPr id="2" name="Title 1">
            <a:extLst>
              <a:ext uri="{FF2B5EF4-FFF2-40B4-BE49-F238E27FC236}">
                <a16:creationId xmlns:a16="http://schemas.microsoft.com/office/drawing/2014/main" xmlns="" id="{3F314A52-F715-4894-9739-384FC3085337}"/>
              </a:ext>
            </a:extLst>
          </p:cNvPr>
          <p:cNvSpPr>
            <a:spLocks noGrp="1"/>
          </p:cNvSpPr>
          <p:nvPr>
            <p:ph type="title"/>
          </p:nvPr>
        </p:nvSpPr>
        <p:spPr>
          <a:xfrm>
            <a:off x="1714501" y="704851"/>
            <a:ext cx="9505950" cy="2971800"/>
          </a:xfrm>
          <a:prstGeom prst="rect">
            <a:avLst/>
          </a:prstGeom>
        </p:spPr>
        <p:txBody>
          <a:bodyPr/>
          <a:lstStyle/>
          <a:p>
            <a:r>
              <a:rPr lang="en-US" sz="9600" dirty="0" smtClean="0"/>
              <a:t>Window </a:t>
            </a:r>
            <a:r>
              <a:rPr lang="en-US" sz="9600" b="1" dirty="0"/>
              <a:t> </a:t>
            </a:r>
            <a:r>
              <a:rPr lang="en-US" sz="9600" b="1" dirty="0" smtClean="0"/>
              <a:t>functions</a:t>
            </a:r>
            <a:br>
              <a:rPr lang="en-US" sz="9600" b="1" dirty="0" smtClean="0"/>
            </a:br>
            <a:r>
              <a:rPr lang="en-US" sz="9600" b="1" dirty="0" smtClean="0"/>
              <a:t> </a:t>
            </a:r>
            <a:r>
              <a:rPr lang="en-US" sz="9600" b="1" dirty="0"/>
              <a:t>in </a:t>
            </a:r>
            <a:r>
              <a:rPr lang="en-US" sz="9600" b="1" dirty="0" smtClean="0"/>
              <a:t>SQL Server</a:t>
            </a:r>
            <a:endParaRPr lang="en-US" dirty="0"/>
          </a:p>
        </p:txBody>
      </p:sp>
      <p:sp>
        <p:nvSpPr>
          <p:cNvPr id="3" name="TextBox 2"/>
          <p:cNvSpPr txBox="1"/>
          <p:nvPr/>
        </p:nvSpPr>
        <p:spPr>
          <a:xfrm>
            <a:off x="5467350" y="5764531"/>
            <a:ext cx="1562100" cy="646331"/>
          </a:xfrm>
          <a:prstGeom prst="rect">
            <a:avLst/>
          </a:prstGeom>
          <a:noFill/>
        </p:spPr>
        <p:txBody>
          <a:bodyPr wrap="square" rtlCol="0">
            <a:spAutoFit/>
          </a:bodyPr>
          <a:lstStyle/>
          <a:p>
            <a:r>
              <a:rPr lang="en-US" sz="3600" dirty="0" smtClean="0"/>
              <a:t>2020 </a:t>
            </a:r>
            <a:endParaRPr lang="ru-RU" sz="3600"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304800" y="895350"/>
            <a:ext cx="10496550" cy="1085850"/>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a:t>order_amount</a:t>
            </a:r>
            <a:endParaRPr lang="en-US" sz="2400" dirty="0"/>
          </a:p>
          <a:p>
            <a:pPr fontAlgn="base" latinLnBrk="1"/>
            <a:r>
              <a:rPr lang="en-US" sz="2400" dirty="0"/>
              <a:t>,COUNT(</a:t>
            </a:r>
            <a:r>
              <a:rPr lang="en-US" sz="2400" dirty="0" err="1"/>
              <a:t>order_id</a:t>
            </a:r>
            <a:r>
              <a:rPr lang="en-US" sz="2400" dirty="0"/>
              <a:t>) OVER(PARTITION BY city) as </a:t>
            </a:r>
            <a:r>
              <a:rPr lang="en-US" sz="2400" dirty="0" err="1" smtClean="0"/>
              <a:t>total_orders</a:t>
            </a:r>
            <a:r>
              <a:rPr lang="en-US" sz="2400" dirty="0"/>
              <a:t> </a:t>
            </a:r>
            <a:r>
              <a:rPr lang="en-US" sz="2400" dirty="0" smtClean="0"/>
              <a:t>FROM </a:t>
            </a:r>
            <a:r>
              <a:rPr lang="en-US" sz="2400" dirty="0"/>
              <a:t>[</a:t>
            </a:r>
            <a:r>
              <a:rPr lang="en-US" sz="2400" dirty="0" err="1"/>
              <a:t>dbo</a:t>
            </a:r>
            <a:r>
              <a:rPr lang="en-US" sz="2400" dirty="0"/>
              <a:t>].[Orders]</a:t>
            </a:r>
          </a:p>
          <a:p>
            <a:endParaRPr lang="ru-RU" sz="2400" dirty="0"/>
          </a:p>
        </p:txBody>
      </p:sp>
      <p:sp>
        <p:nvSpPr>
          <p:cNvPr id="7" name="Заголовок 6"/>
          <p:cNvSpPr>
            <a:spLocks noGrp="1"/>
          </p:cNvSpPr>
          <p:nvPr>
            <p:ph type="title"/>
          </p:nvPr>
        </p:nvSpPr>
        <p:spPr>
          <a:xfrm>
            <a:off x="4057650" y="228601"/>
            <a:ext cx="4686300" cy="685800"/>
          </a:xfrm>
        </p:spPr>
        <p:txBody>
          <a:bodyPr/>
          <a:lstStyle/>
          <a:p>
            <a:r>
              <a:rPr lang="en-US" b="1" dirty="0"/>
              <a:t>COUNT</a:t>
            </a:r>
            <a:r>
              <a:rPr lang="en-US" b="1" dirty="0" smtClean="0"/>
              <a:t>()    function</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02" y="1957253"/>
            <a:ext cx="9293947" cy="4386397"/>
          </a:xfrm>
          <a:prstGeom prst="rect">
            <a:avLst/>
          </a:prstGeom>
        </p:spPr>
      </p:pic>
    </p:spTree>
    <p:extLst>
      <p:ext uri="{BB962C8B-B14F-4D97-AF65-F5344CB8AC3E}">
        <p14:creationId xmlns:p14="http://schemas.microsoft.com/office/powerpoint/2010/main" val="3412305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723900" y="209550"/>
            <a:ext cx="11049000" cy="685800"/>
          </a:xfrm>
        </p:spPr>
        <p:txBody>
          <a:bodyPr/>
          <a:lstStyle/>
          <a:p>
            <a:r>
              <a:rPr lang="en-US" dirty="0"/>
              <a:t>PARTITION BY </a:t>
            </a:r>
            <a:r>
              <a:rPr lang="en-US" dirty="0" smtClean="0"/>
              <a:t> CLAUSE </a:t>
            </a:r>
            <a:r>
              <a:rPr lang="en-US" dirty="0"/>
              <a:t>Comparing with GROUP BY</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43462"/>
            <a:ext cx="8534400" cy="4621112"/>
          </a:xfrm>
          <a:prstGeom prst="rect">
            <a:avLst/>
          </a:prstGeom>
        </p:spPr>
      </p:pic>
      <p:sp>
        <p:nvSpPr>
          <p:cNvPr id="10" name="TextBox 9"/>
          <p:cNvSpPr txBox="1"/>
          <p:nvPr/>
        </p:nvSpPr>
        <p:spPr>
          <a:xfrm>
            <a:off x="1153499" y="5905496"/>
            <a:ext cx="8754448" cy="584775"/>
          </a:xfrm>
          <a:prstGeom prst="rect">
            <a:avLst/>
          </a:prstGeom>
          <a:noFill/>
        </p:spPr>
        <p:txBody>
          <a:bodyPr wrap="none" rtlCol="0">
            <a:spAutoFit/>
          </a:bodyPr>
          <a:lstStyle/>
          <a:p>
            <a:r>
              <a:rPr lang="en-US" sz="3200" dirty="0" smtClean="0"/>
              <a:t>In this example we used PARTITION BY for grouping </a:t>
            </a:r>
            <a:r>
              <a:rPr lang="en-US" sz="3200" dirty="0" err="1" smtClean="0"/>
              <a:t>byCity</a:t>
            </a:r>
            <a:endParaRPr lang="ru-RU" sz="3200"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751" y="1043462"/>
            <a:ext cx="3205256" cy="4546464"/>
          </a:xfrm>
          <a:prstGeom prst="rect">
            <a:avLst/>
          </a:prstGeom>
        </p:spPr>
      </p:pic>
    </p:spTree>
    <p:extLst>
      <p:ext uri="{BB962C8B-B14F-4D97-AF65-F5344CB8AC3E}">
        <p14:creationId xmlns:p14="http://schemas.microsoft.com/office/powerpoint/2010/main" val="1964972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2800350" y="226726"/>
            <a:ext cx="6553200" cy="685800"/>
          </a:xfrm>
        </p:spPr>
        <p:txBody>
          <a:bodyPr/>
          <a:lstStyle/>
          <a:p>
            <a:r>
              <a:rPr lang="en-US" dirty="0"/>
              <a:t>Ranking Window Functions</a:t>
            </a:r>
            <a:br>
              <a:rPr lang="en-US" dirty="0"/>
            </a:br>
            <a:endParaRPr lang="ru-RU" dirty="0"/>
          </a:p>
        </p:txBody>
      </p:sp>
      <p:sp>
        <p:nvSpPr>
          <p:cNvPr id="8" name="TextBox 7"/>
          <p:cNvSpPr txBox="1"/>
          <p:nvPr/>
        </p:nvSpPr>
        <p:spPr>
          <a:xfrm rot="10800000" flipV="1">
            <a:off x="171449" y="741076"/>
            <a:ext cx="10744200" cy="5693866"/>
          </a:xfrm>
          <a:prstGeom prst="rect">
            <a:avLst/>
          </a:prstGeom>
          <a:noFill/>
        </p:spPr>
        <p:txBody>
          <a:bodyPr wrap="square" rtlCol="0">
            <a:spAutoFit/>
          </a:bodyPr>
          <a:lstStyle/>
          <a:p>
            <a:r>
              <a:rPr lang="en-US" sz="2800" b="1" dirty="0" smtClean="0"/>
              <a:t>RANK(), DENSE_RANK(), ROW_NUMBER(), NTILE()</a:t>
            </a:r>
            <a:endParaRPr lang="ru-RU" sz="2800" b="1" dirty="0" smtClean="0"/>
          </a:p>
          <a:p>
            <a:endParaRPr lang="ru-RU" sz="2800" b="1" dirty="0" smtClean="0"/>
          </a:p>
          <a:p>
            <a:r>
              <a:rPr lang="en-US" sz="2800" dirty="0"/>
              <a:t>The RANK() function is used to give a unique rank to each record based on a specified value, for example salary, order amount etc.</a:t>
            </a:r>
          </a:p>
          <a:p>
            <a:r>
              <a:rPr lang="en-US" sz="2800" dirty="0"/>
              <a:t>If two records have the same value then the RANK() function will assign the same rank to both records by skipping the next rank. This means – if there are two identical values at rank 2, it will assign the same rank 2 to both records and then skip rank 3 and assign rank 4 to the next record.</a:t>
            </a:r>
          </a:p>
          <a:p>
            <a:endParaRPr lang="ru-RU" sz="2800" b="1" dirty="0"/>
          </a:p>
          <a:p>
            <a:r>
              <a:rPr lang="en-US" sz="2800" dirty="0"/>
              <a:t>The DENSE_RANK() function is identical to the RANK() function except that it does not skip any rank. This means that if two identical records are found then DENSE_RANK() will assign the same rank to both records but not skip then skip the next rank</a:t>
            </a:r>
            <a:r>
              <a:rPr lang="en-US" sz="2800" dirty="0" smtClean="0"/>
              <a:t>.</a:t>
            </a:r>
            <a:endParaRPr lang="ru-RU" sz="2800" b="1" dirty="0" smtClean="0"/>
          </a:p>
        </p:txBody>
      </p:sp>
    </p:spTree>
    <p:extLst>
      <p:ext uri="{BB962C8B-B14F-4D97-AF65-F5344CB8AC3E}">
        <p14:creationId xmlns:p14="http://schemas.microsoft.com/office/powerpoint/2010/main" val="2942944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581150" y="266701"/>
            <a:ext cx="9048750" cy="685800"/>
          </a:xfrm>
        </p:spPr>
        <p:txBody>
          <a:bodyPr/>
          <a:lstStyle/>
          <a:p>
            <a:r>
              <a:rPr lang="en-US" b="1" dirty="0" smtClean="0"/>
              <a:t>Compare RANK()</a:t>
            </a:r>
            <a:r>
              <a:rPr lang="ru-RU" b="1" dirty="0" smtClean="0"/>
              <a:t> </a:t>
            </a:r>
            <a:r>
              <a:rPr lang="en-US" b="1" dirty="0"/>
              <a:t> </a:t>
            </a:r>
            <a:r>
              <a:rPr lang="en-US" b="1" dirty="0" smtClean="0"/>
              <a:t>and  DENSE_RANK</a:t>
            </a:r>
            <a:r>
              <a:rPr lang="en-US" b="1" dirty="0"/>
              <a:t>()</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8" y="904996"/>
            <a:ext cx="6061230" cy="3354003"/>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904997"/>
            <a:ext cx="5600700" cy="3354002"/>
          </a:xfrm>
          <a:prstGeom prst="rect">
            <a:avLst/>
          </a:prstGeom>
        </p:spPr>
      </p:pic>
      <p:sp>
        <p:nvSpPr>
          <p:cNvPr id="10" name="TextBox 9"/>
          <p:cNvSpPr txBox="1"/>
          <p:nvPr/>
        </p:nvSpPr>
        <p:spPr>
          <a:xfrm>
            <a:off x="281266" y="4258999"/>
            <a:ext cx="5908733" cy="1384995"/>
          </a:xfrm>
          <a:prstGeom prst="rect">
            <a:avLst/>
          </a:prstGeom>
          <a:noFill/>
        </p:spPr>
        <p:txBody>
          <a:bodyPr wrap="none" rtlCol="0">
            <a:spAutoFit/>
          </a:bodyPr>
          <a:lstStyle/>
          <a:p>
            <a:r>
              <a:rPr lang="en-US" sz="2800" dirty="0"/>
              <a:t>SELECT *, DENSE_</a:t>
            </a:r>
            <a:r>
              <a:rPr lang="en-US" sz="2800" dirty="0" smtClean="0"/>
              <a:t>RANK</a:t>
            </a:r>
            <a:r>
              <a:rPr lang="en-US" sz="2800" dirty="0"/>
              <a:t>() OVER( ORDER </a:t>
            </a:r>
            <a:r>
              <a:rPr lang="en-US" sz="2800" dirty="0" smtClean="0"/>
              <a:t>BY</a:t>
            </a:r>
          </a:p>
          <a:p>
            <a:r>
              <a:rPr lang="en-US" sz="2800" dirty="0" smtClean="0"/>
              <a:t> </a:t>
            </a:r>
            <a:r>
              <a:rPr lang="en-US" sz="2800" dirty="0" err="1" smtClean="0"/>
              <a:t>CTE_Employees.Salary</a:t>
            </a:r>
            <a:r>
              <a:rPr lang="en-US" sz="2800" dirty="0" smtClean="0"/>
              <a:t>  DESC</a:t>
            </a:r>
            <a:r>
              <a:rPr lang="en-US" sz="2800" dirty="0"/>
              <a:t>)</a:t>
            </a:r>
          </a:p>
          <a:p>
            <a:r>
              <a:rPr lang="en-US" sz="2800" dirty="0"/>
              <a:t>AS </a:t>
            </a:r>
            <a:r>
              <a:rPr lang="en-US" sz="2800" dirty="0" smtClean="0"/>
              <a:t>[DENSE_RANK</a:t>
            </a:r>
            <a:r>
              <a:rPr lang="en-US" sz="2800" dirty="0"/>
              <a:t>] </a:t>
            </a:r>
            <a:r>
              <a:rPr lang="en-US" sz="2800" dirty="0" smtClean="0"/>
              <a:t> FROM </a:t>
            </a:r>
            <a:r>
              <a:rPr lang="en-US" sz="2800" dirty="0" err="1"/>
              <a:t>CTE_Employees</a:t>
            </a:r>
            <a:endParaRPr lang="ru-RU" sz="2800" dirty="0"/>
          </a:p>
        </p:txBody>
      </p:sp>
      <p:sp>
        <p:nvSpPr>
          <p:cNvPr id="11" name="TextBox 10"/>
          <p:cNvSpPr txBox="1"/>
          <p:nvPr/>
        </p:nvSpPr>
        <p:spPr>
          <a:xfrm>
            <a:off x="6582521" y="4258999"/>
            <a:ext cx="5389658" cy="1384995"/>
          </a:xfrm>
          <a:prstGeom prst="rect">
            <a:avLst/>
          </a:prstGeom>
          <a:noFill/>
        </p:spPr>
        <p:txBody>
          <a:bodyPr wrap="square" rtlCol="0">
            <a:spAutoFit/>
          </a:bodyPr>
          <a:lstStyle/>
          <a:p>
            <a:r>
              <a:rPr lang="en-US" sz="2800" dirty="0"/>
              <a:t>SELECT *, </a:t>
            </a:r>
            <a:r>
              <a:rPr lang="en-US" sz="2800" dirty="0" smtClean="0"/>
              <a:t>RANK</a:t>
            </a:r>
            <a:r>
              <a:rPr lang="en-US" sz="2800" dirty="0"/>
              <a:t>() OVER( ORDER BY</a:t>
            </a:r>
          </a:p>
          <a:p>
            <a:r>
              <a:rPr lang="en-US" sz="2800" dirty="0"/>
              <a:t> </a:t>
            </a:r>
            <a:r>
              <a:rPr lang="en-US" sz="2800" dirty="0" err="1"/>
              <a:t>CTE_Employees.Salary</a:t>
            </a:r>
            <a:r>
              <a:rPr lang="en-US" sz="2800" dirty="0"/>
              <a:t>  DESC)</a:t>
            </a:r>
          </a:p>
          <a:p>
            <a:r>
              <a:rPr lang="en-US" sz="2800" dirty="0"/>
              <a:t>AS </a:t>
            </a:r>
            <a:r>
              <a:rPr lang="en-US" sz="2800" dirty="0" smtClean="0"/>
              <a:t>[RANK</a:t>
            </a:r>
            <a:r>
              <a:rPr lang="en-US" sz="2800" dirty="0"/>
              <a:t>]  FROM </a:t>
            </a:r>
            <a:r>
              <a:rPr lang="en-US" sz="2800" dirty="0" err="1"/>
              <a:t>CTE_Employees</a:t>
            </a:r>
            <a:endParaRPr lang="ru-RU" sz="2800" dirty="0"/>
          </a:p>
        </p:txBody>
      </p:sp>
    </p:spTree>
    <p:extLst>
      <p:ext uri="{BB962C8B-B14F-4D97-AF65-F5344CB8AC3E}">
        <p14:creationId xmlns:p14="http://schemas.microsoft.com/office/powerpoint/2010/main" val="20840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71450" y="133350"/>
            <a:ext cx="11830050" cy="742950"/>
          </a:xfrm>
        </p:spPr>
        <p:txBody>
          <a:bodyPr/>
          <a:lstStyle/>
          <a:p>
            <a:pPr algn="ctr" fontAlgn="base"/>
            <a:r>
              <a:rPr lang="en-US" b="1" dirty="0"/>
              <a:t>ROW_NUMBER</a:t>
            </a:r>
            <a:r>
              <a:rPr lang="en-US" b="1" dirty="0" smtClean="0"/>
              <a:t>()   function</a:t>
            </a:r>
            <a:br>
              <a:rPr lang="en-US" b="1" dirty="0" smtClean="0"/>
            </a:b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1" y="1346231"/>
            <a:ext cx="9277349" cy="4444970"/>
          </a:xfrm>
          <a:prstGeom prst="rect">
            <a:avLst/>
          </a:prstGeom>
        </p:spPr>
      </p:pic>
      <p:sp>
        <p:nvSpPr>
          <p:cNvPr id="9" name="TextBox 8"/>
          <p:cNvSpPr txBox="1"/>
          <p:nvPr/>
        </p:nvSpPr>
        <p:spPr>
          <a:xfrm>
            <a:off x="1409701" y="5791200"/>
            <a:ext cx="8572500" cy="830997"/>
          </a:xfrm>
          <a:prstGeom prst="rect">
            <a:avLst/>
          </a:prstGeom>
          <a:noFill/>
        </p:spPr>
        <p:txBody>
          <a:bodyPr wrap="square" rtlCol="0">
            <a:spAutoFit/>
          </a:bodyPr>
          <a:lstStyle/>
          <a:p>
            <a:pPr algn="just"/>
            <a:r>
              <a:rPr lang="en-US" sz="2400" dirty="0" smtClean="0"/>
              <a:t>SELECT </a:t>
            </a:r>
            <a:r>
              <a:rPr lang="en-US" sz="2400" dirty="0"/>
              <a:t>*, ROW_NUMBER() OVER(PARTITION BY </a:t>
            </a:r>
            <a:r>
              <a:rPr lang="en-US" sz="2400" dirty="0" err="1"/>
              <a:t>CTE_Employees.CityName</a:t>
            </a:r>
            <a:endParaRPr lang="en-US" sz="2400" dirty="0"/>
          </a:p>
          <a:p>
            <a:pPr algn="just"/>
            <a:r>
              <a:rPr lang="en-US" sz="2400" dirty="0"/>
              <a:t>ORDER BY </a:t>
            </a:r>
            <a:r>
              <a:rPr lang="en-US" sz="2400" dirty="0" err="1"/>
              <a:t>CTE_Employees.CityName</a:t>
            </a:r>
            <a:r>
              <a:rPr lang="en-US" sz="2400" dirty="0"/>
              <a:t>) AS [Count] </a:t>
            </a:r>
            <a:r>
              <a:rPr lang="en-US" sz="2400" dirty="0" smtClean="0"/>
              <a:t> FROM </a:t>
            </a:r>
            <a:r>
              <a:rPr lang="en-US" sz="2400" dirty="0" err="1"/>
              <a:t>CTE_Employees</a:t>
            </a:r>
            <a:endParaRPr lang="ru-RU" sz="2400" dirty="0"/>
          </a:p>
        </p:txBody>
      </p:sp>
      <p:sp>
        <p:nvSpPr>
          <p:cNvPr id="10" name="TextBox 9"/>
          <p:cNvSpPr txBox="1"/>
          <p:nvPr/>
        </p:nvSpPr>
        <p:spPr>
          <a:xfrm>
            <a:off x="0" y="685800"/>
            <a:ext cx="12191999" cy="984885"/>
          </a:xfrm>
          <a:prstGeom prst="rect">
            <a:avLst/>
          </a:prstGeom>
          <a:noFill/>
        </p:spPr>
        <p:txBody>
          <a:bodyPr wrap="square" rtlCol="0">
            <a:spAutoFit/>
          </a:bodyPr>
          <a:lstStyle/>
          <a:p>
            <a:r>
              <a:rPr lang="en-US" sz="2000" dirty="0"/>
              <a:t>The name is self-explanatory. These functions assign a unique row number to each </a:t>
            </a:r>
            <a:r>
              <a:rPr lang="en-US" sz="2000" dirty="0" smtClean="0"/>
              <a:t>record. The </a:t>
            </a:r>
            <a:r>
              <a:rPr lang="en-US" sz="2000" dirty="0"/>
              <a:t>row number will be reset </a:t>
            </a:r>
            <a:r>
              <a:rPr lang="en-US" sz="2000" dirty="0" smtClean="0"/>
              <a:t>for each </a:t>
            </a:r>
          </a:p>
          <a:p>
            <a:r>
              <a:rPr lang="en-US" sz="2000" dirty="0" smtClean="0"/>
              <a:t>partition </a:t>
            </a:r>
            <a:r>
              <a:rPr lang="en-US" sz="2000" dirty="0"/>
              <a:t>if </a:t>
            </a:r>
            <a:r>
              <a:rPr lang="en-US" sz="2000" dirty="0" smtClean="0"/>
              <a:t>PARTITION </a:t>
            </a:r>
            <a:r>
              <a:rPr lang="en-US" sz="2000" dirty="0"/>
              <a:t>BY is specified. Let’s see how ROW_NUMBER() works without PARTITION BY and then with PARTITION BY.</a:t>
            </a:r>
            <a:r>
              <a:rPr lang="en-US" dirty="0"/>
              <a:t/>
            </a:r>
            <a:br>
              <a:rPr lang="en-US" dirty="0"/>
            </a:br>
            <a:endParaRPr lang="ru-RU" dirty="0"/>
          </a:p>
        </p:txBody>
      </p:sp>
    </p:spTree>
    <p:extLst>
      <p:ext uri="{BB962C8B-B14F-4D97-AF65-F5344CB8AC3E}">
        <p14:creationId xmlns:p14="http://schemas.microsoft.com/office/powerpoint/2010/main" val="1687682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5505450" y="1257300"/>
            <a:ext cx="6057900" cy="4110239"/>
          </a:xfrm>
        </p:spPr>
        <p:txBody>
          <a:bodyPr/>
          <a:lstStyle/>
          <a:p>
            <a:r>
              <a:rPr lang="en-US" sz="2400" b="1" dirty="0"/>
              <a:t>WITH</a:t>
            </a:r>
            <a:r>
              <a:rPr lang="en-US" sz="2400" dirty="0"/>
              <a:t> </a:t>
            </a:r>
            <a:r>
              <a:rPr lang="en-US" sz="2400" dirty="0" err="1"/>
              <a:t>cte_by_month</a:t>
            </a:r>
            <a:r>
              <a:rPr lang="en-US" sz="2400" dirty="0"/>
              <a:t> </a:t>
            </a:r>
            <a:r>
              <a:rPr lang="en-US" sz="2400" b="1" dirty="0"/>
              <a:t>AS</a:t>
            </a:r>
            <a:r>
              <a:rPr lang="en-US" sz="2400" dirty="0"/>
              <a:t>( </a:t>
            </a:r>
            <a:r>
              <a:rPr lang="en-US" sz="2400" b="1" dirty="0"/>
              <a:t>SELECT</a:t>
            </a:r>
            <a:r>
              <a:rPr lang="en-US" sz="2400" dirty="0"/>
              <a:t> </a:t>
            </a:r>
            <a:r>
              <a:rPr lang="en-US" sz="2400" b="1" dirty="0"/>
              <a:t>month</a:t>
            </a:r>
            <a:r>
              <a:rPr lang="en-US" sz="2400" dirty="0"/>
              <a:t>, </a:t>
            </a:r>
            <a:r>
              <a:rPr lang="en-US" sz="2400" b="1" dirty="0"/>
              <a:t>SUM</a:t>
            </a:r>
            <a:r>
              <a:rPr lang="en-US" sz="2400" dirty="0"/>
              <a:t>(</a:t>
            </a:r>
            <a:r>
              <a:rPr lang="en-US" sz="2400" dirty="0" err="1"/>
              <a:t>net_sales</a:t>
            </a:r>
            <a:r>
              <a:rPr lang="en-US" sz="2400" dirty="0"/>
              <a:t>) </a:t>
            </a:r>
            <a:r>
              <a:rPr lang="en-US" sz="2400" dirty="0" err="1"/>
              <a:t>net_sales</a:t>
            </a:r>
            <a:r>
              <a:rPr lang="en-US" sz="2400" dirty="0"/>
              <a:t> </a:t>
            </a:r>
            <a:endParaRPr lang="en-US" sz="2400" dirty="0" smtClean="0"/>
          </a:p>
          <a:p>
            <a:r>
              <a:rPr lang="en-US" sz="2400" b="1" dirty="0" smtClean="0"/>
              <a:t>FROM</a:t>
            </a:r>
            <a:r>
              <a:rPr lang="en-US" sz="2400" dirty="0" smtClean="0"/>
              <a:t> </a:t>
            </a:r>
            <a:r>
              <a:rPr lang="en-US" sz="2400" dirty="0"/>
              <a:t>sales.vw_netsales_2017 </a:t>
            </a:r>
            <a:r>
              <a:rPr lang="en-US" sz="2400" b="1" dirty="0"/>
              <a:t>GROUP</a:t>
            </a:r>
            <a:r>
              <a:rPr lang="en-US" sz="2400" dirty="0"/>
              <a:t> </a:t>
            </a:r>
            <a:r>
              <a:rPr lang="en-US" sz="2400" b="1" dirty="0"/>
              <a:t>BY</a:t>
            </a:r>
            <a:r>
              <a:rPr lang="en-US" sz="2400" dirty="0"/>
              <a:t> </a:t>
            </a:r>
            <a:r>
              <a:rPr lang="en-US" sz="2400" b="1" dirty="0"/>
              <a:t>month</a:t>
            </a:r>
            <a:r>
              <a:rPr lang="en-US" sz="2400" dirty="0"/>
              <a:t> </a:t>
            </a:r>
            <a:r>
              <a:rPr lang="en-US" sz="2400" dirty="0" smtClean="0"/>
              <a:t>) </a:t>
            </a:r>
          </a:p>
          <a:p>
            <a:r>
              <a:rPr lang="en-US" sz="2400" b="1" dirty="0" smtClean="0"/>
              <a:t>SELECT</a:t>
            </a:r>
            <a:r>
              <a:rPr lang="en-US" sz="2400" dirty="0" smtClean="0"/>
              <a:t>  </a:t>
            </a:r>
            <a:r>
              <a:rPr lang="en-US" sz="2400" b="1" dirty="0" smtClean="0"/>
              <a:t>month</a:t>
            </a:r>
            <a:r>
              <a:rPr lang="en-US" sz="2400" dirty="0"/>
              <a:t>, </a:t>
            </a:r>
            <a:r>
              <a:rPr lang="en-US" sz="2400" b="1" dirty="0"/>
              <a:t>FORMAT</a:t>
            </a:r>
            <a:r>
              <a:rPr lang="en-US" sz="2400" dirty="0"/>
              <a:t>(</a:t>
            </a:r>
            <a:r>
              <a:rPr lang="en-US" sz="2400" dirty="0" err="1"/>
              <a:t>net_sales,'C','en</a:t>
            </a:r>
            <a:r>
              <a:rPr lang="en-US" sz="2400" dirty="0"/>
              <a:t>-US') </a:t>
            </a:r>
            <a:r>
              <a:rPr lang="en-US" sz="2400" dirty="0" err="1"/>
              <a:t>net_sales</a:t>
            </a:r>
            <a:r>
              <a:rPr lang="en-US" sz="2400" dirty="0"/>
              <a:t>, NTILE(4</a:t>
            </a:r>
            <a:r>
              <a:rPr lang="en-US" sz="2400" dirty="0" smtClean="0"/>
              <a:t>)</a:t>
            </a:r>
          </a:p>
          <a:p>
            <a:r>
              <a:rPr lang="en-US" sz="2400" dirty="0" smtClean="0"/>
              <a:t> </a:t>
            </a:r>
            <a:r>
              <a:rPr lang="en-US" sz="2400" b="1" dirty="0"/>
              <a:t>OVER</a:t>
            </a:r>
            <a:r>
              <a:rPr lang="en-US" sz="2400" dirty="0"/>
              <a:t>( </a:t>
            </a:r>
            <a:r>
              <a:rPr lang="en-US" sz="2400" b="1" dirty="0"/>
              <a:t>ORDER</a:t>
            </a:r>
            <a:r>
              <a:rPr lang="en-US" sz="2400" dirty="0"/>
              <a:t> </a:t>
            </a:r>
            <a:r>
              <a:rPr lang="en-US" sz="2400" b="1" dirty="0"/>
              <a:t>BY</a:t>
            </a:r>
            <a:r>
              <a:rPr lang="en-US" sz="2400" dirty="0"/>
              <a:t> </a:t>
            </a:r>
            <a:r>
              <a:rPr lang="en-US" sz="2400" dirty="0" err="1"/>
              <a:t>net_sales</a:t>
            </a:r>
            <a:r>
              <a:rPr lang="en-US" sz="2400" dirty="0"/>
              <a:t> </a:t>
            </a:r>
            <a:r>
              <a:rPr lang="en-US" sz="2400" b="1" dirty="0"/>
              <a:t>DESC</a:t>
            </a:r>
            <a:r>
              <a:rPr lang="en-US" sz="2400" dirty="0"/>
              <a:t> ) </a:t>
            </a:r>
            <a:r>
              <a:rPr lang="en-US" sz="2400" dirty="0" err="1" smtClean="0"/>
              <a:t>net_sales_group</a:t>
            </a:r>
            <a:endParaRPr lang="en-US" sz="2400" dirty="0" smtClean="0"/>
          </a:p>
          <a:p>
            <a:r>
              <a:rPr lang="en-US" sz="2400" dirty="0" smtClean="0"/>
              <a:t> </a:t>
            </a:r>
            <a:r>
              <a:rPr lang="en-US" sz="2400" b="1" dirty="0"/>
              <a:t>FROM</a:t>
            </a:r>
            <a:r>
              <a:rPr lang="en-US" sz="2400" dirty="0"/>
              <a:t> </a:t>
            </a:r>
            <a:r>
              <a:rPr lang="en-US" sz="2400" dirty="0" err="1"/>
              <a:t>cte_by_month</a:t>
            </a:r>
            <a:r>
              <a:rPr lang="en-US" sz="2400" dirty="0"/>
              <a:t>;</a:t>
            </a:r>
            <a:endParaRPr lang="ru-RU" sz="2400" dirty="0"/>
          </a:p>
        </p:txBody>
      </p:sp>
      <p:sp>
        <p:nvSpPr>
          <p:cNvPr id="7" name="Заголовок 6"/>
          <p:cNvSpPr>
            <a:spLocks noGrp="1"/>
          </p:cNvSpPr>
          <p:nvPr>
            <p:ph type="title"/>
          </p:nvPr>
        </p:nvSpPr>
        <p:spPr>
          <a:xfrm>
            <a:off x="2743200" y="381001"/>
            <a:ext cx="6991350" cy="685800"/>
          </a:xfrm>
        </p:spPr>
        <p:txBody>
          <a:bodyPr/>
          <a:lstStyle/>
          <a:p>
            <a:r>
              <a:rPr lang="en-US" dirty="0"/>
              <a:t>SQL Server NTILE() function </a:t>
            </a:r>
            <a:br>
              <a:rPr lang="en-US" dirty="0"/>
            </a:b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09" y="1257300"/>
            <a:ext cx="5165191" cy="5396733"/>
          </a:xfrm>
          <a:prstGeom prst="rect">
            <a:avLst/>
          </a:prstGeom>
        </p:spPr>
      </p:pic>
    </p:spTree>
    <p:extLst>
      <p:ext uri="{BB962C8B-B14F-4D97-AF65-F5344CB8AC3E}">
        <p14:creationId xmlns:p14="http://schemas.microsoft.com/office/powerpoint/2010/main" val="2338759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514350" y="800100"/>
            <a:ext cx="10972800" cy="933450"/>
          </a:xfrm>
        </p:spPr>
        <p:txBody>
          <a:bodyPr/>
          <a:lstStyle/>
          <a:p>
            <a:pPr fontAlgn="base" latinLnBrk="1"/>
            <a:r>
              <a:rPr lang="en-US" sz="2400" dirty="0"/>
              <a:t>SELECT </a:t>
            </a:r>
            <a:r>
              <a:rPr lang="en-US" sz="2400" dirty="0" err="1"/>
              <a:t>order_id,customer_name,city</a:t>
            </a:r>
            <a:r>
              <a:rPr lang="en-US" sz="2400" dirty="0"/>
              <a:t>, </a:t>
            </a:r>
            <a:r>
              <a:rPr lang="en-US" sz="2400" dirty="0" err="1" smtClean="0"/>
              <a:t>order_amount,order_date</a:t>
            </a:r>
            <a:r>
              <a:rPr lang="en-US" sz="2400" dirty="0" smtClean="0"/>
              <a:t>,  LAG(order_date,1</a:t>
            </a:r>
            <a:r>
              <a:rPr lang="en-US" sz="2400" dirty="0"/>
              <a:t>) </a:t>
            </a:r>
            <a:endParaRPr lang="en-US" sz="2400" dirty="0" smtClean="0"/>
          </a:p>
          <a:p>
            <a:pPr fontAlgn="base" latinLnBrk="1"/>
            <a:r>
              <a:rPr lang="en-US" sz="2400" dirty="0" smtClean="0"/>
              <a:t>OVER(ORDER </a:t>
            </a:r>
            <a:r>
              <a:rPr lang="en-US" sz="2400" dirty="0"/>
              <a:t>BY </a:t>
            </a:r>
            <a:r>
              <a:rPr lang="en-US" sz="2400" dirty="0" err="1"/>
              <a:t>order_date</a:t>
            </a:r>
            <a:r>
              <a:rPr lang="en-US" sz="2400" dirty="0"/>
              <a:t>) </a:t>
            </a:r>
            <a:r>
              <a:rPr lang="en-US" sz="2400" dirty="0" err="1" smtClean="0"/>
              <a:t>prev_order_date</a:t>
            </a:r>
            <a:r>
              <a:rPr lang="en-US" sz="2400" dirty="0"/>
              <a:t> </a:t>
            </a:r>
            <a:r>
              <a:rPr lang="en-US" sz="2400" dirty="0" smtClean="0"/>
              <a:t>   FROM </a:t>
            </a:r>
            <a:r>
              <a:rPr lang="en-US" sz="2400" dirty="0"/>
              <a:t>[</a:t>
            </a:r>
            <a:r>
              <a:rPr lang="en-US" sz="2400" dirty="0" err="1"/>
              <a:t>dbo</a:t>
            </a:r>
            <a:r>
              <a:rPr lang="en-US" sz="2400" dirty="0"/>
              <a:t>].[Orders]</a:t>
            </a:r>
          </a:p>
          <a:p>
            <a:endParaRPr lang="ru-RU" dirty="0"/>
          </a:p>
        </p:txBody>
      </p:sp>
      <p:sp>
        <p:nvSpPr>
          <p:cNvPr id="3" name="Текст 2"/>
          <p:cNvSpPr>
            <a:spLocks noGrp="1"/>
          </p:cNvSpPr>
          <p:nvPr>
            <p:ph type="body" sz="quarter" idx="14"/>
          </p:nvPr>
        </p:nvSpPr>
        <p:spPr>
          <a:xfrm>
            <a:off x="3238500" y="5067300"/>
            <a:ext cx="1981200" cy="685801"/>
          </a:xfrm>
        </p:spPr>
        <p:txBody>
          <a:bodyPr/>
          <a:lstStyle/>
          <a:p>
            <a:endParaRPr lang="ru-RU" dirty="0"/>
          </a:p>
        </p:txBody>
      </p:sp>
      <p:sp>
        <p:nvSpPr>
          <p:cNvPr id="4" name="Текст 3"/>
          <p:cNvSpPr>
            <a:spLocks noGrp="1"/>
          </p:cNvSpPr>
          <p:nvPr>
            <p:ph type="body" sz="quarter" idx="15"/>
          </p:nvPr>
        </p:nvSpPr>
        <p:spPr>
          <a:xfrm>
            <a:off x="5695950" y="6000751"/>
            <a:ext cx="1981200" cy="685800"/>
          </a:xfrm>
        </p:spPr>
        <p:txBody>
          <a:bodyPr/>
          <a:lstStyle/>
          <a:p>
            <a:endParaRPr lang="ru-RU" dirty="0"/>
          </a:p>
        </p:txBody>
      </p:sp>
      <p:sp>
        <p:nvSpPr>
          <p:cNvPr id="5" name="Текст 4"/>
          <p:cNvSpPr>
            <a:spLocks noGrp="1"/>
          </p:cNvSpPr>
          <p:nvPr>
            <p:ph type="body" sz="quarter" idx="16"/>
          </p:nvPr>
        </p:nvSpPr>
        <p:spPr>
          <a:xfrm>
            <a:off x="8039100" y="4286250"/>
            <a:ext cx="1981200" cy="685801"/>
          </a:xfrm>
        </p:spPr>
        <p:txBody>
          <a:bodyPr/>
          <a:lstStyle/>
          <a:p>
            <a:endParaRPr lang="ru-RU" dirty="0"/>
          </a:p>
        </p:txBody>
      </p:sp>
      <p:sp>
        <p:nvSpPr>
          <p:cNvPr id="6" name="Текст 5"/>
          <p:cNvSpPr>
            <a:spLocks noGrp="1"/>
          </p:cNvSpPr>
          <p:nvPr>
            <p:ph type="body" sz="quarter" idx="17"/>
          </p:nvPr>
        </p:nvSpPr>
        <p:spPr>
          <a:xfrm>
            <a:off x="10077450" y="4114801"/>
            <a:ext cx="1981200" cy="685800"/>
          </a:xfrm>
        </p:spPr>
        <p:txBody>
          <a:bodyPr/>
          <a:lstStyle/>
          <a:p>
            <a:endParaRPr lang="ru-RU"/>
          </a:p>
        </p:txBody>
      </p:sp>
      <p:sp>
        <p:nvSpPr>
          <p:cNvPr id="7" name="Заголовок 6"/>
          <p:cNvSpPr>
            <a:spLocks noGrp="1"/>
          </p:cNvSpPr>
          <p:nvPr>
            <p:ph type="title"/>
          </p:nvPr>
        </p:nvSpPr>
        <p:spPr>
          <a:xfrm>
            <a:off x="4343400" y="190501"/>
            <a:ext cx="5353050" cy="685800"/>
          </a:xfrm>
        </p:spPr>
        <p:txBody>
          <a:bodyPr/>
          <a:lstStyle/>
          <a:p>
            <a:r>
              <a:rPr lang="en-US" b="1" dirty="0"/>
              <a:t>LAG() </a:t>
            </a:r>
            <a:r>
              <a:rPr lang="en-US" b="1" dirty="0" smtClean="0"/>
              <a:t>  function</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707173"/>
            <a:ext cx="10801351" cy="4154366"/>
          </a:xfrm>
          <a:prstGeom prst="rect">
            <a:avLst/>
          </a:prstGeom>
        </p:spPr>
      </p:pic>
    </p:spTree>
    <p:extLst>
      <p:ext uri="{BB962C8B-B14F-4D97-AF65-F5344CB8AC3E}">
        <p14:creationId xmlns:p14="http://schemas.microsoft.com/office/powerpoint/2010/main" val="4216190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685800" y="655648"/>
            <a:ext cx="10991850" cy="1085850"/>
          </a:xfrm>
        </p:spPr>
        <p:txBody>
          <a:bodyPr/>
          <a:lstStyle/>
          <a:p>
            <a:pPr fontAlgn="base" latinLnBrk="1"/>
            <a:r>
              <a:rPr lang="en-US" sz="2400" dirty="0"/>
              <a:t>SELECT </a:t>
            </a:r>
            <a:r>
              <a:rPr lang="en-US" sz="2400" dirty="0" err="1"/>
              <a:t>order_id,customer_name,city</a:t>
            </a:r>
            <a:r>
              <a:rPr lang="en-US" sz="2400" dirty="0"/>
              <a:t>, </a:t>
            </a:r>
            <a:r>
              <a:rPr lang="en-US" sz="2400" dirty="0" err="1" smtClean="0"/>
              <a:t>order_amount,order_date</a:t>
            </a:r>
            <a:r>
              <a:rPr lang="en-US" sz="2400" dirty="0" smtClean="0"/>
              <a:t>,  LEAD(order_date,1</a:t>
            </a:r>
            <a:r>
              <a:rPr lang="en-US" sz="2400" dirty="0"/>
              <a:t>) </a:t>
            </a:r>
            <a:endParaRPr lang="en-US" sz="2400" dirty="0" smtClean="0"/>
          </a:p>
          <a:p>
            <a:pPr fontAlgn="base" latinLnBrk="1"/>
            <a:r>
              <a:rPr lang="en-US" sz="2400" dirty="0" smtClean="0"/>
              <a:t>OVER(ORDER </a:t>
            </a:r>
            <a:r>
              <a:rPr lang="en-US" sz="2400" dirty="0"/>
              <a:t>BY </a:t>
            </a:r>
            <a:r>
              <a:rPr lang="en-US" sz="2400" dirty="0" err="1"/>
              <a:t>order_date</a:t>
            </a:r>
            <a:r>
              <a:rPr lang="en-US" sz="2400" dirty="0"/>
              <a:t>) </a:t>
            </a:r>
            <a:r>
              <a:rPr lang="en-US" sz="2400" dirty="0" err="1" smtClean="0"/>
              <a:t>next_order_date</a:t>
            </a:r>
            <a:r>
              <a:rPr lang="en-US" sz="2400" dirty="0"/>
              <a:t> </a:t>
            </a:r>
            <a:r>
              <a:rPr lang="en-US" sz="2400" dirty="0" smtClean="0"/>
              <a:t>  FROM </a:t>
            </a:r>
            <a:r>
              <a:rPr lang="en-US" sz="2400" dirty="0"/>
              <a:t>[</a:t>
            </a:r>
            <a:r>
              <a:rPr lang="en-US" sz="2400" dirty="0" err="1"/>
              <a:t>dbo</a:t>
            </a:r>
            <a:r>
              <a:rPr lang="en-US" sz="2400" dirty="0"/>
              <a:t>].[Orders]</a:t>
            </a:r>
          </a:p>
          <a:p>
            <a:pPr fontAlgn="base" latinLnBrk="1"/>
            <a:r>
              <a:rPr lang="en-US" dirty="0"/>
              <a:t> </a:t>
            </a:r>
          </a:p>
          <a:p>
            <a:endParaRPr lang="ru-RU" dirty="0"/>
          </a:p>
        </p:txBody>
      </p:sp>
      <p:sp>
        <p:nvSpPr>
          <p:cNvPr id="3" name="Текст 2"/>
          <p:cNvSpPr>
            <a:spLocks noGrp="1"/>
          </p:cNvSpPr>
          <p:nvPr>
            <p:ph type="body" sz="quarter" idx="14"/>
          </p:nvPr>
        </p:nvSpPr>
        <p:spPr/>
        <p:txBody>
          <a:bodyPr/>
          <a:lstStyle/>
          <a:p>
            <a:endParaRPr lang="ru-RU"/>
          </a:p>
        </p:txBody>
      </p:sp>
      <p:sp>
        <p:nvSpPr>
          <p:cNvPr id="4" name="Текст 3"/>
          <p:cNvSpPr>
            <a:spLocks noGrp="1"/>
          </p:cNvSpPr>
          <p:nvPr>
            <p:ph type="body" sz="quarter" idx="15"/>
          </p:nvPr>
        </p:nvSpPr>
        <p:spPr/>
        <p:txBody>
          <a:bodyPr/>
          <a:lstStyle/>
          <a:p>
            <a:endParaRPr lang="ru-RU"/>
          </a:p>
        </p:txBody>
      </p:sp>
      <p:sp>
        <p:nvSpPr>
          <p:cNvPr id="5" name="Текст 4"/>
          <p:cNvSpPr>
            <a:spLocks noGrp="1"/>
          </p:cNvSpPr>
          <p:nvPr>
            <p:ph type="body" sz="quarter" idx="16"/>
          </p:nvPr>
        </p:nvSpPr>
        <p:spPr/>
        <p:txBody>
          <a:bodyPr/>
          <a:lstStyle/>
          <a:p>
            <a:endParaRPr lang="ru-RU"/>
          </a:p>
        </p:txBody>
      </p:sp>
      <p:sp>
        <p:nvSpPr>
          <p:cNvPr id="6" name="Текст 5"/>
          <p:cNvSpPr>
            <a:spLocks noGrp="1"/>
          </p:cNvSpPr>
          <p:nvPr>
            <p:ph type="body" sz="quarter" idx="17"/>
          </p:nvPr>
        </p:nvSpPr>
        <p:spPr/>
        <p:txBody>
          <a:bodyPr/>
          <a:lstStyle/>
          <a:p>
            <a:endParaRPr lang="ru-RU"/>
          </a:p>
        </p:txBody>
      </p:sp>
      <p:sp>
        <p:nvSpPr>
          <p:cNvPr id="7" name="Заголовок 6"/>
          <p:cNvSpPr>
            <a:spLocks noGrp="1"/>
          </p:cNvSpPr>
          <p:nvPr>
            <p:ph type="title"/>
          </p:nvPr>
        </p:nvSpPr>
        <p:spPr>
          <a:xfrm>
            <a:off x="3790950" y="133351"/>
            <a:ext cx="4267200" cy="685800"/>
          </a:xfrm>
        </p:spPr>
        <p:txBody>
          <a:bodyPr/>
          <a:lstStyle/>
          <a:p>
            <a:r>
              <a:rPr lang="en-US" dirty="0"/>
              <a:t>LEAD() function</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627198"/>
            <a:ext cx="8991600" cy="4148442"/>
          </a:xfrm>
          <a:prstGeom prst="rect">
            <a:avLst/>
          </a:prstGeom>
        </p:spPr>
      </p:pic>
    </p:spTree>
    <p:extLst>
      <p:ext uri="{BB962C8B-B14F-4D97-AF65-F5344CB8AC3E}">
        <p14:creationId xmlns:p14="http://schemas.microsoft.com/office/powerpoint/2010/main" val="1686655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85750" y="742950"/>
            <a:ext cx="11639550" cy="1352550"/>
          </a:xfrm>
        </p:spPr>
        <p:txBody>
          <a:bodyPr/>
          <a:lstStyle/>
          <a:p>
            <a:pPr fontAlgn="base" latinLnBrk="1"/>
            <a:r>
              <a:rPr lang="en-US" sz="2400" dirty="0"/>
              <a:t>SELECT </a:t>
            </a:r>
            <a:r>
              <a:rPr lang="en-US" sz="2400" dirty="0" err="1"/>
              <a:t>order_id,order_date,customer_name,city</a:t>
            </a:r>
            <a:r>
              <a:rPr lang="en-US" sz="2400" dirty="0"/>
              <a:t>, </a:t>
            </a:r>
            <a:r>
              <a:rPr lang="en-US" sz="2400" dirty="0" err="1"/>
              <a:t>order_amount</a:t>
            </a:r>
            <a:r>
              <a:rPr lang="en-US" sz="2400" dirty="0"/>
              <a:t>,</a:t>
            </a:r>
          </a:p>
          <a:p>
            <a:pPr fontAlgn="base" latinLnBrk="1"/>
            <a:r>
              <a:rPr lang="en-US" sz="2400" dirty="0"/>
              <a:t>FIRST_VALUE(</a:t>
            </a:r>
            <a:r>
              <a:rPr lang="en-US" sz="2400" dirty="0" err="1"/>
              <a:t>order_date</a:t>
            </a:r>
            <a:r>
              <a:rPr lang="en-US" sz="2400" dirty="0"/>
              <a:t>) OVER(PARTITION BY city ORDER BY city) </a:t>
            </a:r>
            <a:r>
              <a:rPr lang="en-US" sz="2400" dirty="0" err="1"/>
              <a:t>first_order_date</a:t>
            </a:r>
            <a:r>
              <a:rPr lang="en-US" sz="2400" dirty="0"/>
              <a:t>,</a:t>
            </a:r>
          </a:p>
          <a:p>
            <a:pPr fontAlgn="base" latinLnBrk="1"/>
            <a:r>
              <a:rPr lang="en-US" sz="2400" dirty="0"/>
              <a:t>LAST_VALUE(</a:t>
            </a:r>
            <a:r>
              <a:rPr lang="en-US" sz="2400" dirty="0" err="1"/>
              <a:t>order_date</a:t>
            </a:r>
            <a:r>
              <a:rPr lang="en-US" sz="2400" dirty="0"/>
              <a:t>) OVER(PARTITION BY city ORDER BY city) </a:t>
            </a:r>
            <a:r>
              <a:rPr lang="en-US" sz="2400" dirty="0" err="1" smtClean="0"/>
              <a:t>last_order_date</a:t>
            </a:r>
            <a:r>
              <a:rPr lang="en-US" sz="2400" dirty="0"/>
              <a:t> </a:t>
            </a:r>
            <a:r>
              <a:rPr lang="en-US" sz="2400" dirty="0" smtClean="0"/>
              <a:t> FROM </a:t>
            </a:r>
            <a:r>
              <a:rPr lang="en-US" sz="2400" dirty="0"/>
              <a:t>[</a:t>
            </a:r>
            <a:r>
              <a:rPr lang="en-US" sz="2400" dirty="0" err="1"/>
              <a:t>dbo</a:t>
            </a:r>
            <a:r>
              <a:rPr lang="en-US" sz="2400" dirty="0"/>
              <a:t>].[Orders]</a:t>
            </a:r>
          </a:p>
          <a:p>
            <a:endParaRPr lang="ru-RU" sz="2400" dirty="0"/>
          </a:p>
        </p:txBody>
      </p:sp>
      <p:sp>
        <p:nvSpPr>
          <p:cNvPr id="3" name="Текст 2"/>
          <p:cNvSpPr>
            <a:spLocks noGrp="1"/>
          </p:cNvSpPr>
          <p:nvPr>
            <p:ph type="body" sz="quarter" idx="14"/>
          </p:nvPr>
        </p:nvSpPr>
        <p:spPr>
          <a:xfrm>
            <a:off x="0" y="6115050"/>
            <a:ext cx="12192000" cy="742950"/>
          </a:xfrm>
        </p:spPr>
        <p:txBody>
          <a:bodyPr/>
          <a:lstStyle/>
          <a:p>
            <a:r>
              <a:rPr lang="en-US" sz="2100" dirty="0"/>
              <a:t>These functions help you to identify first and last record within a partition or entire table if </a:t>
            </a:r>
            <a:r>
              <a:rPr lang="en-US" sz="2100" b="1" dirty="0"/>
              <a:t>PARTITION </a:t>
            </a:r>
            <a:r>
              <a:rPr lang="en-US" sz="2100" b="1" dirty="0" smtClean="0"/>
              <a:t>BY </a:t>
            </a:r>
            <a:r>
              <a:rPr lang="en-US" sz="2100" dirty="0"/>
              <a:t> is not specified.</a:t>
            </a:r>
            <a:endParaRPr lang="ru-RU" sz="2100" dirty="0"/>
          </a:p>
        </p:txBody>
      </p:sp>
      <p:sp>
        <p:nvSpPr>
          <p:cNvPr id="6" name="Текст 5"/>
          <p:cNvSpPr>
            <a:spLocks noGrp="1"/>
          </p:cNvSpPr>
          <p:nvPr>
            <p:ph type="body" sz="quarter" idx="17"/>
          </p:nvPr>
        </p:nvSpPr>
        <p:spPr>
          <a:xfrm>
            <a:off x="2533650" y="5543551"/>
            <a:ext cx="1981200" cy="685800"/>
          </a:xfrm>
        </p:spPr>
        <p:txBody>
          <a:bodyPr/>
          <a:lstStyle/>
          <a:p>
            <a:endParaRPr lang="ru-RU" dirty="0"/>
          </a:p>
        </p:txBody>
      </p:sp>
      <p:sp>
        <p:nvSpPr>
          <p:cNvPr id="7" name="Заголовок 6"/>
          <p:cNvSpPr>
            <a:spLocks noGrp="1"/>
          </p:cNvSpPr>
          <p:nvPr>
            <p:ph type="title"/>
          </p:nvPr>
        </p:nvSpPr>
        <p:spPr>
          <a:xfrm>
            <a:off x="1104900" y="133351"/>
            <a:ext cx="10820400" cy="685800"/>
          </a:xfrm>
        </p:spPr>
        <p:txBody>
          <a:bodyPr/>
          <a:lstStyle/>
          <a:p>
            <a:r>
              <a:rPr lang="en-US" b="1" dirty="0"/>
              <a:t>FIRST_VALUE() and LAST_VALUE()</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1" y="2126346"/>
            <a:ext cx="9582149" cy="3932047"/>
          </a:xfrm>
          <a:prstGeom prst="rect">
            <a:avLst/>
          </a:prstGeom>
        </p:spPr>
      </p:pic>
    </p:spTree>
    <p:extLst>
      <p:ext uri="{BB962C8B-B14F-4D97-AF65-F5344CB8AC3E}">
        <p14:creationId xmlns:p14="http://schemas.microsoft.com/office/powerpoint/2010/main" val="2060662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685800" y="171451"/>
            <a:ext cx="10820400" cy="1047750"/>
          </a:xfrm>
        </p:spPr>
        <p:txBody>
          <a:bodyPr/>
          <a:lstStyle/>
          <a:p>
            <a:r>
              <a:rPr lang="en-US" dirty="0" smtClean="0"/>
              <a:t>Using GROUP BY And Window functions together</a:t>
            </a:r>
            <a:endParaRPr lang="ru-RU" dirty="0"/>
          </a:p>
        </p:txBody>
      </p:sp>
      <p:sp>
        <p:nvSpPr>
          <p:cNvPr id="8" name="TextBox 7"/>
          <p:cNvSpPr txBox="1"/>
          <p:nvPr/>
        </p:nvSpPr>
        <p:spPr>
          <a:xfrm>
            <a:off x="95250" y="704850"/>
            <a:ext cx="11906250" cy="830997"/>
          </a:xfrm>
          <a:prstGeom prst="rect">
            <a:avLst/>
          </a:prstGeom>
          <a:noFill/>
        </p:spPr>
        <p:txBody>
          <a:bodyPr wrap="square" rtlCol="0">
            <a:spAutoFit/>
          </a:bodyPr>
          <a:lstStyle/>
          <a:p>
            <a:r>
              <a:rPr lang="en-US" sz="2400" dirty="0" smtClean="0"/>
              <a:t>When you try execute </a:t>
            </a:r>
            <a:r>
              <a:rPr lang="en-US" sz="2400" dirty="0"/>
              <a:t>GROUP BY And Window functions </a:t>
            </a:r>
            <a:r>
              <a:rPr lang="en-US" sz="2400" dirty="0" smtClean="0"/>
              <a:t> in one table you will  get an error. </a:t>
            </a:r>
          </a:p>
          <a:p>
            <a:r>
              <a:rPr lang="en-US" sz="2400" dirty="0" smtClean="0"/>
              <a:t>If you want to use them together you can Use a lot  of ways such as CTE, derived tables etc. For  example</a:t>
            </a:r>
            <a:endParaRPr lang="ru-RU" sz="2400" dirty="0"/>
          </a:p>
        </p:txBody>
      </p:sp>
      <p:sp>
        <p:nvSpPr>
          <p:cNvPr id="9" name="TextBox 8"/>
          <p:cNvSpPr txBox="1"/>
          <p:nvPr/>
        </p:nvSpPr>
        <p:spPr>
          <a:xfrm>
            <a:off x="95250" y="1535847"/>
            <a:ext cx="12096750" cy="5078313"/>
          </a:xfrm>
          <a:prstGeom prst="rect">
            <a:avLst/>
          </a:prstGeom>
          <a:noFill/>
        </p:spPr>
        <p:txBody>
          <a:bodyPr wrap="square" rtlCol="0">
            <a:spAutoFit/>
          </a:bodyPr>
          <a:lstStyle/>
          <a:p>
            <a:r>
              <a:rPr lang="en-US" dirty="0"/>
              <a:t>WITH </a:t>
            </a:r>
            <a:r>
              <a:rPr lang="en-US" dirty="0" err="1"/>
              <a:t>CTE_ParkingCostsForEmployees</a:t>
            </a:r>
            <a:r>
              <a:rPr lang="en-US" dirty="0"/>
              <a:t>(</a:t>
            </a:r>
            <a:r>
              <a:rPr lang="en-US" dirty="0" err="1"/>
              <a:t>LotName</a:t>
            </a:r>
            <a:r>
              <a:rPr lang="en-US" dirty="0"/>
              <a:t>, Position, Salary, [Count Positions], [Cost By Positions])</a:t>
            </a:r>
          </a:p>
          <a:p>
            <a:r>
              <a:rPr lang="en-US" dirty="0"/>
              <a:t>AS</a:t>
            </a:r>
          </a:p>
          <a:p>
            <a:r>
              <a:rPr lang="ru-RU" dirty="0" smtClean="0"/>
              <a:t>(</a:t>
            </a:r>
            <a:r>
              <a:rPr lang="en-US" dirty="0" smtClean="0"/>
              <a:t> SELECT </a:t>
            </a:r>
            <a:r>
              <a:rPr lang="en-US" dirty="0"/>
              <a:t>TOP 1000  </a:t>
            </a:r>
            <a:r>
              <a:rPr lang="en-US" dirty="0" err="1"/>
              <a:t>L.LotName</a:t>
            </a:r>
            <a:r>
              <a:rPr lang="en-US" dirty="0"/>
              <a:t>,  </a:t>
            </a:r>
            <a:r>
              <a:rPr lang="en-US" dirty="0" err="1"/>
              <a:t>P.Title</a:t>
            </a:r>
            <a:r>
              <a:rPr lang="en-US" dirty="0"/>
              <a:t> AS Position, AVG(</a:t>
            </a:r>
            <a:r>
              <a:rPr lang="en-US" dirty="0" err="1"/>
              <a:t>E.Salary</a:t>
            </a:r>
            <a:r>
              <a:rPr lang="en-US" dirty="0"/>
              <a:t>) AS </a:t>
            </a:r>
            <a:r>
              <a:rPr lang="en-US" dirty="0" smtClean="0"/>
              <a:t>Salary, COUNT(</a:t>
            </a:r>
            <a:r>
              <a:rPr lang="en-US" dirty="0" err="1" smtClean="0"/>
              <a:t>P.Title</a:t>
            </a:r>
            <a:r>
              <a:rPr lang="en-US" dirty="0"/>
              <a:t>) AS [Count Position], </a:t>
            </a:r>
            <a:r>
              <a:rPr lang="en-US" dirty="0" smtClean="0"/>
              <a:t> SUM(</a:t>
            </a:r>
            <a:r>
              <a:rPr lang="en-US" dirty="0" err="1" smtClean="0"/>
              <a:t>E.Salary</a:t>
            </a:r>
            <a:r>
              <a:rPr lang="en-US" dirty="0"/>
              <a:t>) AS [Total Cost] </a:t>
            </a:r>
          </a:p>
          <a:p>
            <a:r>
              <a:rPr lang="en-US" dirty="0"/>
              <a:t>FROM [Staff].[Employees] AS E</a:t>
            </a:r>
          </a:p>
          <a:p>
            <a:r>
              <a:rPr lang="en-US" dirty="0"/>
              <a:t>INNER JOIN [Parking].[Lots] AS </a:t>
            </a:r>
            <a:r>
              <a:rPr lang="en-US" dirty="0" smtClean="0"/>
              <a:t>L  ON </a:t>
            </a:r>
            <a:r>
              <a:rPr lang="en-US" dirty="0" err="1" smtClean="0"/>
              <a:t>E.LotID</a:t>
            </a:r>
            <a:r>
              <a:rPr lang="en-US" dirty="0" smtClean="0"/>
              <a:t> = </a:t>
            </a:r>
            <a:r>
              <a:rPr lang="en-US" dirty="0" err="1" smtClean="0"/>
              <a:t>L.LotID</a:t>
            </a:r>
            <a:endParaRPr lang="en-US" dirty="0" smtClean="0"/>
          </a:p>
          <a:p>
            <a:r>
              <a:rPr lang="en-US" dirty="0" smtClean="0"/>
              <a:t>INNER </a:t>
            </a:r>
            <a:r>
              <a:rPr lang="en-US" dirty="0"/>
              <a:t>JOIN [Staff].[Positions] AS </a:t>
            </a:r>
            <a:r>
              <a:rPr lang="en-US" dirty="0" smtClean="0"/>
              <a:t>P  ON </a:t>
            </a:r>
            <a:r>
              <a:rPr lang="en-US" dirty="0" err="1"/>
              <a:t>E.PositionID</a:t>
            </a:r>
            <a:r>
              <a:rPr lang="en-US" dirty="0"/>
              <a:t> = </a:t>
            </a:r>
            <a:r>
              <a:rPr lang="en-US" dirty="0" err="1" smtClean="0"/>
              <a:t>P.PositionID</a:t>
            </a:r>
            <a:r>
              <a:rPr lang="en-US" dirty="0"/>
              <a:t> </a:t>
            </a:r>
            <a:r>
              <a:rPr lang="en-US" dirty="0" smtClean="0"/>
              <a:t> </a:t>
            </a:r>
          </a:p>
          <a:p>
            <a:r>
              <a:rPr lang="en-US" dirty="0" smtClean="0"/>
              <a:t>INNER </a:t>
            </a:r>
            <a:r>
              <a:rPr lang="en-US" dirty="0"/>
              <a:t>JOIN [Location].[Cities] AS </a:t>
            </a:r>
            <a:r>
              <a:rPr lang="en-US" dirty="0" smtClean="0"/>
              <a:t>C  ON </a:t>
            </a:r>
            <a:r>
              <a:rPr lang="en-US" dirty="0" err="1"/>
              <a:t>E.CityID</a:t>
            </a:r>
            <a:r>
              <a:rPr lang="en-US" dirty="0"/>
              <a:t> = </a:t>
            </a:r>
            <a:r>
              <a:rPr lang="en-US" dirty="0" err="1"/>
              <a:t>C.CityID</a:t>
            </a:r>
            <a:endParaRPr lang="en-US" dirty="0"/>
          </a:p>
          <a:p>
            <a:r>
              <a:rPr lang="en-US" dirty="0"/>
              <a:t>GROUP BY  </a:t>
            </a:r>
            <a:r>
              <a:rPr lang="en-US" dirty="0" err="1"/>
              <a:t>L.LotName</a:t>
            </a:r>
            <a:r>
              <a:rPr lang="en-US" dirty="0"/>
              <a:t>, </a:t>
            </a:r>
            <a:r>
              <a:rPr lang="en-US" dirty="0" err="1" smtClean="0"/>
              <a:t>P.Title</a:t>
            </a:r>
            <a:r>
              <a:rPr lang="en-US" dirty="0"/>
              <a:t> </a:t>
            </a:r>
            <a:r>
              <a:rPr lang="en-US" dirty="0" smtClean="0"/>
              <a:t> ORDER </a:t>
            </a:r>
            <a:r>
              <a:rPr lang="en-US" dirty="0"/>
              <a:t>BY </a:t>
            </a:r>
            <a:r>
              <a:rPr lang="en-US" dirty="0" err="1"/>
              <a:t>L.LotName</a:t>
            </a:r>
            <a:r>
              <a:rPr lang="en-US" dirty="0"/>
              <a:t>, </a:t>
            </a:r>
            <a:r>
              <a:rPr lang="en-US" dirty="0" smtClean="0"/>
              <a:t>Position </a:t>
            </a:r>
            <a:r>
              <a:rPr lang="ru-RU" dirty="0" smtClean="0"/>
              <a:t>),</a:t>
            </a:r>
            <a:endParaRPr lang="ru-RU" dirty="0"/>
          </a:p>
          <a:p>
            <a:r>
              <a:rPr lang="en-US" dirty="0"/>
              <a:t>CTE_ParkingCostsForEmployees3 AS </a:t>
            </a:r>
          </a:p>
          <a:p>
            <a:r>
              <a:rPr lang="ru-RU" dirty="0" smtClean="0"/>
              <a:t>(</a:t>
            </a:r>
            <a:r>
              <a:rPr lang="en-US" dirty="0" smtClean="0"/>
              <a:t> SELECT  </a:t>
            </a:r>
            <a:r>
              <a:rPr lang="en-US" dirty="0"/>
              <a:t>TOP 1000 </a:t>
            </a:r>
            <a:r>
              <a:rPr lang="en-US" dirty="0" err="1"/>
              <a:t>CTE.LotName</a:t>
            </a:r>
            <a:r>
              <a:rPr lang="en-US" dirty="0"/>
              <a:t>, </a:t>
            </a:r>
            <a:r>
              <a:rPr lang="en-US" dirty="0" err="1"/>
              <a:t>CTE.Position</a:t>
            </a:r>
            <a:r>
              <a:rPr lang="en-US" dirty="0"/>
              <a:t>,  </a:t>
            </a:r>
            <a:r>
              <a:rPr lang="en-US" dirty="0" err="1"/>
              <a:t>CTE.Salary</a:t>
            </a:r>
            <a:r>
              <a:rPr lang="en-US" dirty="0"/>
              <a:t>, CTE.[Count Positions], CTE.[Cost By Positions],</a:t>
            </a:r>
          </a:p>
          <a:p>
            <a:r>
              <a:rPr lang="en-US" dirty="0"/>
              <a:t>[Total Count By Lot], [Total Cost By Lot],</a:t>
            </a:r>
          </a:p>
          <a:p>
            <a:r>
              <a:rPr lang="en-US" dirty="0"/>
              <a:t>SUM([Count Positions]) OVER(ORDER BY CTE.[Count Positions] ROWS BETWEEN</a:t>
            </a:r>
          </a:p>
          <a:p>
            <a:r>
              <a:rPr lang="en-US" dirty="0"/>
              <a:t>UNBOUNDED PRECEDING AND UNBOUNDED FOLLOWING) AS [Total Count],</a:t>
            </a:r>
          </a:p>
          <a:p>
            <a:r>
              <a:rPr lang="en-US" dirty="0"/>
              <a:t>SUM([Cost By Positions]) OVER(ORDER BY CTE.[Cost By Positions] ROWS BETWEEN</a:t>
            </a:r>
          </a:p>
          <a:p>
            <a:r>
              <a:rPr lang="en-US" dirty="0"/>
              <a:t>UNBOUNDED PRECEDING AND UNBOUNDED FOLLOWING) AS [Total Cost</a:t>
            </a:r>
            <a:r>
              <a:rPr lang="en-US" dirty="0" smtClean="0"/>
              <a:t>]</a:t>
            </a:r>
            <a:endParaRPr lang="ru-RU" dirty="0"/>
          </a:p>
          <a:p>
            <a:r>
              <a:rPr lang="en-US" dirty="0"/>
              <a:t>FROM CTE_ParkingCostsForEmployees2 AS CTE</a:t>
            </a:r>
          </a:p>
          <a:p>
            <a:r>
              <a:rPr lang="en-US" dirty="0"/>
              <a:t>ORDER BY CTE.[Total Cost By Lot] DESC, CTE.[Total Count By Lot] </a:t>
            </a:r>
            <a:r>
              <a:rPr lang="en-US" dirty="0" smtClean="0"/>
              <a:t>DESC </a:t>
            </a:r>
            <a:r>
              <a:rPr lang="ru-RU" dirty="0" smtClean="0"/>
              <a:t>)</a:t>
            </a:r>
            <a:endParaRPr lang="ru-RU" dirty="0"/>
          </a:p>
          <a:p>
            <a:r>
              <a:rPr lang="en-US" dirty="0"/>
              <a:t>SELECT * FROM CTE_ParkingCostsForEmployees3</a:t>
            </a:r>
            <a:endParaRPr lang="ru-RU" dirty="0"/>
          </a:p>
        </p:txBody>
      </p:sp>
    </p:spTree>
    <p:extLst>
      <p:ext uri="{BB962C8B-B14F-4D97-AF65-F5344CB8AC3E}">
        <p14:creationId xmlns:p14="http://schemas.microsoft.com/office/powerpoint/2010/main" val="1018178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457200" y="228600"/>
            <a:ext cx="11430000" cy="1371600"/>
          </a:xfrm>
        </p:spPr>
        <p:txBody>
          <a:bodyPr/>
          <a:lstStyle/>
          <a:p>
            <a:pPr algn="ctr"/>
            <a:r>
              <a:rPr lang="en-US" sz="5400" dirty="0" smtClean="0"/>
              <a:t>Different </a:t>
            </a:r>
            <a:r>
              <a:rPr lang="en-US" sz="5400" dirty="0"/>
              <a:t>categories of window </a:t>
            </a:r>
            <a:r>
              <a:rPr lang="en-US" sz="5400" dirty="0" smtClean="0"/>
              <a:t>functions in </a:t>
            </a:r>
            <a:r>
              <a:rPr lang="en-US" sz="5400" dirty="0"/>
              <a:t>SQL Server </a:t>
            </a:r>
            <a:endParaRPr lang="uk-UA" sz="5400"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3638550"/>
          </a:xfrm>
        </p:spPr>
        <p:txBody>
          <a:bodyPr/>
          <a:lstStyle/>
          <a:p>
            <a:pPr marL="742950" indent="-742950">
              <a:buAutoNum type="arabicParenR"/>
            </a:pPr>
            <a:r>
              <a:rPr lang="en-US" sz="4000" b="1" dirty="0" smtClean="0">
                <a:latin typeface="+mn-lt"/>
              </a:rPr>
              <a:t>Aggregate </a:t>
            </a:r>
            <a:r>
              <a:rPr lang="en-US" sz="4000" b="1" dirty="0">
                <a:latin typeface="+mn-lt"/>
              </a:rPr>
              <a:t>functions -</a:t>
            </a:r>
            <a:r>
              <a:rPr lang="en-US" sz="4000" dirty="0">
                <a:latin typeface="+mn-lt"/>
              </a:rPr>
              <a:t> AVG, SUM, COUNT</a:t>
            </a:r>
            <a:r>
              <a:rPr lang="en-US" sz="4000" dirty="0" smtClean="0">
                <a:latin typeface="+mn-lt"/>
              </a:rPr>
              <a:t>, </a:t>
            </a:r>
            <a:r>
              <a:rPr lang="en-US" sz="4000" dirty="0">
                <a:latin typeface="+mn-lt"/>
              </a:rPr>
              <a:t>MIN, MAX etc</a:t>
            </a:r>
            <a:r>
              <a:rPr lang="en-US" sz="4000" dirty="0" smtClean="0">
                <a:latin typeface="+mn-lt"/>
              </a:rPr>
              <a:t>.</a:t>
            </a:r>
          </a:p>
          <a:p>
            <a:pPr marL="742950" indent="-742950">
              <a:buAutoNum type="arabicParenR"/>
            </a:pPr>
            <a:r>
              <a:rPr lang="en-US" sz="4000" b="1" dirty="0">
                <a:latin typeface="+mn-lt"/>
              </a:rPr>
              <a:t>Ranking functions -</a:t>
            </a:r>
            <a:r>
              <a:rPr lang="en-US" sz="4000" dirty="0">
                <a:latin typeface="+mn-lt"/>
              </a:rPr>
              <a:t> RANK, DENSE_RANK, ROW_NUMBER etc</a:t>
            </a:r>
            <a:r>
              <a:rPr lang="en-US" sz="4000" dirty="0" smtClean="0">
                <a:latin typeface="+mn-lt"/>
              </a:rPr>
              <a:t>.</a:t>
            </a:r>
          </a:p>
          <a:p>
            <a:pPr marL="742950" indent="-742950">
              <a:buAutoNum type="arabicParenR"/>
            </a:pPr>
            <a:r>
              <a:rPr lang="en-US" sz="4000" b="1" dirty="0">
                <a:latin typeface="+mn-lt"/>
              </a:rPr>
              <a:t>Analytic functions -</a:t>
            </a:r>
            <a:r>
              <a:rPr lang="en-US" sz="4000" dirty="0">
                <a:latin typeface="+mn-lt"/>
              </a:rPr>
              <a:t> LEAD, LAG, FIRST_VALUE, LAST_VALUE etc.</a:t>
            </a:r>
            <a:endParaRPr lang="en-US" sz="4000" dirty="0" smtClean="0">
              <a:latin typeface="+mn-lt"/>
            </a:endParaRPr>
          </a:p>
          <a:p>
            <a:pPr marL="742950" indent="-742950">
              <a:buAutoNum type="arabicParenR"/>
            </a:pPr>
            <a:endParaRPr lang="uk-UA" sz="3600" dirty="0">
              <a:latin typeface="Arial Black" panose="020B0A04020102020204" pitchFamily="34" charset="0"/>
            </a:endParaRPr>
          </a:p>
        </p:txBody>
      </p:sp>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endParaRPr lang="ru-RU"/>
          </a:p>
        </p:txBody>
      </p:sp>
      <p:sp>
        <p:nvSpPr>
          <p:cNvPr id="3" name="Текст 2"/>
          <p:cNvSpPr>
            <a:spLocks noGrp="1"/>
          </p:cNvSpPr>
          <p:nvPr>
            <p:ph type="body" sz="quarter" idx="14"/>
          </p:nvPr>
        </p:nvSpPr>
        <p:spPr/>
        <p:txBody>
          <a:bodyPr/>
          <a:lstStyle/>
          <a:p>
            <a:endParaRPr lang="ru-RU"/>
          </a:p>
        </p:txBody>
      </p:sp>
      <p:sp>
        <p:nvSpPr>
          <p:cNvPr id="4" name="Текст 3"/>
          <p:cNvSpPr>
            <a:spLocks noGrp="1"/>
          </p:cNvSpPr>
          <p:nvPr>
            <p:ph type="body" sz="quarter" idx="15"/>
          </p:nvPr>
        </p:nvSpPr>
        <p:spPr/>
        <p:txBody>
          <a:bodyPr/>
          <a:lstStyle/>
          <a:p>
            <a:endParaRPr lang="ru-RU"/>
          </a:p>
        </p:txBody>
      </p:sp>
      <p:sp>
        <p:nvSpPr>
          <p:cNvPr id="5" name="Текст 4"/>
          <p:cNvSpPr>
            <a:spLocks noGrp="1"/>
          </p:cNvSpPr>
          <p:nvPr>
            <p:ph type="body" sz="quarter" idx="16"/>
          </p:nvPr>
        </p:nvSpPr>
        <p:spPr/>
        <p:txBody>
          <a:bodyPr/>
          <a:lstStyle/>
          <a:p>
            <a:endParaRPr lang="ru-RU"/>
          </a:p>
        </p:txBody>
      </p:sp>
      <p:sp>
        <p:nvSpPr>
          <p:cNvPr id="6" name="Текст 5"/>
          <p:cNvSpPr>
            <a:spLocks noGrp="1"/>
          </p:cNvSpPr>
          <p:nvPr>
            <p:ph type="body" sz="quarter" idx="17"/>
          </p:nvPr>
        </p:nvSpPr>
        <p:spPr/>
        <p:txBody>
          <a:bodyPr/>
          <a:lstStyle/>
          <a:p>
            <a:endParaRPr lang="ru-RU"/>
          </a:p>
        </p:txBody>
      </p:sp>
      <p:sp>
        <p:nvSpPr>
          <p:cNvPr id="7" name="Заголовок 6"/>
          <p:cNvSpPr>
            <a:spLocks noGrp="1"/>
          </p:cNvSpPr>
          <p:nvPr>
            <p:ph type="title"/>
          </p:nvPr>
        </p:nvSpPr>
        <p:spPr>
          <a:xfrm>
            <a:off x="4514850" y="171451"/>
            <a:ext cx="6995392" cy="685800"/>
          </a:xfrm>
        </p:spPr>
        <p:txBody>
          <a:bodyPr/>
          <a:lstStyle/>
          <a:p>
            <a:r>
              <a:rPr lang="en-US" dirty="0" smtClean="0"/>
              <a:t>For example</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0" y="834870"/>
            <a:ext cx="12032144" cy="4956330"/>
          </a:xfrm>
          <a:prstGeom prst="rect">
            <a:avLst/>
          </a:prstGeom>
        </p:spPr>
      </p:pic>
    </p:spTree>
    <p:extLst>
      <p:ext uri="{BB962C8B-B14F-4D97-AF65-F5344CB8AC3E}">
        <p14:creationId xmlns:p14="http://schemas.microsoft.com/office/powerpoint/2010/main" val="1069516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p:txBody>
          <a:bodyPr/>
          <a:lstStyle/>
          <a:p>
            <a:endParaRPr lang="ru-RU"/>
          </a:p>
        </p:txBody>
      </p:sp>
      <p:sp>
        <p:nvSpPr>
          <p:cNvPr id="3" name="Текст 2"/>
          <p:cNvSpPr>
            <a:spLocks noGrp="1"/>
          </p:cNvSpPr>
          <p:nvPr>
            <p:ph type="body" sz="quarter" idx="14"/>
          </p:nvPr>
        </p:nvSpPr>
        <p:spPr/>
        <p:txBody>
          <a:bodyPr/>
          <a:lstStyle/>
          <a:p>
            <a:endParaRPr lang="ru-RU"/>
          </a:p>
        </p:txBody>
      </p:sp>
      <p:sp>
        <p:nvSpPr>
          <p:cNvPr id="4" name="Текст 3"/>
          <p:cNvSpPr>
            <a:spLocks noGrp="1"/>
          </p:cNvSpPr>
          <p:nvPr>
            <p:ph type="body" sz="quarter" idx="15"/>
          </p:nvPr>
        </p:nvSpPr>
        <p:spPr/>
        <p:txBody>
          <a:bodyPr/>
          <a:lstStyle/>
          <a:p>
            <a:endParaRPr lang="ru-RU"/>
          </a:p>
        </p:txBody>
      </p:sp>
      <p:sp>
        <p:nvSpPr>
          <p:cNvPr id="5" name="Текст 4"/>
          <p:cNvSpPr>
            <a:spLocks noGrp="1"/>
          </p:cNvSpPr>
          <p:nvPr>
            <p:ph type="body" sz="quarter" idx="16"/>
          </p:nvPr>
        </p:nvSpPr>
        <p:spPr/>
        <p:txBody>
          <a:bodyPr/>
          <a:lstStyle/>
          <a:p>
            <a:endParaRPr lang="ru-RU"/>
          </a:p>
        </p:txBody>
      </p:sp>
      <p:sp>
        <p:nvSpPr>
          <p:cNvPr id="6" name="Текст 5"/>
          <p:cNvSpPr>
            <a:spLocks noGrp="1"/>
          </p:cNvSpPr>
          <p:nvPr>
            <p:ph type="body" sz="quarter" idx="17"/>
          </p:nvPr>
        </p:nvSpPr>
        <p:spPr/>
        <p:txBody>
          <a:bodyPr/>
          <a:lstStyle/>
          <a:p>
            <a:endParaRPr lang="ru-RU"/>
          </a:p>
        </p:txBody>
      </p:sp>
      <p:sp>
        <p:nvSpPr>
          <p:cNvPr id="7" name="Заголовок 6"/>
          <p:cNvSpPr>
            <a:spLocks noGrp="1"/>
          </p:cNvSpPr>
          <p:nvPr>
            <p:ph type="title"/>
          </p:nvPr>
        </p:nvSpPr>
        <p:spPr>
          <a:xfrm>
            <a:off x="2933700" y="2114550"/>
            <a:ext cx="6457950" cy="1485899"/>
          </a:xfrm>
        </p:spPr>
        <p:txBody>
          <a:bodyPr/>
          <a:lstStyle/>
          <a:p>
            <a:r>
              <a:rPr lang="en-US" sz="9600" dirty="0" smtClean="0"/>
              <a:t>THANK YOU</a:t>
            </a:r>
            <a:endParaRPr lang="ru-RU" sz="9600" dirty="0"/>
          </a:p>
        </p:txBody>
      </p:sp>
    </p:spTree>
    <p:extLst>
      <p:ext uri="{BB962C8B-B14F-4D97-AF65-F5344CB8AC3E}">
        <p14:creationId xmlns:p14="http://schemas.microsoft.com/office/powerpoint/2010/main" val="919184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43200" y="438150"/>
            <a:ext cx="5695950" cy="933451"/>
          </a:xfrm>
        </p:spPr>
        <p:txBody>
          <a:bodyPr/>
          <a:lstStyle/>
          <a:p>
            <a:pPr algn="ctr"/>
            <a:r>
              <a:rPr lang="en-US" sz="6000" dirty="0"/>
              <a:t>Syntax</a:t>
            </a:r>
            <a:br>
              <a:rPr lang="en-US" sz="6000" dirty="0"/>
            </a:br>
            <a:endParaRPr lang="ru-RU" sz="6000" dirty="0"/>
          </a:p>
        </p:txBody>
      </p:sp>
      <p:sp>
        <p:nvSpPr>
          <p:cNvPr id="3" name="Текст 2"/>
          <p:cNvSpPr>
            <a:spLocks noGrp="1"/>
          </p:cNvSpPr>
          <p:nvPr>
            <p:ph type="body" sz="quarter" idx="10"/>
          </p:nvPr>
        </p:nvSpPr>
        <p:spPr>
          <a:xfrm>
            <a:off x="266700" y="1733550"/>
            <a:ext cx="11753850" cy="4743450"/>
          </a:xfrm>
        </p:spPr>
        <p:txBody>
          <a:bodyPr/>
          <a:lstStyle/>
          <a:p>
            <a:pPr fontAlgn="base" latinLnBrk="1"/>
            <a:r>
              <a:rPr lang="en-US" sz="2800" dirty="0" err="1"/>
              <a:t>window_function</a:t>
            </a:r>
            <a:r>
              <a:rPr lang="en-US" sz="2800" dirty="0"/>
              <a:t> ( [ ALL ] expression ) </a:t>
            </a:r>
          </a:p>
          <a:p>
            <a:pPr fontAlgn="base" latinLnBrk="1"/>
            <a:r>
              <a:rPr lang="en-US" sz="2800" dirty="0"/>
              <a:t>OVER ( [ PARTITION BY </a:t>
            </a:r>
            <a:r>
              <a:rPr lang="en-US" sz="2800" dirty="0" err="1"/>
              <a:t>partition_list</a:t>
            </a:r>
            <a:r>
              <a:rPr lang="en-US" sz="2800" dirty="0"/>
              <a:t> ] [ ORDER BY </a:t>
            </a:r>
            <a:r>
              <a:rPr lang="en-US" sz="2800" dirty="0" err="1"/>
              <a:t>order_list</a:t>
            </a:r>
            <a:r>
              <a:rPr lang="en-US" sz="2800" dirty="0" smtClean="0"/>
              <a:t>] </a:t>
            </a:r>
          </a:p>
          <a:p>
            <a:r>
              <a:rPr lang="en-US" sz="2800" dirty="0" smtClean="0"/>
              <a:t>[ROWS or RANGE (1 of them)  </a:t>
            </a:r>
            <a:r>
              <a:rPr lang="en-US" sz="2800" dirty="0"/>
              <a:t>BETWEEN</a:t>
            </a:r>
          </a:p>
          <a:p>
            <a:r>
              <a:rPr lang="en-US" sz="2800" dirty="0"/>
              <a:t>UNBOUNDED PRECEDING AND UNBOUNDED FOLLOWING</a:t>
            </a:r>
            <a:r>
              <a:rPr lang="en-US" sz="2800" dirty="0" smtClean="0"/>
              <a:t> ])</a:t>
            </a:r>
          </a:p>
          <a:p>
            <a:r>
              <a:rPr lang="en-US" sz="3600" dirty="0"/>
              <a:t>	</a:t>
            </a:r>
            <a:r>
              <a:rPr lang="en-US" sz="3600" dirty="0" smtClean="0"/>
              <a:t>	</a:t>
            </a:r>
            <a:r>
              <a:rPr lang="en-US" sz="2800" dirty="0" smtClean="0"/>
              <a:t>	</a:t>
            </a:r>
            <a:r>
              <a:rPr lang="en-US" sz="2800" b="1" dirty="0" smtClean="0"/>
              <a:t>Arguments</a:t>
            </a:r>
          </a:p>
          <a:p>
            <a:pPr fontAlgn="base"/>
            <a:r>
              <a:rPr lang="en-US" sz="2800" b="1" dirty="0" err="1" smtClean="0"/>
              <a:t>window_function</a:t>
            </a:r>
            <a:r>
              <a:rPr lang="en-US" sz="2800" dirty="0" smtClean="0"/>
              <a:t>  - Specify </a:t>
            </a:r>
            <a:r>
              <a:rPr lang="en-US" sz="2800" dirty="0"/>
              <a:t>the name of the window function</a:t>
            </a:r>
          </a:p>
          <a:p>
            <a:pPr fontAlgn="base"/>
            <a:r>
              <a:rPr lang="en-US" sz="2800" b="1" dirty="0" smtClean="0"/>
              <a:t>Expression</a:t>
            </a:r>
            <a:r>
              <a:rPr lang="en-US" sz="2800" dirty="0" smtClean="0"/>
              <a:t>  - The </a:t>
            </a:r>
            <a:r>
              <a:rPr lang="en-US" sz="2800" dirty="0"/>
              <a:t>target column or expression that the functions operates on. In other words, the name of the column for which we need an aggregated value. </a:t>
            </a:r>
          </a:p>
          <a:p>
            <a:r>
              <a:rPr lang="en-US" sz="3600" dirty="0"/>
              <a:t/>
            </a:r>
            <a:br>
              <a:rPr lang="en-US" sz="3600" dirty="0"/>
            </a:br>
            <a:endParaRPr lang="en-US" sz="3600" dirty="0"/>
          </a:p>
          <a:p>
            <a:endParaRPr lang="ru-RU" dirty="0"/>
          </a:p>
        </p:txBody>
      </p:sp>
    </p:spTree>
    <p:extLst>
      <p:ext uri="{BB962C8B-B14F-4D97-AF65-F5344CB8AC3E}">
        <p14:creationId xmlns:p14="http://schemas.microsoft.com/office/powerpoint/2010/main" val="3780490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2">
            <a:extLst>
              <a:ext uri="{FF2B5EF4-FFF2-40B4-BE49-F238E27FC236}">
                <a16:creationId xmlns:a16="http://schemas.microsoft.com/office/drawing/2014/main" xmlns="" id="{276D560C-9AA8-4A22-A278-EE90E939A6AC}"/>
              </a:ext>
            </a:extLst>
          </p:cNvPr>
          <p:cNvSpPr>
            <a:spLocks noGrp="1"/>
          </p:cNvSpPr>
          <p:nvPr>
            <p:ph type="title"/>
          </p:nvPr>
        </p:nvSpPr>
        <p:spPr>
          <a:xfrm>
            <a:off x="171450" y="190500"/>
            <a:ext cx="11639550" cy="6305550"/>
          </a:xfrm>
        </p:spPr>
        <p:txBody>
          <a:bodyPr/>
          <a:lstStyle/>
          <a:p>
            <a:r>
              <a:rPr lang="en-US" sz="3200" b="1" dirty="0" smtClean="0"/>
              <a:t>	OVER</a:t>
            </a:r>
            <a:r>
              <a:rPr lang="en-US" sz="3200" dirty="0"/>
              <a:t> </a:t>
            </a:r>
            <a:r>
              <a:rPr lang="en-US" sz="3200" dirty="0" smtClean="0"/>
              <a:t> Clause </a:t>
            </a:r>
            <a:r>
              <a:rPr lang="en-US" sz="3200" dirty="0"/>
              <a:t>defines the partitioning and ordering of a </a:t>
            </a:r>
            <a:r>
              <a:rPr lang="en-US" sz="3200" dirty="0" smtClean="0"/>
              <a:t>rows </a:t>
            </a:r>
            <a:r>
              <a:rPr lang="en-US" sz="3200" dirty="0"/>
              <a:t>for the above functions to operate on. Hence these functions are called window functions. The OVER clause accepts the following three arguments to define a window for these functions to operate on.</a:t>
            </a:r>
            <a:br>
              <a:rPr lang="en-US" sz="3200" dirty="0"/>
            </a:br>
            <a:r>
              <a:rPr lang="en-US" sz="3200" dirty="0" smtClean="0"/>
              <a:t>	</a:t>
            </a:r>
            <a:r>
              <a:rPr lang="en-US" sz="3200" b="1" dirty="0" smtClean="0"/>
              <a:t>ORDER </a:t>
            </a:r>
            <a:r>
              <a:rPr lang="en-US" sz="3200" b="1" dirty="0"/>
              <a:t>BY :</a:t>
            </a:r>
            <a:r>
              <a:rPr lang="en-US" sz="3200" dirty="0"/>
              <a:t> </a:t>
            </a:r>
            <a:r>
              <a:rPr lang="en-US" sz="3200" dirty="0" smtClean="0"/>
              <a:t> Defines </a:t>
            </a:r>
            <a:r>
              <a:rPr lang="en-US" sz="3200" dirty="0"/>
              <a:t>the logical order of the rows</a:t>
            </a:r>
            <a:br>
              <a:rPr lang="en-US" sz="3200" dirty="0"/>
            </a:br>
            <a:r>
              <a:rPr lang="en-US" sz="3200" dirty="0" smtClean="0"/>
              <a:t>	</a:t>
            </a:r>
            <a:r>
              <a:rPr lang="en-US" sz="3200" b="1" dirty="0" smtClean="0"/>
              <a:t>PARTITION </a:t>
            </a:r>
            <a:r>
              <a:rPr lang="en-US" sz="3200" b="1" dirty="0"/>
              <a:t>BY :</a:t>
            </a:r>
            <a:r>
              <a:rPr lang="en-US" sz="3200" dirty="0"/>
              <a:t> Divides the query result set into partitions. The window function is applied to each partition separately.</a:t>
            </a:r>
            <a:br>
              <a:rPr lang="en-US" sz="3200" dirty="0"/>
            </a:br>
            <a:r>
              <a:rPr lang="en-US" sz="3200" dirty="0" smtClean="0"/>
              <a:t>	</a:t>
            </a:r>
            <a:r>
              <a:rPr lang="en-US" sz="3200" b="1" dirty="0" err="1" smtClean="0"/>
              <a:t>ROWSor</a:t>
            </a:r>
            <a:r>
              <a:rPr lang="en-US" sz="3200" b="1" dirty="0" smtClean="0"/>
              <a:t> </a:t>
            </a:r>
            <a:r>
              <a:rPr lang="en-US" sz="3200" b="1" dirty="0"/>
              <a:t>RANGE clause :</a:t>
            </a:r>
            <a:r>
              <a:rPr lang="en-US" sz="3200" dirty="0"/>
              <a:t> Further limits the rows within the partition by specifying start and end points within the partition.</a:t>
            </a:r>
            <a:br>
              <a:rPr lang="en-US" sz="3200" dirty="0"/>
            </a:br>
            <a:r>
              <a:rPr lang="en-US" sz="3200" dirty="0"/>
              <a:t>The default for </a:t>
            </a:r>
            <a:r>
              <a:rPr lang="en-US" sz="3200" b="1" dirty="0"/>
              <a:t>ROWS </a:t>
            </a:r>
            <a:r>
              <a:rPr lang="en-US" sz="3200" dirty="0"/>
              <a:t>or </a:t>
            </a:r>
            <a:r>
              <a:rPr lang="en-US" sz="3200" b="1" dirty="0"/>
              <a:t>RANGE </a:t>
            </a:r>
            <a:r>
              <a:rPr lang="en-US" sz="3200" dirty="0"/>
              <a:t>clause is</a:t>
            </a:r>
            <a:br>
              <a:rPr lang="en-US" sz="3200" dirty="0"/>
            </a:br>
            <a:r>
              <a:rPr lang="en-US" sz="3200" dirty="0"/>
              <a:t>RANGE BETWEEN UNBOUNDED PRECEDING AND CURRENT ROW</a:t>
            </a:r>
            <a:r>
              <a:rPr lang="en-US" sz="3600" dirty="0"/>
              <a:t/>
            </a:r>
            <a:br>
              <a:rPr lang="en-US" sz="3600" dirty="0"/>
            </a:br>
            <a:endParaRPr lang="ru-RU" sz="3600" dirty="0"/>
          </a:p>
        </p:txBody>
      </p:sp>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314450" y="152401"/>
            <a:ext cx="9886950" cy="685800"/>
          </a:xfrm>
        </p:spPr>
        <p:txBody>
          <a:bodyPr/>
          <a:lstStyle/>
          <a:p>
            <a:r>
              <a:rPr lang="en-US" sz="4000" dirty="0"/>
              <a:t>T</a:t>
            </a:r>
            <a:r>
              <a:rPr lang="en-US" sz="4000" b="1" dirty="0" smtClean="0"/>
              <a:t>he </a:t>
            </a:r>
            <a:r>
              <a:rPr lang="en-US" sz="4000" b="1" dirty="0"/>
              <a:t>difference between ROWS and </a:t>
            </a:r>
            <a:r>
              <a:rPr lang="en-US" sz="4000" b="1" dirty="0" smtClean="0"/>
              <a:t>RANGE </a:t>
            </a:r>
            <a:endParaRPr lang="ru-RU" sz="40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13" y="837924"/>
            <a:ext cx="5724618" cy="3871456"/>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26" y="837924"/>
            <a:ext cx="5779129" cy="3871456"/>
          </a:xfrm>
          <a:prstGeom prst="rect">
            <a:avLst/>
          </a:prstGeom>
        </p:spPr>
      </p:pic>
      <p:sp>
        <p:nvSpPr>
          <p:cNvPr id="5" name="TextBox 4"/>
          <p:cNvSpPr txBox="1"/>
          <p:nvPr/>
        </p:nvSpPr>
        <p:spPr>
          <a:xfrm>
            <a:off x="333113" y="4967823"/>
            <a:ext cx="5794613" cy="954107"/>
          </a:xfrm>
          <a:prstGeom prst="rect">
            <a:avLst/>
          </a:prstGeom>
          <a:noFill/>
        </p:spPr>
        <p:txBody>
          <a:bodyPr wrap="square" rtlCol="0">
            <a:spAutoFit/>
          </a:bodyPr>
          <a:lstStyle/>
          <a:p>
            <a:r>
              <a:rPr lang="en-US" sz="2800" dirty="0"/>
              <a:t>ROWS </a:t>
            </a:r>
            <a:r>
              <a:rPr lang="en-US" sz="2800" dirty="0" smtClean="0"/>
              <a:t>BETWEEN UNBOUNDED </a:t>
            </a:r>
            <a:r>
              <a:rPr lang="en-US" sz="2800" dirty="0"/>
              <a:t>PRECEDING </a:t>
            </a:r>
            <a:endParaRPr lang="en-US" sz="2800" dirty="0" smtClean="0"/>
          </a:p>
          <a:p>
            <a:r>
              <a:rPr lang="en-US" sz="2800" dirty="0" smtClean="0"/>
              <a:t>AND </a:t>
            </a:r>
            <a:r>
              <a:rPr lang="en-US" sz="2800" dirty="0"/>
              <a:t>UNBOUNDED FOLLOWING</a:t>
            </a:r>
            <a:endParaRPr lang="ru-RU" sz="2800" dirty="0"/>
          </a:p>
        </p:txBody>
      </p:sp>
      <p:sp>
        <p:nvSpPr>
          <p:cNvPr id="6" name="TextBox 5"/>
          <p:cNvSpPr txBox="1"/>
          <p:nvPr/>
        </p:nvSpPr>
        <p:spPr>
          <a:xfrm>
            <a:off x="6127726" y="4967823"/>
            <a:ext cx="4881693" cy="954107"/>
          </a:xfrm>
          <a:prstGeom prst="rect">
            <a:avLst/>
          </a:prstGeom>
          <a:noFill/>
        </p:spPr>
        <p:txBody>
          <a:bodyPr wrap="square" rtlCol="0">
            <a:spAutoFit/>
          </a:bodyPr>
          <a:lstStyle/>
          <a:p>
            <a:r>
              <a:rPr lang="en-US" sz="2800" dirty="0"/>
              <a:t>ROWS </a:t>
            </a:r>
            <a:r>
              <a:rPr lang="en-US" sz="2800" dirty="0" smtClean="0"/>
              <a:t>BETWEEN 1 PRECEDING </a:t>
            </a:r>
          </a:p>
          <a:p>
            <a:r>
              <a:rPr lang="en-US" sz="2800" dirty="0" smtClean="0"/>
              <a:t>AND </a:t>
            </a:r>
            <a:r>
              <a:rPr lang="en-US" sz="2800" dirty="0"/>
              <a:t>1 FOLLOWING</a:t>
            </a:r>
            <a:endParaRPr lang="ru-RU" sz="2800" dirty="0"/>
          </a:p>
        </p:txBody>
      </p:sp>
    </p:spTree>
    <p:extLst>
      <p:ext uri="{BB962C8B-B14F-4D97-AF65-F5344CB8AC3E}">
        <p14:creationId xmlns:p14="http://schemas.microsoft.com/office/powerpoint/2010/main" val="2914895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590550" y="971550"/>
            <a:ext cx="10877550" cy="1428750"/>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a:t>order_amount</a:t>
            </a:r>
            <a:endParaRPr lang="en-US" sz="2400" dirty="0"/>
          </a:p>
          <a:p>
            <a:pPr fontAlgn="base" latinLnBrk="1"/>
            <a:r>
              <a:rPr lang="en-US" sz="2400" dirty="0"/>
              <a:t>,SUM(</a:t>
            </a:r>
            <a:r>
              <a:rPr lang="en-US" sz="2400" dirty="0" err="1"/>
              <a:t>order_amount</a:t>
            </a:r>
            <a:r>
              <a:rPr lang="en-US" sz="2400" dirty="0"/>
              <a:t>) OVER(PARTITION BY city) as </a:t>
            </a:r>
            <a:r>
              <a:rPr lang="en-US" sz="2400" dirty="0" err="1"/>
              <a:t>grand_total</a:t>
            </a:r>
            <a:r>
              <a:rPr lang="en-US" sz="2400" dirty="0"/>
              <a:t> </a:t>
            </a:r>
            <a:r>
              <a:rPr lang="en-US" sz="2400" dirty="0" smtClean="0"/>
              <a:t>  FROM </a:t>
            </a:r>
            <a:r>
              <a:rPr lang="en-US" sz="2400" dirty="0"/>
              <a:t>[</a:t>
            </a:r>
            <a:r>
              <a:rPr lang="en-US" sz="2400" dirty="0" err="1"/>
              <a:t>dbo</a:t>
            </a:r>
            <a:r>
              <a:rPr lang="en-US" sz="2400" dirty="0"/>
              <a:t>].[Orders]</a:t>
            </a:r>
          </a:p>
          <a:p>
            <a:endParaRPr lang="ru-RU" dirty="0"/>
          </a:p>
        </p:txBody>
      </p:sp>
      <p:sp>
        <p:nvSpPr>
          <p:cNvPr id="7" name="Заголовок 6"/>
          <p:cNvSpPr>
            <a:spLocks noGrp="1"/>
          </p:cNvSpPr>
          <p:nvPr>
            <p:ph type="title"/>
          </p:nvPr>
        </p:nvSpPr>
        <p:spPr>
          <a:xfrm>
            <a:off x="4152900" y="266701"/>
            <a:ext cx="3962400" cy="685800"/>
          </a:xfrm>
        </p:spPr>
        <p:txBody>
          <a:bodyPr/>
          <a:lstStyle/>
          <a:p>
            <a:r>
              <a:rPr lang="en-US" b="1" dirty="0"/>
              <a:t>SUM</a:t>
            </a:r>
            <a:r>
              <a:rPr lang="en-US" b="1" dirty="0" smtClean="0"/>
              <a:t>()  function</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906402"/>
            <a:ext cx="9130054" cy="4532498"/>
          </a:xfrm>
          <a:prstGeom prst="rect">
            <a:avLst/>
          </a:prstGeom>
        </p:spPr>
      </p:pic>
    </p:spTree>
    <p:extLst>
      <p:ext uri="{BB962C8B-B14F-4D97-AF65-F5344CB8AC3E}">
        <p14:creationId xmlns:p14="http://schemas.microsoft.com/office/powerpoint/2010/main" val="3564036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381000" y="876300"/>
            <a:ext cx="11182350" cy="1143000"/>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a:t>order_amount</a:t>
            </a:r>
            <a:endParaRPr lang="en-US" sz="2400" dirty="0"/>
          </a:p>
          <a:p>
            <a:pPr fontAlgn="base" latinLnBrk="1"/>
            <a:r>
              <a:rPr lang="en-US" sz="2400" dirty="0"/>
              <a:t>,MAX(</a:t>
            </a:r>
            <a:r>
              <a:rPr lang="en-US" sz="2400" dirty="0" err="1"/>
              <a:t>order_amount</a:t>
            </a:r>
            <a:r>
              <a:rPr lang="en-US" sz="2400" dirty="0"/>
              <a:t>) OVER(PARTITION BY city) as </a:t>
            </a:r>
            <a:r>
              <a:rPr lang="en-US" sz="2400" dirty="0" err="1"/>
              <a:t>maximum_order_amount</a:t>
            </a:r>
            <a:r>
              <a:rPr lang="en-US" sz="2400" dirty="0"/>
              <a:t> </a:t>
            </a:r>
            <a:r>
              <a:rPr lang="en-US" sz="2400" dirty="0" smtClean="0"/>
              <a:t> FROM </a:t>
            </a:r>
            <a:r>
              <a:rPr lang="en-US" sz="2400" dirty="0"/>
              <a:t>[</a:t>
            </a:r>
            <a:r>
              <a:rPr lang="en-US" sz="2400" dirty="0" err="1"/>
              <a:t>dbo</a:t>
            </a:r>
            <a:r>
              <a:rPr lang="en-US" sz="2400" dirty="0"/>
              <a:t>].[Orders] </a:t>
            </a:r>
          </a:p>
          <a:p>
            <a:endParaRPr lang="ru-RU" sz="2400" dirty="0"/>
          </a:p>
        </p:txBody>
      </p:sp>
      <p:sp>
        <p:nvSpPr>
          <p:cNvPr id="7" name="Заголовок 6"/>
          <p:cNvSpPr>
            <a:spLocks noGrp="1"/>
          </p:cNvSpPr>
          <p:nvPr>
            <p:ph type="title"/>
          </p:nvPr>
        </p:nvSpPr>
        <p:spPr>
          <a:xfrm>
            <a:off x="3810000" y="247651"/>
            <a:ext cx="4210050" cy="685800"/>
          </a:xfrm>
        </p:spPr>
        <p:txBody>
          <a:bodyPr/>
          <a:lstStyle/>
          <a:p>
            <a:r>
              <a:rPr lang="en-US" b="1" dirty="0"/>
              <a:t>MAX</a:t>
            </a:r>
            <a:r>
              <a:rPr lang="en-US" b="1" dirty="0" smtClean="0"/>
              <a:t>()  function</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057915"/>
            <a:ext cx="9452372" cy="4438135"/>
          </a:xfrm>
          <a:prstGeom prst="rect">
            <a:avLst/>
          </a:prstGeom>
        </p:spPr>
      </p:pic>
    </p:spTree>
    <p:extLst>
      <p:ext uri="{BB962C8B-B14F-4D97-AF65-F5344CB8AC3E}">
        <p14:creationId xmlns:p14="http://schemas.microsoft.com/office/powerpoint/2010/main" val="3897998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323850" y="762000"/>
            <a:ext cx="11106150" cy="971551"/>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a:t>order_amount</a:t>
            </a:r>
            <a:endParaRPr lang="en-US" sz="2400" dirty="0"/>
          </a:p>
          <a:p>
            <a:pPr fontAlgn="base" latinLnBrk="1"/>
            <a:r>
              <a:rPr lang="en-US" sz="2400" dirty="0"/>
              <a:t>,MIN(</a:t>
            </a:r>
            <a:r>
              <a:rPr lang="en-US" sz="2400" dirty="0" err="1"/>
              <a:t>order_amount</a:t>
            </a:r>
            <a:r>
              <a:rPr lang="en-US" sz="2400" dirty="0"/>
              <a:t>) OVER(PARTITION BY city) as </a:t>
            </a:r>
            <a:r>
              <a:rPr lang="en-US" sz="2400" dirty="0" err="1"/>
              <a:t>minimum_order_amount</a:t>
            </a:r>
            <a:r>
              <a:rPr lang="en-US" sz="2400" dirty="0"/>
              <a:t> </a:t>
            </a:r>
            <a:r>
              <a:rPr lang="en-US" sz="2400" dirty="0" smtClean="0"/>
              <a:t>    FROM </a:t>
            </a:r>
            <a:r>
              <a:rPr lang="en-US" sz="2400" dirty="0"/>
              <a:t>[</a:t>
            </a:r>
            <a:r>
              <a:rPr lang="en-US" sz="2400" dirty="0" err="1"/>
              <a:t>dbo</a:t>
            </a:r>
            <a:r>
              <a:rPr lang="en-US" sz="2400" dirty="0"/>
              <a:t>].[Orders]</a:t>
            </a:r>
          </a:p>
          <a:p>
            <a:pPr fontAlgn="base" latinLnBrk="1"/>
            <a:r>
              <a:rPr lang="en-US" sz="2400" dirty="0"/>
              <a:t> </a:t>
            </a:r>
          </a:p>
          <a:p>
            <a:endParaRPr lang="ru-RU" sz="2400" dirty="0"/>
          </a:p>
        </p:txBody>
      </p:sp>
      <p:sp>
        <p:nvSpPr>
          <p:cNvPr id="7" name="Заголовок 6"/>
          <p:cNvSpPr>
            <a:spLocks noGrp="1"/>
          </p:cNvSpPr>
          <p:nvPr>
            <p:ph type="title"/>
          </p:nvPr>
        </p:nvSpPr>
        <p:spPr>
          <a:xfrm>
            <a:off x="4095750" y="171451"/>
            <a:ext cx="4248150" cy="685800"/>
          </a:xfrm>
        </p:spPr>
        <p:txBody>
          <a:bodyPr/>
          <a:lstStyle/>
          <a:p>
            <a:r>
              <a:rPr lang="en-US" b="1" dirty="0"/>
              <a:t>MIN</a:t>
            </a:r>
            <a:r>
              <a:rPr lang="en-US" b="1" dirty="0" smtClean="0"/>
              <a:t>()  </a:t>
            </a:r>
            <a:r>
              <a:rPr lang="en-US" b="1" dirty="0"/>
              <a:t>function</a:t>
            </a: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49" y="2003124"/>
            <a:ext cx="9563101" cy="4150025"/>
          </a:xfrm>
          <a:prstGeom prst="rect">
            <a:avLst/>
          </a:prstGeom>
        </p:spPr>
      </p:pic>
    </p:spTree>
    <p:extLst>
      <p:ext uri="{BB962C8B-B14F-4D97-AF65-F5344CB8AC3E}">
        <p14:creationId xmlns:p14="http://schemas.microsoft.com/office/powerpoint/2010/main" val="4249111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3657600" y="228601"/>
            <a:ext cx="3924300" cy="685800"/>
          </a:xfrm>
        </p:spPr>
        <p:txBody>
          <a:bodyPr/>
          <a:lstStyle/>
          <a:p>
            <a:r>
              <a:rPr lang="en-US" b="1" dirty="0"/>
              <a:t>AVG</a:t>
            </a:r>
            <a:r>
              <a:rPr lang="en-US" b="1" dirty="0" smtClean="0"/>
              <a:t>()  function</a:t>
            </a:r>
            <a:endParaRPr lang="ru-RU" dirty="0"/>
          </a:p>
        </p:txBody>
      </p:sp>
      <p:sp>
        <p:nvSpPr>
          <p:cNvPr id="8" name="Текст 5"/>
          <p:cNvSpPr>
            <a:spLocks noGrp="1"/>
          </p:cNvSpPr>
          <p:nvPr>
            <p:ph type="body" sz="quarter" idx="13"/>
          </p:nvPr>
        </p:nvSpPr>
        <p:spPr>
          <a:xfrm>
            <a:off x="361950" y="914400"/>
            <a:ext cx="11239500" cy="1447800"/>
          </a:xfrm>
        </p:spPr>
        <p:txBody>
          <a:bodyPr/>
          <a:lstStyle/>
          <a:p>
            <a:pPr fontAlgn="base" latinLnBrk="1"/>
            <a:r>
              <a:rPr lang="en-US" sz="2400" dirty="0"/>
              <a:t>SELECT </a:t>
            </a:r>
            <a:r>
              <a:rPr lang="en-US" sz="2400" dirty="0" err="1"/>
              <a:t>order_id</a:t>
            </a:r>
            <a:r>
              <a:rPr lang="en-US" sz="2400" dirty="0"/>
              <a:t>, </a:t>
            </a:r>
            <a:r>
              <a:rPr lang="en-US" sz="2400" dirty="0" err="1"/>
              <a:t>order_date</a:t>
            </a:r>
            <a:r>
              <a:rPr lang="en-US" sz="2400" dirty="0"/>
              <a:t>, </a:t>
            </a:r>
            <a:r>
              <a:rPr lang="en-US" sz="2400" dirty="0" err="1"/>
              <a:t>customer_name</a:t>
            </a:r>
            <a:r>
              <a:rPr lang="en-US" sz="2400" dirty="0"/>
              <a:t>, city, </a:t>
            </a:r>
            <a:r>
              <a:rPr lang="en-US" sz="2400" dirty="0" err="1" smtClean="0"/>
              <a:t>order_amount</a:t>
            </a:r>
            <a:r>
              <a:rPr lang="en-US" sz="2400" dirty="0"/>
              <a:t> </a:t>
            </a:r>
            <a:r>
              <a:rPr lang="en-US" sz="2400" dirty="0" smtClean="0"/>
              <a:t> AVG(</a:t>
            </a:r>
            <a:r>
              <a:rPr lang="en-US" sz="2400" dirty="0" err="1" smtClean="0"/>
              <a:t>order_amount</a:t>
            </a:r>
            <a:r>
              <a:rPr lang="en-US" sz="2400" dirty="0"/>
              <a:t>) </a:t>
            </a:r>
            <a:endParaRPr lang="en-US" sz="2400" dirty="0" smtClean="0"/>
          </a:p>
          <a:p>
            <a:pPr fontAlgn="base" latinLnBrk="1"/>
            <a:r>
              <a:rPr lang="en-US" sz="2400" dirty="0" smtClean="0"/>
              <a:t>OVER(PARTITION </a:t>
            </a:r>
            <a:r>
              <a:rPr lang="en-US" sz="2400" dirty="0"/>
              <a:t>BY city, MONTH(</a:t>
            </a:r>
            <a:r>
              <a:rPr lang="en-US" sz="2400" dirty="0" err="1"/>
              <a:t>order_date</a:t>
            </a:r>
            <a:r>
              <a:rPr lang="en-US" sz="2400" dirty="0"/>
              <a:t>)) as   </a:t>
            </a:r>
            <a:r>
              <a:rPr lang="en-US" sz="2400" dirty="0" err="1"/>
              <a:t>average_order_amount</a:t>
            </a:r>
            <a:r>
              <a:rPr lang="en-US" sz="2400" dirty="0"/>
              <a:t> </a:t>
            </a:r>
            <a:r>
              <a:rPr lang="en-US" sz="2400" dirty="0" smtClean="0"/>
              <a:t> FROM </a:t>
            </a:r>
            <a:r>
              <a:rPr lang="en-US" sz="2400" dirty="0"/>
              <a:t>[</a:t>
            </a:r>
            <a:r>
              <a:rPr lang="en-US" sz="2400" dirty="0" err="1"/>
              <a:t>dbo</a:t>
            </a:r>
            <a:r>
              <a:rPr lang="en-US" sz="2400" dirty="0"/>
              <a:t>].[Orders]</a:t>
            </a:r>
          </a:p>
          <a:p>
            <a:endParaRPr lang="ru-RU" sz="2400" dirty="0"/>
          </a:p>
        </p:txBody>
      </p:sp>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69" y="2223948"/>
            <a:ext cx="9402381" cy="4119702"/>
          </a:xfrm>
          <a:prstGeom prst="rect">
            <a:avLst/>
          </a:prstGeom>
        </p:spPr>
      </p:pic>
    </p:spTree>
    <p:extLst>
      <p:ext uri="{BB962C8B-B14F-4D97-AF65-F5344CB8AC3E}">
        <p14:creationId xmlns:p14="http://schemas.microsoft.com/office/powerpoint/2010/main" val="1064402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microsoft.com/office/2006/metadata/properties"/>
    <ds:schemaRef ds:uri="835f28f2-30f1-4728-84d2-86d96e143488"/>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schemas.microsoft.com/office/infopath/2007/PartnerControls"/>
    <ds:schemaRef ds:uri="341e6018-ac0a-4dfb-8409-db9e0d25502e"/>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574</TotalTime>
  <Words>895</Words>
  <Application>Microsoft Office PowerPoint</Application>
  <PresentationFormat>Произвольный</PresentationFormat>
  <Paragraphs>102</Paragraphs>
  <Slides>21</Slides>
  <Notes>1</Notes>
  <HiddenSlides>0</HiddenSlides>
  <MMClips>0</MMClips>
  <ScaleCrop>false</ScaleCrop>
  <HeadingPairs>
    <vt:vector size="4" baseType="variant">
      <vt:variant>
        <vt:lpstr>Тема</vt:lpstr>
      </vt:variant>
      <vt:variant>
        <vt:i4>3</vt:i4>
      </vt:variant>
      <vt:variant>
        <vt:lpstr>Заголовки слайдов</vt:lpstr>
      </vt:variant>
      <vt:variant>
        <vt:i4>21</vt:i4>
      </vt:variant>
    </vt:vector>
  </HeadingPairs>
  <TitlesOfParts>
    <vt:vector size="24" baseType="lpstr">
      <vt:lpstr>1_GRADIENT THEME</vt:lpstr>
      <vt:lpstr>2_GRADIENT THEME</vt:lpstr>
      <vt:lpstr>2_DARK THEME</vt:lpstr>
      <vt:lpstr>Window  functions  in SQL Server</vt:lpstr>
      <vt:lpstr>Different categories of window functions in SQL Server </vt:lpstr>
      <vt:lpstr>Syntax </vt:lpstr>
      <vt:lpstr> OVER  Clause defines the partitioning and ordering of a rows for the above functions to operate on. Hence these functions are called window functions. The OVER clause accepts the following three arguments to define a window for these functions to operate on.  ORDER BY :  Defines the logical order of the rows  PARTITION BY : Divides the query result set into partitions. The window function is applied to each partition separately.  ROWSor RANGE clause : Further limits the rows within the partition by specifying start and end points within the partition. The default for ROWS or RANGE clause is RANGE BETWEEN UNBOUNDED PRECEDING AND CURRENT ROW </vt:lpstr>
      <vt:lpstr>The difference between ROWS and RANGE </vt:lpstr>
      <vt:lpstr>SUM()  function</vt:lpstr>
      <vt:lpstr>MAX()  function</vt:lpstr>
      <vt:lpstr>MIN()  function</vt:lpstr>
      <vt:lpstr>AVG()  function</vt:lpstr>
      <vt:lpstr>COUNT()    function</vt:lpstr>
      <vt:lpstr>PARTITION BY  CLAUSE Comparing with GROUP BY</vt:lpstr>
      <vt:lpstr>Ranking Window Functions </vt:lpstr>
      <vt:lpstr>Compare RANK()  and  DENSE_RANK()</vt:lpstr>
      <vt:lpstr>ROW_NUMBER()   function </vt:lpstr>
      <vt:lpstr>SQL Server NTILE() function  </vt:lpstr>
      <vt:lpstr>LAG()   function</vt:lpstr>
      <vt:lpstr>LEAD() function</vt:lpstr>
      <vt:lpstr>FIRST_VALUE() and LAST_VALUE()</vt:lpstr>
      <vt:lpstr>Using GROUP BY And Window functions together</vt:lpstr>
      <vt:lpstr>For example</vt:lpstr>
      <vt:lpstr>THANK YOU</vt:lpstr>
    </vt:vector>
  </TitlesOfParts>
  <Company>Verint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Пользователь Windows</cp:lastModifiedBy>
  <cp:revision>53</cp:revision>
  <dcterms:created xsi:type="dcterms:W3CDTF">2018-11-02T13:55:27Z</dcterms:created>
  <dcterms:modified xsi:type="dcterms:W3CDTF">2020-05-05T05:19:37Z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