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312" r:id="rId3"/>
    <p:sldId id="259" r:id="rId4"/>
    <p:sldId id="257" r:id="rId5"/>
    <p:sldId id="305" r:id="rId6"/>
    <p:sldId id="260" r:id="rId7"/>
    <p:sldId id="309" r:id="rId8"/>
    <p:sldId id="297" r:id="rId9"/>
    <p:sldId id="300" r:id="rId10"/>
    <p:sldId id="301" r:id="rId11"/>
    <p:sldId id="279" r:id="rId12"/>
    <p:sldId id="315" r:id="rId13"/>
    <p:sldId id="311" r:id="rId14"/>
    <p:sldId id="281" r:id="rId15"/>
    <p:sldId id="302" r:id="rId16"/>
    <p:sldId id="294" r:id="rId17"/>
    <p:sldId id="303" r:id="rId18"/>
    <p:sldId id="282" r:id="rId19"/>
    <p:sldId id="310" r:id="rId20"/>
    <p:sldId id="304" r:id="rId21"/>
    <p:sldId id="313" r:id="rId22"/>
    <p:sldId id="286" r:id="rId23"/>
    <p:sldId id="287" r:id="rId24"/>
    <p:sldId id="299" r:id="rId25"/>
    <p:sldId id="288" r:id="rId26"/>
    <p:sldId id="289" r:id="rId27"/>
    <p:sldId id="307" r:id="rId28"/>
    <p:sldId id="290" r:id="rId29"/>
    <p:sldId id="292" r:id="rId30"/>
    <p:sldId id="291" r:id="rId31"/>
    <p:sldId id="278" r:id="rId32"/>
    <p:sldId id="293" r:id="rId3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6"/>
    <p:restoredTop sz="94930"/>
  </p:normalViewPr>
  <p:slideViewPr>
    <p:cSldViewPr snapToGrid="0">
      <p:cViewPr varScale="1">
        <p:scale>
          <a:sx n="117" d="100"/>
          <a:sy n="117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C810F-3BB4-7743-872E-2D73DA7A863E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11F57-D00A-7E4B-B01D-F7A606C2AC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02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11F57-D00A-7E4B-B01D-F7A606C2ACC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158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11F57-D00A-7E4B-B01D-F7A606C2ACC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573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11F57-D00A-7E4B-B01D-F7A606C2ACC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242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11F57-D00A-7E4B-B01D-F7A606C2ACC1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720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11F57-D00A-7E4B-B01D-F7A606C2ACC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731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11F57-D00A-7E4B-B01D-F7A606C2ACC1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725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11F57-D00A-7E4B-B01D-F7A606C2ACC1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1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045812-BBB0-9C87-BFF5-5977A2E47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57B80F-6A14-D58D-9B3E-16AA6D451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2968D8-D4AA-CCA7-8D0D-AFA49F11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E58E-394B-E94D-957F-B793D4917925}" type="datetime1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F749DD-64B7-7889-4097-185BF1D10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F76DCA-848C-61A7-AC28-749E1B27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71B65C6E-3B27-A140-8BE7-BF80F4E73A1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9899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FA2271-113B-FA6E-94CF-21F8176DB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14DB09E-298D-0CE8-B5F6-AA0ADE0A8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038DE0-1E8E-0566-9591-F6B557FB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F9F2-EF13-FB42-A9EA-1D5A060C781D}" type="datetime1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CE45FF-4D46-EEBA-C67E-62623C166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AAB1AF-8E4B-6577-6F6A-59437ECA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5C6E-3B27-A140-8BE7-BF80F4E73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02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DAD6ECA-34B8-6E76-7078-B73A3E928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12C486-D25F-A1B6-C99B-897059891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EC6424-999C-3F0B-F9E8-51EEB609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A613-D358-2F48-83C6-70BE36FEF35B}" type="datetime1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3C4B8C-59B9-61C2-ED5E-6900F3A6C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E0124B-CBA1-5F16-D086-B830DA94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5C6E-3B27-A140-8BE7-BF80F4E73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24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2DAE73B-16FB-75E7-14CB-13855D616AAA}"/>
              </a:ext>
            </a:extLst>
          </p:cNvPr>
          <p:cNvSpPr/>
          <p:nvPr userDrawn="1"/>
        </p:nvSpPr>
        <p:spPr>
          <a:xfrm>
            <a:off x="0" y="0"/>
            <a:ext cx="12192000" cy="13348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aseline="0">
              <a:latin typeface="Segoe UI" panose="020B0502040204020203" pitchFamily="34" charset="0"/>
              <a:ea typeface="メイリオ" panose="020B0604030504040204" pitchFamily="34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1AA38E3-4A72-ED60-8A5E-6F7630C06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>
            <a:lvl1pPr>
              <a:defRPr b="1" baseline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3643AF-6F14-8562-A1BC-82529DDD6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738"/>
            <a:ext cx="10515600" cy="4351338"/>
          </a:xfrm>
        </p:spPr>
        <p:txBody>
          <a:bodyPr/>
          <a:lstStyle>
            <a:lvl1pPr>
              <a:defRPr baseline="0">
                <a:latin typeface="Segoe UI" panose="020B0502040204020203" pitchFamily="34" charset="0"/>
                <a:ea typeface="メイリオ" panose="020B0604030504040204" pitchFamily="34" charset="-128"/>
              </a:defRPr>
            </a:lvl1pPr>
            <a:lvl2pPr>
              <a:defRPr baseline="0">
                <a:latin typeface="Segoe UI" panose="020B0502040204020203" pitchFamily="34" charset="0"/>
                <a:ea typeface="メイリオ" panose="020B0604030504040204" pitchFamily="34" charset="-128"/>
              </a:defRPr>
            </a:lvl2pPr>
            <a:lvl3pPr>
              <a:defRPr baseline="0">
                <a:latin typeface="Segoe UI" panose="020B0502040204020203" pitchFamily="34" charset="0"/>
                <a:ea typeface="メイリオ" panose="020B0604030504040204" pitchFamily="34" charset="-128"/>
              </a:defRPr>
            </a:lvl3pPr>
            <a:lvl4pPr>
              <a:defRPr baseline="0">
                <a:latin typeface="Segoe UI" panose="020B0502040204020203" pitchFamily="34" charset="0"/>
                <a:ea typeface="メイリオ" panose="020B0604030504040204" pitchFamily="34" charset="-128"/>
              </a:defRPr>
            </a:lvl4pPr>
            <a:lvl5pPr>
              <a:defRPr baseline="0">
                <a:latin typeface="Segoe UI" panose="020B0502040204020203" pitchFamily="34" charset="0"/>
                <a:ea typeface="メイリオ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85C0D8-3789-9717-4581-FF870DDD1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ED33-5D27-4B41-BDD1-5917EC34BBD3}" type="datetime1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056439-CCD6-BE8D-4D7D-45C572A7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1B20EB-BF6C-6400-5156-30AFBDB1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71B65C6E-3B27-A140-8BE7-BF80F4E73A1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6013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CD78D6-B3A1-D428-2951-9D249506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6128D8-2BF0-E9B8-0ED7-2C4B9D3A8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75DF2F-535E-CA4F-87FC-DC581D8D5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7183-C244-EC46-87A9-89F99B77BD31}" type="datetime1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0E7A5D-1253-762C-075F-7C55FD80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E277C0-9430-4390-4A95-07BFA5F1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5C6E-3B27-A140-8BE7-BF80F4E73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24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47FD48-2D5E-B402-9B33-05493CD5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B9B857-363C-CE94-3F6B-B41729717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D2CCD9-9439-261A-DCE8-DE754D9F8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B16C1A-1F64-E0C0-2098-18E2D3675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FB7F0-5530-E144-94AC-48E50839DB43}" type="datetime1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072C92-1707-97F2-311A-F9AFFE29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78B1C7-1F49-3DB8-256F-7AF57FAC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5C6E-3B27-A140-8BE7-BF80F4E73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98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725D49-1ADD-FF60-FA41-05D81FDB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114D20-5C1C-175E-746C-52DE81474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3519BEF-29FB-445B-9B43-29EC91C48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55C5899-8941-64F0-5D67-F923EC741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85328E1-8C43-3C10-6762-3E98D79AC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505F48C-F5C5-A55C-EDFE-FC464C5D5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5E6C-02CE-4141-A7E0-D90C272DC147}" type="datetime1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12E518D-0B2A-700B-2D09-9D5082AD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CDAA108-42ED-98F5-A75D-2F90EF6A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5C6E-3B27-A140-8BE7-BF80F4E73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46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E64423-3B3C-A59D-20CB-B43C7BA9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FD29B2D-AE01-06E5-A431-E3B5D0D22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B661-EA3E-EB45-8655-7D78069ADF33}" type="datetime1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A03C88B-EABE-1F17-D8ED-7949E9C07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226523-46A4-521D-6A6C-10B47FB3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5C6E-3B27-A140-8BE7-BF80F4E73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51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3804913-8406-589B-C85C-296146C9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34CD-D8D2-AA40-BEF4-1971F0EC6674}" type="datetime1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30EBFE6-1FB0-EF63-0D45-644EA37E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926D65-7236-8EC2-691C-730E3ED7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5C6E-3B27-A140-8BE7-BF80F4E73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93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546A45-645C-2CA7-C7B1-0D3E1564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2CA23B-A89C-D815-380D-6879A0CB4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538AB0-8BCB-A2BF-49E4-6A5326BD0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55565B-5C09-876D-6E5E-44A87392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6B8C-A007-7E46-A415-76FBDFC2A854}" type="datetime1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AA13C9-8689-3252-9BBC-EC645C08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8B687E-F541-C2B7-1FB1-28C0AAC3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5C6E-3B27-A140-8BE7-BF80F4E73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24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FFCD97-D85A-DDFD-0B73-D6910BB09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2ABA9EB-29C5-316D-ED6B-A72035098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65D7B0-64DD-E885-2051-65394F152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CAE98D-5664-9313-2DF3-74B27A53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5BF94-6D65-544E-BC57-D838B7696354}" type="datetime1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52660B-50EC-F7FB-E032-F1EF03D4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0B70AB-9FDF-C63A-740E-8057AE99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5C6E-3B27-A140-8BE7-BF80F4E73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93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70A6FF4-C1BB-E8BE-7E49-33506050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68617F-B97F-BE91-0EFA-14646E443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0F051A-3713-26C7-A045-FA823A342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83F63-03C1-0B45-A521-546855503432}" type="datetime1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6FD81C-61CF-8751-51F0-D78F89599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F50120-B624-93FA-7408-759CE1811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ea typeface="メイリオ" panose="020B0604030504040204" pitchFamily="34" charset="-128"/>
              </a:defRPr>
            </a:lvl1pPr>
          </a:lstStyle>
          <a:p>
            <a:fld id="{71B65C6E-3B27-A140-8BE7-BF80F4E73A1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9376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tx1"/>
          </a:solidFill>
          <a:latin typeface="Segoe UI" panose="020B0502040204020203" pitchFamily="34" charset="0"/>
          <a:ea typeface="メイリオ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 baseline="0">
          <a:solidFill>
            <a:schemeClr val="tx1"/>
          </a:solidFill>
          <a:latin typeface="Segoe UI" panose="020B0502040204020203" pitchFamily="34" charset="0"/>
          <a:ea typeface="メイリオ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Segoe UI" panose="020B0502040204020203" pitchFamily="34" charset="0"/>
          <a:ea typeface="メイリオ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Segoe UI" panose="020B0502040204020203" pitchFamily="34" charset="0"/>
          <a:ea typeface="メイリオ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Segoe UI" panose="020B0502040204020203" pitchFamily="34" charset="0"/>
          <a:ea typeface="メイリオ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Segoe UI" panose="020B0502040204020203" pitchFamily="34" charset="0"/>
          <a:ea typeface="メイリオ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63E879-1366-AD7F-B987-D28995B44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8553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b="1"/>
              <a:t>マイクロサービスにおける</a:t>
            </a:r>
            <a:br>
              <a:rPr kumimoji="1" lang="ja-JP" altLang="en-US" b="1"/>
            </a:br>
            <a:r>
              <a:rPr kumimoji="1" lang="ja-JP" altLang="en-US" b="1"/>
              <a:t>コードクローンの言語間分析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298571F-63F7-9179-7ABF-97DE225AD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1700" y="3602038"/>
            <a:ext cx="7848600" cy="2754312"/>
          </a:xfrm>
        </p:spPr>
        <p:txBody>
          <a:bodyPr>
            <a:normAutofit/>
          </a:bodyPr>
          <a:lstStyle/>
          <a:p>
            <a:pPr algn="l"/>
            <a:r>
              <a:rPr lang="ja-JP" altLang="en-US" sz="2800" b="1"/>
              <a:t>太田</a:t>
            </a:r>
            <a:r>
              <a:rPr lang="en-US" altLang="ja-JP" sz="2800" b="1" dirty="0"/>
              <a:t> </a:t>
            </a:r>
            <a:r>
              <a:rPr lang="ja-JP" altLang="en-US" sz="2800" b="1"/>
              <a:t>悠希</a:t>
            </a:r>
            <a:r>
              <a:rPr lang="en-US" altLang="ja-JP" sz="2800" b="1" dirty="0"/>
              <a:t>		</a:t>
            </a:r>
            <a:r>
              <a:rPr lang="ja-JP" altLang="en-US" sz="2800" b="1"/>
              <a:t>立命館大学</a:t>
            </a:r>
            <a:endParaRPr lang="en-US" altLang="ja-JP" sz="2800" b="1" dirty="0"/>
          </a:p>
          <a:p>
            <a:pPr algn="l"/>
            <a:r>
              <a:rPr lang="ja-JP" altLang="en-US" sz="2800"/>
              <a:t>吉田 則裕</a:t>
            </a:r>
            <a:r>
              <a:rPr lang="en-US" altLang="ja-JP" sz="2800" dirty="0"/>
              <a:t>		</a:t>
            </a:r>
            <a:r>
              <a:rPr lang="ja-JP" altLang="en-US" sz="2800"/>
              <a:t>立命館大学</a:t>
            </a:r>
            <a:endParaRPr lang="en-US" altLang="ja-JP" sz="2800" dirty="0"/>
          </a:p>
          <a:p>
            <a:pPr algn="l"/>
            <a:r>
              <a:rPr lang="ja-JP" altLang="en-US" sz="2800"/>
              <a:t>崔 恩瀞</a:t>
            </a:r>
            <a:r>
              <a:rPr lang="en-US" altLang="ja-JP" sz="2800" dirty="0"/>
              <a:t>		</a:t>
            </a:r>
            <a:r>
              <a:rPr lang="ja-JP" altLang="en-US" sz="2800"/>
              <a:t>京都工芸繊維大学</a:t>
            </a:r>
            <a:endParaRPr lang="en-US" altLang="ja-JP" sz="2800" dirty="0"/>
          </a:p>
          <a:p>
            <a:pPr algn="l"/>
            <a:r>
              <a:rPr lang="ja-JP" altLang="en-US" sz="2800"/>
              <a:t>槇原 絵里奈</a:t>
            </a:r>
            <a:r>
              <a:rPr lang="en-US" altLang="ja-JP" sz="2800" dirty="0"/>
              <a:t>	</a:t>
            </a:r>
            <a:r>
              <a:rPr lang="ja-JP" altLang="en-US" sz="2800"/>
              <a:t>立命館大学</a:t>
            </a:r>
            <a:endParaRPr lang="en-US" altLang="ja-JP" sz="2800" dirty="0"/>
          </a:p>
          <a:p>
            <a:pPr algn="l"/>
            <a:r>
              <a:rPr lang="ja-JP" altLang="en-US" sz="2800"/>
              <a:t>横井 一輝</a:t>
            </a:r>
            <a:r>
              <a:rPr lang="en-US" altLang="ja-JP" sz="2800" dirty="0"/>
              <a:t>		</a:t>
            </a:r>
            <a:r>
              <a:rPr lang="ja-JP" altLang="en-US" sz="2800"/>
              <a:t>株式会社 </a:t>
            </a:r>
            <a:r>
              <a:rPr lang="en-US" altLang="ja-JP" sz="2800" dirty="0"/>
              <a:t>NTT </a:t>
            </a:r>
            <a:r>
              <a:rPr lang="ja-JP" altLang="en-US" sz="2800"/>
              <a:t>データグループ </a:t>
            </a:r>
          </a:p>
          <a:p>
            <a:endParaRPr lang="ja-JP" altLang="en-US" sz="2800"/>
          </a:p>
          <a:p>
            <a:endParaRPr lang="ja-JP" altLang="en-US" sz="2800"/>
          </a:p>
          <a:p>
            <a:endParaRPr lang="ja-JP" altLang="en-US" sz="2800"/>
          </a:p>
          <a:p>
            <a:endParaRPr lang="en-US" altLang="ja-JP" sz="2800" dirty="0"/>
          </a:p>
          <a:p>
            <a:endParaRPr kumimoji="1"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3CF7C7-E03F-76DE-6BF5-917CAF260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5C6E-3B27-A140-8BE7-BF80F4E73A19}" type="slidenum">
              <a:rPr lang="ja-JP" altLang="en-US" smtClean="0"/>
              <a:pPr/>
              <a:t>1</a:t>
            </a:fld>
            <a:endParaRPr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5E79A41-1880-2B04-385D-7A7A176BA4C3}"/>
              </a:ext>
            </a:extLst>
          </p:cNvPr>
          <p:cNvCxnSpPr>
            <a:cxnSpLocks/>
          </p:cNvCxnSpPr>
          <p:nvPr/>
        </p:nvCxnSpPr>
        <p:spPr>
          <a:xfrm>
            <a:off x="1524000" y="3326153"/>
            <a:ext cx="9144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17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9A34C-625C-A12F-A0E4-570D0D5D7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A21803-C8D7-A6E6-14F3-8894AE48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</a:t>
            </a:r>
            <a:r>
              <a:rPr kumimoji="1" lang="ja-JP" altLang="en-US"/>
              <a:t>ら先行研究</a:t>
            </a:r>
            <a:r>
              <a:rPr kumimoji="1" lang="en-US" altLang="ja-JP" dirty="0"/>
              <a:t>[1]</a:t>
            </a:r>
            <a:r>
              <a:rPr kumimoji="1" lang="ja-JP" altLang="en-US"/>
              <a:t>の課題点</a:t>
            </a:r>
            <a:r>
              <a:rPr lang="en-US" altLang="ja-JP" dirty="0"/>
              <a:t>(3/3)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536EFB-6A9B-B7BF-8332-59197ED6D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5C6E-3B27-A140-8BE7-BF80F4E73A19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2042954-6F0F-7088-5F77-8A327CA35558}"/>
              </a:ext>
            </a:extLst>
          </p:cNvPr>
          <p:cNvSpPr/>
          <p:nvPr/>
        </p:nvSpPr>
        <p:spPr>
          <a:xfrm>
            <a:off x="1289957" y="2165042"/>
            <a:ext cx="9612086" cy="132556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>
                <a:solidFill>
                  <a:schemeClr val="tx1"/>
                </a:solidFill>
              </a:rPr>
              <a:t>テストコードの保守</a:t>
            </a:r>
            <a:r>
              <a:rPr lang="ja-JP" altLang="en-US" sz="3200" b="1">
                <a:solidFill>
                  <a:schemeClr val="tx1"/>
                </a:solidFill>
              </a:rPr>
              <a:t>は</a:t>
            </a:r>
            <a:r>
              <a:rPr kumimoji="1" lang="ja-JP" altLang="en-US" sz="3200" b="1">
                <a:solidFill>
                  <a:schemeClr val="tx1"/>
                </a:solidFill>
              </a:rPr>
              <a:t>優先度が低いが</a:t>
            </a:r>
            <a:endParaRPr kumimoji="1" lang="en-US" altLang="ja-JP" sz="32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 b="1" u="sng">
                <a:solidFill>
                  <a:schemeClr val="tx1"/>
                </a:solidFill>
              </a:rPr>
              <a:t>テストコードによる結果の影響を考慮していない</a:t>
            </a:r>
          </a:p>
        </p:txBody>
      </p:sp>
      <p:sp>
        <p:nvSpPr>
          <p:cNvPr id="7" name="三角形 6">
            <a:extLst>
              <a:ext uri="{FF2B5EF4-FFF2-40B4-BE49-F238E27FC236}">
                <a16:creationId xmlns:a16="http://schemas.microsoft.com/office/drawing/2014/main" id="{7A954148-FB60-7BCD-64A2-CF46BD5FA83D}"/>
              </a:ext>
            </a:extLst>
          </p:cNvPr>
          <p:cNvSpPr/>
          <p:nvPr/>
        </p:nvSpPr>
        <p:spPr>
          <a:xfrm flipV="1">
            <a:off x="5885861" y="3930073"/>
            <a:ext cx="420278" cy="36512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2B1E24-4E6D-8393-785E-D4CDC1230A76}"/>
              </a:ext>
            </a:extLst>
          </p:cNvPr>
          <p:cNvSpPr/>
          <p:nvPr/>
        </p:nvSpPr>
        <p:spPr>
          <a:xfrm>
            <a:off x="1289957" y="4734667"/>
            <a:ext cx="9612086" cy="77118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>
                <a:solidFill>
                  <a:schemeClr val="bg1"/>
                </a:solidFill>
              </a:rPr>
              <a:t>テストコードを区別して分析を行う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79EBE2A-FF97-EE94-5821-2C315F79EF29}"/>
              </a:ext>
            </a:extLst>
          </p:cNvPr>
          <p:cNvSpPr txBox="1"/>
          <p:nvPr/>
        </p:nvSpPr>
        <p:spPr>
          <a:xfrm>
            <a:off x="764042" y="6027003"/>
            <a:ext cx="7652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ja-JP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[1</a:t>
            </a:r>
            <a:r>
              <a:rPr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] </a:t>
            </a:r>
            <a:r>
              <a:rPr lang="en-US" altLang="ja-JP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R. Mo, et al.: The existence and co-modifications of </a:t>
            </a:r>
          </a:p>
          <a:p>
            <a:pPr marL="0" indent="0">
              <a:buNone/>
            </a:pPr>
            <a:r>
              <a:rPr lang="en-US" altLang="ja-JP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code clones within or across microservices, ESEM 2021.</a:t>
            </a:r>
          </a:p>
        </p:txBody>
      </p:sp>
    </p:spTree>
    <p:extLst>
      <p:ext uri="{BB962C8B-B14F-4D97-AF65-F5344CB8AC3E}">
        <p14:creationId xmlns:p14="http://schemas.microsoft.com/office/powerpoint/2010/main" val="358292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720E1A-8C93-0CFD-F53F-6ADD751F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本分析の目的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A6457AD-EEE0-A5A7-4A4F-BFDFF334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5C6E-3B27-A140-8BE7-BF80F4E73A19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7D69DAD-FAA6-9214-ACE8-C5DED48D7155}"/>
              </a:ext>
            </a:extLst>
          </p:cNvPr>
          <p:cNvSpPr/>
          <p:nvPr/>
        </p:nvSpPr>
        <p:spPr>
          <a:xfrm>
            <a:off x="334177" y="3874917"/>
            <a:ext cx="11523644" cy="17987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kumimoji="1" lang="en-US" altLang="ja-JP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RQ1:</a:t>
            </a:r>
            <a:r>
              <a:rPr kumimoji="1" lang="en-US" altLang="ja-JP" sz="2800" b="1" dirty="0">
                <a:solidFill>
                  <a:schemeClr val="tx1"/>
                </a:solidFill>
              </a:rPr>
              <a:t> </a:t>
            </a:r>
            <a:r>
              <a:rPr kumimoji="1" lang="ja-JP" altLang="en-US" sz="2800" b="1">
                <a:solidFill>
                  <a:schemeClr val="tx1"/>
                </a:solidFill>
              </a:rPr>
              <a:t>クローン率が高い言語はどれか？</a:t>
            </a:r>
            <a:endParaRPr kumimoji="1" lang="en-US" altLang="ja-JP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RQ2: </a:t>
            </a:r>
            <a:r>
              <a:rPr lang="ja-JP" altLang="en-US" sz="2800" b="1">
                <a:solidFill>
                  <a:schemeClr val="tx1"/>
                </a:solidFill>
              </a:rPr>
              <a:t>プロダクトコードとテストコードでクローン率に違いはあるか？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en-US" altLang="ja-JP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RQ3</a:t>
            </a:r>
            <a:r>
              <a:rPr lang="en-US" altLang="ja-JP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ja-JP" altLang="en-US" sz="2800" b="1">
                <a:solidFill>
                  <a:schemeClr val="tx1"/>
                </a:solidFill>
              </a:rPr>
              <a:t>コードクローンに対する同時修正率が高い言語はどれか？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BFC3A09-F48B-2987-D4B3-DFA6C15A63EA}"/>
              </a:ext>
            </a:extLst>
          </p:cNvPr>
          <p:cNvSpPr txBox="1"/>
          <p:nvPr/>
        </p:nvSpPr>
        <p:spPr>
          <a:xfrm>
            <a:off x="1284425" y="1454000"/>
            <a:ext cx="96231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>
                <a:latin typeface="Segoe UI" panose="020B0502040204020203" pitchFamily="34" charset="0"/>
                <a:cs typeface="Segoe UI" panose="020B0502040204020203" pitchFamily="34" charset="0"/>
              </a:rPr>
              <a:t>Mo</a:t>
            </a:r>
            <a:r>
              <a:rPr kumimoji="1" lang="ja-JP" altLang="en-US" sz="3200">
                <a:latin typeface="Segoe UI" panose="020B0502040204020203" pitchFamily="34" charset="0"/>
                <a:cs typeface="Segoe UI" panose="020B0502040204020203" pitchFamily="34" charset="0"/>
              </a:rPr>
              <a:t>らの先行研究</a:t>
            </a:r>
            <a:r>
              <a:rPr kumimoji="1" lang="en-US" altLang="ja-JP" sz="3200" dirty="0">
                <a:latin typeface="Segoe UI" panose="020B0502040204020203" pitchFamily="34" charset="0"/>
                <a:cs typeface="Segoe UI" panose="020B0502040204020203" pitchFamily="34" charset="0"/>
              </a:rPr>
              <a:t>[1]</a:t>
            </a:r>
            <a:r>
              <a:rPr kumimoji="1" lang="ja-JP" altLang="en-US" sz="3200">
                <a:latin typeface="Segoe UI" panose="020B0502040204020203" pitchFamily="34" charset="0"/>
                <a:cs typeface="Segoe UI" panose="020B0502040204020203" pitchFamily="34" charset="0"/>
              </a:rPr>
              <a:t>を踏まえ</a:t>
            </a:r>
            <a:endParaRPr kumimoji="1" lang="en-US" altLang="ja-JP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kumimoji="1" lang="ja-JP" altLang="en-US" sz="3200" b="1"/>
              <a:t>マイクロサービスにおける</a:t>
            </a:r>
            <a:br>
              <a:rPr kumimoji="1" lang="en-US" altLang="ja-JP" sz="3200" b="1" dirty="0"/>
            </a:br>
            <a:r>
              <a:rPr kumimoji="1" lang="ja-JP" altLang="en-US" sz="3200" b="1"/>
              <a:t>クローン率や同時修正率に関して言語間比較を行う</a:t>
            </a:r>
          </a:p>
        </p:txBody>
      </p:sp>
      <p:sp>
        <p:nvSpPr>
          <p:cNvPr id="12" name="三角形 11">
            <a:extLst>
              <a:ext uri="{FF2B5EF4-FFF2-40B4-BE49-F238E27FC236}">
                <a16:creationId xmlns:a16="http://schemas.microsoft.com/office/drawing/2014/main" id="{9ABB762B-BF29-0445-BF85-69C78931523E}"/>
              </a:ext>
            </a:extLst>
          </p:cNvPr>
          <p:cNvSpPr/>
          <p:nvPr/>
        </p:nvSpPr>
        <p:spPr>
          <a:xfrm flipV="1">
            <a:off x="5885859" y="3266725"/>
            <a:ext cx="420278" cy="36512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723559-97E6-0449-6C0E-45CA13A74789}"/>
              </a:ext>
            </a:extLst>
          </p:cNvPr>
          <p:cNvSpPr txBox="1"/>
          <p:nvPr/>
        </p:nvSpPr>
        <p:spPr>
          <a:xfrm>
            <a:off x="764042" y="6027003"/>
            <a:ext cx="7652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ja-JP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[1</a:t>
            </a:r>
            <a:r>
              <a:rPr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] </a:t>
            </a:r>
            <a:r>
              <a:rPr lang="en-US" altLang="ja-JP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R. Mo, et al.: The existence and co-modifications of </a:t>
            </a:r>
          </a:p>
          <a:p>
            <a:pPr marL="0" indent="0">
              <a:buNone/>
            </a:pPr>
            <a:r>
              <a:rPr lang="en-US" altLang="ja-JP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code clones within or across microservices, ESEM 2021.</a:t>
            </a:r>
          </a:p>
        </p:txBody>
      </p:sp>
    </p:spTree>
    <p:extLst>
      <p:ext uri="{BB962C8B-B14F-4D97-AF65-F5344CB8AC3E}">
        <p14:creationId xmlns:p14="http://schemas.microsoft.com/office/powerpoint/2010/main" val="382241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862998-455E-4A79-8A88-47600702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RQ</a:t>
            </a:r>
            <a:r>
              <a:rPr kumimoji="1" lang="ja-JP" altLang="en-US"/>
              <a:t>の設定意図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419826-C94F-F32E-AE21-1EB704A75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70" y="1665286"/>
            <a:ext cx="11431859" cy="4691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b="1" u="sng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RQ1:</a:t>
            </a:r>
            <a:r>
              <a:rPr kumimoji="1" lang="en-US" altLang="ja-JP" b="1" u="sng" dirty="0">
                <a:solidFill>
                  <a:schemeClr val="tx1"/>
                </a:solidFill>
              </a:rPr>
              <a:t> </a:t>
            </a:r>
            <a:r>
              <a:rPr kumimoji="1" lang="ja-JP" altLang="en-US" b="1" u="sng">
                <a:solidFill>
                  <a:schemeClr val="tx1"/>
                </a:solidFill>
              </a:rPr>
              <a:t>クローン率が高い言語はどれか？</a:t>
            </a:r>
            <a:endParaRPr kumimoji="1" lang="en-US" altLang="ja-JP" b="1" u="sng" dirty="0">
              <a:solidFill>
                <a:schemeClr val="tx1"/>
              </a:solidFill>
            </a:endParaRPr>
          </a:p>
          <a:p>
            <a:r>
              <a:rPr kumimoji="1" lang="ja-JP" altLang="en-US" sz="2400">
                <a:solidFill>
                  <a:schemeClr val="tx1"/>
                </a:solidFill>
              </a:rPr>
              <a:t>どの程度クローンになっているか．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400"/>
              <a:t>言語ごとのクローン率の違い．</a:t>
            </a:r>
            <a:endParaRPr lang="en-US" altLang="ja-JP" sz="2400" dirty="0"/>
          </a:p>
          <a:p>
            <a:endParaRPr kumimoji="1" lang="en-US" altLang="ja-JP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sz="2800" b="1" u="sng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RQ2: </a:t>
            </a:r>
            <a:r>
              <a:rPr lang="ja-JP" altLang="en-US" sz="2800" b="1" u="sng">
                <a:solidFill>
                  <a:schemeClr val="tx1"/>
                </a:solidFill>
              </a:rPr>
              <a:t>プロダクトコードとテストコードでクローン率に違いはあるか？</a:t>
            </a:r>
            <a:endParaRPr lang="en-US" altLang="ja-JP" sz="2800" b="1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2400"/>
              <a:t>テストコードがクローン率にどの程度影響を与えているか．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en-US" altLang="ja-JP" sz="2800" b="1" u="sng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RQ3</a:t>
            </a:r>
            <a:r>
              <a:rPr lang="en-US" altLang="ja-JP" sz="2800" b="1" u="sng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ja-JP" altLang="en-US" sz="2800" b="1" u="sng">
                <a:solidFill>
                  <a:schemeClr val="tx1"/>
                </a:solidFill>
              </a:rPr>
              <a:t>コードクローンに対する同時修正率が高い言語はどれか？</a:t>
            </a:r>
            <a:endParaRPr lang="en-US" altLang="ja-JP" sz="2800" b="1" u="sng" dirty="0">
              <a:solidFill>
                <a:schemeClr val="tx1"/>
              </a:solidFill>
            </a:endParaRPr>
          </a:p>
          <a:p>
            <a:r>
              <a:rPr lang="ja-JP" altLang="en-US" sz="2400">
                <a:solidFill>
                  <a:schemeClr val="tx1"/>
                </a:solidFill>
              </a:rPr>
              <a:t>言語ごとに，どの程度同時修正が発生しているか．</a:t>
            </a:r>
            <a:endParaRPr lang="en-US" altLang="ja-JP" sz="2400" dirty="0"/>
          </a:p>
          <a:p>
            <a:r>
              <a:rPr lang="ja-JP" altLang="en-US" sz="2400"/>
              <a:t>テストコードが同時修正率にどの程度影響を与えているか．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917A61-EAED-9438-0797-7783CD0D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5C6E-3B27-A140-8BE7-BF80F4E73A19}" type="slidenum">
              <a:rPr lang="ja-JP" altLang="en-US" smtClean="0"/>
              <a:pPr/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210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6315AD-4DBA-B6EE-4D0A-4380D85E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分析の設計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C54D03-37C7-F33D-0609-E55984EFD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33" y="1943712"/>
            <a:ext cx="11116733" cy="4412638"/>
          </a:xfrm>
        </p:spPr>
        <p:txBody>
          <a:bodyPr>
            <a:noAutofit/>
          </a:bodyPr>
          <a:lstStyle/>
          <a:p>
            <a:r>
              <a:rPr lang="en-US" altLang="ja-JP" sz="3200" b="1" i="0" dirty="0" err="1">
                <a:effectLst/>
                <a:cs typeface="Segoe UI" panose="020B0502040204020203" pitchFamily="34" charset="0"/>
              </a:rPr>
              <a:t>d’Aragona</a:t>
            </a:r>
            <a:r>
              <a:rPr lang="ja-JP" altLang="en-US" sz="3200" b="1" i="0">
                <a:effectLst/>
                <a:cs typeface="Segoe UI" panose="020B0502040204020203" pitchFamily="34" charset="0"/>
              </a:rPr>
              <a:t>らのマイクロサービス</a:t>
            </a:r>
            <a:r>
              <a:rPr lang="en-US" altLang="ja-JP" sz="3200" b="1" i="0" dirty="0">
                <a:effectLst/>
                <a:cs typeface="Segoe UI" panose="020B0502040204020203" pitchFamily="34" charset="0"/>
              </a:rPr>
              <a:t>OSS</a:t>
            </a:r>
            <a:r>
              <a:rPr lang="ja-JP" altLang="en-US" sz="3200" b="1" i="0">
                <a:effectLst/>
                <a:cs typeface="Segoe UI" panose="020B0502040204020203" pitchFamily="34" charset="0"/>
              </a:rPr>
              <a:t>の</a:t>
            </a:r>
            <a:r>
              <a:rPr lang="ja-JP" altLang="en-US" sz="3200" b="1"/>
              <a:t>データセット</a:t>
            </a:r>
            <a:r>
              <a:rPr lang="en-US" altLang="ja-JP" sz="3200" dirty="0"/>
              <a:t>[2]</a:t>
            </a:r>
            <a:br>
              <a:rPr lang="en-US" altLang="ja-JP" sz="3200" dirty="0"/>
            </a:br>
            <a:r>
              <a:rPr lang="ja-JP" altLang="en-US" sz="3200"/>
              <a:t>を使用する．</a:t>
            </a:r>
            <a:endParaRPr lang="en-US" altLang="ja-JP" sz="3200" dirty="0"/>
          </a:p>
          <a:p>
            <a:endParaRPr lang="en-US" altLang="ja-JP" sz="3200" b="1" dirty="0"/>
          </a:p>
          <a:p>
            <a:r>
              <a:rPr lang="en-US" altLang="ja-JP" sz="3200" b="1" dirty="0"/>
              <a:t>12</a:t>
            </a:r>
            <a:r>
              <a:rPr lang="ja-JP" altLang="en-US" sz="3200" b="1"/>
              <a:t>言語</a:t>
            </a:r>
            <a:r>
              <a:rPr lang="ja-JP" altLang="en-US" sz="3200"/>
              <a:t>を対象にする．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b="1" dirty="0"/>
          </a:p>
          <a:p>
            <a:r>
              <a:rPr lang="en-US" altLang="ja-JP" sz="3200" b="1" dirty="0" err="1"/>
              <a:t>CCFinderSW</a:t>
            </a:r>
            <a:r>
              <a:rPr lang="ja-JP" altLang="en-US" sz="3200"/>
              <a:t>を使用してコードクローンを検出する．</a:t>
            </a:r>
            <a:endParaRPr lang="en-US" altLang="ja-JP" dirty="0"/>
          </a:p>
          <a:p>
            <a:endParaRPr kumimoji="1" lang="en-US" altLang="ja-JP" sz="3200" dirty="0"/>
          </a:p>
          <a:p>
            <a:pPr marL="0" indent="0">
              <a:buNone/>
            </a:pPr>
            <a:r>
              <a:rPr lang="en-US" altLang="ja-JP" sz="2400" b="0" i="0" dirty="0">
                <a:effectLst/>
                <a:cs typeface="Segoe UI" panose="020B0502040204020203" pitchFamily="34" charset="0"/>
              </a:rPr>
              <a:t>[2] D. A. </a:t>
            </a:r>
            <a:r>
              <a:rPr lang="en-US" altLang="ja-JP" sz="2400" b="0" i="0" dirty="0" err="1">
                <a:effectLst/>
                <a:cs typeface="Segoe UI" panose="020B0502040204020203" pitchFamily="34" charset="0"/>
              </a:rPr>
              <a:t>d’Aragona</a:t>
            </a:r>
            <a:r>
              <a:rPr lang="en-US" altLang="ja-JP" sz="2400" b="0" i="0" dirty="0">
                <a:effectLst/>
                <a:cs typeface="Segoe UI" panose="020B0502040204020203" pitchFamily="34" charset="0"/>
              </a:rPr>
              <a:t>, et al.: A Dataset of Microservices-based Open-Source Projects, MSR 2024.</a:t>
            </a:r>
            <a:endParaRPr lang="en-US" altLang="ja-JP" sz="2400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kumimoji="1" lang="ja-JP" altLang="en-US" sz="32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CA8734-6640-CDC1-E24B-55424E96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5C6E-3B27-A140-8BE7-BF80F4E73A19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7E4F4623-4CD8-6620-B009-C00979D23F83}"/>
              </a:ext>
            </a:extLst>
          </p:cNvPr>
          <p:cNvSpPr txBox="1">
            <a:spLocks/>
          </p:cNvSpPr>
          <p:nvPr/>
        </p:nvSpPr>
        <p:spPr>
          <a:xfrm>
            <a:off x="990600" y="18191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 baseline="0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 baseline="0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987335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110A9-4D6F-BC48-299C-FB89AD0E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データセット</a:t>
            </a:r>
            <a:r>
              <a:rPr kumimoji="1" lang="en-US" altLang="ja-JP" dirty="0"/>
              <a:t>[2]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9C1DEB-62CE-12A2-BB5D-1B10AAF79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719" y="1665286"/>
            <a:ext cx="10762561" cy="4691063"/>
          </a:xfrm>
        </p:spPr>
        <p:txBody>
          <a:bodyPr>
            <a:normAutofit/>
          </a:bodyPr>
          <a:lstStyle/>
          <a:p>
            <a:r>
              <a:rPr lang="en-US" altLang="ja-JP" sz="3200" b="1" dirty="0"/>
              <a:t>378</a:t>
            </a:r>
            <a:r>
              <a:rPr lang="ja-JP" altLang="en-US" sz="3200" b="1"/>
              <a:t>個</a:t>
            </a:r>
            <a:r>
              <a:rPr lang="ja-JP" altLang="en-US" sz="3200"/>
              <a:t>のマイクロサービスの</a:t>
            </a:r>
            <a:r>
              <a:rPr lang="en-US" altLang="ja-JP" sz="3200" dirty="0"/>
              <a:t>OSS</a:t>
            </a:r>
            <a:r>
              <a:rPr lang="ja-JP" altLang="en-US" sz="3200"/>
              <a:t>プロジェクト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en-US" altLang="ja-JP" sz="3200" b="1" dirty="0"/>
              <a:t>World of Code</a:t>
            </a:r>
            <a:r>
              <a:rPr lang="en-US" altLang="ja-JP" sz="3200" dirty="0"/>
              <a:t>(</a:t>
            </a:r>
            <a:r>
              <a:rPr lang="ja-JP" altLang="en-US" sz="3200"/>
              <a:t>大規模</a:t>
            </a:r>
            <a:r>
              <a:rPr lang="en-US" altLang="ja-JP" sz="3200" dirty="0"/>
              <a:t>OSS</a:t>
            </a:r>
            <a:r>
              <a:rPr lang="ja-JP" altLang="en-US" sz="3200"/>
              <a:t>リポジトリ集合</a:t>
            </a:r>
            <a:r>
              <a:rPr lang="en-US" altLang="ja-JP" sz="3200" dirty="0"/>
              <a:t>)</a:t>
            </a:r>
            <a:r>
              <a:rPr lang="ja-JP" altLang="en-US" sz="3200"/>
              <a:t>から収集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/>
              <a:t>著者らがマイクロサービスかどうかを</a:t>
            </a:r>
            <a:r>
              <a:rPr lang="ja-JP" altLang="en-US" sz="3200" b="1"/>
              <a:t>目視で確認</a:t>
            </a:r>
            <a:endParaRPr lang="en-US" altLang="ja-JP" sz="3200" b="1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b="0" i="0" dirty="0">
                <a:effectLst/>
                <a:cs typeface="Segoe UI" panose="020B0502040204020203" pitchFamily="34" charset="0"/>
              </a:rPr>
              <a:t>[2] </a:t>
            </a:r>
            <a:r>
              <a:rPr lang="en-US" altLang="ja-JP" sz="2400" b="0" i="0" dirty="0">
                <a:effectLst/>
                <a:cs typeface="Segoe UI" panose="020B0502040204020203" pitchFamily="34" charset="0"/>
              </a:rPr>
              <a:t>D. A. </a:t>
            </a:r>
            <a:r>
              <a:rPr lang="en-US" altLang="ja-JP" sz="2400" b="0" i="0" dirty="0" err="1">
                <a:effectLst/>
                <a:cs typeface="Segoe UI" panose="020B0502040204020203" pitchFamily="34" charset="0"/>
              </a:rPr>
              <a:t>d’Aragona</a:t>
            </a:r>
            <a:r>
              <a:rPr lang="en-US" altLang="ja-JP" sz="2400" b="0" i="0" dirty="0">
                <a:effectLst/>
                <a:cs typeface="Segoe UI" panose="020B0502040204020203" pitchFamily="34" charset="0"/>
              </a:rPr>
              <a:t>, et al.: A Dataset of Microservices-based Open-Source Projects, MSR 2024.</a:t>
            </a:r>
            <a:endParaRPr lang="en-US" altLang="ja-JP" dirty="0">
              <a:cs typeface="Segoe UI" panose="020B0502040204020203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53231F-DA31-83A6-6ED9-71268433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5C6E-3B27-A140-8BE7-BF80F4E73A19}" type="slidenum">
              <a:rPr lang="ja-JP" altLang="en-US" smtClean="0"/>
              <a:pPr/>
              <a:t>14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87691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09147D-ED7F-EE3D-7FF9-7DF7FCB1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分析対象の言語の選定</a:t>
            </a: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343CFDF6-AC44-8409-396A-8E35281029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918384" y="2097172"/>
          <a:ext cx="2579300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0227">
                  <a:extLst>
                    <a:ext uri="{9D8B030D-6E8A-4147-A177-3AD203B41FA5}">
                      <a16:colId xmlns:a16="http://schemas.microsoft.com/office/drawing/2014/main" val="1943053508"/>
                    </a:ext>
                  </a:extLst>
                </a:gridCol>
                <a:gridCol w="1199073">
                  <a:extLst>
                    <a:ext uri="{9D8B030D-6E8A-4147-A177-3AD203B41FA5}">
                      <a16:colId xmlns:a16="http://schemas.microsoft.com/office/drawing/2014/main" val="3125385140"/>
                    </a:ext>
                  </a:extLst>
                </a:gridCol>
              </a:tblGrid>
              <a:tr h="3751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/>
                        <a:t>言語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KLOC</a:t>
                      </a:r>
                      <a:endParaRPr kumimoji="1" lang="ja-JP" altLang="en-US" sz="2000" b="1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427821"/>
                  </a:ext>
                </a:extLst>
              </a:tr>
              <a:tr h="225980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Java</a:t>
                      </a:r>
                      <a:endParaRPr kumimoji="1" lang="ja-JP" altLang="en-US"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169,647</a:t>
                      </a:r>
                      <a:endParaRPr kumimoji="1" lang="ja-JP" altLang="en-US" sz="2000" b="1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23355133"/>
                  </a:ext>
                </a:extLst>
              </a:tr>
              <a:tr h="225980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</a:t>
                      </a:r>
                      <a:endParaRPr kumimoji="1" lang="ja-JP" altLang="en-US"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158,332</a:t>
                      </a:r>
                      <a:endParaRPr kumimoji="1" lang="ja-JP" altLang="en-US" sz="2000" b="1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51412795"/>
                  </a:ext>
                </a:extLst>
              </a:tr>
              <a:tr h="225980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JavaScript</a:t>
                      </a:r>
                      <a:endParaRPr kumimoji="1" lang="ja-JP" altLang="en-US"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156,462</a:t>
                      </a:r>
                      <a:endParaRPr kumimoji="1" lang="ja-JP" altLang="en-US" sz="2000" b="1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0533322"/>
                  </a:ext>
                </a:extLst>
              </a:tr>
              <a:tr h="225980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</a:t>
                      </a:r>
                      <a:endParaRPr kumimoji="1" lang="ja-JP" altLang="en-US"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87,738</a:t>
                      </a:r>
                      <a:endParaRPr kumimoji="1" lang="ja-JP" altLang="en-US" sz="2000" b="1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00757573"/>
                  </a:ext>
                </a:extLst>
              </a:tr>
              <a:tr h="225980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endParaRPr kumimoji="1" lang="ja-JP" altLang="en-US"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74,280</a:t>
                      </a:r>
                      <a:endParaRPr kumimoji="1" lang="ja-JP" altLang="en-US" sz="2000" b="1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40262225"/>
                  </a:ext>
                </a:extLst>
              </a:tr>
              <a:tr h="225980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TypeScript</a:t>
                      </a:r>
                      <a:endParaRPr kumimoji="1" lang="ja-JP" altLang="en-US"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64,034</a:t>
                      </a:r>
                      <a:endParaRPr kumimoji="1" lang="ja-JP" altLang="en-US" sz="2000" b="1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2027917"/>
                  </a:ext>
                </a:extLst>
              </a:tr>
              <a:tr h="225980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C++</a:t>
                      </a:r>
                      <a:endParaRPr kumimoji="1" lang="ja-JP" altLang="en-US"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35,889</a:t>
                      </a:r>
                      <a:endParaRPr kumimoji="1" lang="ja-JP" altLang="en-US" sz="2000" b="1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39072643"/>
                  </a:ext>
                </a:extLst>
              </a:tr>
              <a:tr h="225980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C#</a:t>
                      </a:r>
                      <a:endParaRPr kumimoji="1" lang="ja-JP" altLang="en-US"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34,294</a:t>
                      </a:r>
                      <a:endParaRPr kumimoji="1" lang="ja-JP" altLang="en-US" sz="2000" b="1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395984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53B09EA-B91F-268F-7F8B-4987FFC3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5C6E-3B27-A140-8BE7-BF80F4E73A19}" type="slidenum">
              <a:rPr lang="ja-JP" altLang="en-US" smtClean="0"/>
              <a:pPr/>
              <a:t>15</a:t>
            </a:fld>
            <a:endParaRPr lang="ja-JP" altLang="en-US"/>
          </a:p>
        </p:txBody>
      </p:sp>
      <p:graphicFrame>
        <p:nvGraphicFramePr>
          <p:cNvPr id="6" name="コンテンツ プレースホルダー 4">
            <a:extLst>
              <a:ext uri="{FF2B5EF4-FFF2-40B4-BE49-F238E27FC236}">
                <a16:creationId xmlns:a16="http://schemas.microsoft.com/office/drawing/2014/main" id="{4DA122F2-1CD1-AA18-BECD-0A3D06B0C5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1948168"/>
              </p:ext>
            </p:extLst>
          </p:nvPr>
        </p:nvGraphicFramePr>
        <p:xfrm>
          <a:off x="9704716" y="2097172"/>
          <a:ext cx="2218428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9214">
                  <a:extLst>
                    <a:ext uri="{9D8B030D-6E8A-4147-A177-3AD203B41FA5}">
                      <a16:colId xmlns:a16="http://schemas.microsoft.com/office/drawing/2014/main" val="1943053508"/>
                    </a:ext>
                  </a:extLst>
                </a:gridCol>
                <a:gridCol w="1109214">
                  <a:extLst>
                    <a:ext uri="{9D8B030D-6E8A-4147-A177-3AD203B41FA5}">
                      <a16:colId xmlns:a16="http://schemas.microsoft.com/office/drawing/2014/main" val="3125385140"/>
                    </a:ext>
                  </a:extLst>
                </a:gridCol>
              </a:tblGrid>
              <a:tr h="22598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/>
                        <a:t>言語</a:t>
                      </a:r>
                      <a:endParaRPr kumimoji="1" lang="ja-JP" altLang="en-US" b="1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KLOC</a:t>
                      </a:r>
                      <a:endParaRPr kumimoji="1" lang="ja-JP" altLang="en-US" b="1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427821"/>
                  </a:ext>
                </a:extLst>
              </a:tr>
              <a:tr h="225980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Rust</a:t>
                      </a:r>
                      <a:endParaRPr kumimoji="1" lang="ja-JP" altLang="en-US"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33,074</a:t>
                      </a:r>
                      <a:endParaRPr kumimoji="1" lang="ja-JP" altLang="en-US" sz="2000" b="1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47980461"/>
                  </a:ext>
                </a:extLst>
              </a:tr>
              <a:tr h="225980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Ruby</a:t>
                      </a:r>
                      <a:endParaRPr kumimoji="1" lang="ja-JP" altLang="en-US"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28,558</a:t>
                      </a:r>
                      <a:endParaRPr kumimoji="1" lang="ja-JP" altLang="en-US" sz="2000" b="1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364200"/>
                  </a:ext>
                </a:extLst>
              </a:tr>
              <a:tr h="225980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Scala</a:t>
                      </a:r>
                      <a:endParaRPr kumimoji="1" lang="ja-JP" altLang="en-US"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19,390</a:t>
                      </a:r>
                      <a:endParaRPr kumimoji="1" lang="ja-JP" altLang="en-US" sz="2000" b="1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38145342"/>
                  </a:ext>
                </a:extLst>
              </a:tr>
              <a:tr h="225980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kumimoji="1" lang="ja-JP" altLang="en-US"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18,215</a:t>
                      </a:r>
                      <a:endParaRPr kumimoji="1" lang="ja-JP" altLang="en-US" sz="2000" b="1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290046"/>
                  </a:ext>
                </a:extLst>
              </a:tr>
              <a:tr h="225980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solidFill>
                            <a:schemeClr val="accent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Elixir</a:t>
                      </a:r>
                      <a:endParaRPr kumimoji="1" lang="ja-JP" altLang="en-US" sz="200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17,671</a:t>
                      </a:r>
                      <a:endParaRPr kumimoji="1" lang="ja-JP" altLang="en-US" sz="2000" b="1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83039215"/>
                  </a:ext>
                </a:extLst>
              </a:tr>
              <a:tr h="225980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Perl</a:t>
                      </a:r>
                      <a:endParaRPr kumimoji="1" lang="ja-JP" altLang="en-US"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9,918</a:t>
                      </a:r>
                      <a:endParaRPr kumimoji="1" lang="ja-JP" altLang="en-US" sz="2000" b="1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607112"/>
                  </a:ext>
                </a:extLst>
              </a:tr>
              <a:tr h="225980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Vue</a:t>
                      </a:r>
                      <a:endParaRPr kumimoji="1" lang="ja-JP" altLang="en-US"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3,875</a:t>
                      </a:r>
                      <a:endParaRPr kumimoji="1" lang="ja-JP" altLang="en-US" sz="2000" b="1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62495796"/>
                  </a:ext>
                </a:extLst>
              </a:tr>
              <a:tr h="225980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Kotlin</a:t>
                      </a:r>
                      <a:endParaRPr kumimoji="1" lang="ja-JP" altLang="en-US" sz="20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1,348</a:t>
                      </a:r>
                      <a:endParaRPr kumimoji="1" lang="ja-JP" altLang="en-US" sz="2000" b="1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320583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49E888F-85C1-986D-7F1B-12B5800EB9A5}"/>
              </a:ext>
            </a:extLst>
          </p:cNvPr>
          <p:cNvSpPr txBox="1"/>
          <p:nvPr/>
        </p:nvSpPr>
        <p:spPr>
          <a:xfrm>
            <a:off x="304241" y="2088090"/>
            <a:ext cx="6197973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GitHub Linguist </a:t>
            </a:r>
            <a:r>
              <a:rPr lang="ja-JP" altLang="en-US" sz="2800">
                <a:latin typeface="Segoe UI" panose="020B0502040204020203" pitchFamily="34" charset="0"/>
                <a:cs typeface="Segoe UI" panose="020B0502040204020203" pitchFamily="34" charset="0"/>
              </a:rPr>
              <a:t>を用いて</a:t>
            </a:r>
            <a:br>
              <a:rPr lang="en-US" altLang="ja-JP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ja-JP" altLang="en-US" sz="2800">
                <a:latin typeface="Segoe UI" panose="020B0502040204020203" pitchFamily="34" charset="0"/>
                <a:cs typeface="Segoe UI" panose="020B0502040204020203" pitchFamily="34" charset="0"/>
              </a:rPr>
              <a:t>言語ごとにデータセットに含まれる</a:t>
            </a:r>
            <a:r>
              <a:rPr lang="en-US" altLang="ja-JP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LOC</a:t>
            </a:r>
            <a:r>
              <a:rPr lang="en-US" altLang="ja-JP" sz="2800" dirty="0">
                <a:latin typeface="Segoe UI" panose="020B0502040204020203" pitchFamily="34" charset="0"/>
                <a:cs typeface="Segoe UI" panose="020B0502040204020203" pitchFamily="34" charset="0"/>
              </a:rPr>
              <a:t>(Line of Code)</a:t>
            </a:r>
            <a:r>
              <a:rPr lang="ja-JP" altLang="en-US" sz="2800" i="1">
                <a:latin typeface="Segoe UI" panose="020B0502040204020203" pitchFamily="34" charset="0"/>
                <a:cs typeface="Segoe UI" panose="020B0502040204020203" pitchFamily="34" charset="0"/>
              </a:rPr>
              <a:t>を調査する</a:t>
            </a:r>
            <a:endParaRPr kumimoji="1" lang="ja-JP" altLang="en-US" sz="2800" i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A24B258-3C14-3234-078D-305BD6EE06D8}"/>
              </a:ext>
            </a:extLst>
          </p:cNvPr>
          <p:cNvSpPr txBox="1"/>
          <p:nvPr/>
        </p:nvSpPr>
        <p:spPr>
          <a:xfrm>
            <a:off x="304241" y="5894685"/>
            <a:ext cx="97639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ja-JP" altLang="en-US" sz="2400">
                <a:latin typeface="Segoe UI" panose="020B0502040204020203" pitchFamily="34" charset="0"/>
                <a:cs typeface="Segoe UI" panose="020B0502040204020203" pitchFamily="34" charset="0"/>
              </a:rPr>
              <a:t>注</a:t>
            </a:r>
            <a:r>
              <a:rPr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3)</a:t>
            </a:r>
            <a:r>
              <a:rPr lang="ja-JP" altLang="en-US" sz="2400">
                <a:latin typeface="Segoe UI" panose="020B0502040204020203" pitchFamily="34" charset="0"/>
                <a:cs typeface="Segoe UI" panose="020B0502040204020203" pitchFamily="34" charset="0"/>
              </a:rPr>
              <a:t>後述の</a:t>
            </a:r>
            <a:r>
              <a:rPr lang="en-US" altLang="ja-JP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CCFinderSW</a:t>
            </a:r>
            <a:r>
              <a:rPr lang="ja-JP" altLang="en-US" sz="2400">
                <a:latin typeface="Segoe UI" panose="020B0502040204020203" pitchFamily="34" charset="0"/>
                <a:cs typeface="Segoe UI" panose="020B0502040204020203" pitchFamily="34" charset="0"/>
              </a:rPr>
              <a:t>の初期設定で</a:t>
            </a:r>
            <a:r>
              <a:rPr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ja-JP" altLang="en-US" sz="2400">
                <a:latin typeface="Segoe UI" panose="020B0502040204020203" pitchFamily="34" charset="0"/>
                <a:cs typeface="Segoe UI" panose="020B0502040204020203" pitchFamily="34" charset="0"/>
              </a:rPr>
              <a:t>言語として扱われているため．</a:t>
            </a:r>
            <a:endParaRPr lang="en-US" altLang="ja-JP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ja-JP" altLang="en-US" sz="2400">
                <a:latin typeface="Segoe UI" panose="020B0502040204020203" pitchFamily="34" charset="0"/>
                <a:cs typeface="Segoe UI" panose="020B0502040204020203" pitchFamily="34" charset="0"/>
              </a:rPr>
              <a:t>注</a:t>
            </a:r>
            <a:r>
              <a:rPr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4)</a:t>
            </a:r>
            <a:r>
              <a:rPr lang="ja-JP" altLang="en-US" sz="2400">
                <a:latin typeface="Segoe UI" panose="020B0502040204020203" pitchFamily="34" charset="0"/>
                <a:cs typeface="Segoe UI" panose="020B0502040204020203" pitchFamily="34" charset="0"/>
              </a:rPr>
              <a:t>命令型プログラミングのための言語ではないため．</a:t>
            </a:r>
            <a:endParaRPr kumimoji="1" lang="ja-JP" altLang="en-US" sz="2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FAC003-13C1-DBB6-A874-288214BA58E6}"/>
              </a:ext>
            </a:extLst>
          </p:cNvPr>
          <p:cNvSpPr txBox="1"/>
          <p:nvPr/>
        </p:nvSpPr>
        <p:spPr>
          <a:xfrm>
            <a:off x="304241" y="4278337"/>
            <a:ext cx="6197973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b="1">
                <a:latin typeface="Segoe UI" panose="020B0502040204020203" pitchFamily="34" charset="0"/>
                <a:cs typeface="Segoe UI" panose="020B0502040204020203" pitchFamily="34" charset="0"/>
              </a:rPr>
              <a:t>線より上の言語を対象にする．</a:t>
            </a:r>
            <a:endParaRPr kumimoji="1" lang="en-US" altLang="ja-JP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Segoe UI" panose="020B0502040204020203" pitchFamily="34" charset="0"/>
                <a:cs typeface="Segoe UI" panose="020B0502040204020203" pitchFamily="34" charset="0"/>
              </a:rPr>
              <a:t>C/C++</a:t>
            </a:r>
            <a:r>
              <a:rPr lang="ja-JP" altLang="en-US" sz="2800">
                <a:latin typeface="Segoe UI" panose="020B0502040204020203" pitchFamily="34" charset="0"/>
                <a:cs typeface="Segoe UI" panose="020B0502040204020203" pitchFamily="34" charset="0"/>
              </a:rPr>
              <a:t>は</a:t>
            </a:r>
            <a:r>
              <a:rPr lang="en-US" altLang="ja-JP" sz="28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ja-JP" altLang="en-US" sz="2800">
                <a:latin typeface="Segoe UI" panose="020B0502040204020203" pitchFamily="34" charset="0"/>
                <a:cs typeface="Segoe UI" panose="020B0502040204020203" pitchFamily="34" charset="0"/>
              </a:rPr>
              <a:t>言語として扱う</a:t>
            </a:r>
            <a:r>
              <a:rPr lang="en-US" altLang="ja-JP" sz="28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ja-JP" altLang="en-US" sz="2800">
                <a:latin typeface="Segoe UI" panose="020B0502040204020203" pitchFamily="34" charset="0"/>
                <a:cs typeface="Segoe UI" panose="020B0502040204020203" pitchFamily="34" charset="0"/>
              </a:rPr>
              <a:t>注</a:t>
            </a:r>
            <a:r>
              <a:rPr lang="en-US" altLang="ja-JP" sz="2800" dirty="0">
                <a:latin typeface="Segoe UI" panose="020B0502040204020203" pitchFamily="34" charset="0"/>
                <a:cs typeface="Segoe UI" panose="020B0502040204020203" pitchFamily="34" charset="0"/>
              </a:rPr>
              <a:t>1)</a:t>
            </a:r>
            <a:r>
              <a:rPr lang="ja-JP" altLang="en-US" sz="2800">
                <a:latin typeface="Segoe UI" panose="020B0502040204020203" pitchFamily="34" charset="0"/>
                <a:cs typeface="Segoe UI" panose="020B0502040204020203" pitchFamily="34" charset="0"/>
              </a:rPr>
              <a:t>．</a:t>
            </a:r>
            <a:endParaRPr lang="en-US" altLang="ja-JP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Segoe UI" panose="020B0502040204020203" pitchFamily="34" charset="0"/>
                <a:cs typeface="Segoe UI" panose="020B0502040204020203" pitchFamily="34" charset="0"/>
              </a:rPr>
              <a:t>Elixir</a:t>
            </a:r>
            <a:r>
              <a:rPr lang="ja-JP" altLang="en-US" sz="2800">
                <a:latin typeface="Segoe UI" panose="020B0502040204020203" pitchFamily="34" charset="0"/>
                <a:cs typeface="Segoe UI" panose="020B0502040204020203" pitchFamily="34" charset="0"/>
              </a:rPr>
              <a:t>は対象外とする</a:t>
            </a:r>
            <a:r>
              <a:rPr lang="en-US" altLang="ja-JP" sz="28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ja-JP" altLang="en-US" sz="2800">
                <a:latin typeface="Segoe UI" panose="020B0502040204020203" pitchFamily="34" charset="0"/>
                <a:cs typeface="Segoe UI" panose="020B0502040204020203" pitchFamily="34" charset="0"/>
              </a:rPr>
              <a:t>注</a:t>
            </a:r>
            <a:r>
              <a:rPr lang="en-US" altLang="ja-JP" sz="2800" dirty="0">
                <a:latin typeface="Segoe UI" panose="020B0502040204020203" pitchFamily="34" charset="0"/>
                <a:cs typeface="Segoe UI" panose="020B0502040204020203" pitchFamily="34" charset="0"/>
              </a:rPr>
              <a:t>2)</a:t>
            </a:r>
            <a:r>
              <a:rPr lang="ja-JP" altLang="en-US" sz="2800">
                <a:latin typeface="Segoe UI" panose="020B0502040204020203" pitchFamily="34" charset="0"/>
                <a:cs typeface="Segoe UI" panose="020B0502040204020203" pitchFamily="34" charset="0"/>
              </a:rPr>
              <a:t>．</a:t>
            </a:r>
            <a:endParaRPr lang="en-US" altLang="ja-JP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F3F9DAEC-76D0-7B19-DCDE-F1310CE3A123}"/>
              </a:ext>
            </a:extLst>
          </p:cNvPr>
          <p:cNvSpPr/>
          <p:nvPr/>
        </p:nvSpPr>
        <p:spPr>
          <a:xfrm flipV="1">
            <a:off x="3193088" y="3697689"/>
            <a:ext cx="420278" cy="36512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617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01A2A4-4B3F-2C60-150A-013849CB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コードクローン検出ツール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E3F224-572C-D028-B907-4D5803AD8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738"/>
            <a:ext cx="10515600" cy="35743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3200" b="1" u="sng"/>
              <a:t>一般的なクローン検出ツール</a:t>
            </a:r>
            <a:endParaRPr kumimoji="1" lang="en-US" altLang="ja-JP" sz="3200" b="1" u="sng" dirty="0"/>
          </a:p>
          <a:p>
            <a:pPr marL="0" indent="0">
              <a:buNone/>
            </a:pPr>
            <a:r>
              <a:rPr kumimoji="1" lang="ja-JP" altLang="en-US"/>
              <a:t>検出可能な言語を追加することが難しい．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sz="3200" b="1" u="sng" dirty="0"/>
          </a:p>
          <a:p>
            <a:pPr marL="0" indent="0">
              <a:buNone/>
            </a:pPr>
            <a:r>
              <a:rPr kumimoji="1" lang="en-US" altLang="ja-JP" sz="3200" b="1" u="sng" dirty="0" err="1">
                <a:solidFill>
                  <a:schemeClr val="accent2"/>
                </a:solidFill>
              </a:rPr>
              <a:t>CCFinderSW</a:t>
            </a:r>
            <a:r>
              <a:rPr kumimoji="1" lang="en-US" altLang="ja-JP" sz="3200" dirty="0"/>
              <a:t>[3]</a:t>
            </a:r>
          </a:p>
          <a:p>
            <a:r>
              <a:rPr kumimoji="1" lang="en-US" altLang="ja-JP" dirty="0"/>
              <a:t>ANTLR</a:t>
            </a:r>
            <a:r>
              <a:rPr kumimoji="1" lang="ja-JP" altLang="en-US"/>
              <a:t>の構文定義記述</a:t>
            </a:r>
            <a:r>
              <a:rPr lang="ja-JP" altLang="en-US"/>
              <a:t>を与えることで</a:t>
            </a:r>
            <a:r>
              <a:rPr kumimoji="1" lang="ja-JP" altLang="en-US" b="1"/>
              <a:t>対応言語</a:t>
            </a:r>
            <a:r>
              <a:rPr lang="ja-JP" altLang="en-US" b="1"/>
              <a:t>を</a:t>
            </a:r>
            <a:br>
              <a:rPr lang="en-US" altLang="ja-JP" b="1" dirty="0"/>
            </a:br>
            <a:r>
              <a:rPr lang="ja-JP" altLang="en-US" b="1"/>
              <a:t>容易に追加できる．</a:t>
            </a:r>
            <a:endParaRPr kumimoji="1" lang="en-US" altLang="ja-JP" b="1" dirty="0"/>
          </a:p>
          <a:p>
            <a:r>
              <a:rPr lang="ja-JP" altLang="en-US"/>
              <a:t>本分析では</a:t>
            </a:r>
            <a:r>
              <a:rPr lang="en-US" altLang="ja-JP" dirty="0"/>
              <a:t>JavaScript</a:t>
            </a:r>
            <a:r>
              <a:rPr lang="ja-JP" altLang="en-US"/>
              <a:t>と</a:t>
            </a:r>
            <a:r>
              <a:rPr lang="en-US" altLang="ja-JP" dirty="0"/>
              <a:t>TypeScript</a:t>
            </a:r>
            <a:r>
              <a:rPr lang="ja-JP" altLang="en-US"/>
              <a:t>の構文記述を与えている．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A82222-247A-B56B-82FE-8A600D2C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5C6E-3B27-A140-8BE7-BF80F4E73A19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A3AF7A7-8AB3-7D7D-C39B-BAF57E1B922F}"/>
              </a:ext>
            </a:extLst>
          </p:cNvPr>
          <p:cNvSpPr txBox="1"/>
          <p:nvPr/>
        </p:nvSpPr>
        <p:spPr>
          <a:xfrm>
            <a:off x="838200" y="5707915"/>
            <a:ext cx="9242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0" i="0" dirty="0">
                <a:effectLst/>
                <a:latin typeface="+mn-ea"/>
              </a:rPr>
              <a:t>[3]</a:t>
            </a:r>
            <a:r>
              <a:rPr lang="ja-JP" altLang="en-US" sz="2400" b="0" i="0">
                <a:effectLst/>
                <a:latin typeface="+mn-ea"/>
              </a:rPr>
              <a:t>瀬村ら</a:t>
            </a:r>
            <a:r>
              <a:rPr lang="en-US" altLang="ja-JP" sz="2400" b="0" i="0" dirty="0">
                <a:effectLst/>
                <a:latin typeface="+mn-ea"/>
              </a:rPr>
              <a:t>: "</a:t>
            </a:r>
            <a:r>
              <a:rPr lang="ja-JP" altLang="en-US" sz="2400" b="0" i="0">
                <a:effectLst/>
                <a:latin typeface="+mn-ea"/>
              </a:rPr>
              <a:t>多様なプログラミング言語に対応可能なコードクローン検出ツール</a:t>
            </a:r>
            <a:r>
              <a:rPr lang="en-US" altLang="ja-JP" sz="2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CCFinderSW</a:t>
            </a:r>
            <a:r>
              <a:rPr lang="en-US" altLang="ja-JP" sz="2400" b="0" i="0" dirty="0">
                <a:effectLst/>
                <a:latin typeface="+mn-ea"/>
              </a:rPr>
              <a:t>", </a:t>
            </a:r>
            <a:r>
              <a:rPr lang="ja-JP" altLang="en-US" sz="2400" b="0" i="0">
                <a:effectLst/>
                <a:latin typeface="+mn-ea"/>
              </a:rPr>
              <a:t>電子情報通信学会論文誌</a:t>
            </a:r>
            <a:r>
              <a:rPr lang="en-US" altLang="ja-JP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altLang="ja-JP" sz="2400" b="0" i="0" dirty="0">
                <a:effectLst/>
                <a:latin typeface="+mn-ea"/>
                <a:cs typeface="Segoe UI" panose="020B0502040204020203" pitchFamily="34" charset="0"/>
              </a:rPr>
              <a:t>, </a:t>
            </a:r>
            <a:r>
              <a:rPr lang="en-US" altLang="ja-JP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2020</a:t>
            </a:r>
            <a:r>
              <a:rPr lang="ja-JP" altLang="en-US" sz="2400" b="0" i="0">
                <a:effectLst/>
                <a:latin typeface="+mn-ea"/>
              </a:rPr>
              <a:t>．</a:t>
            </a:r>
            <a:endParaRPr kumimoji="1" lang="ja-JP" altLang="en-US" sz="2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7657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BC734-E5A7-622F-CC4C-E2E1CFF9F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9E9974-DAAC-CFA7-A3B3-5CB6DA01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/>
              <a:t>分析手法</a:t>
            </a:r>
            <a:br>
              <a:rPr lang="en-US" altLang="ja-JP" sz="4000" dirty="0"/>
            </a:br>
            <a:r>
              <a:rPr lang="en-US" altLang="ja-JP" sz="2800" dirty="0"/>
              <a:t>RQ1:</a:t>
            </a:r>
            <a:r>
              <a:rPr kumimoji="1" lang="ja-JP" altLang="en-US" sz="2800" b="1"/>
              <a:t>クローン率が高い言語はどれか？</a:t>
            </a:r>
            <a:endParaRPr kumimoji="1" lang="ja-JP" alt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F898412-8765-7753-78FA-0AEFD95B76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66738"/>
                <a:ext cx="10515600" cy="468961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altLang="ja-JP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3000"/>
                  <a:t>分析対象のファイルを言語ごとに分類する．</a:t>
                </a:r>
                <a:endParaRPr lang="en-US" altLang="ja-JP" sz="30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ja-JP" altLang="en-US" sz="3000"/>
                  <a:t>プロジェクトごとのクローン率を算出する</a:t>
                </a:r>
                <a:r>
                  <a:rPr lang="en-US" altLang="ja-JP" sz="3000" dirty="0"/>
                  <a:t>.</a:t>
                </a:r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sz="3000" b="1" u="sng"/>
                  <a:t>クローン率の定義</a:t>
                </a:r>
                <a:endParaRPr lang="en-US" altLang="ja-JP" sz="3000" b="1" u="sng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𝑹𝑶𝑪</m:t>
                      </m:r>
                      <m:d>
                        <m:dPr>
                          <m:ctrlPr>
                            <a:rPr kumimoji="1" lang="en-US" altLang="ja-JP" sz="3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d>
                      <m:r>
                        <a:rPr kumimoji="1" lang="en-US" altLang="ja-JP" sz="3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kumimoji="1" lang="en-US" altLang="ja-JP" sz="3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3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𝑳𝑶𝑪</m:t>
                              </m:r>
                            </m:e>
                            <m:sub>
                              <m:r>
                                <a:rPr kumimoji="1" lang="en-US" altLang="ja-JP" sz="3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𝒅𝒖𝒑𝒍𝒊𝒄𝒂𝒕𝒆𝒅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3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d>
                        </m:num>
                        <m:den>
                          <m:r>
                            <a:rPr kumimoji="1" lang="en-US" altLang="ja-JP" sz="3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𝑳𝑶𝑪</m:t>
                          </m:r>
                          <m:d>
                            <m:dPr>
                              <m:ctrlPr>
                                <a:rPr kumimoji="1" lang="en-US" altLang="ja-JP" sz="3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en-US" altLang="ja-JP" b="1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𝐿𝑂𝐶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𝑑𝑢𝑝𝑙𝑖𝑐𝑎𝑡𝑒𝑑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i="1" dirty="0"/>
                  <a:t>	</a:t>
                </a:r>
                <a:r>
                  <a:rPr lang="ja-JP" altLang="en-US" i="1"/>
                  <a:t>ファイル</a:t>
                </a:r>
                <a:r>
                  <a:rPr lang="en-US" altLang="ja-JP" i="1" dirty="0"/>
                  <a:t>F</a:t>
                </a:r>
                <a:r>
                  <a:rPr lang="ja-JP" altLang="en-US" i="1"/>
                  <a:t>の</a:t>
                </a:r>
                <a:r>
                  <a:rPr lang="en-US" altLang="ja-JP" i="1" dirty="0"/>
                  <a:t>LOC</a:t>
                </a:r>
                <a:r>
                  <a:rPr lang="ja-JP" altLang="en-US"/>
                  <a:t>のうちクローンになっている</a:t>
                </a:r>
                <a:r>
                  <a:rPr lang="en-US" altLang="ja-JP" i="1" dirty="0"/>
                  <a:t>LOC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𝐿𝑂𝐶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i="1" dirty="0"/>
                  <a:t>		</a:t>
                </a:r>
                <a:r>
                  <a:rPr lang="ja-JP" altLang="en-US" i="1"/>
                  <a:t>ファイル</a:t>
                </a:r>
                <a:r>
                  <a:rPr lang="en-US" altLang="ja-JP" i="1" dirty="0"/>
                  <a:t>F</a:t>
                </a:r>
                <a:r>
                  <a:rPr lang="ja-JP" altLang="en-US" i="1"/>
                  <a:t>の</a:t>
                </a:r>
                <a:r>
                  <a:rPr lang="en-US" altLang="ja-JP" i="1" dirty="0"/>
                  <a:t>LOC</a:t>
                </a:r>
              </a:p>
              <a:p>
                <a:pPr marL="0" indent="0">
                  <a:buNone/>
                </a:pPr>
                <a:endParaRPr lang="en-US" altLang="ja-JP" i="1" dirty="0"/>
              </a:p>
              <a:p>
                <a:pPr marL="0" indent="0">
                  <a:buNone/>
                </a:pPr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F898412-8765-7753-78FA-0AEFD95B7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66738"/>
                <a:ext cx="10515600" cy="4689612"/>
              </a:xfrm>
              <a:blipFill>
                <a:blip r:embed="rId2"/>
                <a:stretch>
                  <a:fillRect l="-16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E04AC1-607D-3AAF-D8D9-304673C3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5C6E-3B27-A140-8BE7-BF80F4E73A19}" type="slidenum">
              <a:rPr lang="ja-JP" altLang="en-US" smtClean="0"/>
              <a:pPr/>
              <a:t>17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24158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8FE3E8-4CA4-DF83-B089-2B58DE982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/>
              <a:t>分析結果</a:t>
            </a:r>
            <a:br>
              <a:rPr kumimoji="1" lang="en-US" altLang="ja-JP" sz="4000" dirty="0"/>
            </a:br>
            <a:r>
              <a:rPr lang="en-US" altLang="ja-JP" sz="2800" dirty="0"/>
              <a:t>RQ1:</a:t>
            </a:r>
            <a:r>
              <a:rPr kumimoji="1" lang="ja-JP" altLang="en-US" sz="2800" b="1"/>
              <a:t>クローン率が高い言語はどれか？</a:t>
            </a:r>
            <a:endParaRPr kumimoji="1" lang="ja-JP" altLang="en-US" sz="400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2E8EF75D-FB7A-1241-55CF-465C65B31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2057" y="1391224"/>
            <a:ext cx="6487886" cy="4802925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400F0E5-8B9F-5690-09E5-52854255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5C6E-3B27-A140-8BE7-BF80F4E73A19}" type="slidenum">
              <a:rPr lang="ja-JP" altLang="en-US" smtClean="0"/>
              <a:pPr/>
              <a:t>18</a:t>
            </a:fld>
            <a:endParaRPr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F0C60C7-B1C7-F61D-23E2-5A497314B97C}"/>
              </a:ext>
            </a:extLst>
          </p:cNvPr>
          <p:cNvSpPr/>
          <p:nvPr/>
        </p:nvSpPr>
        <p:spPr>
          <a:xfrm>
            <a:off x="4299858" y="1560983"/>
            <a:ext cx="370114" cy="428897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B354F75-6C12-EDC6-6EF9-47E2BE5DB893}"/>
              </a:ext>
            </a:extLst>
          </p:cNvPr>
          <p:cNvSpPr/>
          <p:nvPr/>
        </p:nvSpPr>
        <p:spPr>
          <a:xfrm>
            <a:off x="4767944" y="1555730"/>
            <a:ext cx="370114" cy="428897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B872FA4-A7F8-A343-59F2-FC1641C144DF}"/>
              </a:ext>
            </a:extLst>
          </p:cNvPr>
          <p:cNvSpPr/>
          <p:nvPr/>
        </p:nvSpPr>
        <p:spPr>
          <a:xfrm>
            <a:off x="3298373" y="1579352"/>
            <a:ext cx="457198" cy="428897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F7B062E-9076-B349-E225-228AFEC6FF8A}"/>
              </a:ext>
            </a:extLst>
          </p:cNvPr>
          <p:cNvSpPr txBox="1"/>
          <p:nvPr/>
        </p:nvSpPr>
        <p:spPr>
          <a:xfrm>
            <a:off x="2618125" y="6259810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latin typeface="Segoe UI" panose="020B0502040204020203" pitchFamily="34" charset="0"/>
                <a:cs typeface="Segoe UI" panose="020B0502040204020203" pitchFamily="34" charset="0"/>
              </a:rPr>
              <a:t>上図：クローン率をプロジェクトごとにプロット</a:t>
            </a:r>
            <a:endParaRPr kumimoji="1" lang="ja-JP" altLang="en-US" sz="24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906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0C8D5D-5F2D-4D6C-DA1C-0AADCCB9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/>
              <a:t>回答</a:t>
            </a:r>
            <a:br>
              <a:rPr kumimoji="1" lang="en-US" altLang="ja-JP" sz="4000" dirty="0"/>
            </a:br>
            <a:r>
              <a:rPr lang="en-US" altLang="ja-JP" sz="2800" dirty="0"/>
              <a:t>RQ1:</a:t>
            </a:r>
            <a:r>
              <a:rPr kumimoji="1" lang="ja-JP" altLang="en-US" sz="2800" b="1"/>
              <a:t>クローン率が高い言語はどれか？</a:t>
            </a:r>
            <a:endParaRPr kumimoji="1" lang="ja-JP" altLang="en-US" sz="40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0D78B4-B0B8-D19C-BD52-20E5BBFB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5C6E-3B27-A140-8BE7-BF80F4E73A19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D8DFB132-F8F4-9F7B-71C5-A2B75A391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3909"/>
            <a:ext cx="10515600" cy="2834094"/>
          </a:xfrm>
          <a:ln>
            <a:solidFill>
              <a:schemeClr val="accent3"/>
            </a:solidFill>
          </a:ln>
        </p:spPr>
        <p:txBody>
          <a:bodyPr anchor="ctr">
            <a:normAutofit/>
          </a:bodyPr>
          <a:lstStyle/>
          <a:p>
            <a:r>
              <a:rPr lang="ja-JP" altLang="en-US"/>
              <a:t>最もクローン率の中央値が高い言語は</a:t>
            </a:r>
            <a:r>
              <a:rPr lang="en-US" altLang="ja-JP" b="1" dirty="0"/>
              <a:t>C#</a:t>
            </a:r>
            <a:r>
              <a:rPr lang="ja-JP" altLang="en-US"/>
              <a:t>で</a:t>
            </a:r>
            <a:r>
              <a:rPr lang="en-US" altLang="ja-JP" dirty="0"/>
              <a:t>40%</a:t>
            </a:r>
            <a:r>
              <a:rPr lang="ja-JP" altLang="en-US"/>
              <a:t>であった．</a:t>
            </a:r>
            <a:endParaRPr lang="en-US" altLang="ja-JP" dirty="0"/>
          </a:p>
          <a:p>
            <a:endParaRPr lang="en-US" altLang="ja-JP" sz="3200" dirty="0"/>
          </a:p>
          <a:p>
            <a:r>
              <a:rPr lang="en-US" altLang="ja-JP" dirty="0"/>
              <a:t>2</a:t>
            </a:r>
            <a:r>
              <a:rPr lang="ja-JP" altLang="en-US"/>
              <a:t>位と</a:t>
            </a:r>
            <a:r>
              <a:rPr lang="en-US" altLang="ja-JP" dirty="0"/>
              <a:t>3</a:t>
            </a:r>
            <a:r>
              <a:rPr lang="ja-JP" altLang="en-US"/>
              <a:t>位は</a:t>
            </a:r>
            <a:r>
              <a:rPr lang="en-US" altLang="ja-JP" b="1" dirty="0"/>
              <a:t>Java</a:t>
            </a:r>
            <a:r>
              <a:rPr lang="ja-JP" altLang="en-US"/>
              <a:t>，</a:t>
            </a:r>
            <a:r>
              <a:rPr lang="en-US" altLang="ja-JP" b="1" dirty="0"/>
              <a:t>Go</a:t>
            </a:r>
            <a:r>
              <a:rPr lang="ja-JP" altLang="en-US"/>
              <a:t>であり，それぞれ</a:t>
            </a:r>
            <a:r>
              <a:rPr lang="en-US" altLang="ja-JP" dirty="0"/>
              <a:t>39%</a:t>
            </a:r>
            <a:r>
              <a:rPr lang="ja-JP" altLang="en-US"/>
              <a:t>，</a:t>
            </a:r>
            <a:r>
              <a:rPr lang="en-US" altLang="ja-JP" dirty="0"/>
              <a:t>35%</a:t>
            </a:r>
            <a:r>
              <a:rPr lang="ja-JP" altLang="en-US"/>
              <a:t>であった．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7827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DF4BC9-6093-BC0F-4DB6-709C40496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モノリシックからマイクロサービスへ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A12253-D40E-7A13-9298-91909F54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5C6E-3B27-A140-8BE7-BF80F4E73A19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AC043AA-5973-61D1-C120-774A36C43326}"/>
              </a:ext>
            </a:extLst>
          </p:cNvPr>
          <p:cNvSpPr txBox="1"/>
          <p:nvPr/>
        </p:nvSpPr>
        <p:spPr>
          <a:xfrm>
            <a:off x="7582644" y="159718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/>
              <a:t>マイクロサービス</a:t>
            </a:r>
            <a:endParaRPr kumimoji="1" lang="ja-JP" altLang="en-US" sz="3200" b="1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434A63D-8B4D-72D0-0A46-C8EA7444292A}"/>
              </a:ext>
            </a:extLst>
          </p:cNvPr>
          <p:cNvSpPr/>
          <p:nvPr/>
        </p:nvSpPr>
        <p:spPr>
          <a:xfrm>
            <a:off x="298784" y="4906945"/>
            <a:ext cx="5153526" cy="119112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400">
                <a:solidFill>
                  <a:sysClr val="windowText" lastClr="000000"/>
                </a:solidFill>
              </a:rPr>
              <a:t>全ての機能をまとめて</a:t>
            </a:r>
            <a:r>
              <a:rPr lang="ja-JP" altLang="en-US" sz="2400">
                <a:solidFill>
                  <a:sysClr val="windowText" lastClr="000000"/>
                </a:solidFill>
              </a:rPr>
              <a:t>開発する．</a:t>
            </a:r>
            <a:endParaRPr lang="en-US" altLang="ja-JP" sz="24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>
                <a:solidFill>
                  <a:sysClr val="windowText" lastClr="000000"/>
                </a:solidFill>
              </a:rPr>
              <a:t>各機能の結合度が高い．</a:t>
            </a:r>
            <a:endParaRPr lang="en-US" altLang="ja-JP" sz="2400" dirty="0">
              <a:solidFill>
                <a:sysClr val="windowText" lastClr="000000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E8B7D12-F5D5-2486-C540-4C1043CB8788}"/>
              </a:ext>
            </a:extLst>
          </p:cNvPr>
          <p:cNvSpPr/>
          <p:nvPr/>
        </p:nvSpPr>
        <p:spPr>
          <a:xfrm>
            <a:off x="144379" y="1533064"/>
            <a:ext cx="5462337" cy="4727060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BAA3C273-2A89-088B-F94D-D297D9C54C3C}"/>
              </a:ext>
            </a:extLst>
          </p:cNvPr>
          <p:cNvGrpSpPr/>
          <p:nvPr/>
        </p:nvGrpSpPr>
        <p:grpSpPr>
          <a:xfrm>
            <a:off x="382002" y="2160558"/>
            <a:ext cx="4987089" cy="2622323"/>
            <a:chOff x="465221" y="2362383"/>
            <a:chExt cx="4987089" cy="2622323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444046A9-1498-61A3-C21F-82FC23BA54AE}"/>
                </a:ext>
              </a:extLst>
            </p:cNvPr>
            <p:cNvGrpSpPr/>
            <p:nvPr/>
          </p:nvGrpSpPr>
          <p:grpSpPr>
            <a:xfrm>
              <a:off x="465221" y="2362383"/>
              <a:ext cx="2646878" cy="2622323"/>
              <a:chOff x="838200" y="2117838"/>
              <a:chExt cx="2646878" cy="2622323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4738C3EB-0706-37CF-4348-033E687B21C8}"/>
                  </a:ext>
                </a:extLst>
              </p:cNvPr>
              <p:cNvSpPr/>
              <p:nvPr/>
            </p:nvSpPr>
            <p:spPr>
              <a:xfrm>
                <a:off x="838200" y="2117838"/>
                <a:ext cx="2646878" cy="2622323"/>
              </a:xfrm>
              <a:prstGeom prst="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B1C907BD-4E8E-3BBF-4A60-ABD5A29401A4}"/>
                  </a:ext>
                </a:extLst>
              </p:cNvPr>
              <p:cNvSpPr/>
              <p:nvPr/>
            </p:nvSpPr>
            <p:spPr>
              <a:xfrm>
                <a:off x="1037446" y="2512586"/>
                <a:ext cx="2248386" cy="53515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b="1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機能</a:t>
                </a:r>
                <a:r>
                  <a:rPr kumimoji="1" lang="en-US" altLang="ja-JP" sz="2400" b="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kumimoji="1" lang="ja-JP" altLang="en-US" sz="1200" b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1944BF89-80C3-8328-0E74-04B62A3769E5}"/>
                  </a:ext>
                </a:extLst>
              </p:cNvPr>
              <p:cNvSpPr/>
              <p:nvPr/>
            </p:nvSpPr>
            <p:spPr>
              <a:xfrm>
                <a:off x="1037446" y="3171805"/>
                <a:ext cx="2248386" cy="55501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b="1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機能</a:t>
                </a:r>
                <a:r>
                  <a:rPr lang="en-US" altLang="ja-JP" sz="2400" b="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kumimoji="1" lang="ja-JP" altLang="en-US" sz="1200" b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887B191-7F7C-D6EC-88C0-D07B8501328F}"/>
                  </a:ext>
                </a:extLst>
              </p:cNvPr>
              <p:cNvSpPr/>
              <p:nvPr/>
            </p:nvSpPr>
            <p:spPr>
              <a:xfrm>
                <a:off x="1037446" y="3850884"/>
                <a:ext cx="2248386" cy="55501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b="1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機能</a:t>
                </a:r>
                <a:r>
                  <a:rPr lang="en-US" altLang="ja-JP" sz="2400" b="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kumimoji="1" lang="ja-JP" altLang="en-US" sz="1200" b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3" name="線吹き出し 1 (枠付き) 22">
              <a:extLst>
                <a:ext uri="{FF2B5EF4-FFF2-40B4-BE49-F238E27FC236}">
                  <a16:creationId xmlns:a16="http://schemas.microsoft.com/office/drawing/2014/main" id="{6B710D00-585F-7E59-8DB5-4794C22879FF}"/>
                </a:ext>
              </a:extLst>
            </p:cNvPr>
            <p:cNvSpPr/>
            <p:nvPr/>
          </p:nvSpPr>
          <p:spPr>
            <a:xfrm>
              <a:off x="3432941" y="3188217"/>
              <a:ext cx="2019369" cy="1011279"/>
            </a:xfrm>
            <a:prstGeom prst="borderCallout1">
              <a:avLst>
                <a:gd name="adj1" fmla="val 49260"/>
                <a:gd name="adj2" fmla="val -726"/>
                <a:gd name="adj3" fmla="val -12737"/>
                <a:gd name="adj4" fmla="val -25529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b="1">
                  <a:solidFill>
                    <a:sysClr val="windowText" lastClr="000000"/>
                  </a:solidFill>
                </a:rPr>
                <a:t>再利用性が</a:t>
              </a:r>
              <a:br>
                <a:rPr lang="en-US" altLang="ja-JP" sz="2800" b="1" dirty="0">
                  <a:solidFill>
                    <a:sysClr val="windowText" lastClr="000000"/>
                  </a:solidFill>
                </a:rPr>
              </a:br>
              <a:r>
                <a:rPr lang="ja-JP" altLang="en-US" sz="2800" b="1">
                  <a:solidFill>
                    <a:sysClr val="windowText" lastClr="000000"/>
                  </a:solidFill>
                </a:rPr>
                <a:t>低い</a:t>
              </a:r>
              <a:endParaRPr kumimoji="1" lang="ja-JP" altLang="en-US" sz="2800" b="1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D342ADFD-3079-460D-C369-2B66795AD3B4}"/>
                </a:ext>
              </a:extLst>
            </p:cNvPr>
            <p:cNvCxnSpPr>
              <a:stCxn id="23" idx="2"/>
              <a:endCxn id="10" idx="3"/>
            </p:cNvCxnSpPr>
            <p:nvPr/>
          </p:nvCxnSpPr>
          <p:spPr>
            <a:xfrm flipH="1">
              <a:off x="2912853" y="3693857"/>
              <a:ext cx="520088" cy="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A11B525D-1023-C68F-7E6B-1843A944E3E7}"/>
                </a:ext>
              </a:extLst>
            </p:cNvPr>
            <p:cNvCxnSpPr>
              <a:stCxn id="23" idx="2"/>
            </p:cNvCxnSpPr>
            <p:nvPr/>
          </p:nvCxnSpPr>
          <p:spPr>
            <a:xfrm flipH="1">
              <a:off x="2912853" y="3693857"/>
              <a:ext cx="520088" cy="67907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038645E-C6F9-3D8B-CB30-778BA8943B90}"/>
              </a:ext>
            </a:extLst>
          </p:cNvPr>
          <p:cNvSpPr/>
          <p:nvPr/>
        </p:nvSpPr>
        <p:spPr>
          <a:xfrm>
            <a:off x="6585284" y="1533064"/>
            <a:ext cx="5462337" cy="4727060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CBBB836-01B3-F731-EF4F-6307EC760B5D}"/>
              </a:ext>
            </a:extLst>
          </p:cNvPr>
          <p:cNvSpPr txBox="1"/>
          <p:nvPr/>
        </p:nvSpPr>
        <p:spPr>
          <a:xfrm>
            <a:off x="1552109" y="159718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/>
              <a:t>モノリシック</a:t>
            </a:r>
            <a:endParaRPr kumimoji="1" lang="ja-JP" altLang="en-US" sz="3200" b="1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314DABD-20EB-355C-2572-B3956CED768D}"/>
              </a:ext>
            </a:extLst>
          </p:cNvPr>
          <p:cNvSpPr/>
          <p:nvPr/>
        </p:nvSpPr>
        <p:spPr>
          <a:xfrm>
            <a:off x="6921254" y="2324751"/>
            <a:ext cx="2813539" cy="6616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3A37E06-6EAF-7CBF-D384-6DCC3769D779}"/>
              </a:ext>
            </a:extLst>
          </p:cNvPr>
          <p:cNvSpPr/>
          <p:nvPr/>
        </p:nvSpPr>
        <p:spPr>
          <a:xfrm>
            <a:off x="7203830" y="2389458"/>
            <a:ext cx="2248386" cy="535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機能</a:t>
            </a:r>
            <a:r>
              <a:rPr kumimoji="1" lang="en-US" altLang="ja-JP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kumimoji="1" lang="ja-JP" altLang="en-US" sz="1200" b="1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F6BD1DF-CF32-3964-43C3-9BCA10AED438}"/>
              </a:ext>
            </a:extLst>
          </p:cNvPr>
          <p:cNvSpPr/>
          <p:nvPr/>
        </p:nvSpPr>
        <p:spPr>
          <a:xfrm>
            <a:off x="6921254" y="3132434"/>
            <a:ext cx="2813539" cy="6616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DDF3396-7363-41A0-BB2B-3ADC3AB59604}"/>
              </a:ext>
            </a:extLst>
          </p:cNvPr>
          <p:cNvSpPr/>
          <p:nvPr/>
        </p:nvSpPr>
        <p:spPr>
          <a:xfrm>
            <a:off x="7203830" y="3197141"/>
            <a:ext cx="2248386" cy="535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機能</a:t>
            </a:r>
            <a:r>
              <a:rPr lang="en-US" altLang="ja-JP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kumimoji="1" lang="ja-JP" altLang="en-US" sz="1200" b="1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28D2F62-8C07-0A40-D848-DE1EE518552A}"/>
              </a:ext>
            </a:extLst>
          </p:cNvPr>
          <p:cNvSpPr/>
          <p:nvPr/>
        </p:nvSpPr>
        <p:spPr>
          <a:xfrm>
            <a:off x="6921253" y="3939797"/>
            <a:ext cx="2813539" cy="6616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F9D7103-AE9E-A146-E22D-FA3AD15B7AFD}"/>
              </a:ext>
            </a:extLst>
          </p:cNvPr>
          <p:cNvSpPr/>
          <p:nvPr/>
        </p:nvSpPr>
        <p:spPr>
          <a:xfrm>
            <a:off x="7203830" y="4003039"/>
            <a:ext cx="2248386" cy="535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機能</a:t>
            </a:r>
            <a:r>
              <a:rPr lang="en-US" altLang="ja-JP" sz="2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kumimoji="1" lang="ja-JP" altLang="en-US" sz="1200" b="1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2737212-33D6-6EC2-4086-70C3B42438C9}"/>
              </a:ext>
            </a:extLst>
          </p:cNvPr>
          <p:cNvSpPr/>
          <p:nvPr/>
        </p:nvSpPr>
        <p:spPr>
          <a:xfrm>
            <a:off x="6739689" y="4906945"/>
            <a:ext cx="5153526" cy="119112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>
                <a:solidFill>
                  <a:sysClr val="windowText" lastClr="000000"/>
                </a:solidFill>
              </a:rPr>
              <a:t>各機能を独立に開発する．</a:t>
            </a:r>
            <a:endParaRPr lang="en-US" altLang="ja-JP" sz="24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400">
                <a:solidFill>
                  <a:sysClr val="windowText" lastClr="000000"/>
                </a:solidFill>
              </a:rPr>
              <a:t>各機能の結合度が低い．</a:t>
            </a:r>
            <a:endParaRPr lang="en-US" altLang="ja-JP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FA4AB2D6-B231-35AA-A66E-9F577F3012FA}"/>
              </a:ext>
            </a:extLst>
          </p:cNvPr>
          <p:cNvCxnSpPr>
            <a:stCxn id="36" idx="0"/>
            <a:endCxn id="34" idx="2"/>
          </p:cNvCxnSpPr>
          <p:nvPr/>
        </p:nvCxnSpPr>
        <p:spPr>
          <a:xfrm flipV="1">
            <a:off x="8328023" y="3794075"/>
            <a:ext cx="1" cy="14572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F7CEA0D4-691A-5671-CA77-9E990C3BA575}"/>
              </a:ext>
            </a:extLst>
          </p:cNvPr>
          <p:cNvCxnSpPr>
            <a:stCxn id="34" idx="0"/>
            <a:endCxn id="32" idx="2"/>
          </p:cNvCxnSpPr>
          <p:nvPr/>
        </p:nvCxnSpPr>
        <p:spPr>
          <a:xfrm flipV="1">
            <a:off x="8328024" y="2986392"/>
            <a:ext cx="0" cy="146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三角形 42">
            <a:extLst>
              <a:ext uri="{FF2B5EF4-FFF2-40B4-BE49-F238E27FC236}">
                <a16:creationId xmlns:a16="http://schemas.microsoft.com/office/drawing/2014/main" id="{740ECF1A-320F-5F0E-0564-C5C221F3820E}"/>
              </a:ext>
            </a:extLst>
          </p:cNvPr>
          <p:cNvSpPr/>
          <p:nvPr/>
        </p:nvSpPr>
        <p:spPr>
          <a:xfrm rot="16200000" flipV="1">
            <a:off x="5882429" y="3246437"/>
            <a:ext cx="420278" cy="36512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線吹き出し 1 (枠付き) 43">
            <a:extLst>
              <a:ext uri="{FF2B5EF4-FFF2-40B4-BE49-F238E27FC236}">
                <a16:creationId xmlns:a16="http://schemas.microsoft.com/office/drawing/2014/main" id="{D3EE292F-3A8D-DEB6-37AF-3D12C9A6C665}"/>
              </a:ext>
            </a:extLst>
          </p:cNvPr>
          <p:cNvSpPr/>
          <p:nvPr/>
        </p:nvSpPr>
        <p:spPr>
          <a:xfrm>
            <a:off x="9982201" y="2966079"/>
            <a:ext cx="1989082" cy="1011279"/>
          </a:xfrm>
          <a:prstGeom prst="borderCallout1">
            <a:avLst>
              <a:gd name="adj1" fmla="val 49260"/>
              <a:gd name="adj2" fmla="val -726"/>
              <a:gd name="adj3" fmla="val -30405"/>
              <a:gd name="adj4" fmla="val -20845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>
                <a:solidFill>
                  <a:sysClr val="windowText" lastClr="000000"/>
                </a:solidFill>
              </a:rPr>
              <a:t>再利用性が</a:t>
            </a:r>
            <a:br>
              <a:rPr lang="en-US" altLang="ja-JP" sz="2800" b="1" dirty="0">
                <a:solidFill>
                  <a:sysClr val="windowText" lastClr="000000"/>
                </a:solidFill>
              </a:rPr>
            </a:br>
            <a:r>
              <a:rPr lang="ja-JP" altLang="en-US" sz="2800" b="1">
                <a:solidFill>
                  <a:sysClr val="windowText" lastClr="000000"/>
                </a:solidFill>
              </a:rPr>
              <a:t>高い</a:t>
            </a:r>
            <a:endParaRPr kumimoji="1" lang="ja-JP" altLang="en-US" sz="2800" b="1">
              <a:solidFill>
                <a:sysClr val="windowText" lastClr="000000"/>
              </a:solidFill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D59ACB02-C0AA-1BF5-338B-947B771F80C1}"/>
              </a:ext>
            </a:extLst>
          </p:cNvPr>
          <p:cNvCxnSpPr>
            <a:cxnSpLocks/>
            <a:stCxn id="44" idx="2"/>
            <a:endCxn id="35" idx="3"/>
          </p:cNvCxnSpPr>
          <p:nvPr/>
        </p:nvCxnSpPr>
        <p:spPr>
          <a:xfrm flipH="1" flipV="1">
            <a:off x="9452216" y="3464719"/>
            <a:ext cx="529985" cy="70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D445633A-71B5-2751-7797-9E9A931760A6}"/>
              </a:ext>
            </a:extLst>
          </p:cNvPr>
          <p:cNvCxnSpPr>
            <a:cxnSpLocks/>
            <a:stCxn id="44" idx="2"/>
            <a:endCxn id="37" idx="3"/>
          </p:cNvCxnSpPr>
          <p:nvPr/>
        </p:nvCxnSpPr>
        <p:spPr>
          <a:xfrm flipH="1">
            <a:off x="9452216" y="3471719"/>
            <a:ext cx="529985" cy="79889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398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DA38E-0BF8-B0AE-80ED-70B60BA52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60F2EF-AAAD-B43E-08E1-FC441E7F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22" y="0"/>
            <a:ext cx="11503378" cy="1325563"/>
          </a:xfrm>
        </p:spPr>
        <p:txBody>
          <a:bodyPr>
            <a:noAutofit/>
          </a:bodyPr>
          <a:lstStyle/>
          <a:p>
            <a:r>
              <a:rPr kumimoji="1" lang="ja-JP" altLang="en-US" sz="4000"/>
              <a:t>分析手法</a:t>
            </a:r>
            <a:br>
              <a:rPr kumimoji="1" lang="en-US" altLang="ja-JP" sz="4000" dirty="0"/>
            </a:br>
            <a:r>
              <a:rPr kumimoji="1" lang="en-US" altLang="ja-JP" sz="2800" dirty="0"/>
              <a:t>RQ2:</a:t>
            </a:r>
            <a:r>
              <a:rPr lang="ja-JP" altLang="en-US" sz="2800" b="1"/>
              <a:t>プロダクトコードとテストコードでクローン率に違いはあるか？</a:t>
            </a:r>
            <a:endParaRPr kumimoji="1" lang="ja-JP" altLang="en-US" sz="40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E5BB6E-23C8-DC76-D20D-35AB46E77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2044"/>
            <a:ext cx="10515600" cy="4674304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RQ1</a:t>
            </a:r>
            <a:r>
              <a:rPr lang="ja-JP" altLang="en-US"/>
              <a:t>と同様に分析対象のファイルを言語ごとに分類する．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b="1"/>
              <a:t>プロダクトコードとテストコードに分類</a:t>
            </a:r>
            <a:r>
              <a:rPr lang="ja-JP" altLang="en-US"/>
              <a:t>する．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プロジェクトごとのクローン率を算出する．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/>
              <a:t>以下の設定でプロダクトコード，テストコード間の</a:t>
            </a:r>
            <a:br>
              <a:rPr lang="en-US" altLang="ja-JP" sz="2800" dirty="0"/>
            </a:br>
            <a:r>
              <a:rPr lang="ja-JP" altLang="en-US" sz="2800" b="1"/>
              <a:t>有意差検定</a:t>
            </a:r>
            <a:r>
              <a:rPr lang="ja-JP" altLang="en-US" sz="2800"/>
              <a:t>を行う．</a:t>
            </a:r>
            <a:endParaRPr lang="en-US" altLang="ja-JP" sz="2800" dirty="0"/>
          </a:p>
          <a:p>
            <a:pPr lvl="1"/>
            <a:r>
              <a:rPr lang="ja-JP" altLang="en-US" sz="2400"/>
              <a:t>マン・ホイットニーの</a:t>
            </a:r>
            <a:r>
              <a:rPr lang="en-US" altLang="ja-JP" sz="2400" dirty="0"/>
              <a:t>U</a:t>
            </a:r>
            <a:r>
              <a:rPr lang="ja-JP" altLang="en-US" sz="2400"/>
              <a:t>検定</a:t>
            </a:r>
            <a:endParaRPr lang="en-US" altLang="ja-JP" sz="2400" dirty="0"/>
          </a:p>
          <a:p>
            <a:pPr lvl="1"/>
            <a:r>
              <a:rPr lang="ja-JP" altLang="en-US" sz="2400"/>
              <a:t>有意水準</a:t>
            </a:r>
            <a:r>
              <a:rPr lang="en-US" altLang="ja-JP" sz="2400" dirty="0"/>
              <a:t>5%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8D4094-311A-BEA6-27D0-8A872768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5C6E-3B27-A140-8BE7-BF80F4E73A19}" type="slidenum">
              <a:rPr lang="ja-JP" altLang="en-US" smtClean="0"/>
              <a:pPr/>
              <a:t>20</a:t>
            </a:fld>
            <a:endParaRPr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D8028D0E-D703-0D0C-F919-FDB92C9CC841}"/>
              </a:ext>
            </a:extLst>
          </p:cNvPr>
          <p:cNvSpPr txBox="1">
            <a:spLocks/>
          </p:cNvSpPr>
          <p:nvPr/>
        </p:nvSpPr>
        <p:spPr>
          <a:xfrm>
            <a:off x="838200" y="2769680"/>
            <a:ext cx="10515600" cy="3586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 baseline="0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 baseline="0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686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72FB066-D033-8396-4E2A-37105F59A039}"/>
              </a:ext>
            </a:extLst>
          </p:cNvPr>
          <p:cNvSpPr/>
          <p:nvPr/>
        </p:nvSpPr>
        <p:spPr>
          <a:xfrm>
            <a:off x="146756" y="2370667"/>
            <a:ext cx="3187837" cy="336408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6F776E8-EE86-8EC0-0CE5-93CCD180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テストコードの判別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5B0028-492D-6A65-99B2-EEFC14FD6486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4760733" y="1651838"/>
            <a:ext cx="6801411" cy="3921262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marL="0" indent="0">
              <a:buNone/>
            </a:pPr>
            <a:endParaRPr kumimoji="1" lang="en-US" altLang="ja-JP" b="1" u="sng" dirty="0"/>
          </a:p>
          <a:p>
            <a:pPr marL="0" indent="0">
              <a:buNone/>
            </a:pPr>
            <a:r>
              <a:rPr kumimoji="1" lang="ja-JP" altLang="en-US" b="1" u="sng"/>
              <a:t>テストコードのファイル</a:t>
            </a:r>
            <a:endParaRPr kumimoji="1" lang="en-US" altLang="ja-JP" b="1" u="sng" dirty="0"/>
          </a:p>
          <a:p>
            <a:pPr marL="0" indent="0">
              <a:buNone/>
            </a:pPr>
            <a:r>
              <a:rPr kumimoji="1" lang="ja-JP" altLang="en-US" sz="2400">
                <a:solidFill>
                  <a:sysClr val="windowText" lastClr="000000"/>
                </a:solidFill>
              </a:rPr>
              <a:t>ファイルのパスやファイル名に</a:t>
            </a:r>
            <a:br>
              <a:rPr kumimoji="1" lang="en-US" altLang="ja-JP" sz="2400" dirty="0">
                <a:solidFill>
                  <a:sysClr val="windowText" lastClr="000000"/>
                </a:solidFill>
              </a:rPr>
            </a:br>
            <a:r>
              <a:rPr kumimoji="1" lang="ja-JP" altLang="en-US" sz="2400">
                <a:solidFill>
                  <a:sysClr val="windowText" lastClr="000000"/>
                </a:solidFill>
              </a:rPr>
              <a:t>小文字大文字区別なく「</a:t>
            </a:r>
            <a:r>
              <a:rPr kumimoji="1" lang="en-US" altLang="ja-JP" sz="2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  <a:r>
              <a:rPr kumimoji="1" lang="ja-JP" altLang="en-US" sz="2400">
                <a:solidFill>
                  <a:sysClr val="windowText" lastClr="000000"/>
                </a:solidFill>
              </a:rPr>
              <a:t>」が含まれている．</a:t>
            </a:r>
            <a:endParaRPr kumimoji="1" lang="en-US" altLang="ja-JP" sz="2400" dirty="0">
              <a:solidFill>
                <a:sysClr val="windowText" lastClr="000000"/>
              </a:solidFill>
            </a:endParaRPr>
          </a:p>
          <a:p>
            <a:pPr marL="0" indent="0">
              <a:buNone/>
            </a:pPr>
            <a:endParaRPr lang="en-US" altLang="ja-JP" sz="2400" dirty="0">
              <a:solidFill>
                <a:sysClr val="windowText" lastClr="000000"/>
              </a:solidFill>
            </a:endParaRPr>
          </a:p>
          <a:p>
            <a:pPr marL="0" indent="0">
              <a:buNone/>
            </a:pPr>
            <a:r>
              <a:rPr kumimoji="1" lang="ja-JP" altLang="en-US" b="1" u="sng">
                <a:solidFill>
                  <a:sysClr val="windowText" lastClr="000000"/>
                </a:solidFill>
              </a:rPr>
              <a:t>テストコードのクローンセット</a:t>
            </a:r>
            <a:endParaRPr kumimoji="1" lang="en-US" altLang="ja-JP" b="1" u="sng" dirty="0">
              <a:solidFill>
                <a:sysClr val="windowText" lastClr="0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/>
              <a:t>クローンセットに含まれるコード片のうち</a:t>
            </a:r>
            <a:br>
              <a:rPr kumimoji="1" lang="en-US" altLang="ja-JP" sz="2400" dirty="0"/>
            </a:br>
            <a:r>
              <a:rPr kumimoji="1" lang="en-US" altLang="ja-JP" sz="2400" dirty="0"/>
              <a:t>1</a:t>
            </a:r>
            <a:r>
              <a:rPr kumimoji="1" lang="ja-JP" altLang="en-US" sz="2400"/>
              <a:t>つ以上テストコードが含まれている．</a:t>
            </a:r>
            <a:endParaRPr kumimoji="1"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B5D1E0-E078-9D14-F3C9-4FFF6B6C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5C6E-3B27-A140-8BE7-BF80F4E73A19}" type="slidenum">
              <a:rPr lang="ja-JP" altLang="en-US" smtClean="0"/>
              <a:pPr/>
              <a:t>21</a:t>
            </a:fld>
            <a:endParaRPr lang="ja-JP" altLang="en-US"/>
          </a:p>
        </p:txBody>
      </p:sp>
      <p:pic>
        <p:nvPicPr>
          <p:cNvPr id="5" name="コンテンツ プレースホルダー 7" descr="図形, 矢印&#10;&#10;自動的に生成された説明">
            <a:extLst>
              <a:ext uri="{FF2B5EF4-FFF2-40B4-BE49-F238E27FC236}">
                <a16:creationId xmlns:a16="http://schemas.microsoft.com/office/drawing/2014/main" id="{26139C4D-A43A-0C14-2805-C78708F2C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221" y="4151718"/>
            <a:ext cx="1337023" cy="133702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1D7996B-6B04-847F-60E7-95A6F13D3E7B}"/>
              </a:ext>
            </a:extLst>
          </p:cNvPr>
          <p:cNvSpPr/>
          <p:nvPr/>
        </p:nvSpPr>
        <p:spPr>
          <a:xfrm>
            <a:off x="1996860" y="4694070"/>
            <a:ext cx="711403" cy="31770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線吹き出し 1 (枠付き) 6">
            <a:extLst>
              <a:ext uri="{FF2B5EF4-FFF2-40B4-BE49-F238E27FC236}">
                <a16:creationId xmlns:a16="http://schemas.microsoft.com/office/drawing/2014/main" id="{969582C5-2BCB-E72B-B5BC-774DE87225D7}"/>
              </a:ext>
            </a:extLst>
          </p:cNvPr>
          <p:cNvSpPr/>
          <p:nvPr/>
        </p:nvSpPr>
        <p:spPr>
          <a:xfrm>
            <a:off x="346778" y="5899375"/>
            <a:ext cx="2675466" cy="740882"/>
          </a:xfrm>
          <a:prstGeom prst="borderCallout1">
            <a:avLst>
              <a:gd name="adj1" fmla="val -1058"/>
              <a:gd name="adj2" fmla="val 49051"/>
              <a:gd name="adj3" fmla="val -59679"/>
              <a:gd name="adj4" fmla="val 73481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  <a:r>
              <a:rPr lang="en-US" altLang="ja-JP" sz="2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s/path/to/file</a:t>
            </a:r>
            <a:endParaRPr kumimoji="1" lang="ja-JP" altLang="en-US" sz="240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コンテンツ プレースホルダー 7" descr="図形, 矢印&#10;&#10;自動的に生成された説明">
            <a:extLst>
              <a:ext uri="{FF2B5EF4-FFF2-40B4-BE49-F238E27FC236}">
                <a16:creationId xmlns:a16="http://schemas.microsoft.com/office/drawing/2014/main" id="{F364CFB0-9B81-1E4F-4FA1-B588BE679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39" y="4151718"/>
            <a:ext cx="1337023" cy="1337023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298442B-E65B-02A8-BA70-DA018350AD66}"/>
              </a:ext>
            </a:extLst>
          </p:cNvPr>
          <p:cNvSpPr/>
          <p:nvPr/>
        </p:nvSpPr>
        <p:spPr>
          <a:xfrm>
            <a:off x="538478" y="4694070"/>
            <a:ext cx="711403" cy="31770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コンテンツ プレースホルダー 7" descr="図形, 矢印&#10;&#10;自動的に生成された説明">
            <a:extLst>
              <a:ext uri="{FF2B5EF4-FFF2-40B4-BE49-F238E27FC236}">
                <a16:creationId xmlns:a16="http://schemas.microsoft.com/office/drawing/2014/main" id="{A4BCC280-DD98-4244-BE8C-3A2FA76BF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709" y="2543519"/>
            <a:ext cx="1337023" cy="1337023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1952E00-E943-ECD8-6038-80067BC8EAE7}"/>
              </a:ext>
            </a:extLst>
          </p:cNvPr>
          <p:cNvSpPr/>
          <p:nvPr/>
        </p:nvSpPr>
        <p:spPr>
          <a:xfrm>
            <a:off x="1328348" y="3085871"/>
            <a:ext cx="711403" cy="31770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線吹き出し 1 (枠付き) 11">
            <a:extLst>
              <a:ext uri="{FF2B5EF4-FFF2-40B4-BE49-F238E27FC236}">
                <a16:creationId xmlns:a16="http://schemas.microsoft.com/office/drawing/2014/main" id="{FE860873-E54F-6089-F028-98BCCB6DEB55}"/>
              </a:ext>
            </a:extLst>
          </p:cNvPr>
          <p:cNvSpPr/>
          <p:nvPr/>
        </p:nvSpPr>
        <p:spPr>
          <a:xfrm>
            <a:off x="659127" y="1424639"/>
            <a:ext cx="2675466" cy="740882"/>
          </a:xfrm>
          <a:prstGeom prst="borderCallout1">
            <a:avLst>
              <a:gd name="adj1" fmla="val 101030"/>
              <a:gd name="adj2" fmla="val 49895"/>
              <a:gd name="adj3" fmla="val 156688"/>
              <a:gd name="adj4" fmla="val 44368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path/to/</a:t>
            </a:r>
            <a:r>
              <a:rPr lang="en-US" altLang="ja-JP" sz="2400" b="1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  <a:r>
              <a:rPr lang="en-US" altLang="ja-JP" sz="2400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_file</a:t>
            </a:r>
            <a:endParaRPr kumimoji="1" lang="ja-JP" altLang="en-US" sz="240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1485378-AADD-2BA6-C953-7263997F3A6E}"/>
              </a:ext>
            </a:extLst>
          </p:cNvPr>
          <p:cNvSpPr txBox="1"/>
          <p:nvPr/>
        </p:nvSpPr>
        <p:spPr>
          <a:xfrm>
            <a:off x="1128889" y="-993422"/>
            <a:ext cx="184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15" name="線吹き出し 1 (枠付き) 14">
            <a:extLst>
              <a:ext uri="{FF2B5EF4-FFF2-40B4-BE49-F238E27FC236}">
                <a16:creationId xmlns:a16="http://schemas.microsoft.com/office/drawing/2014/main" id="{BE026A81-8FF2-9A9D-E9AA-C3E5490029CE}"/>
              </a:ext>
            </a:extLst>
          </p:cNvPr>
          <p:cNvSpPr/>
          <p:nvPr/>
        </p:nvSpPr>
        <p:spPr>
          <a:xfrm>
            <a:off x="3423000" y="5899375"/>
            <a:ext cx="3033556" cy="740882"/>
          </a:xfrm>
          <a:prstGeom prst="borderCallout1">
            <a:avLst>
              <a:gd name="adj1" fmla="val -1058"/>
              <a:gd name="adj2" fmla="val 49051"/>
              <a:gd name="adj3" fmla="val -59679"/>
              <a:gd name="adj4" fmla="val -2468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クローンセット</a:t>
            </a:r>
            <a:r>
              <a:rPr lang="en-US" altLang="ja-JP" sz="2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ja-JP" altLang="en-US" sz="240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注</a:t>
            </a:r>
            <a:r>
              <a:rPr lang="en-US" altLang="ja-JP" sz="24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3)</a:t>
            </a:r>
            <a:endParaRPr kumimoji="1" lang="ja-JP" altLang="en-US" sz="240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683E8FB-9456-170E-BFC1-86B180D90CA8}"/>
              </a:ext>
            </a:extLst>
          </p:cNvPr>
          <p:cNvSpPr txBox="1"/>
          <p:nvPr/>
        </p:nvSpPr>
        <p:spPr>
          <a:xfrm>
            <a:off x="7310659" y="5899755"/>
            <a:ext cx="4251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(</a:t>
            </a:r>
            <a:r>
              <a:rPr kumimoji="1" lang="ja-JP" altLang="en-US" sz="2400"/>
              <a:t>注</a:t>
            </a:r>
            <a:r>
              <a:rPr kumimoji="1"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3)</a:t>
            </a:r>
            <a:r>
              <a:rPr kumimoji="1" lang="ja-JP" altLang="en-US" sz="2400">
                <a:latin typeface="Segoe UI" panose="020B0502040204020203" pitchFamily="34" charset="0"/>
                <a:cs typeface="Segoe UI" panose="020B0502040204020203" pitchFamily="34" charset="0"/>
              </a:rPr>
              <a:t>コードクローンの同値類</a:t>
            </a:r>
          </a:p>
        </p:txBody>
      </p:sp>
    </p:spTree>
    <p:extLst>
      <p:ext uri="{BB962C8B-B14F-4D97-AF65-F5344CB8AC3E}">
        <p14:creationId xmlns:p14="http://schemas.microsoft.com/office/powerpoint/2010/main" val="964828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9055ABA2-9C9E-A007-CE4D-DA2CECA78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4497" y="1459705"/>
            <a:ext cx="8303006" cy="4896645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1B0D1-8E86-D447-A4B6-F54EAC25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5C6E-3B27-A140-8BE7-BF80F4E73A19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05F285F-5F89-DB73-BC80-5A1E0E8FB043}"/>
              </a:ext>
            </a:extLst>
          </p:cNvPr>
          <p:cNvSpPr/>
          <p:nvPr/>
        </p:nvSpPr>
        <p:spPr>
          <a:xfrm>
            <a:off x="4169229" y="1459705"/>
            <a:ext cx="598714" cy="489664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671FC97-259F-D7B5-F9B0-28406A051685}"/>
              </a:ext>
            </a:extLst>
          </p:cNvPr>
          <p:cNvSpPr/>
          <p:nvPr/>
        </p:nvSpPr>
        <p:spPr>
          <a:xfrm>
            <a:off x="6874329" y="1444738"/>
            <a:ext cx="598714" cy="489664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C6CA4EB-D10A-0966-4EA7-9B990E9C4530}"/>
              </a:ext>
            </a:extLst>
          </p:cNvPr>
          <p:cNvSpPr txBox="1"/>
          <p:nvPr/>
        </p:nvSpPr>
        <p:spPr>
          <a:xfrm>
            <a:off x="3350133" y="6457890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latin typeface="Segoe UI" panose="020B0502040204020203" pitchFamily="34" charset="0"/>
                <a:cs typeface="Segoe UI" panose="020B0502040204020203" pitchFamily="34" charset="0"/>
              </a:rPr>
              <a:t>上図：クローン率をプロジェクトごとにプロット</a:t>
            </a:r>
            <a:endParaRPr kumimoji="1" lang="ja-JP" alt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A53B0474-2ADD-F7A8-B978-685F7A149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22" y="0"/>
            <a:ext cx="11503378" cy="1325563"/>
          </a:xfrm>
        </p:spPr>
        <p:txBody>
          <a:bodyPr>
            <a:noAutofit/>
          </a:bodyPr>
          <a:lstStyle/>
          <a:p>
            <a:r>
              <a:rPr kumimoji="1" lang="ja-JP" altLang="en-US" sz="4000"/>
              <a:t>分析結果</a:t>
            </a:r>
            <a:br>
              <a:rPr kumimoji="1" lang="en-US" altLang="ja-JP" sz="4000" dirty="0"/>
            </a:br>
            <a:r>
              <a:rPr kumimoji="1" lang="en-US" altLang="ja-JP" sz="2800" dirty="0"/>
              <a:t>RQ2:</a:t>
            </a:r>
            <a:r>
              <a:rPr lang="ja-JP" altLang="en-US" sz="2800" b="1"/>
              <a:t>プロダクトコードとテストコードでクローン率に違いはあるか？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2292752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2F4BD-E2DA-D37C-3C82-D0173E9B8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AF7280-5ACD-4CD6-5229-9324E682C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378" y="2208275"/>
            <a:ext cx="10515600" cy="3265362"/>
          </a:xfrm>
          <a:ln>
            <a:solidFill>
              <a:schemeClr val="accent3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ja-JP" b="1" dirty="0"/>
              <a:t>Go</a:t>
            </a:r>
            <a:r>
              <a:rPr lang="ja-JP" altLang="en-US"/>
              <a:t>と</a:t>
            </a:r>
            <a:r>
              <a:rPr lang="en-US" altLang="ja-JP" b="1" dirty="0"/>
              <a:t>Python</a:t>
            </a:r>
            <a:r>
              <a:rPr lang="ja-JP" altLang="en-US"/>
              <a:t>でクローン率における</a:t>
            </a:r>
            <a:br>
              <a:rPr lang="en-US" altLang="ja-JP" dirty="0"/>
            </a:br>
            <a:r>
              <a:rPr lang="ja-JP" altLang="en-US"/>
              <a:t>プロダクトコードとテストコードの有意差が見られた．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74B9AA-D713-BF92-BB98-F52428A2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5C6E-3B27-A140-8BE7-BF80F4E73A19}" type="slidenum">
              <a:rPr lang="ja-JP" altLang="en-US" smtClean="0"/>
              <a:pPr/>
              <a:t>23</a:t>
            </a:fld>
            <a:endParaRPr lang="ja-JP" altLang="en-US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E7ED3F27-F69F-8956-52F9-3BF5D41CC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22" y="0"/>
            <a:ext cx="11503378" cy="1325563"/>
          </a:xfrm>
        </p:spPr>
        <p:txBody>
          <a:bodyPr>
            <a:noAutofit/>
          </a:bodyPr>
          <a:lstStyle/>
          <a:p>
            <a:r>
              <a:rPr lang="ja-JP" altLang="en-US" sz="4000"/>
              <a:t>回答</a:t>
            </a:r>
            <a:br>
              <a:rPr kumimoji="1" lang="en-US" altLang="ja-JP" sz="4000" dirty="0"/>
            </a:br>
            <a:r>
              <a:rPr kumimoji="1" lang="en-US" altLang="ja-JP" sz="2800" dirty="0"/>
              <a:t>RQ2:</a:t>
            </a:r>
            <a:r>
              <a:rPr lang="ja-JP" altLang="en-US" sz="2800" b="1"/>
              <a:t>プロダクトコードとテストコードでクローン率に違いはあるか？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3635559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9E9359-2289-0C01-DFE2-DC8D8BD9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/>
              <a:t>分析手法</a:t>
            </a:r>
            <a:br>
              <a:rPr lang="en-US" altLang="ja-JP" sz="4000" dirty="0"/>
            </a:br>
            <a:r>
              <a:rPr lang="en-US" altLang="ja-JP" sz="2800" dirty="0"/>
              <a:t>RQ3:</a:t>
            </a:r>
            <a:r>
              <a:rPr lang="ja-JP" altLang="en-US" sz="2800" b="1"/>
              <a:t>コードクローンに対する同時修正率が高い言語はどれか？</a:t>
            </a:r>
            <a:endParaRPr kumimoji="1" lang="ja-JP" altLang="en-US" sz="40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840B78-64FA-F384-99EE-3989D401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5C6E-3B27-A140-8BE7-BF80F4E73A19}" type="slidenum">
              <a:rPr lang="ja-JP" altLang="en-US" smtClean="0"/>
              <a:pPr/>
              <a:t>24</a:t>
            </a:fld>
            <a:endParaRPr lang="ja-JP" alt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2AA901A-CFC3-383D-C1E3-8C3B96F57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468"/>
            <a:ext cx="10515600" cy="469688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/>
              <a:t>クローンセットを，</a:t>
            </a:r>
            <a:r>
              <a:rPr lang="en-US" altLang="ja-JP" dirty="0"/>
              <a:t>RQ2</a:t>
            </a:r>
            <a:r>
              <a:rPr lang="ja-JP" altLang="en-US"/>
              <a:t>と同様に言語とテストコードが否かで分類する．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b="1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プロジェクトごとのクローンセットの</a:t>
            </a:r>
            <a:r>
              <a:rPr lang="ja-JP" altLang="en-US" b="1"/>
              <a:t>同時修正率</a:t>
            </a:r>
            <a:r>
              <a:rPr lang="ja-JP" altLang="en-US"/>
              <a:t>を算出する．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/>
              <a:t>以下の設定でプロダクトコード，テストコード間の</a:t>
            </a:r>
            <a:br>
              <a:rPr lang="en-US" altLang="ja-JP" sz="2800" dirty="0"/>
            </a:br>
            <a:r>
              <a:rPr lang="ja-JP" altLang="en-US" sz="2800" b="1"/>
              <a:t>有意差検定</a:t>
            </a:r>
            <a:r>
              <a:rPr lang="ja-JP" altLang="en-US" sz="2800"/>
              <a:t>を行う．</a:t>
            </a:r>
            <a:endParaRPr lang="en-US" altLang="ja-JP" sz="2800" dirty="0"/>
          </a:p>
          <a:p>
            <a:pPr lvl="1"/>
            <a:r>
              <a:rPr lang="ja-JP" altLang="en-US" sz="2400"/>
              <a:t>マン・ホイットニーの</a:t>
            </a:r>
            <a:r>
              <a:rPr lang="en-US" altLang="ja-JP" sz="2400" dirty="0"/>
              <a:t>U</a:t>
            </a:r>
            <a:r>
              <a:rPr lang="ja-JP" altLang="en-US" sz="2400"/>
              <a:t>検定</a:t>
            </a:r>
            <a:endParaRPr lang="en-US" altLang="ja-JP" sz="2400" dirty="0"/>
          </a:p>
          <a:p>
            <a:pPr lvl="1"/>
            <a:r>
              <a:rPr lang="ja-JP" altLang="en-US" sz="2400"/>
              <a:t>有意水準</a:t>
            </a:r>
            <a:r>
              <a:rPr lang="en-US" altLang="ja-JP" sz="2400" dirty="0"/>
              <a:t>5%</a:t>
            </a:r>
          </a:p>
          <a:p>
            <a:pPr marL="0" indent="0">
              <a:buNone/>
            </a:pPr>
            <a:endParaRPr lang="en-US" altLang="ja-JP" b="1" u="sng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3821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A83522-5245-B08A-063F-49A733B2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同時修正の判定手順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2DC84A-55DF-5409-5969-0BCB85951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6081" y="1666738"/>
            <a:ext cx="5580960" cy="46896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最新のコミットから</a:t>
            </a:r>
            <a:br>
              <a:rPr lang="en-US" altLang="ja-JP" dirty="0"/>
            </a:br>
            <a:r>
              <a:rPr lang="en-US" altLang="ja-JP" dirty="0"/>
              <a:t>100</a:t>
            </a:r>
            <a:r>
              <a:rPr lang="ja-JP" altLang="en-US"/>
              <a:t>コミットの情報を取得する．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クローンセットに含まれるコード片の</a:t>
            </a:r>
            <a:r>
              <a:rPr lang="en-US" altLang="ja-JP" dirty="0"/>
              <a:t>100</a:t>
            </a:r>
            <a:r>
              <a:rPr lang="ja-JP" altLang="en-US"/>
              <a:t>コミット以内の修正を特定する．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u="sng" dirty="0"/>
              <a:t>2</a:t>
            </a:r>
            <a:r>
              <a:rPr lang="ja-JP" altLang="en-US" u="sng"/>
              <a:t>つ以上のコード片が同一</a:t>
            </a:r>
            <a:br>
              <a:rPr lang="en-US" altLang="ja-JP" u="sng" dirty="0"/>
            </a:br>
            <a:r>
              <a:rPr lang="ja-JP" altLang="en-US" u="sng"/>
              <a:t>コミットで修正されている</a:t>
            </a:r>
            <a:br>
              <a:rPr lang="en-US" altLang="ja-JP" u="sng" dirty="0"/>
            </a:br>
            <a:r>
              <a:rPr lang="ja-JP" altLang="en-US"/>
              <a:t>クローンセットを同時修正されたとする．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983010-1A7B-9DB1-9367-04463914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5C6E-3B27-A140-8BE7-BF80F4E73A19}" type="slidenum">
              <a:rPr lang="ja-JP" altLang="en-US" smtClean="0"/>
              <a:pPr/>
              <a:t>25</a:t>
            </a:fld>
            <a:endParaRPr lang="ja-JP" altLang="en-US"/>
          </a:p>
        </p:txBody>
      </p:sp>
      <p:pic>
        <p:nvPicPr>
          <p:cNvPr id="8" name="図 7" descr="図形, 矢印&#10;&#10;自動的に生成された説明">
            <a:extLst>
              <a:ext uri="{FF2B5EF4-FFF2-40B4-BE49-F238E27FC236}">
                <a16:creationId xmlns:a16="http://schemas.microsoft.com/office/drawing/2014/main" id="{97397A94-6628-BDE2-75B3-1C1D06905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3" y="1666738"/>
            <a:ext cx="2277301" cy="227730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983C95-8EF4-1EBC-47A7-F6C683704457}"/>
              </a:ext>
            </a:extLst>
          </p:cNvPr>
          <p:cNvSpPr txBox="1"/>
          <p:nvPr/>
        </p:nvSpPr>
        <p:spPr>
          <a:xfrm>
            <a:off x="542274" y="2544525"/>
            <a:ext cx="15423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Segoe UI" panose="020B0502040204020203" pitchFamily="34" charset="0"/>
                <a:cs typeface="Segoe UI" panose="020B0502040204020203" pitchFamily="34" charset="0"/>
              </a:rPr>
              <a:t>af8d7f781</a:t>
            </a:r>
          </a:p>
          <a:p>
            <a:r>
              <a:rPr kumimoji="1" lang="en-US" altLang="ja-JP" sz="2000" dirty="0">
                <a:latin typeface="Segoe UI" panose="020B0502040204020203" pitchFamily="34" charset="0"/>
                <a:cs typeface="Segoe UI" panose="020B0502040204020203" pitchFamily="34" charset="0"/>
              </a:rPr>
              <a:t>af8d7f781</a:t>
            </a:r>
            <a:endParaRPr lang="en-US" altLang="ja-JP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kumimoji="1" lang="en-US" altLang="ja-JP" sz="2000" dirty="0">
                <a:latin typeface="Segoe UI" panose="020B0502040204020203" pitchFamily="34" charset="0"/>
                <a:cs typeface="Segoe UI" panose="020B0502040204020203" pitchFamily="34" charset="0"/>
              </a:rPr>
              <a:t>af8d7f781</a:t>
            </a:r>
          </a:p>
          <a:p>
            <a:endParaRPr kumimoji="1" lang="en-US" altLang="ja-JP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kumimoji="1" lang="en-US" altLang="ja-JP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kumimoji="1" lang="ja-JP" alt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図 9" descr="図形, 矢印&#10;&#10;自動的に生成された説明">
            <a:extLst>
              <a:ext uri="{FF2B5EF4-FFF2-40B4-BE49-F238E27FC236}">
                <a16:creationId xmlns:a16="http://schemas.microsoft.com/office/drawing/2014/main" id="{9633E0FD-C7FA-9B8D-8B31-B636A865F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683" y="1666738"/>
            <a:ext cx="2277301" cy="227730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E052B9-3DC1-0186-CA39-F81DEA803C7D}"/>
              </a:ext>
            </a:extLst>
          </p:cNvPr>
          <p:cNvSpPr txBox="1"/>
          <p:nvPr/>
        </p:nvSpPr>
        <p:spPr>
          <a:xfrm>
            <a:off x="3722981" y="2544525"/>
            <a:ext cx="15423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Segoe UI" panose="020B0502040204020203" pitchFamily="34" charset="0"/>
                <a:cs typeface="Segoe UI" panose="020B0502040204020203" pitchFamily="34" charset="0"/>
              </a:rPr>
              <a:t>af8d7f781</a:t>
            </a:r>
          </a:p>
          <a:p>
            <a:r>
              <a:rPr kumimoji="1" lang="en-US" altLang="ja-JP" sz="2000" dirty="0">
                <a:latin typeface="Segoe UI" panose="020B0502040204020203" pitchFamily="34" charset="0"/>
                <a:cs typeface="Segoe UI" panose="020B0502040204020203" pitchFamily="34" charset="0"/>
              </a:rPr>
              <a:t>af8d7f781</a:t>
            </a:r>
            <a:endParaRPr lang="en-US" altLang="ja-JP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kumimoji="1" lang="en-US" altLang="ja-JP" sz="2000" dirty="0">
                <a:latin typeface="Segoe UI" panose="020B0502040204020203" pitchFamily="34" charset="0"/>
                <a:cs typeface="Segoe UI" panose="020B0502040204020203" pitchFamily="34" charset="0"/>
              </a:rPr>
              <a:t>af8d7f781</a:t>
            </a:r>
          </a:p>
          <a:p>
            <a:endParaRPr kumimoji="1" lang="en-US" altLang="ja-JP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kumimoji="1" lang="en-US" altLang="ja-JP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kumimoji="1" lang="ja-JP" alt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764C5A7-5A7E-4D49-02D6-A6B375381A7D}"/>
              </a:ext>
            </a:extLst>
          </p:cNvPr>
          <p:cNvCxnSpPr/>
          <p:nvPr/>
        </p:nvCxnSpPr>
        <p:spPr>
          <a:xfrm>
            <a:off x="2138495" y="2963538"/>
            <a:ext cx="136364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F509C93-017C-15E2-2E79-8C15B041B3CC}"/>
              </a:ext>
            </a:extLst>
          </p:cNvPr>
          <p:cNvSpPr txBox="1"/>
          <p:nvPr/>
        </p:nvSpPr>
        <p:spPr>
          <a:xfrm>
            <a:off x="2075732" y="2053843"/>
            <a:ext cx="1487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/>
              <a:t>コード</a:t>
            </a:r>
            <a:endParaRPr kumimoji="1" lang="en-US" altLang="ja-JP" sz="2400" b="1" dirty="0"/>
          </a:p>
          <a:p>
            <a:pPr algn="ctr"/>
            <a:r>
              <a:rPr kumimoji="1" lang="ja-JP" altLang="en-US" sz="2400" b="1"/>
              <a:t>クローン</a:t>
            </a:r>
            <a:endParaRPr kumimoji="1" lang="ja-JP" altLang="en-US" b="1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19AE74E-78CE-1B7C-805C-9C9170616F73}"/>
              </a:ext>
            </a:extLst>
          </p:cNvPr>
          <p:cNvCxnSpPr>
            <a:cxnSpLocks/>
          </p:cNvCxnSpPr>
          <p:nvPr/>
        </p:nvCxnSpPr>
        <p:spPr>
          <a:xfrm>
            <a:off x="1313453" y="4447092"/>
            <a:ext cx="3180707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E51A4667-D841-8DA6-47D5-FE40F6A2287B}"/>
              </a:ext>
            </a:extLst>
          </p:cNvPr>
          <p:cNvCxnSpPr>
            <a:cxnSpLocks/>
            <a:stCxn id="11" idx="2"/>
          </p:cNvCxnSpPr>
          <p:nvPr/>
        </p:nvCxnSpPr>
        <p:spPr>
          <a:xfrm flipH="1" flipV="1">
            <a:off x="4494161" y="3944039"/>
            <a:ext cx="1" cy="53947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B1155963-E4C8-C74F-071F-E3DD9C473559}"/>
              </a:ext>
            </a:extLst>
          </p:cNvPr>
          <p:cNvCxnSpPr>
            <a:cxnSpLocks/>
          </p:cNvCxnSpPr>
          <p:nvPr/>
        </p:nvCxnSpPr>
        <p:spPr>
          <a:xfrm flipH="1" flipV="1">
            <a:off x="1313453" y="3944039"/>
            <a:ext cx="1" cy="53947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8E45E61-9283-40DA-4D77-17A9230D91F0}"/>
              </a:ext>
            </a:extLst>
          </p:cNvPr>
          <p:cNvSpPr txBox="1"/>
          <p:nvPr/>
        </p:nvSpPr>
        <p:spPr>
          <a:xfrm>
            <a:off x="1111415" y="4820333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/>
              <a:t>コミット番号が同じ</a:t>
            </a:r>
          </a:p>
        </p:txBody>
      </p:sp>
      <p:sp>
        <p:nvSpPr>
          <p:cNvPr id="28" name="三角形 27">
            <a:extLst>
              <a:ext uri="{FF2B5EF4-FFF2-40B4-BE49-F238E27FC236}">
                <a16:creationId xmlns:a16="http://schemas.microsoft.com/office/drawing/2014/main" id="{4A7C9EA6-6510-FB21-A191-2A36A9123DB8}"/>
              </a:ext>
            </a:extLst>
          </p:cNvPr>
          <p:cNvSpPr/>
          <p:nvPr/>
        </p:nvSpPr>
        <p:spPr>
          <a:xfrm flipV="1">
            <a:off x="2642965" y="5428744"/>
            <a:ext cx="353220" cy="30686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88D3F77-9317-B497-24B5-6BACE7EB9BCD}"/>
              </a:ext>
            </a:extLst>
          </p:cNvPr>
          <p:cNvSpPr txBox="1"/>
          <p:nvPr/>
        </p:nvSpPr>
        <p:spPr>
          <a:xfrm>
            <a:off x="2009096" y="589300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 u="sng"/>
              <a:t>同時修正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89520EA-2245-27D4-620C-03961EFE2FFD}"/>
              </a:ext>
            </a:extLst>
          </p:cNvPr>
          <p:cNvSpPr/>
          <p:nvPr/>
        </p:nvSpPr>
        <p:spPr>
          <a:xfrm>
            <a:off x="200722" y="1505415"/>
            <a:ext cx="5364262" cy="5051502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D57DC3D-6429-6071-7604-8E7E54943A6D}"/>
              </a:ext>
            </a:extLst>
          </p:cNvPr>
          <p:cNvSpPr/>
          <p:nvPr/>
        </p:nvSpPr>
        <p:spPr>
          <a:xfrm>
            <a:off x="6166080" y="4293220"/>
            <a:ext cx="5580959" cy="1721956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66A6DCBE-7C4C-562E-0A07-3DF3E520B887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5564984" y="5154198"/>
            <a:ext cx="60109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540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BDF3A4-B368-9900-21EF-98B588C7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5C6E-3B27-A140-8BE7-BF80F4E73A19}" type="slidenum">
              <a:rPr lang="ja-JP" altLang="en-US" smtClean="0"/>
              <a:pPr/>
              <a:t>26</a:t>
            </a:fld>
            <a:endParaRPr lang="ja-JP" altLang="en-US"/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F041D249-FBA7-42E0-56D2-80FB8774A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503" y="1325563"/>
            <a:ext cx="8388994" cy="4926303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714E4EE-E14A-9198-A6BD-FB445CF1E9DD}"/>
              </a:ext>
            </a:extLst>
          </p:cNvPr>
          <p:cNvSpPr/>
          <p:nvPr/>
        </p:nvSpPr>
        <p:spPr>
          <a:xfrm>
            <a:off x="9473991" y="1325563"/>
            <a:ext cx="816505" cy="489664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75ADF25-8C9C-B949-764E-C5F1FCF67537}"/>
              </a:ext>
            </a:extLst>
          </p:cNvPr>
          <p:cNvSpPr txBox="1"/>
          <p:nvPr/>
        </p:nvSpPr>
        <p:spPr>
          <a:xfrm>
            <a:off x="3578453" y="635635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latin typeface="Segoe UI" panose="020B0502040204020203" pitchFamily="34" charset="0"/>
                <a:cs typeface="Segoe UI" panose="020B0502040204020203" pitchFamily="34" charset="0"/>
              </a:rPr>
              <a:t>上図：同時修正率をプロジェクトごとにプロット</a:t>
            </a:r>
            <a:endParaRPr kumimoji="1"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6B613114-1BE6-95EB-7212-B28F10A29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4000"/>
              <a:t>分析結果</a:t>
            </a:r>
            <a:r>
              <a:rPr lang="en-US" altLang="ja-JP" sz="4000" dirty="0"/>
              <a:t>(1/2)</a:t>
            </a:r>
            <a:br>
              <a:rPr lang="en-US" altLang="ja-JP" sz="4000" dirty="0"/>
            </a:br>
            <a:r>
              <a:rPr lang="en-US" altLang="ja-JP" sz="2800" dirty="0"/>
              <a:t>RQ3:</a:t>
            </a:r>
            <a:r>
              <a:rPr lang="ja-JP" altLang="en-US" sz="2800" b="1"/>
              <a:t>コードクローンに対する同時修正率が高い言語はどれか？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2697488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144DBE6-AFE2-6AD4-7F8F-6EAA15C5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5C6E-3B27-A140-8BE7-BF80F4E73A19}" type="slidenum">
              <a:rPr lang="ja-JP" altLang="en-US" smtClean="0"/>
              <a:pPr/>
              <a:t>27</a:t>
            </a:fld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A56417-7CBC-8004-F690-791A770C713B}"/>
              </a:ext>
            </a:extLst>
          </p:cNvPr>
          <p:cNvSpPr txBox="1"/>
          <p:nvPr/>
        </p:nvSpPr>
        <p:spPr>
          <a:xfrm>
            <a:off x="787660" y="1392053"/>
            <a:ext cx="824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C#</a:t>
            </a:r>
          </a:p>
          <a:p>
            <a:pPr algn="ctr"/>
            <a:r>
              <a:rPr lang="en-US" altLang="ja-JP" sz="2000" dirty="0">
                <a:latin typeface="Segoe UI" panose="020B0502040204020203" pitchFamily="34" charset="0"/>
                <a:cs typeface="Segoe UI" panose="020B0502040204020203" pitchFamily="34" charset="0"/>
              </a:rPr>
              <a:t>(76%)</a:t>
            </a:r>
            <a:endParaRPr kumimoji="1" lang="en-US" altLang="ja-JP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B202D0D-9F60-82B6-91AE-4D19F1475ED0}"/>
              </a:ext>
            </a:extLst>
          </p:cNvPr>
          <p:cNvSpPr txBox="1"/>
          <p:nvPr/>
        </p:nvSpPr>
        <p:spPr>
          <a:xfrm>
            <a:off x="774651" y="5894079"/>
            <a:ext cx="430887" cy="8529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kumimoji="1" lang="ja-JP" altLang="en-US" sz="20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6035F14-95F4-3806-E5D8-79B5EC91BDBA}"/>
              </a:ext>
            </a:extLst>
          </p:cNvPr>
          <p:cNvSpPr txBox="1"/>
          <p:nvPr/>
        </p:nvSpPr>
        <p:spPr>
          <a:xfrm>
            <a:off x="2096480" y="1394076"/>
            <a:ext cx="14613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</a:p>
          <a:p>
            <a:pPr algn="ctr"/>
            <a:r>
              <a:rPr lang="en-US" altLang="ja-JP" sz="2000" dirty="0">
                <a:latin typeface="Segoe UI" panose="020B0502040204020203" pitchFamily="34" charset="0"/>
                <a:cs typeface="Segoe UI" panose="020B0502040204020203" pitchFamily="34" charset="0"/>
              </a:rPr>
              <a:t>(38%)</a:t>
            </a:r>
            <a:endParaRPr kumimoji="1"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1EA1ADC-2E01-F587-3782-E57E774F9D70}"/>
              </a:ext>
            </a:extLst>
          </p:cNvPr>
          <p:cNvSpPr txBox="1"/>
          <p:nvPr/>
        </p:nvSpPr>
        <p:spPr>
          <a:xfrm>
            <a:off x="4067012" y="1392053"/>
            <a:ext cx="824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Java</a:t>
            </a:r>
          </a:p>
          <a:p>
            <a:pPr algn="ctr"/>
            <a:r>
              <a:rPr lang="en-US" altLang="ja-JP" sz="2000" dirty="0">
                <a:latin typeface="Segoe UI" panose="020B0502040204020203" pitchFamily="34" charset="0"/>
                <a:cs typeface="Segoe UI" panose="020B0502040204020203" pitchFamily="34" charset="0"/>
              </a:rPr>
              <a:t>(36%)</a:t>
            </a:r>
            <a:endParaRPr kumimoji="1" lang="ja-JP" altLang="en-US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C98A5C85-131F-134A-8957-F061AFDB4C3C}"/>
              </a:ext>
            </a:extLst>
          </p:cNvPr>
          <p:cNvSpPr txBox="1">
            <a:spLocks/>
          </p:cNvSpPr>
          <p:nvPr/>
        </p:nvSpPr>
        <p:spPr>
          <a:xfrm>
            <a:off x="8610597" y="2557841"/>
            <a:ext cx="3135086" cy="3336237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 baseline="0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 baseline="0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dirty="0"/>
              <a:t>1</a:t>
            </a:r>
            <a:r>
              <a:rPr lang="ja-JP" altLang="en-US" sz="2400"/>
              <a:t>位</a:t>
            </a:r>
            <a:r>
              <a:rPr lang="en-US" altLang="ja-JP" sz="2400" dirty="0"/>
              <a:t>	C#</a:t>
            </a:r>
          </a:p>
          <a:p>
            <a:pPr marL="0" indent="0">
              <a:buNone/>
            </a:pPr>
            <a:r>
              <a:rPr lang="en-US" altLang="ja-JP" sz="2400" dirty="0"/>
              <a:t>2</a:t>
            </a:r>
            <a:r>
              <a:rPr lang="ja-JP" altLang="en-US" sz="2400"/>
              <a:t>位</a:t>
            </a:r>
            <a:r>
              <a:rPr lang="en-US" altLang="ja-JP" sz="2400" dirty="0"/>
              <a:t>	TypeScript</a:t>
            </a:r>
          </a:p>
          <a:p>
            <a:pPr marL="0" indent="0">
              <a:buNone/>
            </a:pPr>
            <a:r>
              <a:rPr lang="en-US" altLang="ja-JP" sz="2400" dirty="0"/>
              <a:t>3</a:t>
            </a:r>
            <a:r>
              <a:rPr lang="ja-JP" altLang="en-US" sz="2400"/>
              <a:t>位</a:t>
            </a:r>
            <a:r>
              <a:rPr lang="en-US" altLang="ja-JP" sz="2400" dirty="0"/>
              <a:t>	Java</a:t>
            </a:r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12</a:t>
            </a:r>
            <a:r>
              <a:rPr lang="ja-JP" altLang="en-US" sz="2400"/>
              <a:t>位</a:t>
            </a:r>
            <a:r>
              <a:rPr lang="en-US" altLang="ja-JP" sz="2400" dirty="0"/>
              <a:t>	</a:t>
            </a:r>
            <a:r>
              <a:rPr lang="en-US" altLang="ja-JP" sz="2000" dirty="0"/>
              <a:t>C/C++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12</a:t>
            </a:r>
            <a:r>
              <a:rPr lang="ja-JP" altLang="en-US" sz="2400"/>
              <a:t>位</a:t>
            </a:r>
            <a:r>
              <a:rPr lang="en-US" altLang="ja-JP" sz="2400" dirty="0"/>
              <a:t>	Perl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F64ADDB-EEB8-B93B-6C93-0F147B062161}"/>
              </a:ext>
            </a:extLst>
          </p:cNvPr>
          <p:cNvSpPr/>
          <p:nvPr/>
        </p:nvSpPr>
        <p:spPr>
          <a:xfrm>
            <a:off x="8610598" y="1517846"/>
            <a:ext cx="3135085" cy="8008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>
                <a:solidFill>
                  <a:schemeClr val="tx1"/>
                </a:solidFill>
              </a:rPr>
              <a:t>プロダクトコードの</a:t>
            </a:r>
            <a:br>
              <a:rPr kumimoji="1" lang="en-US" altLang="ja-JP" sz="2400" b="1" dirty="0">
                <a:solidFill>
                  <a:schemeClr val="tx1"/>
                </a:solidFill>
              </a:rPr>
            </a:br>
            <a:r>
              <a:rPr lang="ja-JP" altLang="en-US" sz="2400" b="1">
                <a:solidFill>
                  <a:schemeClr val="tx1"/>
                </a:solidFill>
              </a:rPr>
              <a:t>中央値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911A63BF-D059-030E-B351-01BCE7F5F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31" y="2099376"/>
            <a:ext cx="1416486" cy="3742370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0CBDE19-5DD6-ED17-5661-B38D1D596A7C}"/>
              </a:ext>
            </a:extLst>
          </p:cNvPr>
          <p:cNvSpPr txBox="1"/>
          <p:nvPr/>
        </p:nvSpPr>
        <p:spPr>
          <a:xfrm>
            <a:off x="1363402" y="5894078"/>
            <a:ext cx="430887" cy="4754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33F4604-3810-0F3D-9654-DBE758D857B2}"/>
              </a:ext>
            </a:extLst>
          </p:cNvPr>
          <p:cNvSpPr txBox="1"/>
          <p:nvPr/>
        </p:nvSpPr>
        <p:spPr>
          <a:xfrm>
            <a:off x="2410545" y="5900233"/>
            <a:ext cx="430887" cy="8529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kumimoji="1" lang="ja-JP" altLang="en-US" sz="20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908AA0DE-0D43-3EBC-352D-EE072A7BB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022" y="2105530"/>
            <a:ext cx="1284279" cy="3742370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64B02DF-D01E-7561-E83D-D53270C1D819}"/>
              </a:ext>
            </a:extLst>
          </p:cNvPr>
          <p:cNvSpPr txBox="1"/>
          <p:nvPr/>
        </p:nvSpPr>
        <p:spPr>
          <a:xfrm>
            <a:off x="2947982" y="5900233"/>
            <a:ext cx="430887" cy="4754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66D150DE-BC64-D839-C718-1B674FC57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994" y="2099376"/>
            <a:ext cx="1284279" cy="3757534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65AA74F-4BDC-8D26-48FF-2BABA641DE38}"/>
              </a:ext>
            </a:extLst>
          </p:cNvPr>
          <p:cNvSpPr txBox="1"/>
          <p:nvPr/>
        </p:nvSpPr>
        <p:spPr>
          <a:xfrm>
            <a:off x="3988111" y="5894079"/>
            <a:ext cx="430887" cy="8529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kumimoji="1" lang="ja-JP" altLang="en-US" sz="20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D91ECA8-0469-FD6B-07A4-88D160246C4C}"/>
              </a:ext>
            </a:extLst>
          </p:cNvPr>
          <p:cNvSpPr txBox="1"/>
          <p:nvPr/>
        </p:nvSpPr>
        <p:spPr>
          <a:xfrm>
            <a:off x="4576862" y="5894079"/>
            <a:ext cx="430887" cy="4754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BB0FDD0-9E78-CE56-5BD3-12E5039EBD37}"/>
              </a:ext>
            </a:extLst>
          </p:cNvPr>
          <p:cNvCxnSpPr>
            <a:cxnSpLocks/>
          </p:cNvCxnSpPr>
          <p:nvPr/>
        </p:nvCxnSpPr>
        <p:spPr>
          <a:xfrm>
            <a:off x="853616" y="2994477"/>
            <a:ext cx="27295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6714DC83-541D-C631-D932-E84A97E18274}"/>
              </a:ext>
            </a:extLst>
          </p:cNvPr>
          <p:cNvCxnSpPr>
            <a:cxnSpLocks/>
          </p:cNvCxnSpPr>
          <p:nvPr/>
        </p:nvCxnSpPr>
        <p:spPr>
          <a:xfrm>
            <a:off x="2461505" y="4454111"/>
            <a:ext cx="26744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9DB1DAA-18BD-D656-FF89-376AA365FE63}"/>
              </a:ext>
            </a:extLst>
          </p:cNvPr>
          <p:cNvCxnSpPr>
            <a:cxnSpLocks/>
          </p:cNvCxnSpPr>
          <p:nvPr/>
        </p:nvCxnSpPr>
        <p:spPr>
          <a:xfrm>
            <a:off x="4069832" y="4456594"/>
            <a:ext cx="29874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タイトル 1">
            <a:extLst>
              <a:ext uri="{FF2B5EF4-FFF2-40B4-BE49-F238E27FC236}">
                <a16:creationId xmlns:a16="http://schemas.microsoft.com/office/drawing/2014/main" id="{1F77403D-B63D-8C86-523B-79A2DE1A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4000"/>
              <a:t>分析結果</a:t>
            </a:r>
            <a:r>
              <a:rPr lang="en-US" altLang="ja-JP" sz="4000" dirty="0"/>
              <a:t>(2/2)</a:t>
            </a:r>
            <a:br>
              <a:rPr lang="en-US" altLang="ja-JP" sz="4000" dirty="0"/>
            </a:br>
            <a:r>
              <a:rPr lang="en-US" altLang="ja-JP" sz="2800" dirty="0"/>
              <a:t>RQ3:</a:t>
            </a:r>
            <a:r>
              <a:rPr lang="ja-JP" altLang="en-US" sz="2800" b="1"/>
              <a:t>コードクローンに対する同時修正率が高い言語はどれか？</a:t>
            </a:r>
            <a:endParaRPr kumimoji="1" lang="ja-JP" altLang="en-US" sz="40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D7764D8-8C8B-4792-A914-9A758DA44A48}"/>
              </a:ext>
            </a:extLst>
          </p:cNvPr>
          <p:cNvSpPr txBox="1"/>
          <p:nvPr/>
        </p:nvSpPr>
        <p:spPr>
          <a:xfrm>
            <a:off x="5605544" y="1404256"/>
            <a:ext cx="981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C/C++</a:t>
            </a:r>
          </a:p>
          <a:p>
            <a:pPr algn="ctr"/>
            <a:r>
              <a:rPr lang="en-US" altLang="ja-JP" sz="2000" dirty="0">
                <a:latin typeface="Segoe UI" panose="020B0502040204020203" pitchFamily="34" charset="0"/>
                <a:cs typeface="Segoe UI" panose="020B0502040204020203" pitchFamily="34" charset="0"/>
              </a:rPr>
              <a:t>(1%)</a:t>
            </a:r>
            <a:endParaRPr kumimoji="1" lang="ja-JP" alt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910BF9B5-C10C-D9CE-D157-D2222EC3CE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4393" y="2126380"/>
            <a:ext cx="1284279" cy="3769006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EB8531C-CB46-709E-7149-64A9A4C05230}"/>
              </a:ext>
            </a:extLst>
          </p:cNvPr>
          <p:cNvSpPr txBox="1"/>
          <p:nvPr/>
        </p:nvSpPr>
        <p:spPr>
          <a:xfrm>
            <a:off x="5632592" y="5894078"/>
            <a:ext cx="430887" cy="8529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kumimoji="1" lang="ja-JP" altLang="en-US" sz="20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D6AEBAF-40B5-6F2C-B3A8-894100256FFA}"/>
              </a:ext>
            </a:extLst>
          </p:cNvPr>
          <p:cNvSpPr txBox="1"/>
          <p:nvPr/>
        </p:nvSpPr>
        <p:spPr>
          <a:xfrm>
            <a:off x="6175155" y="5894078"/>
            <a:ext cx="430887" cy="4754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181EA4D-3138-F116-BBEF-AF963843DFCE}"/>
              </a:ext>
            </a:extLst>
          </p:cNvPr>
          <p:cNvCxnSpPr>
            <a:cxnSpLocks/>
          </p:cNvCxnSpPr>
          <p:nvPr/>
        </p:nvCxnSpPr>
        <p:spPr>
          <a:xfrm>
            <a:off x="5711557" y="5800499"/>
            <a:ext cx="27295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A94629A-016B-948C-6E56-9C514527E3CB}"/>
              </a:ext>
            </a:extLst>
          </p:cNvPr>
          <p:cNvSpPr txBox="1"/>
          <p:nvPr/>
        </p:nvSpPr>
        <p:spPr>
          <a:xfrm>
            <a:off x="7178244" y="1401053"/>
            <a:ext cx="875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Perl</a:t>
            </a:r>
          </a:p>
          <a:p>
            <a:pPr algn="ctr"/>
            <a:r>
              <a:rPr lang="en-US" altLang="ja-JP" sz="2000" dirty="0">
                <a:latin typeface="Segoe UI" panose="020B0502040204020203" pitchFamily="34" charset="0"/>
                <a:cs typeface="Segoe UI" panose="020B0502040204020203" pitchFamily="34" charset="0"/>
              </a:rPr>
              <a:t>(1%)</a:t>
            </a:r>
            <a:endParaRPr kumimoji="1" lang="ja-JP" alt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CBF8C35E-8CDB-1A45-709C-4AB280967C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3961" y="2126380"/>
            <a:ext cx="1284279" cy="3827782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9954834-EB7A-71CF-D78C-68847E19B175}"/>
              </a:ext>
            </a:extLst>
          </p:cNvPr>
          <p:cNvSpPr txBox="1"/>
          <p:nvPr/>
        </p:nvSpPr>
        <p:spPr>
          <a:xfrm>
            <a:off x="7185211" y="5894078"/>
            <a:ext cx="430887" cy="85292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kumimoji="1" lang="ja-JP" altLang="en-US" sz="20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F2A4A09-0917-AEB9-1A8B-DD3EE13895E8}"/>
              </a:ext>
            </a:extLst>
          </p:cNvPr>
          <p:cNvSpPr txBox="1"/>
          <p:nvPr/>
        </p:nvSpPr>
        <p:spPr>
          <a:xfrm>
            <a:off x="7721725" y="5894078"/>
            <a:ext cx="430887" cy="4754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DBE55D3-234D-24DC-D7CA-98CF874F76E3}"/>
              </a:ext>
            </a:extLst>
          </p:cNvPr>
          <p:cNvCxnSpPr>
            <a:cxnSpLocks/>
          </p:cNvCxnSpPr>
          <p:nvPr/>
        </p:nvCxnSpPr>
        <p:spPr>
          <a:xfrm>
            <a:off x="7231832" y="5813861"/>
            <a:ext cx="26522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ACC524D-4ECA-0FA1-EFDE-26989DD2AB08}"/>
              </a:ext>
            </a:extLst>
          </p:cNvPr>
          <p:cNvSpPr txBox="1"/>
          <p:nvPr/>
        </p:nvSpPr>
        <p:spPr>
          <a:xfrm>
            <a:off x="377694" y="570324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kumimoji="1" lang="ja-JP" alt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F5A99FE-4234-F537-B254-3E766A27EDA9}"/>
              </a:ext>
            </a:extLst>
          </p:cNvPr>
          <p:cNvSpPr txBox="1"/>
          <p:nvPr/>
        </p:nvSpPr>
        <p:spPr>
          <a:xfrm>
            <a:off x="377694" y="198788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kumimoji="1" lang="ja-JP" alt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76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0E7C1-8ECD-C26A-5C8F-56C8D2988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BDA79A-98CC-490C-D075-062C12CE6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585" y="1931910"/>
            <a:ext cx="10874829" cy="3818092"/>
          </a:xfrm>
          <a:ln>
            <a:solidFill>
              <a:schemeClr val="accent3"/>
            </a:solidFill>
          </a:ln>
        </p:spPr>
        <p:txBody>
          <a:bodyPr anchor="ctr">
            <a:normAutofit/>
          </a:bodyPr>
          <a:lstStyle/>
          <a:p>
            <a:r>
              <a:rPr lang="ja-JP" altLang="en-US"/>
              <a:t>同時修正率の中央値が最も高かった言語は</a:t>
            </a:r>
            <a:r>
              <a:rPr lang="en-US" altLang="ja-JP" b="1" dirty="0"/>
              <a:t>C#</a:t>
            </a:r>
            <a:r>
              <a:rPr lang="ja-JP" altLang="en-US"/>
              <a:t>だった．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最も低い言語は</a:t>
            </a:r>
            <a:r>
              <a:rPr lang="en-US" altLang="ja-JP" b="1" dirty="0"/>
              <a:t>C/C++</a:t>
            </a:r>
            <a:r>
              <a:rPr lang="ja-JP" altLang="en-US"/>
              <a:t>と</a:t>
            </a:r>
            <a:r>
              <a:rPr lang="en-US" altLang="ja-JP" b="1" dirty="0"/>
              <a:t>Perl</a:t>
            </a:r>
            <a:r>
              <a:rPr lang="ja-JP" altLang="en-US"/>
              <a:t>であった．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b="1" dirty="0"/>
              <a:t>TypeScript</a:t>
            </a:r>
            <a:r>
              <a:rPr lang="ja-JP" altLang="en-US"/>
              <a:t>でのみ同時修正率においてテストコードとプロダクトコードに有意差がみられた．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DC0683-2ECA-974B-8E69-77A2DE87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5C6E-3B27-A140-8BE7-BF80F4E73A19}" type="slidenum">
              <a:rPr lang="ja-JP" altLang="en-US" smtClean="0"/>
              <a:pPr/>
              <a:t>28</a:t>
            </a:fld>
            <a:endParaRPr lang="ja-JP" altLang="en-US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A62AD934-18A8-EDB1-59C4-4A800D415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4000"/>
              <a:t>回答</a:t>
            </a:r>
            <a:br>
              <a:rPr lang="en-US" altLang="ja-JP" sz="4000" dirty="0"/>
            </a:br>
            <a:r>
              <a:rPr lang="en-US" altLang="ja-JP" sz="2800" dirty="0"/>
              <a:t>RQ3:</a:t>
            </a:r>
            <a:r>
              <a:rPr lang="ja-JP" altLang="en-US" sz="2800" b="1"/>
              <a:t>コードクローンに対する同時修正率が高い言語はどれか？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805003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E3E815-D745-2EC8-FC07-2A9A68ED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/>
              <a:t>分析結果に対する考察</a:t>
            </a:r>
            <a:br>
              <a:rPr lang="en-US" altLang="ja-JP" sz="4000" dirty="0"/>
            </a:br>
            <a:r>
              <a:rPr lang="ja-JP" altLang="en-US" sz="4000"/>
              <a:t>保守性に影響のある言語</a:t>
            </a:r>
            <a:endParaRPr kumimoji="1" lang="ja-JP" altLang="en-US" sz="40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74E4E1-828F-ED25-A24A-C87282F50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8187"/>
            <a:ext cx="10515600" cy="5581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/>
              <a:t>クローン率と同時修正率が共に高い言語</a:t>
            </a:r>
            <a:r>
              <a:rPr kumimoji="1" lang="en-US" altLang="ja-JP" dirty="0"/>
              <a:t> </a:t>
            </a:r>
            <a:r>
              <a:rPr kumimoji="1" lang="ja-JP" altLang="en-US"/>
              <a:t>→</a:t>
            </a:r>
            <a:r>
              <a:rPr kumimoji="1" lang="en-US" altLang="ja-JP" dirty="0"/>
              <a:t> </a:t>
            </a:r>
            <a:r>
              <a:rPr kumimoji="1" lang="ja-JP" altLang="en-US" b="1"/>
              <a:t>保守性がより低下</a:t>
            </a:r>
            <a:endParaRPr kumimoji="1" lang="en-US" altLang="ja-JP" b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8704BB-704B-A2D3-8F8E-B9D2A03D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5C6E-3B27-A140-8BE7-BF80F4E73A19}" type="slidenum">
              <a:rPr lang="ja-JP" altLang="en-US" smtClean="0"/>
              <a:pPr/>
              <a:t>29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02D71A1-B9CC-72B4-715E-86F61EB93830}"/>
              </a:ext>
            </a:extLst>
          </p:cNvPr>
          <p:cNvSpPr/>
          <p:nvPr/>
        </p:nvSpPr>
        <p:spPr>
          <a:xfrm>
            <a:off x="838200" y="1579041"/>
            <a:ext cx="10515600" cy="7711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>
                <a:solidFill>
                  <a:schemeClr val="tx1"/>
                </a:solidFill>
              </a:rPr>
              <a:t>どの言語のクローンがより</a:t>
            </a:r>
            <a:r>
              <a:rPr lang="ja-JP" altLang="en-US" sz="2800" b="1">
                <a:solidFill>
                  <a:schemeClr val="tx1"/>
                </a:solidFill>
              </a:rPr>
              <a:t>保守性を低下させるか</a:t>
            </a:r>
            <a:endParaRPr kumimoji="1" lang="ja-JP" altLang="en-US" sz="2800" b="1">
              <a:solidFill>
                <a:schemeClr val="tx1"/>
              </a:solidFill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C62B9034-A17A-1ECF-C1EE-E0809830376C}"/>
              </a:ext>
            </a:extLst>
          </p:cNvPr>
          <p:cNvSpPr txBox="1">
            <a:spLocks/>
          </p:cNvSpPr>
          <p:nvPr/>
        </p:nvSpPr>
        <p:spPr>
          <a:xfrm>
            <a:off x="838200" y="3224294"/>
            <a:ext cx="10515600" cy="1617170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 baseline="0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 baseline="0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 baseline="0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/>
              <a:t>RQ1</a:t>
            </a:r>
            <a:r>
              <a:rPr lang="ja-JP" altLang="en-US" sz="2400"/>
              <a:t>の分析結果より，クローン率の中央値上位</a:t>
            </a:r>
            <a:r>
              <a:rPr lang="en-US" altLang="ja-JP" sz="2400" dirty="0"/>
              <a:t>3</a:t>
            </a:r>
            <a:r>
              <a:rPr lang="ja-JP" altLang="en-US" sz="2400"/>
              <a:t>言語は</a:t>
            </a:r>
            <a:r>
              <a:rPr lang="en-US" altLang="ja-JP" sz="2400" b="1" dirty="0"/>
              <a:t>C#</a:t>
            </a:r>
            <a:r>
              <a:rPr lang="en-US" altLang="ja-JP" sz="2400" dirty="0"/>
              <a:t>, </a:t>
            </a:r>
            <a:r>
              <a:rPr lang="en-US" altLang="ja-JP" sz="2400" b="1" dirty="0"/>
              <a:t>Java</a:t>
            </a:r>
            <a:r>
              <a:rPr lang="en-US" altLang="ja-JP" sz="2400" dirty="0"/>
              <a:t>, </a:t>
            </a:r>
            <a:r>
              <a:rPr lang="en-US" altLang="ja-JP" sz="2400" b="1" dirty="0"/>
              <a:t>Go</a:t>
            </a:r>
            <a:endParaRPr lang="en-US" altLang="ja-JP" sz="2400" dirty="0"/>
          </a:p>
          <a:p>
            <a:r>
              <a:rPr lang="en-US" altLang="ja-JP" sz="2400" dirty="0"/>
              <a:t>RQ3</a:t>
            </a:r>
            <a:r>
              <a:rPr lang="ja-JP" altLang="en-US" sz="2400"/>
              <a:t>の回答より，同時修正率の中央値上位</a:t>
            </a:r>
            <a:r>
              <a:rPr lang="en-US" altLang="ja-JP" sz="2400" dirty="0"/>
              <a:t>3</a:t>
            </a:r>
            <a:r>
              <a:rPr lang="ja-JP" altLang="en-US" sz="2400"/>
              <a:t>言語は</a:t>
            </a:r>
            <a:r>
              <a:rPr lang="en-US" altLang="ja-JP" sz="2400" b="1" dirty="0"/>
              <a:t>C#</a:t>
            </a:r>
            <a:r>
              <a:rPr lang="en-US" altLang="ja-JP" sz="2400" dirty="0"/>
              <a:t>, </a:t>
            </a:r>
            <a:r>
              <a:rPr lang="en-US" altLang="ja-JP" sz="2400" b="1" dirty="0"/>
              <a:t>TypeScript</a:t>
            </a:r>
            <a:r>
              <a:rPr lang="en-US" altLang="ja-JP" sz="2400" dirty="0"/>
              <a:t>, </a:t>
            </a:r>
            <a:r>
              <a:rPr lang="en-US" altLang="ja-JP" sz="2400" b="1" dirty="0"/>
              <a:t>Java</a:t>
            </a:r>
          </a:p>
        </p:txBody>
      </p:sp>
      <p:sp>
        <p:nvSpPr>
          <p:cNvPr id="7" name="三角形 6">
            <a:extLst>
              <a:ext uri="{FF2B5EF4-FFF2-40B4-BE49-F238E27FC236}">
                <a16:creationId xmlns:a16="http://schemas.microsoft.com/office/drawing/2014/main" id="{24F0E72C-646D-D521-3808-6E7BDE4E78E9}"/>
              </a:ext>
            </a:extLst>
          </p:cNvPr>
          <p:cNvSpPr/>
          <p:nvPr/>
        </p:nvSpPr>
        <p:spPr>
          <a:xfrm flipV="1">
            <a:off x="5885861" y="4999430"/>
            <a:ext cx="420278" cy="36512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D182603-41C0-D8F4-39D1-75CCB5D3F6BB}"/>
              </a:ext>
            </a:extLst>
          </p:cNvPr>
          <p:cNvSpPr/>
          <p:nvPr/>
        </p:nvSpPr>
        <p:spPr>
          <a:xfrm>
            <a:off x="838200" y="5522522"/>
            <a:ext cx="10515599" cy="649613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C#</a:t>
            </a:r>
            <a:r>
              <a:rPr kumimoji="1" lang="ja-JP" altLang="en-US" sz="2800" b="1">
                <a:solidFill>
                  <a:schemeClr val="bg1"/>
                </a:solidFill>
              </a:rPr>
              <a:t>と</a:t>
            </a:r>
            <a:r>
              <a:rPr kumimoji="1" lang="en-US" altLang="ja-JP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</a:t>
            </a:r>
            <a:r>
              <a:rPr kumimoji="1" lang="ja-JP" alt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のコードクローン</a:t>
            </a:r>
            <a:r>
              <a:rPr lang="ja-JP" alt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がより保守性を低下させる</a:t>
            </a:r>
            <a:endParaRPr kumimoji="1" lang="ja-JP" altLang="en-US" sz="28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92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6579E5-B07A-D189-1F77-680DCAA3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マイクロサービス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3AA85E-0FF1-C4B1-E252-D603E1BB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5C6E-3B27-A140-8BE7-BF80F4E73A19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7C5A2FF-AC13-69E2-D164-52095A6CFE3E}"/>
              </a:ext>
            </a:extLst>
          </p:cNvPr>
          <p:cNvSpPr txBox="1"/>
          <p:nvPr/>
        </p:nvSpPr>
        <p:spPr>
          <a:xfrm>
            <a:off x="6076278" y="1550795"/>
            <a:ext cx="608609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/>
              <a:t>アプリケーションを⼩さな独⽴した</a:t>
            </a:r>
            <a:br>
              <a:rPr lang="en-US" altLang="ja-JP" sz="2800" b="1" dirty="0"/>
            </a:br>
            <a:r>
              <a:rPr lang="ja-JP" altLang="en-US" sz="2800" b="1"/>
              <a:t>サービスで構成するアーキテクチャ</a:t>
            </a:r>
            <a:endParaRPr lang="en-US" altLang="ja-JP" sz="2800" b="1" dirty="0"/>
          </a:p>
          <a:p>
            <a:endParaRPr kumimoji="1" lang="en-US" altLang="ja-JP" sz="2800" b="1" dirty="0"/>
          </a:p>
          <a:p>
            <a:r>
              <a:rPr kumimoji="1" lang="ja-JP" altLang="en-US" sz="2800" b="1" u="sng"/>
              <a:t>特徴</a:t>
            </a:r>
            <a:endParaRPr kumimoji="1" lang="en-US" altLang="ja-JP" sz="2800" b="1" u="sng" dirty="0"/>
          </a:p>
          <a:p>
            <a:r>
              <a:rPr kumimoji="1" lang="ja-JP" altLang="en-US" sz="2400" b="1"/>
              <a:t>独立性</a:t>
            </a:r>
            <a:r>
              <a:rPr kumimoji="1" lang="ja-JP" altLang="en-US" sz="2400"/>
              <a:t>：</a:t>
            </a:r>
            <a:r>
              <a:rPr lang="ja-JP" altLang="en-US" sz="2400"/>
              <a:t>各サービスが独⽴して開発</a:t>
            </a:r>
            <a:endParaRPr lang="en-US" altLang="ja-JP" sz="2400" dirty="0"/>
          </a:p>
          <a:p>
            <a:r>
              <a:rPr lang="ja-JP" altLang="en-US" sz="2400" b="1"/>
              <a:t>疎結合</a:t>
            </a:r>
            <a:r>
              <a:rPr lang="ja-JP" altLang="en-US" sz="2400"/>
              <a:t>︓</a:t>
            </a:r>
            <a:r>
              <a:rPr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  <a:r>
              <a:rPr lang="ja-JP" altLang="en-US" sz="2400"/>
              <a:t>や</a:t>
            </a:r>
            <a:r>
              <a:rPr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RPC</a:t>
            </a:r>
            <a:r>
              <a:rPr lang="ja-JP" altLang="en-US" sz="2400"/>
              <a:t>で通信</a:t>
            </a:r>
            <a:endParaRPr lang="en-US" altLang="ja-JP" sz="2400" dirty="0"/>
          </a:p>
          <a:p>
            <a:r>
              <a:rPr lang="ja-JP" altLang="en-US" sz="2400" b="1"/>
              <a:t>データ分離</a:t>
            </a:r>
            <a:r>
              <a:rPr lang="ja-JP" altLang="en-US" sz="2400"/>
              <a:t>︓サービスごとのデータベース</a:t>
            </a:r>
            <a:endParaRPr lang="en-US" altLang="ja-JP" sz="2400" dirty="0"/>
          </a:p>
        </p:txBody>
      </p:sp>
      <p:sp>
        <p:nvSpPr>
          <p:cNvPr id="37" name="三角形 36">
            <a:extLst>
              <a:ext uri="{FF2B5EF4-FFF2-40B4-BE49-F238E27FC236}">
                <a16:creationId xmlns:a16="http://schemas.microsoft.com/office/drawing/2014/main" id="{F22EDFCA-7CF3-6850-FC89-9379C65FE07B}"/>
              </a:ext>
            </a:extLst>
          </p:cNvPr>
          <p:cNvSpPr/>
          <p:nvPr/>
        </p:nvSpPr>
        <p:spPr>
          <a:xfrm flipV="1">
            <a:off x="8862253" y="4596454"/>
            <a:ext cx="420278" cy="36512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CBE6991-42BC-CC0D-71F8-EE30EBA017FB}"/>
              </a:ext>
            </a:extLst>
          </p:cNvPr>
          <p:cNvSpPr/>
          <p:nvPr/>
        </p:nvSpPr>
        <p:spPr>
          <a:xfrm>
            <a:off x="6253910" y="5116838"/>
            <a:ext cx="5636964" cy="94024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>
                <a:solidFill>
                  <a:schemeClr val="tx1"/>
                </a:solidFill>
              </a:rPr>
              <a:t>機能の</a:t>
            </a:r>
            <a:r>
              <a:rPr kumimoji="1" lang="ja-JP" altLang="en-US" sz="2400" b="1">
                <a:solidFill>
                  <a:schemeClr val="tx1"/>
                </a:solidFill>
              </a:rPr>
              <a:t>スケーラビリティと</a:t>
            </a:r>
            <a:br>
              <a:rPr kumimoji="1" lang="en-US" altLang="ja-JP" sz="2400" b="1" dirty="0">
                <a:solidFill>
                  <a:schemeClr val="tx1"/>
                </a:solidFill>
              </a:rPr>
            </a:br>
            <a:r>
              <a:rPr kumimoji="1" lang="ja-JP" altLang="en-US" sz="2400" b="1">
                <a:solidFill>
                  <a:schemeClr val="tx1"/>
                </a:solidFill>
              </a:rPr>
              <a:t>開発の迅速性</a:t>
            </a:r>
          </a:p>
        </p:txBody>
      </p:sp>
      <p:sp>
        <p:nvSpPr>
          <p:cNvPr id="39" name="線吹き出し 1 (枠付き) 38">
            <a:extLst>
              <a:ext uri="{FF2B5EF4-FFF2-40B4-BE49-F238E27FC236}">
                <a16:creationId xmlns:a16="http://schemas.microsoft.com/office/drawing/2014/main" id="{00BB13FC-EE5E-B1C3-B843-FF8DC8227CF6}"/>
              </a:ext>
            </a:extLst>
          </p:cNvPr>
          <p:cNvSpPr/>
          <p:nvPr/>
        </p:nvSpPr>
        <p:spPr>
          <a:xfrm>
            <a:off x="122924" y="3379830"/>
            <a:ext cx="1450427" cy="1093075"/>
          </a:xfrm>
          <a:prstGeom prst="borderCallout1">
            <a:avLst>
              <a:gd name="adj1" fmla="val 377"/>
              <a:gd name="adj2" fmla="val 98888"/>
              <a:gd name="adj3" fmla="val -26601"/>
              <a:gd name="adj4" fmla="val 252804"/>
            </a:avLst>
          </a:pr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  <a:p>
            <a:pPr algn="ctr"/>
            <a:r>
              <a:rPr lang="en-US" altLang="ja-JP" sz="28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RPC</a:t>
            </a:r>
            <a:endParaRPr kumimoji="1" lang="ja-JP" altLang="en-US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C5E05F8-8C07-4EAD-50B9-093D20F49EE6}"/>
              </a:ext>
            </a:extLst>
          </p:cNvPr>
          <p:cNvSpPr/>
          <p:nvPr/>
        </p:nvSpPr>
        <p:spPr>
          <a:xfrm>
            <a:off x="2065474" y="1935868"/>
            <a:ext cx="3515519" cy="817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F25B4152-E8B1-45BA-E67F-9F83C3767A05}"/>
              </a:ext>
            </a:extLst>
          </p:cNvPr>
          <p:cNvSpPr/>
          <p:nvPr/>
        </p:nvSpPr>
        <p:spPr>
          <a:xfrm>
            <a:off x="2485285" y="2041082"/>
            <a:ext cx="2675895" cy="607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機能</a:t>
            </a:r>
            <a:r>
              <a:rPr kumimoji="1" lang="en-US" altLang="ja-JP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kumimoji="1" lang="ja-JP" altLang="en-US" sz="1400" b="1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F875286-A099-8475-A267-D2670BF71D5C}"/>
              </a:ext>
            </a:extLst>
          </p:cNvPr>
          <p:cNvSpPr/>
          <p:nvPr/>
        </p:nvSpPr>
        <p:spPr>
          <a:xfrm>
            <a:off x="2065474" y="3517446"/>
            <a:ext cx="3515519" cy="8178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5F91EDA-2BF1-95FE-9B68-216FDEE543E7}"/>
              </a:ext>
            </a:extLst>
          </p:cNvPr>
          <p:cNvSpPr/>
          <p:nvPr/>
        </p:nvSpPr>
        <p:spPr>
          <a:xfrm>
            <a:off x="2065474" y="5178038"/>
            <a:ext cx="3515519" cy="8178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18C12FA0-0B89-86D1-48DF-633B4EEEE9C8}"/>
              </a:ext>
            </a:extLst>
          </p:cNvPr>
          <p:cNvCxnSpPr>
            <a:cxnSpLocks/>
            <a:stCxn id="47" idx="0"/>
            <a:endCxn id="45" idx="2"/>
          </p:cNvCxnSpPr>
          <p:nvPr/>
        </p:nvCxnSpPr>
        <p:spPr>
          <a:xfrm flipV="1">
            <a:off x="3823234" y="4335287"/>
            <a:ext cx="0" cy="8427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05BAD924-6740-7DE7-3A4C-70A0BC47A120}"/>
              </a:ext>
            </a:extLst>
          </p:cNvPr>
          <p:cNvCxnSpPr>
            <a:cxnSpLocks/>
            <a:stCxn id="45" idx="0"/>
            <a:endCxn id="43" idx="2"/>
          </p:cNvCxnSpPr>
          <p:nvPr/>
        </p:nvCxnSpPr>
        <p:spPr>
          <a:xfrm flipV="1">
            <a:off x="3823234" y="2753710"/>
            <a:ext cx="0" cy="76373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DF7912FC-79FE-F418-B94A-2556ABFD05CA}"/>
              </a:ext>
            </a:extLst>
          </p:cNvPr>
          <p:cNvSpPr/>
          <p:nvPr/>
        </p:nvSpPr>
        <p:spPr>
          <a:xfrm>
            <a:off x="2485285" y="3622659"/>
            <a:ext cx="2675895" cy="607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機能</a:t>
            </a:r>
            <a:r>
              <a:rPr lang="en-US" altLang="ja-JP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kumimoji="1" lang="ja-JP" altLang="en-US" sz="1400" b="1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3E8612AC-B8BD-AACB-AC72-D7F662FEEF2C}"/>
              </a:ext>
            </a:extLst>
          </p:cNvPr>
          <p:cNvSpPr/>
          <p:nvPr/>
        </p:nvSpPr>
        <p:spPr>
          <a:xfrm>
            <a:off x="2485285" y="5278916"/>
            <a:ext cx="2675895" cy="6074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機能</a:t>
            </a:r>
            <a:r>
              <a:rPr lang="en-US" altLang="ja-JP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kumimoji="1" lang="ja-JP" altLang="en-US" sz="1400" b="1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119D789-655B-521C-553A-5D6E48D56663}"/>
              </a:ext>
            </a:extLst>
          </p:cNvPr>
          <p:cNvCxnSpPr/>
          <p:nvPr/>
        </p:nvCxnSpPr>
        <p:spPr>
          <a:xfrm>
            <a:off x="1573351" y="4472905"/>
            <a:ext cx="2249881" cy="48867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20422AC5-B8CC-7528-8DEC-55B4AE1BC219}"/>
              </a:ext>
            </a:extLst>
          </p:cNvPr>
          <p:cNvSpPr txBox="1"/>
          <p:nvPr/>
        </p:nvSpPr>
        <p:spPr>
          <a:xfrm>
            <a:off x="3992393" y="2776286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サービス</a:t>
            </a:r>
            <a:r>
              <a:rPr kumimoji="1" lang="en-US" altLang="ja-JP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endParaRPr kumimoji="1" lang="ja-JP" altLang="en-US" sz="24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7A8476F-B850-D888-E251-9AD092CCDB22}"/>
              </a:ext>
            </a:extLst>
          </p:cNvPr>
          <p:cNvSpPr txBox="1"/>
          <p:nvPr/>
        </p:nvSpPr>
        <p:spPr>
          <a:xfrm>
            <a:off x="4007621" y="4354634"/>
            <a:ext cx="161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サービス</a:t>
            </a:r>
            <a:r>
              <a:rPr lang="en-US" altLang="ja-JP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endParaRPr kumimoji="1" lang="ja-JP" altLang="en-US" sz="24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6E843CC-75F1-35C1-1133-0A296DFFE015}"/>
              </a:ext>
            </a:extLst>
          </p:cNvPr>
          <p:cNvSpPr txBox="1"/>
          <p:nvPr/>
        </p:nvSpPr>
        <p:spPr>
          <a:xfrm>
            <a:off x="4085069" y="6061874"/>
            <a:ext cx="165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サービス</a:t>
            </a:r>
            <a:r>
              <a:rPr lang="en-US" altLang="ja-JP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kumimoji="1" lang="ja-JP" altLang="en-US" sz="2400" b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036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6BD569-766A-915D-2E30-D3572BF4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/>
              <a:t>分析結果に対する考察</a:t>
            </a:r>
            <a:br>
              <a:rPr lang="en-US" altLang="ja-JP" sz="4000" dirty="0"/>
            </a:br>
            <a:r>
              <a:rPr lang="ja-JP" altLang="en-US" sz="4000"/>
              <a:t>プロダクトコードとテストコードの分類</a:t>
            </a:r>
            <a:endParaRPr kumimoji="1" lang="ja-JP" altLang="en-US" sz="40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52DCFF-752E-5571-6170-1CD302B8C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0830"/>
            <a:ext cx="10515600" cy="2313032"/>
          </a:xfrm>
          <a:ln>
            <a:solidFill>
              <a:schemeClr val="accent3"/>
            </a:solidFill>
          </a:ln>
        </p:spPr>
        <p:txBody>
          <a:bodyPr anchor="ctr">
            <a:normAutofit/>
          </a:bodyPr>
          <a:lstStyle/>
          <a:p>
            <a:r>
              <a:rPr lang="en-US" altLang="ja-JP" sz="2400" dirty="0"/>
              <a:t>RQ2</a:t>
            </a:r>
            <a:r>
              <a:rPr lang="ja-JP" altLang="en-US" sz="2400"/>
              <a:t>の回答より，</a:t>
            </a:r>
            <a:r>
              <a:rPr kumimoji="1" lang="en-US" altLang="ja-JP" sz="2400" b="1" dirty="0"/>
              <a:t>Go</a:t>
            </a:r>
            <a:r>
              <a:rPr kumimoji="1" lang="ja-JP" altLang="en-US" sz="2400"/>
              <a:t>と</a:t>
            </a:r>
            <a:r>
              <a:rPr kumimoji="1" lang="en-US" altLang="ja-JP" sz="2400" b="1" dirty="0"/>
              <a:t>Python</a:t>
            </a:r>
            <a:r>
              <a:rPr kumimoji="1" lang="ja-JP" altLang="en-US" sz="2400"/>
              <a:t>においてプロダクトコードとテストコードの間に</a:t>
            </a:r>
            <a:r>
              <a:rPr kumimoji="1" lang="ja-JP" altLang="en-US" sz="2400" b="1"/>
              <a:t>クローン率で</a:t>
            </a:r>
            <a:r>
              <a:rPr lang="ja-JP" altLang="en-US" sz="2400" b="1"/>
              <a:t>有意</a:t>
            </a:r>
            <a:r>
              <a:rPr kumimoji="1" lang="ja-JP" altLang="en-US" sz="2400" b="1"/>
              <a:t>な差が見られた</a:t>
            </a:r>
            <a:endParaRPr lang="en-US" altLang="ja-JP" sz="2400" dirty="0"/>
          </a:p>
          <a:p>
            <a:r>
              <a:rPr lang="en-US" altLang="ja-JP" sz="2400" dirty="0"/>
              <a:t>RQ3</a:t>
            </a:r>
            <a:r>
              <a:rPr lang="ja-JP" altLang="en-US" sz="2400"/>
              <a:t>の回答より，</a:t>
            </a:r>
            <a:r>
              <a:rPr lang="en-US" altLang="ja-JP" sz="2400" b="1" dirty="0"/>
              <a:t>TypeScript</a:t>
            </a:r>
            <a:r>
              <a:rPr lang="ja-JP" altLang="en-US" sz="2400"/>
              <a:t>においてプロダクトコードとテストコードの間に</a:t>
            </a:r>
            <a:r>
              <a:rPr lang="ja-JP" altLang="en-US" sz="2400" b="1"/>
              <a:t>同時修正率で有意な差が見られた</a:t>
            </a:r>
            <a:endParaRPr lang="en-US" altLang="ja-JP" sz="2400" b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9E3B03-D863-B6DF-5052-A192C033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5C6E-3B27-A140-8BE7-BF80F4E73A19}" type="slidenum">
              <a:rPr lang="ja-JP" altLang="en-US" smtClean="0"/>
              <a:pPr/>
              <a:t>30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AA60729-55DC-0952-8FCA-3426A188B021}"/>
              </a:ext>
            </a:extLst>
          </p:cNvPr>
          <p:cNvSpPr/>
          <p:nvPr/>
        </p:nvSpPr>
        <p:spPr>
          <a:xfrm>
            <a:off x="838200" y="1579041"/>
            <a:ext cx="10515600" cy="771181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>
                <a:solidFill>
                  <a:schemeClr val="tx1"/>
                </a:solidFill>
              </a:rPr>
              <a:t>プロダクトコードとテストコードを分けて分析すべきか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7442ACD-D229-D276-2212-986357A7E1B1}"/>
              </a:ext>
            </a:extLst>
          </p:cNvPr>
          <p:cNvSpPr/>
          <p:nvPr/>
        </p:nvSpPr>
        <p:spPr>
          <a:xfrm>
            <a:off x="838198" y="5571796"/>
            <a:ext cx="10515599" cy="649613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>
                <a:solidFill>
                  <a:schemeClr val="bg1"/>
                </a:solidFill>
              </a:rPr>
              <a:t>テストコードとプロダクトコードを分けて分析すべき</a:t>
            </a:r>
          </a:p>
        </p:txBody>
      </p:sp>
      <p:sp>
        <p:nvSpPr>
          <p:cNvPr id="7" name="三角形 6">
            <a:extLst>
              <a:ext uri="{FF2B5EF4-FFF2-40B4-BE49-F238E27FC236}">
                <a16:creationId xmlns:a16="http://schemas.microsoft.com/office/drawing/2014/main" id="{432B6615-F826-E9B9-F44C-E50E02B65A52}"/>
              </a:ext>
            </a:extLst>
          </p:cNvPr>
          <p:cNvSpPr/>
          <p:nvPr/>
        </p:nvSpPr>
        <p:spPr>
          <a:xfrm flipV="1">
            <a:off x="5885858" y="5010266"/>
            <a:ext cx="420278" cy="36512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8970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46240D-3DAE-E14E-B525-7F99498A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875984-89D6-906E-1174-5CE1D24B8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738"/>
            <a:ext cx="10515600" cy="4689612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Mo</a:t>
            </a:r>
            <a:r>
              <a:rPr kumimoji="1" lang="ja-JP" altLang="en-US"/>
              <a:t>らの調査結果</a:t>
            </a:r>
            <a:r>
              <a:rPr kumimoji="1" lang="en-US" altLang="ja-JP" dirty="0"/>
              <a:t>[1]</a:t>
            </a:r>
            <a:r>
              <a:rPr kumimoji="1" lang="ja-JP" altLang="en-US"/>
              <a:t>を踏まえて，</a:t>
            </a:r>
            <a:r>
              <a:rPr kumimoji="1" lang="ja-JP" altLang="en-US" b="1"/>
              <a:t>マイクロサービスの大規模な</a:t>
            </a:r>
            <a:r>
              <a:rPr kumimoji="1" lang="en-US" altLang="ja-JP" b="1" dirty="0"/>
              <a:t>OSS</a:t>
            </a:r>
            <a:r>
              <a:rPr kumimoji="1" lang="ja-JP" altLang="en-US" b="1"/>
              <a:t>の</a:t>
            </a:r>
            <a:r>
              <a:rPr lang="ja-JP" altLang="en-US" b="1"/>
              <a:t>データセット</a:t>
            </a:r>
            <a:r>
              <a:rPr lang="ja-JP" altLang="en-US"/>
              <a:t>に対する</a:t>
            </a:r>
            <a:r>
              <a:rPr lang="ja-JP" altLang="en-US" b="1"/>
              <a:t>コードクローンの分析</a:t>
            </a:r>
            <a:r>
              <a:rPr lang="ja-JP" altLang="en-US"/>
              <a:t>を行った．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RQ</a:t>
            </a:r>
            <a:r>
              <a:rPr lang="ja-JP" altLang="en-US"/>
              <a:t>ごとに言語，テストコードか否か，同時修正の有無で</a:t>
            </a:r>
            <a:br>
              <a:rPr lang="en-US" altLang="ja-JP" dirty="0"/>
            </a:br>
            <a:r>
              <a:rPr lang="ja-JP" altLang="en-US"/>
              <a:t>分類することで分析を行った．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分析の結果より，以下のことが分かった．</a:t>
            </a:r>
            <a:endParaRPr lang="en-US" altLang="ja-JP" dirty="0"/>
          </a:p>
          <a:p>
            <a:pPr lvl="1"/>
            <a:r>
              <a:rPr lang="ja-JP" altLang="en-US"/>
              <a:t>クローン率と同時修正率が共に高い言語は</a:t>
            </a:r>
            <a:r>
              <a:rPr lang="en-US" altLang="ja-JP" b="1" dirty="0"/>
              <a:t>C#</a:t>
            </a:r>
            <a:r>
              <a:rPr lang="ja-JP" altLang="en-US"/>
              <a:t>と</a:t>
            </a:r>
            <a:r>
              <a:rPr lang="en-US" altLang="ja-JP" b="1" dirty="0"/>
              <a:t>Java</a:t>
            </a:r>
            <a:r>
              <a:rPr lang="ja-JP" altLang="en-US"/>
              <a:t>であった．</a:t>
            </a:r>
            <a:endParaRPr lang="en-US" altLang="ja-JP" dirty="0"/>
          </a:p>
          <a:p>
            <a:pPr lvl="1"/>
            <a:r>
              <a:rPr lang="ja-JP" altLang="en-US"/>
              <a:t>テストコードとプロダクトコードの有意差が</a:t>
            </a:r>
            <a:br>
              <a:rPr lang="en-US" altLang="ja-JP" dirty="0"/>
            </a:br>
            <a:r>
              <a:rPr lang="ja-JP" altLang="en-US"/>
              <a:t>クローン率では</a:t>
            </a:r>
            <a:r>
              <a:rPr lang="en-US" altLang="ja-JP" b="1" dirty="0"/>
              <a:t>Go</a:t>
            </a:r>
            <a:r>
              <a:rPr lang="ja-JP" altLang="en-US"/>
              <a:t>と</a:t>
            </a:r>
            <a:r>
              <a:rPr lang="en-US" altLang="ja-JP" b="1" dirty="0"/>
              <a:t>Python</a:t>
            </a:r>
            <a:r>
              <a:rPr lang="ja-JP" altLang="en-US"/>
              <a:t>，同時修正率では</a:t>
            </a:r>
            <a:r>
              <a:rPr lang="en-US" altLang="ja-JP" b="1" dirty="0"/>
              <a:t>TypeScript</a:t>
            </a:r>
            <a:r>
              <a:rPr lang="ja-JP" altLang="en-US"/>
              <a:t>で見られた．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3C34F5-E7E5-8516-6D1C-812E46E6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5C6E-3B27-A140-8BE7-BF80F4E73A19}" type="slidenum">
              <a:rPr lang="ja-JP" altLang="en-US" smtClean="0"/>
              <a:pPr/>
              <a:t>31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17D862-67B5-D2FD-B3CA-60FBD1455051}"/>
              </a:ext>
            </a:extLst>
          </p:cNvPr>
          <p:cNvSpPr txBox="1"/>
          <p:nvPr/>
        </p:nvSpPr>
        <p:spPr>
          <a:xfrm>
            <a:off x="655185" y="6123414"/>
            <a:ext cx="64059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ja-JP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[1</a:t>
            </a:r>
            <a:r>
              <a:rPr lang="en-US" altLang="ja-JP" sz="2000" dirty="0">
                <a:latin typeface="Segoe UI" panose="020B0502040204020203" pitchFamily="34" charset="0"/>
                <a:cs typeface="Segoe UI" panose="020B0502040204020203" pitchFamily="34" charset="0"/>
              </a:rPr>
              <a:t>] </a:t>
            </a:r>
            <a:r>
              <a:rPr lang="en-US" altLang="ja-JP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R. Mo, et al.: The existence and co-modifications of </a:t>
            </a:r>
            <a:br>
              <a:rPr lang="en-US" altLang="ja-JP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code clones within or across microservices, ESEM 2021.</a:t>
            </a:r>
          </a:p>
        </p:txBody>
      </p:sp>
    </p:spTree>
    <p:extLst>
      <p:ext uri="{BB962C8B-B14F-4D97-AF65-F5344CB8AC3E}">
        <p14:creationId xmlns:p14="http://schemas.microsoft.com/office/powerpoint/2010/main" val="3793937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6B1469-A7AE-BD61-5214-213CBC0A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今後の展望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98CDD7-2C79-89F9-5F4E-7BD6837E7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738"/>
            <a:ext cx="10515600" cy="4689612"/>
          </a:xfrm>
        </p:spPr>
        <p:txBody>
          <a:bodyPr>
            <a:noAutofit/>
          </a:bodyPr>
          <a:lstStyle/>
          <a:p>
            <a:r>
              <a:rPr lang="en-US" altLang="ja-JP" b="1" dirty="0"/>
              <a:t>Type-3</a:t>
            </a:r>
            <a:r>
              <a:rPr lang="ja-JP" altLang="en-US" b="1"/>
              <a:t>クローンの検出・分析</a:t>
            </a:r>
            <a:endParaRPr lang="en-US" altLang="ja-JP" b="1" dirty="0"/>
          </a:p>
          <a:p>
            <a:pPr marL="457200" lvl="1" indent="0">
              <a:buNone/>
            </a:pPr>
            <a:r>
              <a:rPr lang="ja-JP" altLang="en-US"/>
              <a:t>対象言語に対応可能な</a:t>
            </a:r>
            <a:r>
              <a:rPr lang="en-US" altLang="ja-JP" dirty="0"/>
              <a:t>Type-3</a:t>
            </a:r>
            <a:r>
              <a:rPr lang="ja-JP" altLang="en-US"/>
              <a:t>クローン検出ツールが存在しない．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b="1"/>
              <a:t>コードクローンをサービス内・間で分類</a:t>
            </a:r>
            <a:endParaRPr kumimoji="1" lang="en-US" altLang="ja-JP" b="1" dirty="0"/>
          </a:p>
          <a:p>
            <a:pPr marL="457200" lvl="1" indent="0">
              <a:buNone/>
            </a:pPr>
            <a:r>
              <a:rPr kumimoji="1" lang="ja-JP" altLang="en-US"/>
              <a:t>自動分類する論文</a:t>
            </a:r>
            <a:r>
              <a:rPr kumimoji="1" lang="en-US" altLang="ja-JP" dirty="0"/>
              <a:t>[4]</a:t>
            </a:r>
            <a:r>
              <a:rPr lang="ja-JP" altLang="en-US"/>
              <a:t>が</a:t>
            </a:r>
            <a:r>
              <a:rPr kumimoji="1" lang="ja-JP" altLang="en-US"/>
              <a:t>最近発表された．</a:t>
            </a:r>
            <a:br>
              <a:rPr kumimoji="1" lang="en-US" altLang="ja-JP" dirty="0"/>
            </a:br>
            <a:endParaRPr lang="en-US" altLang="ja-JP" dirty="0"/>
          </a:p>
          <a:p>
            <a:r>
              <a:rPr kumimoji="1" lang="ja-JP" altLang="en-US" b="1"/>
              <a:t>言語ごとに結果が異なる要因の調査</a:t>
            </a:r>
            <a:endParaRPr kumimoji="1" lang="en-US" altLang="ja-JP" b="1" dirty="0"/>
          </a:p>
          <a:p>
            <a:endParaRPr lang="en-US" altLang="ja-JP" b="1" dirty="0"/>
          </a:p>
          <a:p>
            <a:pPr marL="0" indent="0">
              <a:buNone/>
            </a:pPr>
            <a:r>
              <a:rPr lang="en-US" altLang="ja-JP" sz="2400" b="0" i="0" dirty="0">
                <a:effectLst/>
                <a:cs typeface="Segoe UI" panose="020B0502040204020203" pitchFamily="34" charset="0"/>
              </a:rPr>
              <a:t>[4]K. Maggi, et al.: Claim: a Lightweight Approach to Identify Microservices in </a:t>
            </a:r>
            <a:r>
              <a:rPr lang="en-US" altLang="ja-JP" sz="2400" b="0" i="0" dirty="0" err="1">
                <a:effectLst/>
                <a:cs typeface="Segoe UI" panose="020B0502040204020203" pitchFamily="34" charset="0"/>
              </a:rPr>
              <a:t>Dockerized</a:t>
            </a:r>
            <a:r>
              <a:rPr lang="en-US" altLang="ja-JP" sz="2400" b="0" i="0" dirty="0">
                <a:effectLst/>
                <a:cs typeface="Segoe UI" panose="020B0502040204020203" pitchFamily="34" charset="0"/>
              </a:rPr>
              <a:t> Environments, EASE2024.</a:t>
            </a:r>
            <a:endParaRPr kumimoji="1" lang="ja-JP" altLang="en-US" sz="4800" b="1">
              <a:cs typeface="Segoe UI" panose="020B0502040204020203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418DE4-EC98-329C-305A-FCD11D39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5C6E-3B27-A140-8BE7-BF80F4E73A19}" type="slidenum">
              <a:rPr lang="ja-JP" altLang="en-US" smtClean="0"/>
              <a:pPr/>
              <a:t>32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4125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ED58D9-B401-F468-D1FC-3D3663110D7A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kumimoji="1" lang="ja-JP" altLang="en-US"/>
              <a:t>コードクローン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2CF7B7-C87C-539E-EB34-5693914C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5C6E-3B27-A140-8BE7-BF80F4E73A19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2BF3203-818C-0181-A2B7-80A0802F61AE}"/>
              </a:ext>
            </a:extLst>
          </p:cNvPr>
          <p:cNvSpPr txBox="1"/>
          <p:nvPr/>
        </p:nvSpPr>
        <p:spPr>
          <a:xfrm>
            <a:off x="3778662" y="2478168"/>
            <a:ext cx="83335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b="1"/>
              <a:t>他のコード⽚と⼀致・類似しているコード⽚</a:t>
            </a:r>
            <a:endParaRPr lang="en-US" altLang="ja-JP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b="1"/>
              <a:t>コピー＆ペーストが主な要因</a:t>
            </a:r>
            <a:endParaRPr lang="en-US" altLang="ja-JP" sz="2800" b="1" dirty="0"/>
          </a:p>
          <a:p>
            <a:endParaRPr lang="en-US" altLang="ja-JP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b="1"/>
              <a:t>クローンのコード片が修正されたとき，</a:t>
            </a:r>
            <a:br>
              <a:rPr lang="en-US" altLang="ja-JP" sz="2800" b="1" dirty="0"/>
            </a:br>
            <a:r>
              <a:rPr lang="ja-JP" altLang="en-US" sz="2800" b="1"/>
              <a:t>他のコード片を修正する追加の保守作業が発生</a:t>
            </a:r>
            <a:endParaRPr lang="en-US" altLang="ja-JP" sz="2800" b="1" dirty="0"/>
          </a:p>
        </p:txBody>
      </p:sp>
      <p:pic>
        <p:nvPicPr>
          <p:cNvPr id="6" name="コンテンツ プレースホルダー 7" descr="図形, 矢印&#10;&#10;自動的に生成された説明">
            <a:extLst>
              <a:ext uri="{FF2B5EF4-FFF2-40B4-BE49-F238E27FC236}">
                <a16:creationId xmlns:a16="http://schemas.microsoft.com/office/drawing/2014/main" id="{31B6D18A-BA9C-91B7-0F0B-66474C326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599" y="4151718"/>
            <a:ext cx="2373286" cy="2373286"/>
          </a:xfrm>
          <a:prstGeom prst="rect">
            <a:avLst/>
          </a:prstGeom>
        </p:spPr>
      </p:pic>
      <p:pic>
        <p:nvPicPr>
          <p:cNvPr id="7" name="コンテンツ プレースホルダー 7" descr="図形, 矢印&#10;&#10;自動的に生成された説明">
            <a:extLst>
              <a:ext uri="{FF2B5EF4-FFF2-40B4-BE49-F238E27FC236}">
                <a16:creationId xmlns:a16="http://schemas.microsoft.com/office/drawing/2014/main" id="{1EA844D1-20D7-AF70-B6D8-710383BC0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3710"/>
            <a:ext cx="2373286" cy="2373286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99CA5A0-9E25-1C8E-AFD8-BAC0A1D7ADFD}"/>
              </a:ext>
            </a:extLst>
          </p:cNvPr>
          <p:cNvSpPr/>
          <p:nvPr/>
        </p:nvSpPr>
        <p:spPr>
          <a:xfrm>
            <a:off x="507284" y="2349826"/>
            <a:ext cx="1300719" cy="31770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E03EF57-8099-E6BF-388B-5A8D6229C098}"/>
              </a:ext>
            </a:extLst>
          </p:cNvPr>
          <p:cNvSpPr/>
          <p:nvPr/>
        </p:nvSpPr>
        <p:spPr>
          <a:xfrm>
            <a:off x="507284" y="3310132"/>
            <a:ext cx="1300719" cy="31770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E4721B5-95BB-5363-1D0D-095DC745D731}"/>
              </a:ext>
            </a:extLst>
          </p:cNvPr>
          <p:cNvSpPr/>
          <p:nvPr/>
        </p:nvSpPr>
        <p:spPr>
          <a:xfrm>
            <a:off x="1952775" y="5096581"/>
            <a:ext cx="1336485" cy="317709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7423B87-E8A4-30A0-50A4-77DB378B6414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1157644" y="2667535"/>
            <a:ext cx="1463374" cy="242904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A708A12-E365-7BF8-E985-0C17C04CE763}"/>
              </a:ext>
            </a:extLst>
          </p:cNvPr>
          <p:cNvCxnSpPr>
            <a:stCxn id="13" idx="2"/>
          </p:cNvCxnSpPr>
          <p:nvPr/>
        </p:nvCxnSpPr>
        <p:spPr>
          <a:xfrm>
            <a:off x="1157644" y="2667535"/>
            <a:ext cx="79775" cy="64259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線吹き出し 1 (枠付き) 4">
            <a:extLst>
              <a:ext uri="{FF2B5EF4-FFF2-40B4-BE49-F238E27FC236}">
                <a16:creationId xmlns:a16="http://schemas.microsoft.com/office/drawing/2014/main" id="{47B56A91-1B5A-60AA-818F-D5822FD7E1EF}"/>
              </a:ext>
            </a:extLst>
          </p:cNvPr>
          <p:cNvSpPr/>
          <p:nvPr/>
        </p:nvSpPr>
        <p:spPr>
          <a:xfrm>
            <a:off x="81844" y="4594019"/>
            <a:ext cx="1512711" cy="837284"/>
          </a:xfrm>
          <a:prstGeom prst="borderCallout1">
            <a:avLst>
              <a:gd name="adj1" fmla="val 281"/>
              <a:gd name="adj2" fmla="val 49875"/>
              <a:gd name="adj3" fmla="val -95526"/>
              <a:gd name="adj4" fmla="val 114652"/>
            </a:avLst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ysClr val="windowText" lastClr="000000"/>
                </a:solidFill>
              </a:rPr>
              <a:t>コピー＆</a:t>
            </a:r>
            <a:endParaRPr kumimoji="1" lang="en-US" altLang="ja-JP" sz="2400" dirty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sz="2400">
                <a:solidFill>
                  <a:sysClr val="windowText" lastClr="000000"/>
                </a:solidFill>
              </a:rPr>
              <a:t>ペースト</a:t>
            </a:r>
            <a:endParaRPr kumimoji="1" lang="ja-JP" altLang="en-US" sz="24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44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4440A4-64F8-A811-069D-A12E86C3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/>
              <a:t>マイクロサービスのコードクローンの問題</a:t>
            </a:r>
            <a:endParaRPr kumimoji="1" lang="ja-JP" altLang="en-US" sz="40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CFF659-E81E-FC95-3CAD-65C71DF7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5C6E-3B27-A140-8BE7-BF80F4E73A19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34939DC-EDA8-F6D7-8376-DAEDB624D086}"/>
              </a:ext>
            </a:extLst>
          </p:cNvPr>
          <p:cNvSpPr/>
          <p:nvPr/>
        </p:nvSpPr>
        <p:spPr>
          <a:xfrm>
            <a:off x="467910" y="3173663"/>
            <a:ext cx="6820462" cy="127148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>
                <a:solidFill>
                  <a:schemeClr val="tx1"/>
                </a:solidFill>
              </a:rPr>
              <a:t>しかし，機能の共通部分が</a:t>
            </a:r>
            <a:br>
              <a:rPr kumimoji="1" lang="en-US" altLang="ja-JP" sz="2800" b="1" dirty="0">
                <a:solidFill>
                  <a:schemeClr val="tx1"/>
                </a:solidFill>
              </a:rPr>
            </a:br>
            <a:r>
              <a:rPr kumimoji="1" lang="ja-JP" altLang="en-US" sz="2800" b="1">
                <a:solidFill>
                  <a:schemeClr val="tx1"/>
                </a:solidFill>
              </a:rPr>
              <a:t>コードクローンになりやすい</a:t>
            </a:r>
          </a:p>
        </p:txBody>
      </p:sp>
      <p:sp>
        <p:nvSpPr>
          <p:cNvPr id="27" name="三角形 26">
            <a:extLst>
              <a:ext uri="{FF2B5EF4-FFF2-40B4-BE49-F238E27FC236}">
                <a16:creationId xmlns:a16="http://schemas.microsoft.com/office/drawing/2014/main" id="{8314AA22-3029-46C2-8FF5-B38D727AA50E}"/>
              </a:ext>
            </a:extLst>
          </p:cNvPr>
          <p:cNvSpPr/>
          <p:nvPr/>
        </p:nvSpPr>
        <p:spPr>
          <a:xfrm flipV="1">
            <a:off x="3761792" y="4687995"/>
            <a:ext cx="420278" cy="36512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85CD3A1-A6BB-08F6-0224-9C8793B24726}"/>
              </a:ext>
            </a:extLst>
          </p:cNvPr>
          <p:cNvSpPr/>
          <p:nvPr/>
        </p:nvSpPr>
        <p:spPr>
          <a:xfrm>
            <a:off x="478598" y="5295966"/>
            <a:ext cx="6824076" cy="93089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>
                <a:solidFill>
                  <a:schemeClr val="bg1"/>
                </a:solidFill>
              </a:rPr>
              <a:t>独立性と疎結合を</a:t>
            </a:r>
            <a:r>
              <a:rPr lang="ja-JP" altLang="en-US" sz="2800" b="1">
                <a:solidFill>
                  <a:schemeClr val="bg1"/>
                </a:solidFill>
              </a:rPr>
              <a:t>脅かす要因になる</a:t>
            </a:r>
            <a:endParaRPr kumimoji="1" lang="ja-JP" altLang="en-US" sz="2800" b="1">
              <a:solidFill>
                <a:schemeClr val="bg1"/>
              </a:solidFill>
            </a:endParaRPr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7124D932-609C-1E92-38E9-A382CA0844CA}"/>
              </a:ext>
            </a:extLst>
          </p:cNvPr>
          <p:cNvGrpSpPr/>
          <p:nvPr/>
        </p:nvGrpSpPr>
        <p:grpSpPr>
          <a:xfrm>
            <a:off x="8061963" y="1810951"/>
            <a:ext cx="3515519" cy="4060011"/>
            <a:chOff x="8061963" y="1547121"/>
            <a:chExt cx="3515519" cy="4060011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EDE29308-3332-2CD3-AEE4-5FF42578CC3E}"/>
                </a:ext>
              </a:extLst>
            </p:cNvPr>
            <p:cNvSpPr/>
            <p:nvPr/>
          </p:nvSpPr>
          <p:spPr>
            <a:xfrm>
              <a:off x="8061963" y="1547121"/>
              <a:ext cx="3515519" cy="81784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0BDA3D39-61E9-94B2-9961-BB7644D5924A}"/>
                </a:ext>
              </a:extLst>
            </p:cNvPr>
            <p:cNvSpPr/>
            <p:nvPr/>
          </p:nvSpPr>
          <p:spPr>
            <a:xfrm>
              <a:off x="8481774" y="1652335"/>
              <a:ext cx="2675895" cy="6074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b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機能</a:t>
              </a:r>
              <a:r>
                <a:rPr kumimoji="1" lang="en-US" altLang="ja-JP" sz="28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</a:t>
              </a:r>
              <a:endParaRPr kumimoji="1" lang="ja-JP" altLang="en-US" sz="14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CFF5BC1-2534-1C27-4A30-81CC9C8F3834}"/>
                </a:ext>
              </a:extLst>
            </p:cNvPr>
            <p:cNvSpPr/>
            <p:nvPr/>
          </p:nvSpPr>
          <p:spPr>
            <a:xfrm>
              <a:off x="8061963" y="3128699"/>
              <a:ext cx="3515519" cy="81784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7BF85B69-595C-9AEB-206A-BE2714CDBBA1}"/>
                </a:ext>
              </a:extLst>
            </p:cNvPr>
            <p:cNvSpPr/>
            <p:nvPr/>
          </p:nvSpPr>
          <p:spPr>
            <a:xfrm>
              <a:off x="8061963" y="4789291"/>
              <a:ext cx="3515519" cy="81784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9F99EB5C-C97C-952D-834A-B6E6908434B1}"/>
                </a:ext>
              </a:extLst>
            </p:cNvPr>
            <p:cNvCxnSpPr>
              <a:cxnSpLocks/>
              <a:stCxn id="31" idx="0"/>
              <a:endCxn id="30" idx="2"/>
            </p:cNvCxnSpPr>
            <p:nvPr/>
          </p:nvCxnSpPr>
          <p:spPr>
            <a:xfrm flipV="1">
              <a:off x="9819723" y="3946540"/>
              <a:ext cx="0" cy="84275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78E5FCAD-62E8-3854-32D6-DFFB96E55A9A}"/>
                </a:ext>
              </a:extLst>
            </p:cNvPr>
            <p:cNvCxnSpPr>
              <a:cxnSpLocks/>
              <a:stCxn id="30" idx="0"/>
              <a:endCxn id="25" idx="2"/>
            </p:cNvCxnSpPr>
            <p:nvPr/>
          </p:nvCxnSpPr>
          <p:spPr>
            <a:xfrm flipV="1">
              <a:off x="9819723" y="2364963"/>
              <a:ext cx="0" cy="7637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26036975-2B37-1AFE-74F2-A1DD6BD49294}"/>
                </a:ext>
              </a:extLst>
            </p:cNvPr>
            <p:cNvSpPr/>
            <p:nvPr/>
          </p:nvSpPr>
          <p:spPr>
            <a:xfrm>
              <a:off x="8481774" y="3233912"/>
              <a:ext cx="2675895" cy="6074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b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機能</a:t>
              </a:r>
              <a:r>
                <a:rPr lang="en-US" altLang="ja-JP" sz="28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</a:t>
              </a:r>
              <a:endParaRPr kumimoji="1" lang="ja-JP" altLang="en-US" sz="14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F7D5F2B3-65B1-9190-E445-870BD4B6A5F4}"/>
                </a:ext>
              </a:extLst>
            </p:cNvPr>
            <p:cNvSpPr/>
            <p:nvPr/>
          </p:nvSpPr>
          <p:spPr>
            <a:xfrm>
              <a:off x="8481774" y="4890169"/>
              <a:ext cx="2675895" cy="6074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b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機能</a:t>
              </a:r>
              <a:r>
                <a:rPr lang="en-US" altLang="ja-JP" sz="28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</a:t>
              </a:r>
              <a:endParaRPr kumimoji="1" lang="ja-JP" altLang="en-US" sz="14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C2FE10A7-E03C-06DE-D2B7-1ABE95298E22}"/>
              </a:ext>
            </a:extLst>
          </p:cNvPr>
          <p:cNvCxnSpPr/>
          <p:nvPr/>
        </p:nvCxnSpPr>
        <p:spPr>
          <a:xfrm>
            <a:off x="9138356" y="2523578"/>
            <a:ext cx="0" cy="974164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6E25B60A-93FF-3A5D-F990-C0FC66739188}"/>
              </a:ext>
            </a:extLst>
          </p:cNvPr>
          <p:cNvCxnSpPr>
            <a:cxnSpLocks/>
          </p:cNvCxnSpPr>
          <p:nvPr/>
        </p:nvCxnSpPr>
        <p:spPr>
          <a:xfrm>
            <a:off x="9138356" y="4105155"/>
            <a:ext cx="0" cy="1079379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コンテンツ プレースホルダー 2">
            <a:extLst>
              <a:ext uri="{FF2B5EF4-FFF2-40B4-BE49-F238E27FC236}">
                <a16:creationId xmlns:a16="http://schemas.microsoft.com/office/drawing/2014/main" id="{4BB0F51C-73FA-EE6C-B747-6F3494B2F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900" y="1568408"/>
            <a:ext cx="6809774" cy="10374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b="1"/>
              <a:t>コードクローンが少なくなるように</a:t>
            </a:r>
            <a:endParaRPr lang="en-US" altLang="ja-JP" b="1" dirty="0"/>
          </a:p>
          <a:p>
            <a:pPr marL="0" indent="0" algn="ctr">
              <a:buNone/>
            </a:pPr>
            <a:r>
              <a:rPr kumimoji="1" lang="ja-JP" altLang="en-US" b="1"/>
              <a:t>サービスを分割することが理想</a:t>
            </a:r>
          </a:p>
        </p:txBody>
      </p:sp>
      <p:sp>
        <p:nvSpPr>
          <p:cNvPr id="45" name="三角形 44">
            <a:extLst>
              <a:ext uri="{FF2B5EF4-FFF2-40B4-BE49-F238E27FC236}">
                <a16:creationId xmlns:a16="http://schemas.microsoft.com/office/drawing/2014/main" id="{64D710B2-5466-89AD-E115-B75D70C2D6F4}"/>
              </a:ext>
            </a:extLst>
          </p:cNvPr>
          <p:cNvSpPr/>
          <p:nvPr/>
        </p:nvSpPr>
        <p:spPr>
          <a:xfrm flipV="1">
            <a:off x="3761792" y="2650873"/>
            <a:ext cx="420278" cy="36512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554E025-FC42-5289-BEA9-12D9C7FC7CD2}"/>
              </a:ext>
            </a:extLst>
          </p:cNvPr>
          <p:cNvCxnSpPr>
            <a:cxnSpLocks/>
          </p:cNvCxnSpPr>
          <p:nvPr/>
        </p:nvCxnSpPr>
        <p:spPr>
          <a:xfrm flipV="1">
            <a:off x="7242259" y="3010660"/>
            <a:ext cx="1896097" cy="1789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D20F146B-23BA-1B9A-B9EB-B068D2D2BEC7}"/>
              </a:ext>
            </a:extLst>
          </p:cNvPr>
          <p:cNvCxnSpPr>
            <a:cxnSpLocks/>
          </p:cNvCxnSpPr>
          <p:nvPr/>
        </p:nvCxnSpPr>
        <p:spPr>
          <a:xfrm>
            <a:off x="7242259" y="4418265"/>
            <a:ext cx="1896097" cy="254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64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F0F952-CF45-0BB5-310F-9F0BC89E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</a:t>
            </a:r>
            <a:r>
              <a:rPr kumimoji="1" lang="ja-JP" altLang="en-US"/>
              <a:t>らの先行研究</a:t>
            </a:r>
            <a:r>
              <a:rPr kumimoji="1" lang="en-US" altLang="ja-JP" dirty="0"/>
              <a:t>[1]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91C6C9-D2D4-147C-D8D8-75F0F78A7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738"/>
            <a:ext cx="10515600" cy="4689612"/>
          </a:xfrm>
        </p:spPr>
        <p:txBody>
          <a:bodyPr>
            <a:noAutofit/>
          </a:bodyPr>
          <a:lstStyle/>
          <a:p>
            <a:endParaRPr lang="en-US" altLang="ja-JP" b="1" dirty="0"/>
          </a:p>
          <a:p>
            <a:r>
              <a:rPr lang="en-US" altLang="ja-JP" b="1" dirty="0"/>
              <a:t>Java</a:t>
            </a:r>
            <a:r>
              <a:rPr lang="ja-JP" altLang="en-US"/>
              <a:t>で作られたマイクロサービスの</a:t>
            </a:r>
            <a:r>
              <a:rPr lang="en-US" altLang="ja-JP" dirty="0"/>
              <a:t>OSS</a:t>
            </a:r>
            <a:r>
              <a:rPr lang="en-US" altLang="ja-JP" b="1" dirty="0"/>
              <a:t>8</a:t>
            </a:r>
            <a:r>
              <a:rPr lang="ja-JP" altLang="en-US" b="1"/>
              <a:t>個</a:t>
            </a:r>
            <a:r>
              <a:rPr lang="ja-JP" altLang="en-US"/>
              <a:t>に対する，</a:t>
            </a:r>
            <a:br>
              <a:rPr lang="en-US" altLang="ja-JP" dirty="0"/>
            </a:br>
            <a:r>
              <a:rPr lang="ja-JP" altLang="en-US"/>
              <a:t>コードクローンのクローン率と同時修正についての調査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/>
              <a:t>独立性が高く疎結合</a:t>
            </a:r>
            <a:r>
              <a:rPr lang="ja-JP" altLang="en-US"/>
              <a:t>にも関わらず，</a:t>
            </a:r>
            <a:r>
              <a:rPr lang="ja-JP" altLang="en-US" b="1"/>
              <a:t>クローンが存在</a:t>
            </a:r>
            <a:endParaRPr lang="en-US" altLang="ja-JP" b="1" dirty="0"/>
          </a:p>
          <a:p>
            <a:pPr lvl="1"/>
            <a:endParaRPr lang="en-US" altLang="ja-JP" dirty="0"/>
          </a:p>
          <a:p>
            <a:pPr marL="0" indent="0">
              <a:buNone/>
            </a:pPr>
            <a:endParaRPr lang="en-US" altLang="ja-JP" sz="2400" dirty="0"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altLang="ja-JP" sz="2400" b="0" i="0" dirty="0">
                <a:effectLst/>
                <a:cs typeface="Segoe UI" panose="020B0502040204020203" pitchFamily="34" charset="0"/>
              </a:rPr>
              <a:t>[1</a:t>
            </a:r>
            <a:r>
              <a:rPr lang="en-US" altLang="ja-JP" sz="2400" dirty="0">
                <a:cs typeface="Segoe UI" panose="020B0502040204020203" pitchFamily="34" charset="0"/>
              </a:rPr>
              <a:t>] </a:t>
            </a:r>
            <a:r>
              <a:rPr lang="en-US" altLang="ja-JP" sz="2400" b="0" i="0" dirty="0">
                <a:effectLst/>
                <a:cs typeface="Segoe UI" panose="020B0502040204020203" pitchFamily="34" charset="0"/>
              </a:rPr>
              <a:t>R. Mo, et al.: The existence and co-modifications of </a:t>
            </a:r>
          </a:p>
          <a:p>
            <a:pPr marL="0" indent="0">
              <a:buNone/>
            </a:pPr>
            <a:r>
              <a:rPr lang="en-US" altLang="ja-JP" sz="2400" b="0" i="0" dirty="0">
                <a:effectLst/>
                <a:cs typeface="Segoe UI" panose="020B0502040204020203" pitchFamily="34" charset="0"/>
              </a:rPr>
              <a:t>code clones within or across microservices, ESEM 2021.</a:t>
            </a:r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A789DE-15D5-F204-16C9-C55AE8D4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5C6E-3B27-A140-8BE7-BF80F4E73A19}" type="slidenum">
              <a:rPr lang="ja-JP" altLang="en-US" smtClean="0"/>
              <a:pPr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1865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65EC74-5794-D979-6222-A14E8D0B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</a:t>
            </a:r>
            <a:r>
              <a:rPr kumimoji="1" lang="ja-JP" altLang="en-US"/>
              <a:t>ら先行研究</a:t>
            </a:r>
            <a:r>
              <a:rPr kumimoji="1" lang="en-US" altLang="ja-JP" dirty="0"/>
              <a:t>[1]</a:t>
            </a:r>
            <a:r>
              <a:rPr kumimoji="1" lang="ja-JP" altLang="en-US"/>
              <a:t>の課題点の概要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CF565E-B8FE-ADE9-1D94-DEC38AD28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738"/>
            <a:ext cx="10515600" cy="352615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kumimoji="1" lang="en-US" altLang="ja-JP" sz="3200" b="1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3200" b="1" dirty="0"/>
              <a:t>Java</a:t>
            </a:r>
            <a:r>
              <a:rPr kumimoji="1" lang="ja-JP" altLang="en-US" sz="3200" b="1"/>
              <a:t>で作られたプロジェクトのみの調査である．</a:t>
            </a:r>
            <a:endParaRPr kumimoji="1" lang="en-US" altLang="ja-JP" sz="3200" b="1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sz="32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 b="1"/>
              <a:t>調査対象のプロジェクト数が</a:t>
            </a:r>
            <a:r>
              <a:rPr lang="en-US" altLang="ja-JP" sz="3200" b="1" dirty="0"/>
              <a:t>8</a:t>
            </a:r>
            <a:r>
              <a:rPr lang="ja-JP" altLang="en-US" sz="3200" b="1"/>
              <a:t>個である．</a:t>
            </a:r>
            <a:endParaRPr lang="en-US" altLang="ja-JP" sz="3200" b="1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sz="3200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3200" b="1"/>
              <a:t>テストコードによる結果の影響を考慮していない．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63E60F-405F-C5EE-2546-ECBDCD05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5C6E-3B27-A140-8BE7-BF80F4E73A19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AF78BB0-3264-F7F1-F128-190A105C7AC1}"/>
              </a:ext>
            </a:extLst>
          </p:cNvPr>
          <p:cNvSpPr txBox="1"/>
          <p:nvPr/>
        </p:nvSpPr>
        <p:spPr>
          <a:xfrm>
            <a:off x="764042" y="5890478"/>
            <a:ext cx="7652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ja-JP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[1</a:t>
            </a:r>
            <a:r>
              <a:rPr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] </a:t>
            </a:r>
            <a:r>
              <a:rPr lang="en-US" altLang="ja-JP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R. Mo, et al.: The existence and co-modifications of </a:t>
            </a:r>
            <a:br>
              <a:rPr lang="en-US" altLang="ja-JP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code clones within or across microservices, ESEM 2021.</a:t>
            </a:r>
          </a:p>
        </p:txBody>
      </p:sp>
    </p:spTree>
    <p:extLst>
      <p:ext uri="{BB962C8B-B14F-4D97-AF65-F5344CB8AC3E}">
        <p14:creationId xmlns:p14="http://schemas.microsoft.com/office/powerpoint/2010/main" val="4208699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7843B-C34C-580A-F9AC-9D5D8DA4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</a:t>
            </a:r>
            <a:r>
              <a:rPr kumimoji="1" lang="ja-JP" altLang="en-US"/>
              <a:t>ら先行研究</a:t>
            </a:r>
            <a:r>
              <a:rPr kumimoji="1" lang="en-US" altLang="ja-JP" dirty="0"/>
              <a:t>[1]</a:t>
            </a:r>
            <a:r>
              <a:rPr kumimoji="1" lang="ja-JP" altLang="en-US"/>
              <a:t>の課題点</a:t>
            </a:r>
            <a:r>
              <a:rPr lang="en-US" altLang="ja-JP" dirty="0"/>
              <a:t>(1/3)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C86A1F-263B-20C6-843F-3169F075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5C6E-3B27-A140-8BE7-BF80F4E73A19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0E8D268-B391-CE96-DF06-2235461D4ACE}"/>
              </a:ext>
            </a:extLst>
          </p:cNvPr>
          <p:cNvSpPr/>
          <p:nvPr/>
        </p:nvSpPr>
        <p:spPr>
          <a:xfrm>
            <a:off x="1289958" y="1613387"/>
            <a:ext cx="9612086" cy="169330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>
                <a:solidFill>
                  <a:schemeClr val="tx1"/>
                </a:solidFill>
              </a:rPr>
              <a:t>マイクロサービスは様々な言語で開発されているが</a:t>
            </a:r>
            <a:endParaRPr kumimoji="1" lang="en-US" altLang="ja-JP" sz="32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3200" b="1" u="sng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</a:t>
            </a:r>
            <a:r>
              <a:rPr kumimoji="1" lang="ja-JP" altLang="en-US" sz="3200" b="1" u="sng">
                <a:solidFill>
                  <a:schemeClr val="tx1"/>
                </a:solidFill>
              </a:rPr>
              <a:t>で作られたプロジェクトのみの調査である</a:t>
            </a:r>
            <a:endParaRPr kumimoji="1" lang="en-US" altLang="ja-JP" sz="3200" b="1" u="sng" dirty="0">
              <a:solidFill>
                <a:schemeClr val="tx1"/>
              </a:solidFill>
            </a:endParaRPr>
          </a:p>
        </p:txBody>
      </p:sp>
      <p:sp>
        <p:nvSpPr>
          <p:cNvPr id="7" name="三角形 6">
            <a:extLst>
              <a:ext uri="{FF2B5EF4-FFF2-40B4-BE49-F238E27FC236}">
                <a16:creationId xmlns:a16="http://schemas.microsoft.com/office/drawing/2014/main" id="{7FD68ED8-1E07-2EE6-1FA3-65726E82A2E7}"/>
              </a:ext>
            </a:extLst>
          </p:cNvPr>
          <p:cNvSpPr/>
          <p:nvPr/>
        </p:nvSpPr>
        <p:spPr>
          <a:xfrm flipV="1">
            <a:off x="5885861" y="3594517"/>
            <a:ext cx="420278" cy="36512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99B5BE2-86C6-0724-3813-94CDE644398D}"/>
              </a:ext>
            </a:extLst>
          </p:cNvPr>
          <p:cNvSpPr/>
          <p:nvPr/>
        </p:nvSpPr>
        <p:spPr>
          <a:xfrm>
            <a:off x="1289957" y="4247467"/>
            <a:ext cx="9612086" cy="77118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>
                <a:solidFill>
                  <a:schemeClr val="bg1"/>
                </a:solidFill>
              </a:rPr>
              <a:t>言語間分析を行い</a:t>
            </a:r>
            <a:r>
              <a:rPr kumimoji="1" lang="en-US" altLang="ja-JP" sz="3200" b="1" dirty="0">
                <a:solidFill>
                  <a:schemeClr val="bg1"/>
                </a:solidFill>
              </a:rPr>
              <a:t> </a:t>
            </a:r>
            <a:r>
              <a:rPr kumimoji="1" lang="en-US" altLang="ja-JP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 </a:t>
            </a:r>
            <a:r>
              <a:rPr kumimoji="1" lang="ja-JP" altLang="en-US" sz="3200" b="1">
                <a:solidFill>
                  <a:schemeClr val="bg1"/>
                </a:solidFill>
              </a:rPr>
              <a:t>との違いを調査する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9D3D018-9C5A-99DF-AD67-C2B8B209477C}"/>
              </a:ext>
            </a:extLst>
          </p:cNvPr>
          <p:cNvSpPr txBox="1"/>
          <p:nvPr/>
        </p:nvSpPr>
        <p:spPr>
          <a:xfrm>
            <a:off x="801121" y="5890478"/>
            <a:ext cx="76402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ja-JP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[1</a:t>
            </a:r>
            <a:r>
              <a:rPr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] </a:t>
            </a:r>
            <a:r>
              <a:rPr lang="en-US" altLang="ja-JP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R. Mo, et al.: The existence and co-modifications of </a:t>
            </a:r>
          </a:p>
          <a:p>
            <a:pPr marL="0" indent="0">
              <a:buNone/>
            </a:pPr>
            <a:r>
              <a:rPr lang="en-US" altLang="ja-JP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code clones within or across microservices, ESEM 2021.</a:t>
            </a:r>
          </a:p>
        </p:txBody>
      </p:sp>
    </p:spTree>
    <p:extLst>
      <p:ext uri="{BB962C8B-B14F-4D97-AF65-F5344CB8AC3E}">
        <p14:creationId xmlns:p14="http://schemas.microsoft.com/office/powerpoint/2010/main" val="200265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7E1F8-DC5B-A1EA-744C-AEE2E6797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465F9F-701E-4C20-36C7-84A1FD5A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</a:t>
            </a:r>
            <a:r>
              <a:rPr kumimoji="1" lang="ja-JP" altLang="en-US"/>
              <a:t>ら先行研究</a:t>
            </a:r>
            <a:r>
              <a:rPr kumimoji="1" lang="en-US" altLang="ja-JP" dirty="0"/>
              <a:t>[1]</a:t>
            </a:r>
            <a:r>
              <a:rPr kumimoji="1" lang="ja-JP" altLang="en-US"/>
              <a:t>の課題点</a:t>
            </a:r>
            <a:r>
              <a:rPr lang="en-US" altLang="ja-JP" dirty="0"/>
              <a:t>(2/3)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4CC191-1005-CC8E-ED61-35A746503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769"/>
            <a:ext cx="10515600" cy="6496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3200" b="1" u="sng"/>
              <a:t>調査対象のプロジェクト数が</a:t>
            </a:r>
            <a:r>
              <a:rPr lang="en-US" altLang="ja-JP" sz="3200" b="1" u="sng" dirty="0"/>
              <a:t>8</a:t>
            </a:r>
            <a:r>
              <a:rPr lang="ja-JP" altLang="en-US" sz="3200" b="1" u="sng"/>
              <a:t>個である</a:t>
            </a:r>
            <a:endParaRPr lang="en-US" altLang="ja-JP" sz="3200" b="1" u="sng" dirty="0"/>
          </a:p>
          <a:p>
            <a:pPr marL="0" indent="0">
              <a:buNone/>
            </a:pPr>
            <a:endParaRPr kumimoji="1" lang="ja-JP" altLang="en-US" sz="3200" b="1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3BD858-ACC1-A250-FB0F-9DF7EC68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5C6E-3B27-A140-8BE7-BF80F4E73A19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5" name="三角形 4">
            <a:extLst>
              <a:ext uri="{FF2B5EF4-FFF2-40B4-BE49-F238E27FC236}">
                <a16:creationId xmlns:a16="http://schemas.microsoft.com/office/drawing/2014/main" id="{52347D4B-85A4-87F2-126F-B49990852077}"/>
              </a:ext>
            </a:extLst>
          </p:cNvPr>
          <p:cNvSpPr/>
          <p:nvPr/>
        </p:nvSpPr>
        <p:spPr>
          <a:xfrm flipV="1">
            <a:off x="5885861" y="2281985"/>
            <a:ext cx="420278" cy="36512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9D1D952-7702-A3AF-24EB-8A72C01F6DD2}"/>
              </a:ext>
            </a:extLst>
          </p:cNvPr>
          <p:cNvSpPr/>
          <p:nvPr/>
        </p:nvSpPr>
        <p:spPr>
          <a:xfrm>
            <a:off x="1289958" y="2795245"/>
            <a:ext cx="9612086" cy="1383259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>
                <a:solidFill>
                  <a:schemeClr val="tx1"/>
                </a:solidFill>
              </a:rPr>
              <a:t>対象プロジェクト数を増やすと</a:t>
            </a:r>
            <a:br>
              <a:rPr kumimoji="1" lang="en-US" altLang="ja-JP" sz="3200" b="1" dirty="0">
                <a:solidFill>
                  <a:schemeClr val="tx1"/>
                </a:solidFill>
              </a:rPr>
            </a:br>
            <a:r>
              <a:rPr kumimoji="1" lang="ja-JP" altLang="en-US" sz="3200" b="1">
                <a:solidFill>
                  <a:schemeClr val="tx1"/>
                </a:solidFill>
              </a:rPr>
              <a:t>結果</a:t>
            </a:r>
            <a:r>
              <a:rPr lang="ja-JP" altLang="en-US" sz="3200" b="1">
                <a:solidFill>
                  <a:schemeClr val="tx1"/>
                </a:solidFill>
              </a:rPr>
              <a:t>が変わる可能性がある</a:t>
            </a:r>
            <a:endParaRPr kumimoji="1" lang="ja-JP" altLang="en-US" sz="3200" b="1">
              <a:solidFill>
                <a:schemeClr val="tx1"/>
              </a:solidFill>
            </a:endParaRPr>
          </a:p>
        </p:txBody>
      </p:sp>
      <p:sp>
        <p:nvSpPr>
          <p:cNvPr id="7" name="三角形 6">
            <a:extLst>
              <a:ext uri="{FF2B5EF4-FFF2-40B4-BE49-F238E27FC236}">
                <a16:creationId xmlns:a16="http://schemas.microsoft.com/office/drawing/2014/main" id="{C387121A-86DE-700F-AEA7-EAB0A8DB436C}"/>
              </a:ext>
            </a:extLst>
          </p:cNvPr>
          <p:cNvSpPr/>
          <p:nvPr/>
        </p:nvSpPr>
        <p:spPr>
          <a:xfrm flipV="1">
            <a:off x="5885861" y="4352799"/>
            <a:ext cx="420278" cy="36512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0CFCF9B-7B14-9799-763D-779E67340297}"/>
              </a:ext>
            </a:extLst>
          </p:cNvPr>
          <p:cNvSpPr/>
          <p:nvPr/>
        </p:nvSpPr>
        <p:spPr>
          <a:xfrm>
            <a:off x="1289957" y="4893640"/>
            <a:ext cx="9612086" cy="77118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>
                <a:solidFill>
                  <a:schemeClr val="bg1"/>
                </a:solidFill>
              </a:rPr>
              <a:t>より規模の大きいデータセットを対象に調査する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4BB29D2-7396-F888-29FF-51D517C34D54}"/>
              </a:ext>
            </a:extLst>
          </p:cNvPr>
          <p:cNvSpPr txBox="1"/>
          <p:nvPr/>
        </p:nvSpPr>
        <p:spPr>
          <a:xfrm>
            <a:off x="764042" y="6027003"/>
            <a:ext cx="7652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ja-JP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[1</a:t>
            </a:r>
            <a:r>
              <a:rPr lang="en-US" altLang="ja-JP" sz="2400" dirty="0">
                <a:latin typeface="Segoe UI" panose="020B0502040204020203" pitchFamily="34" charset="0"/>
                <a:cs typeface="Segoe UI" panose="020B0502040204020203" pitchFamily="34" charset="0"/>
              </a:rPr>
              <a:t>] </a:t>
            </a:r>
            <a:r>
              <a:rPr lang="en-US" altLang="ja-JP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R. Mo, et al.: The existence and co-modifications of </a:t>
            </a:r>
          </a:p>
          <a:p>
            <a:pPr marL="0" indent="0">
              <a:buNone/>
            </a:pPr>
            <a:r>
              <a:rPr lang="en-US" altLang="ja-JP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code clones within or across microservices, ESEM 2021.</a:t>
            </a:r>
          </a:p>
        </p:txBody>
      </p:sp>
    </p:spTree>
    <p:extLst>
      <p:ext uri="{BB962C8B-B14F-4D97-AF65-F5344CB8AC3E}">
        <p14:creationId xmlns:p14="http://schemas.microsoft.com/office/powerpoint/2010/main" val="169723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YukiOta" id="{2CB90A59-0131-5948-9A68-E4D78F822F7B}" vid="{B035A625-B9BD-6E4D-A8DC-7CA10F9B80F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18259</TotalTime>
  <Words>2126</Words>
  <Application>Microsoft Macintosh PowerPoint</Application>
  <PresentationFormat>ワイド画面</PresentationFormat>
  <Paragraphs>351</Paragraphs>
  <Slides>32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8" baseType="lpstr">
      <vt:lpstr>游ゴシック</vt:lpstr>
      <vt:lpstr>Arial</vt:lpstr>
      <vt:lpstr>Cambria Math</vt:lpstr>
      <vt:lpstr>Century Gothic</vt:lpstr>
      <vt:lpstr>Segoe UI</vt:lpstr>
      <vt:lpstr>Office テーマ</vt:lpstr>
      <vt:lpstr>マイクロサービスにおける コードクローンの言語間分析</vt:lpstr>
      <vt:lpstr>モノリシックからマイクロサービスへ</vt:lpstr>
      <vt:lpstr>マイクロサービス</vt:lpstr>
      <vt:lpstr>コードクローン</vt:lpstr>
      <vt:lpstr>マイクロサービスのコードクローンの問題</vt:lpstr>
      <vt:lpstr>Moらの先行研究[1]</vt:lpstr>
      <vt:lpstr>Moら先行研究[1]の課題点の概要</vt:lpstr>
      <vt:lpstr>Moら先行研究[1]の課題点(1/3)</vt:lpstr>
      <vt:lpstr>Moら先行研究[1]の課題点(2/3)</vt:lpstr>
      <vt:lpstr>Moら先行研究[1]の課題点(3/3)</vt:lpstr>
      <vt:lpstr>本分析の目的</vt:lpstr>
      <vt:lpstr>RQの設定意図</vt:lpstr>
      <vt:lpstr>分析の設計</vt:lpstr>
      <vt:lpstr>データセット[2]</vt:lpstr>
      <vt:lpstr>分析対象の言語の選定</vt:lpstr>
      <vt:lpstr>コードクローン検出ツール</vt:lpstr>
      <vt:lpstr>分析手法 RQ1:クローン率が高い言語はどれか？</vt:lpstr>
      <vt:lpstr>分析結果 RQ1:クローン率が高い言語はどれか？</vt:lpstr>
      <vt:lpstr>回答 RQ1:クローン率が高い言語はどれか？</vt:lpstr>
      <vt:lpstr>分析手法 RQ2:プロダクトコードとテストコードでクローン率に違いはあるか？</vt:lpstr>
      <vt:lpstr>テストコードの判別</vt:lpstr>
      <vt:lpstr>分析結果 RQ2:プロダクトコードとテストコードでクローン率に違いはあるか？</vt:lpstr>
      <vt:lpstr>回答 RQ2:プロダクトコードとテストコードでクローン率に違いはあるか？</vt:lpstr>
      <vt:lpstr>分析手法 RQ3:コードクローンに対する同時修正率が高い言語はどれか？</vt:lpstr>
      <vt:lpstr>同時修正の判定手順</vt:lpstr>
      <vt:lpstr>分析結果(1/2) RQ3:コードクローンに対する同時修正率が高い言語はどれか？</vt:lpstr>
      <vt:lpstr>分析結果(2/2) RQ3:コードクローンに対する同時修正率が高い言語はどれか？</vt:lpstr>
      <vt:lpstr>回答 RQ3:コードクローンに対する同時修正率が高い言語はどれか？</vt:lpstr>
      <vt:lpstr>分析結果に対する考察 保守性に影響のある言語</vt:lpstr>
      <vt:lpstr>分析結果に対する考察 プロダクトコードとテストコードの分類</vt:lpstr>
      <vt:lpstr>まとめ</vt:lpstr>
      <vt:lpstr>今後の展望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太田 悠希(is0607ih)</dc:creator>
  <cp:lastModifiedBy>太田 悠希(is0607ih)</cp:lastModifiedBy>
  <cp:revision>139</cp:revision>
  <dcterms:created xsi:type="dcterms:W3CDTF">2024-07-01T01:57:25Z</dcterms:created>
  <dcterms:modified xsi:type="dcterms:W3CDTF">2024-11-27T23:35:19Z</dcterms:modified>
</cp:coreProperties>
</file>