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Nunito-bold.fntdata"/><Relationship Id="rId10" Type="http://schemas.openxmlformats.org/officeDocument/2006/relationships/slide" Target="slides/slide6.xml"/><Relationship Id="rId32" Type="http://schemas.openxmlformats.org/officeDocument/2006/relationships/font" Target="fonts/Nunito-regular.fntdata"/><Relationship Id="rId13" Type="http://schemas.openxmlformats.org/officeDocument/2006/relationships/slide" Target="slides/slide9.xml"/><Relationship Id="rId35" Type="http://schemas.openxmlformats.org/officeDocument/2006/relationships/font" Target="fonts/Nunito-boldItalic.fntdata"/><Relationship Id="rId12" Type="http://schemas.openxmlformats.org/officeDocument/2006/relationships/slide" Target="slides/slide8.xml"/><Relationship Id="rId34" Type="http://schemas.openxmlformats.org/officeDocument/2006/relationships/font" Target="fonts/Nunito-italic.fntdata"/><Relationship Id="rId15" Type="http://schemas.openxmlformats.org/officeDocument/2006/relationships/slide" Target="slides/slide11.xml"/><Relationship Id="rId37" Type="http://schemas.openxmlformats.org/officeDocument/2006/relationships/font" Target="fonts/MavenPro-bold.fntdata"/><Relationship Id="rId14" Type="http://schemas.openxmlformats.org/officeDocument/2006/relationships/slide" Target="slides/slide10.xml"/><Relationship Id="rId36" Type="http://schemas.openxmlformats.org/officeDocument/2006/relationships/font" Target="fonts/Maven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ammon.com.au/adc" TargetMode="External"/><Relationship Id="rId3" Type="http://schemas.openxmlformats.org/officeDocument/2006/relationships/hyperlink" Target="https://meettechniek.info/embedded/arduino-analog.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rcuitstoday.com/microcontroller-invention-histor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avr-tutorials.com/general/microcontrollers-basics" TargetMode="External"/><Relationship Id="rId3" Type="http://schemas.openxmlformats.org/officeDocument/2006/relationships/hyperlink" Target="https://www.computerhope.com/jargon/n/nonvolat.htm" TargetMode="External"/><Relationship Id="rId4" Type="http://schemas.openxmlformats.org/officeDocument/2006/relationships/hyperlink" Target="https://www.computerhope.com/jargon/v/volamemo.ht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structables.com/id/Microcontroller-Register-Manipulati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All MCU’s will have at least a main system clock that runs everything, but often times peripherals will have individual clocks that need to be enabled</a:t>
            </a:r>
            <a:endParaRPr/>
          </a:p>
          <a:p>
            <a:pPr indent="0" lvl="0" marL="0">
              <a:spcBef>
                <a:spcPts val="0"/>
              </a:spcBef>
              <a:spcAft>
                <a:spcPts val="0"/>
              </a:spcAft>
              <a:buNone/>
            </a:pPr>
            <a:r>
              <a:rPr lang="en"/>
              <a:t>Three types of memory: Program memory, data memory, data EEPROM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https://www.gammon.com.au/adc</a:t>
            </a:r>
            <a:r>
              <a:rPr lang="en"/>
              <a:t> </a:t>
            </a:r>
            <a:endParaRPr/>
          </a:p>
          <a:p>
            <a:pPr indent="0" lvl="0" marL="0">
              <a:spcBef>
                <a:spcPts val="0"/>
              </a:spcBef>
              <a:spcAft>
                <a:spcPts val="0"/>
              </a:spcAft>
              <a:buNone/>
            </a:pPr>
            <a:r>
              <a:rPr lang="en" u="sng">
                <a:solidFill>
                  <a:schemeClr val="hlink"/>
                </a:solidFill>
                <a:hlinkClick r:id="rId3"/>
              </a:rPr>
              <a:t>https://meettechniek.info/embedded/arduino-analog.html</a:t>
            </a:r>
            <a:r>
              <a:rPr lang="en"/>
              <a:t>   </a:t>
            </a:r>
            <a:endParaRPr/>
          </a:p>
          <a:p>
            <a:pPr indent="0" lvl="0" marL="0">
              <a:spcBef>
                <a:spcPts val="0"/>
              </a:spcBef>
              <a:spcAft>
                <a:spcPts val="0"/>
              </a:spcAft>
              <a:buNone/>
            </a:pPr>
            <a:r>
              <a:rPr lang="en">
                <a:highlight>
                  <a:srgbClr val="FAF0E6"/>
                </a:highlight>
                <a:latin typeface="Georgia"/>
                <a:ea typeface="Georgia"/>
                <a:cs typeface="Georgia"/>
                <a:sym typeface="Georgia"/>
              </a:rPr>
              <a:t>The ADC takes 13 </a:t>
            </a:r>
            <a:r>
              <a:rPr b="1" lang="en">
                <a:latin typeface="Georgia"/>
                <a:ea typeface="Georgia"/>
                <a:cs typeface="Georgia"/>
                <a:sym typeface="Georgia"/>
              </a:rPr>
              <a:t>ADC clock cycles</a:t>
            </a:r>
            <a:r>
              <a:rPr lang="en">
                <a:highlight>
                  <a:srgbClr val="FAF0E6"/>
                </a:highlight>
                <a:latin typeface="Georgia"/>
                <a:ea typeface="Georgia"/>
                <a:cs typeface="Georgia"/>
                <a:sym typeface="Georgia"/>
              </a:rPr>
              <a:t> to perform a conversion.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http://www.circuitstoday.com/microcontroller-invention-history</a:t>
            </a:r>
            <a:r>
              <a:rPr lang="en"/>
              <a:t> </a:t>
            </a:r>
            <a:endParaRPr/>
          </a:p>
          <a:p>
            <a:pPr indent="0" lvl="0" marL="0">
              <a:spcBef>
                <a:spcPts val="0"/>
              </a:spcBef>
              <a:spcAft>
                <a:spcPts val="0"/>
              </a:spcAft>
              <a:buNone/>
            </a:pPr>
            <a:r>
              <a:rPr lang="en"/>
              <a:t>TM1000 </a:t>
            </a:r>
            <a:r>
              <a:rPr lang="en" sz="1050">
                <a:solidFill>
                  <a:srgbClr val="222222"/>
                </a:solidFill>
                <a:highlight>
                  <a:srgbClr val="FFFFFF"/>
                </a:highlight>
              </a:rPr>
              <a:t>combined read-only memory, read/write memory, processor and clock on one chip and was targeted at embedded systems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Details: </a:t>
            </a:r>
            <a:r>
              <a:rPr lang="en" u="sng">
                <a:solidFill>
                  <a:schemeClr val="hlink"/>
                </a:solidFill>
                <a:hlinkClick r:id="rId2"/>
              </a:rPr>
              <a:t>http://www.avr-tutorials.com/general/microcontrollers-basics</a:t>
            </a:r>
            <a:r>
              <a:rPr lang="en"/>
              <a:t> </a:t>
            </a:r>
            <a:endParaRPr/>
          </a:p>
          <a:p>
            <a:pPr indent="0" lvl="0" marL="0">
              <a:spcBef>
                <a:spcPts val="0"/>
              </a:spcBef>
              <a:spcAft>
                <a:spcPts val="0"/>
              </a:spcAft>
              <a:buNone/>
            </a:pPr>
            <a:r>
              <a:rPr lang="en" sz="1000">
                <a:solidFill>
                  <a:srgbClr val="454545"/>
                </a:solidFill>
                <a:highlight>
                  <a:srgbClr val="FFFFFF"/>
                </a:highlight>
                <a:latin typeface="Verdana"/>
                <a:ea typeface="Verdana"/>
                <a:cs typeface="Verdana"/>
                <a:sym typeface="Verdana"/>
              </a:rPr>
              <a:t>A ROM chip is a </a:t>
            </a:r>
            <a:r>
              <a:rPr lang="en" sz="1000">
                <a:solidFill>
                  <a:srgbClr val="663366"/>
                </a:solidFill>
                <a:latin typeface="Verdana"/>
                <a:ea typeface="Verdana"/>
                <a:cs typeface="Verdana"/>
                <a:sym typeface="Verdana"/>
                <a:hlinkClick r:id="rId3"/>
              </a:rPr>
              <a:t>non-volatile</a:t>
            </a:r>
            <a:r>
              <a:rPr lang="en" sz="1000">
                <a:solidFill>
                  <a:srgbClr val="454545"/>
                </a:solidFill>
                <a:highlight>
                  <a:srgbClr val="FFFFFF"/>
                </a:highlight>
                <a:latin typeface="Verdana"/>
                <a:ea typeface="Verdana"/>
                <a:cs typeface="Verdana"/>
                <a:sym typeface="Verdana"/>
              </a:rPr>
              <a:t> storage medium, which means it does not require a constant source of power to retain the information stored on it. By contrast, a RAM chip is </a:t>
            </a:r>
            <a:r>
              <a:rPr lang="en" sz="1000">
                <a:solidFill>
                  <a:srgbClr val="663366"/>
                </a:solidFill>
                <a:latin typeface="Verdana"/>
                <a:ea typeface="Verdana"/>
                <a:cs typeface="Verdana"/>
                <a:sym typeface="Verdana"/>
                <a:hlinkClick r:id="rId4"/>
              </a:rPr>
              <a:t>volatile</a:t>
            </a:r>
            <a:r>
              <a:rPr lang="en" sz="1000">
                <a:solidFill>
                  <a:srgbClr val="454545"/>
                </a:solidFill>
                <a:highlight>
                  <a:srgbClr val="FFFFFF"/>
                </a:highlight>
                <a:latin typeface="Verdana"/>
                <a:ea typeface="Verdana"/>
                <a:cs typeface="Verdana"/>
                <a:sym typeface="Verdana"/>
              </a:rPr>
              <a:t>, which means it loses any information it is holding when the power is turned off.</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Peripherals</a:t>
            </a:r>
            <a:r>
              <a:rPr lang="en"/>
              <a:t> are actual physical pieces of hardware, not just bits and bytes to be stored into memory</a:t>
            </a:r>
            <a:endParaRPr/>
          </a:p>
          <a:p>
            <a:pPr indent="0" lvl="0" marL="0">
              <a:spcBef>
                <a:spcPts val="0"/>
              </a:spcBef>
              <a:spcAft>
                <a:spcPts val="0"/>
              </a:spcAft>
              <a:buNone/>
            </a:pPr>
            <a:r>
              <a:rPr lang="en"/>
              <a:t>Much more efficient than implementing in software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This includes the flash memory where code is stored, the RAM where program data and computational data is temporarily saved, and where all peripherals are mapped to. </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user will write code to setup the configuration options in specific registers, the hardware module will take those bits as inputs and create an output, and store that output in another register, which the user can read again.</a:t>
            </a:r>
            <a:endParaRPr/>
          </a:p>
          <a:p>
            <a:pPr indent="0" lvl="0" marL="0">
              <a:spcBef>
                <a:spcPts val="0"/>
              </a:spcBef>
              <a:spcAft>
                <a:spcPts val="0"/>
              </a:spcAft>
              <a:buNone/>
            </a:pPr>
            <a:r>
              <a:rPr lang="en"/>
              <a:t>Register: </a:t>
            </a:r>
            <a:r>
              <a:rPr lang="en" u="sng">
                <a:solidFill>
                  <a:schemeClr val="hlink"/>
                </a:solidFill>
                <a:hlinkClick r:id="rId2"/>
              </a:rPr>
              <a:t>http://www.instructables.com/id/Microcontroller-Register-Manipulation/</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900">
                <a:solidFill>
                  <a:schemeClr val="dk2"/>
                </a:solidFill>
                <a:latin typeface="Nunito"/>
                <a:ea typeface="Nunito"/>
                <a:cs typeface="Nunito"/>
                <a:sym typeface="Nunito"/>
              </a:rPr>
              <a:t>‹#›</a:t>
            </a:fld>
            <a:endParaRPr sz="900">
              <a:solidFill>
                <a:schemeClr val="dk2"/>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485125" y="1606275"/>
            <a:ext cx="52608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Advanced MCU Series: MCU Peripherals</a:t>
            </a:r>
            <a:endParaRPr/>
          </a:p>
        </p:txBody>
      </p:sp>
      <p:sp>
        <p:nvSpPr>
          <p:cNvPr id="278" name="Shape 278"/>
          <p:cNvSpPr txBox="1"/>
          <p:nvPr>
            <p:ph idx="1" type="subTitle"/>
          </p:nvPr>
        </p:nvSpPr>
        <p:spPr>
          <a:xfrm>
            <a:off x="485125" y="358875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Sahil Gandhi and Liz Xue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GPIO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General Purpose Input/</a:t>
            </a:r>
            <a:r>
              <a:rPr lang="en"/>
              <a:t>O</a:t>
            </a:r>
            <a:r>
              <a:rPr lang="en"/>
              <a:t>utput</a:t>
            </a:r>
            <a:endParaRPr/>
          </a:p>
        </p:txBody>
      </p:sp>
      <p:sp>
        <p:nvSpPr>
          <p:cNvPr id="343" name="Shape 343"/>
          <p:cNvSpPr txBox="1"/>
          <p:nvPr>
            <p:ph idx="1" type="body"/>
          </p:nvPr>
        </p:nvSpPr>
        <p:spPr>
          <a:xfrm>
            <a:off x="3942175" y="1990050"/>
            <a:ext cx="43923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Most basic functions of microcontrollers</a:t>
            </a:r>
            <a:endParaRPr sz="1400"/>
          </a:p>
          <a:p>
            <a:pPr indent="0" lvl="0" marL="0">
              <a:spcBef>
                <a:spcPts val="1600"/>
              </a:spcBef>
              <a:spcAft>
                <a:spcPts val="0"/>
              </a:spcAft>
              <a:buNone/>
            </a:pPr>
            <a:r>
              <a:rPr lang="en" sz="1400"/>
              <a:t>Set voltage of a pin to a logic level HIGH or LOW</a:t>
            </a:r>
            <a:endParaRPr sz="1400"/>
          </a:p>
          <a:p>
            <a:pPr indent="0" lvl="0" marL="0">
              <a:spcBef>
                <a:spcPts val="1600"/>
              </a:spcBef>
              <a:spcAft>
                <a:spcPts val="1600"/>
              </a:spcAft>
              <a:buNone/>
            </a:pPr>
            <a:r>
              <a:rPr lang="en" sz="1400"/>
              <a:t>All other peripherals are built off of this!</a:t>
            </a:r>
            <a:endParaRPr sz="1400"/>
          </a:p>
        </p:txBody>
      </p:sp>
      <p:pic>
        <p:nvPicPr>
          <p:cNvPr id="344" name="Shape 344"/>
          <p:cNvPicPr preferRelativeResize="0"/>
          <p:nvPr/>
        </p:nvPicPr>
        <p:blipFill>
          <a:blip r:embed="rId3">
            <a:alphaModFix/>
          </a:blip>
          <a:stretch>
            <a:fillRect/>
          </a:stretch>
        </p:blipFill>
        <p:spPr>
          <a:xfrm>
            <a:off x="749425" y="1513874"/>
            <a:ext cx="2727200" cy="344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Shape 349"/>
          <p:cNvPicPr preferRelativeResize="0"/>
          <p:nvPr/>
        </p:nvPicPr>
        <p:blipFill>
          <a:blip r:embed="rId3">
            <a:alphaModFix/>
          </a:blip>
          <a:stretch>
            <a:fillRect/>
          </a:stretch>
        </p:blipFill>
        <p:spPr>
          <a:xfrm>
            <a:off x="447675" y="1575800"/>
            <a:ext cx="8248650" cy="2625975"/>
          </a:xfrm>
          <a:prstGeom prst="rect">
            <a:avLst/>
          </a:prstGeom>
          <a:noFill/>
          <a:ln>
            <a:noFill/>
          </a:ln>
        </p:spPr>
      </p:pic>
      <p:sp>
        <p:nvSpPr>
          <p:cNvPr id="350" name="Shape 3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Atmega328 GPIO Port Configurations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Bitwise Operators</a:t>
            </a:r>
            <a:endParaRPr/>
          </a:p>
        </p:txBody>
      </p:sp>
      <p:sp>
        <p:nvSpPr>
          <p:cNvPr id="356" name="Shape 356"/>
          <p:cNvSpPr txBox="1"/>
          <p:nvPr>
            <p:ph idx="1" type="body"/>
          </p:nvPr>
        </p:nvSpPr>
        <p:spPr>
          <a:xfrm>
            <a:off x="1216475" y="1431025"/>
            <a:ext cx="7117800" cy="3641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t>Inverse (~): 		</a:t>
            </a:r>
            <a:r>
              <a:rPr lang="en" sz="1400"/>
              <a:t>~0 = 1				~1 = 0</a:t>
            </a:r>
            <a:endParaRPr sz="1400"/>
          </a:p>
          <a:p>
            <a:pPr indent="0" lvl="0" marL="0" rtl="0">
              <a:lnSpc>
                <a:spcPct val="115000"/>
              </a:lnSpc>
              <a:spcBef>
                <a:spcPts val="0"/>
              </a:spcBef>
              <a:spcAft>
                <a:spcPts val="0"/>
              </a:spcAft>
              <a:buNone/>
            </a:pPr>
            <a:r>
              <a:rPr lang="en" sz="1800"/>
              <a:t>OR (|): 			</a:t>
            </a:r>
            <a:r>
              <a:rPr lang="en" sz="1400"/>
              <a:t>1 | X = 1 				0 | X = X</a:t>
            </a:r>
            <a:endParaRPr sz="1400"/>
          </a:p>
          <a:p>
            <a:pPr indent="0" lvl="0" marL="0" rtl="0">
              <a:lnSpc>
                <a:spcPct val="115000"/>
              </a:lnSpc>
              <a:spcBef>
                <a:spcPts val="0"/>
              </a:spcBef>
              <a:spcAft>
                <a:spcPts val="0"/>
              </a:spcAft>
              <a:buNone/>
            </a:pPr>
            <a:r>
              <a:rPr lang="en" sz="1800"/>
              <a:t>AND: 			</a:t>
            </a:r>
            <a:r>
              <a:rPr lang="en" sz="1400"/>
              <a:t>1 AND X = X			0 AND X = 0</a:t>
            </a:r>
            <a:endParaRPr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To </a:t>
            </a:r>
            <a:r>
              <a:rPr b="1" lang="en" sz="1400"/>
              <a:t>set</a:t>
            </a:r>
            <a:r>
              <a:rPr lang="en" sz="1400"/>
              <a:t> bits (change bit to 1)</a:t>
            </a:r>
            <a:endParaRPr sz="1400"/>
          </a:p>
          <a:p>
            <a:pPr indent="0" lvl="0" marL="0" rtl="0">
              <a:lnSpc>
                <a:spcPct val="115000"/>
              </a:lnSpc>
              <a:spcBef>
                <a:spcPts val="0"/>
              </a:spcBef>
              <a:spcAft>
                <a:spcPts val="0"/>
              </a:spcAft>
              <a:buNone/>
            </a:pPr>
            <a:r>
              <a:rPr lang="en" sz="1400"/>
              <a:t>To </a:t>
            </a:r>
            <a:r>
              <a:rPr b="1" lang="en" sz="1400"/>
              <a:t>clear</a:t>
            </a:r>
            <a:r>
              <a:rPr lang="en" sz="1400"/>
              <a:t> bits (change bit to 0)</a:t>
            </a:r>
            <a:endParaRPr sz="1400"/>
          </a:p>
          <a:p>
            <a:pPr indent="0" lvl="0" marL="0" rtl="0">
              <a:lnSpc>
                <a:spcPct val="115000"/>
              </a:lnSpc>
              <a:spcBef>
                <a:spcPts val="0"/>
              </a:spcBef>
              <a:spcAft>
                <a:spcPts val="0"/>
              </a:spcAft>
              <a:buNone/>
            </a:pPr>
            <a:r>
              <a:t/>
            </a:r>
            <a:endParaRPr sz="1400"/>
          </a:p>
          <a:p>
            <a:pPr indent="0" lvl="0" marL="0" rtl="0">
              <a:lnSpc>
                <a:spcPct val="115000"/>
              </a:lnSpc>
              <a:spcBef>
                <a:spcPts val="0"/>
              </a:spcBef>
              <a:spcAft>
                <a:spcPts val="0"/>
              </a:spcAft>
              <a:buNone/>
            </a:pPr>
            <a:r>
              <a:rPr lang="en" sz="1400"/>
              <a:t>Ex from Tiva-C board:</a:t>
            </a:r>
            <a:endParaRPr sz="1400"/>
          </a:p>
          <a:p>
            <a:pPr indent="0" lvl="0" marL="0" rtl="0">
              <a:lnSpc>
                <a:spcPct val="115000"/>
              </a:lnSpc>
              <a:spcBef>
                <a:spcPts val="0"/>
              </a:spcBef>
              <a:spcAft>
                <a:spcPts val="0"/>
              </a:spcAft>
              <a:buNone/>
            </a:pPr>
            <a:r>
              <a:rPr lang="en" sz="1800"/>
              <a:t>To set a bit:  </a:t>
            </a:r>
            <a:r>
              <a:rPr lang="en" sz="1400"/>
              <a:t>DPTR(GPIO_CLOCK) = DPTR(GPIO_CLOCK) | GPIOF_CLOCK_VAL;</a:t>
            </a:r>
            <a:endParaRPr sz="1400"/>
          </a:p>
          <a:p>
            <a:pPr indent="0" lvl="0" marL="0" rtl="0">
              <a:lnSpc>
                <a:spcPct val="115000"/>
              </a:lnSpc>
              <a:spcBef>
                <a:spcPts val="0"/>
              </a:spcBef>
              <a:spcAft>
                <a:spcPts val="0"/>
              </a:spcAft>
              <a:buNone/>
            </a:pPr>
            <a:r>
              <a:rPr lang="en" sz="1800"/>
              <a:t>To clear a bit: </a:t>
            </a:r>
            <a:r>
              <a:rPr lang="en" sz="1400"/>
              <a:t>DPTR(GPIO_CLOCK) = DPTR(GPIO_CLOCK) &amp; ~GPIOF_CLOCK_VAL;</a:t>
            </a:r>
            <a:endParaRPr sz="1400"/>
          </a:p>
          <a:p>
            <a:pPr indent="0" lvl="0" marL="0" rtl="0">
              <a:lnSpc>
                <a:spcPct val="115000"/>
              </a:lnSpc>
              <a:spcBef>
                <a:spcPts val="0"/>
              </a:spcBef>
              <a:spcAft>
                <a:spcPts val="0"/>
              </a:spcAft>
              <a:buNone/>
            </a:pPr>
            <a:r>
              <a:t/>
            </a:r>
            <a:endParaRPr sz="1400"/>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Setting a register</a:t>
            </a:r>
            <a:endParaRPr/>
          </a:p>
        </p:txBody>
      </p:sp>
      <p:sp>
        <p:nvSpPr>
          <p:cNvPr id="362" name="Shape 362"/>
          <p:cNvSpPr txBox="1"/>
          <p:nvPr>
            <p:ph idx="1" type="body"/>
          </p:nvPr>
        </p:nvSpPr>
        <p:spPr>
          <a:xfrm>
            <a:off x="1303800" y="1506125"/>
            <a:ext cx="7030500" cy="302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want to be able to set new bits without modifying existing ones</a:t>
            </a:r>
            <a:endParaRPr/>
          </a:p>
          <a:p>
            <a:pPr indent="-311150" lvl="0" marL="457200" rtl="0">
              <a:spcBef>
                <a:spcPts val="1600"/>
              </a:spcBef>
              <a:spcAft>
                <a:spcPts val="0"/>
              </a:spcAft>
              <a:buSzPts val="1300"/>
              <a:buChar char="-"/>
            </a:pPr>
            <a:r>
              <a:rPr lang="en"/>
              <a:t>IE: Set port b4 as an output, but port b3 is already enabled</a:t>
            </a:r>
            <a:endParaRPr/>
          </a:p>
          <a:p>
            <a:pPr indent="0" lvl="0" marL="0" rtl="0">
              <a:spcBef>
                <a:spcPts val="1600"/>
              </a:spcBef>
              <a:spcAft>
                <a:spcPts val="0"/>
              </a:spcAft>
              <a:buNone/>
            </a:pPr>
            <a:r>
              <a:rPr lang="en"/>
              <a:t>Currently: PORTB = B00001000</a:t>
            </a:r>
            <a:endParaRPr/>
          </a:p>
          <a:p>
            <a:pPr indent="0" lvl="0" marL="0" rtl="0">
              <a:spcBef>
                <a:spcPts val="1600"/>
              </a:spcBef>
              <a:spcAft>
                <a:spcPts val="0"/>
              </a:spcAft>
              <a:buNone/>
            </a:pPr>
            <a:r>
              <a:rPr lang="en"/>
              <a:t>Desired: PORTB = B00011000</a:t>
            </a:r>
            <a:endParaRPr/>
          </a:p>
          <a:p>
            <a:pPr indent="0" lvl="0" marL="0" rtl="0">
              <a:spcBef>
                <a:spcPts val="1600"/>
              </a:spcBef>
              <a:spcAft>
                <a:spcPts val="0"/>
              </a:spcAft>
              <a:buNone/>
            </a:pPr>
            <a:r>
              <a:rPr lang="en"/>
              <a:t>Two ways -&gt; </a:t>
            </a:r>
            <a:endParaRPr/>
          </a:p>
          <a:p>
            <a:pPr indent="-311150" lvl="0" marL="457200" rtl="0">
              <a:spcBef>
                <a:spcPts val="1600"/>
              </a:spcBef>
              <a:spcAft>
                <a:spcPts val="0"/>
              </a:spcAft>
              <a:buSzPts val="1300"/>
              <a:buAutoNum type="arabicParenR"/>
            </a:pPr>
            <a:r>
              <a:rPr lang="en"/>
              <a:t>PORTB = B00011000; // if you mistype the number of 0s, it can lead to errors</a:t>
            </a:r>
            <a:endParaRPr/>
          </a:p>
          <a:p>
            <a:pPr indent="-311150" lvl="0" marL="457200">
              <a:spcBef>
                <a:spcPts val="0"/>
              </a:spcBef>
              <a:spcAft>
                <a:spcPts val="0"/>
              </a:spcAft>
              <a:buSzPts val="1300"/>
              <a:buAutoNum type="arabicParenR"/>
            </a:pPr>
            <a:r>
              <a:rPr lang="en"/>
              <a:t>PORB |= B00010000; // If you mistype, atleast port b3 is still left enabled since ORed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Useful Macros (for AVR (ATmegas))</a:t>
            </a:r>
            <a:endParaRPr/>
          </a:p>
        </p:txBody>
      </p:sp>
      <p:sp>
        <p:nvSpPr>
          <p:cNvPr id="368" name="Shape 36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800"/>
              <a:t>Macros are just textual substitutions during compilation:</a:t>
            </a:r>
            <a:endParaRPr sz="1800"/>
          </a:p>
          <a:p>
            <a:pPr indent="0" lvl="0" marL="0" rtl="0">
              <a:lnSpc>
                <a:spcPct val="100000"/>
              </a:lnSpc>
              <a:spcBef>
                <a:spcPts val="0"/>
              </a:spcBef>
              <a:spcAft>
                <a:spcPts val="0"/>
              </a:spcAft>
              <a:buNone/>
            </a:pPr>
            <a:r>
              <a:rPr lang="en" sz="1400"/>
              <a:t># define NAME_OF_CONSTANT VALUE_OF_CONSTANT</a:t>
            </a:r>
            <a:endParaRPr sz="1400"/>
          </a:p>
          <a:p>
            <a:pPr indent="0" lvl="0" marL="0" rtl="0">
              <a:lnSpc>
                <a:spcPct val="100000"/>
              </a:lnSpc>
              <a:spcBef>
                <a:spcPts val="0"/>
              </a:spcBef>
              <a:spcAft>
                <a:spcPts val="0"/>
              </a:spcAft>
              <a:buNone/>
            </a:pPr>
            <a:r>
              <a:rPr lang="en" sz="1400"/>
              <a:t>#define NAME_OF_MACRO(arg) (BODY_OF_MACRO((x)))</a:t>
            </a:r>
            <a:endParaRPr sz="1400"/>
          </a:p>
          <a:p>
            <a:pPr indent="0" lvl="0" marL="0" rtl="0">
              <a:lnSpc>
                <a:spcPct val="100000"/>
              </a:lnSpc>
              <a:spcBef>
                <a:spcPts val="0"/>
              </a:spcBef>
              <a:spcAft>
                <a:spcPts val="0"/>
              </a:spcAft>
              <a:buNone/>
            </a:pPr>
            <a:r>
              <a:t/>
            </a:r>
            <a:endParaRPr sz="1800"/>
          </a:p>
          <a:p>
            <a:pPr indent="0" lvl="0" marL="0" rtl="0">
              <a:lnSpc>
                <a:spcPct val="100000"/>
              </a:lnSpc>
              <a:spcBef>
                <a:spcPts val="0"/>
              </a:spcBef>
              <a:spcAft>
                <a:spcPts val="0"/>
              </a:spcAft>
              <a:buNone/>
            </a:pPr>
            <a:r>
              <a:rPr lang="en" sz="1800"/>
              <a:t>_BV(bit) -&gt; (1 &lt;&lt; (bit)) </a:t>
            </a:r>
            <a:endParaRPr sz="1800"/>
          </a:p>
          <a:p>
            <a:pPr indent="0" lvl="0" marL="0" rtl="0">
              <a:lnSpc>
                <a:spcPct val="100000"/>
              </a:lnSpc>
              <a:spcBef>
                <a:spcPts val="0"/>
              </a:spcBef>
              <a:spcAft>
                <a:spcPts val="0"/>
              </a:spcAft>
              <a:buNone/>
            </a:pPr>
            <a:r>
              <a:rPr lang="en" sz="1800"/>
              <a:t>bit(bit)	-&gt; (1UL &lt;&lt; (bit)) // Almost the same, except unsigned long</a:t>
            </a:r>
            <a:endParaRPr sz="1800"/>
          </a:p>
          <a:p>
            <a:pPr indent="0" lvl="0" marL="0" rtl="0">
              <a:lnSpc>
                <a:spcPct val="100000"/>
              </a:lnSpc>
              <a:spcBef>
                <a:spcPts val="0"/>
              </a:spcBef>
              <a:spcAft>
                <a:spcPts val="0"/>
              </a:spcAft>
              <a:buNone/>
            </a:pPr>
            <a:r>
              <a:t/>
            </a:r>
            <a:endParaRPr sz="1800"/>
          </a:p>
          <a:p>
            <a:pPr indent="0" lvl="0" marL="0" rtl="0">
              <a:lnSpc>
                <a:spcPct val="100000"/>
              </a:lnSpc>
              <a:spcBef>
                <a:spcPts val="0"/>
              </a:spcBef>
              <a:spcAft>
                <a:spcPts val="0"/>
              </a:spcAft>
              <a:buNone/>
            </a:pPr>
            <a:r>
              <a:rPr lang="en" sz="1800"/>
              <a:t>bitSet(x, n) -&gt; set nth bit of register x to 1</a:t>
            </a:r>
            <a:endParaRPr sz="1800"/>
          </a:p>
          <a:p>
            <a:pPr indent="0" lvl="0" marL="0" rtl="0">
              <a:lnSpc>
                <a:spcPct val="100000"/>
              </a:lnSpc>
              <a:spcBef>
                <a:spcPts val="0"/>
              </a:spcBef>
              <a:spcAft>
                <a:spcPts val="0"/>
              </a:spcAft>
              <a:buNone/>
            </a:pPr>
            <a:r>
              <a:rPr lang="en" sz="1800"/>
              <a:t>bit_is_clear(x, n) -&gt; checks if nth bit of register x is clear (0)</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Programming Part!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Pinmode: Input or Output?</a:t>
            </a:r>
            <a:endParaRPr/>
          </a:p>
        </p:txBody>
      </p:sp>
      <p:sp>
        <p:nvSpPr>
          <p:cNvPr id="379" name="Shape 379"/>
          <p:cNvSpPr txBox="1"/>
          <p:nvPr>
            <p:ph idx="1" type="body"/>
          </p:nvPr>
        </p:nvSpPr>
        <p:spPr>
          <a:xfrm>
            <a:off x="1303800" y="1476100"/>
            <a:ext cx="7030500" cy="305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DDRx = port direction register</a:t>
            </a:r>
            <a:endParaRPr/>
          </a:p>
          <a:p>
            <a:pPr indent="-311150" lvl="0" marL="457200" rtl="0">
              <a:spcBef>
                <a:spcPts val="1600"/>
              </a:spcBef>
              <a:spcAft>
                <a:spcPts val="0"/>
              </a:spcAft>
              <a:buSzPts val="1300"/>
              <a:buChar char="-"/>
            </a:pPr>
            <a:r>
              <a:rPr lang="en"/>
              <a:t>DDRB = port register for Port B (Pins 8-13 on the Arduino Nano)</a:t>
            </a:r>
            <a:endParaRPr/>
          </a:p>
          <a:p>
            <a:pPr indent="-311150" lvl="0" marL="457200" rtl="0">
              <a:spcBef>
                <a:spcPts val="0"/>
              </a:spcBef>
              <a:spcAft>
                <a:spcPts val="0"/>
              </a:spcAft>
              <a:buSzPts val="1300"/>
              <a:buChar char="-"/>
            </a:pPr>
            <a:r>
              <a:rPr lang="en"/>
              <a:t>DDRD = Port D (Pins 0-7 on the Arduino Nano)</a:t>
            </a:r>
            <a:endParaRPr/>
          </a:p>
          <a:p>
            <a:pPr indent="0" lvl="0" marL="0" rtl="0">
              <a:spcBef>
                <a:spcPts val="1600"/>
              </a:spcBef>
              <a:spcAft>
                <a:spcPts val="0"/>
              </a:spcAft>
              <a:buNone/>
            </a:pPr>
            <a:r>
              <a:rPr lang="en"/>
              <a:t>By default, pins are set to be inputs. Set bit to 1 for output</a:t>
            </a:r>
            <a:endParaRPr/>
          </a:p>
          <a:p>
            <a:pPr indent="0" lvl="0" marL="0">
              <a:spcBef>
                <a:spcPts val="1600"/>
              </a:spcBef>
              <a:spcAft>
                <a:spcPts val="0"/>
              </a:spcAft>
              <a:buNone/>
            </a:pPr>
            <a:r>
              <a:rPr lang="en"/>
              <a:t>DDRD = B11111100 // sets pins 2-7 as ouputs. Pins 0 and 1 are inputs</a:t>
            </a:r>
            <a:endParaRPr/>
          </a:p>
          <a:p>
            <a:pPr indent="0" lvl="0" marL="0" rtl="0">
              <a:spcBef>
                <a:spcPts val="1600"/>
              </a:spcBef>
              <a:spcAft>
                <a:spcPts val="0"/>
              </a:spcAft>
              <a:buNone/>
            </a:pPr>
            <a:r>
              <a:rPr lang="en"/>
              <a:t>DDRD |= B11111100 // this is safer*</a:t>
            </a:r>
            <a:endParaRPr/>
          </a:p>
          <a:p>
            <a:pPr indent="0" lvl="0" marL="0">
              <a:spcBef>
                <a:spcPts val="1600"/>
              </a:spcBef>
              <a:spcAft>
                <a:spcPts val="1600"/>
              </a:spcAft>
              <a:buNone/>
            </a:pPr>
            <a:r>
              <a:rPr lang="en"/>
              <a:t>*Special attention to Port D -&gt; 0 and 1 should be left untouched since they are TX/RX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DigitalOut</a:t>
            </a:r>
            <a:endParaRPr/>
          </a:p>
        </p:txBody>
      </p:sp>
      <p:sp>
        <p:nvSpPr>
          <p:cNvPr id="385" name="Shape 385"/>
          <p:cNvSpPr txBox="1"/>
          <p:nvPr>
            <p:ph idx="1" type="body"/>
          </p:nvPr>
        </p:nvSpPr>
        <p:spPr>
          <a:xfrm>
            <a:off x="1303800" y="1506125"/>
            <a:ext cx="7030500" cy="3025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DigitalOut, there are only 2 states ... 0 and 1</a:t>
            </a:r>
            <a:endParaRPr/>
          </a:p>
          <a:p>
            <a:pPr indent="0" lvl="0" marL="0" rtl="0">
              <a:spcBef>
                <a:spcPts val="1600"/>
              </a:spcBef>
              <a:spcAft>
                <a:spcPts val="0"/>
              </a:spcAft>
              <a:buNone/>
            </a:pPr>
            <a:r>
              <a:rPr lang="en"/>
              <a:t>Therefore, DigitalOut is quite simple using the PORTx variable</a:t>
            </a:r>
            <a:endParaRPr/>
          </a:p>
          <a:p>
            <a:pPr indent="-311150" lvl="0" marL="457200" rtl="0">
              <a:spcBef>
                <a:spcPts val="1600"/>
              </a:spcBef>
              <a:spcAft>
                <a:spcPts val="0"/>
              </a:spcAft>
              <a:buSzPts val="1300"/>
              <a:buChar char="-"/>
            </a:pPr>
            <a:r>
              <a:rPr lang="en"/>
              <a:t>PORTD = B10101000 // sets digital pins 7, 5, 3 to HIGH </a:t>
            </a:r>
            <a:endParaRPr/>
          </a:p>
          <a:p>
            <a:pPr indent="-311150" lvl="0" marL="457200" rtl="0">
              <a:spcBef>
                <a:spcPts val="0"/>
              </a:spcBef>
              <a:spcAft>
                <a:spcPts val="0"/>
              </a:spcAft>
              <a:buSzPts val="1300"/>
              <a:buChar char="-"/>
            </a:pPr>
            <a:r>
              <a:rPr lang="en"/>
              <a:t>PORTB = B00100101 // sets digital pins 8, 10, 13 to HIGH (PB0, PB2, PB5)</a:t>
            </a:r>
            <a:endParaRPr/>
          </a:p>
          <a:p>
            <a:pPr indent="0" lvl="0" marL="0" rtl="0">
              <a:spcBef>
                <a:spcPts val="1600"/>
              </a:spcBef>
              <a:spcAft>
                <a:spcPts val="0"/>
              </a:spcAft>
              <a:buNone/>
            </a:pPr>
            <a:r>
              <a:rPr lang="en"/>
              <a:t>We can also use the | operator here if we do not want to change the state of other pins. </a:t>
            </a:r>
            <a:endParaRPr/>
          </a:p>
          <a:p>
            <a:pPr indent="-311150" lvl="0" marL="457200" rtl="0">
              <a:spcBef>
                <a:spcPts val="1600"/>
              </a:spcBef>
              <a:spcAft>
                <a:spcPts val="0"/>
              </a:spcAft>
              <a:buSzPts val="1300"/>
              <a:buChar char="●"/>
            </a:pPr>
            <a:r>
              <a:rPr lang="en"/>
              <a:t>Also do not change bits 0 and 1 of PORTD (tx and rx bits)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DigitalInputs</a:t>
            </a:r>
            <a:endParaRPr/>
          </a:p>
        </p:txBody>
      </p:sp>
      <p:sp>
        <p:nvSpPr>
          <p:cNvPr id="391" name="Shape 39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Like DigitalOutput, there are only 2 input states ... 0 and 1</a:t>
            </a:r>
            <a:endParaRPr/>
          </a:p>
          <a:p>
            <a:pPr indent="0" lvl="0" marL="0">
              <a:spcBef>
                <a:spcPts val="1600"/>
              </a:spcBef>
              <a:spcAft>
                <a:spcPts val="0"/>
              </a:spcAft>
              <a:buNone/>
            </a:pPr>
            <a:r>
              <a:rPr lang="en"/>
              <a:t>We can use the PINx variable:</a:t>
            </a:r>
            <a:endParaRPr/>
          </a:p>
          <a:p>
            <a:pPr indent="0" lvl="0" marL="0">
              <a:spcBef>
                <a:spcPts val="1600"/>
              </a:spcBef>
              <a:spcAft>
                <a:spcPts val="0"/>
              </a:spcAft>
              <a:buNone/>
            </a:pPr>
            <a:r>
              <a:rPr lang="en"/>
              <a:t>i</a:t>
            </a:r>
            <a:r>
              <a:rPr lang="en"/>
              <a:t>f (PIND &amp; B00100000)</a:t>
            </a:r>
            <a:endParaRPr/>
          </a:p>
          <a:p>
            <a:pPr indent="0" lvl="0" marL="0">
              <a:spcBef>
                <a:spcPts val="1600"/>
              </a:spcBef>
              <a:spcAft>
                <a:spcPts val="0"/>
              </a:spcAft>
              <a:buNone/>
            </a:pPr>
            <a:r>
              <a:rPr lang="en"/>
              <a:t>	{some logic} // Checks if pin PD5 is HIGH, does logic if it is HIGH</a:t>
            </a:r>
            <a:endParaRPr/>
          </a:p>
          <a:p>
            <a:pPr indent="0" lvl="0" marL="0">
              <a:spcBef>
                <a:spcPts val="1600"/>
              </a:spcBef>
              <a:spcAft>
                <a:spcPts val="1600"/>
              </a:spcAft>
              <a:buNone/>
            </a:pPr>
            <a:r>
              <a:rPr lang="en"/>
              <a:t>Compare bits using the &amp; operator and then proceed with 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a Microcontroller?</a:t>
            </a:r>
            <a:endParaRPr/>
          </a:p>
        </p:txBody>
      </p:sp>
      <p:sp>
        <p:nvSpPr>
          <p:cNvPr id="284" name="Shape 284"/>
          <p:cNvSpPr txBox="1"/>
          <p:nvPr>
            <p:ph idx="1" type="body"/>
          </p:nvPr>
        </p:nvSpPr>
        <p:spPr>
          <a:xfrm>
            <a:off x="939025" y="169822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A small </a:t>
            </a:r>
            <a:r>
              <a:rPr b="1" lang="en" sz="1800"/>
              <a:t>computer</a:t>
            </a:r>
            <a:r>
              <a:rPr lang="en" sz="1800"/>
              <a:t> used for embedded system</a:t>
            </a:r>
            <a:endParaRPr sz="1800"/>
          </a:p>
          <a:p>
            <a:pPr indent="0" lvl="0" marL="0">
              <a:spcBef>
                <a:spcPts val="1600"/>
              </a:spcBef>
              <a:spcAft>
                <a:spcPts val="0"/>
              </a:spcAft>
              <a:buNone/>
            </a:pPr>
            <a:r>
              <a:rPr lang="en" sz="1800"/>
              <a:t>It contains:</a:t>
            </a:r>
            <a:endParaRPr sz="1800"/>
          </a:p>
          <a:p>
            <a:pPr indent="-342900" lvl="0" marL="457200" rtl="0">
              <a:spcBef>
                <a:spcPts val="1600"/>
              </a:spcBef>
              <a:spcAft>
                <a:spcPts val="0"/>
              </a:spcAft>
              <a:buSzPts val="1800"/>
              <a:buChar char="-"/>
            </a:pPr>
            <a:r>
              <a:rPr lang="en" sz="1800"/>
              <a:t>An integrated processor and core</a:t>
            </a:r>
            <a:endParaRPr sz="1800"/>
          </a:p>
          <a:p>
            <a:pPr indent="-342900" lvl="0" marL="457200" rtl="0">
              <a:spcBef>
                <a:spcPts val="0"/>
              </a:spcBef>
              <a:spcAft>
                <a:spcPts val="0"/>
              </a:spcAft>
              <a:buSzPts val="1800"/>
              <a:buChar char="-"/>
            </a:pPr>
            <a:r>
              <a:rPr lang="en" sz="1800"/>
              <a:t>Memory</a:t>
            </a:r>
            <a:endParaRPr sz="1800"/>
          </a:p>
          <a:p>
            <a:pPr indent="-342900" lvl="0" marL="457200" rtl="0">
              <a:spcBef>
                <a:spcPts val="0"/>
              </a:spcBef>
              <a:spcAft>
                <a:spcPts val="0"/>
              </a:spcAft>
              <a:buSzPts val="1800"/>
              <a:buChar char="-"/>
            </a:pPr>
            <a:r>
              <a:rPr lang="en" sz="1800"/>
              <a:t>Clocks</a:t>
            </a:r>
            <a:endParaRPr sz="1800"/>
          </a:p>
          <a:p>
            <a:pPr indent="-342900" lvl="0" marL="457200">
              <a:spcBef>
                <a:spcPts val="0"/>
              </a:spcBef>
              <a:spcAft>
                <a:spcPts val="0"/>
              </a:spcAft>
              <a:buSzPts val="1800"/>
              <a:buChar char="-"/>
            </a:pPr>
            <a:r>
              <a:rPr lang="en" sz="1800"/>
              <a:t>Programmable input/output peripherals </a:t>
            </a:r>
            <a:endParaRPr sz="1800"/>
          </a:p>
        </p:txBody>
      </p:sp>
      <p:pic>
        <p:nvPicPr>
          <p:cNvPr id="285" name="Shape 285"/>
          <p:cNvPicPr preferRelativeResize="0"/>
          <p:nvPr/>
        </p:nvPicPr>
        <p:blipFill>
          <a:blip r:embed="rId3">
            <a:alphaModFix/>
          </a:blip>
          <a:stretch>
            <a:fillRect/>
          </a:stretch>
        </p:blipFill>
        <p:spPr>
          <a:xfrm>
            <a:off x="6185870" y="245945"/>
            <a:ext cx="2313650" cy="2313650"/>
          </a:xfrm>
          <a:prstGeom prst="rect">
            <a:avLst/>
          </a:prstGeom>
          <a:noFill/>
          <a:ln>
            <a:noFill/>
          </a:ln>
        </p:spPr>
      </p:pic>
      <p:pic>
        <p:nvPicPr>
          <p:cNvPr id="286" name="Shape 286"/>
          <p:cNvPicPr preferRelativeResize="0"/>
          <p:nvPr/>
        </p:nvPicPr>
        <p:blipFill>
          <a:blip r:embed="rId4">
            <a:alphaModFix/>
          </a:blip>
          <a:stretch>
            <a:fillRect/>
          </a:stretch>
        </p:blipFill>
        <p:spPr>
          <a:xfrm>
            <a:off x="6185875" y="2173825"/>
            <a:ext cx="2904326" cy="287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Timers </a:t>
            </a:r>
            <a:endParaRPr/>
          </a:p>
        </p:txBody>
      </p:sp>
      <p:sp>
        <p:nvSpPr>
          <p:cNvPr id="397" name="Shape 397"/>
          <p:cNvSpPr txBox="1"/>
          <p:nvPr>
            <p:ph idx="1" type="body"/>
          </p:nvPr>
        </p:nvSpPr>
        <p:spPr>
          <a:xfrm>
            <a:off x="1303800" y="1423525"/>
            <a:ext cx="7714200" cy="3619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ATmega has 3 different timers (0, 1, 2) </a:t>
            </a:r>
            <a:endParaRPr/>
          </a:p>
          <a:p>
            <a:pPr indent="-311150" lvl="0" marL="457200" rtl="0">
              <a:spcBef>
                <a:spcPts val="1600"/>
              </a:spcBef>
              <a:spcAft>
                <a:spcPts val="0"/>
              </a:spcAft>
              <a:buSzPts val="1300"/>
              <a:buChar char="-"/>
            </a:pPr>
            <a:r>
              <a:rPr lang="en"/>
              <a:t>Each timer has 2 output registers to control PWM outputs</a:t>
            </a:r>
            <a:endParaRPr/>
          </a:p>
          <a:p>
            <a:pPr indent="-298450" lvl="1" marL="914400" rtl="0">
              <a:spcBef>
                <a:spcPts val="0"/>
              </a:spcBef>
              <a:spcAft>
                <a:spcPts val="0"/>
              </a:spcAft>
              <a:buSzPts val="1100"/>
              <a:buChar char="-"/>
            </a:pPr>
            <a:r>
              <a:rPr lang="en"/>
              <a:t>When output registers reach certain value, the output is toggled</a:t>
            </a:r>
            <a:endParaRPr/>
          </a:p>
          <a:p>
            <a:pPr indent="-311150" lvl="0" marL="457200" rtl="0">
              <a:spcBef>
                <a:spcPts val="0"/>
              </a:spcBef>
              <a:spcAft>
                <a:spcPts val="0"/>
              </a:spcAft>
              <a:buSzPts val="1300"/>
              <a:buChar char="-"/>
            </a:pPr>
            <a:r>
              <a:rPr lang="en"/>
              <a:t>Divided by a prescale factor (2^n) -&gt; ie divided by 1, 8, 64, etc</a:t>
            </a:r>
            <a:endParaRPr/>
          </a:p>
          <a:p>
            <a:pPr indent="-298450" lvl="1" marL="914400" rtl="0">
              <a:spcBef>
                <a:spcPts val="0"/>
              </a:spcBef>
              <a:spcAft>
                <a:spcPts val="0"/>
              </a:spcAft>
              <a:buSzPts val="1100"/>
              <a:buChar char="-"/>
            </a:pPr>
            <a:r>
              <a:rPr lang="en"/>
              <a:t>Arduino has 16 MHz clock frequency. Default prescaler is 64</a:t>
            </a:r>
            <a:endParaRPr/>
          </a:p>
          <a:p>
            <a:pPr indent="0" lvl="0" marL="0" rtl="0">
              <a:spcBef>
                <a:spcPts val="1600"/>
              </a:spcBef>
              <a:spcAft>
                <a:spcPts val="0"/>
              </a:spcAft>
              <a:buNone/>
            </a:pPr>
            <a:r>
              <a:rPr lang="en"/>
              <a:t>There are also 2 different PWM modes </a:t>
            </a:r>
            <a:endParaRPr/>
          </a:p>
          <a:p>
            <a:pPr indent="-311150" lvl="0" marL="457200" rtl="0">
              <a:spcBef>
                <a:spcPts val="1600"/>
              </a:spcBef>
              <a:spcAft>
                <a:spcPts val="0"/>
              </a:spcAft>
              <a:buSzPts val="1300"/>
              <a:buChar char="-"/>
            </a:pPr>
            <a:r>
              <a:rPr lang="en"/>
              <a:t>Fast PWM -&gt; counts from 0 all the way to 255, and then restarts at 0 (and triggers output)</a:t>
            </a:r>
            <a:endParaRPr/>
          </a:p>
          <a:p>
            <a:pPr indent="-311150" lvl="0" marL="457200" rtl="0">
              <a:spcBef>
                <a:spcPts val="0"/>
              </a:spcBef>
              <a:spcAft>
                <a:spcPts val="0"/>
              </a:spcAft>
              <a:buSzPts val="1300"/>
              <a:buChar char="-"/>
            </a:pPr>
            <a:r>
              <a:rPr lang="en"/>
              <a:t>Phase-correct PWM -&gt; counts 0 to 255, and then 255 back to 0 (and then triggers output)</a:t>
            </a:r>
            <a:endParaRPr/>
          </a:p>
          <a:p>
            <a:pPr indent="-311150" lvl="0" marL="457200" rtl="0">
              <a:spcBef>
                <a:spcPts val="0"/>
              </a:spcBef>
              <a:spcAft>
                <a:spcPts val="0"/>
              </a:spcAft>
              <a:buSzPts val="1300"/>
              <a:buAutoNum type="arabicParenR"/>
            </a:pPr>
            <a:r>
              <a:rPr lang="en"/>
              <a:t>CS -&gt; Clock Select bits for prescaler</a:t>
            </a:r>
            <a:endParaRPr/>
          </a:p>
          <a:p>
            <a:pPr indent="-311150" lvl="0" marL="457200" rtl="0">
              <a:spcBef>
                <a:spcPts val="0"/>
              </a:spcBef>
              <a:spcAft>
                <a:spcPts val="0"/>
              </a:spcAft>
              <a:buSzPts val="1300"/>
              <a:buAutoNum type="arabicParenR"/>
            </a:pPr>
            <a:r>
              <a:rPr lang="en"/>
              <a:t>WGM -&gt; Waveform Generation Mode Bits for timer mode</a:t>
            </a:r>
            <a:endParaRPr/>
          </a:p>
          <a:p>
            <a:pPr indent="-311150" lvl="0" marL="457200" rtl="0">
              <a:spcBef>
                <a:spcPts val="0"/>
              </a:spcBef>
              <a:spcAft>
                <a:spcPts val="0"/>
              </a:spcAft>
              <a:buSzPts val="1300"/>
              <a:buAutoNum type="arabicParenR"/>
            </a:pPr>
            <a:r>
              <a:rPr lang="en"/>
              <a:t>COMnA/B -&gt; enable/disable/invert the output A/B</a:t>
            </a:r>
            <a:endParaRPr/>
          </a:p>
          <a:p>
            <a:pPr indent="-311150" lvl="0" marL="457200" rtl="0">
              <a:spcBef>
                <a:spcPts val="0"/>
              </a:spcBef>
              <a:spcAft>
                <a:spcPts val="0"/>
              </a:spcAft>
              <a:buSzPts val="1300"/>
              <a:buAutoNum type="arabicParenR"/>
            </a:pPr>
            <a:r>
              <a:rPr lang="en"/>
              <a:t>OCRnA/B -&gt; set the output level of the output A/B</a:t>
            </a:r>
            <a:endParaRPr/>
          </a:p>
          <a:p>
            <a:pPr indent="-311150" lvl="0" marL="457200" rtl="0">
              <a:spcBef>
                <a:spcPts val="0"/>
              </a:spcBef>
              <a:spcAft>
                <a:spcPts val="0"/>
              </a:spcAft>
              <a:buSzPts val="1300"/>
              <a:buAutoNum type="arabicParenR"/>
            </a:pPr>
            <a:r>
              <a:rPr lang="en"/>
              <a:t>TCCRnA/B -&gt; hold the main control bits for timer (not corresponding to output A/B though!)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AnalogOutput</a:t>
            </a:r>
            <a:endParaRPr/>
          </a:p>
        </p:txBody>
      </p:sp>
      <p:sp>
        <p:nvSpPr>
          <p:cNvPr id="403" name="Shape 403"/>
          <p:cNvSpPr txBox="1"/>
          <p:nvPr>
            <p:ph idx="1" type="body"/>
          </p:nvPr>
        </p:nvSpPr>
        <p:spPr>
          <a:xfrm>
            <a:off x="1303800" y="1438550"/>
            <a:ext cx="7030500" cy="3093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Essentially we want to create a PWM signal ... consists of frequency and duty cycle</a:t>
            </a:r>
            <a:endParaRPr/>
          </a:p>
          <a:p>
            <a:pPr indent="-311150" lvl="0" marL="457200" rtl="0">
              <a:spcBef>
                <a:spcPts val="1600"/>
              </a:spcBef>
              <a:spcAft>
                <a:spcPts val="0"/>
              </a:spcAft>
              <a:buSzPts val="1300"/>
              <a:buAutoNum type="arabicParenR"/>
            </a:pPr>
            <a:r>
              <a:rPr lang="en"/>
              <a:t>Set the proper pins to output mode (using registers or the pinMode() function)</a:t>
            </a:r>
            <a:endParaRPr/>
          </a:p>
          <a:p>
            <a:pPr indent="-311150" lvl="0" marL="457200" rtl="0">
              <a:spcBef>
                <a:spcPts val="0"/>
              </a:spcBef>
              <a:spcAft>
                <a:spcPts val="0"/>
              </a:spcAft>
              <a:buSzPts val="1300"/>
              <a:buAutoNum type="arabicParenR"/>
            </a:pPr>
            <a:r>
              <a:rPr lang="en"/>
              <a:t>Set the TCCRnA/B registers for the frequency</a:t>
            </a:r>
            <a:endParaRPr/>
          </a:p>
          <a:p>
            <a:pPr indent="-311150" lvl="0" marL="457200" rtl="0">
              <a:spcBef>
                <a:spcPts val="0"/>
              </a:spcBef>
              <a:spcAft>
                <a:spcPts val="0"/>
              </a:spcAft>
              <a:buSzPts val="1300"/>
              <a:buAutoNum type="arabicParenR"/>
            </a:pPr>
            <a:r>
              <a:rPr lang="en"/>
              <a:t>Set the OCRnA/B registers for the duty cycle</a:t>
            </a:r>
            <a:endParaRPr/>
          </a:p>
          <a:p>
            <a:pPr indent="0" lvl="0" marL="0" rtl="0">
              <a:spcBef>
                <a:spcPts val="1600"/>
              </a:spcBef>
              <a:spcAft>
                <a:spcPts val="0"/>
              </a:spcAft>
              <a:buNone/>
            </a:pPr>
            <a:r>
              <a:rPr lang="en"/>
              <a:t>TCCR2a = _BV(COM2A1) | _BV(COM2B1) | _BV(WGM21) | _BV(WGM20);</a:t>
            </a:r>
            <a:br>
              <a:rPr lang="en"/>
            </a:br>
            <a:r>
              <a:rPr lang="en"/>
              <a:t>	// WGM 011 = Fast PWM mode. COM2A/COM2B bits to 10 = non-inverted outputs</a:t>
            </a:r>
            <a:endParaRPr/>
          </a:p>
          <a:p>
            <a:pPr indent="0" lvl="0" marL="0" rtl="0">
              <a:spcBef>
                <a:spcPts val="1600"/>
              </a:spcBef>
              <a:spcAft>
                <a:spcPts val="0"/>
              </a:spcAft>
              <a:buNone/>
            </a:pPr>
            <a:r>
              <a:rPr lang="en"/>
              <a:t>OCR2a = 180;</a:t>
            </a:r>
            <a:endParaRPr/>
          </a:p>
          <a:p>
            <a:pPr indent="-228600" lvl="0" marL="457200" rtl="0">
              <a:lnSpc>
                <a:spcPct val="160000"/>
              </a:lnSpc>
              <a:spcBef>
                <a:spcPts val="1600"/>
              </a:spcBef>
              <a:spcAft>
                <a:spcPts val="0"/>
              </a:spcAft>
              <a:buClr>
                <a:schemeClr val="dk2"/>
              </a:buClr>
              <a:buSzPts val="1350"/>
              <a:buFont typeface="Nunito"/>
              <a:buNone/>
            </a:pPr>
            <a:r>
              <a:rPr lang="en" sz="1350"/>
              <a:t>Output A frequency: 16 MHz / 64 / 256 = 976.5625Hz</a:t>
            </a:r>
            <a:endParaRPr sz="1350"/>
          </a:p>
          <a:p>
            <a:pPr indent="-228600" lvl="0" marL="457200" rtl="0">
              <a:lnSpc>
                <a:spcPct val="160000"/>
              </a:lnSpc>
              <a:spcBef>
                <a:spcPts val="0"/>
              </a:spcBef>
              <a:spcAft>
                <a:spcPts val="0"/>
              </a:spcAft>
              <a:buClr>
                <a:schemeClr val="dk2"/>
              </a:buClr>
              <a:buSzPts val="1350"/>
              <a:buFont typeface="Nunito"/>
              <a:buNone/>
            </a:pPr>
            <a:r>
              <a:rPr lang="en" sz="1350"/>
              <a:t>Output A duty cycle: (180+1) / 256 = 70.7%</a:t>
            </a:r>
            <a:endParaRPr sz="1350"/>
          </a:p>
          <a:p>
            <a:pPr indent="0" lvl="0" marL="0">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AnalogInputs</a:t>
            </a:r>
            <a:endParaRPr/>
          </a:p>
        </p:txBody>
      </p:sp>
      <p:sp>
        <p:nvSpPr>
          <p:cNvPr id="409" name="Shape 409"/>
          <p:cNvSpPr txBox="1"/>
          <p:nvPr>
            <p:ph idx="1" type="body"/>
          </p:nvPr>
        </p:nvSpPr>
        <p:spPr>
          <a:xfrm>
            <a:off x="1303800" y="1532100"/>
            <a:ext cx="7030500" cy="2999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Arduino has an </a:t>
            </a:r>
            <a:r>
              <a:rPr b="1" lang="en"/>
              <a:t>ADC(Analog to Digital Converter)</a:t>
            </a:r>
            <a:r>
              <a:rPr lang="en"/>
              <a:t> which is connected to various pins on the board.</a:t>
            </a:r>
            <a:endParaRPr/>
          </a:p>
          <a:p>
            <a:pPr indent="0" lvl="0" marL="0">
              <a:spcBef>
                <a:spcPts val="1600"/>
              </a:spcBef>
              <a:spcAft>
                <a:spcPts val="0"/>
              </a:spcAft>
              <a:buNone/>
            </a:pPr>
            <a:r>
              <a:rPr lang="en"/>
              <a:t>1. </a:t>
            </a:r>
            <a:r>
              <a:rPr lang="en"/>
              <a:t>Turn ADC on, like this:</a:t>
            </a:r>
            <a:endParaRPr/>
          </a:p>
          <a:p>
            <a:pPr indent="457200" lvl="0" marL="0">
              <a:spcBef>
                <a:spcPts val="1600"/>
              </a:spcBef>
              <a:spcAft>
                <a:spcPts val="0"/>
              </a:spcAft>
              <a:buNone/>
            </a:pPr>
            <a:r>
              <a:rPr lang="en"/>
              <a:t>ADCSRA =  bit (ADEN); </a:t>
            </a:r>
            <a:r>
              <a:rPr lang="en"/>
              <a:t>	</a:t>
            </a:r>
            <a:endParaRPr/>
          </a:p>
          <a:p>
            <a:pPr indent="0" lvl="0" marL="0">
              <a:spcBef>
                <a:spcPts val="1600"/>
              </a:spcBef>
              <a:spcAft>
                <a:spcPts val="0"/>
              </a:spcAft>
              <a:buNone/>
            </a:pPr>
            <a:r>
              <a:rPr lang="en"/>
              <a:t>2. Set a prescaler from 2 to 128. This divides down the </a:t>
            </a:r>
            <a:r>
              <a:rPr b="1" lang="en">
                <a:solidFill>
                  <a:srgbClr val="CC0000"/>
                </a:solidFill>
              </a:rPr>
              <a:t>processor</a:t>
            </a:r>
            <a:r>
              <a:rPr lang="en"/>
              <a:t> clock speed to give an </a:t>
            </a:r>
            <a:r>
              <a:rPr b="1" lang="en">
                <a:solidFill>
                  <a:srgbClr val="CC0000"/>
                </a:solidFill>
              </a:rPr>
              <a:t>ADC</a:t>
            </a:r>
            <a:r>
              <a:rPr lang="en"/>
              <a:t> clock speed. Do that by changing the </a:t>
            </a:r>
            <a:r>
              <a:rPr b="1" lang="en">
                <a:solidFill>
                  <a:srgbClr val="1155CC"/>
                </a:solidFill>
              </a:rPr>
              <a:t>ADCSRA register</a:t>
            </a:r>
            <a:r>
              <a:rPr lang="en"/>
              <a:t>, like this:</a:t>
            </a:r>
            <a:endParaRPr/>
          </a:p>
          <a:p>
            <a:pPr indent="0" lvl="0" marL="0">
              <a:spcBef>
                <a:spcPts val="1600"/>
              </a:spcBef>
              <a:spcAft>
                <a:spcPts val="0"/>
              </a:spcAft>
              <a:buNone/>
            </a:pPr>
            <a:r>
              <a:rPr lang="en"/>
              <a:t>	ADCSRA |= bit (ADPS0) |  bit (ADPS1) | bit (ADPS2);  // Prescaler of 128</a:t>
            </a:r>
            <a:endParaRPr/>
          </a:p>
          <a:p>
            <a:pPr indent="0" lvl="0" marL="0">
              <a:spcBef>
                <a:spcPts val="1600"/>
              </a:spcBef>
              <a:spcAft>
                <a:spcPts val="0"/>
              </a:spcAft>
              <a:buNone/>
            </a:pPr>
            <a:r>
              <a:rPr lang="en"/>
              <a:t>3. Turn on the </a:t>
            </a:r>
            <a:r>
              <a:rPr b="1" lang="en">
                <a:solidFill>
                  <a:srgbClr val="38761D"/>
                </a:solidFill>
              </a:rPr>
              <a:t>internal voltage reference</a:t>
            </a:r>
            <a:r>
              <a:rPr lang="en"/>
              <a:t>, like this:</a:t>
            </a:r>
            <a:endParaRPr/>
          </a:p>
          <a:p>
            <a:pPr indent="0" lvl="0" marL="0">
              <a:spcBef>
                <a:spcPts val="1600"/>
              </a:spcBef>
              <a:spcAft>
                <a:spcPts val="1600"/>
              </a:spcAft>
              <a:buNone/>
            </a:pPr>
            <a:r>
              <a:rPr lang="en"/>
              <a:t>	ADMUX =   bit (REFS0) | </a:t>
            </a:r>
            <a:r>
              <a:rPr lang="en"/>
              <a:t>bit (REFS1)</a:t>
            </a:r>
            <a:r>
              <a:rPr lang="en"/>
              <a:t>;  // internal 1.1V reference</a:t>
            </a:r>
            <a:endParaRPr/>
          </a:p>
        </p:txBody>
      </p:sp>
      <p:pic>
        <p:nvPicPr>
          <p:cNvPr id="410" name="Shape 410"/>
          <p:cNvPicPr preferRelativeResize="0"/>
          <p:nvPr/>
        </p:nvPicPr>
        <p:blipFill>
          <a:blip r:embed="rId3">
            <a:alphaModFix/>
          </a:blip>
          <a:stretch>
            <a:fillRect/>
          </a:stretch>
        </p:blipFill>
        <p:spPr>
          <a:xfrm>
            <a:off x="5766900" y="1893025"/>
            <a:ext cx="1957724" cy="1145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analogRead()</a:t>
            </a:r>
            <a:endParaRPr/>
          </a:p>
        </p:txBody>
      </p:sp>
      <p:sp>
        <p:nvSpPr>
          <p:cNvPr id="416" name="Shape 4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417" name="Shape 417"/>
          <p:cNvPicPr preferRelativeResize="0"/>
          <p:nvPr/>
        </p:nvPicPr>
        <p:blipFill>
          <a:blip r:embed="rId3">
            <a:alphaModFix/>
          </a:blip>
          <a:stretch>
            <a:fillRect/>
          </a:stretch>
        </p:blipFill>
        <p:spPr>
          <a:xfrm>
            <a:off x="992150" y="1423748"/>
            <a:ext cx="7480275" cy="3202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History of MCUs</a:t>
            </a:r>
            <a:endParaRPr/>
          </a:p>
        </p:txBody>
      </p:sp>
      <p:sp>
        <p:nvSpPr>
          <p:cNvPr id="292" name="Shape 292"/>
          <p:cNvSpPr txBox="1"/>
          <p:nvPr>
            <p:ph idx="1" type="body"/>
          </p:nvPr>
        </p:nvSpPr>
        <p:spPr>
          <a:xfrm>
            <a:off x="875500" y="1410500"/>
            <a:ext cx="7458900" cy="3108900"/>
          </a:xfrm>
          <a:prstGeom prst="rect">
            <a:avLst/>
          </a:prstGeom>
        </p:spPr>
        <p:txBody>
          <a:bodyPr anchorCtr="0" anchor="t" bIns="91425" lIns="91425" spcFirstLastPara="1" rIns="91425" wrap="square" tIns="91425">
            <a:noAutofit/>
          </a:bodyPr>
          <a:lstStyle/>
          <a:p>
            <a:pPr indent="-317500" lvl="0" marL="457200" rtl="0">
              <a:lnSpc>
                <a:spcPct val="115000"/>
              </a:lnSpc>
              <a:spcBef>
                <a:spcPts val="0"/>
              </a:spcBef>
              <a:spcAft>
                <a:spcPts val="0"/>
              </a:spcAft>
              <a:buSzPts val="1400"/>
              <a:buChar char="●"/>
            </a:pPr>
            <a:r>
              <a:rPr lang="en" sz="1400"/>
              <a:t>In 1970 and 1971, Gary Boone of Texas Instruments invented the first microcontroller </a:t>
            </a:r>
            <a:r>
              <a:rPr b="1" lang="en" sz="1400">
                <a:solidFill>
                  <a:srgbClr val="333333"/>
                </a:solidFill>
              </a:rPr>
              <a:t>TMS1802NC</a:t>
            </a:r>
            <a:endParaRPr b="1" sz="1400">
              <a:solidFill>
                <a:srgbClr val="333333"/>
              </a:solidFill>
            </a:endParaRPr>
          </a:p>
          <a:p>
            <a:pPr indent="-317500" lvl="1" marL="914400" rtl="0">
              <a:spcBef>
                <a:spcPts val="0"/>
              </a:spcBef>
              <a:spcAft>
                <a:spcPts val="0"/>
              </a:spcAft>
              <a:buSzPts val="1400"/>
              <a:buChar char="○"/>
            </a:pPr>
            <a:r>
              <a:rPr lang="en" sz="1200"/>
              <a:t>It had all the essential circuits to form a calculator</a:t>
            </a:r>
            <a:endParaRPr sz="1200"/>
          </a:p>
          <a:p>
            <a:pPr indent="-304800" lvl="1" marL="914400" rtl="0">
              <a:spcBef>
                <a:spcPts val="0"/>
              </a:spcBef>
              <a:spcAft>
                <a:spcPts val="0"/>
              </a:spcAft>
              <a:buSzPts val="1200"/>
              <a:buChar char="○"/>
            </a:pPr>
            <a:r>
              <a:rPr lang="en" sz="1200">
                <a:solidFill>
                  <a:srgbClr val="333333"/>
                </a:solidFill>
                <a:highlight>
                  <a:srgbClr val="FFFFFF"/>
                </a:highlight>
              </a:rPr>
              <a:t>5,000 transistors providing 3000 bits of program memory and 128 bits of access memory</a:t>
            </a:r>
            <a:endParaRPr sz="1400">
              <a:solidFill>
                <a:srgbClr val="333333"/>
              </a:solidFill>
              <a:highlight>
                <a:srgbClr val="FFFFFF"/>
              </a:highlight>
            </a:endParaRPr>
          </a:p>
          <a:p>
            <a:pPr indent="-317500" lvl="0" marL="457200" rtl="0">
              <a:lnSpc>
                <a:spcPct val="115000"/>
              </a:lnSpc>
              <a:spcBef>
                <a:spcPts val="0"/>
              </a:spcBef>
              <a:spcAft>
                <a:spcPts val="0"/>
              </a:spcAft>
              <a:buSzPts val="1400"/>
              <a:buChar char="●"/>
            </a:pPr>
            <a:r>
              <a:rPr lang="en" sz="1400">
                <a:solidFill>
                  <a:srgbClr val="333333"/>
                </a:solidFill>
                <a:highlight>
                  <a:srgbClr val="FFFFFF"/>
                </a:highlight>
              </a:rPr>
              <a:t>TI offered </a:t>
            </a:r>
            <a:r>
              <a:rPr b="1" lang="en" sz="1400">
                <a:solidFill>
                  <a:srgbClr val="333333"/>
                </a:solidFill>
                <a:highlight>
                  <a:srgbClr val="FFFFFF"/>
                </a:highlight>
              </a:rPr>
              <a:t>TMS1000</a:t>
            </a:r>
            <a:r>
              <a:rPr lang="en" sz="1400">
                <a:solidFill>
                  <a:srgbClr val="333333"/>
                </a:solidFill>
                <a:highlight>
                  <a:srgbClr val="FFFFFF"/>
                </a:highlight>
              </a:rPr>
              <a:t> for sale to the electronics industry in 1974</a:t>
            </a:r>
            <a:endParaRPr sz="1400">
              <a:solidFill>
                <a:srgbClr val="333333"/>
              </a:solidFill>
              <a:highlight>
                <a:srgbClr val="FFFFFF"/>
              </a:highlight>
            </a:endParaRPr>
          </a:p>
          <a:p>
            <a:pPr indent="-317500" lvl="1" marL="914400" rtl="0">
              <a:lnSpc>
                <a:spcPct val="115000"/>
              </a:lnSpc>
              <a:spcBef>
                <a:spcPts val="0"/>
              </a:spcBef>
              <a:spcAft>
                <a:spcPts val="0"/>
              </a:spcAft>
              <a:buClr>
                <a:srgbClr val="333333"/>
              </a:buClr>
              <a:buSzPts val="1400"/>
              <a:buChar char="○"/>
            </a:pPr>
            <a:r>
              <a:rPr lang="en" sz="1200">
                <a:solidFill>
                  <a:srgbClr val="333333"/>
                </a:solidFill>
                <a:highlight>
                  <a:srgbClr val="FFFFFF"/>
                </a:highlight>
              </a:rPr>
              <a:t>It was made available in different configurations of RAM and ROM sizes.</a:t>
            </a:r>
            <a:endParaRPr sz="1400">
              <a:solidFill>
                <a:srgbClr val="333333"/>
              </a:solidFill>
              <a:highlight>
                <a:srgbClr val="FFFFFF"/>
              </a:highlight>
            </a:endParaRPr>
          </a:p>
          <a:p>
            <a:pPr indent="-317500" lvl="0" marL="457200" rtl="0">
              <a:lnSpc>
                <a:spcPct val="115000"/>
              </a:lnSpc>
              <a:spcBef>
                <a:spcPts val="1600"/>
              </a:spcBef>
              <a:spcAft>
                <a:spcPts val="0"/>
              </a:spcAft>
              <a:buClr>
                <a:srgbClr val="333333"/>
              </a:buClr>
              <a:buSzPts val="1400"/>
              <a:buChar char="●"/>
            </a:pPr>
            <a:r>
              <a:rPr lang="en" sz="1400">
                <a:solidFill>
                  <a:srgbClr val="333333"/>
                </a:solidFill>
                <a:highlight>
                  <a:srgbClr val="FFFFFF"/>
                </a:highlight>
              </a:rPr>
              <a:t>Intel also created many significant microcontrollers such as </a:t>
            </a:r>
            <a:r>
              <a:rPr b="1" lang="en" sz="1400">
                <a:solidFill>
                  <a:srgbClr val="333333"/>
                </a:solidFill>
                <a:highlight>
                  <a:srgbClr val="FFFFFF"/>
                </a:highlight>
              </a:rPr>
              <a:t>8048</a:t>
            </a:r>
            <a:r>
              <a:rPr lang="en" sz="1400">
                <a:solidFill>
                  <a:srgbClr val="333333"/>
                </a:solidFill>
                <a:highlight>
                  <a:srgbClr val="FFFFFF"/>
                </a:highlight>
              </a:rPr>
              <a:t> and </a:t>
            </a:r>
            <a:r>
              <a:rPr b="1" lang="en" sz="1400">
                <a:solidFill>
                  <a:srgbClr val="333333"/>
                </a:solidFill>
                <a:highlight>
                  <a:srgbClr val="FFFFFF"/>
                </a:highlight>
              </a:rPr>
              <a:t>8051</a:t>
            </a:r>
            <a:r>
              <a:rPr lang="en" sz="1400">
                <a:solidFill>
                  <a:srgbClr val="333333"/>
                </a:solidFill>
                <a:highlight>
                  <a:srgbClr val="FFFFFF"/>
                </a:highlight>
              </a:rPr>
              <a:t>.</a:t>
            </a:r>
            <a:endParaRPr sz="1400">
              <a:solidFill>
                <a:srgbClr val="333333"/>
              </a:solidFill>
              <a:highlight>
                <a:srgbClr val="FFFFFF"/>
              </a:highlight>
            </a:endParaRPr>
          </a:p>
          <a:p>
            <a:pPr indent="-317500" lvl="0" marL="457200" rtl="0">
              <a:lnSpc>
                <a:spcPct val="115000"/>
              </a:lnSpc>
              <a:spcBef>
                <a:spcPts val="1600"/>
              </a:spcBef>
              <a:spcAft>
                <a:spcPts val="0"/>
              </a:spcAft>
              <a:buClr>
                <a:srgbClr val="333333"/>
              </a:buClr>
              <a:buSzPts val="1400"/>
              <a:buChar char="●"/>
            </a:pPr>
            <a:r>
              <a:rPr lang="en" sz="1400">
                <a:solidFill>
                  <a:srgbClr val="333333"/>
                </a:solidFill>
                <a:highlight>
                  <a:srgbClr val="FFFFFF"/>
                </a:highlight>
              </a:rPr>
              <a:t>1990s, </a:t>
            </a:r>
            <a:r>
              <a:rPr b="1" lang="en" sz="1400">
                <a:solidFill>
                  <a:srgbClr val="A61C00"/>
                </a:solidFill>
                <a:highlight>
                  <a:srgbClr val="FFFFFF"/>
                </a:highlight>
              </a:rPr>
              <a:t>advanced microcontrollers</a:t>
            </a:r>
            <a:r>
              <a:rPr lang="en" sz="1400">
                <a:solidFill>
                  <a:srgbClr val="333333"/>
                </a:solidFill>
                <a:highlight>
                  <a:srgbClr val="FFFFFF"/>
                </a:highlight>
              </a:rPr>
              <a:t>: can be programmed, erased and reprogrammed with the help of just electrical signals</a:t>
            </a:r>
            <a:endParaRPr sz="1400">
              <a:solidFill>
                <a:srgbClr val="333333"/>
              </a:solidFill>
              <a:highlight>
                <a:srgbClr val="FFFFFF"/>
              </a:highlight>
            </a:endParaRPr>
          </a:p>
          <a:p>
            <a:pPr indent="0" lvl="0" marL="457200" rtl="0">
              <a:lnSpc>
                <a:spcPct val="115000"/>
              </a:lnSpc>
              <a:spcBef>
                <a:spcPts val="1600"/>
              </a:spcBef>
              <a:spcAft>
                <a:spcPts val="0"/>
              </a:spcAft>
              <a:buNone/>
            </a:pPr>
            <a:r>
              <a:t/>
            </a:r>
            <a:endParaRPr sz="1200">
              <a:solidFill>
                <a:srgbClr val="333333"/>
              </a:solidFill>
              <a:highlight>
                <a:srgbClr val="FFFFFF"/>
              </a:highlight>
            </a:endParaRPr>
          </a:p>
          <a:p>
            <a:pPr indent="0" lvl="0" marL="0" rtl="0">
              <a:lnSpc>
                <a:spcPct val="115000"/>
              </a:lnSpc>
              <a:spcBef>
                <a:spcPts val="1600"/>
              </a:spcBef>
              <a:spcAft>
                <a:spcPts val="0"/>
              </a:spcAft>
              <a:buNone/>
            </a:pPr>
            <a:r>
              <a:t/>
            </a:r>
            <a:endParaRPr sz="1800"/>
          </a:p>
          <a:p>
            <a:pPr indent="0" lvl="0" marL="0" rtl="0">
              <a:lnSpc>
                <a:spcPct val="115000"/>
              </a:lnSpc>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Microcontroller Components</a:t>
            </a:r>
            <a:endParaRPr/>
          </a:p>
        </p:txBody>
      </p:sp>
      <p:sp>
        <p:nvSpPr>
          <p:cNvPr id="298" name="Shape 29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299" name="Shape 299"/>
          <p:cNvPicPr preferRelativeResize="0"/>
          <p:nvPr/>
        </p:nvPicPr>
        <p:blipFill>
          <a:blip r:embed="rId3">
            <a:alphaModFix/>
          </a:blip>
          <a:stretch>
            <a:fillRect/>
          </a:stretch>
        </p:blipFill>
        <p:spPr>
          <a:xfrm>
            <a:off x="1252425" y="1391176"/>
            <a:ext cx="6541850" cy="3041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are peripherals?</a:t>
            </a:r>
            <a:endParaRPr/>
          </a:p>
        </p:txBody>
      </p:sp>
      <p:sp>
        <p:nvSpPr>
          <p:cNvPr id="305" name="Shape 30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sz="1800">
                <a:highlight>
                  <a:srgbClr val="FFFFFF"/>
                </a:highlight>
              </a:rPr>
              <a:t>A peripheral is a part of a microcontroller that </a:t>
            </a:r>
            <a:r>
              <a:rPr b="1" lang="en" sz="1800">
                <a:solidFill>
                  <a:srgbClr val="38761D"/>
                </a:solidFill>
                <a:highlight>
                  <a:srgbClr val="FFFFFF"/>
                </a:highlight>
              </a:rPr>
              <a:t>interfaces with the outside world</a:t>
            </a:r>
            <a:endParaRPr b="1" sz="1800">
              <a:solidFill>
                <a:srgbClr val="38761D"/>
              </a:solidFill>
              <a:highlight>
                <a:srgbClr val="FFFFFF"/>
              </a:highlight>
            </a:endParaRPr>
          </a:p>
          <a:p>
            <a:pPr indent="-342900" lvl="0" marL="457200" rtl="0">
              <a:lnSpc>
                <a:spcPct val="150000"/>
              </a:lnSpc>
              <a:spcBef>
                <a:spcPts val="0"/>
              </a:spcBef>
              <a:spcAft>
                <a:spcPts val="0"/>
              </a:spcAft>
              <a:buSzPts val="1800"/>
              <a:buChar char="●"/>
            </a:pPr>
            <a:r>
              <a:rPr lang="en" sz="1800">
                <a:highlight>
                  <a:srgbClr val="FFFFFF"/>
                </a:highlight>
              </a:rPr>
              <a:t>Examples: GPIOs, I2C, SPI, UART, timers, USB, </a:t>
            </a:r>
            <a:r>
              <a:rPr lang="en" sz="1800"/>
              <a:t>Screens, keyboards</a:t>
            </a:r>
            <a:endParaRPr sz="1800"/>
          </a:p>
          <a:p>
            <a:pPr indent="0" lvl="0" marL="0">
              <a:spcBef>
                <a:spcPts val="1600"/>
              </a:spcBef>
              <a:spcAft>
                <a:spcPts val="160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peripherals work?</a:t>
            </a:r>
            <a:endParaRPr/>
          </a:p>
        </p:txBody>
      </p:sp>
      <p:sp>
        <p:nvSpPr>
          <p:cNvPr id="311" name="Shape 311"/>
          <p:cNvSpPr txBox="1"/>
          <p:nvPr>
            <p:ph idx="2" type="body"/>
          </p:nvPr>
        </p:nvSpPr>
        <p:spPr>
          <a:xfrm>
            <a:off x="4353125" y="1483475"/>
            <a:ext cx="4572000" cy="29595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Memory mapping</a:t>
            </a:r>
            <a:endParaRPr sz="1800">
              <a:solidFill>
                <a:srgbClr val="737373"/>
              </a:solidFill>
              <a:latin typeface="Roboto"/>
              <a:ea typeface="Roboto"/>
              <a:cs typeface="Roboto"/>
              <a:sym typeface="Roboto"/>
            </a:endParaRPr>
          </a:p>
          <a:p>
            <a:pPr indent="-342900" lvl="1" marL="914400" rtl="0">
              <a:lnSpc>
                <a:spcPct val="150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Every peripheral is given </a:t>
            </a:r>
            <a:r>
              <a:rPr b="1" lang="en" sz="1400">
                <a:solidFill>
                  <a:srgbClr val="674EA7"/>
                </a:solidFill>
                <a:latin typeface="Roboto"/>
                <a:ea typeface="Roboto"/>
                <a:cs typeface="Roboto"/>
                <a:sym typeface="Roboto"/>
              </a:rPr>
              <a:t>a portion</a:t>
            </a:r>
            <a:r>
              <a:rPr lang="en" sz="1400">
                <a:solidFill>
                  <a:srgbClr val="737373"/>
                </a:solidFill>
                <a:latin typeface="Roboto"/>
                <a:ea typeface="Roboto"/>
                <a:cs typeface="Roboto"/>
                <a:sym typeface="Roboto"/>
              </a:rPr>
              <a:t> of the MCU’s memory</a:t>
            </a:r>
            <a:endParaRPr sz="1400">
              <a:solidFill>
                <a:srgbClr val="737373"/>
              </a:solidFill>
              <a:latin typeface="Roboto"/>
              <a:ea typeface="Roboto"/>
              <a:cs typeface="Roboto"/>
              <a:sym typeface="Roboto"/>
            </a:endParaRPr>
          </a:p>
          <a:p>
            <a:pPr indent="-342900" lvl="0" marL="457200" rtl="0">
              <a:lnSpc>
                <a:spcPct val="150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Memory of the entire microcontroller is broken up into chunks</a:t>
            </a:r>
            <a:endParaRPr sz="1800">
              <a:solidFill>
                <a:srgbClr val="737373"/>
              </a:solidFill>
              <a:latin typeface="Roboto"/>
              <a:ea typeface="Roboto"/>
              <a:cs typeface="Roboto"/>
              <a:sym typeface="Roboto"/>
            </a:endParaRPr>
          </a:p>
          <a:p>
            <a:pPr indent="-342900" lvl="1" marL="914400" rtl="0">
              <a:lnSpc>
                <a:spcPct val="150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Each chunk reserved for </a:t>
            </a:r>
            <a:r>
              <a:rPr b="1" lang="en" sz="1400">
                <a:solidFill>
                  <a:srgbClr val="FF9900"/>
                </a:solidFill>
                <a:latin typeface="Roboto"/>
                <a:ea typeface="Roboto"/>
                <a:cs typeface="Roboto"/>
                <a:sym typeface="Roboto"/>
              </a:rPr>
              <a:t>a specific use</a:t>
            </a:r>
            <a:endParaRPr b="1" sz="1400">
              <a:solidFill>
                <a:srgbClr val="FF9900"/>
              </a:solidFill>
              <a:latin typeface="Roboto"/>
              <a:ea typeface="Roboto"/>
              <a:cs typeface="Roboto"/>
              <a:sym typeface="Roboto"/>
            </a:endParaRPr>
          </a:p>
          <a:p>
            <a:pPr indent="-342900" lvl="1" marL="914400" rtl="0">
              <a:lnSpc>
                <a:spcPct val="150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E.g. Flash, RAM, ROM, peripherals</a:t>
            </a:r>
            <a:endParaRPr sz="1400">
              <a:solidFill>
                <a:srgbClr val="737373"/>
              </a:solidFill>
              <a:latin typeface="Roboto"/>
              <a:ea typeface="Roboto"/>
              <a:cs typeface="Roboto"/>
              <a:sym typeface="Roboto"/>
            </a:endParaRPr>
          </a:p>
          <a:p>
            <a:pPr indent="0" lvl="0" marL="0">
              <a:spcBef>
                <a:spcPts val="0"/>
              </a:spcBef>
              <a:spcAft>
                <a:spcPts val="1600"/>
              </a:spcAft>
              <a:buNone/>
            </a:pPr>
            <a:r>
              <a:t/>
            </a:r>
            <a:endParaRPr/>
          </a:p>
        </p:txBody>
      </p:sp>
      <p:pic>
        <p:nvPicPr>
          <p:cNvPr id="312" name="Shape 312"/>
          <p:cNvPicPr preferRelativeResize="0"/>
          <p:nvPr/>
        </p:nvPicPr>
        <p:blipFill>
          <a:blip r:embed="rId3">
            <a:alphaModFix/>
          </a:blip>
          <a:stretch>
            <a:fillRect/>
          </a:stretch>
        </p:blipFill>
        <p:spPr>
          <a:xfrm>
            <a:off x="602275" y="1264600"/>
            <a:ext cx="3407954" cy="3660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do peripherals work? (Cont.)</a:t>
            </a:r>
            <a:endParaRPr/>
          </a:p>
        </p:txBody>
      </p:sp>
      <p:sp>
        <p:nvSpPr>
          <p:cNvPr id="318" name="Shape 318"/>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319" name="Shape 319"/>
          <p:cNvPicPr preferRelativeResize="0"/>
          <p:nvPr/>
        </p:nvPicPr>
        <p:blipFill>
          <a:blip r:embed="rId3">
            <a:alphaModFix/>
          </a:blip>
          <a:stretch>
            <a:fillRect/>
          </a:stretch>
        </p:blipFill>
        <p:spPr>
          <a:xfrm>
            <a:off x="182400" y="1990050"/>
            <a:ext cx="4063051" cy="1973975"/>
          </a:xfrm>
          <a:prstGeom prst="rect">
            <a:avLst/>
          </a:prstGeom>
          <a:noFill/>
          <a:ln>
            <a:noFill/>
          </a:ln>
        </p:spPr>
      </p:pic>
      <p:pic>
        <p:nvPicPr>
          <p:cNvPr id="320" name="Shape 320"/>
          <p:cNvPicPr preferRelativeResize="0"/>
          <p:nvPr/>
        </p:nvPicPr>
        <p:blipFill>
          <a:blip r:embed="rId4">
            <a:alphaModFix/>
          </a:blip>
          <a:stretch>
            <a:fillRect/>
          </a:stretch>
        </p:blipFill>
        <p:spPr>
          <a:xfrm>
            <a:off x="4245450" y="1182750"/>
            <a:ext cx="4302724" cy="3960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Registers</a:t>
            </a:r>
            <a:endParaRPr/>
          </a:p>
        </p:txBody>
      </p:sp>
      <p:sp>
        <p:nvSpPr>
          <p:cNvPr id="326" name="Shape 326"/>
          <p:cNvSpPr txBox="1"/>
          <p:nvPr>
            <p:ph idx="1" type="body"/>
          </p:nvPr>
        </p:nvSpPr>
        <p:spPr>
          <a:xfrm>
            <a:off x="1243000" y="1673900"/>
            <a:ext cx="7030500" cy="25416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Roboto"/>
              <a:buChar char="●"/>
            </a:pPr>
            <a:r>
              <a:rPr lang="en" sz="1800">
                <a:latin typeface="Roboto"/>
                <a:ea typeface="Roboto"/>
                <a:cs typeface="Roboto"/>
                <a:sym typeface="Roboto"/>
              </a:rPr>
              <a:t>Hardware to </a:t>
            </a:r>
            <a:r>
              <a:rPr b="1" lang="en" sz="1800">
                <a:solidFill>
                  <a:srgbClr val="674EA7"/>
                </a:solidFill>
                <a:latin typeface="Roboto"/>
                <a:ea typeface="Roboto"/>
                <a:cs typeface="Roboto"/>
                <a:sym typeface="Roboto"/>
              </a:rPr>
              <a:t>store bits of data</a:t>
            </a:r>
            <a:r>
              <a:rPr lang="en" sz="1800">
                <a:latin typeface="Roboto"/>
                <a:ea typeface="Roboto"/>
                <a:cs typeface="Roboto"/>
                <a:sym typeface="Roboto"/>
              </a:rPr>
              <a:t> (made up of </a:t>
            </a:r>
            <a:r>
              <a:rPr lang="en" sz="1800" u="sng">
                <a:latin typeface="Roboto"/>
                <a:ea typeface="Roboto"/>
                <a:cs typeface="Roboto"/>
                <a:sym typeface="Roboto"/>
              </a:rPr>
              <a:t>flip-flops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nSpc>
                <a:spcPct val="150000"/>
              </a:lnSpc>
              <a:spcBef>
                <a:spcPts val="0"/>
              </a:spcBef>
              <a:spcAft>
                <a:spcPts val="0"/>
              </a:spcAft>
              <a:buSzPts val="1800"/>
              <a:buFont typeface="Roboto"/>
              <a:buChar char="●"/>
            </a:pPr>
            <a:r>
              <a:rPr lang="en" sz="1800">
                <a:latin typeface="Roboto"/>
                <a:ea typeface="Roboto"/>
                <a:cs typeface="Roboto"/>
                <a:sym typeface="Roboto"/>
              </a:rPr>
              <a:t>Devices and peripherals can use registers</a:t>
            </a:r>
            <a:endParaRPr sz="1800">
              <a:latin typeface="Roboto"/>
              <a:ea typeface="Roboto"/>
              <a:cs typeface="Roboto"/>
              <a:sym typeface="Roboto"/>
            </a:endParaRPr>
          </a:p>
          <a:p>
            <a:pPr indent="457200" lvl="0" marL="457200" rtl="0">
              <a:lnSpc>
                <a:spcPct val="150000"/>
              </a:lnSpc>
              <a:spcBef>
                <a:spcPts val="0"/>
              </a:spcBef>
              <a:spcAft>
                <a:spcPts val="0"/>
              </a:spcAft>
              <a:buNone/>
            </a:pPr>
            <a:r>
              <a:rPr lang="en" sz="1400">
                <a:latin typeface="Roboto"/>
                <a:ea typeface="Roboto"/>
                <a:cs typeface="Roboto"/>
                <a:sym typeface="Roboto"/>
              </a:rPr>
              <a:t>Configuration Options</a:t>
            </a:r>
            <a:endParaRPr sz="1400">
              <a:latin typeface="Roboto"/>
              <a:ea typeface="Roboto"/>
              <a:cs typeface="Roboto"/>
              <a:sym typeface="Roboto"/>
            </a:endParaRPr>
          </a:p>
          <a:p>
            <a:pPr indent="457200" lvl="0" marL="457200" rtl="0">
              <a:lnSpc>
                <a:spcPct val="150000"/>
              </a:lnSpc>
              <a:spcBef>
                <a:spcPts val="0"/>
              </a:spcBef>
              <a:spcAft>
                <a:spcPts val="0"/>
              </a:spcAft>
              <a:buNone/>
            </a:pPr>
            <a:r>
              <a:rPr lang="en" sz="1400">
                <a:latin typeface="Roboto"/>
                <a:ea typeface="Roboto"/>
                <a:cs typeface="Roboto"/>
                <a:sym typeface="Roboto"/>
              </a:rPr>
              <a:t>Store temporary values</a:t>
            </a:r>
            <a:endParaRPr sz="1400">
              <a:latin typeface="Roboto"/>
              <a:ea typeface="Roboto"/>
              <a:cs typeface="Roboto"/>
              <a:sym typeface="Roboto"/>
            </a:endParaRPr>
          </a:p>
          <a:p>
            <a:pPr indent="457200" lvl="0" marL="457200" rtl="0">
              <a:lnSpc>
                <a:spcPct val="150000"/>
              </a:lnSpc>
              <a:spcBef>
                <a:spcPts val="0"/>
              </a:spcBef>
              <a:spcAft>
                <a:spcPts val="0"/>
              </a:spcAft>
              <a:buNone/>
            </a:pPr>
            <a:r>
              <a:rPr lang="en" sz="1400">
                <a:latin typeface="Roboto"/>
                <a:ea typeface="Roboto"/>
                <a:cs typeface="Roboto"/>
                <a:sym typeface="Roboto"/>
              </a:rPr>
              <a:t>Store input that user writes</a:t>
            </a:r>
            <a:endParaRPr sz="1400">
              <a:latin typeface="Roboto"/>
              <a:ea typeface="Roboto"/>
              <a:cs typeface="Roboto"/>
              <a:sym typeface="Roboto"/>
            </a:endParaRPr>
          </a:p>
          <a:p>
            <a:pPr indent="457200" lvl="0" marL="457200" rtl="0">
              <a:lnSpc>
                <a:spcPct val="150000"/>
              </a:lnSpc>
              <a:spcBef>
                <a:spcPts val="0"/>
              </a:spcBef>
              <a:spcAft>
                <a:spcPts val="0"/>
              </a:spcAft>
              <a:buNone/>
            </a:pPr>
            <a:r>
              <a:rPr lang="en" sz="1400">
                <a:latin typeface="Roboto"/>
                <a:ea typeface="Roboto"/>
                <a:cs typeface="Roboto"/>
                <a:sym typeface="Roboto"/>
              </a:rPr>
              <a:t>Store output that user will read</a:t>
            </a:r>
            <a:endParaRPr sz="1400">
              <a:latin typeface="Roboto"/>
              <a:ea typeface="Roboto"/>
              <a:cs typeface="Roboto"/>
              <a:sym typeface="Roboto"/>
            </a:endParaRPr>
          </a:p>
          <a:p>
            <a:pPr indent="-342900" lvl="0" marL="457200">
              <a:lnSpc>
                <a:spcPct val="150000"/>
              </a:lnSpc>
              <a:spcBef>
                <a:spcPts val="0"/>
              </a:spcBef>
              <a:spcAft>
                <a:spcPts val="0"/>
              </a:spcAft>
              <a:buSzPts val="1800"/>
              <a:buChar char="●"/>
            </a:pPr>
            <a:r>
              <a:rPr lang="en" sz="1800"/>
              <a:t>Example: GPIO</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care about all these things?</a:t>
            </a:r>
            <a:endParaRPr/>
          </a:p>
        </p:txBody>
      </p:sp>
      <p:sp>
        <p:nvSpPr>
          <p:cNvPr id="332" name="Shape 332"/>
          <p:cNvSpPr txBox="1"/>
          <p:nvPr>
            <p:ph idx="1" type="body"/>
          </p:nvPr>
        </p:nvSpPr>
        <p:spPr>
          <a:xfrm>
            <a:off x="1303800" y="1544275"/>
            <a:ext cx="7030500" cy="29874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Performance</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Being able to specify the exact behavior you want helps you get best performance</a:t>
            </a:r>
            <a:endParaRPr sz="14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Easy to use new hardware/new chips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Individual registers will be different across different hardware, but concepts are the same</a:t>
            </a:r>
            <a:endParaRPr sz="14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High performance hardware doesn’t come with libraries</a:t>
            </a:r>
            <a:endParaRPr sz="1800">
              <a:solidFill>
                <a:srgbClr val="737373"/>
              </a:solidFill>
              <a:latin typeface="Roboto"/>
              <a:ea typeface="Roboto"/>
              <a:cs typeface="Roboto"/>
              <a:sym typeface="Roboto"/>
            </a:endParaRPr>
          </a:p>
          <a:p>
            <a:pPr indent="-342900" lvl="1" marL="914400" rtl="0">
              <a:lnSpc>
                <a:spcPct val="115000"/>
              </a:lnSpc>
              <a:spcBef>
                <a:spcPts val="0"/>
              </a:spcBef>
              <a:spcAft>
                <a:spcPts val="0"/>
              </a:spcAft>
              <a:buClr>
                <a:srgbClr val="737373"/>
              </a:buClr>
              <a:buSzPts val="1800"/>
              <a:buFont typeface="Roboto"/>
              <a:buChar char="○"/>
            </a:pPr>
            <a:r>
              <a:rPr lang="en" sz="1400">
                <a:solidFill>
                  <a:srgbClr val="737373"/>
                </a:solidFill>
                <a:latin typeface="Roboto"/>
                <a:ea typeface="Roboto"/>
                <a:cs typeface="Roboto"/>
                <a:sym typeface="Roboto"/>
              </a:rPr>
              <a:t>We can work with any hardware now, not just Arduino or MBed</a:t>
            </a:r>
            <a:endParaRPr sz="1400">
              <a:solidFill>
                <a:srgbClr val="737373"/>
              </a:solidFill>
              <a:latin typeface="Roboto"/>
              <a:ea typeface="Roboto"/>
              <a:cs typeface="Roboto"/>
              <a:sym typeface="Roboto"/>
            </a:endParaRPr>
          </a:p>
          <a:p>
            <a:pPr indent="-342900" lvl="0" marL="457200" rtl="0">
              <a:lnSpc>
                <a:spcPct val="115000"/>
              </a:lnSpc>
              <a:spcBef>
                <a:spcPts val="0"/>
              </a:spcBef>
              <a:spcAft>
                <a:spcPts val="0"/>
              </a:spcAft>
              <a:buClr>
                <a:srgbClr val="737373"/>
              </a:buClr>
              <a:buSzPts val="1800"/>
              <a:buFont typeface="Roboto"/>
              <a:buChar char="●"/>
            </a:pPr>
            <a:r>
              <a:rPr lang="en" sz="1800">
                <a:solidFill>
                  <a:srgbClr val="737373"/>
                </a:solidFill>
                <a:latin typeface="Roboto"/>
                <a:ea typeface="Roboto"/>
                <a:cs typeface="Roboto"/>
                <a:sym typeface="Roboto"/>
              </a:rPr>
              <a:t>Industry skills</a:t>
            </a:r>
            <a:endParaRPr sz="1800">
              <a:solidFill>
                <a:srgbClr val="737373"/>
              </a:solidFill>
              <a:latin typeface="Roboto"/>
              <a:ea typeface="Roboto"/>
              <a:cs typeface="Roboto"/>
              <a:sym typeface="Roboto"/>
            </a:endParaRPr>
          </a:p>
          <a:p>
            <a:pPr indent="0" lvl="0" marL="0">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