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Roboto Slab"/>
      <p:regular r:id="rId22"/>
      <p:bold r:id="rId23"/>
    </p:embeddedFon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Slab-regular.fntdata"/><Relationship Id="rId21" Type="http://schemas.openxmlformats.org/officeDocument/2006/relationships/slide" Target="slides/slide17.xml"/><Relationship Id="rId24" Type="http://schemas.openxmlformats.org/officeDocument/2006/relationships/font" Target="fonts/Roboto-regular.fntdata"/><Relationship Id="rId23" Type="http://schemas.openxmlformats.org/officeDocument/2006/relationships/font" Target="fonts/RobotoSlab-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900">
                <a:solidFill>
                  <a:srgbClr val="333333"/>
                </a:solidFill>
                <a:highlight>
                  <a:srgbClr val="F8F8F8"/>
                </a:highlight>
                <a:latin typeface="Roboto"/>
                <a:ea typeface="Roboto"/>
                <a:cs typeface="Roboto"/>
                <a:sym typeface="Roboto"/>
              </a:rPr>
              <a:t>SPI.transfer()</a:t>
            </a:r>
            <a:r>
              <a:rPr lang="en" sz="900">
                <a:solidFill>
                  <a:srgbClr val="333333"/>
                </a:solidFill>
                <a:highlight>
                  <a:srgbClr val="FFFFFF"/>
                </a:highlight>
                <a:latin typeface="Roboto"/>
                <a:ea typeface="Roboto"/>
                <a:cs typeface="Roboto"/>
                <a:sym typeface="Roboto"/>
              </a:rPr>
              <a:t>s from the last example are replaced with </a:t>
            </a:r>
            <a:r>
              <a:rPr lang="en" sz="900">
                <a:solidFill>
                  <a:srgbClr val="333333"/>
                </a:solidFill>
                <a:highlight>
                  <a:srgbClr val="F8F8F8"/>
                </a:highlight>
                <a:latin typeface="Roboto"/>
                <a:ea typeface="Roboto"/>
                <a:cs typeface="Roboto"/>
                <a:sym typeface="Roboto"/>
              </a:rPr>
              <a:t>Wire.write()</a:t>
            </a:r>
            <a:r>
              <a:rPr lang="en" sz="900">
                <a:solidFill>
                  <a:srgbClr val="333333"/>
                </a:solidFill>
                <a:highlight>
                  <a:srgbClr val="FFFFFF"/>
                </a:highlight>
                <a:latin typeface="Roboto"/>
                <a:ea typeface="Roboto"/>
                <a:cs typeface="Roboto"/>
                <a:sym typeface="Roboto"/>
              </a:rPr>
              <a:t>s. And instead of toggling a SS pin, we use </a:t>
            </a:r>
            <a:r>
              <a:rPr lang="en" sz="900">
                <a:solidFill>
                  <a:srgbClr val="333333"/>
                </a:solidFill>
                <a:highlight>
                  <a:srgbClr val="F8F8F8"/>
                </a:highlight>
                <a:latin typeface="Roboto"/>
                <a:ea typeface="Roboto"/>
                <a:cs typeface="Roboto"/>
                <a:sym typeface="Roboto"/>
              </a:rPr>
              <a:t>Wire.beginTransmission(address)</a:t>
            </a:r>
            <a:r>
              <a:rPr lang="en" sz="900">
                <a:solidFill>
                  <a:srgbClr val="333333"/>
                </a:solidFill>
                <a:highlight>
                  <a:srgbClr val="FFFFFF"/>
                </a:highlight>
                <a:latin typeface="Roboto"/>
                <a:ea typeface="Roboto"/>
                <a:cs typeface="Roboto"/>
                <a:sym typeface="Roboto"/>
              </a:rPr>
              <a:t> and </a:t>
            </a:r>
            <a:r>
              <a:rPr lang="en" sz="900">
                <a:solidFill>
                  <a:srgbClr val="333333"/>
                </a:solidFill>
                <a:highlight>
                  <a:srgbClr val="F8F8F8"/>
                </a:highlight>
                <a:latin typeface="Roboto"/>
                <a:ea typeface="Roboto"/>
                <a:cs typeface="Roboto"/>
                <a:sym typeface="Roboto"/>
              </a:rPr>
              <a:t>Wire.endTransmission()</a:t>
            </a:r>
            <a:endParaRPr sz="900">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900"/>
              <a:t>Open-drain refers to a type of output which can either pull the bus down to a voltage (ground, in most cases), or "release" the bus and let it be pulled up by a pull-up resistor.</a:t>
            </a:r>
            <a:endParaRPr sz="900"/>
          </a:p>
          <a:p>
            <a:pPr indent="0" lvl="0" marL="0">
              <a:spcBef>
                <a:spcPts val="0"/>
              </a:spcBef>
              <a:spcAft>
                <a:spcPts val="0"/>
              </a:spcAft>
              <a:buNone/>
            </a:pPr>
            <a:r>
              <a:rPr lang="en" sz="900"/>
              <a:t>Each device on the I2C bus has a specific device address to differentiate between other devices that are on the same I2C bus. In the case of address conflict, I2C multiplexors split the I2C bus into several subbranches and allow the I2C master to select and address one of multiple identical devices, thus resolving address conflict. The multiplexor connects the main I2C bus to the selected slave device and removes electrically the nonselected devices.</a:t>
            </a:r>
            <a:endParaRPr sz="9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1524800" y="672606"/>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Shape 11"/>
          <p:cNvSpPr/>
          <p:nvPr/>
        </p:nvSpPr>
        <p:spPr>
          <a:xfrm rot="10800000">
            <a:off x="6537563"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Shape 1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Shape 13"/>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Shape 14"/>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Shape 55"/>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Shape 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Shape 17"/>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Shape 18"/>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Shape 21"/>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Shape 22"/>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Shape 26"/>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Shape 27"/>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Shape 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Shape 35"/>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Shape 36"/>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Shape 45"/>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Shape 46"/>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a:t>
            </a:r>
            <a:r>
              <a:rPr baseline="30000" lang="en"/>
              <a:t>2</a:t>
            </a:r>
            <a:r>
              <a:rPr lang="en"/>
              <a:t>C (I2C) Communication</a:t>
            </a:r>
            <a:endParaRPr/>
          </a:p>
        </p:txBody>
      </p:sp>
      <p:sp>
        <p:nvSpPr>
          <p:cNvPr id="64" name="Shape 64"/>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By Sahil and Liz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Common Applications of I2C</a:t>
            </a:r>
            <a:endParaRPr/>
          </a:p>
        </p:txBody>
      </p:sp>
      <p:pic>
        <p:nvPicPr>
          <p:cNvPr id="122" name="Shape 122"/>
          <p:cNvPicPr preferRelativeResize="0"/>
          <p:nvPr/>
        </p:nvPicPr>
        <p:blipFill>
          <a:blip r:embed="rId3">
            <a:alphaModFix/>
          </a:blip>
          <a:stretch>
            <a:fillRect/>
          </a:stretch>
        </p:blipFill>
        <p:spPr>
          <a:xfrm>
            <a:off x="288150" y="2307775"/>
            <a:ext cx="1729825" cy="1729825"/>
          </a:xfrm>
          <a:prstGeom prst="rect">
            <a:avLst/>
          </a:prstGeom>
          <a:noFill/>
          <a:ln>
            <a:noFill/>
          </a:ln>
        </p:spPr>
      </p:pic>
      <p:pic>
        <p:nvPicPr>
          <p:cNvPr id="123" name="Shape 123"/>
          <p:cNvPicPr preferRelativeResize="0"/>
          <p:nvPr/>
        </p:nvPicPr>
        <p:blipFill>
          <a:blip r:embed="rId4">
            <a:alphaModFix/>
          </a:blip>
          <a:stretch>
            <a:fillRect/>
          </a:stretch>
        </p:blipFill>
        <p:spPr>
          <a:xfrm>
            <a:off x="2213108" y="2307775"/>
            <a:ext cx="2596356" cy="1729825"/>
          </a:xfrm>
          <a:prstGeom prst="rect">
            <a:avLst/>
          </a:prstGeom>
          <a:noFill/>
          <a:ln>
            <a:noFill/>
          </a:ln>
        </p:spPr>
      </p:pic>
      <p:pic>
        <p:nvPicPr>
          <p:cNvPr id="124" name="Shape 124"/>
          <p:cNvPicPr preferRelativeResize="0"/>
          <p:nvPr/>
        </p:nvPicPr>
        <p:blipFill>
          <a:blip r:embed="rId5">
            <a:alphaModFix/>
          </a:blip>
          <a:stretch>
            <a:fillRect/>
          </a:stretch>
        </p:blipFill>
        <p:spPr>
          <a:xfrm>
            <a:off x="7324850" y="2283737"/>
            <a:ext cx="1777925" cy="1777925"/>
          </a:xfrm>
          <a:prstGeom prst="rect">
            <a:avLst/>
          </a:prstGeom>
          <a:noFill/>
          <a:ln>
            <a:noFill/>
          </a:ln>
        </p:spPr>
      </p:pic>
      <p:pic>
        <p:nvPicPr>
          <p:cNvPr id="125" name="Shape 125"/>
          <p:cNvPicPr preferRelativeResize="0"/>
          <p:nvPr/>
        </p:nvPicPr>
        <p:blipFill>
          <a:blip r:embed="rId6">
            <a:alphaModFix/>
          </a:blip>
          <a:stretch>
            <a:fillRect/>
          </a:stretch>
        </p:blipFill>
        <p:spPr>
          <a:xfrm>
            <a:off x="5004598" y="3755550"/>
            <a:ext cx="2198626" cy="1319175"/>
          </a:xfrm>
          <a:prstGeom prst="rect">
            <a:avLst/>
          </a:prstGeom>
          <a:noFill/>
          <a:ln>
            <a:noFill/>
          </a:ln>
        </p:spPr>
      </p:pic>
      <p:pic>
        <p:nvPicPr>
          <p:cNvPr id="126" name="Shape 126"/>
          <p:cNvPicPr preferRelativeResize="0"/>
          <p:nvPr/>
        </p:nvPicPr>
        <p:blipFill>
          <a:blip r:embed="rId7">
            <a:alphaModFix/>
          </a:blip>
          <a:stretch>
            <a:fillRect/>
          </a:stretch>
        </p:blipFill>
        <p:spPr>
          <a:xfrm>
            <a:off x="5063275" y="1409200"/>
            <a:ext cx="2081275" cy="2081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Programming I2C</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I2C using MBED</a:t>
            </a:r>
            <a:endParaRPr/>
          </a:p>
        </p:txBody>
      </p:sp>
      <p:sp>
        <p:nvSpPr>
          <p:cNvPr id="137" name="Shape 13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I2C i2c(I2C_SDA, I2C_SCL);					// init the interface</a:t>
            </a:r>
            <a:endParaRPr/>
          </a:p>
          <a:p>
            <a:pPr indent="-342900" lvl="0" marL="457200" rtl="0">
              <a:spcBef>
                <a:spcPts val="0"/>
              </a:spcBef>
              <a:spcAft>
                <a:spcPts val="0"/>
              </a:spcAft>
              <a:buSzPts val="1800"/>
              <a:buChar char="●"/>
            </a:pPr>
            <a:r>
              <a:rPr lang="en"/>
              <a:t>i2c.write(8_bit_addr, char_array, length); 		// send data</a:t>
            </a:r>
            <a:endParaRPr/>
          </a:p>
          <a:p>
            <a:pPr indent="-342900" lvl="0" marL="457200" rtl="0">
              <a:spcBef>
                <a:spcPts val="0"/>
              </a:spcBef>
              <a:spcAft>
                <a:spcPts val="0"/>
              </a:spcAft>
              <a:buSzPts val="1800"/>
              <a:buChar char="●"/>
            </a:pPr>
            <a:r>
              <a:rPr lang="en"/>
              <a:t>i2c.read(8_bit_addr, char_array, length);		// read incoming data</a:t>
            </a:r>
            <a:endParaRPr/>
          </a:p>
          <a:p>
            <a:pPr indent="-342900" lvl="0" marL="457200" rtl="0">
              <a:spcBef>
                <a:spcPts val="0"/>
              </a:spcBef>
              <a:spcAft>
                <a:spcPts val="0"/>
              </a:spcAft>
              <a:buSzPts val="1800"/>
              <a:buChar char="●"/>
            </a:pPr>
            <a:r>
              <a:rPr lang="en"/>
              <a:t>i2c.frequency(int hz); 						// set frequency</a:t>
            </a:r>
            <a:endParaRPr/>
          </a:p>
          <a:p>
            <a:pPr indent="-342900" lvl="0" marL="457200" rtl="0">
              <a:spcBef>
                <a:spcPts val="0"/>
              </a:spcBef>
              <a:spcAft>
                <a:spcPts val="0"/>
              </a:spcAft>
              <a:buSzPts val="1800"/>
              <a:buChar char="●"/>
            </a:pPr>
            <a:r>
              <a:rPr lang="en"/>
              <a:t>i2c.read(int ack);							// read the ack </a:t>
            </a:r>
            <a:endParaRPr/>
          </a:p>
          <a:p>
            <a:pPr indent="-342900" lvl="0" marL="457200" rtl="0">
              <a:spcBef>
                <a:spcPts val="0"/>
              </a:spcBef>
              <a:spcAft>
                <a:spcPts val="0"/>
              </a:spcAft>
              <a:buSzPts val="1800"/>
              <a:buChar char="●"/>
            </a:pPr>
            <a:r>
              <a:rPr lang="en"/>
              <a:t>i2c.start() and i2c.stop()					// explicit start/stop </a:t>
            </a:r>
            <a:endParaRPr/>
          </a:p>
          <a:p>
            <a:pPr indent="0" lvl="0" marL="0" rtl="0">
              <a:spcBef>
                <a:spcPts val="1600"/>
              </a:spcBef>
              <a:spcAft>
                <a:spcPts val="0"/>
              </a:spcAft>
              <a:buNone/>
            </a:pPr>
            <a:r>
              <a:rPr lang="en"/>
              <a:t>For individual components/sensors, Mbed may already have library</a:t>
            </a:r>
            <a:endParaRPr/>
          </a:p>
          <a:p>
            <a:pPr indent="-342900" lvl="0" marL="457200" rtl="0">
              <a:spcBef>
                <a:spcPts val="1600"/>
              </a:spcBef>
              <a:spcAft>
                <a:spcPts val="0"/>
              </a:spcAft>
              <a:buSzPts val="1800"/>
              <a:buChar char="-"/>
            </a:pPr>
            <a:r>
              <a:rPr lang="en"/>
              <a:t>Else, check data sheets for which 8_bit_addr to use and frequency and such!</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I2C using Arduino</a:t>
            </a:r>
            <a:endParaRPr/>
          </a:p>
        </p:txBody>
      </p:sp>
      <p:sp>
        <p:nvSpPr>
          <p:cNvPr id="143" name="Shape 14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a:t>Wire.begin();      </a:t>
            </a:r>
            <a:r>
              <a:rPr lang="en" sz="1400">
                <a:solidFill>
                  <a:srgbClr val="FF9900"/>
                </a:solidFill>
              </a:rPr>
              <a:t>//initialize I2C hardware pins</a:t>
            </a:r>
            <a:endParaRPr sz="1400">
              <a:solidFill>
                <a:srgbClr val="FF9900"/>
              </a:solidFill>
            </a:endParaRPr>
          </a:p>
          <a:p>
            <a:pPr indent="-342900" lvl="0" marL="457200" rtl="0">
              <a:lnSpc>
                <a:spcPct val="150000"/>
              </a:lnSpc>
              <a:spcBef>
                <a:spcPts val="0"/>
              </a:spcBef>
              <a:spcAft>
                <a:spcPts val="0"/>
              </a:spcAft>
              <a:buSzPts val="1800"/>
              <a:buChar char="-"/>
            </a:pPr>
            <a:r>
              <a:rPr lang="en"/>
              <a:t>Wire.beginTransmission(address);   </a:t>
            </a:r>
            <a:r>
              <a:rPr lang="en" sz="1400">
                <a:solidFill>
                  <a:srgbClr val="FF9900"/>
                </a:solidFill>
              </a:rPr>
              <a:t>//</a:t>
            </a:r>
            <a:r>
              <a:rPr lang="en" sz="1400">
                <a:solidFill>
                  <a:srgbClr val="FF9900"/>
                </a:solidFill>
              </a:rPr>
              <a:t>Begin a transmission to the I2C slave device with the given address</a:t>
            </a:r>
            <a:endParaRPr sz="1400">
              <a:solidFill>
                <a:srgbClr val="FF9900"/>
              </a:solidFill>
            </a:endParaRPr>
          </a:p>
          <a:p>
            <a:pPr indent="-342900" lvl="0" marL="457200" rtl="0">
              <a:lnSpc>
                <a:spcPct val="150000"/>
              </a:lnSpc>
              <a:spcBef>
                <a:spcPts val="0"/>
              </a:spcBef>
              <a:spcAft>
                <a:spcPts val="0"/>
              </a:spcAft>
              <a:buSzPts val="1800"/>
              <a:buChar char="-"/>
            </a:pPr>
            <a:r>
              <a:rPr lang="en"/>
              <a:t>Wire.write(data);		</a:t>
            </a:r>
            <a:r>
              <a:rPr lang="en" sz="1400">
                <a:solidFill>
                  <a:srgbClr val="FF9900"/>
                </a:solidFill>
              </a:rPr>
              <a:t>//sends a byte of data</a:t>
            </a:r>
            <a:endParaRPr sz="1400">
              <a:solidFill>
                <a:srgbClr val="FF9900"/>
              </a:solidFill>
            </a:endParaRPr>
          </a:p>
          <a:p>
            <a:pPr indent="-342900" lvl="0" marL="457200">
              <a:lnSpc>
                <a:spcPct val="150000"/>
              </a:lnSpc>
              <a:spcBef>
                <a:spcPts val="0"/>
              </a:spcBef>
              <a:spcAft>
                <a:spcPts val="0"/>
              </a:spcAft>
              <a:buSzPts val="1800"/>
              <a:buChar char="-"/>
            </a:pPr>
            <a:r>
              <a:rPr lang="en"/>
              <a:t>Wire.endTransmission();   </a:t>
            </a:r>
            <a:r>
              <a:rPr lang="en" sz="1400">
                <a:solidFill>
                  <a:srgbClr val="FF9900"/>
                </a:solidFill>
              </a:rPr>
              <a:t>//Ends a transmission to a slave device that was begun by </a:t>
            </a:r>
            <a:r>
              <a:rPr lang="en" sz="1400">
                <a:solidFill>
                  <a:srgbClr val="FF9900"/>
                </a:solidFill>
              </a:rPr>
              <a:t>beginTransmission(address)</a:t>
            </a:r>
            <a:endParaRPr sz="1400">
              <a:solidFill>
                <a:srgbClr val="FF99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Hardware Setup</a:t>
            </a:r>
            <a:endParaRPr/>
          </a:p>
        </p:txBody>
      </p:sp>
      <p:sp>
        <p:nvSpPr>
          <p:cNvPr id="149" name="Shape 14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Arduino Nano           Serial 7-Segment</a:t>
            </a:r>
            <a:endParaRPr/>
          </a:p>
          <a:p>
            <a:pPr indent="457200" lvl="0" marL="0">
              <a:spcBef>
                <a:spcPts val="1600"/>
              </a:spcBef>
              <a:spcAft>
                <a:spcPts val="0"/>
              </a:spcAft>
              <a:buNone/>
            </a:pPr>
            <a:r>
              <a:rPr lang="en"/>
              <a:t>5v ------------------------- VCC</a:t>
            </a:r>
            <a:endParaRPr/>
          </a:p>
          <a:p>
            <a:pPr indent="457200" lvl="0" marL="0">
              <a:spcBef>
                <a:spcPts val="1600"/>
              </a:spcBef>
              <a:spcAft>
                <a:spcPts val="0"/>
              </a:spcAft>
              <a:buNone/>
            </a:pPr>
            <a:r>
              <a:rPr lang="en"/>
              <a:t>GND --------------------- GND</a:t>
            </a:r>
            <a:endParaRPr/>
          </a:p>
          <a:p>
            <a:pPr indent="457200" lvl="0" marL="0">
              <a:spcBef>
                <a:spcPts val="1600"/>
              </a:spcBef>
              <a:spcAft>
                <a:spcPts val="0"/>
              </a:spcAft>
              <a:buNone/>
            </a:pPr>
            <a:r>
              <a:rPr lang="en"/>
              <a:t>SCL </a:t>
            </a:r>
            <a:r>
              <a:rPr lang="en"/>
              <a:t>(A5:  pin 19) </a:t>
            </a:r>
            <a:r>
              <a:rPr lang="en"/>
              <a:t>- SCL</a:t>
            </a:r>
            <a:endParaRPr/>
          </a:p>
          <a:p>
            <a:pPr indent="457200" lvl="0" marL="0">
              <a:spcBef>
                <a:spcPts val="1600"/>
              </a:spcBef>
              <a:spcAft>
                <a:spcPts val="1600"/>
              </a:spcAft>
              <a:buNone/>
            </a:pPr>
            <a:r>
              <a:rPr lang="en"/>
              <a:t>SDA </a:t>
            </a:r>
            <a:r>
              <a:rPr lang="en"/>
              <a:t>(A4:  pin 18) </a:t>
            </a:r>
            <a:r>
              <a:rPr lang="en"/>
              <a:t>- SDA</a:t>
            </a:r>
            <a:endParaRPr/>
          </a:p>
        </p:txBody>
      </p:sp>
      <p:pic>
        <p:nvPicPr>
          <p:cNvPr id="150" name="Shape 150"/>
          <p:cNvPicPr preferRelativeResize="0"/>
          <p:nvPr/>
        </p:nvPicPr>
        <p:blipFill>
          <a:blip r:embed="rId3">
            <a:alphaModFix/>
          </a:blip>
          <a:stretch>
            <a:fillRect/>
          </a:stretch>
        </p:blipFill>
        <p:spPr>
          <a:xfrm>
            <a:off x="5331600" y="2137275"/>
            <a:ext cx="3591450" cy="2777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Hands on Programming!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Fun Part</a:t>
            </a:r>
            <a:endParaRPr/>
          </a:p>
        </p:txBody>
      </p:sp>
      <p:sp>
        <p:nvSpPr>
          <p:cNvPr id="161" name="Shape 16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On your 7 Segment Displays -&gt; Create a counter that counts from 0 to 1000</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Background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What is I2C?</a:t>
            </a:r>
            <a:endParaRPr/>
          </a:p>
        </p:txBody>
      </p:sp>
      <p:sp>
        <p:nvSpPr>
          <p:cNvPr id="75" name="Shape 7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a:solidFill>
                  <a:srgbClr val="FF9900"/>
                </a:solidFill>
              </a:rPr>
              <a:t>I</a:t>
            </a:r>
            <a:r>
              <a:rPr lang="en"/>
              <a:t>nter-</a:t>
            </a:r>
            <a:r>
              <a:rPr lang="en">
                <a:solidFill>
                  <a:srgbClr val="FF9900"/>
                </a:solidFill>
              </a:rPr>
              <a:t>i</a:t>
            </a:r>
            <a:r>
              <a:rPr lang="en"/>
              <a:t>ntegrated </a:t>
            </a:r>
            <a:r>
              <a:rPr lang="en">
                <a:solidFill>
                  <a:srgbClr val="FF9900"/>
                </a:solidFill>
              </a:rPr>
              <a:t>C</a:t>
            </a:r>
            <a:r>
              <a:rPr lang="en"/>
              <a:t>ircuit</a:t>
            </a:r>
            <a:endParaRPr/>
          </a:p>
          <a:p>
            <a:pPr indent="-342900" lvl="0" marL="457200" rtl="0">
              <a:lnSpc>
                <a:spcPct val="150000"/>
              </a:lnSpc>
              <a:spcBef>
                <a:spcPts val="0"/>
              </a:spcBef>
              <a:spcAft>
                <a:spcPts val="0"/>
              </a:spcAft>
              <a:buSzPts val="1800"/>
              <a:buChar char="-"/>
            </a:pPr>
            <a:r>
              <a:rPr lang="en"/>
              <a:t>Synchronous</a:t>
            </a:r>
            <a:endParaRPr/>
          </a:p>
          <a:p>
            <a:pPr indent="-342900" lvl="0" marL="457200" rtl="0">
              <a:lnSpc>
                <a:spcPct val="150000"/>
              </a:lnSpc>
              <a:spcBef>
                <a:spcPts val="0"/>
              </a:spcBef>
              <a:spcAft>
                <a:spcPts val="0"/>
              </a:spcAft>
              <a:buSzPts val="1800"/>
              <a:buChar char="-"/>
            </a:pPr>
            <a:r>
              <a:rPr lang="en"/>
              <a:t>Multi-master</a:t>
            </a:r>
            <a:endParaRPr/>
          </a:p>
          <a:p>
            <a:pPr indent="-342900" lvl="0" marL="457200" rtl="0">
              <a:lnSpc>
                <a:spcPct val="150000"/>
              </a:lnSpc>
              <a:spcBef>
                <a:spcPts val="0"/>
              </a:spcBef>
              <a:spcAft>
                <a:spcPts val="0"/>
              </a:spcAft>
              <a:buSzPts val="1800"/>
              <a:buChar char="-"/>
            </a:pPr>
            <a:r>
              <a:rPr lang="en"/>
              <a:t>Multi-slave</a:t>
            </a:r>
            <a:endParaRPr/>
          </a:p>
          <a:p>
            <a:pPr indent="-342900" lvl="0" marL="457200" rtl="0">
              <a:lnSpc>
                <a:spcPct val="150000"/>
              </a:lnSpc>
              <a:spcBef>
                <a:spcPts val="0"/>
              </a:spcBef>
              <a:spcAft>
                <a:spcPts val="0"/>
              </a:spcAft>
              <a:buSzPts val="1800"/>
              <a:buChar char="-"/>
            </a:pPr>
            <a:r>
              <a:rPr lang="en"/>
              <a:t>Serial computer bus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Why not SPI?</a:t>
            </a:r>
            <a:endParaRPr/>
          </a:p>
        </p:txBody>
      </p:sp>
      <p:sp>
        <p:nvSpPr>
          <p:cNvPr id="81" name="Shape 8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chemeClr val="dk1"/>
              </a:buClr>
              <a:buSzPts val="1800"/>
              <a:buFont typeface="Open Sans"/>
              <a:buChar char="-"/>
            </a:pPr>
            <a:r>
              <a:rPr lang="en"/>
              <a:t>Requires more signal lines </a:t>
            </a:r>
            <a:endParaRPr/>
          </a:p>
          <a:p>
            <a:pPr indent="-317500" lvl="1" marL="914400" rtl="0">
              <a:lnSpc>
                <a:spcPct val="150000"/>
              </a:lnSpc>
              <a:spcBef>
                <a:spcPts val="0"/>
              </a:spcBef>
              <a:spcAft>
                <a:spcPts val="0"/>
              </a:spcAft>
              <a:buClr>
                <a:schemeClr val="dk1"/>
              </a:buClr>
              <a:buSzPts val="1400"/>
              <a:buFont typeface="Open Sans"/>
              <a:buChar char="-"/>
            </a:pPr>
            <a:r>
              <a:rPr lang="en"/>
              <a:t> undesirable when there are multiple slaves</a:t>
            </a:r>
            <a:endParaRPr/>
          </a:p>
          <a:p>
            <a:pPr indent="-342900" lvl="0" marL="457200" rtl="0">
              <a:lnSpc>
                <a:spcPct val="150000"/>
              </a:lnSpc>
              <a:spcBef>
                <a:spcPts val="0"/>
              </a:spcBef>
              <a:spcAft>
                <a:spcPts val="0"/>
              </a:spcAft>
              <a:buClr>
                <a:schemeClr val="dk1"/>
              </a:buClr>
              <a:buSzPts val="1800"/>
              <a:buFont typeface="Open Sans"/>
              <a:buChar char="-"/>
            </a:pPr>
            <a:r>
              <a:rPr lang="en"/>
              <a:t>Requires separate SS lines to each slave </a:t>
            </a:r>
            <a:endParaRPr/>
          </a:p>
          <a:p>
            <a:pPr indent="-342900" lvl="0" marL="457200" rtl="0">
              <a:lnSpc>
                <a:spcPct val="150000"/>
              </a:lnSpc>
              <a:spcBef>
                <a:spcPts val="0"/>
              </a:spcBef>
              <a:spcAft>
                <a:spcPts val="0"/>
              </a:spcAft>
              <a:buClr>
                <a:schemeClr val="dk1"/>
              </a:buClr>
              <a:buSzPts val="1800"/>
              <a:buFont typeface="Roboto"/>
              <a:buChar char="-"/>
            </a:pPr>
            <a:r>
              <a:rPr lang="en"/>
              <a:t>Only allows one master</a:t>
            </a:r>
            <a:endParaRPr/>
          </a:p>
        </p:txBody>
      </p:sp>
      <p:pic>
        <p:nvPicPr>
          <p:cNvPr id="82" name="Shape 82"/>
          <p:cNvPicPr preferRelativeResize="0"/>
          <p:nvPr/>
        </p:nvPicPr>
        <p:blipFill>
          <a:blip r:embed="rId3">
            <a:alphaModFix/>
          </a:blip>
          <a:stretch>
            <a:fillRect/>
          </a:stretch>
        </p:blipFill>
        <p:spPr>
          <a:xfrm>
            <a:off x="4591350" y="2760700"/>
            <a:ext cx="4063025" cy="2112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Why I2C then?</a:t>
            </a:r>
            <a:endParaRPr/>
          </a:p>
        </p:txBody>
      </p:sp>
      <p:sp>
        <p:nvSpPr>
          <p:cNvPr id="88" name="Shape 8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a:t>Requires only 2 wires (SDA, SCL)</a:t>
            </a:r>
            <a:endParaRPr/>
          </a:p>
          <a:p>
            <a:pPr indent="-342900" lvl="0" marL="457200" rtl="0">
              <a:lnSpc>
                <a:spcPct val="150000"/>
              </a:lnSpc>
              <a:spcBef>
                <a:spcPts val="0"/>
              </a:spcBef>
              <a:spcAft>
                <a:spcPts val="0"/>
              </a:spcAft>
              <a:buSzPts val="1800"/>
              <a:buChar char="-"/>
            </a:pPr>
            <a:r>
              <a:rPr lang="en"/>
              <a:t>Allows a multi-master system</a:t>
            </a:r>
            <a:endParaRPr/>
          </a:p>
          <a:p>
            <a:pPr indent="-317500" lvl="1" marL="914400" rtl="0">
              <a:lnSpc>
                <a:spcPct val="150000"/>
              </a:lnSpc>
              <a:spcBef>
                <a:spcPts val="0"/>
              </a:spcBef>
              <a:spcAft>
                <a:spcPts val="0"/>
              </a:spcAft>
              <a:buSzPts val="1400"/>
              <a:buChar char="-"/>
            </a:pPr>
            <a:r>
              <a:rPr lang="en"/>
              <a:t>Masters can’t talk to each other over the bus</a:t>
            </a:r>
            <a:endParaRPr/>
          </a:p>
          <a:p>
            <a:pPr indent="-317500" lvl="1" marL="914400" rtl="0">
              <a:lnSpc>
                <a:spcPct val="150000"/>
              </a:lnSpc>
              <a:spcBef>
                <a:spcPts val="0"/>
              </a:spcBef>
              <a:spcAft>
                <a:spcPts val="0"/>
              </a:spcAft>
              <a:buSzPts val="1400"/>
              <a:buChar char="-"/>
            </a:pPr>
            <a:r>
              <a:rPr lang="en"/>
              <a:t>Must take turns using the bus lines</a:t>
            </a:r>
            <a:endParaRPr/>
          </a:p>
        </p:txBody>
      </p:sp>
      <p:pic>
        <p:nvPicPr>
          <p:cNvPr id="89" name="Shape 89"/>
          <p:cNvPicPr preferRelativeResize="0"/>
          <p:nvPr/>
        </p:nvPicPr>
        <p:blipFill>
          <a:blip r:embed="rId3">
            <a:alphaModFix/>
          </a:blip>
          <a:stretch>
            <a:fillRect/>
          </a:stretch>
        </p:blipFill>
        <p:spPr>
          <a:xfrm>
            <a:off x="5026825" y="809951"/>
            <a:ext cx="3830974" cy="2090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Why not I2C?</a:t>
            </a:r>
            <a:endParaRPr/>
          </a:p>
        </p:txBody>
      </p:sp>
      <p:sp>
        <p:nvSpPr>
          <p:cNvPr id="95" name="Shape 9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a:t>More complex setup (especially if MCU doesn’t have dedicated lines for it)</a:t>
            </a:r>
            <a:endParaRPr/>
          </a:p>
          <a:p>
            <a:pPr indent="-342900" lvl="0" marL="457200" rtl="0">
              <a:lnSpc>
                <a:spcPct val="150000"/>
              </a:lnSpc>
              <a:spcBef>
                <a:spcPts val="0"/>
              </a:spcBef>
              <a:spcAft>
                <a:spcPts val="0"/>
              </a:spcAft>
              <a:buSzPts val="1800"/>
              <a:buChar char="-"/>
            </a:pPr>
            <a:r>
              <a:rPr lang="en"/>
              <a:t>Lower speed </a:t>
            </a:r>
            <a:r>
              <a:rPr lang="en"/>
              <a:t>(400 KHz vs multiple MHz for SPI)</a:t>
            </a:r>
            <a:endParaRPr/>
          </a:p>
          <a:p>
            <a:pPr indent="-317500" lvl="1" marL="914400" rtl="0">
              <a:lnSpc>
                <a:spcPct val="150000"/>
              </a:lnSpc>
              <a:spcBef>
                <a:spcPts val="0"/>
              </a:spcBef>
              <a:spcAft>
                <a:spcPts val="0"/>
              </a:spcAft>
              <a:buSzPts val="1400"/>
              <a:buChar char="-"/>
            </a:pPr>
            <a:r>
              <a:rPr lang="en"/>
              <a:t>I2C uses pull-up resistors rather than push-pull ones</a:t>
            </a:r>
            <a:endParaRPr/>
          </a:p>
          <a:p>
            <a:pPr indent="-317500" lvl="1" marL="914400" rtl="0">
              <a:lnSpc>
                <a:spcPct val="150000"/>
              </a:lnSpc>
              <a:spcBef>
                <a:spcPts val="0"/>
              </a:spcBef>
              <a:spcAft>
                <a:spcPts val="0"/>
              </a:spcAft>
              <a:buSzPts val="1400"/>
              <a:buChar char="-"/>
            </a:pPr>
            <a:r>
              <a:rPr lang="en"/>
              <a:t>Due to the open-drain design, speed is limited</a:t>
            </a:r>
            <a:endParaRPr/>
          </a:p>
          <a:p>
            <a:pPr indent="-342900" lvl="0" marL="457200" rtl="0">
              <a:lnSpc>
                <a:spcPct val="150000"/>
              </a:lnSpc>
              <a:spcBef>
                <a:spcPts val="0"/>
              </a:spcBef>
              <a:spcAft>
                <a:spcPts val="0"/>
              </a:spcAft>
              <a:buSzPts val="1800"/>
              <a:buChar char="-"/>
            </a:pPr>
            <a:r>
              <a:rPr lang="en"/>
              <a:t>Requires more space for pull-up resistors on PCB</a:t>
            </a:r>
            <a:endParaRPr/>
          </a:p>
          <a:p>
            <a:pPr indent="-342900" lvl="0" marL="457200" rtl="0">
              <a:lnSpc>
                <a:spcPct val="150000"/>
              </a:lnSpc>
              <a:spcBef>
                <a:spcPts val="0"/>
              </a:spcBef>
              <a:spcAft>
                <a:spcPts val="0"/>
              </a:spcAft>
              <a:buSzPts val="1800"/>
              <a:buChar char="-"/>
            </a:pPr>
            <a:r>
              <a:rPr lang="en"/>
              <a:t>Address conflict</a:t>
            </a:r>
            <a:endParaRPr/>
          </a:p>
          <a:p>
            <a:pPr indent="-317500" lvl="1" marL="914400" rtl="0">
              <a:lnSpc>
                <a:spcPct val="150000"/>
              </a:lnSpc>
              <a:spcBef>
                <a:spcPts val="0"/>
              </a:spcBef>
              <a:spcAft>
                <a:spcPts val="0"/>
              </a:spcAft>
              <a:buSzPts val="1400"/>
              <a:buChar char="-"/>
            </a:pPr>
            <a:r>
              <a:rPr lang="en"/>
              <a:t>A conflict occurs when more than one device with the same slave address is connected to the same I2C bus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More on I2C</a:t>
            </a:r>
            <a:endParaRPr/>
          </a:p>
        </p:txBody>
      </p:sp>
      <p:sp>
        <p:nvSpPr>
          <p:cNvPr id="101" name="Shape 10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a:t>Patented interface by Philips Semiconductors (now called NXP)</a:t>
            </a:r>
            <a:endParaRPr/>
          </a:p>
          <a:p>
            <a:pPr indent="-342900" lvl="0" marL="457200" rtl="0">
              <a:lnSpc>
                <a:spcPct val="150000"/>
              </a:lnSpc>
              <a:spcBef>
                <a:spcPts val="0"/>
              </a:spcBef>
              <a:spcAft>
                <a:spcPts val="0"/>
              </a:spcAft>
              <a:buSzPts val="1800"/>
              <a:buChar char="-"/>
            </a:pPr>
            <a:r>
              <a:rPr lang="en"/>
              <a:t>Half Duplex -&gt; Only one side transmit/receive at given time</a:t>
            </a:r>
            <a:endParaRPr/>
          </a:p>
          <a:p>
            <a:pPr indent="-342900" lvl="0" marL="457200" rtl="0">
              <a:lnSpc>
                <a:spcPct val="150000"/>
              </a:lnSpc>
              <a:spcBef>
                <a:spcPts val="0"/>
              </a:spcBef>
              <a:spcAft>
                <a:spcPts val="0"/>
              </a:spcAft>
              <a:buSzPts val="1800"/>
              <a:buChar char="-"/>
            </a:pPr>
            <a:r>
              <a:rPr lang="en"/>
              <a:t>Master initiates communication and generates all clock signals</a:t>
            </a:r>
            <a:endParaRPr/>
          </a:p>
          <a:p>
            <a:pPr indent="-342900" lvl="0" marL="457200" rtl="0">
              <a:lnSpc>
                <a:spcPct val="150000"/>
              </a:lnSpc>
              <a:spcBef>
                <a:spcPts val="0"/>
              </a:spcBef>
              <a:spcAft>
                <a:spcPts val="0"/>
              </a:spcAft>
              <a:buSzPts val="1800"/>
              <a:buChar char="-"/>
            </a:pPr>
            <a:r>
              <a:rPr lang="en"/>
              <a:t>M</a:t>
            </a:r>
            <a:r>
              <a:rPr lang="en"/>
              <a:t>ost I2C devices can communicate at 100kHz or 400kHz</a:t>
            </a:r>
            <a:endParaRPr/>
          </a:p>
          <a:p>
            <a:pPr indent="-317500" lvl="1" marL="914400" rtl="0">
              <a:lnSpc>
                <a:spcPct val="150000"/>
              </a:lnSpc>
              <a:spcBef>
                <a:spcPts val="0"/>
              </a:spcBef>
              <a:spcAft>
                <a:spcPts val="0"/>
              </a:spcAft>
              <a:buSzPts val="1400"/>
              <a:buChar char="-"/>
            </a:pPr>
            <a:r>
              <a:rPr lang="en"/>
              <a:t>Slow = 100 Kbps, fast = 400 Kbps, high-speed = 3.4 Mbps</a:t>
            </a:r>
            <a:endParaRPr/>
          </a:p>
          <a:p>
            <a:pPr indent="-342900" lvl="0" marL="457200" rtl="0">
              <a:lnSpc>
                <a:spcPct val="150000"/>
              </a:lnSpc>
              <a:spcBef>
                <a:spcPts val="0"/>
              </a:spcBef>
              <a:spcAft>
                <a:spcPts val="0"/>
              </a:spcAft>
              <a:buSzPts val="1800"/>
              <a:buChar char="-"/>
            </a:pPr>
            <a:r>
              <a:rPr lang="en"/>
              <a:t>Overhead</a:t>
            </a:r>
            <a:endParaRPr/>
          </a:p>
          <a:p>
            <a:pPr indent="-317500" lvl="1" marL="914400">
              <a:lnSpc>
                <a:spcPct val="150000"/>
              </a:lnSpc>
              <a:spcBef>
                <a:spcPts val="0"/>
              </a:spcBef>
              <a:spcAft>
                <a:spcPts val="0"/>
              </a:spcAft>
              <a:buSzPts val="1400"/>
              <a:buChar char="-"/>
            </a:pPr>
            <a:r>
              <a:rPr lang="en"/>
              <a:t>for every 8 bits of data to be sent, one extra ACK bit must be transmitted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More on I2C (cont.)</a:t>
            </a:r>
            <a:endParaRPr/>
          </a:p>
        </p:txBody>
      </p:sp>
      <p:sp>
        <p:nvSpPr>
          <p:cNvPr id="107" name="Shape 10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Open-drain drivers act like wired-AND:</a:t>
            </a:r>
            <a:endParaRPr/>
          </a:p>
          <a:p>
            <a:pPr indent="0" lvl="0" marL="0">
              <a:spcBef>
                <a:spcPts val="1600"/>
              </a:spcBef>
              <a:spcAft>
                <a:spcPts val="1600"/>
              </a:spcAft>
              <a:buNone/>
            </a:pPr>
            <a:r>
              <a:t/>
            </a:r>
            <a:endParaRPr/>
          </a:p>
        </p:txBody>
      </p:sp>
      <p:pic>
        <p:nvPicPr>
          <p:cNvPr id="108" name="Shape 108"/>
          <p:cNvPicPr preferRelativeResize="0"/>
          <p:nvPr/>
        </p:nvPicPr>
        <p:blipFill>
          <a:blip r:embed="rId3">
            <a:alphaModFix/>
          </a:blip>
          <a:stretch>
            <a:fillRect/>
          </a:stretch>
        </p:blipFill>
        <p:spPr>
          <a:xfrm>
            <a:off x="4674825" y="2299125"/>
            <a:ext cx="4219550" cy="2269600"/>
          </a:xfrm>
          <a:prstGeom prst="rect">
            <a:avLst/>
          </a:prstGeom>
          <a:noFill/>
          <a:ln>
            <a:noFill/>
          </a:ln>
        </p:spPr>
      </p:pic>
      <p:pic>
        <p:nvPicPr>
          <p:cNvPr id="109" name="Shape 109"/>
          <p:cNvPicPr preferRelativeResize="0"/>
          <p:nvPr/>
        </p:nvPicPr>
        <p:blipFill>
          <a:blip r:embed="rId4">
            <a:alphaModFix/>
          </a:blip>
          <a:stretch>
            <a:fillRect/>
          </a:stretch>
        </p:blipFill>
        <p:spPr>
          <a:xfrm>
            <a:off x="523070" y="2299125"/>
            <a:ext cx="3925925" cy="2269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More on I2C (cont.)</a:t>
            </a:r>
            <a:endParaRPr/>
          </a:p>
        </p:txBody>
      </p:sp>
      <p:sp>
        <p:nvSpPr>
          <p:cNvPr id="115" name="Shape 115"/>
          <p:cNvSpPr txBox="1"/>
          <p:nvPr>
            <p:ph idx="1" type="body"/>
          </p:nvPr>
        </p:nvSpPr>
        <p:spPr>
          <a:xfrm>
            <a:off x="292475" y="1310400"/>
            <a:ext cx="4283400" cy="32583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AutoNum type="arabicPeriod"/>
            </a:pPr>
            <a:r>
              <a:rPr lang="en" sz="1600"/>
              <a:t>Master generates start condition, 8 bit data word, ACK bit and then stop</a:t>
            </a:r>
            <a:endParaRPr sz="1600"/>
          </a:p>
          <a:p>
            <a:pPr indent="-330200" lvl="0" marL="457200" rtl="0">
              <a:spcBef>
                <a:spcPts val="0"/>
              </a:spcBef>
              <a:spcAft>
                <a:spcPts val="0"/>
              </a:spcAft>
              <a:buSzPts val="1600"/>
              <a:buAutoNum type="arabicPeriod"/>
            </a:pPr>
            <a:r>
              <a:rPr lang="en" sz="1600"/>
              <a:t>Except start/stop, all other data bits done when SCL is low</a:t>
            </a:r>
            <a:endParaRPr sz="1600"/>
          </a:p>
          <a:p>
            <a:pPr indent="-330200" lvl="0" marL="457200" rtl="0">
              <a:spcBef>
                <a:spcPts val="0"/>
              </a:spcBef>
              <a:spcAft>
                <a:spcPts val="0"/>
              </a:spcAft>
              <a:buSzPts val="1600"/>
              <a:buAutoNum type="arabicPeriod"/>
            </a:pPr>
            <a:r>
              <a:rPr lang="en" sz="1600"/>
              <a:t>Start = SDA goes high to low while SCL is high</a:t>
            </a:r>
            <a:endParaRPr sz="1600"/>
          </a:p>
          <a:p>
            <a:pPr indent="-330200" lvl="0" marL="457200" rtl="0">
              <a:spcBef>
                <a:spcPts val="0"/>
              </a:spcBef>
              <a:spcAft>
                <a:spcPts val="0"/>
              </a:spcAft>
              <a:buSzPts val="1600"/>
              <a:buAutoNum type="arabicPeriod"/>
            </a:pPr>
            <a:r>
              <a:rPr lang="en" sz="1600"/>
              <a:t>Stop </a:t>
            </a:r>
            <a:r>
              <a:rPr lang="en" sz="1600"/>
              <a:t>= </a:t>
            </a:r>
            <a:r>
              <a:rPr lang="en" sz="1600"/>
              <a:t> SDA low to high while SCL is high</a:t>
            </a:r>
            <a:endParaRPr sz="1600"/>
          </a:p>
          <a:p>
            <a:pPr indent="-330200" lvl="0" marL="457200" rtl="0">
              <a:spcBef>
                <a:spcPts val="0"/>
              </a:spcBef>
              <a:spcAft>
                <a:spcPts val="0"/>
              </a:spcAft>
              <a:buSzPts val="1600"/>
              <a:buAutoNum type="arabicPeriod"/>
            </a:pPr>
            <a:r>
              <a:rPr lang="en" sz="1600"/>
              <a:t>Ack = pulling SDA line low (receiver) while master releases it and allows it to float high</a:t>
            </a:r>
            <a:endParaRPr sz="1600"/>
          </a:p>
          <a:p>
            <a:pPr indent="-330200" lvl="0" marL="457200">
              <a:spcBef>
                <a:spcPts val="0"/>
              </a:spcBef>
              <a:spcAft>
                <a:spcPts val="0"/>
              </a:spcAft>
              <a:buSzPts val="1600"/>
              <a:buAutoNum type="arabicPeriod"/>
            </a:pPr>
            <a:r>
              <a:rPr lang="en" sz="1600"/>
              <a:t>Clock stretching = slave pulls SCL low if it needs more time to process data bit</a:t>
            </a:r>
            <a:endParaRPr sz="1600"/>
          </a:p>
        </p:txBody>
      </p:sp>
      <p:pic>
        <p:nvPicPr>
          <p:cNvPr id="116" name="Shape 116"/>
          <p:cNvPicPr preferRelativeResize="0"/>
          <p:nvPr/>
        </p:nvPicPr>
        <p:blipFill>
          <a:blip r:embed="rId3">
            <a:alphaModFix/>
          </a:blip>
          <a:stretch>
            <a:fillRect/>
          </a:stretch>
        </p:blipFill>
        <p:spPr>
          <a:xfrm>
            <a:off x="4682895" y="2027600"/>
            <a:ext cx="4283425" cy="1823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