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https://www.arduino.cc/en/Reference/SPI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https://visualgdb.com/tutorials/arm/stm32/spi/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333333"/>
                </a:solidFill>
                <a:highlight>
                  <a:srgbClr val="FFFFFF"/>
                </a:highlight>
              </a:rPr>
              <a:t>Because the master always generates the clock signal, it must know in advance when a slave needs to return data and how much data will be returned. This is very different than asynchronous serial, where random amounts of data can be sent in either direction at any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SS (slave select) is usually held high. Just before a signal is sent to the slave, it is brought low, which activates the slave</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SPI Communication</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Sahil &amp; Liz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SPI using Arduino</a:t>
            </a:r>
            <a:endParaRPr/>
          </a:p>
        </p:txBody>
      </p:sp>
      <p:sp>
        <p:nvSpPr>
          <p:cNvPr id="131" name="Shape 1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SPI.begin() -&gt; Start all lines and CPU in SPI mode (allows interrupts)</a:t>
            </a:r>
            <a:endParaRPr/>
          </a:p>
          <a:p>
            <a:pPr indent="-317500" lvl="1" marL="914400" rtl="0">
              <a:spcBef>
                <a:spcPts val="0"/>
              </a:spcBef>
              <a:spcAft>
                <a:spcPts val="0"/>
              </a:spcAft>
              <a:buSzPts val="1400"/>
              <a:buChar char="-"/>
            </a:pPr>
            <a:r>
              <a:rPr lang="en"/>
              <a:t>Will need to set the SS pin to low and high here</a:t>
            </a:r>
            <a:endParaRPr/>
          </a:p>
          <a:p>
            <a:pPr indent="-317500" lvl="1" marL="914400" rtl="0">
              <a:spcBef>
                <a:spcPts val="0"/>
              </a:spcBef>
              <a:spcAft>
                <a:spcPts val="0"/>
              </a:spcAft>
              <a:buSzPts val="1400"/>
              <a:buChar char="-"/>
            </a:pPr>
            <a:r>
              <a:rPr lang="en"/>
              <a:t>SPI.transfer(dataToSend)	</a:t>
            </a:r>
            <a:endParaRPr/>
          </a:p>
          <a:p>
            <a:pPr indent="-342900" lvl="0" marL="457200" rtl="0">
              <a:spcBef>
                <a:spcPts val="0"/>
              </a:spcBef>
              <a:spcAft>
                <a:spcPts val="0"/>
              </a:spcAft>
              <a:buSzPts val="1800"/>
              <a:buChar char="-"/>
            </a:pPr>
            <a:r>
              <a:rPr lang="en"/>
              <a:t>SPI.beginTransaction() -&gt; Start SPI, but blocks interrupts</a:t>
            </a:r>
            <a:endParaRPr/>
          </a:p>
          <a:p>
            <a:pPr indent="-317500" lvl="1" marL="914400" rtl="0">
              <a:spcBef>
                <a:spcPts val="0"/>
              </a:spcBef>
              <a:spcAft>
                <a:spcPts val="0"/>
              </a:spcAft>
              <a:buSzPts val="1400"/>
              <a:buChar char="-"/>
            </a:pPr>
            <a:r>
              <a:rPr lang="en"/>
              <a:t>Set the slave pin to LOW, then SPI.transfer(dataToSend) then set the slave pin to HIGH, then SPI.endTransaction()</a:t>
            </a:r>
            <a:endParaRPr/>
          </a:p>
          <a:p>
            <a:pPr indent="-317500" lvl="1" marL="914400" rtl="0">
              <a:spcBef>
                <a:spcPts val="0"/>
              </a:spcBef>
              <a:spcAft>
                <a:spcPts val="0"/>
              </a:spcAft>
              <a:buSzPts val="1400"/>
              <a:buChar char="-"/>
            </a:pPr>
            <a:r>
              <a:rPr lang="en"/>
              <a:t>SPI.beginTransaction(SPISettings(14000000, MSBFIRST, SPI_MODE0))</a:t>
            </a:r>
            <a:endParaRPr/>
          </a:p>
          <a:p>
            <a:pPr indent="-342900" lvl="0" marL="457200" rtl="0">
              <a:spcBef>
                <a:spcPts val="0"/>
              </a:spcBef>
              <a:spcAft>
                <a:spcPts val="0"/>
              </a:spcAft>
              <a:buSzPts val="1800"/>
              <a:buChar char="-"/>
            </a:pPr>
            <a:r>
              <a:rPr lang="en"/>
              <a:t>The data to send is 1 Byte at a time</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4892425" y="3455446"/>
            <a:ext cx="4251575" cy="154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SPI using MBED</a:t>
            </a:r>
            <a:endParaRPr/>
          </a:p>
        </p:txBody>
      </p:sp>
      <p:pic>
        <p:nvPicPr>
          <p:cNvPr id="138" name="Shape 138"/>
          <p:cNvPicPr preferRelativeResize="0"/>
          <p:nvPr/>
        </p:nvPicPr>
        <p:blipFill>
          <a:blip r:embed="rId3">
            <a:alphaModFix/>
          </a:blip>
          <a:stretch>
            <a:fillRect/>
          </a:stretch>
        </p:blipFill>
        <p:spPr>
          <a:xfrm>
            <a:off x="633550" y="1225525"/>
            <a:ext cx="7876910" cy="368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SPI STM32 Library</a:t>
            </a:r>
            <a:endParaRPr/>
          </a:p>
        </p:txBody>
      </p:sp>
      <p:pic>
        <p:nvPicPr>
          <p:cNvPr id="144" name="Shape 144"/>
          <p:cNvPicPr preferRelativeResize="0"/>
          <p:nvPr/>
        </p:nvPicPr>
        <p:blipFill rotWithShape="1">
          <a:blip r:embed="rId3">
            <a:alphaModFix/>
          </a:blip>
          <a:srcRect b="0" l="7317" r="37372" t="0"/>
          <a:stretch/>
        </p:blipFill>
        <p:spPr>
          <a:xfrm>
            <a:off x="573675" y="1304825"/>
            <a:ext cx="3183524" cy="1833400"/>
          </a:xfrm>
          <a:prstGeom prst="rect">
            <a:avLst/>
          </a:prstGeom>
          <a:noFill/>
          <a:ln>
            <a:noFill/>
          </a:ln>
        </p:spPr>
      </p:pic>
      <p:pic>
        <p:nvPicPr>
          <p:cNvPr id="145" name="Shape 145"/>
          <p:cNvPicPr preferRelativeResize="0"/>
          <p:nvPr/>
        </p:nvPicPr>
        <p:blipFill>
          <a:blip r:embed="rId4">
            <a:alphaModFix/>
          </a:blip>
          <a:stretch>
            <a:fillRect/>
          </a:stretch>
        </p:blipFill>
        <p:spPr>
          <a:xfrm>
            <a:off x="573675" y="3138225"/>
            <a:ext cx="4118751" cy="1724600"/>
          </a:xfrm>
          <a:prstGeom prst="rect">
            <a:avLst/>
          </a:prstGeom>
          <a:noFill/>
          <a:ln>
            <a:noFill/>
          </a:ln>
        </p:spPr>
      </p:pic>
      <p:pic>
        <p:nvPicPr>
          <p:cNvPr id="146" name="Shape 146"/>
          <p:cNvPicPr preferRelativeResize="0"/>
          <p:nvPr/>
        </p:nvPicPr>
        <p:blipFill>
          <a:blip r:embed="rId5">
            <a:alphaModFix/>
          </a:blip>
          <a:stretch>
            <a:fillRect/>
          </a:stretch>
        </p:blipFill>
        <p:spPr>
          <a:xfrm>
            <a:off x="3949800" y="2013450"/>
            <a:ext cx="5075100" cy="1022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Hardware Setup</a:t>
            </a:r>
            <a:endParaRPr/>
          </a:p>
        </p:txBody>
      </p:sp>
      <p:sp>
        <p:nvSpPr>
          <p:cNvPr id="152" name="Shape 1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101600" marR="101600" rtl="0">
              <a:lnSpc>
                <a:spcPct val="142500"/>
              </a:lnSpc>
              <a:spcBef>
                <a:spcPts val="0"/>
              </a:spcBef>
              <a:spcAft>
                <a:spcPts val="0"/>
              </a:spcAft>
              <a:buNone/>
            </a:pPr>
            <a:r>
              <a:rPr lang="en" sz="1200"/>
              <a:t>Arduino -------------- Serial 7-Segment</a:t>
            </a:r>
            <a:br>
              <a:rPr lang="en" sz="1200"/>
            </a:br>
            <a:r>
              <a:rPr lang="en" sz="1200"/>
              <a:t>     5V   --------------------  VCC</a:t>
            </a:r>
            <a:br>
              <a:rPr lang="en" sz="1200"/>
            </a:br>
            <a:r>
              <a:rPr lang="en" sz="1200"/>
              <a:t>    GND  ------------------  GND</a:t>
            </a:r>
            <a:br>
              <a:rPr lang="en" sz="1200"/>
            </a:br>
            <a:r>
              <a:rPr lang="en" sz="1200"/>
              <a:t>      8   --------------------  SS</a:t>
            </a:r>
            <a:br>
              <a:rPr lang="en" sz="1200"/>
            </a:br>
            <a:r>
              <a:rPr lang="en" sz="1200"/>
              <a:t>     11   --------------------  SDI</a:t>
            </a:r>
            <a:br>
              <a:rPr lang="en" sz="1200"/>
            </a:br>
            <a:r>
              <a:rPr lang="en" sz="1200"/>
              <a:t>     13   --------------------  SCK</a:t>
            </a:r>
            <a:endParaRPr sz="1200"/>
          </a:p>
          <a:p>
            <a:pPr indent="0" lvl="0" marL="0">
              <a:spcBef>
                <a:spcPts val="1500"/>
              </a:spcBef>
              <a:spcAft>
                <a:spcPts val="1600"/>
              </a:spcAft>
              <a:buNone/>
            </a:pPr>
            <a:r>
              <a:t/>
            </a:r>
            <a:endParaRPr/>
          </a:p>
        </p:txBody>
      </p:sp>
      <p:pic>
        <p:nvPicPr>
          <p:cNvPr id="153" name="Shape 153"/>
          <p:cNvPicPr preferRelativeResize="0"/>
          <p:nvPr/>
        </p:nvPicPr>
        <p:blipFill>
          <a:blip r:embed="rId3">
            <a:alphaModFix/>
          </a:blip>
          <a:stretch>
            <a:fillRect/>
          </a:stretch>
        </p:blipFill>
        <p:spPr>
          <a:xfrm>
            <a:off x="3825387" y="1054212"/>
            <a:ext cx="5141125" cy="372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I^2C vs SPI</a:t>
            </a:r>
            <a:endParaRPr/>
          </a:p>
        </p:txBody>
      </p:sp>
      <p:sp>
        <p:nvSpPr>
          <p:cNvPr id="159" name="Shape 15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a:t>I^2C (hereby I2C):</a:t>
            </a:r>
            <a:endParaRPr/>
          </a:p>
          <a:p>
            <a:pPr indent="-342900" lvl="0" marL="457200" rtl="0">
              <a:lnSpc>
                <a:spcPct val="150000"/>
              </a:lnSpc>
              <a:spcBef>
                <a:spcPts val="1600"/>
              </a:spcBef>
              <a:spcAft>
                <a:spcPts val="0"/>
              </a:spcAft>
              <a:buSzPts val="1800"/>
              <a:buChar char="-"/>
            </a:pPr>
            <a:r>
              <a:rPr lang="en"/>
              <a:t>Only 2 lines, vs sum(3 + #slave devices) for SPI</a:t>
            </a:r>
            <a:endParaRPr/>
          </a:p>
          <a:p>
            <a:pPr indent="-342900" lvl="0" marL="457200" rtl="0">
              <a:lnSpc>
                <a:spcPct val="150000"/>
              </a:lnSpc>
              <a:spcBef>
                <a:spcPts val="0"/>
              </a:spcBef>
              <a:spcAft>
                <a:spcPts val="0"/>
              </a:spcAft>
              <a:buSzPts val="1800"/>
              <a:buChar char="-"/>
            </a:pPr>
            <a:r>
              <a:rPr lang="en"/>
              <a:t>More complex setup (especially if MCU doesn’t have dedicated lines for it)</a:t>
            </a:r>
            <a:endParaRPr/>
          </a:p>
          <a:p>
            <a:pPr indent="-342900" lvl="0" marL="457200" rtl="0">
              <a:lnSpc>
                <a:spcPct val="150000"/>
              </a:lnSpc>
              <a:spcBef>
                <a:spcPts val="0"/>
              </a:spcBef>
              <a:spcAft>
                <a:spcPts val="0"/>
              </a:spcAft>
              <a:buSzPts val="1800"/>
              <a:buChar char="-"/>
            </a:pPr>
            <a:r>
              <a:rPr lang="en"/>
              <a:t>Lower speed (400 KHz vs multiple MHz for SPI)</a:t>
            </a:r>
            <a:endParaRPr/>
          </a:p>
          <a:p>
            <a:pPr indent="-342900" lvl="0" marL="457200" rtl="0">
              <a:lnSpc>
                <a:spcPct val="150000"/>
              </a:lnSpc>
              <a:spcBef>
                <a:spcPts val="0"/>
              </a:spcBef>
              <a:spcAft>
                <a:spcPts val="0"/>
              </a:spcAft>
              <a:buSzPts val="1800"/>
              <a:buChar char="-"/>
            </a:pPr>
            <a:r>
              <a:rPr lang="en"/>
              <a:t>Can have dynamic format of data</a:t>
            </a:r>
            <a:endParaRPr/>
          </a:p>
          <a:p>
            <a:pPr indent="-342900" lvl="0" marL="457200" rtl="0">
              <a:lnSpc>
                <a:spcPct val="150000"/>
              </a:lnSpc>
              <a:spcBef>
                <a:spcPts val="0"/>
              </a:spcBef>
              <a:spcAft>
                <a:spcPts val="0"/>
              </a:spcAft>
              <a:buSzPts val="1800"/>
              <a:buChar char="-"/>
            </a:pPr>
            <a:r>
              <a:rPr lang="en"/>
              <a:t>Requires acks for messages (like TCP)s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SPI?</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t/>
            </a:r>
            <a:endParaRPr b="1"/>
          </a:p>
          <a:p>
            <a:pPr indent="0" lvl="0" marL="0">
              <a:lnSpc>
                <a:spcPct val="150000"/>
              </a:lnSpc>
              <a:spcBef>
                <a:spcPts val="1600"/>
              </a:spcBef>
              <a:spcAft>
                <a:spcPts val="1600"/>
              </a:spcAft>
              <a:buNone/>
            </a:pPr>
            <a:r>
              <a:rPr b="1" lang="en"/>
              <a:t>Serial Peripheral Interface</a:t>
            </a:r>
            <a:r>
              <a:rPr lang="en"/>
              <a:t> is </a:t>
            </a:r>
            <a:r>
              <a:rPr lang="en">
                <a:solidFill>
                  <a:srgbClr val="333333"/>
                </a:solidFill>
                <a:highlight>
                  <a:srgbClr val="FFFFFF"/>
                </a:highlight>
              </a:rPr>
              <a:t>an interface bus commonly used to send data between microcontrollers and small peripherals such as shift registers, sensors, and SD cards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not serial ports?</a:t>
            </a:r>
            <a:endParaRPr/>
          </a:p>
        </p:txBody>
      </p:sp>
      <p:sp>
        <p:nvSpPr>
          <p:cNvPr id="79" name="Shape 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a:t>Asynchronous: </a:t>
            </a:r>
            <a:endParaRPr/>
          </a:p>
          <a:p>
            <a:pPr indent="-342900" lvl="0" marL="457200" rtl="0">
              <a:lnSpc>
                <a:spcPct val="150000"/>
              </a:lnSpc>
              <a:spcBef>
                <a:spcPts val="1600"/>
              </a:spcBef>
              <a:spcAft>
                <a:spcPts val="0"/>
              </a:spcAft>
              <a:buSzPts val="1800"/>
              <a:buChar char="-"/>
            </a:pPr>
            <a:r>
              <a:rPr lang="en"/>
              <a:t>Two systems with </a:t>
            </a:r>
            <a:r>
              <a:rPr b="1" lang="en"/>
              <a:t>different clocks</a:t>
            </a:r>
            <a:r>
              <a:rPr lang="en"/>
              <a:t> to communicate with each other</a:t>
            </a:r>
            <a:endParaRPr/>
          </a:p>
          <a:p>
            <a:pPr indent="-342900" lvl="0" marL="457200" rtl="0">
              <a:lnSpc>
                <a:spcPct val="150000"/>
              </a:lnSpc>
              <a:spcBef>
                <a:spcPts val="0"/>
              </a:spcBef>
              <a:spcAft>
                <a:spcPts val="0"/>
              </a:spcAft>
              <a:buSzPts val="1800"/>
              <a:buChar char="-"/>
            </a:pPr>
            <a:r>
              <a:rPr lang="en"/>
              <a:t>Adds </a:t>
            </a:r>
            <a:r>
              <a:rPr b="1" lang="en"/>
              <a:t>extra start and stop bits </a:t>
            </a:r>
            <a:r>
              <a:rPr lang="en"/>
              <a:t>to help receiver sync at the start of each byte→ too much overhead</a:t>
            </a:r>
            <a:endParaRPr/>
          </a:p>
          <a:p>
            <a:pPr indent="-342900" lvl="0" marL="457200" rtl="0">
              <a:lnSpc>
                <a:spcPct val="150000"/>
              </a:lnSpc>
              <a:spcBef>
                <a:spcPts val="0"/>
              </a:spcBef>
              <a:spcAft>
                <a:spcPts val="0"/>
              </a:spcAft>
              <a:buSzPts val="1800"/>
              <a:buChar char="-"/>
            </a:pPr>
            <a:r>
              <a:rPr lang="en"/>
              <a:t>Both sides must agree on the </a:t>
            </a:r>
            <a:r>
              <a:rPr b="1" lang="en"/>
              <a:t>transmission speed</a:t>
            </a:r>
            <a:endParaRPr b="1"/>
          </a:p>
          <a:p>
            <a:pPr indent="-317500" lvl="1" marL="914400" rtl="0">
              <a:lnSpc>
                <a:spcPct val="150000"/>
              </a:lnSpc>
              <a:spcBef>
                <a:spcPts val="0"/>
              </a:spcBef>
              <a:spcAft>
                <a:spcPts val="0"/>
              </a:spcAft>
              <a:buSzPts val="1400"/>
              <a:buChar char="-"/>
            </a:pPr>
            <a:r>
              <a:rPr b="1" lang="en"/>
              <a:t>ie. 9600 bits/sec on both sides</a:t>
            </a:r>
            <a:endParaRPr b="1"/>
          </a:p>
          <a:p>
            <a:pPr indent="-317500" lvl="1" marL="914400" rtl="0">
              <a:lnSpc>
                <a:spcPct val="150000"/>
              </a:lnSpc>
              <a:spcBef>
                <a:spcPts val="0"/>
              </a:spcBef>
              <a:spcAft>
                <a:spcPts val="0"/>
              </a:spcAft>
              <a:buSzPts val="1400"/>
              <a:buChar char="-"/>
            </a:pPr>
            <a:r>
              <a:rPr b="1" lang="en"/>
              <a:t>Adjust Serial Monitor accordingly</a:t>
            </a:r>
            <a:endParaRPr b="1"/>
          </a:p>
          <a:p>
            <a:pPr indent="0" lvl="0" marL="0">
              <a:lnSpc>
                <a:spcPct val="150000"/>
              </a:lnSpc>
              <a:spcBef>
                <a:spcPts val="1600"/>
              </a:spcBef>
              <a:spcAft>
                <a:spcPts val="0"/>
              </a:spcAft>
              <a:buNone/>
            </a:pPr>
            <a:r>
              <a:t/>
            </a:r>
            <a:endParaRPr/>
          </a:p>
          <a:p>
            <a:pPr indent="0" lvl="0" marL="0">
              <a:lnSpc>
                <a:spcPct val="150000"/>
              </a:lnSpc>
              <a:spcBef>
                <a:spcPts val="1600"/>
              </a:spcBef>
              <a:spcAft>
                <a:spcPts val="1600"/>
              </a:spcAft>
              <a:buNone/>
            </a:pPr>
            <a:r>
              <a:t/>
            </a:r>
            <a:endParaRPr/>
          </a:p>
        </p:txBody>
      </p:sp>
      <p:pic>
        <p:nvPicPr>
          <p:cNvPr id="80" name="Shape 80"/>
          <p:cNvPicPr preferRelativeResize="0"/>
          <p:nvPr/>
        </p:nvPicPr>
        <p:blipFill>
          <a:blip r:embed="rId3">
            <a:alphaModFix/>
          </a:blip>
          <a:stretch>
            <a:fillRect/>
          </a:stretch>
        </p:blipFill>
        <p:spPr>
          <a:xfrm>
            <a:off x="6025700" y="86700"/>
            <a:ext cx="2729200" cy="175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SPI then?</a:t>
            </a:r>
            <a:endParaRPr/>
          </a:p>
        </p:txBody>
      </p:sp>
      <p:sp>
        <p:nvSpPr>
          <p:cNvPr id="86" name="Shape 8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Synchronous:</a:t>
            </a:r>
            <a:endParaRPr/>
          </a:p>
          <a:p>
            <a:pPr indent="-342900" lvl="0" marL="457200" rtl="0">
              <a:lnSpc>
                <a:spcPct val="150000"/>
              </a:lnSpc>
              <a:spcBef>
                <a:spcPts val="1600"/>
              </a:spcBef>
              <a:spcAft>
                <a:spcPts val="0"/>
              </a:spcAft>
              <a:buSzPts val="1800"/>
              <a:buChar char="-"/>
            </a:pPr>
            <a:r>
              <a:rPr lang="en"/>
              <a:t>A </a:t>
            </a:r>
            <a:r>
              <a:rPr b="1" lang="en"/>
              <a:t>global clock</a:t>
            </a:r>
            <a:r>
              <a:rPr lang="en"/>
              <a:t> that keeps both sides in sync</a:t>
            </a:r>
            <a:endParaRPr/>
          </a:p>
          <a:p>
            <a:pPr indent="-317500" lvl="1" marL="914400" rtl="0">
              <a:lnSpc>
                <a:spcPct val="150000"/>
              </a:lnSpc>
              <a:spcBef>
                <a:spcPts val="0"/>
              </a:spcBef>
              <a:spcAft>
                <a:spcPts val="0"/>
              </a:spcAft>
              <a:buSzPts val="1400"/>
              <a:buChar char="-"/>
            </a:pPr>
            <a:r>
              <a:rPr b="1" lang="en"/>
              <a:t>SCK</a:t>
            </a:r>
            <a:r>
              <a:rPr lang="en"/>
              <a:t> or </a:t>
            </a:r>
            <a:r>
              <a:rPr b="1" lang="en"/>
              <a:t>CLK</a:t>
            </a:r>
            <a:endParaRPr b="1"/>
          </a:p>
          <a:p>
            <a:pPr indent="-342900" lvl="0" marL="457200" rtl="0">
              <a:lnSpc>
                <a:spcPct val="150000"/>
              </a:lnSpc>
              <a:spcBef>
                <a:spcPts val="0"/>
              </a:spcBef>
              <a:spcAft>
                <a:spcPts val="0"/>
              </a:spcAft>
              <a:buSzPts val="1800"/>
              <a:buChar char="-"/>
            </a:pPr>
            <a:r>
              <a:rPr lang="en"/>
              <a:t>No need to agree on transmission speed</a:t>
            </a:r>
            <a:endParaRPr/>
          </a:p>
          <a:p>
            <a:pPr indent="-342900" lvl="0" marL="457200" rtl="0">
              <a:lnSpc>
                <a:spcPct val="150000"/>
              </a:lnSpc>
              <a:spcBef>
                <a:spcPts val="0"/>
              </a:spcBef>
              <a:spcAft>
                <a:spcPts val="0"/>
              </a:spcAft>
              <a:buSzPts val="1800"/>
              <a:buChar char="-"/>
            </a:pPr>
            <a:r>
              <a:rPr lang="en"/>
              <a:t>The receiver samples the bits on the </a:t>
            </a:r>
            <a:r>
              <a:rPr b="1" lang="en"/>
              <a:t>rising or falling edge</a:t>
            </a:r>
            <a:r>
              <a:rPr lang="en"/>
              <a:t> of the signal</a:t>
            </a:r>
            <a:endParaRPr/>
          </a:p>
          <a:p>
            <a:pPr indent="-342900" lvl="0" marL="457200" rtl="0">
              <a:lnSpc>
                <a:spcPct val="150000"/>
              </a:lnSpc>
              <a:spcBef>
                <a:spcPts val="0"/>
              </a:spcBef>
              <a:spcAft>
                <a:spcPts val="0"/>
              </a:spcAft>
              <a:buSzPts val="1800"/>
              <a:buChar char="-"/>
            </a:pPr>
            <a:r>
              <a:rPr lang="en"/>
              <a:t>Much simpler hardware (can be a simple shift register)</a:t>
            </a:r>
            <a:endParaRPr b="1"/>
          </a:p>
          <a:p>
            <a:pPr indent="-342900" lvl="0" marL="457200" rtl="0">
              <a:lnSpc>
                <a:spcPct val="150000"/>
              </a:lnSpc>
              <a:spcBef>
                <a:spcPts val="0"/>
              </a:spcBef>
              <a:spcAft>
                <a:spcPts val="0"/>
              </a:spcAft>
              <a:buSzPts val="1800"/>
              <a:buChar char="-"/>
            </a:pPr>
            <a:r>
              <a:rPr b="1" lang="en"/>
              <a:t>No speed limit!</a:t>
            </a:r>
            <a:endParaRPr b="1"/>
          </a:p>
          <a:p>
            <a:pPr indent="-317500" lvl="1" marL="914400">
              <a:lnSpc>
                <a:spcPct val="150000"/>
              </a:lnSpc>
              <a:spcBef>
                <a:spcPts val="0"/>
              </a:spcBef>
              <a:spcAft>
                <a:spcPts val="0"/>
              </a:spcAft>
              <a:buSzPts val="1400"/>
              <a:buChar char="-"/>
            </a:pPr>
            <a:r>
              <a:rPr lang="en"/>
              <a:t>Can go over 10 Mbps potentially!</a:t>
            </a:r>
            <a:endParaRPr/>
          </a:p>
        </p:txBody>
      </p:sp>
      <p:pic>
        <p:nvPicPr>
          <p:cNvPr id="87" name="Shape 87"/>
          <p:cNvPicPr preferRelativeResize="0"/>
          <p:nvPr/>
        </p:nvPicPr>
        <p:blipFill>
          <a:blip r:embed="rId3">
            <a:alphaModFix/>
          </a:blip>
          <a:stretch>
            <a:fillRect/>
          </a:stretch>
        </p:blipFill>
        <p:spPr>
          <a:xfrm>
            <a:off x="5931000" y="270150"/>
            <a:ext cx="2901300" cy="212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not SPI?</a:t>
            </a:r>
            <a:endParaRPr/>
          </a:p>
        </p:txBody>
      </p:sp>
      <p:sp>
        <p:nvSpPr>
          <p:cNvPr id="93" name="Shape 9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SPI seems so good! Are there any downsides?</a:t>
            </a:r>
            <a:endParaRPr/>
          </a:p>
          <a:p>
            <a:pPr indent="-342900" lvl="0" marL="457200" rtl="0">
              <a:lnSpc>
                <a:spcPct val="150000"/>
              </a:lnSpc>
              <a:spcBef>
                <a:spcPts val="1600"/>
              </a:spcBef>
              <a:spcAft>
                <a:spcPts val="0"/>
              </a:spcAft>
              <a:buSzPts val="1800"/>
              <a:buChar char="-"/>
            </a:pPr>
            <a:r>
              <a:rPr lang="en"/>
              <a:t>R</a:t>
            </a:r>
            <a:r>
              <a:rPr lang="en"/>
              <a:t>equires </a:t>
            </a:r>
            <a:r>
              <a:rPr b="1" lang="en"/>
              <a:t>more signal lines</a:t>
            </a:r>
            <a:r>
              <a:rPr lang="en"/>
              <a:t> (wires) </a:t>
            </a:r>
            <a:endParaRPr/>
          </a:p>
          <a:p>
            <a:pPr indent="-342900" lvl="0" marL="457200" rtl="0">
              <a:lnSpc>
                <a:spcPct val="150000"/>
              </a:lnSpc>
              <a:spcBef>
                <a:spcPts val="0"/>
              </a:spcBef>
              <a:spcAft>
                <a:spcPts val="0"/>
              </a:spcAft>
              <a:buSzPts val="1800"/>
              <a:buChar char="-"/>
            </a:pPr>
            <a:r>
              <a:rPr lang="en"/>
              <a:t>The communications must be well-defined in advance </a:t>
            </a:r>
            <a:endParaRPr/>
          </a:p>
          <a:p>
            <a:pPr indent="-317500" lvl="1" marL="914400" rtl="0">
              <a:lnSpc>
                <a:spcPct val="150000"/>
              </a:lnSpc>
              <a:spcBef>
                <a:spcPts val="0"/>
              </a:spcBef>
              <a:spcAft>
                <a:spcPts val="0"/>
              </a:spcAft>
              <a:buSzPts val="1400"/>
              <a:buChar char="-"/>
            </a:pPr>
            <a:r>
              <a:rPr lang="en"/>
              <a:t>Can’t send random amounts of data whenever you want</a:t>
            </a:r>
            <a:endParaRPr/>
          </a:p>
          <a:p>
            <a:pPr indent="-342900" lvl="0" marL="457200" rtl="0">
              <a:lnSpc>
                <a:spcPct val="150000"/>
              </a:lnSpc>
              <a:spcBef>
                <a:spcPts val="0"/>
              </a:spcBef>
              <a:spcAft>
                <a:spcPts val="0"/>
              </a:spcAft>
              <a:buSzPts val="1800"/>
              <a:buChar char="-"/>
            </a:pPr>
            <a:r>
              <a:rPr lang="en"/>
              <a:t>The master must control all communications </a:t>
            </a:r>
            <a:endParaRPr/>
          </a:p>
          <a:p>
            <a:pPr indent="-317500" lvl="1" marL="914400" rtl="0">
              <a:lnSpc>
                <a:spcPct val="150000"/>
              </a:lnSpc>
              <a:spcBef>
                <a:spcPts val="0"/>
              </a:spcBef>
              <a:spcAft>
                <a:spcPts val="0"/>
              </a:spcAft>
              <a:buSzPts val="1400"/>
              <a:buChar char="-"/>
            </a:pPr>
            <a:r>
              <a:rPr lang="en"/>
              <a:t>Slaves can’t talk directly to each other</a:t>
            </a:r>
            <a:endParaRPr/>
          </a:p>
          <a:p>
            <a:pPr indent="-342900" lvl="0" marL="457200" rtl="0">
              <a:lnSpc>
                <a:spcPct val="150000"/>
              </a:lnSpc>
              <a:spcBef>
                <a:spcPts val="0"/>
              </a:spcBef>
              <a:spcAft>
                <a:spcPts val="0"/>
              </a:spcAft>
              <a:buSzPts val="1800"/>
              <a:buChar char="-"/>
            </a:pPr>
            <a:r>
              <a:rPr lang="en"/>
              <a:t>Requires </a:t>
            </a:r>
            <a:r>
              <a:rPr b="1" lang="en"/>
              <a:t>separate SS lines</a:t>
            </a:r>
            <a:r>
              <a:rPr lang="en"/>
              <a:t> to each slave</a:t>
            </a:r>
            <a:endParaRPr/>
          </a:p>
          <a:p>
            <a:pPr indent="-317500" lvl="1" marL="914400" rtl="0">
              <a:lnSpc>
                <a:spcPct val="150000"/>
              </a:lnSpc>
              <a:spcBef>
                <a:spcPts val="0"/>
              </a:spcBef>
              <a:spcAft>
                <a:spcPts val="0"/>
              </a:spcAft>
              <a:buSzPts val="1400"/>
              <a:buChar char="-"/>
            </a:pPr>
            <a:r>
              <a:rPr lang="en"/>
              <a:t>Keep track of # slaves, and # output pins on your MCU!</a:t>
            </a:r>
            <a:endParaRPr/>
          </a:p>
          <a:p>
            <a:pPr indent="0" lvl="0" marL="0">
              <a:lnSpc>
                <a:spcPct val="150000"/>
              </a:lnSpc>
              <a:spcBef>
                <a:spcPts val="1600"/>
              </a:spcBef>
              <a:spcAft>
                <a:spcPts val="1600"/>
              </a:spcAft>
              <a:buNone/>
            </a:pPr>
            <a:r>
              <a:t/>
            </a:r>
            <a:endParaRPr/>
          </a:p>
        </p:txBody>
      </p:sp>
      <p:pic>
        <p:nvPicPr>
          <p:cNvPr id="94" name="Shape 94"/>
          <p:cNvPicPr preferRelativeResize="0"/>
          <p:nvPr/>
        </p:nvPicPr>
        <p:blipFill>
          <a:blip r:embed="rId3">
            <a:alphaModFix/>
          </a:blip>
          <a:stretch>
            <a:fillRect/>
          </a:stretch>
        </p:blipFill>
        <p:spPr>
          <a:xfrm>
            <a:off x="5488375" y="1266325"/>
            <a:ext cx="376951" cy="376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on SPI</a:t>
            </a:r>
            <a:endParaRPr/>
          </a:p>
        </p:txBody>
      </p:sp>
      <p:sp>
        <p:nvSpPr>
          <p:cNvPr id="100" name="Shape 100"/>
          <p:cNvSpPr txBox="1"/>
          <p:nvPr>
            <p:ph idx="1" type="body"/>
          </p:nvPr>
        </p:nvSpPr>
        <p:spPr>
          <a:xfrm>
            <a:off x="311700" y="1266325"/>
            <a:ext cx="8520600" cy="38772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b="1" lang="en"/>
              <a:t>Full Duplex</a:t>
            </a:r>
            <a:r>
              <a:rPr lang="en"/>
              <a:t>: both devices can talk simultaneously, separate send and receive lines</a:t>
            </a:r>
            <a:endParaRPr/>
          </a:p>
          <a:p>
            <a:pPr indent="-342900" lvl="0" marL="457200" rtl="0">
              <a:lnSpc>
                <a:spcPct val="150000"/>
              </a:lnSpc>
              <a:spcBef>
                <a:spcPts val="0"/>
              </a:spcBef>
              <a:spcAft>
                <a:spcPts val="0"/>
              </a:spcAft>
              <a:buSzPts val="1800"/>
              <a:buChar char="-"/>
            </a:pPr>
            <a:r>
              <a:rPr b="1" lang="en"/>
              <a:t>Master-slave</a:t>
            </a:r>
            <a:r>
              <a:rPr lang="en"/>
              <a:t> architecture</a:t>
            </a:r>
            <a:endParaRPr/>
          </a:p>
          <a:p>
            <a:pPr indent="-342900" lvl="0" marL="457200" rtl="0">
              <a:lnSpc>
                <a:spcPct val="150000"/>
              </a:lnSpc>
              <a:spcBef>
                <a:spcPts val="0"/>
              </a:spcBef>
              <a:spcAft>
                <a:spcPts val="0"/>
              </a:spcAft>
              <a:buSzPts val="1800"/>
              <a:buChar char="-"/>
            </a:pPr>
            <a:r>
              <a:rPr b="1" lang="en"/>
              <a:t>SCK </a:t>
            </a:r>
            <a:endParaRPr b="1"/>
          </a:p>
          <a:p>
            <a:pPr indent="-317500" lvl="1" marL="914400" rtl="0">
              <a:lnSpc>
                <a:spcPct val="150000"/>
              </a:lnSpc>
              <a:spcBef>
                <a:spcPts val="0"/>
              </a:spcBef>
              <a:spcAft>
                <a:spcPts val="0"/>
              </a:spcAft>
              <a:buSzPts val="1400"/>
              <a:buChar char="-"/>
            </a:pPr>
            <a:r>
              <a:rPr lang="en"/>
              <a:t>Global clock</a:t>
            </a:r>
            <a:endParaRPr/>
          </a:p>
          <a:p>
            <a:pPr indent="-342900" lvl="0" marL="457200" rtl="0">
              <a:lnSpc>
                <a:spcPct val="150000"/>
              </a:lnSpc>
              <a:spcBef>
                <a:spcPts val="0"/>
              </a:spcBef>
              <a:spcAft>
                <a:spcPts val="0"/>
              </a:spcAft>
              <a:buSzPts val="1800"/>
              <a:buChar char="-"/>
            </a:pPr>
            <a:r>
              <a:rPr b="1" lang="en"/>
              <a:t>MOSI</a:t>
            </a:r>
            <a:r>
              <a:rPr lang="en"/>
              <a:t> -&gt; SDI pin on device</a:t>
            </a:r>
            <a:endParaRPr/>
          </a:p>
          <a:p>
            <a:pPr indent="-317500" lvl="1" marL="914400" rtl="0">
              <a:lnSpc>
                <a:spcPct val="150000"/>
              </a:lnSpc>
              <a:spcBef>
                <a:spcPts val="0"/>
              </a:spcBef>
              <a:spcAft>
                <a:spcPts val="0"/>
              </a:spcAft>
              <a:buSzPts val="1400"/>
              <a:buChar char="-"/>
            </a:pPr>
            <a:r>
              <a:rPr lang="en"/>
              <a:t>Master out/Slave in (data: master --&gt; slave)</a:t>
            </a:r>
            <a:endParaRPr/>
          </a:p>
          <a:p>
            <a:pPr indent="-342900" lvl="0" marL="457200" rtl="0">
              <a:lnSpc>
                <a:spcPct val="150000"/>
              </a:lnSpc>
              <a:spcBef>
                <a:spcPts val="0"/>
              </a:spcBef>
              <a:spcAft>
                <a:spcPts val="0"/>
              </a:spcAft>
              <a:buSzPts val="1800"/>
              <a:buChar char="-"/>
            </a:pPr>
            <a:r>
              <a:rPr b="1" lang="en"/>
              <a:t>MISO </a:t>
            </a:r>
            <a:r>
              <a:rPr lang="en"/>
              <a:t>-&gt; SDO pin on device</a:t>
            </a:r>
            <a:endParaRPr/>
          </a:p>
          <a:p>
            <a:pPr indent="-317500" lvl="1" marL="914400" rtl="0">
              <a:lnSpc>
                <a:spcPct val="150000"/>
              </a:lnSpc>
              <a:spcBef>
                <a:spcPts val="0"/>
              </a:spcBef>
              <a:spcAft>
                <a:spcPts val="0"/>
              </a:spcAft>
              <a:buSzPts val="1400"/>
              <a:buChar char="-"/>
            </a:pPr>
            <a:r>
              <a:rPr lang="en"/>
              <a:t>Master in/Slave out (data: slave --&gt; master)</a:t>
            </a:r>
            <a:endParaRPr b="1"/>
          </a:p>
        </p:txBody>
      </p:sp>
      <p:pic>
        <p:nvPicPr>
          <p:cNvPr id="101" name="Shape 101"/>
          <p:cNvPicPr preferRelativeResize="0"/>
          <p:nvPr/>
        </p:nvPicPr>
        <p:blipFill>
          <a:blip r:embed="rId3">
            <a:alphaModFix/>
          </a:blip>
          <a:stretch>
            <a:fillRect/>
          </a:stretch>
        </p:blipFill>
        <p:spPr>
          <a:xfrm>
            <a:off x="5252575" y="1744900"/>
            <a:ext cx="3745525" cy="3151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Multiple Slaves</a:t>
            </a:r>
            <a:endParaRPr/>
          </a:p>
        </p:txBody>
      </p:sp>
      <p:sp>
        <p:nvSpPr>
          <p:cNvPr id="107" name="Shape 10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SS_n: </a:t>
            </a:r>
            <a:r>
              <a:rPr lang="en"/>
              <a:t>Controls the nth slave to be activated to send data</a:t>
            </a:r>
            <a:endParaRPr/>
          </a:p>
          <a:p>
            <a:pPr indent="-342900" lvl="0" marL="457200" rtl="0">
              <a:spcBef>
                <a:spcPts val="1600"/>
              </a:spcBef>
              <a:spcAft>
                <a:spcPts val="0"/>
              </a:spcAft>
              <a:buSzPts val="1800"/>
              <a:buChar char="-"/>
            </a:pPr>
            <a:r>
              <a:rPr lang="en"/>
              <a:t>Can control multiple sensors/devices with 1 master MCU!</a:t>
            </a:r>
            <a:endParaRPr/>
          </a:p>
          <a:p>
            <a:pPr indent="-342900" lvl="0" marL="457200">
              <a:spcBef>
                <a:spcPts val="0"/>
              </a:spcBef>
              <a:spcAft>
                <a:spcPts val="0"/>
              </a:spcAft>
              <a:buSzPts val="1800"/>
              <a:buChar char="-"/>
            </a:pPr>
            <a:r>
              <a:rPr lang="en"/>
              <a:t>Goes to the </a:t>
            </a:r>
            <a:r>
              <a:rPr b="1" lang="en"/>
              <a:t>CS</a:t>
            </a:r>
            <a:r>
              <a:rPr lang="en"/>
              <a:t> (chip select) pin on sensor</a:t>
            </a:r>
            <a:endParaRPr/>
          </a:p>
        </p:txBody>
      </p:sp>
      <p:pic>
        <p:nvPicPr>
          <p:cNvPr id="108" name="Shape 108"/>
          <p:cNvPicPr preferRelativeResize="0"/>
          <p:nvPr/>
        </p:nvPicPr>
        <p:blipFill>
          <a:blip r:embed="rId3">
            <a:alphaModFix/>
          </a:blip>
          <a:stretch>
            <a:fillRect/>
          </a:stretch>
        </p:blipFill>
        <p:spPr>
          <a:xfrm>
            <a:off x="2281375" y="2455100"/>
            <a:ext cx="4762500" cy="24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Multiple Slaves (cont.)</a:t>
            </a:r>
            <a:endParaRPr/>
          </a:p>
        </p:txBody>
      </p:sp>
      <p:sp>
        <p:nvSpPr>
          <p:cNvPr id="114" name="Shape 1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914400">
              <a:spcBef>
                <a:spcPts val="0"/>
              </a:spcBef>
              <a:spcAft>
                <a:spcPts val="1600"/>
              </a:spcAft>
              <a:buNone/>
            </a:pPr>
            <a:r>
              <a:rPr lang="en"/>
              <a:t>Typical SPI bus						Daisy-chained SPI bus</a:t>
            </a:r>
            <a:endParaRPr/>
          </a:p>
        </p:txBody>
      </p:sp>
      <p:pic>
        <p:nvPicPr>
          <p:cNvPr id="115" name="Shape 115"/>
          <p:cNvPicPr preferRelativeResize="0"/>
          <p:nvPr/>
        </p:nvPicPr>
        <p:blipFill>
          <a:blip r:embed="rId3">
            <a:alphaModFix/>
          </a:blip>
          <a:stretch>
            <a:fillRect/>
          </a:stretch>
        </p:blipFill>
        <p:spPr>
          <a:xfrm>
            <a:off x="748250" y="1828525"/>
            <a:ext cx="3544100" cy="2740500"/>
          </a:xfrm>
          <a:prstGeom prst="rect">
            <a:avLst/>
          </a:prstGeom>
          <a:noFill/>
          <a:ln>
            <a:noFill/>
          </a:ln>
        </p:spPr>
      </p:pic>
      <p:pic>
        <p:nvPicPr>
          <p:cNvPr id="116" name="Shape 116"/>
          <p:cNvPicPr preferRelativeResize="0"/>
          <p:nvPr/>
        </p:nvPicPr>
        <p:blipFill>
          <a:blip r:embed="rId4">
            <a:alphaModFix/>
          </a:blip>
          <a:stretch>
            <a:fillRect/>
          </a:stretch>
        </p:blipFill>
        <p:spPr>
          <a:xfrm>
            <a:off x="4791275" y="1828525"/>
            <a:ext cx="3611001" cy="284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Applications of SPI	</a:t>
            </a:r>
            <a:endParaRPr/>
          </a:p>
        </p:txBody>
      </p:sp>
      <p:pic>
        <p:nvPicPr>
          <p:cNvPr id="122" name="Shape 122"/>
          <p:cNvPicPr preferRelativeResize="0"/>
          <p:nvPr/>
        </p:nvPicPr>
        <p:blipFill>
          <a:blip r:embed="rId3">
            <a:alphaModFix/>
          </a:blip>
          <a:stretch>
            <a:fillRect/>
          </a:stretch>
        </p:blipFill>
        <p:spPr>
          <a:xfrm>
            <a:off x="311700" y="1309925"/>
            <a:ext cx="1639750" cy="1639750"/>
          </a:xfrm>
          <a:prstGeom prst="rect">
            <a:avLst/>
          </a:prstGeom>
          <a:noFill/>
          <a:ln>
            <a:noFill/>
          </a:ln>
        </p:spPr>
      </p:pic>
      <p:pic>
        <p:nvPicPr>
          <p:cNvPr id="123" name="Shape 123"/>
          <p:cNvPicPr preferRelativeResize="0"/>
          <p:nvPr/>
        </p:nvPicPr>
        <p:blipFill>
          <a:blip r:embed="rId4">
            <a:alphaModFix/>
          </a:blip>
          <a:stretch>
            <a:fillRect/>
          </a:stretch>
        </p:blipFill>
        <p:spPr>
          <a:xfrm>
            <a:off x="275700" y="3107175"/>
            <a:ext cx="1711750" cy="1711751"/>
          </a:xfrm>
          <a:prstGeom prst="rect">
            <a:avLst/>
          </a:prstGeom>
          <a:noFill/>
          <a:ln>
            <a:noFill/>
          </a:ln>
        </p:spPr>
      </p:pic>
      <p:pic>
        <p:nvPicPr>
          <p:cNvPr id="124" name="Shape 124"/>
          <p:cNvPicPr preferRelativeResize="0"/>
          <p:nvPr/>
        </p:nvPicPr>
        <p:blipFill>
          <a:blip r:embed="rId5">
            <a:alphaModFix/>
          </a:blip>
          <a:stretch>
            <a:fillRect/>
          </a:stretch>
        </p:blipFill>
        <p:spPr>
          <a:xfrm>
            <a:off x="2337050" y="1667375"/>
            <a:ext cx="2768626" cy="2768626"/>
          </a:xfrm>
          <a:prstGeom prst="rect">
            <a:avLst/>
          </a:prstGeom>
          <a:noFill/>
          <a:ln>
            <a:noFill/>
          </a:ln>
        </p:spPr>
      </p:pic>
      <p:pic>
        <p:nvPicPr>
          <p:cNvPr id="125" name="Shape 125"/>
          <p:cNvPicPr preferRelativeResize="0"/>
          <p:nvPr/>
        </p:nvPicPr>
        <p:blipFill>
          <a:blip r:embed="rId6">
            <a:alphaModFix/>
          </a:blip>
          <a:stretch>
            <a:fillRect/>
          </a:stretch>
        </p:blipFill>
        <p:spPr>
          <a:xfrm>
            <a:off x="4734100" y="1667375"/>
            <a:ext cx="4296501" cy="2864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