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Pins 2 and 3 are rx and tx in the software serial version that we will be using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Stands for ATtention Commands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setContentView(R.layout.your_layout);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inflater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YourActivity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theInflatedView = inflater.inflate(R.layout.your_layout,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studio/index.html" TargetMode="External"/><Relationship Id="rId4" Type="http://schemas.openxmlformats.org/officeDocument/2006/relationships/hyperlink" Target="https://developer.android.com/studio/index.html" TargetMode="External"/><Relationship Id="rId5" Type="http://schemas.openxmlformats.org/officeDocument/2006/relationships/hyperlink" Target="https://www.arduino.cc/en/Main/Software" TargetMode="External"/><Relationship Id="rId6" Type="http://schemas.openxmlformats.org/officeDocument/2006/relationships/hyperlink" Target="https://www.arduino.cc/en/Main/Software" TargetMode="External"/><Relationship Id="rId7" Type="http://schemas.openxmlformats.org/officeDocument/2006/relationships/hyperlink" Target="https://github.com/sahilmgandhi/IEEE_Workshops_2017_2018/tree/master/Android_Bluetoot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+ Bluetooth Control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Sahil Gandhi &amp; Liz Xue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Arduino Part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Bluetooth in Arduino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73450" y="783450"/>
            <a:ext cx="8906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Module of choice: HC-05 Bluetooth Module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/>
              <a:t>Hardware:</a:t>
            </a:r>
            <a:br>
              <a:rPr lang="en" sz="1400"/>
            </a:br>
            <a:r>
              <a:rPr lang="en" sz="1400"/>
              <a:t>1) Connecting </a:t>
            </a:r>
            <a:r>
              <a:rPr lang="en" sz="1400"/>
              <a:t>TX</a:t>
            </a:r>
            <a:r>
              <a:rPr b="1" lang="en" sz="1400"/>
              <a:t> </a:t>
            </a:r>
            <a:r>
              <a:rPr lang="en" sz="1400"/>
              <a:t>and </a:t>
            </a:r>
            <a:r>
              <a:rPr lang="en" sz="1400"/>
              <a:t>RX</a:t>
            </a:r>
            <a:r>
              <a:rPr lang="en" sz="1400"/>
              <a:t> pins</a:t>
            </a:r>
            <a:br>
              <a:rPr lang="en" sz="1400"/>
            </a:br>
            <a:r>
              <a:rPr lang="en" sz="1400"/>
              <a:t>	a) TX = Serial Transmitter --&gt; Connect </a:t>
            </a:r>
            <a:r>
              <a:rPr b="1" lang="en" sz="1400">
                <a:solidFill>
                  <a:srgbClr val="0000FF"/>
                </a:solidFill>
              </a:rPr>
              <a:t>TX</a:t>
            </a:r>
            <a:r>
              <a:rPr lang="en" sz="1400"/>
              <a:t> module to </a:t>
            </a:r>
            <a:r>
              <a:rPr b="1" lang="en" sz="1400">
                <a:solidFill>
                  <a:srgbClr val="0000FF"/>
                </a:solidFill>
              </a:rPr>
              <a:t>D2</a:t>
            </a:r>
            <a:r>
              <a:rPr lang="en" sz="1400"/>
              <a:t> pin on Arduino</a:t>
            </a:r>
            <a:br>
              <a:rPr lang="en" sz="1400"/>
            </a:br>
            <a:r>
              <a:rPr lang="en" sz="1400"/>
              <a:t>	b) RX = Serial Receiver --&gt; Connect </a:t>
            </a:r>
            <a:r>
              <a:rPr b="1" lang="en" sz="1400">
                <a:solidFill>
                  <a:srgbClr val="FF00FF"/>
                </a:solidFill>
              </a:rPr>
              <a:t>RX</a:t>
            </a:r>
            <a:r>
              <a:rPr lang="en" sz="1400"/>
              <a:t> module to </a:t>
            </a:r>
            <a:r>
              <a:rPr b="1" lang="en" sz="1400">
                <a:solidFill>
                  <a:srgbClr val="FF00FF"/>
                </a:solidFill>
              </a:rPr>
              <a:t>D3</a:t>
            </a:r>
            <a:r>
              <a:rPr lang="en" sz="1400"/>
              <a:t> pin Arduino with a voltage divider</a:t>
            </a:r>
            <a:br>
              <a:rPr lang="en" sz="1400"/>
            </a:br>
            <a:r>
              <a:rPr lang="en" sz="1400"/>
              <a:t>2) Connect </a:t>
            </a:r>
            <a:r>
              <a:rPr b="1" lang="en" sz="1400">
                <a:solidFill>
                  <a:srgbClr val="FF0000"/>
                </a:solidFill>
              </a:rPr>
              <a:t>VCC</a:t>
            </a:r>
            <a:r>
              <a:rPr lang="en" sz="1400"/>
              <a:t>, </a:t>
            </a:r>
            <a:r>
              <a:rPr b="1" lang="en" sz="1400"/>
              <a:t>GND</a:t>
            </a:r>
            <a:r>
              <a:rPr lang="en" sz="1400"/>
              <a:t> pin on module to </a:t>
            </a:r>
            <a:r>
              <a:rPr b="1" lang="en" sz="1400">
                <a:solidFill>
                  <a:srgbClr val="FF0000"/>
                </a:solidFill>
              </a:rPr>
              <a:t>VCC</a:t>
            </a:r>
            <a:r>
              <a:rPr lang="en" sz="1400"/>
              <a:t>(5V) and </a:t>
            </a:r>
            <a:r>
              <a:rPr b="1" lang="en" sz="1400"/>
              <a:t>GND</a:t>
            </a:r>
            <a:r>
              <a:rPr lang="en" sz="1400"/>
              <a:t> on Arduino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3) Connect </a:t>
            </a:r>
            <a:r>
              <a:rPr b="1" lang="en" sz="1400">
                <a:solidFill>
                  <a:srgbClr val="E69138"/>
                </a:solidFill>
              </a:rPr>
              <a:t>EN</a:t>
            </a:r>
            <a:r>
              <a:rPr lang="en" sz="1400"/>
              <a:t> on module to </a:t>
            </a:r>
            <a:r>
              <a:rPr b="1" lang="en" sz="1400">
                <a:solidFill>
                  <a:srgbClr val="E69138"/>
                </a:solidFill>
              </a:rPr>
              <a:t>3.3V</a:t>
            </a:r>
            <a:r>
              <a:rPr lang="en" sz="1400"/>
              <a:t> on Arduino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/>
              <a:t>Software:</a:t>
            </a:r>
            <a:br>
              <a:rPr lang="en" sz="1400"/>
            </a:br>
            <a:r>
              <a:rPr lang="en" sz="1400"/>
              <a:t>1) #include &lt;SoftwareSerial.h&gt;</a:t>
            </a:r>
            <a:br>
              <a:rPr lang="en" sz="1400"/>
            </a:br>
            <a:r>
              <a:rPr lang="en" sz="1400"/>
              <a:t>	a) Using other pins as TX/RX pins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250" y="2489300"/>
            <a:ext cx="3474299" cy="2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 Bluetooth (cont.)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SoftwareSerial Functions: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Initializer -&gt; SoftwareSerial btSerial (rxPin, txPin);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-&gt; btSerial.begin(9600); 	//baud rate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Available -&gt; btSerial.available()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Returns # of bytes to read that were stored in serial buffer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-&gt; btSerial.read() // returns char read or -1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-&gt; btSerial.print(string s) or btSerial.println(string s);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Listen -&gt; btSerial.listen()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Sets the serial port to listen (useful if MCU has multiple serial ports)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Overflow -&gt; btSerial.overflow() 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Returns bool. False returned if more than 64 bytes in buffer (overflow)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Commands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commands that can be used to program/get information from Bluetooth module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8" y="1902025"/>
            <a:ext cx="8129126" cy="2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Arduino Code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75" y="1017725"/>
            <a:ext cx="459520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575" y="1509300"/>
            <a:ext cx="6428454" cy="32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 Code (cont.)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8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-241350" y="520800"/>
            <a:ext cx="9626700" cy="410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Along!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Moving to the Android Part!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Options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have an Android Device: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Developer Options (Settings -&gt; Developer Options)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USB Debugging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 Android Device to run the application!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 do not have an Android Device: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Pair/Team up with someone who has one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 the emulator cannot emulate a Bluetooth connection :(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See if that Android Phone can connect to your Bluetooth module!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Essentials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17725"/>
            <a:ext cx="8520600" cy="401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 - Window that users interact with (ie. main screen)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Intent - Runtime binding between two activities/diff parts of app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Good for launching tasks/activities based on user inputs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XML - Used for layout designing and for parsing data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Layouts - Visual structure of app ... can be preset in layout.xml or added dynamically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OnCreate, OnStart and Inflating: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OnCreate = tasks that you want to do when activity is initialized (almost like constructor)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OnStart = tasks you want to do when activity is becoming visible to user (like animation)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Inflating = Render layout by creating view object in memory (parsing xml to make the UI)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Layout Components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Edit Text = Text you want you edit (such as to send info)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Button = Button to press for action</a:t>
            </a:r>
          </a:p>
          <a:p>
            <a:pPr indent="-317500" lvl="1" marL="914400">
              <a:spcBef>
                <a:spcPts val="0"/>
              </a:spcBef>
              <a:buSzPts val="1400"/>
              <a:buAutoNum type="alphaLcPeriod"/>
            </a:pPr>
            <a:r>
              <a:rPr lang="en"/>
              <a:t>TextView = Text to see that is not editable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 for Download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>
                <a:solidFill>
                  <a:srgbClr val="4B4F56"/>
                </a:solidFill>
                <a:highlight>
                  <a:srgbClr val="FFFFFF"/>
                </a:highlight>
              </a:rPr>
              <a:t>Android Studio</a:t>
            </a:r>
            <a:r>
              <a:rPr lang="en">
                <a:solidFill>
                  <a:srgbClr val="4B4F56"/>
                </a:solidFill>
                <a:highlight>
                  <a:srgbClr val="FFFFFF"/>
                </a:highlight>
              </a:rPr>
              <a:t> -&gt; </a:t>
            </a:r>
            <a:r>
              <a:rPr lang="en">
                <a:solidFill>
                  <a:srgbClr val="365899"/>
                </a:solidFill>
                <a:hlinkClick r:id="rId3"/>
              </a:rPr>
              <a:t>https://developer.android.com/studio/index.html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65899"/>
              </a:solidFill>
              <a:hlinkClick r:id="rId4"/>
            </a:endParaRP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b="1" lang="en">
                <a:solidFill>
                  <a:srgbClr val="4B4F56"/>
                </a:solidFill>
                <a:highlight>
                  <a:srgbClr val="FFFFFF"/>
                </a:highlight>
              </a:rPr>
              <a:t>Arduino IDE</a:t>
            </a:r>
            <a:r>
              <a:rPr lang="en">
                <a:solidFill>
                  <a:srgbClr val="4B4F56"/>
                </a:solidFill>
                <a:highlight>
                  <a:srgbClr val="FFFFFF"/>
                </a:highlight>
              </a:rPr>
              <a:t> -&gt; </a:t>
            </a:r>
            <a:r>
              <a:rPr lang="en">
                <a:solidFill>
                  <a:srgbClr val="365899"/>
                </a:solidFill>
                <a:hlinkClick r:id="rId5"/>
              </a:rPr>
              <a:t>https://www.arduino.cc/en/Main/Software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65899"/>
              </a:solidFill>
              <a:hlinkClick r:id="rId6"/>
            </a:endParaRP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b="1" lang="en">
                <a:solidFill>
                  <a:srgbClr val="4B4F56"/>
                </a:solidFill>
                <a:highlight>
                  <a:srgbClr val="FFFFFF"/>
                </a:highlight>
              </a:rPr>
              <a:t>Skeleton Code</a:t>
            </a:r>
            <a:r>
              <a:rPr lang="en">
                <a:solidFill>
                  <a:srgbClr val="4B4F56"/>
                </a:solidFill>
                <a:highlight>
                  <a:srgbClr val="FFFFFF"/>
                </a:highlight>
              </a:rPr>
              <a:t> -&gt; </a:t>
            </a:r>
            <a:r>
              <a:rPr lang="en" u="sng">
                <a:solidFill>
                  <a:srgbClr val="365899"/>
                </a:solidFill>
                <a:hlinkClick r:id="rId7"/>
              </a:rPr>
              <a:t>https://github.com/sahilmgandhi/IEEE_Workshops_2017_2018/tree/master/Android_Bluetooth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up Bluetooth Connection on Android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phone supports bluetooth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bluetooth is enabled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all bluetooth devices phone recognizes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device found, create socket to set up two-way connection (“bridge”)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outputStream to send data to module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inputStream to look for incoming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thread to </a:t>
            </a:r>
            <a:r>
              <a:rPr lang="en"/>
              <a:t>continuously</a:t>
            </a:r>
            <a:r>
              <a:rPr lang="en"/>
              <a:t> look for incoming data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Yay fun memories from CS 111 and 118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This all looks daunting, so how does it look like in code?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Bluetooth (cont.)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63" y="1017725"/>
            <a:ext cx="87746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for Android (cont.)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00" y="1017725"/>
            <a:ext cx="77486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98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for Android (cont.)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25" y="909950"/>
            <a:ext cx="4899958" cy="41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Result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" y="1123850"/>
            <a:ext cx="2068550" cy="37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225" y="1140663"/>
            <a:ext cx="2068550" cy="366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400" y="1140013"/>
            <a:ext cx="2068550" cy="36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4225" y="1140675"/>
            <a:ext cx="2068550" cy="36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of Today’s Lecture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OPS:</a:t>
            </a:r>
            <a:br>
              <a:rPr lang="en"/>
            </a:br>
            <a:r>
              <a:rPr lang="en"/>
              <a:t>	1) Control an RC Car</a:t>
            </a:r>
            <a:br>
              <a:rPr lang="en"/>
            </a:br>
            <a:r>
              <a:rPr lang="en"/>
              <a:t>	2) Set PID Constants/read sensor values on the 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Micromouse:</a:t>
            </a:r>
            <a:br>
              <a:rPr lang="en"/>
            </a:br>
            <a:r>
              <a:rPr lang="en"/>
              <a:t>	1) Set PID constants without stopping car</a:t>
            </a:r>
            <a:br>
              <a:rPr lang="en"/>
            </a:br>
            <a:r>
              <a:rPr lang="en"/>
              <a:t>	2) Read sensor values on the go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AP:</a:t>
            </a:r>
            <a:br>
              <a:rPr lang="en"/>
            </a:br>
            <a:r>
              <a:rPr lang="en"/>
              <a:t>	1) Similar as above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in IDEA Hacks projects and make cool things next quarter!!!!!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Thoughts, Concerns, or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Bluetooth?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standardized protocol</a:t>
            </a:r>
            <a:r>
              <a:rPr lang="en"/>
              <a:t> that sends and receives data via a 2.4GHz wireless link.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for </a:t>
            </a:r>
            <a:r>
              <a:rPr b="1" lang="en"/>
              <a:t>short-range, low-power, low-cost, wireless</a:t>
            </a:r>
            <a:r>
              <a:rPr lang="en"/>
              <a:t> transmissions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</a:t>
            </a:r>
            <a:r>
              <a:rPr b="1" lang="en"/>
              <a:t>King Harald Blatonn</a:t>
            </a:r>
            <a:r>
              <a:rPr lang="en"/>
              <a:t> (Bluetooth in English) who united the Danish tribes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Bluetooth </a:t>
            </a:r>
            <a:r>
              <a:rPr b="1" lang="en"/>
              <a:t>unites </a:t>
            </a:r>
            <a:r>
              <a:rPr lang="en"/>
              <a:t>different </a:t>
            </a:r>
            <a:r>
              <a:rPr b="1" lang="en"/>
              <a:t>communication protocols</a:t>
            </a:r>
            <a:r>
              <a:rPr lang="en"/>
              <a:t>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838" y="3103300"/>
            <a:ext cx="2426325" cy="1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Bluetooth Work?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0075" y="1152475"/>
            <a:ext cx="8939100" cy="367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radio and receiver work on </a:t>
            </a:r>
            <a:r>
              <a:rPr b="1" lang="en">
                <a:solidFill>
                  <a:srgbClr val="980000"/>
                </a:solidFill>
              </a:rPr>
              <a:t>79</a:t>
            </a:r>
            <a:r>
              <a:rPr lang="en"/>
              <a:t> possible frequencies (channels)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Low power</a:t>
            </a:r>
            <a:r>
              <a:rPr lang="en"/>
              <a:t>, several milliwatts or less per signal sent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Short distance</a:t>
            </a:r>
            <a:r>
              <a:rPr lang="en"/>
              <a:t> ... &lt; 30 ft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radio to receiver to create an ad-hoc mini computer network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Called </a:t>
            </a:r>
            <a:r>
              <a:rPr b="1" lang="en" u="sng">
                <a:solidFill>
                  <a:srgbClr val="38761D"/>
                </a:solidFill>
              </a:rPr>
              <a:t>Piconet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</a:t>
            </a:r>
            <a:r>
              <a:rPr b="1" lang="en"/>
              <a:t>7 devices</a:t>
            </a:r>
            <a:r>
              <a:rPr lang="en"/>
              <a:t> max in a Piconet (theoretically) + </a:t>
            </a:r>
            <a:r>
              <a:rPr b="1" lang="en"/>
              <a:t>1 master</a:t>
            </a:r>
            <a:r>
              <a:rPr lang="en"/>
              <a:t> (3 bit address)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Multiple piconets can overlap (master in one can be slave in another) --&gt; </a:t>
            </a:r>
            <a:r>
              <a:rPr b="1" lang="en" u="sng">
                <a:solidFill>
                  <a:srgbClr val="1155CC"/>
                </a:solidFill>
              </a:rPr>
              <a:t>Scatternet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Bluetooth Work? (cont.)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</a:t>
            </a:r>
            <a:r>
              <a:rPr b="1" lang="en"/>
              <a:t>master-slave</a:t>
            </a:r>
            <a:r>
              <a:rPr lang="en"/>
              <a:t> (primary/replica) architecture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device (like phone) initiates communication with slave devices (module, earphones, etc)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Slave devices cannot talk to one another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device has </a:t>
            </a:r>
            <a:r>
              <a:rPr b="1" lang="en"/>
              <a:t>48 bit unique address</a:t>
            </a:r>
            <a:r>
              <a:rPr lang="en"/>
              <a:t> (BD_ADDR)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Slave/master relationship can change after </a:t>
            </a:r>
            <a:r>
              <a:rPr b="1" lang="en"/>
              <a:t>handshake</a:t>
            </a:r>
            <a:r>
              <a:rPr lang="en"/>
              <a:t> performed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25" y="2870575"/>
            <a:ext cx="3738550" cy="19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&amp; Applications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of Bluetooth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Less radio interference: </a:t>
            </a:r>
            <a:r>
              <a:rPr lang="en"/>
              <a:t>Transmitter changes frequency 1,600 times per second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Security: </a:t>
            </a:r>
            <a:r>
              <a:rPr lang="en"/>
              <a:t>requires</a:t>
            </a:r>
            <a:r>
              <a:rPr b="1" lang="en"/>
              <a:t> </a:t>
            </a:r>
            <a:r>
              <a:rPr lang="en"/>
              <a:t>pairing and authentication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</a:t>
            </a:r>
            <a:r>
              <a:rPr b="1" lang="en"/>
              <a:t> verbal communication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Clutter-free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Wireless networking </a:t>
            </a:r>
            <a:r>
              <a:rPr lang="en"/>
              <a:t>between computers/phones in a confined space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Peripherals</a:t>
            </a:r>
            <a:r>
              <a:rPr lang="en"/>
              <a:t> such as mice, keyboards, printers, speakers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Transfer of files</a:t>
            </a:r>
          </a:p>
          <a:p>
            <a:pPr indent="-317500" lvl="1" marL="914400" rtl="0">
              <a:spcBef>
                <a:spcPts val="0"/>
              </a:spcBef>
              <a:buClr>
                <a:srgbClr val="FF9900"/>
              </a:buClr>
              <a:buSzPts val="1400"/>
              <a:buChar char="○"/>
            </a:pPr>
            <a:r>
              <a:rPr b="1" lang="en">
                <a:solidFill>
                  <a:srgbClr val="FF9900"/>
                </a:solidFill>
              </a:rPr>
              <a:t>AND SO MUCH MORE!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Serial Port Profile (SPP)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You can replace a </a:t>
            </a:r>
            <a:r>
              <a:rPr b="1" lang="en"/>
              <a:t>serial communication interface</a:t>
            </a:r>
            <a:r>
              <a:rPr lang="en"/>
              <a:t>(TX, RX) with Bluetooth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For example, two Arduinos: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900" y="2350830"/>
            <a:ext cx="4986224" cy="23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Flavors of Bluetooth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85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gen. 721 Kbits/s and basic security protocols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to 3 Mbits/s, and low power mode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major overhaul, expanded to 802.11 network and L2CAP channel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 Mbit/s and 33 ft range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4.X (most common)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range (100 ft), updated to 802.11n network and even lower power mode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data packet length extensions and support for Bluetooth Smart things connected homes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5.X (latest Gen)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Introduced in early 2017 and supported by latest Samsung and Apple phones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50 Mbits/s transfer with max 800 ft range, trade off higher speeds for low range or vice versa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Vs WiFi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wireless communication methods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WiFi is meant for high speed internet access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meant to connect devices without cables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separate kinds of networks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use 802.11 standard now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WiFi also allows overlaps of network hotspots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wifi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00" y="3141875"/>
            <a:ext cx="22574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tooth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475" y="3141875"/>
            <a:ext cx="1756700" cy="175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ersus"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000" y="3487200"/>
            <a:ext cx="759450" cy="1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