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69" r:id="rId4"/>
    <p:sldId id="496" r:id="rId5"/>
    <p:sldId id="268" r:id="rId6"/>
    <p:sldId id="267" r:id="rId7"/>
    <p:sldId id="497" r:id="rId8"/>
    <p:sldId id="498" r:id="rId9"/>
    <p:sldId id="502" r:id="rId10"/>
    <p:sldId id="272" r:id="rId11"/>
    <p:sldId id="505" r:id="rId12"/>
    <p:sldId id="504" r:id="rId13"/>
    <p:sldId id="506" r:id="rId14"/>
    <p:sldId id="507" r:id="rId15"/>
    <p:sldId id="508" r:id="rId16"/>
    <p:sldId id="509" r:id="rId17"/>
    <p:sldId id="510" r:id="rId18"/>
    <p:sldId id="511" r:id="rId19"/>
    <p:sldId id="512" r:id="rId20"/>
  </p:sldIdLst>
  <p:sldSz cx="12192000" cy="6858000"/>
  <p:notesSz cx="6797675" cy="9929813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3" autoAdjust="0"/>
    <p:restoredTop sz="95153" autoAdjust="0"/>
  </p:normalViewPr>
  <p:slideViewPr>
    <p:cSldViewPr snapToGrid="0">
      <p:cViewPr varScale="1">
        <p:scale>
          <a:sx n="74" d="100"/>
          <a:sy n="74" d="100"/>
        </p:scale>
        <p:origin x="4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E0408-6ED2-4679-9D04-2C81B09E190C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10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79197-0A8E-4521-BF4C-9693DBE6CA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不经意伪随机函数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79197-0A8E-4521-BF4C-9693DBE6CAC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9611" cy="6858000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344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9611" cy="68580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9611" cy="68580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47.xml"/><Relationship Id="rId7" Type="http://schemas.openxmlformats.org/officeDocument/2006/relationships/image" Target="../media/image11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.png"/><Relationship Id="rId4" Type="http://schemas.openxmlformats.org/officeDocument/2006/relationships/tags" Target="../tags/tag48.xml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49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7" Type="http://schemas.openxmlformats.org/officeDocument/2006/relationships/image" Target="../media/image16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26.xml"/><Relationship Id="rId7" Type="http://schemas.openxmlformats.org/officeDocument/2006/relationships/image" Target="../media/image7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10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3315" y="3315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3315" y="6541639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4" y="45909"/>
            <a:ext cx="2808312" cy="619481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8206" y="2376397"/>
            <a:ext cx="11793794" cy="1192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4400" b="1" dirty="0">
              <a:solidFill>
                <a:srgbClr val="712355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5"/>
            </p:custDataLst>
          </p:nvPr>
        </p:nvSpPr>
        <p:spPr>
          <a:xfrm flipV="1">
            <a:off x="1934871" y="3704742"/>
            <a:ext cx="8322258" cy="45719"/>
          </a:xfrm>
          <a:prstGeom prst="round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65466" y="2750635"/>
            <a:ext cx="68610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文本分类多视角：</a:t>
            </a:r>
            <a:r>
              <a:rPr lang="en-US" altLang="zh-CN" sz="28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Zest</a:t>
            </a:r>
            <a:r>
              <a:rPr lang="zh-CN" altLang="en-US" sz="28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数据压缩、</a:t>
            </a:r>
            <a:r>
              <a:rPr lang="en-US" altLang="zh-CN" sz="28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X-Class</a:t>
            </a:r>
            <a:r>
              <a:rPr lang="zh-CN" altLang="en-US" sz="28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极弱监督及量化神经网络鲁棒性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12276" y="3851033"/>
            <a:ext cx="6102220" cy="455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spc="-300" dirty="0">
                <a:solidFill>
                  <a:schemeClr val="tx1">
                    <a:lumMod val="95000"/>
                    <a:lumOff val="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宋体" panose="02010600030101010101" pitchFamily="2" charset="-122"/>
              </a:rPr>
              <a:t>展示人：段钧淇</a:t>
            </a:r>
            <a:r>
              <a:rPr lang="zh-CN" altLang="en-US" spc="-300" dirty="0">
                <a:solidFill>
                  <a:schemeClr val="tx1">
                    <a:lumMod val="95000"/>
                    <a:lumOff val="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宋体" panose="02010600030101010101" pitchFamily="2" charset="-122"/>
              </a:rPr>
              <a:t>、辛浩然、伍泓铮</a:t>
            </a:r>
            <a:endParaRPr lang="en-US" altLang="zh-CN" sz="1800" spc="-300" dirty="0">
              <a:solidFill>
                <a:schemeClr val="tx1">
                  <a:lumMod val="95000"/>
                  <a:lumOff val="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D5F0E-9DA9-8C8B-9774-596CE5996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4241EA2E-1992-3A3C-1A8E-8CB1C7383F0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315" y="3315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12D5F2-C152-012C-5CD6-C0831E7D5E6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315" y="6541639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029C826-DDBD-C770-B027-F89C6BB7079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4" y="45909"/>
            <a:ext cx="2808312" cy="61948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1220E4D-D5BB-A4D7-74C1-03B885CEAFC6}"/>
              </a:ext>
            </a:extLst>
          </p:cNvPr>
          <p:cNvSpPr txBox="1"/>
          <p:nvPr/>
        </p:nvSpPr>
        <p:spPr>
          <a:xfrm>
            <a:off x="844397" y="1416059"/>
            <a:ext cx="1050320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复现方法</a:t>
            </a:r>
            <a:endParaRPr lang="en-US" altLang="zh-CN" sz="2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45720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首先使用预训练语言模型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BERT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，结合给定类别名称的信息，得到面向类别的文档表示。将这一模块分为两部分：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(1)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类别表示估计和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(2)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文档表示估计。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45720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(1)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我们通过结合类别名称和文档语料，逐步构建类别的表示。在类别表示的估计过程中，我们利用类别名称及其相关关键词来丰富类别的语义表示。关键词的选择和加权通过一个迭代过程完成，在每一步中，我们根据类别表示与候选关键词的相似性来选择新的关键词，同时为之前选出的关键词赋予更高的权重，从而形成一个动态优化的类别表示模型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45720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(2)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我们基于每个单词的上下文化词表示和静态表示来估计文档表示。通过结合上下文信息，我们能够有效地消除多义性，同时静态表示帮助减少文档中可能出现的异常影响。注意力机制用于计算每个词对类别表示的重要性，分别衡量单词与单一类别或类别集合的相似性，从而得到每个单词的注意力权重。为了融合不同计算方法的注意力权重，我们使用排名融合技术，将各个计算方法的结果进行集成。 </a:t>
            </a:r>
          </a:p>
          <a:p>
            <a:pPr lvl="0" indent="45720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对单词进行加权平均后，得到句子表示。为了使文档与类别更加对齐，我们使用高斯混合模型对文档表示进行聚类，生成伪标签，并通过主成分分析去除噪声。伪标签的类别距离反映了置信度，接着我们选择置信度最高的文档作为训练数据，并进一步用这些数据微调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BERT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分类器。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9770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04F03-1658-DB55-DB5C-8513B7533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992519F-F90C-31C5-BED3-5185293705B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315" y="3315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25A492-15C8-B2AA-27E3-C2B99A5442D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315" y="6541639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840A9A9-A68F-D9E7-9242-BA1D0D7565B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4" y="45909"/>
            <a:ext cx="2808312" cy="61948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69E7DA5-3E4F-C69E-21C8-4EAE092AA223}"/>
              </a:ext>
            </a:extLst>
          </p:cNvPr>
          <p:cNvSpPr txBox="1"/>
          <p:nvPr/>
        </p:nvSpPr>
        <p:spPr>
          <a:xfrm>
            <a:off x="844397" y="1554558"/>
            <a:ext cx="10503205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创新方法</a:t>
            </a:r>
            <a:endParaRPr lang="en-US" altLang="zh-CN" sz="2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在计算类别表示时，结合基于相似度计算的权重与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BERT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模型的注意力得分，为句子中的每个单词分配重要性评分。通过加权平均方式计算句子表示，动态调整词语权重，确保与类别表示更相似的词占据更大权重。</a:t>
            </a:r>
          </a:p>
          <a:p>
            <a:pPr indent="45720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PCA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降维和数据处理方面，我们优化了降维方法。首先，采用累计方差比例动态选择主成分数，确保降维后能够解释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95%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的方差，提高模型适应性。为避免内存溢出并提升效率，使用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IncrementalPCA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逐批处理数据，解决大规模数据集的内存问题。</a:t>
            </a:r>
          </a:p>
          <a:p>
            <a:pPr indent="45720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在训练数据选择上，我们动态计算每个类别的置信度阈值，根据类别的距离分布调整该阈值，使得选择标准更具灵活性。</a:t>
            </a:r>
          </a:p>
          <a:p>
            <a:pPr lvl="0" indent="45720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3453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B4543-B40E-4874-2DD4-22DF3121F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B65EAF83-298C-F3E5-DFF9-E4353DF0E3D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315" y="3315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4A75D1-57D0-71D3-05C9-115F84E7CF2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315" y="6541639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AE91402-2C44-BB81-4925-DE0A38E6708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4" y="45909"/>
            <a:ext cx="2808312" cy="61948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39DC130-4762-5B36-2F4E-A181A5F49641}"/>
              </a:ext>
            </a:extLst>
          </p:cNvPr>
          <p:cNvSpPr txBox="1"/>
          <p:nvPr/>
        </p:nvSpPr>
        <p:spPr>
          <a:xfrm>
            <a:off x="844397" y="1929944"/>
            <a:ext cx="1050320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实验设置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457200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本实验采用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AGNews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数据集作为实验数据集，该数据集包含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120,000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条无标签样本，待分类的目标类别分为四类，分别是：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politics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sports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business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technology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457200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实验采用以下配置：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版本为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3.8.20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，深度学习框架使用了支持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CUDA 12.4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PyTorch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2.4.0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版本。硬件环境为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NVIDIA A100 GPU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，显存容量为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80GB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320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E7710-C77D-AA80-DAE6-251940638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14283A0-6FA3-4FC8-89FF-92706419DF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315" y="3315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BD2081B-D40B-03DA-B004-DC971476517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315" y="6541639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D14C4A5-F473-0A1B-D7F8-0DC7CB9340B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4" y="45909"/>
            <a:ext cx="2808312" cy="61948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7B2A625-5E0A-DA11-120F-25E3651256E0}"/>
              </a:ext>
            </a:extLst>
          </p:cNvPr>
          <p:cNvSpPr txBox="1"/>
          <p:nvPr/>
        </p:nvSpPr>
        <p:spPr>
          <a:xfrm>
            <a:off x="844397" y="1073296"/>
            <a:ext cx="724520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实验结果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457200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在分类实验中，通过混淆矩阵和评估指标对原始方法和创新方法的性能进行了比较。原始方法的准确率达到了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0.867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，精确率和召回率分别为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0.863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0.879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，显示出较好的分类能力，尤其是在对各类样本的识别上表现出色，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F1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分数也维持在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0.867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左右，表明其在平衡精确率和召回率方面的优势。相较之下，创新方法的准确率为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0.839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，虽然召回率略高于原始方法（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0.863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），但其精确率为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0.812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，导致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F1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分数降至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0.833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显示出在某些类别的识别上存在一定的不足。混淆矩阵的可视化结果进一步印证了这一点，原始方法在多个类别的预测上表现出更高的准确性和更少的误分类。因此，从整体上看，原始方法在本次实验中表现更为优越，而创新方法仍需在提高精确率方面进行优化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CCA98B-3A87-FF6D-DFAB-60B00F3690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5064" y="1473779"/>
            <a:ext cx="3122539" cy="21917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FC674D2-443F-54BC-3E78-26543F8EC2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189" y="4120284"/>
            <a:ext cx="2356368" cy="22859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9F0CB3A-C1CD-B160-AB90-3EFEBC186D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9705" y="4447655"/>
            <a:ext cx="2265760" cy="16542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5578B88-C861-6061-4661-DA171E8A30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5743" y="4120283"/>
            <a:ext cx="2443181" cy="228596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B2480C7-571F-1C72-1A99-0E400F7B7D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72992" y="4436146"/>
            <a:ext cx="2266028" cy="16542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2669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B2123-FBA2-DC75-AB77-4AE1FAE33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>
            <a:extLst>
              <a:ext uri="{FF2B5EF4-FFF2-40B4-BE49-F238E27FC236}">
                <a16:creationId xmlns:a16="http://schemas.microsoft.com/office/drawing/2014/main" id="{E6ED7FB0-DEAB-C228-1C27-77FDB831B8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9611" cy="68580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037EB22-320F-E471-8BA4-82E181BE4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1"/>
            <a:ext cx="12189611" cy="6856656"/>
          </a:xfrm>
          <a:prstGeom prst="rect">
            <a:avLst/>
          </a:prstGeom>
        </p:spPr>
      </p:pic>
      <p:sp>
        <p:nvSpPr>
          <p:cNvPr id="59" name="TextBox 10">
            <a:extLst>
              <a:ext uri="{FF2B5EF4-FFF2-40B4-BE49-F238E27FC236}">
                <a16:creationId xmlns:a16="http://schemas.microsoft.com/office/drawing/2014/main" id="{18A3917C-373F-DC95-0879-717BEE4E803B}"/>
              </a:ext>
            </a:extLst>
          </p:cNvPr>
          <p:cNvSpPr txBox="1"/>
          <p:nvPr/>
        </p:nvSpPr>
        <p:spPr>
          <a:xfrm>
            <a:off x="2839104" y="3334087"/>
            <a:ext cx="917706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85006A"/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sym typeface="Bahnschrift" panose="020B0502040204020203" pitchFamily="34" charset="0"/>
              </a:rPr>
              <a:t>量化神经网络鲁棒性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85006A"/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sym typeface="Bahnschrift" panose="020B0502040204020203" pitchFamily="34" charset="0"/>
              </a:rPr>
              <a:t>——PTQ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85006A"/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sym typeface="Bahnschrift" panose="020B0502040204020203" pitchFamily="34" charset="0"/>
              </a:rPr>
              <a:t>的复现</a:t>
            </a:r>
          </a:p>
        </p:txBody>
      </p:sp>
      <p:sp>
        <p:nvSpPr>
          <p:cNvPr id="33" name="íṧľíďê">
            <a:extLst>
              <a:ext uri="{FF2B5EF4-FFF2-40B4-BE49-F238E27FC236}">
                <a16:creationId xmlns:a16="http://schemas.microsoft.com/office/drawing/2014/main" id="{E0AB3570-659C-B685-6C3B-50C148EB34A2}"/>
              </a:ext>
            </a:extLst>
          </p:cNvPr>
          <p:cNvSpPr txBox="1"/>
          <p:nvPr/>
        </p:nvSpPr>
        <p:spPr>
          <a:xfrm>
            <a:off x="1339537" y="1676481"/>
            <a:ext cx="23032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i="0" dirty="0">
                <a:solidFill>
                  <a:srgbClr val="86006A"/>
                </a:solidFill>
                <a:effectLst/>
                <a:latin typeface="Bahnschrift" panose="020B0502040204020203" pitchFamily="34" charset="0"/>
                <a:ea typeface="思源黑体 CN Regular" panose="020B0500000000000000" pitchFamily="34" charset="-122"/>
                <a:sym typeface="Bahnschrift" panose="020B0502040204020203" pitchFamily="34" charset="0"/>
              </a:rPr>
              <a:t>PART</a:t>
            </a:r>
            <a:r>
              <a:rPr lang="en-US" altLang="zh-CN" sz="100" b="1" i="0" dirty="0">
                <a:solidFill>
                  <a:srgbClr val="86006A"/>
                </a:solidFill>
                <a:effectLst/>
                <a:latin typeface="Bahnschrift" panose="020B0502040204020203" pitchFamily="34" charset="0"/>
                <a:ea typeface="思源黑体 CN Regular" panose="020B0500000000000000" pitchFamily="34" charset="-122"/>
                <a:sym typeface="Bahnschrift" panose="020B0502040204020203" pitchFamily="34" charset="0"/>
              </a:rPr>
              <a:t> </a:t>
            </a:r>
            <a:r>
              <a:rPr lang="en-US" altLang="zh-CN" sz="4400" b="1" i="0" dirty="0">
                <a:solidFill>
                  <a:srgbClr val="86006A"/>
                </a:solidFill>
                <a:effectLst/>
                <a:latin typeface="Bahnschrift" panose="020B0502040204020203" pitchFamily="34" charset="0"/>
                <a:ea typeface="思源黑体 CN Regular" panose="020B0500000000000000" pitchFamily="34" charset="-122"/>
                <a:sym typeface="Bahnschrift" panose="020B0502040204020203" pitchFamily="34" charset="0"/>
              </a:rPr>
              <a:t> 03</a:t>
            </a:r>
            <a:endParaRPr lang="zh-CN" altLang="en-US" sz="4400" dirty="0">
              <a:solidFill>
                <a:srgbClr val="86006A"/>
              </a:solidFill>
              <a:latin typeface="Bahnschrift" panose="020B0502040204020203" pitchFamily="34" charset="0"/>
              <a:ea typeface="思源黑体 CN Regular" panose="020B0500000000000000" pitchFamily="34" charset="-122"/>
              <a:sym typeface="Bahnschrift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2791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E03F9-8480-DCFA-3DF0-26057C872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C4F40123-AD60-1C06-B2A2-AB1580838F8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315" y="3315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B33AF6-21E5-9EDD-4050-9F8C38DA0E9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315" y="6541639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DF9CBEC-A6F0-C2E3-2083-8244F8F696C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4" y="45909"/>
            <a:ext cx="2808312" cy="61948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662154A-FDD8-27F7-0741-7C91D902F2AC}"/>
              </a:ext>
            </a:extLst>
          </p:cNvPr>
          <p:cNvSpPr txBox="1"/>
          <p:nvPr/>
        </p:nvSpPr>
        <p:spPr>
          <a:xfrm>
            <a:off x="378370" y="1424933"/>
            <a:ext cx="1150247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问题背景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后训练量化（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Post-Training Quantization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PTQ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）是一种有效的神经网络压缩方法，通过将模型权重和激活值转换为低比特表示（如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int8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int4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）以减小存储和计算复杂度。然而，量化引入的噪声会导致模型精度下降，尤其在高精度任务中更为明显。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于是，论文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《An Underexplored Dilemma between Confidence and Calibration in Quantized Neural Networks》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中设计了卷积神经网络（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CNN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）校准与量化鲁棒性关联的实验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文章关注了量化噪声与神经网络模型置信度和校准程度的关系，提出了一种尚未充分探索的假设：置信度越高的模型在量化过程中越能保持鲁棒性，即在量化噪声下预测稳定性较强。该假设的验证对于优化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PTQ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策略，减少性能损失具有重要意义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4302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1AE00-38F1-2A9E-A988-E5070AAB6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C2BBAF6A-A00C-48CE-B8B0-7AE46DDD31A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315" y="3315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4DA327-5B31-5F2D-8A46-370C2D8EA1F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315" y="6541639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3B5A5D4-1554-62D2-6D2D-9BF67D83306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4" y="45909"/>
            <a:ext cx="2808312" cy="61948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A445BDC-9D04-E7DB-F9A8-3033F195D268}"/>
              </a:ext>
            </a:extLst>
          </p:cNvPr>
          <p:cNvSpPr txBox="1"/>
          <p:nvPr/>
        </p:nvSpPr>
        <p:spPr>
          <a:xfrm>
            <a:off x="378370" y="967735"/>
            <a:ext cx="115648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核心假设与实验方法</a:t>
            </a:r>
            <a:endParaRPr lang="en-US" altLang="zh-CN" sz="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本文提出的核心假设是：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过度自信的模型对量化噪声更鲁棒。低置信度预测更容易受到量化噪声的影响，但由于这些预测通常准确率较低，因而改变后对整体准确率影响较小；高置信度预测则较难改变，但其准确率较高，因而对整体准确率的贡献更大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为了验证这一假设，实验通过以下步骤实现：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训练阶段：使用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ResNet56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ResNet50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分别在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CIFAR-100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ImageNet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数据集上训练浮点精度模型，以观察其校准行为和置信度分布。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量化阶段：应用后训练量化技术，将模型从浮点精度映射到更低的精度（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int8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），并通过逐步降低权重量化精度（从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位）增加量化噪声。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验证阶段：比较量化前后模型的准确率、错误率变化及置信度分布，分析模型校准与量化鲁棒性之间的关联。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8125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47CF7-3BF4-C607-CB9A-1B4AB9CE8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69DFEF7-85A4-066B-7F57-E84188F1F96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315" y="3315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76122E-1503-24F1-A3FB-A222E591416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315" y="6541639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5408474-2FEB-7033-CBCD-ADD76F325AC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4" y="45909"/>
            <a:ext cx="2808312" cy="61948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B6E79F5-E451-C114-09D7-F58E68611C40}"/>
              </a:ext>
            </a:extLst>
          </p:cNvPr>
          <p:cNvSpPr txBox="1"/>
          <p:nvPr/>
        </p:nvSpPr>
        <p:spPr>
          <a:xfrm>
            <a:off x="378370" y="819629"/>
            <a:ext cx="11502479" cy="5621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实验设置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·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实验平台：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AutoDL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·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实验数据集：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本实验基于经典的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ImageNet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数据集进行模型量化实验，同时在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CIFAR-10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数据集上进行对比验证。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·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参数设置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本实验采用后训练量化（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Post-Training Quantization, PTQ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）策略，主要测试以下模型：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ResNet-50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MobileNetV2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ViT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Vision Transformer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具体设置如下：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·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量化位宽：对权重和激活分别进行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位量化。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·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量化方法：均值最小化和对称量化两种主流方法。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·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评估指标：使用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Top-1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准确率和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Top-5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准确率作为核心指标，同时结合可靠性曲线分析模型校准情况。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8030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1E093-CA9A-66D4-D362-81B57A14F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C7A98345-68DE-A08B-97CB-5B275EA0A8C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315" y="3315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A7A3A9-61C1-FDDF-43C5-60C45AC337C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315" y="6541639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4EEF898-6B41-47E6-8834-408D2C16BB0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4" y="45909"/>
            <a:ext cx="2808312" cy="61948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68A4062-8E90-EC9F-71BC-773351A818BB}"/>
              </a:ext>
            </a:extLst>
          </p:cNvPr>
          <p:cNvSpPr txBox="1"/>
          <p:nvPr/>
        </p:nvSpPr>
        <p:spPr>
          <a:xfrm>
            <a:off x="378370" y="967734"/>
            <a:ext cx="571762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实验结果及分析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结果分析：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高置信度预测的量化鲁棒性较强：在可靠性曲线中可以观察到，量化后高置信度预测的变化较小，这在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ResNet-50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MobileNetV2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中尤为明显。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低置信度预测的易变性：量化后低置信度样本的类别分布变化显著，尤其在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ViT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模型中表现较为突出。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改进方法的有效性：加入校准层的改进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PTQ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方法有效减小了低置信度样本的预测波动，提高了整体量化性能。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E028C623-038A-4937-FA9E-E6068DDF772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089" y="2042604"/>
            <a:ext cx="5413452" cy="31004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8959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3315" y="3315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3315" y="6541639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4" y="45909"/>
            <a:ext cx="2808312" cy="619481"/>
          </a:xfrm>
          <a:prstGeom prst="rect">
            <a:avLst/>
          </a:prstGeom>
        </p:spPr>
      </p:pic>
      <p:sp>
        <p:nvSpPr>
          <p:cNvPr id="3" name="文本框 41"/>
          <p:cNvSpPr txBox="1"/>
          <p:nvPr/>
        </p:nvSpPr>
        <p:spPr>
          <a:xfrm>
            <a:off x="981139" y="3111477"/>
            <a:ext cx="1494584" cy="761048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en-US" sz="45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宋体" panose="02010600030101010101" pitchFamily="2" charset="-122"/>
              </a:rPr>
              <a:t>目录</a:t>
            </a:r>
          </a:p>
        </p:txBody>
      </p:sp>
      <p:sp>
        <p:nvSpPr>
          <p:cNvPr id="4" name="矩形 3"/>
          <p:cNvSpPr/>
          <p:nvPr/>
        </p:nvSpPr>
        <p:spPr>
          <a:xfrm>
            <a:off x="3787239" y="1634093"/>
            <a:ext cx="634937" cy="611706"/>
          </a:xfrm>
          <a:prstGeom prst="rect">
            <a:avLst/>
          </a:prstGeom>
          <a:noFill/>
          <a:ln w="12700" cap="flat" cmpd="sng" algn="ctr">
            <a:solidFill>
              <a:srgbClr val="8185E8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 defTabSz="68580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3000" b="1" kern="0" dirty="0">
                <a:solidFill>
                  <a:srgbClr val="000000"/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01</a:t>
            </a:r>
          </a:p>
        </p:txBody>
      </p:sp>
      <p:sp>
        <p:nvSpPr>
          <p:cNvPr id="5" name="文本框 19"/>
          <p:cNvSpPr txBox="1"/>
          <p:nvPr/>
        </p:nvSpPr>
        <p:spPr>
          <a:xfrm>
            <a:off x="4654032" y="1702668"/>
            <a:ext cx="6229868" cy="543131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fontAlgn="auto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宋体" panose="02010600030101010101" pitchFamily="2" charset="-122"/>
              </a:rPr>
              <a:t>基于压缩的文本分类的算法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宋体" panose="02010600030101010101" pitchFamily="2" charset="-122"/>
              </a:rPr>
              <a:t>——Zest</a:t>
            </a:r>
            <a:r>
              <a:rPr lang="zh-CN" altLang="en-US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宋体" panose="02010600030101010101" pitchFamily="2" charset="-122"/>
              </a:rPr>
              <a:t>的实现与改进</a:t>
            </a:r>
          </a:p>
        </p:txBody>
      </p:sp>
      <p:sp>
        <p:nvSpPr>
          <p:cNvPr id="6" name="矩形 5"/>
          <p:cNvSpPr/>
          <p:nvPr/>
        </p:nvSpPr>
        <p:spPr>
          <a:xfrm>
            <a:off x="3787239" y="3186148"/>
            <a:ext cx="634937" cy="611706"/>
          </a:xfrm>
          <a:prstGeom prst="rect">
            <a:avLst/>
          </a:prstGeom>
          <a:noFill/>
          <a:ln w="12700" cap="flat" cmpd="sng" algn="ctr">
            <a:solidFill>
              <a:srgbClr val="8185E8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 defTabSz="68580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3000" b="1" kern="0" dirty="0">
                <a:solidFill>
                  <a:srgbClr val="000000"/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02</a:t>
            </a:r>
          </a:p>
        </p:txBody>
      </p:sp>
      <p:sp>
        <p:nvSpPr>
          <p:cNvPr id="8" name="矩形 7"/>
          <p:cNvSpPr/>
          <p:nvPr/>
        </p:nvSpPr>
        <p:spPr>
          <a:xfrm>
            <a:off x="3779399" y="4862863"/>
            <a:ext cx="634937" cy="611706"/>
          </a:xfrm>
          <a:prstGeom prst="rect">
            <a:avLst/>
          </a:prstGeom>
          <a:noFill/>
          <a:ln w="12700" cap="flat" cmpd="sng" algn="ctr">
            <a:solidFill>
              <a:srgbClr val="8185E8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 defTabSz="68580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3000" b="1" kern="0">
                <a:solidFill>
                  <a:srgbClr val="000000"/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03</a:t>
            </a:r>
          </a:p>
        </p:txBody>
      </p:sp>
      <p:sp>
        <p:nvSpPr>
          <p:cNvPr id="15" name="矩形 14"/>
          <p:cNvSpPr/>
          <p:nvPr/>
        </p:nvSpPr>
        <p:spPr>
          <a:xfrm>
            <a:off x="3787239" y="2336171"/>
            <a:ext cx="634937" cy="34289"/>
          </a:xfrm>
          <a:prstGeom prst="rect">
            <a:avLst/>
          </a:prstGeom>
          <a:solidFill>
            <a:srgbClr val="8185E8"/>
          </a:solidFill>
          <a:ln>
            <a:solidFill>
              <a:srgbClr val="FFFF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9pPr>
          </a:lstStyle>
          <a:p>
            <a:endParaRPr sz="1350"/>
          </a:p>
        </p:txBody>
      </p:sp>
      <p:sp>
        <p:nvSpPr>
          <p:cNvPr id="16" name="矩形 15"/>
          <p:cNvSpPr/>
          <p:nvPr/>
        </p:nvSpPr>
        <p:spPr>
          <a:xfrm>
            <a:off x="3779399" y="5564941"/>
            <a:ext cx="634937" cy="34289"/>
          </a:xfrm>
          <a:prstGeom prst="rect">
            <a:avLst/>
          </a:prstGeom>
          <a:solidFill>
            <a:srgbClr val="8185E8"/>
          </a:solidFill>
          <a:ln>
            <a:solidFill>
              <a:srgbClr val="FFFF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9pPr>
          </a:lstStyle>
          <a:p>
            <a:endParaRPr sz="1350"/>
          </a:p>
        </p:txBody>
      </p:sp>
      <p:sp>
        <p:nvSpPr>
          <p:cNvPr id="17" name="矩形 16"/>
          <p:cNvSpPr/>
          <p:nvPr/>
        </p:nvSpPr>
        <p:spPr>
          <a:xfrm>
            <a:off x="3795079" y="3888226"/>
            <a:ext cx="634937" cy="34289"/>
          </a:xfrm>
          <a:prstGeom prst="rect">
            <a:avLst/>
          </a:prstGeom>
          <a:solidFill>
            <a:srgbClr val="8185E8"/>
          </a:solidFill>
          <a:ln>
            <a:solidFill>
              <a:srgbClr val="FFFF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9pPr>
          </a:lstStyle>
          <a:p>
            <a:endParaRPr sz="1350"/>
          </a:p>
        </p:txBody>
      </p:sp>
      <p:sp>
        <p:nvSpPr>
          <p:cNvPr id="12" name="文本框 19">
            <a:extLst>
              <a:ext uri="{FF2B5EF4-FFF2-40B4-BE49-F238E27FC236}">
                <a16:creationId xmlns:a16="http://schemas.microsoft.com/office/drawing/2014/main" id="{0931182A-4E51-4790-BE10-2CC27CE9E3A2}"/>
              </a:ext>
            </a:extLst>
          </p:cNvPr>
          <p:cNvSpPr txBox="1"/>
          <p:nvPr/>
        </p:nvSpPr>
        <p:spPr>
          <a:xfrm>
            <a:off x="4654032" y="3325269"/>
            <a:ext cx="6229868" cy="5431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fontAlgn="auto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宋体" panose="02010600030101010101" pitchFamily="2" charset="-122"/>
              </a:rPr>
              <a:t>极弱监督文本分类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宋体" panose="02010600030101010101" pitchFamily="2" charset="-122"/>
              </a:rPr>
              <a:t>——</a:t>
            </a:r>
            <a:r>
              <a:rPr lang="en-US" altLang="zh-CN" sz="20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宋体" panose="02010600030101010101" pitchFamily="2" charset="-122"/>
              </a:rPr>
              <a:t>XClass</a:t>
            </a: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宋体" panose="02010600030101010101" pitchFamily="2" charset="-122"/>
              </a:rPr>
              <a:t>的实现与改进</a:t>
            </a:r>
          </a:p>
        </p:txBody>
      </p:sp>
      <p:sp>
        <p:nvSpPr>
          <p:cNvPr id="2" name="文本框 19">
            <a:extLst>
              <a:ext uri="{FF2B5EF4-FFF2-40B4-BE49-F238E27FC236}">
                <a16:creationId xmlns:a16="http://schemas.microsoft.com/office/drawing/2014/main" id="{18C8C13C-EBCD-F0CC-7127-D873D1C6DF7C}"/>
              </a:ext>
            </a:extLst>
          </p:cNvPr>
          <p:cNvSpPr txBox="1"/>
          <p:nvPr/>
        </p:nvSpPr>
        <p:spPr>
          <a:xfrm>
            <a:off x="4707809" y="4960512"/>
            <a:ext cx="6229868" cy="5431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fontAlgn="auto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宋体" panose="02010600030101010101" pitchFamily="2" charset="-122"/>
              </a:rPr>
              <a:t>量化神经网络鲁棒性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宋体" panose="02010600030101010101" pitchFamily="2" charset="-122"/>
              </a:rPr>
              <a:t>——PTQ</a:t>
            </a: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宋体" panose="02010600030101010101" pitchFamily="2" charset="-122"/>
              </a:rPr>
              <a:t>的复现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 prLst="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 prLst="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 prLst="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 prLst="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 prLst="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 prLst="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 prLst="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 prLst="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 prLst="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 prLst="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dvAuto="0"/>
      <p:bldP spid="4" grpId="0" animBg="1" advAuto="0"/>
      <p:bldP spid="5" grpId="0" advAuto="0"/>
      <p:bldP spid="6" grpId="0" animBg="1" advAuto="0"/>
      <p:bldP spid="8" grpId="0" animBg="1" advAuto="0"/>
      <p:bldP spid="15" grpId="0" animBg="1" advAuto="0"/>
      <p:bldP spid="16" grpId="0" animBg="1" advAuto="0"/>
      <p:bldP spid="17" grpId="0" animBg="1" advAuto="0"/>
      <p:bldP spid="12" grpId="0" advAuto="0"/>
      <p:bldP spid="2" grpId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9611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1"/>
            <a:ext cx="12189611" cy="6856656"/>
          </a:xfrm>
          <a:prstGeom prst="rect">
            <a:avLst/>
          </a:prstGeom>
        </p:spPr>
      </p:pic>
      <p:sp>
        <p:nvSpPr>
          <p:cNvPr id="59" name="TextBox 10"/>
          <p:cNvSpPr txBox="1"/>
          <p:nvPr/>
        </p:nvSpPr>
        <p:spPr>
          <a:xfrm>
            <a:off x="1783038" y="3334087"/>
            <a:ext cx="917706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85006A"/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sym typeface="Bahnschrift" panose="020B0502040204020203" pitchFamily="34" charset="0"/>
              </a:rPr>
              <a:t>基于压缩的文本分类的算法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85006A"/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sym typeface="Bahnschrift" panose="020B0502040204020203" pitchFamily="34" charset="0"/>
              </a:rPr>
              <a:t>——Zest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85006A"/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sym typeface="Bahnschrift" panose="020B0502040204020203" pitchFamily="34" charset="0"/>
              </a:rPr>
              <a:t>的实现与改进</a:t>
            </a:r>
          </a:p>
        </p:txBody>
      </p:sp>
      <p:sp>
        <p:nvSpPr>
          <p:cNvPr id="33" name="íṧľíďê"/>
          <p:cNvSpPr txBox="1"/>
          <p:nvPr/>
        </p:nvSpPr>
        <p:spPr>
          <a:xfrm>
            <a:off x="1339537" y="1676481"/>
            <a:ext cx="23032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i="0" dirty="0">
                <a:solidFill>
                  <a:srgbClr val="86006A"/>
                </a:solidFill>
                <a:effectLst/>
                <a:latin typeface="Bahnschrift" panose="020B0502040204020203" pitchFamily="34" charset="0"/>
                <a:ea typeface="思源黑体 CN Regular" panose="020B0500000000000000" pitchFamily="34" charset="-122"/>
                <a:sym typeface="Bahnschrift" panose="020B0502040204020203" pitchFamily="34" charset="0"/>
              </a:rPr>
              <a:t>PART</a:t>
            </a:r>
            <a:r>
              <a:rPr lang="en-US" altLang="zh-CN" sz="100" b="1" i="0" dirty="0">
                <a:solidFill>
                  <a:srgbClr val="86006A"/>
                </a:solidFill>
                <a:effectLst/>
                <a:latin typeface="Bahnschrift" panose="020B0502040204020203" pitchFamily="34" charset="0"/>
                <a:ea typeface="思源黑体 CN Regular" panose="020B0500000000000000" pitchFamily="34" charset="-122"/>
                <a:sym typeface="Bahnschrift" panose="020B0502040204020203" pitchFamily="34" charset="0"/>
              </a:rPr>
              <a:t> </a:t>
            </a:r>
            <a:r>
              <a:rPr lang="en-US" altLang="zh-CN" sz="4400" b="1" i="0" dirty="0">
                <a:solidFill>
                  <a:srgbClr val="86006A"/>
                </a:solidFill>
                <a:effectLst/>
                <a:latin typeface="Bahnschrift" panose="020B0502040204020203" pitchFamily="34" charset="0"/>
                <a:ea typeface="思源黑体 CN Regular" panose="020B0500000000000000" pitchFamily="34" charset="-122"/>
                <a:sym typeface="Bahnschrift" panose="020B0502040204020203" pitchFamily="34" charset="0"/>
              </a:rPr>
              <a:t> 01</a:t>
            </a:r>
            <a:endParaRPr lang="zh-CN" altLang="en-US" sz="4400" dirty="0">
              <a:solidFill>
                <a:srgbClr val="86006A"/>
              </a:solidFill>
              <a:latin typeface="Bahnschrift" panose="020B0502040204020203" pitchFamily="34" charset="0"/>
              <a:ea typeface="思源黑体 CN Regular" panose="020B0500000000000000" pitchFamily="34" charset="-122"/>
              <a:sym typeface="Bahnschrift" panose="020B0502040204020203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3315" y="3315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3315" y="6541639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4" y="45909"/>
            <a:ext cx="2808312" cy="6194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8370" y="967734"/>
            <a:ext cx="1150247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Zest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算法原理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核心思想：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Zest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利用现代压缩算法（如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Zstandard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）的优势，通过构建压缩字典来获得更精准的熵估计，特别适用于处理短文本。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压缩率作为相似度指标：对于未知类别的文本样本，若该样本在一个特定类别的压缩率较低，则认为它更可能属于该类别。这基于信息论的思想，即“压缩效果越好的模型，越能代表待分类文本的特征”。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核心技术：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逐级字典（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Telescoping Dictionaries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）：允许区分高频与低频词汇，提高特征区分度。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单词填充（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Word Padding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）：减少单词长度差异对压缩比的影响。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压缩头信息移除：忽略压缩头信息大小，消除文本长度带来的压缩率偏差。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3315" y="3315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3315" y="6541639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4" y="45909"/>
            <a:ext cx="2808312" cy="6194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8370" y="967735"/>
            <a:ext cx="1156481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Zest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算法实现步骤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训练阶段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Zstandard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的字典训练功能为每个类别构建独立的压缩模型。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将同类别所有文本输入到压缩模型中进行训练，使模型捕捉该类别文本的特点。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每个类别最终拥有一个单独的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Zstandard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模型，在压缩其所属类别的文本时会获得较高的压缩比。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预测阶段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对待分类文本，利用不同类别的压缩模型分别计算其压缩率。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将文本分配给压缩效果最好的类别（即压缩率最低的类别）。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8370" y="4120405"/>
            <a:ext cx="1144040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复现中的创新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动态字典缩小</a:t>
            </a:r>
          </a:p>
          <a:p>
            <a:endParaRPr lang="en-US" altLang="zh-CN" sz="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字典是指由压缩算法构建的一种数据结构，包含了文本中常见的词、短语和模式，使得压缩器能够在遇到相似文本时，用更短的编码表示重复或常见的部分，从而实现更高效的压缩。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原文中作者使用的是静态字典，大小固定，而我们采用了动态字典缩小根据训练过程中压缩效果的反馈，智能地调整用于压缩的字典大小。这样可以确保字典既不会因为过大而包含不必要的信息，也不会因为过小而丧失表达力。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458277" y="3888569"/>
            <a:ext cx="111662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3315" y="3315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3315" y="6541639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4" y="45909"/>
            <a:ext cx="2808312" cy="6194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8370" y="967734"/>
            <a:ext cx="1150247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Zest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实验设置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实验平台：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实验数据集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二分类：使用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click-bait_data.csv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数据集，包含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32000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行数据，每行代表一篇文章的标题和是否为标题党的标记。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多分类：使用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news-article-categories.csv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数据集，包含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6872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行有效数据，每行代表一篇文章的类别、标题和正文内容，共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个类别。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参数设置</a:t>
            </a:r>
          </a:p>
          <a:p>
            <a:pPr lvl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压缩级别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ZSTD_LEVEL = 22</a:t>
            </a:r>
          </a:p>
          <a:p>
            <a:pPr lvl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字典大小因子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dict_size_factor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= 0.6</a:t>
            </a:r>
          </a:p>
          <a:p>
            <a:pPr lvl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最大字典数量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max_num_dicts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= 7</a:t>
            </a:r>
          </a:p>
          <a:p>
            <a:pPr lvl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最小字典大小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min_dict_size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= 150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</a:p>
          <a:p>
            <a:pPr lvl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压缩效果阈值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compression_threshold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= 0.9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3315" y="3315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3315" y="6541639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4" y="45909"/>
            <a:ext cx="2808312" cy="6194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8370" y="967734"/>
            <a:ext cx="1171410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Zest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实验结果及分析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结果分析：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二分类任务：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Zest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方法在二分类任务上表现出色，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AUC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值接近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，适合对分类精度要求较高的任务。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多分类任务：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Zest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在多分类任务中表现良好，但与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LR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结合后在准确率和效率上更为理想。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创新改进：引入动态字典缩小机制后，模型预测更准确，但在时间和资源消耗上有所增加。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654" y="1686799"/>
            <a:ext cx="4448175" cy="1419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3200" y="3348294"/>
            <a:ext cx="7915275" cy="1438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0838" y="1167142"/>
            <a:ext cx="5381625" cy="21812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9611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1"/>
            <a:ext cx="12189611" cy="6856656"/>
          </a:xfrm>
          <a:prstGeom prst="rect">
            <a:avLst/>
          </a:prstGeom>
        </p:spPr>
      </p:pic>
      <p:sp>
        <p:nvSpPr>
          <p:cNvPr id="59" name="TextBox 10"/>
          <p:cNvSpPr txBox="1"/>
          <p:nvPr/>
        </p:nvSpPr>
        <p:spPr>
          <a:xfrm>
            <a:off x="1878330" y="3334385"/>
            <a:ext cx="8432165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85006A"/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sym typeface="Bahnschrift" panose="020B0502040204020203" pitchFamily="34" charset="0"/>
              </a:rPr>
              <a:t>极弱监督文本分类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85006A"/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sym typeface="Bahnschrift" panose="020B0502040204020203" pitchFamily="34" charset="0"/>
              </a:rPr>
              <a:t>——XClass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85006A"/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sym typeface="Bahnschrift" panose="020B0502040204020203" pitchFamily="34" charset="0"/>
              </a:rPr>
              <a:t>的实现与改进</a:t>
            </a:r>
          </a:p>
        </p:txBody>
      </p:sp>
      <p:sp>
        <p:nvSpPr>
          <p:cNvPr id="33" name="íṧľíďê"/>
          <p:cNvSpPr txBox="1"/>
          <p:nvPr/>
        </p:nvSpPr>
        <p:spPr>
          <a:xfrm>
            <a:off x="1339537" y="1676481"/>
            <a:ext cx="230323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i="0" dirty="0">
                <a:solidFill>
                  <a:srgbClr val="86006A"/>
                </a:solidFill>
                <a:effectLst/>
                <a:latin typeface="Bahnschrift" panose="020B0502040204020203" pitchFamily="34" charset="0"/>
                <a:ea typeface="思源黑体 CN Regular" panose="020B0500000000000000" pitchFamily="34" charset="-122"/>
                <a:sym typeface="Bahnschrift" panose="020B0502040204020203" pitchFamily="34" charset="0"/>
              </a:rPr>
              <a:t>PART</a:t>
            </a:r>
            <a:r>
              <a:rPr lang="en-US" altLang="zh-CN" sz="100" b="1" i="0" dirty="0">
                <a:solidFill>
                  <a:srgbClr val="86006A"/>
                </a:solidFill>
                <a:effectLst/>
                <a:latin typeface="Bahnschrift" panose="020B0502040204020203" pitchFamily="34" charset="0"/>
                <a:ea typeface="思源黑体 CN Regular" panose="020B0500000000000000" pitchFamily="34" charset="-122"/>
                <a:sym typeface="Bahnschrift" panose="020B0502040204020203" pitchFamily="34" charset="0"/>
              </a:rPr>
              <a:t> </a:t>
            </a:r>
            <a:r>
              <a:rPr lang="en-US" altLang="zh-CN" sz="4400" b="1" i="0" dirty="0">
                <a:solidFill>
                  <a:srgbClr val="86006A"/>
                </a:solidFill>
                <a:effectLst/>
                <a:latin typeface="Bahnschrift" panose="020B0502040204020203" pitchFamily="34" charset="0"/>
                <a:ea typeface="思源黑体 CN Regular" panose="020B0500000000000000" pitchFamily="34" charset="-122"/>
                <a:sym typeface="Bahnschrift" panose="020B0502040204020203" pitchFamily="34" charset="0"/>
              </a:rPr>
              <a:t> 02</a:t>
            </a:r>
            <a:endParaRPr lang="zh-CN" altLang="en-US" sz="4400" dirty="0">
              <a:solidFill>
                <a:srgbClr val="86006A"/>
              </a:solidFill>
              <a:latin typeface="Bahnschrift" panose="020B0502040204020203" pitchFamily="34" charset="0"/>
              <a:ea typeface="思源黑体 CN Regular" panose="020B0500000000000000" pitchFamily="34" charset="-122"/>
              <a:sym typeface="Bahnschrift" panose="020B0502040204020203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3315" y="3315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3315" y="6541639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4" y="45909"/>
            <a:ext cx="2808312" cy="6194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122451" y="2337655"/>
                <a:ext cx="9947098" cy="21483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32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问题背景</a:t>
                </a:r>
                <a:endPara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  <a:p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在极弱监督文本分类设置下，输入仅包含一组文档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err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 dirty="0" err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000" i="1" dirty="0" err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, 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𝑖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 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1, …,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𝑛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和一列类名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 dirty="0" err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000" i="1" dirty="0" err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𝑗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𝑗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∈1,…,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。类名旨在提供关于目标分类的提示，例如可以基于主题、情感或地理位置等不同标准对同一组文档进行分类。任务目标是构建一个分类器，能够根据类名将新的文档归入相应的类别。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451" y="2337655"/>
                <a:ext cx="9947098" cy="2148345"/>
              </a:xfrm>
              <a:prstGeom prst="rect">
                <a:avLst/>
              </a:prstGeom>
              <a:blipFill>
                <a:blip r:embed="rId7"/>
                <a:stretch>
                  <a:fillRect l="-1532" t="-3683" b="-3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FiMjkxNTNhOGE2ZTVhYTM1ZWI5ZWIwNjU2OTQ4ZG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3357_7"/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57"/>
  <p:tag name="KSO_WM_SLIDE_LAYOUT" val="a_b_e"/>
  <p:tag name="KSO_WM_SLIDE_LAYOUT_CNT" val="1_1_1"/>
  <p:tag name="KSO_WM_TEMPLATE_MASTER_TYPE" val="1"/>
  <p:tag name="KSO_WM_TEMPLATE_COLOR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7.9|0.9|38.9|0.6|11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7.9|0.9|38.9|0.6|11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7.9|0.9|38.9|0.6|11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7.9|0.9|38.9|0.6|11.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3357_7"/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57"/>
  <p:tag name="KSO_WM_SLIDE_LAYOUT" val="a_b_e"/>
  <p:tag name="KSO_WM_SLIDE_LAYOUT_CNT" val="1_1_1"/>
  <p:tag name="KSO_WM_TEMPLATE_MASTER_TYPE" val="1"/>
  <p:tag name="KSO_WM_TEMPLATE_COLOR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7.9|0.9|38.9|0.6|1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7.9|0.9|38.9|0.6|11.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7.9|0.9|38.9|0.6|11.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7.9|0.9|38.9|0.6|11.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7.9|0.9|38.9|0.6|11.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3357_7"/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57"/>
  <p:tag name="KSO_WM_SLIDE_LAYOUT" val="a_b_e"/>
  <p:tag name="KSO_WM_SLIDE_LAYOUT_CNT" val="1_1_1"/>
  <p:tag name="KSO_WM_TEMPLATE_MASTER_TYPE" val="1"/>
  <p:tag name="KSO_WM_TEMPLATE_COLOR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7.9|0.9|38.9|0.6|11.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7.9|0.9|38.9|0.6|11.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7.9|0.9|38.9|0.6|11.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7.9|0.9|38.9|0.6|11.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7.9|0.9|38.9|0.6|11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headEnd type="triangle"/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2080</Words>
  <Application>Microsoft Office PowerPoint</Application>
  <PresentationFormat>宽屏</PresentationFormat>
  <Paragraphs>118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等线</vt:lpstr>
      <vt:lpstr>宋体</vt:lpstr>
      <vt:lpstr>微软雅黑 Light</vt:lpstr>
      <vt:lpstr>新宋体</vt:lpstr>
      <vt:lpstr>Arial</vt:lpstr>
      <vt:lpstr>Bahnschrift</vt:lpstr>
      <vt:lpstr>Calibri</vt:lpstr>
      <vt:lpstr>Cambria Math</vt:lpstr>
      <vt:lpstr>Times New Roman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编码理论的基本知识</dc:title>
  <dc:creator>lvsiyi</dc:creator>
  <cp:lastModifiedBy>鹏 伍</cp:lastModifiedBy>
  <cp:revision>573</cp:revision>
  <cp:lastPrinted>2022-10-05T01:41:00Z</cp:lastPrinted>
  <dcterms:created xsi:type="dcterms:W3CDTF">2022-09-27T12:20:00Z</dcterms:created>
  <dcterms:modified xsi:type="dcterms:W3CDTF">2024-12-14T07:18:36Z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8C93E11DB0ED42638C89EF967CD43C78_12</vt:lpwstr>
  </property>
  <property fmtid="{D5CDD505-2E9C-101B-9397-08002B2CF9AE}" pid="3" name="KSOProductBuildVer">
    <vt:lpwstr>2052-12.1.0.19298</vt:lpwstr>
  </property>
</Properties>
</file>