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1F321-4C8C-4BBC-953E-AFACB217B40B}">
  <a:tblStyle styleId="{45E1F321-4C8C-4BBC-953E-AFACB217B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ee0f07948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dee0f07948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ee0f07948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ee0f07948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e0f07948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ee0f07948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ee0f07948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dee0f07948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1e8758c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1e8758c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1b6bc258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1b6bc258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e0f07948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ee0f07948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2423a9463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d2423a9463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1eadc67f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e1eadc67f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e0f0794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ee0f0794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e0f07948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dee0f07948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e0f07948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ee0f07948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e0f0794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dee0f07948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e0f07948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dee0f07948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ee0f0794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dee0f0794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ee0f07948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dee0f07948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 showMasterSp="0">
  <p:cSld name="2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>
            <p:ph idx="2" type="body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3" type="body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Вертикальный заголовок и текст" showMasterSp="0">
  <p:cSld name="1_Вертикальный заголовок и текс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>
              <a:alpha val="4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1" name="Google Shape;91;p1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8D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b="1"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1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b="1" lang="ru-RU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b="1"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b="1"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831850" y="4781671"/>
            <a:ext cx="10515600" cy="130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238125" y="159087"/>
            <a:ext cx="10303852" cy="82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5519737" y="1268413"/>
            <a:ext cx="6454775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Рисунок с подписью">
  <p:cSld name="1_Рисунок с подписью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" showMasterSp="0">
  <p:cSld name="3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228600" y="165100"/>
            <a:ext cx="1025842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28601" y="984250"/>
            <a:ext cx="51435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228601" y="1990724"/>
            <a:ext cx="5143500" cy="432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519737" y="984250"/>
            <a:ext cx="64547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5519737" y="2000250"/>
            <a:ext cx="6454775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7300940" y="984249"/>
            <a:ext cx="4673574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/>
          <p:nvPr>
            <p:ph idx="2" type="pic"/>
          </p:nvPr>
        </p:nvSpPr>
        <p:spPr>
          <a:xfrm>
            <a:off x="-1" y="0"/>
            <a:ext cx="68199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7296150" y="2149475"/>
            <a:ext cx="467836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Рисунок с подписью">
  <p:cSld name="2_Рисунок с подписью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228600" y="165100"/>
            <a:ext cx="10258425" cy="554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7541622" y="984250"/>
            <a:ext cx="442177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541622" y="2149474"/>
            <a:ext cx="4421778" cy="416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>
  <p:cSld name="Вертикальный заголовок и текст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73" name="Google Shape;73;p10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8D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b="1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b="1"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b="1" lang="ru-RU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b="1"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b="1" sz="1800">
                <a:solidFill>
                  <a:srgbClr val="51515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46263" t="0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b="1" i="0" sz="32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121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08074" y="258883"/>
            <a:ext cx="1303494" cy="4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 flipH="1" rot="10800000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7" name="Google Shape;17;p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21661" y="6228602"/>
              <a:ext cx="1103562" cy="42242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174 / 100 / 100</a:t>
              </a:r>
              <a:endPara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"/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Пожалуйста, </a:t>
            </a:r>
            <a:b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используйте </a:t>
            </a:r>
            <a:b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цветовую гамму </a:t>
            </a:r>
            <a:br>
              <a:rPr b="0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«300 лет СПбГУ»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6" orient="horz" pos="4159">
          <p15:clr>
            <a:srgbClr val="F26B43"/>
          </p15:clr>
        </p15:guide>
        <p15:guide id="7" pos="7543">
          <p15:clr>
            <a:srgbClr val="F26B43"/>
          </p15:clr>
        </p15:guide>
        <p15:guide id="8" orient="horz" pos="3977">
          <p15:clr>
            <a:srgbClr val="F26B43"/>
          </p15:clr>
        </p15:guide>
        <p15:guide id="9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YukiTheKilla/ML" TargetMode="External"/><Relationship Id="rId4" Type="http://schemas.openxmlformats.org/officeDocument/2006/relationships/hyperlink" Target="https://www.kaggle.com/datasets/nelgiriyewithana/australian-vehicle-prices/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ctrTitle"/>
          </p:nvPr>
        </p:nvSpPr>
        <p:spPr>
          <a:xfrm>
            <a:off x="672860" y="2954582"/>
            <a:ext cx="11301653" cy="19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400"/>
              <a:buFont typeface="Quattrocento Sans"/>
              <a:buNone/>
            </a:pPr>
            <a:r>
              <a:rPr lang="ru-RU" sz="4400"/>
              <a:t>Использование инструментов </a:t>
            </a:r>
            <a:r>
              <a:rPr lang="ru-RU" sz="4400"/>
              <a:t>машинного</a:t>
            </a:r>
            <a:r>
              <a:rPr lang="ru-RU" sz="4400"/>
              <a:t> обучения для предсказания ценообразования на рынке авто</a:t>
            </a:r>
            <a:endParaRPr sz="4400"/>
          </a:p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/>
              <a:t>Глухов Кирилл</a:t>
            </a:r>
            <a:endParaRPr/>
          </a:p>
        </p:txBody>
      </p:sp>
      <p:sp>
        <p:nvSpPr>
          <p:cNvPr id="112" name="Google Shape;112;p12"/>
          <p:cNvSpPr txBox="1"/>
          <p:nvPr>
            <p:ph idx="3" type="body"/>
          </p:nvPr>
        </p:nvSpPr>
        <p:spPr>
          <a:xfrm>
            <a:off x="658813" y="5845175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</a:pPr>
            <a:r>
              <a:rPr lang="ru-RU"/>
              <a:t>СТУДЕНТ 2-ГО КУРСА ФАКУЛЬТЕТА ПМ-ПУ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11528401" y="6441327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0" y="22375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Pipeline (6/7-train, 1/7-test)</a:t>
            </a:r>
            <a:endParaRPr sz="3800"/>
          </a:p>
        </p:txBody>
      </p:sp>
      <p:graphicFrame>
        <p:nvGraphicFramePr>
          <p:cNvPr id="187" name="Google Shape;187;p21"/>
          <p:cNvGraphicFramePr/>
          <p:nvPr/>
        </p:nvGraphicFramePr>
        <p:xfrm>
          <a:off x="-12" y="10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3967100"/>
              </a:tblGrid>
              <a:tr h="582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lr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lr train r2 score =  0.6992071178580945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lr test r2 score =  0.6704348230642506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Lasso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Lasso train r2 score =  0.0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Lasso test r2 score =  -0.011745018764485955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Ridge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Ridge train r2 score =  0.6992071035731418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Ridge test r2 score =  0.6704394280607496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ElasticNet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ElasticNet train r2 score =  0.0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ElasticNet test r2 score =  -0.011745018764485955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Knn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Knn train r2 score =  0.7669649271079283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Knn test r2 score =  0.6178826690886499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3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1"/>
          <p:cNvGraphicFramePr/>
          <p:nvPr/>
        </p:nvGraphicFramePr>
        <p:xfrm>
          <a:off x="3867138" y="10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3790900"/>
              </a:tblGrid>
              <a:tr h="582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train r2 score =  0.9999837451051717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test r2 score =  0.735032033110865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train r2 score =  0.9743144952352255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test r2 score =  0.8539961886990058</a:t>
                      </a:r>
                      <a:endParaRPr b="1" sz="13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 train r2 score =  0.9826093778197372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 test r2 score =  0.8729123726164201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train r2 score =  0.9685029451227772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test r2 score =  0.8910035860683709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train r2 score =  0.9231663994005939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test r2 score =  0.8831699101848247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1"/>
          <p:cNvGraphicFramePr/>
          <p:nvPr/>
        </p:nvGraphicFramePr>
        <p:xfrm>
          <a:off x="7658038" y="10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4220175"/>
              </a:tblGrid>
              <a:tr h="582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train r2 score =  0.9554503923374907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test r2 score =  0.9048155151910927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GBR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GBR train r2 score =  0.8482544623115096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GBR test r2 score =  0.8275879148231683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AdaBoost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AdaBoost train r2 score =  0.6775337532859435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AdaBoost test r2 score =  0.660170755771433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3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ExtraTrees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ExtraTrees train r2 score =  0.9999837451051717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ExtraTrees test r2 score =  0.8868293321097954</a:t>
                      </a:r>
                      <a:endParaRPr b="1" sz="11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2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0" y="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Выбираем лучшие модели</a:t>
            </a:r>
            <a:endParaRPr sz="3800"/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-18987" y="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11475350"/>
              </a:tblGrid>
              <a:tr h="155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best_models </a:t>
                      </a:r>
                      <a:r>
                        <a:rPr lang="ru-RU" sz="15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5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'Bagging'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5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BaggingRegressor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5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'XGB'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5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XGBRegressor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    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5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'LGBM'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5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LGBMRegressor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(verbose</a:t>
                      </a:r>
                      <a:r>
                        <a:rPr lang="ru-RU" sz="15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=-</a:t>
                      </a:r>
                      <a:r>
                        <a:rPr lang="ru-RU" sz="15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)),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5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'CatBoost'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5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CatBoostRegressor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-RU" sz="15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silent</a:t>
                      </a:r>
                      <a:r>
                        <a:rPr lang="ru-RU" sz="15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5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1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2"/>
          <p:cNvGraphicFramePr/>
          <p:nvPr/>
        </p:nvGraphicFramePr>
        <p:xfrm>
          <a:off x="5581588" y="26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5855800"/>
              </a:tblGrid>
              <a:tr h="445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train r2 score =  0.923561930990839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test r2 score =  0.8804008721137331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train mean_squared_error =  0.0327885901482845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test mean_squared_error =  0.05113578193317999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train mean_absolute_error =  0.13163903364484225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 test mean_absolute_error =  0.15471719158773567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train r2 score =  0.9567355813737237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test r2 score =  0.9045326682780107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train mean_squared_error =  0.01855486033020013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test mean_squared_error =  0.04089054181980117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train mean_absolute_error =  0.10125962798735984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 test mean_absolute_error =  0.133963731346494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22"/>
          <p:cNvGraphicFramePr/>
          <p:nvPr/>
        </p:nvGraphicFramePr>
        <p:xfrm>
          <a:off x="-18987" y="265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5600575"/>
              </a:tblGrid>
              <a:tr h="42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train r2 score =  0.9742344239231884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test r2 score =  0.8530918193528316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train mean_squared_error =  0.011052300347581567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test mean_squared_error =  0.06279232846037552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train mean_absolute_error =  0.06532351514405461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 test mean_absolute_error =  0.16582467646126212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train r2 score =  0.9706412173973472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test r2 score =  0.8895784260022319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train mean_squared_error =  0.012595869307095272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test mean_squared_error =  0.04718941112841164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train mean_absolute_error =  0.08426703958044722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 test mean_absolute_error =  0.14430654210786603</a:t>
                      </a:r>
                      <a:endParaRPr b="1" sz="13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0" y="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Выбираем лучшие параметры для XGB</a:t>
            </a:r>
            <a:endParaRPr sz="3800"/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-18987" y="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11475350"/>
              </a:tblGrid>
              <a:tr h="155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make_pipeline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(transform,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StandardScaler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XGB_params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'xgbregressor__learning_rate'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'xgbregressor__max_depth'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'xgbregressor__min_child_weight'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'xgbregressor__gamma'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'xgbregressor__colsample_bytree'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XGBRegressor_RS 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RandomizedSearchCV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(PL, XGB_params,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n_iter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scoring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'r2'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n_jobs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=-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XGBRegressor_RS.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(x,y)</a:t>
                      </a:r>
                      <a:endParaRPr sz="15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0" y="5600700"/>
            <a:ext cx="103251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 sz="2700"/>
              <a:t>Также были подобраны лучшие параметры для BaggingRegressor, CatBoostRegressor.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228600" y="-4470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Результаты</a:t>
            </a:r>
            <a:endParaRPr sz="3800"/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-18987" y="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9906075"/>
              </a:tblGrid>
              <a:tr h="61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r2 score =  0.9804495127261331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r2 score =  0.8939557467829025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mean_squared_error =  0.008390083282345855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mean_squared_error =  0.045429600926812266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mean_absolute_error =  0.06851808328792922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mean_absolute_error =  0.1383926059013226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r2 score =  0.9827497450733013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r2 score =  0.8697240834163431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mean_squared_error =  0.00740010925221251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mean_squared_error =  0.055744919096984924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mean_absolute_error =  0.055423622438888376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mean_absolute_error =  0.15400693725996212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------------------------------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r2 score =  0.9884262344478587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r2 score =  0.9114956933853036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mean_squared_error =  0.0044862496417253424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mean_squared_error =  0.04058508539001985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mean_absolute_error =  0.05026205010090166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50">
                          <a:solidFill>
                            <a:srgbClr val="BFBDB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mean_absolute_error =  0.13087571847169535</a:t>
                      </a:r>
                      <a:endParaRPr b="1" sz="1250">
                        <a:solidFill>
                          <a:srgbClr val="BFBD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228600" y="-4470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Результаты</a:t>
            </a:r>
            <a:endParaRPr sz="38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0" y="715800"/>
            <a:ext cx="9534498" cy="6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>
            <p:ph type="title"/>
          </p:nvPr>
        </p:nvSpPr>
        <p:spPr>
          <a:xfrm>
            <a:off x="228600" y="-4470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Кластеризация</a:t>
            </a:r>
            <a:endParaRPr sz="380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013"/>
            <a:ext cx="12191999" cy="554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228600" y="-44700"/>
            <a:ext cx="9887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Кластеризация</a:t>
            </a:r>
            <a:endParaRPr sz="380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425" y="715800"/>
            <a:ext cx="3076575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5800"/>
            <a:ext cx="9115426" cy="531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51200" y="2977297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4500"/>
              <a:t>Github:</a:t>
            </a:r>
            <a:endParaRPr sz="45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751200" y="3782173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YukiTheKilla/ML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794700" y="1670873"/>
            <a:ext cx="10602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4500"/>
              <a:t>Датасет</a:t>
            </a:r>
            <a:r>
              <a:rPr lang="ru-RU" sz="4500"/>
              <a:t>:</a:t>
            </a:r>
            <a:endParaRPr sz="45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788350" y="2491637"/>
            <a:ext cx="10515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Kaggle - Australian Vehicle Prices</a:t>
            </a:r>
            <a:endParaRPr sz="3700"/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751200" y="865980"/>
            <a:ext cx="537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/>
              <a:t>Ссылки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766125" y="1687850"/>
            <a:ext cx="9031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9144950" y="6417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/>
        </p:nvSpPr>
        <p:spPr>
          <a:xfrm>
            <a:off x="9144950" y="6417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365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774050" y="-2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Датасет</a:t>
            </a:r>
            <a:endParaRPr sz="3800"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597175" y="934200"/>
            <a:ext cx="10578300" cy="2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66666"/>
              <a:buNone/>
            </a:pPr>
            <a:r>
              <a:rPr lang="ru-RU" sz="3600"/>
              <a:t>Этот набор данных содержит информацию о ценах на автомобили в Австралии на 2023 год. Набор данных включает в себя такую информацию, как марка, год, модель, тип автомобиля, название, состояние, трансмиссия, двигатель, тип привода, тип топлива, расход топлива, километры, цвет, местоположение, цилиндры в двигателе, тип кузова, двери, сиденья и цена. Набор данных содержит более 16 000 записей объявлений об автомобилях с различных онлайн-платформ Австралии.</a:t>
            </a:r>
            <a:endParaRPr sz="3600"/>
          </a:p>
        </p:txBody>
      </p:sp>
      <p:sp>
        <p:nvSpPr>
          <p:cNvPr id="119" name="Google Shape;119;p13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3"/>
          <p:cNvGraphicFramePr/>
          <p:nvPr/>
        </p:nvGraphicFramePr>
        <p:xfrm>
          <a:off x="888350" y="37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10287000"/>
              </a:tblGrid>
              <a:tr h="233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Float64 #Численные признаки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'Year'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'EngineL'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'FuelConsumption'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'Kilometres'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'CylindersinEngine'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'Doors'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'Seats'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'Price'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95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5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#Категориальные признаки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'Brand'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'Model'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'BodyType'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'UsedOrNew'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'Transmission'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'DriveType'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'FuelType'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'Color'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'State'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8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'City'</a:t>
                      </a:r>
                      <a:r>
                        <a:rPr lang="ru-RU" sz="18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5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100" y="6327775"/>
            <a:ext cx="8553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Feature engineering</a:t>
            </a:r>
            <a:endParaRPr sz="3800"/>
          </a:p>
        </p:txBody>
      </p:sp>
      <p:sp>
        <p:nvSpPr>
          <p:cNvPr id="126" name="Google Shape;126;p14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4"/>
          <p:cNvGraphicFramePr/>
          <p:nvPr/>
        </p:nvGraphicFramePr>
        <p:xfrm>
          <a:off x="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641675"/>
                <a:gridCol w="603150"/>
                <a:gridCol w="680200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  <a:gridCol w="641675"/>
              </a:tblGrid>
              <a:tr h="100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Brand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Year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Car/Suv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UsedOrNew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Transmission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Engine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DriveType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Fuel 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Fuel Consumption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Kilometres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ColourExtInt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Location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Cylinder Engine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Body 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Doors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Seats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Price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2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Ssangyong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Rexton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Sutherland Isuzu Ute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 Ssangyong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DEMO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Automatic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 cyl, 2.2 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AWD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Diesel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8.7 L / 100 km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5595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White / Black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Caringbah, NSW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 cyl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SUV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 Doors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7 Seats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51990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0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MG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MG3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Hatchback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 MG MG3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USED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Automatic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 cyl, 1.5 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Front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Premium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6.7 L / 100 km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16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Black / Black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Brookvale, NSW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 cyl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Hatchback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 Doors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 Seats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19990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4"/>
          <p:cNvGraphicFramePr/>
          <p:nvPr/>
        </p:nvGraphicFramePr>
        <p:xfrm>
          <a:off x="88" y="33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677325"/>
                <a:gridCol w="636650"/>
                <a:gridCol w="718000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9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Brand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Year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UsedOrNew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Transmission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EngineL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DriveType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Fuel 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Fuel Consumption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Kilometres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State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Cylinder Engine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Body 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Doors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Seats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Price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9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Ssangyong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Rexton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DEMO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Automatic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2.2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AWD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Diesel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8.7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5595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White Black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Caringbah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NSW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SUV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51990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11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MG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MG3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USED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Automatic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1.5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Front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Premium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6.7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16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Black Black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Brookvale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NSW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Hatchback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lt1"/>
                          </a:solidFill>
                        </a:rPr>
                        <a:t>19990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0" y="0"/>
            <a:ext cx="8553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Feature engineering</a:t>
            </a:r>
            <a:endParaRPr sz="3800"/>
          </a:p>
        </p:txBody>
      </p:sp>
      <p:sp>
        <p:nvSpPr>
          <p:cNvPr id="134" name="Google Shape;134;p15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9275"/>
            <a:ext cx="5472651" cy="630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250" y="1173175"/>
            <a:ext cx="2918900" cy="56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125" y="549300"/>
            <a:ext cx="5391158" cy="6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2125" y="1268425"/>
            <a:ext cx="2216625" cy="30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0" y="0"/>
            <a:ext cx="8553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Feature engineering</a:t>
            </a:r>
            <a:endParaRPr sz="3800"/>
          </a:p>
        </p:txBody>
      </p:sp>
      <p:sp>
        <p:nvSpPr>
          <p:cNvPr id="144" name="Google Shape;144;p16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3122"/>
            <a:ext cx="5951123" cy="305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75" y="756797"/>
            <a:ext cx="5951123" cy="305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875" y="3807400"/>
            <a:ext cx="5951123" cy="30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07390"/>
            <a:ext cx="5951117" cy="305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62375" y="3473550"/>
            <a:ext cx="107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endParaRPr sz="2000">
              <a:solidFill>
                <a:srgbClr val="515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629400" y="327500"/>
            <a:ext cx="1625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</a:t>
            </a:r>
            <a:endParaRPr sz="2000">
              <a:solidFill>
                <a:srgbClr val="515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28625" y="399075"/>
            <a:ext cx="2856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</a:t>
            </a:r>
            <a:endParaRPr sz="100">
              <a:solidFill>
                <a:srgbClr val="12121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525150" y="3473550"/>
            <a:ext cx="107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endParaRPr sz="2000">
              <a:solidFill>
                <a:srgbClr val="515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0" y="0"/>
            <a:ext cx="8553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Уровень корреляции(с Label Encoder)</a:t>
            </a:r>
            <a:endParaRPr sz="3800"/>
          </a:p>
        </p:txBody>
      </p:sp>
      <p:sp>
        <p:nvSpPr>
          <p:cNvPr id="158" name="Google Shape;158;p17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9300"/>
            <a:ext cx="10422375" cy="6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0" y="0"/>
            <a:ext cx="8896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Encoding и используемые модели</a:t>
            </a:r>
            <a:endParaRPr sz="3800"/>
          </a:p>
        </p:txBody>
      </p:sp>
      <p:sp>
        <p:nvSpPr>
          <p:cNvPr id="165" name="Google Shape;165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-12" y="7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9772650"/>
              </a:tblGrid>
              <a:tr h="609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ohe_col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'UsedOrNew'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'Transmission'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'DriveType'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be_col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'FuelType'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'Color'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'BodyType'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'Brand'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'Model'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'State'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'City'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transform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ColumnTransformer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transformers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'Ohe'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OneHotEncoder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sparse_output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drop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'first'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),ohe_col),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BinaryEncoder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(),be_col)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remainder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'passthrough'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models 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'lr'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LinearRegression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'Lasso'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Lasso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'Ridge'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Ridge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'ElasticNet'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ElasticNet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'Knn'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KNeighborsRegressor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DecisionTreeRegressor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'Bagging'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BaggingRegressor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RandomForestRegressor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'XGB'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XGBRegressor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    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'LGBM'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LGBMRegressor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(verbose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=-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'CatBoost'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CatBoostRegressor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silent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'GBR'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GradientBoostingRegressor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'AdaBoost'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AdaBoostRegressor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'ExtraTrees'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ExtraTreesRegressor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solidFill>
                          <a:srgbClr val="BFBDB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950"/>
            <a:ext cx="12191999" cy="422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type="title"/>
          </p:nvPr>
        </p:nvSpPr>
        <p:spPr>
          <a:xfrm>
            <a:off x="0" y="223750"/>
            <a:ext cx="8896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Transformer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0" y="0"/>
            <a:ext cx="37338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3800"/>
              <a:t>Pipeline</a:t>
            </a:r>
            <a:endParaRPr sz="3800"/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-12" y="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{45E1F321-4C8C-4BBC-953E-AFACB217B40B}</a:tableStyleId>
              </a:tblPr>
              <a:tblGrid>
                <a:gridCol w="11406125"/>
              </a:tblGrid>
              <a:tr h="616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FF8F40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model </a:t>
                      </a:r>
                      <a:r>
                        <a:rPr lang="ru-RU" sz="1200">
                          <a:solidFill>
                            <a:srgbClr val="FF8F40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models: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(model[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PL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make_pipeline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(transform,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</a:t>
                      </a:r>
                      <a:r>
                        <a:rPr lang="ru-RU" sz="1200">
                          <a:solidFill>
                            <a:srgbClr val="59C2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StandardScaler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model[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cv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cross_validate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estimator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cv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i="1" lang="ru-RU" sz="1200">
                          <a:solidFill>
                            <a:srgbClr val="ACB6B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#train 6/7 test 1/7</a:t>
                      </a:r>
                      <a:endParaRPr i="1" sz="1200">
                        <a:solidFill>
                          <a:srgbClr val="ACB6BF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return_train_score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scoring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'r2'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'neg_mean_squared_error'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i="1" lang="ru-RU" sz="1200">
                          <a:solidFill>
                            <a:srgbClr val="ACB6B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#Negative Mean Squared Error, which is used to measure the average of the squares of the errors.</a:t>
                      </a:r>
                      <a:endParaRPr i="1" sz="1200">
                        <a:solidFill>
                          <a:srgbClr val="ACB6BF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]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(model[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'train r2 score = 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,cv[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'train_r2'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].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mean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(model[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'test r2 score = 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,cv[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'test_r2'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].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mean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ru-RU" sz="1200">
                          <a:solidFill>
                            <a:srgbClr val="FFB454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-RU" sz="1200">
                          <a:solidFill>
                            <a:srgbClr val="AAD94C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r>
                        <a:rPr lang="ru-RU" sz="1200">
                          <a:solidFill>
                            <a:srgbClr val="F29668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ru-RU" sz="1200">
                          <a:solidFill>
                            <a:srgbClr val="D2A6FF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r>
                        <a:rPr lang="ru-RU" sz="1200">
                          <a:solidFill>
                            <a:srgbClr val="BFBDB6"/>
                          </a:solidFill>
                          <a:highlight>
                            <a:srgbClr val="0B0E1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solidFill>
                          <a:srgbClr val="BFBDB6"/>
                        </a:solidFill>
                        <a:highlight>
                          <a:srgbClr val="0B0E1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50">
                        <a:solidFill>
                          <a:srgbClr val="FA8D3E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E1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300 лет СПбГУ">
      <a:dk1>
        <a:srgbClr val="181818"/>
      </a:dk1>
      <a:lt1>
        <a:srgbClr val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