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山本 勇樹" initials="山本" lastIdx="1" clrIdx="0">
    <p:extLst>
      <p:ext uri="{19B8F6BF-5375-455C-9EA6-DF929625EA0E}">
        <p15:presenceInfo xmlns:p15="http://schemas.microsoft.com/office/powerpoint/2012/main" userId="fbfb1b6eb55068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30T08:03:16.298" idx="1">
    <p:pos x="7301" y="1197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70CDE-B0CE-4134-975E-8AC721D29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30564C-06B6-4F70-B97A-BC44C020E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47FA19-2337-4852-B85E-D0B2164F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EDF-01D8-4427-AAF9-ECE7F027FAF1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454E31-52B6-411B-818F-2942FACA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F6966-B54C-4D46-B87E-4A1E3D7E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89EF-51FC-4681-924A-795B19F8C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41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B38BB-053F-4EED-8AFC-04D38182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82295B-FE3E-4172-A2D6-B83460DD3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84EEA7-EF96-47F7-9FDF-36FE6371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EDF-01D8-4427-AAF9-ECE7F027FAF1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C2826F-B450-4D0A-8FE4-C6083454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8443E-DCC8-4D29-A7D0-49CEC054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89EF-51FC-4681-924A-795B19F8C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9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A80AFDC-ED71-4758-BEBF-7A1F4896D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E2CAB4-4B04-419C-9AF6-E31E0D750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C8D4F7-A9AC-455C-9B63-1343D494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EDF-01D8-4427-AAF9-ECE7F027FAF1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9AD7B-7EBC-4DEF-A635-9F57A736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007389-7741-48AA-9F06-C7448CC8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89EF-51FC-4681-924A-795B19F8C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87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7B312-9A25-4718-B816-CBCBBDC1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9D61FB-2967-40A7-91D3-4AD47769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4CA20A-0199-443D-802E-7CF1E7DF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EDF-01D8-4427-AAF9-ECE7F027FAF1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370450-D0F7-41C1-8C90-B55F22D7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9C1609-65B0-45D7-870D-DED28D4D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89EF-51FC-4681-924A-795B19F8C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16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EA890-98F7-452D-87C6-D979F0D0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80E6EB-55F1-484F-8B85-074960FC6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B05DE1-4A9D-4DDC-9067-90D9A852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EDF-01D8-4427-AAF9-ECE7F027FAF1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87E828-6D4D-495E-8A5D-06E5AB59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A1CE18-5419-48EB-8EF0-03466AAA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89EF-51FC-4681-924A-795B19F8C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4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A96B7-48BF-44D2-B918-BF3B11E9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745985-DD17-43D6-832E-9EA50143E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09DE5B-C52F-470B-87E4-A9B6394D5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FBA068-DBBC-4A7E-ADC1-343726CD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EDF-01D8-4427-AAF9-ECE7F027FAF1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F12558-FA48-43AF-98E1-130ACDA2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11F5B2-DB7D-4A42-A140-D7F4DE24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89EF-51FC-4681-924A-795B19F8C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34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C454A-B876-4FD5-A5B7-F70A0CA6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86F29B-8BDD-461E-9184-13C6850BD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7007A9-7575-4E51-8444-8EBDC7C0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71DAD1-38EA-4C9D-9722-74C52EEBA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88297B-303C-4B1C-8110-2E84821D9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E627EAE-7D00-4A70-A996-2F5088B8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EDF-01D8-4427-AAF9-ECE7F027FAF1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E43795-AD9A-490B-9343-D5A51EE6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AE8FE2-9262-4C55-8EED-971691FC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89EF-51FC-4681-924A-795B19F8C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43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8C1DB-AE07-42BD-9E46-6B063372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6CDD43-A791-4CFB-89A2-DFE7990C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EDF-01D8-4427-AAF9-ECE7F027FAF1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3C5CF8-995F-4062-A6AF-AC8D37F7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7120FB-ACA1-4B32-9F71-321B2F55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89EF-51FC-4681-924A-795B19F8C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86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8120D8-E5E9-4879-BC61-0DEA288A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EDF-01D8-4427-AAF9-ECE7F027FAF1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1A1060-7665-47F9-82DB-1715AB1A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55D1E3-78A4-4910-A3BD-376455AB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89EF-51FC-4681-924A-795B19F8C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86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3ED7C-8146-44B4-8669-0F117561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148841-DC45-4C04-B660-08187AD2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29BCE4-7724-4628-9024-D790CAF77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719B3A-BAB7-409F-A67B-2AEC2452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EDF-01D8-4427-AAF9-ECE7F027FAF1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805AC5-6391-4CAD-9CC7-404120BF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D56872-57A6-44F8-9ADB-1A5850FA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89EF-51FC-4681-924A-795B19F8C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95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856C1-3E1A-4117-A04D-FC89E7C4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0E3724-48D3-4ED0-87A0-1662E8F6D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6A427B-598B-477A-8FE7-0D2CAE49D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CA0394-E107-4431-802C-10B15B6A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EDF-01D8-4427-AAF9-ECE7F027FAF1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AAACC6-3C48-4E7C-AB5A-28F7D4EE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06D37A-C1F9-45DA-9DDA-E6BBAFFA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89EF-51FC-4681-924A-795B19F8C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05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209DA8-C811-4D33-8BBD-0B5C60DF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BD294C-0166-4724-815C-5B00F569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199C12-427F-4A9A-9FD3-C356836FC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1EDF-01D8-4427-AAF9-ECE7F027FAF1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6F21A8-1D6D-49BC-9A45-21A40F397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7B4E9F-1BE2-43F2-AC1A-37A513E30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89EF-51FC-4681-924A-795B19F8C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11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8CFE8-1A2E-4D39-80EE-872EC90F0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データ表現と特徴量エンジニアリング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D8C5FC-2DED-4D8D-A364-7DC89463D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59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46214-C974-4AD3-957B-C8774E23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ビニング、離散化、線形モデル、決定木</a:t>
            </a:r>
            <a:endParaRPr kumimoji="1" lang="ja-JP" altLang="en-US" dirty="0"/>
          </a:p>
        </p:txBody>
      </p:sp>
      <p:pic>
        <p:nvPicPr>
          <p:cNvPr id="5" name="コンテンツ プレースホルダー 4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FB4C0D5B-513B-4FFE-BCCD-EA9CBF5BEB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0" y="1396417"/>
            <a:ext cx="4222252" cy="5242349"/>
          </a:xfrm>
        </p:spPr>
      </p:pic>
      <p:pic>
        <p:nvPicPr>
          <p:cNvPr id="7" name="図 6" descr="グラフ, 散布図&#10;&#10;自動的に生成された説明">
            <a:extLst>
              <a:ext uri="{FF2B5EF4-FFF2-40B4-BE49-F238E27FC236}">
                <a16:creationId xmlns:a16="http://schemas.microsoft.com/office/drawing/2014/main" id="{E6B72B94-1F3A-4038-AD12-FAEA95EB6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0129"/>
            <a:ext cx="3515225" cy="51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5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DD2B9A-8545-4D22-AF63-3351FBD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特徴量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A2A854-1F28-435E-9909-5DA960375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連続値特徴量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→２次元の不動小数点配列でのデータポイント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（例）ピクセルの明るさ、花の大きさ</a:t>
            </a:r>
            <a:endParaRPr kumimoji="1" lang="en-US" altLang="ja-JP" dirty="0"/>
          </a:p>
          <a:p>
            <a:r>
              <a:rPr kumimoji="1" lang="ja-JP" altLang="en-US" dirty="0"/>
              <a:t>カテゴリ特徴量（離散値特徴量）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→数値ではない特徴量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（例）製品のブランドや色、販売部門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特徴量エンジニアリング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→特定のアプリケーションに対して、最良のデータ表現を模索すること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171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FF3D0-054E-41F7-87F7-EA7593D1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カテゴリ変数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B6401C-D63F-4D15-813A-26C04BE0C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668" y="1900270"/>
            <a:ext cx="6083972" cy="4351338"/>
          </a:xfrm>
        </p:spPr>
        <p:txBody>
          <a:bodyPr/>
          <a:lstStyle/>
          <a:p>
            <a:pPr algn="ctr"/>
            <a:r>
              <a:rPr kumimoji="1" lang="ja-JP" altLang="en-US" dirty="0"/>
              <a:t>連続値特徴量：</a:t>
            </a:r>
            <a:r>
              <a:rPr kumimoji="1" lang="en-US" altLang="ja-JP" dirty="0" err="1"/>
              <a:t>age,hour</a:t>
            </a:r>
            <a:r>
              <a:rPr kumimoji="1" lang="en-US" altLang="ja-JP" dirty="0"/>
              <a:t>-per-week</a:t>
            </a:r>
          </a:p>
          <a:p>
            <a:r>
              <a:rPr lang="ja-JP" altLang="en-US" dirty="0"/>
              <a:t>カテゴリ特徴量</a:t>
            </a:r>
            <a:r>
              <a:rPr lang="en-US" altLang="ja-JP" dirty="0"/>
              <a:t>:</a:t>
            </a:r>
            <a:r>
              <a:rPr lang="en-US" altLang="ja-JP" dirty="0" err="1"/>
              <a:t>workclass</a:t>
            </a:r>
            <a:r>
              <a:rPr lang="en-US" altLang="ja-JP" dirty="0"/>
              <a:t>,</a:t>
            </a:r>
          </a:p>
          <a:p>
            <a:pPr marL="0" indent="0" algn="r">
              <a:buNone/>
            </a:pPr>
            <a:r>
              <a:rPr lang="en-US" altLang="ja-JP" dirty="0" err="1"/>
              <a:t>education,sex,occupation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ロジスティック回帰をしたい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→２つの特徴量が混ざっているの　で、表現しきれない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10" name="コンテンツ プレースホルダー 9" descr="コンピューターのスクリーンショット&#10;&#10;中程度の精度で自動的に生成された説明">
            <a:extLst>
              <a:ext uri="{FF2B5EF4-FFF2-40B4-BE49-F238E27FC236}">
                <a16:creationId xmlns:a16="http://schemas.microsoft.com/office/drawing/2014/main" id="{32D2E91A-6C39-441D-98A8-6B3143C29A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32" y="1900270"/>
            <a:ext cx="5181600" cy="3622534"/>
          </a:xfr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846677-A078-42BC-B8DD-5475ACADE10B}"/>
              </a:ext>
            </a:extLst>
          </p:cNvPr>
          <p:cNvSpPr txBox="1"/>
          <p:nvPr/>
        </p:nvSpPr>
        <p:spPr>
          <a:xfrm>
            <a:off x="7390701" y="5656885"/>
            <a:ext cx="486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1994</a:t>
            </a:r>
            <a:r>
              <a:rPr kumimoji="1" lang="ja-JP" altLang="en-US" dirty="0"/>
              <a:t>年のアメリカ合衆国の収入データ</a:t>
            </a:r>
          </a:p>
        </p:txBody>
      </p:sp>
    </p:spTree>
    <p:extLst>
      <p:ext uri="{BB962C8B-B14F-4D97-AF65-F5344CB8AC3E}">
        <p14:creationId xmlns:p14="http://schemas.microsoft.com/office/powerpoint/2010/main" val="337202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511C8-EA85-4C9A-9C2B-45858398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ワンホットエンコーディング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04FC65-73A0-486A-828C-3847F90930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カテゴリ変数を数値として表したい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→当てはまるときを１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当てはまらないときを０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として表す。</a:t>
            </a:r>
            <a:endParaRPr kumimoji="1" lang="ja-JP" altLang="en-US" dirty="0"/>
          </a:p>
        </p:txBody>
      </p:sp>
      <p:pic>
        <p:nvPicPr>
          <p:cNvPr id="6" name="コンテンツ プレースホルダー 5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6C1EF640-2C3A-4938-8B25-702B63FC71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797" y="1358916"/>
            <a:ext cx="4015519" cy="2070084"/>
          </a:xfrm>
        </p:spPr>
      </p:pic>
      <p:pic>
        <p:nvPicPr>
          <p:cNvPr id="7" name="コンテンツ プレースホルダー 9" descr="コンピューターのスクリーンショット&#10;&#10;中程度の精度で自動的に生成された説明">
            <a:extLst>
              <a:ext uri="{FF2B5EF4-FFF2-40B4-BE49-F238E27FC236}">
                <a16:creationId xmlns:a16="http://schemas.microsoft.com/office/drawing/2014/main" id="{BB26299A-DBF3-4C85-B96D-58E06BF97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797" y="3429000"/>
            <a:ext cx="4171352" cy="291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3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3DE4-E321-4C13-A9DB-325CF9D7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Adult</a:t>
            </a:r>
            <a:r>
              <a:rPr kumimoji="1" lang="ja-JP" altLang="en-US" dirty="0"/>
              <a:t>データセット</a:t>
            </a:r>
          </a:p>
        </p:txBody>
      </p:sp>
      <p:pic>
        <p:nvPicPr>
          <p:cNvPr id="6" name="コンテンツ プレースホルダー 5" descr="テキスト&#10;&#10;自動的に生成された説明">
            <a:extLst>
              <a:ext uri="{FF2B5EF4-FFF2-40B4-BE49-F238E27FC236}">
                <a16:creationId xmlns:a16="http://schemas.microsoft.com/office/drawing/2014/main" id="{3239111B-3667-4150-8D41-458D0B5B0E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2628"/>
            <a:ext cx="5181600" cy="2055895"/>
          </a:xfrm>
        </p:spPr>
      </p:pic>
      <p:pic>
        <p:nvPicPr>
          <p:cNvPr id="8" name="コンテンツ プレースホルダー 7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8F62E526-49C3-465D-8DF3-99750CC850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33" y="2612628"/>
            <a:ext cx="4057650" cy="933450"/>
          </a:xfrm>
        </p:spPr>
      </p:pic>
      <p:pic>
        <p:nvPicPr>
          <p:cNvPr id="10" name="図 9" descr="テーブル&#10;&#10;自動的に生成された説明">
            <a:extLst>
              <a:ext uri="{FF2B5EF4-FFF2-40B4-BE49-F238E27FC236}">
                <a16:creationId xmlns:a16="http://schemas.microsoft.com/office/drawing/2014/main" id="{BD3156AB-7AF7-486B-BE3A-1953ED6D3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33" y="3546078"/>
            <a:ext cx="53530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1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E454A-562C-49B9-B8BB-96DB8C64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コンテンツ プレースホルダー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71DC7CC8-D7D2-4C02-827C-74C43ECDF8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3115469"/>
            <a:ext cx="4581525" cy="1771650"/>
          </a:xfrm>
        </p:spPr>
      </p:pic>
      <p:pic>
        <p:nvPicPr>
          <p:cNvPr id="8" name="コンテンツ プレースホルダー 7" descr="テキスト, 手紙&#10;&#10;自動的に生成された説明">
            <a:extLst>
              <a:ext uri="{FF2B5EF4-FFF2-40B4-BE49-F238E27FC236}">
                <a16:creationId xmlns:a16="http://schemas.microsoft.com/office/drawing/2014/main" id="{3013FE62-64E3-4B73-A47F-7098CAA68B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63" y="2462915"/>
            <a:ext cx="5181600" cy="1532301"/>
          </a:xfrm>
        </p:spPr>
      </p:pic>
      <p:pic>
        <p:nvPicPr>
          <p:cNvPr id="10" name="図 9" descr="テーブル&#10;&#10;自動的に生成された説明">
            <a:extLst>
              <a:ext uri="{FF2B5EF4-FFF2-40B4-BE49-F238E27FC236}">
                <a16:creationId xmlns:a16="http://schemas.microsoft.com/office/drawing/2014/main" id="{4C45E49D-56D9-4B0C-B2CB-8D0C0E6AB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780" y="3962676"/>
            <a:ext cx="6370220" cy="158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6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2AF3B9-4670-4AAC-8A0F-9987442E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コンテンツ プレースホルダー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91B5AB5A-B16E-442A-A12F-4036AF2840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694" y="1921878"/>
            <a:ext cx="5181600" cy="2581513"/>
          </a:xfrm>
        </p:spPr>
      </p:pic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31C942-9492-47B8-9EBD-7F35E45B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21878"/>
            <a:ext cx="5181600" cy="4351338"/>
          </a:xfrm>
        </p:spPr>
        <p:txBody>
          <a:bodyPr/>
          <a:lstStyle/>
          <a:p>
            <a:r>
              <a:rPr kumimoji="1" lang="en-US" altLang="ja-JP" dirty="0"/>
              <a:t>Age</a:t>
            </a:r>
            <a:r>
              <a:rPr kumimoji="1" lang="ja-JP" altLang="en-US" dirty="0"/>
              <a:t>から</a:t>
            </a:r>
            <a:r>
              <a:rPr lang="en-US" altLang="ja-JP" dirty="0"/>
              <a:t>Transport-moving</a:t>
            </a:r>
            <a:r>
              <a:rPr lang="ja-JP" altLang="en-US" dirty="0"/>
              <a:t>までを取り出す。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その後、正答率を出す。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617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58309-0B45-41B2-8BD3-AEAC09F1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数値でエンコードされているとき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F7D9A8-FF35-4923-A958-5FF7DFBAEF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アンケート結果など、整数が</a:t>
            </a:r>
            <a:r>
              <a:rPr lang="en-US" altLang="ja-JP" dirty="0"/>
              <a:t>0,1</a:t>
            </a:r>
            <a:r>
              <a:rPr lang="ja-JP" altLang="en-US" dirty="0"/>
              <a:t>だけではなく、</a:t>
            </a:r>
            <a:r>
              <a:rPr lang="en-US" altLang="ja-JP" dirty="0"/>
              <a:t>2</a:t>
            </a:r>
            <a:r>
              <a:rPr lang="ja-JP" altLang="en-US" dirty="0"/>
              <a:t>以上保存されていることがある。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それを保存したい場合のやり方</a:t>
            </a:r>
            <a:endParaRPr lang="en-US" altLang="ja-JP" dirty="0"/>
          </a:p>
        </p:txBody>
      </p:sp>
      <p:pic>
        <p:nvPicPr>
          <p:cNvPr id="6" name="コンテンツ プレースホルダー 5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070BF87C-A211-4333-B39E-21F77D3B31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1864407"/>
          </a:xfrm>
        </p:spPr>
      </p:pic>
      <p:pic>
        <p:nvPicPr>
          <p:cNvPr id="8" name="図 7" descr="テーブル&#10;&#10;自動的に生成された説明">
            <a:extLst>
              <a:ext uri="{FF2B5EF4-FFF2-40B4-BE49-F238E27FC236}">
                <a16:creationId xmlns:a16="http://schemas.microsoft.com/office/drawing/2014/main" id="{1C0B996E-27DD-4493-8943-C0073C67F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231" y="3692525"/>
            <a:ext cx="5489316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3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46214-C974-4AD3-957B-C8774E23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ビニング、離散化、線形モデル、決定木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A272AF-CD3B-4AF9-B2BC-E4D2A04E3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49000" cy="2234647"/>
          </a:xfrm>
        </p:spPr>
        <p:txBody>
          <a:bodyPr/>
          <a:lstStyle/>
          <a:p>
            <a:r>
              <a:rPr kumimoji="1" lang="ja-JP" altLang="en-US" dirty="0"/>
              <a:t>離散化（ビニング）：ある入力レンジを分割して（ビン）、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</a:t>
            </a:r>
            <a:r>
              <a:rPr kumimoji="1" lang="ja-JP" altLang="en-US" dirty="0"/>
              <a:t>直線だけではない変化量を捉える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特徴量がない場合に有効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094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250</Words>
  <Application>Microsoft Office PowerPoint</Application>
  <PresentationFormat>ワイド画面</PresentationFormat>
  <Paragraphs>39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データ表現と特徴量エンジニアリング</vt:lpstr>
      <vt:lpstr>特徴量</vt:lpstr>
      <vt:lpstr>カテゴリ変数</vt:lpstr>
      <vt:lpstr>ワンホットエンコーディング</vt:lpstr>
      <vt:lpstr>Adultデータセット</vt:lpstr>
      <vt:lpstr>PowerPoint プレゼンテーション</vt:lpstr>
      <vt:lpstr>PowerPoint プレゼンテーション</vt:lpstr>
      <vt:lpstr>数値でエンコードされているとき</vt:lpstr>
      <vt:lpstr>ビニング、離散化、線形モデル、決定木</vt:lpstr>
      <vt:lpstr>ビニング、離散化、線形モデル、決定木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データ表現と特徴量エンジニアリング</dc:title>
  <dc:creator>山本 勇樹</dc:creator>
  <cp:lastModifiedBy>山本 勇樹</cp:lastModifiedBy>
  <cp:revision>13</cp:revision>
  <dcterms:created xsi:type="dcterms:W3CDTF">2021-06-29T22:44:07Z</dcterms:created>
  <dcterms:modified xsi:type="dcterms:W3CDTF">2021-06-30T06:06:45Z</dcterms:modified>
</cp:coreProperties>
</file>