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11"/>
  </p:notesMasterIdLst>
  <p:handoutMasterIdLst>
    <p:handoutMasterId r:id="rId212"/>
  </p:handoutMasterIdLst>
  <p:sldIdLst>
    <p:sldId id="282" r:id="rId2"/>
    <p:sldId id="423" r:id="rId3"/>
    <p:sldId id="358" r:id="rId4"/>
    <p:sldId id="393" r:id="rId5"/>
    <p:sldId id="394" r:id="rId6"/>
    <p:sldId id="395" r:id="rId7"/>
    <p:sldId id="396" r:id="rId8"/>
    <p:sldId id="397" r:id="rId9"/>
    <p:sldId id="398" r:id="rId10"/>
    <p:sldId id="399" r:id="rId11"/>
    <p:sldId id="400" r:id="rId12"/>
    <p:sldId id="401" r:id="rId13"/>
    <p:sldId id="402" r:id="rId14"/>
    <p:sldId id="403" r:id="rId15"/>
    <p:sldId id="405" r:id="rId16"/>
    <p:sldId id="406" r:id="rId17"/>
    <p:sldId id="404" r:id="rId18"/>
    <p:sldId id="407" r:id="rId19"/>
    <p:sldId id="408" r:id="rId20"/>
    <p:sldId id="409" r:id="rId21"/>
    <p:sldId id="414" r:id="rId22"/>
    <p:sldId id="415" r:id="rId23"/>
    <p:sldId id="416" r:id="rId24"/>
    <p:sldId id="411" r:id="rId25"/>
    <p:sldId id="412" r:id="rId26"/>
    <p:sldId id="417" r:id="rId27"/>
    <p:sldId id="418" r:id="rId28"/>
    <p:sldId id="419" r:id="rId29"/>
    <p:sldId id="389" r:id="rId30"/>
    <p:sldId id="426" r:id="rId31"/>
    <p:sldId id="425" r:id="rId32"/>
    <p:sldId id="424" r:id="rId33"/>
    <p:sldId id="427" r:id="rId34"/>
    <p:sldId id="428" r:id="rId35"/>
    <p:sldId id="429" r:id="rId36"/>
    <p:sldId id="430" r:id="rId37"/>
    <p:sldId id="431" r:id="rId38"/>
    <p:sldId id="433" r:id="rId39"/>
    <p:sldId id="434" r:id="rId40"/>
    <p:sldId id="435" r:id="rId41"/>
    <p:sldId id="436" r:id="rId42"/>
    <p:sldId id="437" r:id="rId43"/>
    <p:sldId id="438" r:id="rId44"/>
    <p:sldId id="439" r:id="rId45"/>
    <p:sldId id="440" r:id="rId46"/>
    <p:sldId id="441" r:id="rId47"/>
    <p:sldId id="442" r:id="rId48"/>
    <p:sldId id="443" r:id="rId49"/>
    <p:sldId id="444" r:id="rId50"/>
    <p:sldId id="445" r:id="rId51"/>
    <p:sldId id="446" r:id="rId52"/>
    <p:sldId id="447" r:id="rId53"/>
    <p:sldId id="448" r:id="rId54"/>
    <p:sldId id="449" r:id="rId55"/>
    <p:sldId id="450" r:id="rId56"/>
    <p:sldId id="451" r:id="rId57"/>
    <p:sldId id="452" r:id="rId58"/>
    <p:sldId id="453" r:id="rId59"/>
    <p:sldId id="454" r:id="rId60"/>
    <p:sldId id="455" r:id="rId61"/>
    <p:sldId id="456" r:id="rId62"/>
    <p:sldId id="457" r:id="rId63"/>
    <p:sldId id="458" r:id="rId64"/>
    <p:sldId id="459" r:id="rId65"/>
    <p:sldId id="460" r:id="rId66"/>
    <p:sldId id="461" r:id="rId67"/>
    <p:sldId id="462" r:id="rId68"/>
    <p:sldId id="463" r:id="rId69"/>
    <p:sldId id="464" r:id="rId70"/>
    <p:sldId id="465" r:id="rId71"/>
    <p:sldId id="466" r:id="rId72"/>
    <p:sldId id="467" r:id="rId73"/>
    <p:sldId id="468" r:id="rId74"/>
    <p:sldId id="469" r:id="rId75"/>
    <p:sldId id="471" r:id="rId76"/>
    <p:sldId id="472" r:id="rId77"/>
    <p:sldId id="473" r:id="rId78"/>
    <p:sldId id="474" r:id="rId79"/>
    <p:sldId id="475" r:id="rId80"/>
    <p:sldId id="476" r:id="rId81"/>
    <p:sldId id="477" r:id="rId82"/>
    <p:sldId id="478" r:id="rId83"/>
    <p:sldId id="479" r:id="rId84"/>
    <p:sldId id="480" r:id="rId85"/>
    <p:sldId id="481" r:id="rId86"/>
    <p:sldId id="482" r:id="rId87"/>
    <p:sldId id="483" r:id="rId88"/>
    <p:sldId id="484" r:id="rId89"/>
    <p:sldId id="485" r:id="rId90"/>
    <p:sldId id="486" r:id="rId91"/>
    <p:sldId id="487" r:id="rId92"/>
    <p:sldId id="488" r:id="rId93"/>
    <p:sldId id="489" r:id="rId94"/>
    <p:sldId id="490" r:id="rId95"/>
    <p:sldId id="491" r:id="rId96"/>
    <p:sldId id="492" r:id="rId97"/>
    <p:sldId id="493" r:id="rId98"/>
    <p:sldId id="494" r:id="rId99"/>
    <p:sldId id="495" r:id="rId100"/>
    <p:sldId id="496" r:id="rId101"/>
    <p:sldId id="497" r:id="rId102"/>
    <p:sldId id="498" r:id="rId103"/>
    <p:sldId id="499" r:id="rId104"/>
    <p:sldId id="500" r:id="rId105"/>
    <p:sldId id="501" r:id="rId106"/>
    <p:sldId id="502" r:id="rId107"/>
    <p:sldId id="503" r:id="rId108"/>
    <p:sldId id="504" r:id="rId109"/>
    <p:sldId id="505" r:id="rId110"/>
    <p:sldId id="506" r:id="rId111"/>
    <p:sldId id="432" r:id="rId112"/>
    <p:sldId id="507" r:id="rId113"/>
    <p:sldId id="508" r:id="rId114"/>
    <p:sldId id="509" r:id="rId115"/>
    <p:sldId id="510" r:id="rId116"/>
    <p:sldId id="511" r:id="rId117"/>
    <p:sldId id="512" r:id="rId118"/>
    <p:sldId id="513" r:id="rId119"/>
    <p:sldId id="514" r:id="rId120"/>
    <p:sldId id="515" r:id="rId121"/>
    <p:sldId id="516" r:id="rId122"/>
    <p:sldId id="517" r:id="rId123"/>
    <p:sldId id="518" r:id="rId124"/>
    <p:sldId id="519" r:id="rId125"/>
    <p:sldId id="520" r:id="rId126"/>
    <p:sldId id="521" r:id="rId127"/>
    <p:sldId id="522" r:id="rId128"/>
    <p:sldId id="523" r:id="rId129"/>
    <p:sldId id="524" r:id="rId130"/>
    <p:sldId id="525" r:id="rId131"/>
    <p:sldId id="526" r:id="rId132"/>
    <p:sldId id="527" r:id="rId133"/>
    <p:sldId id="528" r:id="rId134"/>
    <p:sldId id="529" r:id="rId135"/>
    <p:sldId id="530" r:id="rId136"/>
    <p:sldId id="531" r:id="rId137"/>
    <p:sldId id="532" r:id="rId138"/>
    <p:sldId id="533" r:id="rId139"/>
    <p:sldId id="534" r:id="rId140"/>
    <p:sldId id="535" r:id="rId141"/>
    <p:sldId id="536" r:id="rId142"/>
    <p:sldId id="537" r:id="rId143"/>
    <p:sldId id="538" r:id="rId144"/>
    <p:sldId id="539" r:id="rId145"/>
    <p:sldId id="540" r:id="rId146"/>
    <p:sldId id="541" r:id="rId147"/>
    <p:sldId id="542" r:id="rId148"/>
    <p:sldId id="543" r:id="rId149"/>
    <p:sldId id="544" r:id="rId150"/>
    <p:sldId id="545" r:id="rId151"/>
    <p:sldId id="546" r:id="rId152"/>
    <p:sldId id="547" r:id="rId153"/>
    <p:sldId id="548" r:id="rId154"/>
    <p:sldId id="549" r:id="rId155"/>
    <p:sldId id="550" r:id="rId156"/>
    <p:sldId id="551" r:id="rId157"/>
    <p:sldId id="552" r:id="rId158"/>
    <p:sldId id="553" r:id="rId159"/>
    <p:sldId id="554" r:id="rId160"/>
    <p:sldId id="555" r:id="rId161"/>
    <p:sldId id="556" r:id="rId162"/>
    <p:sldId id="557" r:id="rId163"/>
    <p:sldId id="558" r:id="rId164"/>
    <p:sldId id="559" r:id="rId165"/>
    <p:sldId id="560" r:id="rId166"/>
    <p:sldId id="561" r:id="rId167"/>
    <p:sldId id="562" r:id="rId168"/>
    <p:sldId id="563" r:id="rId169"/>
    <p:sldId id="564" r:id="rId170"/>
    <p:sldId id="565" r:id="rId171"/>
    <p:sldId id="566" r:id="rId172"/>
    <p:sldId id="567" r:id="rId173"/>
    <p:sldId id="568" r:id="rId174"/>
    <p:sldId id="569" r:id="rId175"/>
    <p:sldId id="570" r:id="rId176"/>
    <p:sldId id="571" r:id="rId177"/>
    <p:sldId id="572" r:id="rId178"/>
    <p:sldId id="573" r:id="rId179"/>
    <p:sldId id="574" r:id="rId180"/>
    <p:sldId id="575" r:id="rId181"/>
    <p:sldId id="576" r:id="rId182"/>
    <p:sldId id="577" r:id="rId183"/>
    <p:sldId id="578" r:id="rId184"/>
    <p:sldId id="579" r:id="rId185"/>
    <p:sldId id="580" r:id="rId186"/>
    <p:sldId id="581" r:id="rId187"/>
    <p:sldId id="582" r:id="rId188"/>
    <p:sldId id="583" r:id="rId189"/>
    <p:sldId id="584" r:id="rId190"/>
    <p:sldId id="585" r:id="rId191"/>
    <p:sldId id="586" r:id="rId192"/>
    <p:sldId id="587" r:id="rId193"/>
    <p:sldId id="588" r:id="rId194"/>
    <p:sldId id="589" r:id="rId195"/>
    <p:sldId id="590" r:id="rId196"/>
    <p:sldId id="591" r:id="rId197"/>
    <p:sldId id="592" r:id="rId198"/>
    <p:sldId id="593" r:id="rId199"/>
    <p:sldId id="594" r:id="rId200"/>
    <p:sldId id="595" r:id="rId201"/>
    <p:sldId id="596" r:id="rId202"/>
    <p:sldId id="597" r:id="rId203"/>
    <p:sldId id="598" r:id="rId204"/>
    <p:sldId id="599" r:id="rId205"/>
    <p:sldId id="600" r:id="rId206"/>
    <p:sldId id="601" r:id="rId207"/>
    <p:sldId id="602" r:id="rId208"/>
    <p:sldId id="603" r:id="rId209"/>
    <p:sldId id="604" r:id="rId21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003366"/>
    <a:srgbClr val="0969CD"/>
    <a:srgbClr val="006600"/>
    <a:srgbClr val="00FF00"/>
    <a:srgbClr val="CCFF99"/>
    <a:srgbClr val="9966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40" autoAdjust="0"/>
    <p:restoredTop sz="94595" autoAdjust="0"/>
  </p:normalViewPr>
  <p:slideViewPr>
    <p:cSldViewPr>
      <p:cViewPr varScale="1">
        <p:scale>
          <a:sx n="108" d="100"/>
          <a:sy n="108" d="100"/>
        </p:scale>
        <p:origin x="12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handoutMaster" Target="handoutMasters/handout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Times New Roman Cyr" charset="-52"/>
              </a:defRPr>
            </a:lvl1pPr>
          </a:lstStyle>
          <a:p>
            <a:endParaRPr lang="ru-RU"/>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Times New Roman Cyr" charset="-52"/>
              </a:defRPr>
            </a:lvl1pPr>
          </a:lstStyle>
          <a:p>
            <a:endParaRPr lang="ru-RU"/>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Times New Roman Cyr" charset="-52"/>
              </a:defRPr>
            </a:lvl1pPr>
          </a:lstStyle>
          <a:p>
            <a:endParaRPr lang="ru-RU"/>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Times New Roman" pitchFamily="18" charset="0"/>
              </a:defRPr>
            </a:lvl1pPr>
          </a:lstStyle>
          <a:p>
            <a:fld id="{EF74BC71-1BD5-4BBE-B213-7E79CE16355B}" type="slidenum">
              <a:rPr lang="ru-RU"/>
              <a:pPr/>
              <a:t>‹#›</a:t>
            </a:fld>
            <a:endParaRPr lang="ru-RU">
              <a:latin typeface="Times New Roman Cyr" charset="-52"/>
            </a:endParaRPr>
          </a:p>
        </p:txBody>
      </p:sp>
    </p:spTree>
    <p:extLst>
      <p:ext uri="{BB962C8B-B14F-4D97-AF65-F5344CB8AC3E}">
        <p14:creationId xmlns:p14="http://schemas.microsoft.com/office/powerpoint/2010/main" val="29890732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Times New Roman Cyr" charset="-52"/>
              </a:defRPr>
            </a:lvl1pPr>
          </a:lstStyle>
          <a:p>
            <a:endParaRPr lang="ru-RU"/>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Times New Roman Cyr" charset="-52"/>
              </a:defRPr>
            </a:lvl1pPr>
          </a:lstStyle>
          <a:p>
            <a:endParaRPr lang="ru-RU"/>
          </a:p>
        </p:txBody>
      </p:sp>
      <p:sp>
        <p:nvSpPr>
          <p:cNvPr id="2052"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Times New Roman Cyr" charset="-52"/>
              </a:defRPr>
            </a:lvl1pPr>
          </a:lstStyle>
          <a:p>
            <a:endParaRPr lang="ru-RU"/>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Times New Roman" pitchFamily="18" charset="0"/>
              </a:defRPr>
            </a:lvl1pPr>
          </a:lstStyle>
          <a:p>
            <a:fld id="{70A2377A-E7B3-4A48-B5BF-D0766DA0093F}" type="slidenum">
              <a:rPr lang="ru-RU"/>
              <a:pPr/>
              <a:t>‹#›</a:t>
            </a:fld>
            <a:endParaRPr lang="ru-RU">
              <a:latin typeface="Times New Roman Cyr" charset="-52"/>
            </a:endParaRPr>
          </a:p>
        </p:txBody>
      </p:sp>
    </p:spTree>
    <p:extLst>
      <p:ext uri="{BB962C8B-B14F-4D97-AF65-F5344CB8AC3E}">
        <p14:creationId xmlns:p14="http://schemas.microsoft.com/office/powerpoint/2010/main" val="103975251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uk-UA"/>
          </a:p>
        </p:txBody>
      </p:sp>
      <p:sp>
        <p:nvSpPr>
          <p:cNvPr id="4" name="Номер слайда 3"/>
          <p:cNvSpPr>
            <a:spLocks noGrp="1"/>
          </p:cNvSpPr>
          <p:nvPr>
            <p:ph type="sldNum" sz="quarter" idx="10"/>
          </p:nvPr>
        </p:nvSpPr>
        <p:spPr/>
        <p:txBody>
          <a:bodyPr/>
          <a:lstStyle/>
          <a:p>
            <a:fld id="{70A2377A-E7B3-4A48-B5BF-D0766DA0093F}" type="slidenum">
              <a:rPr lang="ru-RU" smtClean="0"/>
              <a:pPr/>
              <a:t>2</a:t>
            </a:fld>
            <a:endParaRPr lang="ru-RU">
              <a:latin typeface="Times New Roman Cyr" charset="-52"/>
            </a:endParaRPr>
          </a:p>
        </p:txBody>
      </p:sp>
    </p:spTree>
    <p:extLst>
      <p:ext uri="{BB962C8B-B14F-4D97-AF65-F5344CB8AC3E}">
        <p14:creationId xmlns:p14="http://schemas.microsoft.com/office/powerpoint/2010/main" val="4007086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sz="quarter" idx="10"/>
          </p:nvPr>
        </p:nvSpPr>
        <p:spPr/>
        <p:txBody>
          <a:bodyPr/>
          <a:lstStyle/>
          <a:p>
            <a:fld id="{70A2377A-E7B3-4A48-B5BF-D0766DA0093F}" type="slidenum">
              <a:rPr lang="ru-RU" smtClean="0"/>
              <a:pPr/>
              <a:t>152</a:t>
            </a:fld>
            <a:endParaRPr lang="ru-RU">
              <a:latin typeface="Times New Roman Cyr" charset="-52"/>
            </a:endParaRPr>
          </a:p>
        </p:txBody>
      </p:sp>
    </p:spTree>
    <p:extLst>
      <p:ext uri="{BB962C8B-B14F-4D97-AF65-F5344CB8AC3E}">
        <p14:creationId xmlns:p14="http://schemas.microsoft.com/office/powerpoint/2010/main" val="2396531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uk-UA" dirty="0"/>
          </a:p>
        </p:txBody>
      </p:sp>
      <p:sp>
        <p:nvSpPr>
          <p:cNvPr id="4" name="Номер слайда 3"/>
          <p:cNvSpPr>
            <a:spLocks noGrp="1"/>
          </p:cNvSpPr>
          <p:nvPr>
            <p:ph type="sldNum" sz="quarter" idx="10"/>
          </p:nvPr>
        </p:nvSpPr>
        <p:spPr/>
        <p:txBody>
          <a:bodyPr/>
          <a:lstStyle/>
          <a:p>
            <a:fld id="{70A2377A-E7B3-4A48-B5BF-D0766DA0093F}" type="slidenum">
              <a:rPr lang="ru-RU" smtClean="0"/>
              <a:pPr/>
              <a:t>157</a:t>
            </a:fld>
            <a:endParaRPr lang="ru-RU">
              <a:latin typeface="Times New Roman Cyr" charset="-52"/>
            </a:endParaRPr>
          </a:p>
        </p:txBody>
      </p:sp>
    </p:spTree>
    <p:extLst>
      <p:ext uri="{BB962C8B-B14F-4D97-AF65-F5344CB8AC3E}">
        <p14:creationId xmlns:p14="http://schemas.microsoft.com/office/powerpoint/2010/main" val="3812726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uk-UA"/>
          </a:p>
        </p:txBody>
      </p:sp>
      <p:sp>
        <p:nvSpPr>
          <p:cNvPr id="4" name="Номер слайда 3"/>
          <p:cNvSpPr>
            <a:spLocks noGrp="1"/>
          </p:cNvSpPr>
          <p:nvPr>
            <p:ph type="sldNum" sz="quarter" idx="10"/>
          </p:nvPr>
        </p:nvSpPr>
        <p:spPr/>
        <p:txBody>
          <a:bodyPr/>
          <a:lstStyle/>
          <a:p>
            <a:fld id="{70A2377A-E7B3-4A48-B5BF-D0766DA0093F}" type="slidenum">
              <a:rPr lang="ru-RU" smtClean="0"/>
              <a:pPr/>
              <a:t>160</a:t>
            </a:fld>
            <a:endParaRPr lang="ru-RU">
              <a:latin typeface="Times New Roman Cyr" charset="-52"/>
            </a:endParaRPr>
          </a:p>
        </p:txBody>
      </p:sp>
    </p:spTree>
    <p:extLst>
      <p:ext uri="{BB962C8B-B14F-4D97-AF65-F5344CB8AC3E}">
        <p14:creationId xmlns:p14="http://schemas.microsoft.com/office/powerpoint/2010/main" val="15702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855AB7-2960-49A6-9524-3EA036E75170}" type="slidenum">
              <a:rPr lang="ru-RU"/>
              <a:pPr/>
              <a:t>161</a:t>
            </a:fld>
            <a:endParaRPr lang="ru-RU">
              <a:latin typeface="Times New Roman Cyr" charset="-52"/>
            </a:endParaRPr>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uk-UA" dirty="0"/>
          </a:p>
        </p:txBody>
      </p:sp>
    </p:spTree>
    <p:extLst>
      <p:ext uri="{BB962C8B-B14F-4D97-AF65-F5344CB8AC3E}">
        <p14:creationId xmlns:p14="http://schemas.microsoft.com/office/powerpoint/2010/main" val="1875336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uk-UA" dirty="0"/>
          </a:p>
        </p:txBody>
      </p:sp>
      <p:sp>
        <p:nvSpPr>
          <p:cNvPr id="4" name="Номер слайда 3"/>
          <p:cNvSpPr>
            <a:spLocks noGrp="1"/>
          </p:cNvSpPr>
          <p:nvPr>
            <p:ph type="sldNum" sz="quarter" idx="10"/>
          </p:nvPr>
        </p:nvSpPr>
        <p:spPr/>
        <p:txBody>
          <a:bodyPr/>
          <a:lstStyle/>
          <a:p>
            <a:fld id="{70A2377A-E7B3-4A48-B5BF-D0766DA0093F}" type="slidenum">
              <a:rPr lang="ru-RU" smtClean="0"/>
              <a:pPr/>
              <a:t>196</a:t>
            </a:fld>
            <a:endParaRPr lang="ru-RU">
              <a:latin typeface="Times New Roman Cyr" charset="-52"/>
            </a:endParaRPr>
          </a:p>
        </p:txBody>
      </p:sp>
    </p:spTree>
    <p:extLst>
      <p:ext uri="{BB962C8B-B14F-4D97-AF65-F5344CB8AC3E}">
        <p14:creationId xmlns:p14="http://schemas.microsoft.com/office/powerpoint/2010/main" val="340076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855AB7-2960-49A6-9524-3EA036E75170}" type="slidenum">
              <a:rPr lang="ru-RU"/>
              <a:pPr/>
              <a:t>3</a:t>
            </a:fld>
            <a:endParaRPr lang="ru-RU">
              <a:latin typeface="Times New Roman Cyr" charset="-52"/>
            </a:endParaRPr>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uk-UA"/>
          </a:p>
        </p:txBody>
      </p:sp>
    </p:spTree>
    <p:extLst>
      <p:ext uri="{BB962C8B-B14F-4D97-AF65-F5344CB8AC3E}">
        <p14:creationId xmlns:p14="http://schemas.microsoft.com/office/powerpoint/2010/main" val="3243037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uk-UA"/>
          </a:p>
        </p:txBody>
      </p:sp>
      <p:sp>
        <p:nvSpPr>
          <p:cNvPr id="4" name="Номер слайда 3"/>
          <p:cNvSpPr>
            <a:spLocks noGrp="1"/>
          </p:cNvSpPr>
          <p:nvPr>
            <p:ph type="sldNum" sz="quarter" idx="10"/>
          </p:nvPr>
        </p:nvSpPr>
        <p:spPr/>
        <p:txBody>
          <a:bodyPr/>
          <a:lstStyle/>
          <a:p>
            <a:fld id="{70A2377A-E7B3-4A48-B5BF-D0766DA0093F}" type="slidenum">
              <a:rPr lang="ru-RU" smtClean="0"/>
              <a:pPr/>
              <a:t>39</a:t>
            </a:fld>
            <a:endParaRPr lang="ru-RU">
              <a:latin typeface="Times New Roman Cyr" charset="-52"/>
            </a:endParaRPr>
          </a:p>
        </p:txBody>
      </p:sp>
    </p:spTree>
    <p:extLst>
      <p:ext uri="{BB962C8B-B14F-4D97-AF65-F5344CB8AC3E}">
        <p14:creationId xmlns:p14="http://schemas.microsoft.com/office/powerpoint/2010/main" val="591572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855AB7-2960-49A6-9524-3EA036E75170}" type="slidenum">
              <a:rPr lang="ru-RU"/>
              <a:pPr/>
              <a:t>40</a:t>
            </a:fld>
            <a:endParaRPr lang="ru-RU">
              <a:latin typeface="Times New Roman Cyr" charset="-52"/>
            </a:endParaRPr>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uk-UA"/>
          </a:p>
        </p:txBody>
      </p:sp>
    </p:spTree>
    <p:extLst>
      <p:ext uri="{BB962C8B-B14F-4D97-AF65-F5344CB8AC3E}">
        <p14:creationId xmlns:p14="http://schemas.microsoft.com/office/powerpoint/2010/main" val="152283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uk-UA"/>
          </a:p>
        </p:txBody>
      </p:sp>
      <p:sp>
        <p:nvSpPr>
          <p:cNvPr id="4" name="Номер слайда 3"/>
          <p:cNvSpPr>
            <a:spLocks noGrp="1"/>
          </p:cNvSpPr>
          <p:nvPr>
            <p:ph type="sldNum" sz="quarter" idx="10"/>
          </p:nvPr>
        </p:nvSpPr>
        <p:spPr/>
        <p:txBody>
          <a:bodyPr/>
          <a:lstStyle/>
          <a:p>
            <a:fld id="{70A2377A-E7B3-4A48-B5BF-D0766DA0093F}" type="slidenum">
              <a:rPr lang="ru-RU" smtClean="0"/>
              <a:pPr/>
              <a:t>76</a:t>
            </a:fld>
            <a:endParaRPr lang="ru-RU">
              <a:latin typeface="Times New Roman Cyr" charset="-52"/>
            </a:endParaRPr>
          </a:p>
        </p:txBody>
      </p:sp>
    </p:spTree>
    <p:extLst>
      <p:ext uri="{BB962C8B-B14F-4D97-AF65-F5344CB8AC3E}">
        <p14:creationId xmlns:p14="http://schemas.microsoft.com/office/powerpoint/2010/main" val="1807307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855AB7-2960-49A6-9524-3EA036E75170}" type="slidenum">
              <a:rPr lang="ru-RU"/>
              <a:pPr/>
              <a:t>77</a:t>
            </a:fld>
            <a:endParaRPr lang="ru-RU">
              <a:latin typeface="Times New Roman Cyr" charset="-52"/>
            </a:endParaRPr>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uk-UA"/>
          </a:p>
        </p:txBody>
      </p:sp>
    </p:spTree>
    <p:extLst>
      <p:ext uri="{BB962C8B-B14F-4D97-AF65-F5344CB8AC3E}">
        <p14:creationId xmlns:p14="http://schemas.microsoft.com/office/powerpoint/2010/main" val="2202430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uk-UA" dirty="0"/>
          </a:p>
        </p:txBody>
      </p:sp>
      <p:sp>
        <p:nvSpPr>
          <p:cNvPr id="4" name="Номер слайда 3"/>
          <p:cNvSpPr>
            <a:spLocks noGrp="1"/>
          </p:cNvSpPr>
          <p:nvPr>
            <p:ph type="sldNum" sz="quarter" idx="10"/>
          </p:nvPr>
        </p:nvSpPr>
        <p:spPr/>
        <p:txBody>
          <a:bodyPr/>
          <a:lstStyle/>
          <a:p>
            <a:fld id="{70A2377A-E7B3-4A48-B5BF-D0766DA0093F}" type="slidenum">
              <a:rPr lang="ru-RU" smtClean="0"/>
              <a:pPr/>
              <a:t>113</a:t>
            </a:fld>
            <a:endParaRPr lang="ru-RU">
              <a:latin typeface="Times New Roman Cyr" charset="-52"/>
            </a:endParaRPr>
          </a:p>
        </p:txBody>
      </p:sp>
    </p:spTree>
    <p:extLst>
      <p:ext uri="{BB962C8B-B14F-4D97-AF65-F5344CB8AC3E}">
        <p14:creationId xmlns:p14="http://schemas.microsoft.com/office/powerpoint/2010/main" val="2642604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uk-UA"/>
          </a:p>
        </p:txBody>
      </p:sp>
      <p:sp>
        <p:nvSpPr>
          <p:cNvPr id="4" name="Номер слайда 3"/>
          <p:cNvSpPr>
            <a:spLocks noGrp="1"/>
          </p:cNvSpPr>
          <p:nvPr>
            <p:ph type="sldNum" sz="quarter" idx="10"/>
          </p:nvPr>
        </p:nvSpPr>
        <p:spPr/>
        <p:txBody>
          <a:bodyPr/>
          <a:lstStyle/>
          <a:p>
            <a:fld id="{70A2377A-E7B3-4A48-B5BF-D0766DA0093F}" type="slidenum">
              <a:rPr lang="ru-RU" smtClean="0"/>
              <a:pPr/>
              <a:t>116</a:t>
            </a:fld>
            <a:endParaRPr lang="ru-RU">
              <a:latin typeface="Times New Roman Cyr" charset="-52"/>
            </a:endParaRPr>
          </a:p>
        </p:txBody>
      </p:sp>
    </p:spTree>
    <p:extLst>
      <p:ext uri="{BB962C8B-B14F-4D97-AF65-F5344CB8AC3E}">
        <p14:creationId xmlns:p14="http://schemas.microsoft.com/office/powerpoint/2010/main" val="2818368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855AB7-2960-49A6-9524-3EA036E75170}" type="slidenum">
              <a:rPr lang="ru-RU"/>
              <a:pPr/>
              <a:t>117</a:t>
            </a:fld>
            <a:endParaRPr lang="ru-RU">
              <a:latin typeface="Times New Roman Cyr" charset="-52"/>
            </a:endParaRPr>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uk-UA"/>
          </a:p>
        </p:txBody>
      </p:sp>
    </p:spTree>
    <p:extLst>
      <p:ext uri="{BB962C8B-B14F-4D97-AF65-F5344CB8AC3E}">
        <p14:creationId xmlns:p14="http://schemas.microsoft.com/office/powerpoint/2010/main" val="374812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313346" name="Rectangle 2"/>
          <p:cNvSpPr>
            <a:spLocks noGrp="1" noChangeArrowheads="1"/>
          </p:cNvSpPr>
          <p:nvPr>
            <p:ph type="ctrTitle"/>
          </p:nvPr>
        </p:nvSpPr>
        <p:spPr>
          <a:xfrm>
            <a:off x="914400" y="1524000"/>
            <a:ext cx="7623175" cy="1752600"/>
          </a:xfrm>
        </p:spPr>
        <p:txBody>
          <a:bodyPr/>
          <a:lstStyle>
            <a:lvl1pPr>
              <a:defRPr>
                <a:solidFill>
                  <a:schemeClr val="tx1"/>
                </a:solidFill>
              </a:defRPr>
            </a:lvl1pPr>
          </a:lstStyle>
          <a:p>
            <a:r>
              <a:rPr lang="ru-RU" altLang="en-US"/>
              <a:t>Образец заголовка</a:t>
            </a:r>
          </a:p>
        </p:txBody>
      </p:sp>
      <p:sp>
        <p:nvSpPr>
          <p:cNvPr id="31334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3400"/>
            </a:lvl1pPr>
          </a:lstStyle>
          <a:p>
            <a:r>
              <a:rPr lang="ru-RU" altLang="en-US"/>
              <a:t>Образец подзаголовка</a:t>
            </a:r>
          </a:p>
        </p:txBody>
      </p:sp>
      <p:sp>
        <p:nvSpPr>
          <p:cNvPr id="313348" name="Rectangle 4"/>
          <p:cNvSpPr>
            <a:spLocks noGrp="1" noChangeArrowheads="1"/>
          </p:cNvSpPr>
          <p:nvPr>
            <p:ph type="dt" sz="half" idx="2"/>
          </p:nvPr>
        </p:nvSpPr>
        <p:spPr>
          <a:xfrm>
            <a:off x="457200" y="6243638"/>
            <a:ext cx="2133600" cy="457200"/>
          </a:xfrm>
        </p:spPr>
        <p:txBody>
          <a:bodyPr/>
          <a:lstStyle>
            <a:lvl1pPr>
              <a:defRPr/>
            </a:lvl1pPr>
          </a:lstStyle>
          <a:p>
            <a:endParaRPr lang="ru-RU" altLang="en-US"/>
          </a:p>
        </p:txBody>
      </p:sp>
      <p:sp>
        <p:nvSpPr>
          <p:cNvPr id="313349" name="Rectangle 5"/>
          <p:cNvSpPr>
            <a:spLocks noGrp="1" noChangeArrowheads="1"/>
          </p:cNvSpPr>
          <p:nvPr>
            <p:ph type="ftr" sz="quarter" idx="3"/>
          </p:nvPr>
        </p:nvSpPr>
        <p:spPr>
          <a:xfrm>
            <a:off x="3124200" y="6243638"/>
            <a:ext cx="2895600" cy="457200"/>
          </a:xfrm>
        </p:spPr>
        <p:txBody>
          <a:bodyPr/>
          <a:lstStyle>
            <a:lvl1pPr>
              <a:defRPr/>
            </a:lvl1pPr>
          </a:lstStyle>
          <a:p>
            <a:endParaRPr lang="ru-RU" altLang="en-US"/>
          </a:p>
        </p:txBody>
      </p:sp>
      <p:sp>
        <p:nvSpPr>
          <p:cNvPr id="313350" name="Rectangle 6"/>
          <p:cNvSpPr>
            <a:spLocks noGrp="1" noChangeArrowheads="1"/>
          </p:cNvSpPr>
          <p:nvPr>
            <p:ph type="sldNum" sz="quarter" idx="4"/>
          </p:nvPr>
        </p:nvSpPr>
        <p:spPr/>
        <p:txBody>
          <a:bodyPr/>
          <a:lstStyle>
            <a:lvl1pPr>
              <a:defRPr/>
            </a:lvl1pPr>
          </a:lstStyle>
          <a:p>
            <a:fld id="{2B959BF0-E4F0-4714-8F54-407C1FBC1822}" type="slidenum">
              <a:rPr lang="ru-RU" altLang="en-US"/>
              <a:pPr/>
              <a:t>‹#›</a:t>
            </a:fld>
            <a:endParaRPr lang="ru-RU" altLang="en-US"/>
          </a:p>
        </p:txBody>
      </p:sp>
      <p:sp>
        <p:nvSpPr>
          <p:cNvPr id="31335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0969CD"/>
            </a:solidFill>
            <a:prstDash val="solid"/>
            <a:miter lim="800000"/>
            <a:headEnd/>
            <a:tailEnd/>
          </a:ln>
        </p:spPr>
        <p:txBody>
          <a:bodyPr/>
          <a:lstStyle/>
          <a:p>
            <a:endParaRPr lang="uk-UA"/>
          </a:p>
        </p:txBody>
      </p:sp>
      <p:sp>
        <p:nvSpPr>
          <p:cNvPr id="313352" name="Line 8"/>
          <p:cNvSpPr>
            <a:spLocks noChangeShapeType="1"/>
          </p:cNvSpPr>
          <p:nvPr/>
        </p:nvSpPr>
        <p:spPr bwMode="auto">
          <a:xfrm>
            <a:off x="1981200" y="3962400"/>
            <a:ext cx="6511925" cy="0"/>
          </a:xfrm>
          <a:prstGeom prst="line">
            <a:avLst/>
          </a:prstGeom>
          <a:noFill/>
          <a:ln w="25400">
            <a:solidFill>
              <a:srgbClr val="0969CD"/>
            </a:solidFill>
            <a:round/>
            <a:headEnd/>
            <a:tailEnd/>
          </a:ln>
          <a:effectLst/>
        </p:spPr>
        <p:txBody>
          <a:bodyPr/>
          <a:lstStyle/>
          <a:p>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lvl1pPr>
              <a:defRPr/>
            </a:lvl1pPr>
          </a:lstStyle>
          <a:p>
            <a:r>
              <a:rPr lang="ru-RU" altLang="en-US"/>
              <a:t>Нижний Новгород</a:t>
            </a:r>
          </a:p>
          <a:p>
            <a:r>
              <a:rPr lang="ru-RU" altLang="en-US"/>
              <a:t>2007</a:t>
            </a:r>
          </a:p>
        </p:txBody>
      </p:sp>
      <p:sp>
        <p:nvSpPr>
          <p:cNvPr id="5" name="Нижний колонтитул 4"/>
          <p:cNvSpPr>
            <a:spLocks noGrp="1"/>
          </p:cNvSpPr>
          <p:nvPr>
            <p:ph type="ftr" sz="quarter" idx="11"/>
          </p:nvPr>
        </p:nvSpPr>
        <p:spPr/>
        <p:txBody>
          <a:bodyPr/>
          <a:lstStyle>
            <a:lvl1pPr>
              <a:defRPr/>
            </a:lvl1pPr>
          </a:lstStyle>
          <a:p>
            <a:r>
              <a:rPr lang="ru-RU" altLang="en-US"/>
              <a:t>Компьютерные сети</a:t>
            </a:r>
          </a:p>
          <a:p>
            <a:r>
              <a:rPr lang="ru-RU" altLang="en-US"/>
              <a:t>Технологии передачи</a:t>
            </a:r>
            <a:r>
              <a:rPr lang="en-US" altLang="en-US"/>
              <a:t>-</a:t>
            </a:r>
            <a:r>
              <a:rPr lang="ru-RU" altLang="en-US"/>
              <a:t>2</a:t>
            </a:r>
          </a:p>
        </p:txBody>
      </p:sp>
      <p:sp>
        <p:nvSpPr>
          <p:cNvPr id="6" name="Номер слайда 5"/>
          <p:cNvSpPr>
            <a:spLocks noGrp="1"/>
          </p:cNvSpPr>
          <p:nvPr>
            <p:ph type="sldNum" sz="quarter" idx="12"/>
          </p:nvPr>
        </p:nvSpPr>
        <p:spPr/>
        <p:txBody>
          <a:bodyPr/>
          <a:lstStyle>
            <a:lvl1pPr>
              <a:defRPr/>
            </a:lvl1pPr>
          </a:lstStyle>
          <a:p>
            <a:fld id="{853C8091-97C3-4921-B0DC-FDB28340D2BF}" type="slidenum">
              <a:rPr lang="ru-RU" altLang="en-US"/>
              <a:pPr/>
              <a:t>‹#›</a:t>
            </a:fld>
            <a:r>
              <a:rPr lang="ru-RU" altLang="en-US"/>
              <a:t> из </a:t>
            </a:r>
            <a:r>
              <a:rPr lang="en-US" altLang="en-US"/>
              <a:t>36</a:t>
            </a:r>
            <a:endParaRPr lang="ru-RU"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7813"/>
            <a:ext cx="2057400" cy="5853112"/>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457200" y="277813"/>
            <a:ext cx="6019800" cy="58531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lvl1pPr>
              <a:defRPr/>
            </a:lvl1pPr>
          </a:lstStyle>
          <a:p>
            <a:r>
              <a:rPr lang="ru-RU" altLang="en-US"/>
              <a:t>Нижний Новгород</a:t>
            </a:r>
          </a:p>
          <a:p>
            <a:r>
              <a:rPr lang="ru-RU" altLang="en-US"/>
              <a:t>2007</a:t>
            </a:r>
          </a:p>
        </p:txBody>
      </p:sp>
      <p:sp>
        <p:nvSpPr>
          <p:cNvPr id="5" name="Нижний колонтитул 4"/>
          <p:cNvSpPr>
            <a:spLocks noGrp="1"/>
          </p:cNvSpPr>
          <p:nvPr>
            <p:ph type="ftr" sz="quarter" idx="11"/>
          </p:nvPr>
        </p:nvSpPr>
        <p:spPr/>
        <p:txBody>
          <a:bodyPr/>
          <a:lstStyle>
            <a:lvl1pPr>
              <a:defRPr/>
            </a:lvl1pPr>
          </a:lstStyle>
          <a:p>
            <a:r>
              <a:rPr lang="ru-RU" altLang="en-US"/>
              <a:t>Компьютерные сети</a:t>
            </a:r>
          </a:p>
          <a:p>
            <a:r>
              <a:rPr lang="ru-RU" altLang="en-US"/>
              <a:t>Технологии передачи</a:t>
            </a:r>
            <a:r>
              <a:rPr lang="en-US" altLang="en-US"/>
              <a:t>-</a:t>
            </a:r>
            <a:r>
              <a:rPr lang="ru-RU" altLang="en-US"/>
              <a:t>2</a:t>
            </a:r>
          </a:p>
        </p:txBody>
      </p:sp>
      <p:sp>
        <p:nvSpPr>
          <p:cNvPr id="6" name="Номер слайда 5"/>
          <p:cNvSpPr>
            <a:spLocks noGrp="1"/>
          </p:cNvSpPr>
          <p:nvPr>
            <p:ph type="sldNum" sz="quarter" idx="12"/>
          </p:nvPr>
        </p:nvSpPr>
        <p:spPr/>
        <p:txBody>
          <a:bodyPr/>
          <a:lstStyle>
            <a:lvl1pPr>
              <a:defRPr/>
            </a:lvl1pPr>
          </a:lstStyle>
          <a:p>
            <a:fld id="{B616974C-6A27-4A39-8AF8-875FF0A47D00}" type="slidenum">
              <a:rPr lang="ru-RU" altLang="en-US"/>
              <a:pPr/>
              <a:t>‹#›</a:t>
            </a:fld>
            <a:r>
              <a:rPr lang="ru-RU" altLang="en-US"/>
              <a:t> из </a:t>
            </a:r>
            <a:r>
              <a:rPr lang="en-US" altLang="en-US"/>
              <a:t>36</a:t>
            </a:r>
            <a:endParaRPr lang="ru-RU"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lvl1pPr>
              <a:defRPr/>
            </a:lvl1pPr>
          </a:lstStyle>
          <a:p>
            <a:r>
              <a:rPr lang="ru-RU" altLang="en-US"/>
              <a:t>Нижний Новгород</a:t>
            </a:r>
          </a:p>
          <a:p>
            <a:r>
              <a:rPr lang="ru-RU" altLang="en-US"/>
              <a:t>2007</a:t>
            </a:r>
          </a:p>
        </p:txBody>
      </p:sp>
      <p:sp>
        <p:nvSpPr>
          <p:cNvPr id="5" name="Нижний колонтитул 4"/>
          <p:cNvSpPr>
            <a:spLocks noGrp="1"/>
          </p:cNvSpPr>
          <p:nvPr>
            <p:ph type="ftr" sz="quarter" idx="11"/>
          </p:nvPr>
        </p:nvSpPr>
        <p:spPr/>
        <p:txBody>
          <a:bodyPr/>
          <a:lstStyle>
            <a:lvl1pPr>
              <a:defRPr/>
            </a:lvl1pPr>
          </a:lstStyle>
          <a:p>
            <a:r>
              <a:rPr lang="ru-RU" altLang="en-US"/>
              <a:t>Компьютерные сети</a:t>
            </a:r>
          </a:p>
          <a:p>
            <a:r>
              <a:rPr lang="ru-RU" altLang="en-US"/>
              <a:t>Технологии передачи</a:t>
            </a:r>
            <a:r>
              <a:rPr lang="en-US" altLang="en-US"/>
              <a:t>-</a:t>
            </a:r>
            <a:r>
              <a:rPr lang="ru-RU" altLang="en-US"/>
              <a:t>2</a:t>
            </a:r>
          </a:p>
        </p:txBody>
      </p:sp>
      <p:sp>
        <p:nvSpPr>
          <p:cNvPr id="6" name="Номер слайда 5"/>
          <p:cNvSpPr>
            <a:spLocks noGrp="1"/>
          </p:cNvSpPr>
          <p:nvPr>
            <p:ph type="sldNum" sz="quarter" idx="12"/>
          </p:nvPr>
        </p:nvSpPr>
        <p:spPr/>
        <p:txBody>
          <a:bodyPr/>
          <a:lstStyle>
            <a:lvl1pPr>
              <a:defRPr/>
            </a:lvl1pPr>
          </a:lstStyle>
          <a:p>
            <a:fld id="{D9B6DA49-7464-493C-A044-9A3B2CDCE39A}" type="slidenum">
              <a:rPr lang="ru-RU" altLang="en-US"/>
              <a:pPr/>
              <a:t>‹#›</a:t>
            </a:fld>
            <a:r>
              <a:rPr lang="ru-RU" altLang="en-US"/>
              <a:t> из </a:t>
            </a:r>
            <a:r>
              <a:rPr lang="en-US" altLang="en-US"/>
              <a:t>36</a:t>
            </a:r>
            <a:endParaRPr lang="ru-RU"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lstStyle>
            <a:lvl1pPr algn="l">
              <a:defRPr sz="4000" b="1" cap="all"/>
            </a:lvl1pPr>
          </a:lstStyle>
          <a:p>
            <a:r>
              <a:rPr lang="ru-RU"/>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r>
              <a:rPr lang="ru-RU" altLang="en-US"/>
              <a:t>Нижний Новгород</a:t>
            </a:r>
          </a:p>
          <a:p>
            <a:r>
              <a:rPr lang="ru-RU" altLang="en-US"/>
              <a:t>2007</a:t>
            </a:r>
          </a:p>
        </p:txBody>
      </p:sp>
      <p:sp>
        <p:nvSpPr>
          <p:cNvPr id="5" name="Нижний колонтитул 4"/>
          <p:cNvSpPr>
            <a:spLocks noGrp="1"/>
          </p:cNvSpPr>
          <p:nvPr>
            <p:ph type="ftr" sz="quarter" idx="11"/>
          </p:nvPr>
        </p:nvSpPr>
        <p:spPr/>
        <p:txBody>
          <a:bodyPr/>
          <a:lstStyle>
            <a:lvl1pPr>
              <a:defRPr/>
            </a:lvl1pPr>
          </a:lstStyle>
          <a:p>
            <a:r>
              <a:rPr lang="ru-RU" altLang="en-US"/>
              <a:t>Компьютерные сети</a:t>
            </a:r>
          </a:p>
          <a:p>
            <a:r>
              <a:rPr lang="ru-RU" altLang="en-US"/>
              <a:t>Технологии передачи</a:t>
            </a:r>
            <a:r>
              <a:rPr lang="en-US" altLang="en-US"/>
              <a:t>-</a:t>
            </a:r>
            <a:r>
              <a:rPr lang="ru-RU" altLang="en-US"/>
              <a:t>2</a:t>
            </a:r>
          </a:p>
        </p:txBody>
      </p:sp>
      <p:sp>
        <p:nvSpPr>
          <p:cNvPr id="6" name="Номер слайда 5"/>
          <p:cNvSpPr>
            <a:spLocks noGrp="1"/>
          </p:cNvSpPr>
          <p:nvPr>
            <p:ph type="sldNum" sz="quarter" idx="12"/>
          </p:nvPr>
        </p:nvSpPr>
        <p:spPr/>
        <p:txBody>
          <a:bodyPr/>
          <a:lstStyle>
            <a:lvl1pPr>
              <a:defRPr/>
            </a:lvl1pPr>
          </a:lstStyle>
          <a:p>
            <a:fld id="{A93CEC0E-7B46-41D1-98D8-D4DDCA61A2BC}" type="slidenum">
              <a:rPr lang="ru-RU" altLang="en-US"/>
              <a:pPr/>
              <a:t>‹#›</a:t>
            </a:fld>
            <a:r>
              <a:rPr lang="ru-RU" altLang="en-US"/>
              <a:t> из </a:t>
            </a:r>
            <a:r>
              <a:rPr lang="en-US" altLang="en-US"/>
              <a:t>36</a:t>
            </a:r>
            <a:endParaRPr lang="ru-RU"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Содержимое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Содержимое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p:cNvSpPr>
            <a:spLocks noGrp="1"/>
          </p:cNvSpPr>
          <p:nvPr>
            <p:ph type="dt" sz="half" idx="10"/>
          </p:nvPr>
        </p:nvSpPr>
        <p:spPr/>
        <p:txBody>
          <a:bodyPr/>
          <a:lstStyle>
            <a:lvl1pPr>
              <a:defRPr/>
            </a:lvl1pPr>
          </a:lstStyle>
          <a:p>
            <a:r>
              <a:rPr lang="ru-RU" altLang="en-US"/>
              <a:t>Нижний Новгород</a:t>
            </a:r>
          </a:p>
          <a:p>
            <a:r>
              <a:rPr lang="ru-RU" altLang="en-US"/>
              <a:t>2007</a:t>
            </a:r>
          </a:p>
        </p:txBody>
      </p:sp>
      <p:sp>
        <p:nvSpPr>
          <p:cNvPr id="6" name="Нижний колонтитул 5"/>
          <p:cNvSpPr>
            <a:spLocks noGrp="1"/>
          </p:cNvSpPr>
          <p:nvPr>
            <p:ph type="ftr" sz="quarter" idx="11"/>
          </p:nvPr>
        </p:nvSpPr>
        <p:spPr/>
        <p:txBody>
          <a:bodyPr/>
          <a:lstStyle>
            <a:lvl1pPr>
              <a:defRPr/>
            </a:lvl1pPr>
          </a:lstStyle>
          <a:p>
            <a:r>
              <a:rPr lang="ru-RU" altLang="en-US"/>
              <a:t>Компьютерные сети</a:t>
            </a:r>
          </a:p>
          <a:p>
            <a:r>
              <a:rPr lang="ru-RU" altLang="en-US"/>
              <a:t>Технологии передачи</a:t>
            </a:r>
            <a:r>
              <a:rPr lang="en-US" altLang="en-US"/>
              <a:t>-</a:t>
            </a:r>
            <a:r>
              <a:rPr lang="ru-RU" altLang="en-US"/>
              <a:t>2</a:t>
            </a:r>
          </a:p>
        </p:txBody>
      </p:sp>
      <p:sp>
        <p:nvSpPr>
          <p:cNvPr id="7" name="Номер слайда 6"/>
          <p:cNvSpPr>
            <a:spLocks noGrp="1"/>
          </p:cNvSpPr>
          <p:nvPr>
            <p:ph type="sldNum" sz="quarter" idx="12"/>
          </p:nvPr>
        </p:nvSpPr>
        <p:spPr/>
        <p:txBody>
          <a:bodyPr/>
          <a:lstStyle>
            <a:lvl1pPr>
              <a:defRPr/>
            </a:lvl1pPr>
          </a:lstStyle>
          <a:p>
            <a:fld id="{17D4E753-D89D-4EAB-A68D-1302156D1F94}" type="slidenum">
              <a:rPr lang="ru-RU" altLang="en-US"/>
              <a:pPr/>
              <a:t>‹#›</a:t>
            </a:fld>
            <a:r>
              <a:rPr lang="ru-RU" altLang="en-US"/>
              <a:t> из </a:t>
            </a:r>
            <a:r>
              <a:rPr lang="en-US" altLang="en-US"/>
              <a:t>36</a:t>
            </a:r>
            <a:endParaRPr lang="ru-RU"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p:cNvSpPr>
            <a:spLocks noGrp="1"/>
          </p:cNvSpPr>
          <p:nvPr>
            <p:ph type="dt" sz="half" idx="10"/>
          </p:nvPr>
        </p:nvSpPr>
        <p:spPr/>
        <p:txBody>
          <a:bodyPr/>
          <a:lstStyle>
            <a:lvl1pPr>
              <a:defRPr/>
            </a:lvl1pPr>
          </a:lstStyle>
          <a:p>
            <a:r>
              <a:rPr lang="ru-RU" altLang="en-US"/>
              <a:t>Нижний Новгород</a:t>
            </a:r>
          </a:p>
          <a:p>
            <a:r>
              <a:rPr lang="ru-RU" altLang="en-US"/>
              <a:t>2007</a:t>
            </a:r>
          </a:p>
        </p:txBody>
      </p:sp>
      <p:sp>
        <p:nvSpPr>
          <p:cNvPr id="8" name="Нижний колонтитул 7"/>
          <p:cNvSpPr>
            <a:spLocks noGrp="1"/>
          </p:cNvSpPr>
          <p:nvPr>
            <p:ph type="ftr" sz="quarter" idx="11"/>
          </p:nvPr>
        </p:nvSpPr>
        <p:spPr/>
        <p:txBody>
          <a:bodyPr/>
          <a:lstStyle>
            <a:lvl1pPr>
              <a:defRPr/>
            </a:lvl1pPr>
          </a:lstStyle>
          <a:p>
            <a:r>
              <a:rPr lang="ru-RU" altLang="en-US"/>
              <a:t>Компьютерные сети</a:t>
            </a:r>
          </a:p>
          <a:p>
            <a:r>
              <a:rPr lang="ru-RU" altLang="en-US"/>
              <a:t>Технологии передачи</a:t>
            </a:r>
            <a:r>
              <a:rPr lang="en-US" altLang="en-US"/>
              <a:t>-</a:t>
            </a:r>
            <a:r>
              <a:rPr lang="ru-RU" altLang="en-US"/>
              <a:t>2</a:t>
            </a:r>
          </a:p>
        </p:txBody>
      </p:sp>
      <p:sp>
        <p:nvSpPr>
          <p:cNvPr id="9" name="Номер слайда 8"/>
          <p:cNvSpPr>
            <a:spLocks noGrp="1"/>
          </p:cNvSpPr>
          <p:nvPr>
            <p:ph type="sldNum" sz="quarter" idx="12"/>
          </p:nvPr>
        </p:nvSpPr>
        <p:spPr/>
        <p:txBody>
          <a:bodyPr/>
          <a:lstStyle>
            <a:lvl1pPr>
              <a:defRPr/>
            </a:lvl1pPr>
          </a:lstStyle>
          <a:p>
            <a:fld id="{DEEDBD3C-E8BC-4DA6-8D82-5C8314ABAB97}" type="slidenum">
              <a:rPr lang="ru-RU" altLang="en-US"/>
              <a:pPr/>
              <a:t>‹#›</a:t>
            </a:fld>
            <a:r>
              <a:rPr lang="ru-RU" altLang="en-US"/>
              <a:t> из </a:t>
            </a:r>
            <a:r>
              <a:rPr lang="en-US" altLang="en-US"/>
              <a:t>36</a:t>
            </a:r>
            <a:endParaRPr lang="ru-RU"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lvl1pPr>
              <a:defRPr/>
            </a:lvl1pPr>
          </a:lstStyle>
          <a:p>
            <a:r>
              <a:rPr lang="ru-RU" altLang="en-US"/>
              <a:t>Нижний Новгород</a:t>
            </a:r>
          </a:p>
          <a:p>
            <a:r>
              <a:rPr lang="ru-RU" altLang="en-US"/>
              <a:t>2007</a:t>
            </a:r>
          </a:p>
        </p:txBody>
      </p:sp>
      <p:sp>
        <p:nvSpPr>
          <p:cNvPr id="4" name="Нижний колонтитул 3"/>
          <p:cNvSpPr>
            <a:spLocks noGrp="1"/>
          </p:cNvSpPr>
          <p:nvPr>
            <p:ph type="ftr" sz="quarter" idx="11"/>
          </p:nvPr>
        </p:nvSpPr>
        <p:spPr/>
        <p:txBody>
          <a:bodyPr/>
          <a:lstStyle>
            <a:lvl1pPr>
              <a:defRPr/>
            </a:lvl1pPr>
          </a:lstStyle>
          <a:p>
            <a:r>
              <a:rPr lang="ru-RU" altLang="en-US"/>
              <a:t>Компьютерные сети</a:t>
            </a:r>
          </a:p>
          <a:p>
            <a:r>
              <a:rPr lang="ru-RU" altLang="en-US"/>
              <a:t>Технологии передачи</a:t>
            </a:r>
            <a:r>
              <a:rPr lang="en-US" altLang="en-US"/>
              <a:t>-</a:t>
            </a:r>
            <a:r>
              <a:rPr lang="ru-RU" altLang="en-US"/>
              <a:t>2</a:t>
            </a:r>
          </a:p>
        </p:txBody>
      </p:sp>
      <p:sp>
        <p:nvSpPr>
          <p:cNvPr id="5" name="Номер слайда 4"/>
          <p:cNvSpPr>
            <a:spLocks noGrp="1"/>
          </p:cNvSpPr>
          <p:nvPr>
            <p:ph type="sldNum" sz="quarter" idx="12"/>
          </p:nvPr>
        </p:nvSpPr>
        <p:spPr/>
        <p:txBody>
          <a:bodyPr/>
          <a:lstStyle>
            <a:lvl1pPr>
              <a:defRPr/>
            </a:lvl1pPr>
          </a:lstStyle>
          <a:p>
            <a:fld id="{F9CEC21B-E8B2-4942-8202-646B087588EB}" type="slidenum">
              <a:rPr lang="ru-RU" altLang="en-US"/>
              <a:pPr/>
              <a:t>‹#›</a:t>
            </a:fld>
            <a:r>
              <a:rPr lang="ru-RU" altLang="en-US"/>
              <a:t> из </a:t>
            </a:r>
            <a:r>
              <a:rPr lang="en-US" altLang="en-US"/>
              <a:t>36</a:t>
            </a:r>
            <a:endParaRPr lang="ru-RU"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r>
              <a:rPr lang="ru-RU" altLang="en-US"/>
              <a:t>Нижний Новгород</a:t>
            </a:r>
          </a:p>
          <a:p>
            <a:r>
              <a:rPr lang="ru-RU" altLang="en-US"/>
              <a:t>2007</a:t>
            </a:r>
          </a:p>
        </p:txBody>
      </p:sp>
      <p:sp>
        <p:nvSpPr>
          <p:cNvPr id="3" name="Нижний колонтитул 2"/>
          <p:cNvSpPr>
            <a:spLocks noGrp="1"/>
          </p:cNvSpPr>
          <p:nvPr>
            <p:ph type="ftr" sz="quarter" idx="11"/>
          </p:nvPr>
        </p:nvSpPr>
        <p:spPr/>
        <p:txBody>
          <a:bodyPr/>
          <a:lstStyle>
            <a:lvl1pPr>
              <a:defRPr/>
            </a:lvl1pPr>
          </a:lstStyle>
          <a:p>
            <a:r>
              <a:rPr lang="ru-RU" altLang="en-US"/>
              <a:t>Компьютерные сети</a:t>
            </a:r>
          </a:p>
          <a:p>
            <a:r>
              <a:rPr lang="ru-RU" altLang="en-US"/>
              <a:t>Технологии передачи</a:t>
            </a:r>
            <a:r>
              <a:rPr lang="en-US" altLang="en-US"/>
              <a:t>-</a:t>
            </a:r>
            <a:r>
              <a:rPr lang="ru-RU" altLang="en-US"/>
              <a:t>2</a:t>
            </a:r>
          </a:p>
        </p:txBody>
      </p:sp>
      <p:sp>
        <p:nvSpPr>
          <p:cNvPr id="4" name="Номер слайда 3"/>
          <p:cNvSpPr>
            <a:spLocks noGrp="1"/>
          </p:cNvSpPr>
          <p:nvPr>
            <p:ph type="sldNum" sz="quarter" idx="12"/>
          </p:nvPr>
        </p:nvSpPr>
        <p:spPr/>
        <p:txBody>
          <a:bodyPr/>
          <a:lstStyle>
            <a:lvl1pPr>
              <a:defRPr/>
            </a:lvl1pPr>
          </a:lstStyle>
          <a:p>
            <a:fld id="{758858B3-46B4-4A10-8582-16826F2B1B68}" type="slidenum">
              <a:rPr lang="ru-RU" altLang="en-US"/>
              <a:pPr/>
              <a:t>‹#›</a:t>
            </a:fld>
            <a:r>
              <a:rPr lang="ru-RU" altLang="en-US"/>
              <a:t> из </a:t>
            </a:r>
            <a:r>
              <a:rPr lang="en-US" altLang="en-US"/>
              <a:t>36</a:t>
            </a:r>
            <a:endParaRPr lang="ru-RU"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uk-UA"/>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r>
              <a:rPr lang="ru-RU" altLang="en-US"/>
              <a:t>Нижний Новгород</a:t>
            </a:r>
          </a:p>
          <a:p>
            <a:r>
              <a:rPr lang="ru-RU" altLang="en-US"/>
              <a:t>2007</a:t>
            </a:r>
          </a:p>
        </p:txBody>
      </p:sp>
      <p:sp>
        <p:nvSpPr>
          <p:cNvPr id="6" name="Нижний колонтитул 5"/>
          <p:cNvSpPr>
            <a:spLocks noGrp="1"/>
          </p:cNvSpPr>
          <p:nvPr>
            <p:ph type="ftr" sz="quarter" idx="11"/>
          </p:nvPr>
        </p:nvSpPr>
        <p:spPr/>
        <p:txBody>
          <a:bodyPr/>
          <a:lstStyle>
            <a:lvl1pPr>
              <a:defRPr/>
            </a:lvl1pPr>
          </a:lstStyle>
          <a:p>
            <a:r>
              <a:rPr lang="ru-RU" altLang="en-US"/>
              <a:t>Компьютерные сети</a:t>
            </a:r>
          </a:p>
          <a:p>
            <a:r>
              <a:rPr lang="ru-RU" altLang="en-US"/>
              <a:t>Технологии передачи</a:t>
            </a:r>
            <a:r>
              <a:rPr lang="en-US" altLang="en-US"/>
              <a:t>-</a:t>
            </a:r>
            <a:r>
              <a:rPr lang="ru-RU" altLang="en-US"/>
              <a:t>2</a:t>
            </a:r>
          </a:p>
        </p:txBody>
      </p:sp>
      <p:sp>
        <p:nvSpPr>
          <p:cNvPr id="7" name="Номер слайда 6"/>
          <p:cNvSpPr>
            <a:spLocks noGrp="1"/>
          </p:cNvSpPr>
          <p:nvPr>
            <p:ph type="sldNum" sz="quarter" idx="12"/>
          </p:nvPr>
        </p:nvSpPr>
        <p:spPr/>
        <p:txBody>
          <a:bodyPr/>
          <a:lstStyle>
            <a:lvl1pPr>
              <a:defRPr/>
            </a:lvl1pPr>
          </a:lstStyle>
          <a:p>
            <a:fld id="{9F3D6331-EA88-445A-8C06-6075AA1ED9CC}" type="slidenum">
              <a:rPr lang="ru-RU" altLang="en-US"/>
              <a:pPr/>
              <a:t>‹#›</a:t>
            </a:fld>
            <a:r>
              <a:rPr lang="ru-RU" altLang="en-US"/>
              <a:t> из </a:t>
            </a:r>
            <a:r>
              <a:rPr lang="en-US" altLang="en-US"/>
              <a:t>36</a:t>
            </a:r>
            <a:endParaRPr lang="ru-RU"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r>
              <a:rPr lang="ru-RU" altLang="en-US"/>
              <a:t>Нижний Новгород</a:t>
            </a:r>
          </a:p>
          <a:p>
            <a:r>
              <a:rPr lang="ru-RU" altLang="en-US"/>
              <a:t>2007</a:t>
            </a:r>
          </a:p>
        </p:txBody>
      </p:sp>
      <p:sp>
        <p:nvSpPr>
          <p:cNvPr id="6" name="Нижний колонтитул 5"/>
          <p:cNvSpPr>
            <a:spLocks noGrp="1"/>
          </p:cNvSpPr>
          <p:nvPr>
            <p:ph type="ftr" sz="quarter" idx="11"/>
          </p:nvPr>
        </p:nvSpPr>
        <p:spPr/>
        <p:txBody>
          <a:bodyPr/>
          <a:lstStyle>
            <a:lvl1pPr>
              <a:defRPr/>
            </a:lvl1pPr>
          </a:lstStyle>
          <a:p>
            <a:r>
              <a:rPr lang="ru-RU" altLang="en-US"/>
              <a:t>Компьютерные сети</a:t>
            </a:r>
          </a:p>
          <a:p>
            <a:r>
              <a:rPr lang="ru-RU" altLang="en-US"/>
              <a:t>Технологии передачи</a:t>
            </a:r>
            <a:r>
              <a:rPr lang="en-US" altLang="en-US"/>
              <a:t>-</a:t>
            </a:r>
            <a:r>
              <a:rPr lang="ru-RU" altLang="en-US"/>
              <a:t>2</a:t>
            </a:r>
          </a:p>
        </p:txBody>
      </p:sp>
      <p:sp>
        <p:nvSpPr>
          <p:cNvPr id="7" name="Номер слайда 6"/>
          <p:cNvSpPr>
            <a:spLocks noGrp="1"/>
          </p:cNvSpPr>
          <p:nvPr>
            <p:ph type="sldNum" sz="quarter" idx="12"/>
          </p:nvPr>
        </p:nvSpPr>
        <p:spPr/>
        <p:txBody>
          <a:bodyPr/>
          <a:lstStyle>
            <a:lvl1pPr>
              <a:defRPr/>
            </a:lvl1pPr>
          </a:lstStyle>
          <a:p>
            <a:fld id="{F7F5BF44-F169-46C4-9EEF-4DC29E374721}" type="slidenum">
              <a:rPr lang="ru-RU" altLang="en-US"/>
              <a:pPr/>
              <a:t>‹#›</a:t>
            </a:fld>
            <a:r>
              <a:rPr lang="ru-RU" altLang="en-US"/>
              <a:t> из </a:t>
            </a:r>
            <a:r>
              <a:rPr lang="en-US" altLang="en-US"/>
              <a:t>36</a:t>
            </a:r>
            <a:endParaRPr lang="ru-RU"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ltLang="en-US"/>
              <a:t>Образец заголовка</a:t>
            </a:r>
          </a:p>
        </p:txBody>
      </p:sp>
      <p:sp>
        <p:nvSpPr>
          <p:cNvPr id="31232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ltLang="en-US"/>
              <a:t>Образец текста</a:t>
            </a:r>
          </a:p>
          <a:p>
            <a:pPr lvl="1"/>
            <a:r>
              <a:rPr lang="ru-RU" altLang="en-US"/>
              <a:t>Второй уровень</a:t>
            </a:r>
          </a:p>
          <a:p>
            <a:pPr lvl="2"/>
            <a:r>
              <a:rPr lang="ru-RU" altLang="en-US"/>
              <a:t>Третий уровень</a:t>
            </a:r>
          </a:p>
          <a:p>
            <a:pPr lvl="3"/>
            <a:r>
              <a:rPr lang="ru-RU" altLang="en-US"/>
              <a:t>Четвертый уровень</a:t>
            </a:r>
          </a:p>
          <a:p>
            <a:pPr lvl="4"/>
            <a:r>
              <a:rPr lang="ru-RU" altLang="en-US"/>
              <a:t>Пятый уровень</a:t>
            </a:r>
          </a:p>
        </p:txBody>
      </p:sp>
      <p:sp>
        <p:nvSpPr>
          <p:cNvPr id="312324" name="Rectangle 4"/>
          <p:cNvSpPr>
            <a:spLocks noGrp="1" noChangeArrowheads="1"/>
          </p:cNvSpPr>
          <p:nvPr>
            <p:ph type="dt" sz="half" idx="2"/>
          </p:nvPr>
        </p:nvSpPr>
        <p:spPr bwMode="auto">
          <a:xfrm>
            <a:off x="1042988" y="6243638"/>
            <a:ext cx="154781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r>
              <a:rPr lang="ru-RU" altLang="en-US"/>
              <a:t>Нижний Новгород</a:t>
            </a:r>
          </a:p>
          <a:p>
            <a:r>
              <a:rPr lang="ru-RU" altLang="en-US"/>
              <a:t>2007</a:t>
            </a:r>
          </a:p>
        </p:txBody>
      </p:sp>
      <p:sp>
        <p:nvSpPr>
          <p:cNvPr id="312325" name="Rectangle 5"/>
          <p:cNvSpPr>
            <a:spLocks noGrp="1" noChangeArrowheads="1"/>
          </p:cNvSpPr>
          <p:nvPr>
            <p:ph type="ftr" sz="quarter" idx="3"/>
          </p:nvPr>
        </p:nvSpPr>
        <p:spPr bwMode="auto">
          <a:xfrm>
            <a:off x="2843213" y="6248400"/>
            <a:ext cx="34575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ru-RU" altLang="en-US"/>
              <a:t>Компьютерные сети</a:t>
            </a:r>
          </a:p>
          <a:p>
            <a:r>
              <a:rPr lang="ru-RU" altLang="en-US"/>
              <a:t>Технологии передачи</a:t>
            </a:r>
            <a:r>
              <a:rPr lang="en-US" altLang="en-US"/>
              <a:t>-</a:t>
            </a:r>
            <a:r>
              <a:rPr lang="ru-RU" altLang="en-US"/>
              <a:t>2</a:t>
            </a:r>
          </a:p>
        </p:txBody>
      </p:sp>
      <p:sp>
        <p:nvSpPr>
          <p:cNvPr id="31232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fld id="{A99F88E6-DC96-41E5-AC9B-7BFAB771AC1A}" type="slidenum">
              <a:rPr lang="ru-RU" altLang="en-US"/>
              <a:pPr/>
              <a:t>‹#›</a:t>
            </a:fld>
            <a:r>
              <a:rPr lang="ru-RU" altLang="en-US"/>
              <a:t> из </a:t>
            </a:r>
            <a:r>
              <a:rPr lang="en-US" altLang="en-US"/>
              <a:t>36</a:t>
            </a:r>
            <a:endParaRPr lang="ru-RU" altLang="en-US"/>
          </a:p>
        </p:txBody>
      </p:sp>
      <p:sp>
        <p:nvSpPr>
          <p:cNvPr id="31232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0969CD"/>
            </a:solidFill>
            <a:prstDash val="solid"/>
            <a:miter lim="800000"/>
            <a:headEnd/>
            <a:tailEnd/>
          </a:ln>
          <a:effectLst/>
        </p:spPr>
        <p:txBody>
          <a:bodyPr/>
          <a:lstStyle/>
          <a:p>
            <a:endParaRPr lang="uk-UA"/>
          </a:p>
        </p:txBody>
      </p:sp>
      <p:sp>
        <p:nvSpPr>
          <p:cNvPr id="312328" name="Line 8"/>
          <p:cNvSpPr>
            <a:spLocks noChangeShapeType="1"/>
          </p:cNvSpPr>
          <p:nvPr/>
        </p:nvSpPr>
        <p:spPr bwMode="auto">
          <a:xfrm>
            <a:off x="457200" y="6172200"/>
            <a:ext cx="8229600" cy="0"/>
          </a:xfrm>
          <a:prstGeom prst="line">
            <a:avLst/>
          </a:prstGeom>
          <a:noFill/>
          <a:ln w="25400">
            <a:solidFill>
              <a:srgbClr val="0969CD"/>
            </a:solidFill>
            <a:round/>
            <a:headEnd/>
            <a:tailEnd/>
          </a:ln>
          <a:effectLst/>
        </p:spPr>
        <p:txBody>
          <a:bodyPr/>
          <a:lstStyle/>
          <a:p>
            <a:endParaRPr lang="uk-UA"/>
          </a:p>
        </p:txBody>
      </p:sp>
      <p:pic>
        <p:nvPicPr>
          <p:cNvPr id="312390" name="Picture 70"/>
          <p:cNvPicPr>
            <a:picLocks noChangeAspect="1" noChangeArrowheads="1"/>
          </p:cNvPicPr>
          <p:nvPr userDrawn="1"/>
        </p:nvPicPr>
        <p:blipFill>
          <a:blip r:embed="rId13"/>
          <a:srcRect/>
          <a:stretch>
            <a:fillRect/>
          </a:stretch>
        </p:blipFill>
        <p:spPr bwMode="auto">
          <a:xfrm>
            <a:off x="468313" y="6238875"/>
            <a:ext cx="503237" cy="503238"/>
          </a:xfrm>
          <a:prstGeom prst="rect">
            <a:avLst/>
          </a:prstGeom>
          <a:noFill/>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p:txStyles>
    <p:titleStyle>
      <a:lvl1pPr algn="l" rtl="0" fontAlgn="base">
        <a:spcBef>
          <a:spcPct val="0"/>
        </a:spcBef>
        <a:spcAft>
          <a:spcPct val="0"/>
        </a:spcAft>
        <a:defRPr sz="4000">
          <a:solidFill>
            <a:srgbClr val="003366"/>
          </a:solidFill>
          <a:latin typeface="+mj-lt"/>
          <a:ea typeface="+mj-ea"/>
          <a:cs typeface="+mj-cs"/>
        </a:defRPr>
      </a:lvl1pPr>
      <a:lvl2pPr algn="l" rtl="0" fontAlgn="base">
        <a:spcBef>
          <a:spcPct val="0"/>
        </a:spcBef>
        <a:spcAft>
          <a:spcPct val="0"/>
        </a:spcAft>
        <a:defRPr sz="4000">
          <a:solidFill>
            <a:srgbClr val="003366"/>
          </a:solidFill>
          <a:latin typeface="Verdana" pitchFamily="34" charset="0"/>
        </a:defRPr>
      </a:lvl2pPr>
      <a:lvl3pPr algn="l" rtl="0" fontAlgn="base">
        <a:spcBef>
          <a:spcPct val="0"/>
        </a:spcBef>
        <a:spcAft>
          <a:spcPct val="0"/>
        </a:spcAft>
        <a:defRPr sz="4000">
          <a:solidFill>
            <a:srgbClr val="003366"/>
          </a:solidFill>
          <a:latin typeface="Verdana" pitchFamily="34" charset="0"/>
        </a:defRPr>
      </a:lvl3pPr>
      <a:lvl4pPr algn="l" rtl="0" fontAlgn="base">
        <a:spcBef>
          <a:spcPct val="0"/>
        </a:spcBef>
        <a:spcAft>
          <a:spcPct val="0"/>
        </a:spcAft>
        <a:defRPr sz="4000">
          <a:solidFill>
            <a:srgbClr val="003366"/>
          </a:solidFill>
          <a:latin typeface="Verdana" pitchFamily="34" charset="0"/>
        </a:defRPr>
      </a:lvl4pPr>
      <a:lvl5pPr algn="l" rtl="0" fontAlgn="base">
        <a:spcBef>
          <a:spcPct val="0"/>
        </a:spcBef>
        <a:spcAft>
          <a:spcPct val="0"/>
        </a:spcAft>
        <a:defRPr sz="4000">
          <a:solidFill>
            <a:srgbClr val="003366"/>
          </a:solidFill>
          <a:latin typeface="Verdana" pitchFamily="34" charset="0"/>
        </a:defRPr>
      </a:lvl5pPr>
      <a:lvl6pPr marL="457200" algn="l" rtl="0" fontAlgn="base">
        <a:spcBef>
          <a:spcPct val="0"/>
        </a:spcBef>
        <a:spcAft>
          <a:spcPct val="0"/>
        </a:spcAft>
        <a:defRPr sz="4000">
          <a:solidFill>
            <a:srgbClr val="003366"/>
          </a:solidFill>
          <a:latin typeface="Verdana" pitchFamily="34" charset="0"/>
        </a:defRPr>
      </a:lvl6pPr>
      <a:lvl7pPr marL="914400" algn="l" rtl="0" fontAlgn="base">
        <a:spcBef>
          <a:spcPct val="0"/>
        </a:spcBef>
        <a:spcAft>
          <a:spcPct val="0"/>
        </a:spcAft>
        <a:defRPr sz="4000">
          <a:solidFill>
            <a:srgbClr val="003366"/>
          </a:solidFill>
          <a:latin typeface="Verdana" pitchFamily="34" charset="0"/>
        </a:defRPr>
      </a:lvl7pPr>
      <a:lvl8pPr marL="1371600" algn="l" rtl="0" fontAlgn="base">
        <a:spcBef>
          <a:spcPct val="0"/>
        </a:spcBef>
        <a:spcAft>
          <a:spcPct val="0"/>
        </a:spcAft>
        <a:defRPr sz="4000">
          <a:solidFill>
            <a:srgbClr val="003366"/>
          </a:solidFill>
          <a:latin typeface="Verdana" pitchFamily="34" charset="0"/>
        </a:defRPr>
      </a:lvl8pPr>
      <a:lvl9pPr marL="1828800" algn="l" rtl="0" fontAlgn="base">
        <a:spcBef>
          <a:spcPct val="0"/>
        </a:spcBef>
        <a:spcAft>
          <a:spcPct val="0"/>
        </a:spcAft>
        <a:defRPr sz="4000">
          <a:solidFill>
            <a:srgbClr val="003366"/>
          </a:solidFill>
          <a:latin typeface="Verdana" pitchFamily="34" charset="0"/>
        </a:defRPr>
      </a:lvl9pPr>
    </p:titleStyle>
    <p:bodyStyle>
      <a:lvl1pPr marL="342900" indent="-342900" algn="l" rtl="0" fontAlgn="base">
        <a:spcBef>
          <a:spcPct val="20000"/>
        </a:spcBef>
        <a:spcAft>
          <a:spcPct val="0"/>
        </a:spcAft>
        <a:buClr>
          <a:srgbClr val="9A0000"/>
        </a:buClr>
        <a:buFont typeface="Wingdings" pitchFamily="2" charset="2"/>
        <a:buChar char="n"/>
        <a:defRPr sz="3200">
          <a:solidFill>
            <a:schemeClr val="tx1"/>
          </a:solidFill>
          <a:latin typeface="+mn-lt"/>
          <a:ea typeface="+mn-ea"/>
          <a:cs typeface="+mn-cs"/>
        </a:defRPr>
      </a:lvl1pPr>
      <a:lvl2pPr marL="669925" indent="-325438" algn="l" rtl="0" fontAlgn="base">
        <a:spcBef>
          <a:spcPct val="20000"/>
        </a:spcBef>
        <a:spcAft>
          <a:spcPct val="0"/>
        </a:spcAft>
        <a:buClr>
          <a:srgbClr val="9A0000"/>
        </a:buClr>
        <a:buFont typeface="Wingdings" pitchFamily="2" charset="2"/>
        <a:buChar char="q"/>
        <a:defRPr sz="2800">
          <a:solidFill>
            <a:schemeClr val="tx1"/>
          </a:solidFill>
          <a:latin typeface="+mn-lt"/>
        </a:defRPr>
      </a:lvl2pPr>
      <a:lvl3pPr marL="1022350" indent="-350838" algn="l" rtl="0" fontAlgn="base">
        <a:spcBef>
          <a:spcPct val="20000"/>
        </a:spcBef>
        <a:spcAft>
          <a:spcPct val="0"/>
        </a:spcAft>
        <a:buClr>
          <a:srgbClr val="9A0000"/>
        </a:buClr>
        <a:buFont typeface="Wingdings" pitchFamily="2" charset="2"/>
        <a:buChar char="n"/>
        <a:defRPr sz="2400">
          <a:solidFill>
            <a:schemeClr val="tx1"/>
          </a:solidFill>
          <a:latin typeface="+mn-lt"/>
        </a:defRPr>
      </a:lvl3pPr>
      <a:lvl4pPr marL="1339850" indent="-315913" algn="l" rtl="0" fontAlgn="base">
        <a:spcBef>
          <a:spcPct val="20000"/>
        </a:spcBef>
        <a:spcAft>
          <a:spcPct val="0"/>
        </a:spcAft>
        <a:buClr>
          <a:srgbClr val="9A0000"/>
        </a:buClr>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rgbClr val="9A0000"/>
        </a:buClr>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rgbClr val="9A0000"/>
        </a:buClr>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rgbClr val="9A0000"/>
        </a:buClr>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rgbClr val="9A0000"/>
        </a:buClr>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rgbClr val="9A0000"/>
        </a:buClr>
        <a:buFont typeface="Wingdings" pitchFamily="2" charset="2"/>
        <a:buChar char="§"/>
        <a:defRPr sz="2000">
          <a:solidFill>
            <a:schemeClr val="tx1"/>
          </a:solidFill>
          <a:latin typeface="+mn-lt"/>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4.jpe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jpeg"/></Relationships>
</file>

<file path=ppt/slides/_rels/slide1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gif"/></Relationships>
</file>

<file path=ppt/slides/_rels/slide118.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43.gif"/><Relationship Id="rId4" Type="http://schemas.openxmlformats.org/officeDocument/2006/relationships/image" Target="../media/image42.gif"/></Relationships>
</file>

<file path=ppt/slides/_rels/slide1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2.gi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4.gif"/></Relationships>
</file>

<file path=ppt/slides/_rels/slide1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8.wmf"/><Relationship Id="rId4" Type="http://schemas.openxmlformats.org/officeDocument/2006/relationships/oleObject" Target="../embeddings/oleObject1.bin"/></Relationships>
</file>

<file path=ppt/slides/_rels/slide16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9.wmf"/><Relationship Id="rId4" Type="http://schemas.openxmlformats.org/officeDocument/2006/relationships/oleObject" Target="../embeddings/oleObject2.bin"/></Relationships>
</file>

<file path=ppt/slides/_rels/slide1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0.wmf"/><Relationship Id="rId4" Type="http://schemas.openxmlformats.org/officeDocument/2006/relationships/oleObject" Target="../embeddings/oleObject3.bin"/></Relationships>
</file>

<file path=ppt/slides/_rels/slide17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1.wmf"/><Relationship Id="rId4" Type="http://schemas.openxmlformats.org/officeDocument/2006/relationships/oleObject" Target="../embeddings/oleObject4.bin"/></Relationships>
</file>

<file path=ppt/slides/_rels/slide18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jpeg"/></Relationships>
</file>

<file path=ppt/slides/_rels/slide7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7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Grp="1" noChangeArrowheads="1"/>
          </p:cNvSpPr>
          <p:nvPr>
            <p:ph type="ctrTitle"/>
          </p:nvPr>
        </p:nvSpPr>
        <p:spPr>
          <a:xfrm>
            <a:off x="914400" y="1500174"/>
            <a:ext cx="7623175" cy="1776426"/>
          </a:xfrm>
        </p:spPr>
        <p:txBody>
          <a:bodyPr/>
          <a:lstStyle/>
          <a:p>
            <a:br>
              <a:rPr lang="ru-RU" sz="3200" b="1" dirty="0"/>
            </a:br>
            <a:br>
              <a:rPr lang="ru-RU" sz="1000" b="1" dirty="0"/>
            </a:br>
            <a:r>
              <a:rPr lang="ru-RU" sz="4400" b="1" i="1" dirty="0" err="1"/>
              <a:t>Комп</a:t>
            </a:r>
            <a:r>
              <a:rPr lang="en-US" sz="4400" b="1" i="1" dirty="0"/>
              <a:t>’</a:t>
            </a:r>
            <a:r>
              <a:rPr lang="ru-RU" sz="4400" b="1" i="1" dirty="0" err="1"/>
              <a:t>ютерні</a:t>
            </a:r>
            <a:r>
              <a:rPr lang="ru-RU" sz="4400" b="1" i="1" dirty="0"/>
              <a:t> </a:t>
            </a:r>
            <a:r>
              <a:rPr lang="ru-RU" sz="4400" b="1" i="1" dirty="0" err="1"/>
              <a:t>мережі</a:t>
            </a:r>
            <a:endParaRPr lang="ru-RU" sz="4400" b="1" i="1" dirty="0"/>
          </a:p>
        </p:txBody>
      </p:sp>
      <p:sp>
        <p:nvSpPr>
          <p:cNvPr id="171013" name="Rectangle 5"/>
          <p:cNvSpPr>
            <a:spLocks noGrp="1" noChangeArrowheads="1"/>
          </p:cNvSpPr>
          <p:nvPr>
            <p:ph type="subTitle" idx="1"/>
          </p:nvPr>
        </p:nvSpPr>
        <p:spPr>
          <a:xfrm>
            <a:off x="1500166" y="3962400"/>
            <a:ext cx="7034234" cy="1609740"/>
          </a:xfrm>
        </p:spPr>
        <p:txBody>
          <a:bodyPr/>
          <a:lstStyle/>
          <a:p>
            <a:pPr algn="r">
              <a:lnSpc>
                <a:spcPct val="90000"/>
              </a:lnSpc>
            </a:pPr>
            <a:r>
              <a:rPr lang="ru-RU" u="sng" dirty="0" err="1"/>
              <a:t>Лекція</a:t>
            </a:r>
            <a:r>
              <a:rPr lang="ru-RU" u="sng" dirty="0"/>
              <a:t> 1</a:t>
            </a:r>
          </a:p>
          <a:p>
            <a:pPr algn="r">
              <a:lnSpc>
                <a:spcPct val="90000"/>
              </a:lnSpc>
            </a:pPr>
            <a:r>
              <a:rPr lang="uk-UA" b="1" dirty="0">
                <a:solidFill>
                  <a:schemeClr val="tx1"/>
                </a:solidFill>
                <a:latin typeface="+mn-lt"/>
                <a:ea typeface="+mn-ea"/>
                <a:cs typeface="+mn-cs"/>
              </a:rPr>
              <a:t>Основні поняття і загальні принципи побудови мереж</a:t>
            </a:r>
            <a:endParaRPr lang="ru-RU" b="1" dirty="0"/>
          </a:p>
        </p:txBody>
      </p:sp>
      <p:sp>
        <p:nvSpPr>
          <p:cNvPr id="171015" name="Rectangle 7"/>
          <p:cNvSpPr>
            <a:spLocks noChangeArrowheads="1"/>
          </p:cNvSpPr>
          <p:nvPr/>
        </p:nvSpPr>
        <p:spPr bwMode="auto">
          <a:xfrm>
            <a:off x="4644008" y="5661025"/>
            <a:ext cx="3890393" cy="865188"/>
          </a:xfrm>
          <a:prstGeom prst="rect">
            <a:avLst/>
          </a:prstGeom>
          <a:noFill/>
          <a:ln w="9525">
            <a:noFill/>
            <a:miter lim="800000"/>
            <a:headEnd/>
            <a:tailEnd/>
          </a:ln>
          <a:effectLst/>
        </p:spPr>
        <p:txBody>
          <a:bodyPr/>
          <a:lstStyle/>
          <a:p>
            <a:pPr algn="r">
              <a:spcBef>
                <a:spcPct val="20000"/>
              </a:spcBef>
              <a:buClr>
                <a:srgbClr val="9A0000"/>
              </a:buClr>
              <a:buFont typeface="Wingdings" pitchFamily="2" charset="2"/>
              <a:buNone/>
            </a:pPr>
            <a:r>
              <a:rPr lang="ru-RU" sz="2200" dirty="0" err="1">
                <a:latin typeface="Verdana" pitchFamily="34" charset="0"/>
              </a:rPr>
              <a:t>Отрох</a:t>
            </a:r>
            <a:r>
              <a:rPr lang="ru-RU" sz="2200" dirty="0">
                <a:latin typeface="Verdana" pitchFamily="34" charset="0"/>
              </a:rPr>
              <a:t> </a:t>
            </a:r>
            <a:r>
              <a:rPr lang="ru-RU" sz="2200" dirty="0" err="1">
                <a:latin typeface="Verdana" pitchFamily="34" charset="0"/>
              </a:rPr>
              <a:t>Сергій</a:t>
            </a:r>
            <a:r>
              <a:rPr lang="ru-RU" sz="2200" dirty="0">
                <a:latin typeface="Verdana" pitchFamily="34" charset="0"/>
              </a:rPr>
              <a:t> </a:t>
            </a:r>
            <a:r>
              <a:rPr lang="ru-RU" sz="2200" dirty="0" err="1">
                <a:latin typeface="Verdana" pitchFamily="34" charset="0"/>
              </a:rPr>
              <a:t>Іванович</a:t>
            </a:r>
            <a:endParaRPr lang="ru-RU" sz="2200" dirty="0">
              <a:latin typeface="Verdana" pitchFamily="34" charset="0"/>
            </a:endParaRPr>
          </a:p>
          <a:p>
            <a:pPr algn="r">
              <a:spcBef>
                <a:spcPct val="20000"/>
              </a:spcBef>
              <a:buClr>
                <a:srgbClr val="9A0000"/>
              </a:buClr>
              <a:buFont typeface="Wingdings" pitchFamily="2" charset="2"/>
              <a:buNone/>
            </a:pPr>
            <a:r>
              <a:rPr lang="ru-RU" sz="2200" dirty="0">
                <a:latin typeface="Verdana" pitchFamily="34" charset="0"/>
              </a:rPr>
              <a:t>2022</a:t>
            </a:r>
          </a:p>
        </p:txBody>
      </p:sp>
      <p:sp>
        <p:nvSpPr>
          <p:cNvPr id="171016" name="Text Box 8"/>
          <p:cNvSpPr txBox="1">
            <a:spLocks noChangeArrowheads="1"/>
          </p:cNvSpPr>
          <p:nvPr/>
        </p:nvSpPr>
        <p:spPr bwMode="auto">
          <a:xfrm>
            <a:off x="900113" y="0"/>
            <a:ext cx="7632700" cy="830997"/>
          </a:xfrm>
          <a:prstGeom prst="rect">
            <a:avLst/>
          </a:prstGeom>
          <a:noFill/>
          <a:ln w="9525">
            <a:noFill/>
            <a:miter lim="800000"/>
            <a:headEnd/>
            <a:tailEnd/>
          </a:ln>
          <a:effectLst/>
        </p:spPr>
        <p:txBody>
          <a:bodyPr>
            <a:spAutoFit/>
          </a:bodyPr>
          <a:lstStyle/>
          <a:p>
            <a:pPr algn="ctr"/>
            <a:r>
              <a:rPr lang="ru-RU" sz="2400" b="1" dirty="0" err="1"/>
              <a:t>Національний</a:t>
            </a:r>
            <a:r>
              <a:rPr lang="ru-RU" sz="2400" b="1" dirty="0"/>
              <a:t> </a:t>
            </a:r>
            <a:r>
              <a:rPr lang="ru-RU" sz="2400" b="1" dirty="0" err="1"/>
              <a:t>технічний</a:t>
            </a:r>
            <a:r>
              <a:rPr lang="ru-RU" sz="2400" b="1" dirty="0"/>
              <a:t> </a:t>
            </a:r>
            <a:r>
              <a:rPr lang="ru-RU" sz="2400" b="1" dirty="0" err="1"/>
              <a:t>університет</a:t>
            </a:r>
            <a:r>
              <a:rPr lang="ru-RU" sz="2400" b="1" dirty="0"/>
              <a:t> </a:t>
            </a:r>
            <a:r>
              <a:rPr lang="ru-RU" sz="2400" b="1" dirty="0" err="1"/>
              <a:t>України</a:t>
            </a:r>
            <a:r>
              <a:rPr lang="ru-RU" sz="2400" b="1" dirty="0"/>
              <a:t> </a:t>
            </a:r>
            <a:br>
              <a:rPr lang="ru-RU" sz="2400" b="1" dirty="0"/>
            </a:br>
            <a:r>
              <a:rPr lang="ru-RU" sz="2400" b="1" dirty="0"/>
              <a:t>КПІ </a:t>
            </a:r>
            <a:r>
              <a:rPr lang="ru-RU" sz="2400" b="1" dirty="0" err="1"/>
              <a:t>ім</a:t>
            </a:r>
            <a:r>
              <a:rPr lang="ru-RU" sz="2400" b="1" dirty="0"/>
              <a:t>. І. </a:t>
            </a:r>
            <a:r>
              <a:rPr lang="ru-RU" sz="2400" b="1" dirty="0" err="1"/>
              <a:t>Сікорського</a:t>
            </a:r>
            <a:endParaRPr lang="ru-RU" sz="2400" b="1" dirty="0"/>
          </a:p>
        </p:txBody>
      </p:sp>
      <p:pic>
        <p:nvPicPr>
          <p:cNvPr id="171020" name="Picture 12"/>
          <p:cNvPicPr>
            <a:picLocks noChangeAspect="1" noChangeArrowheads="1"/>
          </p:cNvPicPr>
          <p:nvPr/>
        </p:nvPicPr>
        <p:blipFill>
          <a:blip r:embed="rId2"/>
          <a:srcRect/>
          <a:stretch>
            <a:fillRect/>
          </a:stretch>
        </p:blipFill>
        <p:spPr bwMode="auto">
          <a:xfrm>
            <a:off x="395288" y="5661025"/>
            <a:ext cx="2709862" cy="684213"/>
          </a:xfrm>
          <a:prstGeom prst="rect">
            <a:avLst/>
          </a:prstGeom>
          <a:noFill/>
          <a:ln w="9525">
            <a:noFill/>
            <a:miter lim="800000"/>
            <a:headEnd/>
            <a:tailEnd/>
          </a:ln>
          <a:effectLst/>
        </p:spPr>
      </p:pic>
      <p:pic>
        <p:nvPicPr>
          <p:cNvPr id="40962" name="Picture 2" descr="Картинки по запросу эмблема КПИ"/>
          <p:cNvPicPr>
            <a:picLocks noChangeAspect="1" noChangeArrowheads="1"/>
          </p:cNvPicPr>
          <p:nvPr/>
        </p:nvPicPr>
        <p:blipFill>
          <a:blip r:embed="rId3"/>
          <a:srcRect/>
          <a:stretch>
            <a:fillRect/>
          </a:stretch>
        </p:blipFill>
        <p:spPr bwMode="auto">
          <a:xfrm>
            <a:off x="0" y="0"/>
            <a:ext cx="1199635" cy="1214446"/>
          </a:xfrm>
          <a:prstGeom prst="rect">
            <a:avLst/>
          </a:prstGeom>
          <a:noFill/>
        </p:spPr>
      </p:pic>
      <p:sp>
        <p:nvSpPr>
          <p:cNvPr id="8" name="Text Box 9"/>
          <p:cNvSpPr txBox="1">
            <a:spLocks noChangeArrowheads="1"/>
          </p:cNvSpPr>
          <p:nvPr/>
        </p:nvSpPr>
        <p:spPr bwMode="auto">
          <a:xfrm>
            <a:off x="900113" y="793750"/>
            <a:ext cx="7632700" cy="369332"/>
          </a:xfrm>
          <a:prstGeom prst="rect">
            <a:avLst/>
          </a:prstGeom>
          <a:noFill/>
          <a:ln w="9525">
            <a:noFill/>
            <a:miter lim="800000"/>
            <a:headEnd/>
            <a:tailEnd/>
          </a:ln>
          <a:effectLst/>
        </p:spPr>
        <p:txBody>
          <a:bodyPr>
            <a:spAutoFit/>
          </a:bodyPr>
          <a:lstStyle/>
          <a:p>
            <a:pPr algn="ctr"/>
            <a:r>
              <a:rPr lang="ru-RU" b="1" i="1" dirty="0"/>
              <a:t>Кафедра </a:t>
            </a:r>
            <a:r>
              <a:rPr lang="ru-RU" b="1" i="1" dirty="0" err="1"/>
              <a:t>автоматизації</a:t>
            </a:r>
            <a:r>
              <a:rPr lang="ru-RU" b="1" i="1" dirty="0"/>
              <a:t> </a:t>
            </a:r>
            <a:r>
              <a:rPr lang="ru-RU" b="1" i="1" dirty="0" err="1"/>
              <a:t>енергетичних</a:t>
            </a:r>
            <a:r>
              <a:rPr lang="ru-RU" b="1" i="1" dirty="0"/>
              <a:t> </a:t>
            </a:r>
            <a:r>
              <a:rPr lang="ru-RU" b="1" i="1" dirty="0" err="1"/>
              <a:t>процесів</a:t>
            </a:r>
            <a:r>
              <a:rPr lang="ru-RU" b="1" i="1" dirty="0"/>
              <a:t> та систем</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457200" y="277813"/>
            <a:ext cx="8229600" cy="579419"/>
          </a:xfrm>
        </p:spPr>
        <p:txBody>
          <a:bodyPr/>
          <a:lstStyle/>
          <a:p>
            <a:r>
              <a:rPr lang="uk-UA" sz="3600" dirty="0">
                <a:solidFill>
                  <a:schemeClr val="tx1"/>
                </a:solidFill>
                <a:latin typeface="+mj-lt"/>
                <a:ea typeface="+mj-ea"/>
                <a:cs typeface="+mj-cs"/>
              </a:rPr>
              <a:t>Телекомунікаційні послуги</a:t>
            </a:r>
            <a:endParaRPr lang="ru-RU" sz="3600" dirty="0"/>
          </a:p>
        </p:txBody>
      </p:sp>
      <p:sp>
        <p:nvSpPr>
          <p:cNvPr id="763907" name="Rectangle 3"/>
          <p:cNvSpPr>
            <a:spLocks noGrp="1" noChangeArrowheads="1"/>
          </p:cNvSpPr>
          <p:nvPr>
            <p:ph idx="1"/>
          </p:nvPr>
        </p:nvSpPr>
        <p:spPr>
          <a:xfrm>
            <a:off x="457200" y="1000108"/>
            <a:ext cx="8229600" cy="5130817"/>
          </a:xfrm>
        </p:spPr>
        <p:txBody>
          <a:bodyPr/>
          <a:lstStyle/>
          <a:p>
            <a:r>
              <a:rPr lang="uk-UA" sz="2000" b="1" dirty="0">
                <a:solidFill>
                  <a:schemeClr val="tx1"/>
                </a:solidFill>
                <a:latin typeface="+mn-lt"/>
                <a:ea typeface="+mn-ea"/>
                <a:cs typeface="+mn-cs"/>
              </a:rPr>
              <a:t>Додаток (</a:t>
            </a:r>
            <a:r>
              <a:rPr lang="en-US" sz="2000" b="1" dirty="0">
                <a:solidFill>
                  <a:schemeClr val="tx1"/>
                </a:solidFill>
                <a:latin typeface="+mn-lt"/>
                <a:ea typeface="+mn-ea"/>
                <a:cs typeface="+mn-cs"/>
              </a:rPr>
              <a:t>Application</a:t>
            </a:r>
            <a:r>
              <a:rPr lang="uk-UA" sz="2000" b="1" dirty="0">
                <a:solidFill>
                  <a:schemeClr val="tx1"/>
                </a:solidFill>
                <a:latin typeface="+mn-lt"/>
                <a:ea typeface="+mn-ea"/>
                <a:cs typeface="+mn-cs"/>
              </a:rPr>
              <a:t>) </a:t>
            </a:r>
            <a:r>
              <a:rPr lang="uk-UA" sz="2000" dirty="0">
                <a:solidFill>
                  <a:schemeClr val="tx1"/>
                </a:solidFill>
                <a:latin typeface="+mn-lt"/>
                <a:ea typeface="+mn-ea"/>
                <a:cs typeface="+mn-cs"/>
              </a:rPr>
              <a:t>є подібний до поняття послуги, але, на відміну від останньої, надається користувачеві як кінцевий продукт, який може багаторазово ним використовуватися. Наприклад, придбання спеціального пакета програм для реалізації послуг </a:t>
            </a:r>
            <a:r>
              <a:rPr lang="uk-UA" sz="2000" dirty="0" err="1">
                <a:solidFill>
                  <a:schemeClr val="tx1"/>
                </a:solidFill>
                <a:latin typeface="+mn-lt"/>
                <a:ea typeface="+mn-ea"/>
                <a:cs typeface="+mn-cs"/>
              </a:rPr>
              <a:t>мультимедіа</a:t>
            </a:r>
            <a:r>
              <a:rPr lang="uk-UA" sz="2000" dirty="0">
                <a:solidFill>
                  <a:schemeClr val="tx1"/>
                </a:solidFill>
                <a:latin typeface="+mn-lt"/>
                <a:ea typeface="+mn-ea"/>
                <a:cs typeface="+mn-cs"/>
              </a:rPr>
              <a:t> з їхньою інсталяцією на </a:t>
            </a:r>
            <a:r>
              <a:rPr lang="uk-UA" sz="2000" dirty="0" err="1">
                <a:solidFill>
                  <a:schemeClr val="tx1"/>
                </a:solidFill>
                <a:latin typeface="+mn-lt"/>
                <a:ea typeface="+mn-ea"/>
                <a:cs typeface="+mn-cs"/>
              </a:rPr>
              <a:t>смартфоні</a:t>
            </a:r>
            <a:r>
              <a:rPr lang="uk-UA" sz="2000" dirty="0">
                <a:solidFill>
                  <a:schemeClr val="tx1"/>
                </a:solidFill>
                <a:latin typeface="+mn-lt"/>
                <a:ea typeface="+mn-ea"/>
                <a:cs typeface="+mn-cs"/>
              </a:rPr>
              <a:t> є прикладом додатків.</a:t>
            </a:r>
          </a:p>
          <a:p>
            <a:pPr lvl="0"/>
            <a:r>
              <a:rPr lang="uk-UA" sz="2000" b="1" dirty="0">
                <a:solidFill>
                  <a:schemeClr val="tx1"/>
                </a:solidFill>
                <a:latin typeface="+mn-lt"/>
                <a:ea typeface="+mn-ea"/>
                <a:cs typeface="+mn-cs"/>
              </a:rPr>
              <a:t>Службою мережі (</a:t>
            </a:r>
            <a:r>
              <a:rPr lang="en-US" sz="2000" b="1" dirty="0">
                <a:solidFill>
                  <a:schemeClr val="tx1"/>
                </a:solidFill>
                <a:latin typeface="+mn-lt"/>
                <a:ea typeface="+mn-ea"/>
                <a:cs typeface="+mn-cs"/>
              </a:rPr>
              <a:t>Service</a:t>
            </a:r>
            <a:r>
              <a:rPr lang="uk-UA" sz="2000" b="1" dirty="0">
                <a:solidFill>
                  <a:schemeClr val="tx1"/>
                </a:solidFill>
                <a:latin typeface="+mn-lt"/>
                <a:ea typeface="+mn-ea"/>
                <a:cs typeface="+mn-cs"/>
              </a:rPr>
              <a:t> </a:t>
            </a:r>
            <a:r>
              <a:rPr lang="en-US" sz="2000" b="1" dirty="0">
                <a:solidFill>
                  <a:schemeClr val="tx1"/>
                </a:solidFill>
                <a:latin typeface="+mn-lt"/>
                <a:ea typeface="+mn-ea"/>
                <a:cs typeface="+mn-cs"/>
              </a:rPr>
              <a:t>network</a:t>
            </a:r>
            <a:r>
              <a:rPr lang="uk-UA" sz="2000" b="1" dirty="0">
                <a:solidFill>
                  <a:schemeClr val="tx1"/>
                </a:solidFill>
                <a:latin typeface="+mn-lt"/>
                <a:ea typeface="+mn-ea"/>
                <a:cs typeface="+mn-cs"/>
              </a:rPr>
              <a:t>) </a:t>
            </a:r>
            <a:r>
              <a:rPr lang="uk-UA" sz="2000" dirty="0">
                <a:solidFill>
                  <a:schemeClr val="tx1"/>
                </a:solidFill>
                <a:latin typeface="+mn-lt"/>
                <a:ea typeface="+mn-ea"/>
                <a:cs typeface="+mn-cs"/>
              </a:rPr>
              <a:t>називається організаційно-технічний комплекс, який забезпечує надання мережею конкретного виду послуг.</a:t>
            </a:r>
          </a:p>
          <a:p>
            <a:pPr lvl="0"/>
            <a:r>
              <a:rPr lang="uk-UA" sz="2000" b="1" dirty="0">
                <a:solidFill>
                  <a:schemeClr val="tx1"/>
                </a:solidFill>
                <a:latin typeface="+mn-lt"/>
                <a:ea typeface="+mn-ea"/>
                <a:cs typeface="+mn-cs"/>
              </a:rPr>
              <a:t>Платформою надання послуг </a:t>
            </a:r>
            <a:r>
              <a:rPr lang="uk-UA" sz="2000" dirty="0">
                <a:solidFill>
                  <a:schemeClr val="tx1"/>
                </a:solidFill>
                <a:latin typeface="+mn-lt"/>
                <a:ea typeface="+mn-ea"/>
                <a:cs typeface="+mn-cs"/>
              </a:rPr>
              <a:t>називається сукупність об'єднаних ресурсів мережі, що беруть участь у виробництві і наданні послуг.</a:t>
            </a:r>
          </a:p>
          <a:p>
            <a:pPr lvl="0"/>
            <a:r>
              <a:rPr lang="uk-UA" sz="2000" b="1" dirty="0">
                <a:solidFill>
                  <a:schemeClr val="tx1"/>
                </a:solidFill>
                <a:latin typeface="+mn-lt"/>
                <a:ea typeface="+mn-ea"/>
                <a:cs typeface="+mn-cs"/>
              </a:rPr>
              <a:t>Оператор мережі (</a:t>
            </a:r>
            <a:r>
              <a:rPr lang="en-US" sz="2000" b="1" dirty="0">
                <a:solidFill>
                  <a:schemeClr val="tx1"/>
                </a:solidFill>
                <a:latin typeface="+mn-lt"/>
                <a:ea typeface="+mn-ea"/>
                <a:cs typeface="+mn-cs"/>
              </a:rPr>
              <a:t>network operator</a:t>
            </a:r>
            <a:r>
              <a:rPr lang="uk-UA" sz="2000" b="1" dirty="0">
                <a:solidFill>
                  <a:schemeClr val="tx1"/>
                </a:solidFill>
                <a:latin typeface="+mn-lt"/>
                <a:ea typeface="+mn-ea"/>
                <a:cs typeface="+mn-cs"/>
              </a:rPr>
              <a:t>) </a:t>
            </a:r>
            <a:r>
              <a:rPr lang="uk-UA" sz="2000" dirty="0">
                <a:solidFill>
                  <a:schemeClr val="tx1"/>
                </a:solidFill>
                <a:latin typeface="+mn-lt"/>
                <a:ea typeface="+mn-ea"/>
                <a:cs typeface="+mn-cs"/>
              </a:rPr>
              <a:t>– юридична особа (державна структура або приватна компанія), що є власником мережі, забезпечує її експлуатацію і потрібний рівень показників її працездатності.</a:t>
            </a:r>
          </a:p>
          <a:p>
            <a:endParaRPr lang="uk-UA" sz="2000" dirty="0">
              <a:solidFill>
                <a:schemeClr val="tx1"/>
              </a:solidFill>
              <a:latin typeface="+mn-lt"/>
              <a:ea typeface="+mn-ea"/>
              <a:cs typeface="+mn-cs"/>
            </a:endParaRP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7364D6D9-E355-4C63-B16B-FDD2F833A965}" type="slidenum">
              <a:rPr lang="ru-RU" altLang="en-US"/>
              <a:pPr/>
              <a:t>10</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457200" y="277813"/>
            <a:ext cx="8229600" cy="650857"/>
          </a:xfrm>
        </p:spPr>
        <p:txBody>
          <a:bodyPr/>
          <a:lstStyle/>
          <a:p>
            <a:r>
              <a:rPr lang="uk-UA" sz="3200" dirty="0"/>
              <a:t>Мережі підприємств та установ</a:t>
            </a:r>
          </a:p>
        </p:txBody>
      </p:sp>
      <p:sp>
        <p:nvSpPr>
          <p:cNvPr id="778243" name="Rectangle 3"/>
          <p:cNvSpPr>
            <a:spLocks noGrp="1" noChangeArrowheads="1"/>
          </p:cNvSpPr>
          <p:nvPr>
            <p:ph idx="1"/>
          </p:nvPr>
        </p:nvSpPr>
        <p:spPr>
          <a:xfrm>
            <a:off x="428596" y="1000108"/>
            <a:ext cx="8229600" cy="4429156"/>
          </a:xfrm>
        </p:spPr>
        <p:txBody>
          <a:bodyPr/>
          <a:lstStyle/>
          <a:p>
            <a:pPr>
              <a:buNone/>
            </a:pPr>
            <a:r>
              <a:rPr lang="uk-UA" sz="2000" b="1" dirty="0"/>
              <a:t>	Мережами підприємств (</a:t>
            </a:r>
            <a:r>
              <a:rPr lang="en-US" sz="2000" b="1" dirty="0"/>
              <a:t>Enterprise Networks</a:t>
            </a:r>
            <a:r>
              <a:rPr lang="uk-UA" sz="2000" b="1" dirty="0"/>
              <a:t>)</a:t>
            </a:r>
            <a:r>
              <a:rPr lang="uk-UA" sz="2000" dirty="0"/>
              <a:t>, або приватними мережами (</a:t>
            </a:r>
            <a:r>
              <a:rPr lang="en-US" sz="2000" dirty="0"/>
              <a:t>Private Networks</a:t>
            </a:r>
            <a:r>
              <a:rPr lang="uk-UA" sz="2000" dirty="0"/>
              <a:t>), називають мережі, які належать установам і компаніям, інтереси бізнесу яких виходять за межі ринку </a:t>
            </a:r>
            <a:r>
              <a:rPr lang="uk-UA" sz="2000" dirty="0" err="1"/>
              <a:t>телекомунікацій</a:t>
            </a:r>
            <a:r>
              <a:rPr lang="uk-UA" sz="2000" dirty="0"/>
              <a:t>.</a:t>
            </a:r>
          </a:p>
          <a:p>
            <a:endParaRPr lang="uk-UA" sz="2000" dirty="0"/>
          </a:p>
          <a:p>
            <a:pPr>
              <a:buNone/>
            </a:pPr>
            <a:r>
              <a:rPr lang="uk-UA" sz="2000" dirty="0"/>
              <a:t>	Залежно від масштабу виробничого підрозділу, в межах якого діє мережа, розрізняють</a:t>
            </a:r>
          </a:p>
          <a:p>
            <a:r>
              <a:rPr lang="uk-UA" sz="2000" dirty="0"/>
              <a:t> </a:t>
            </a:r>
            <a:r>
              <a:rPr lang="uk-UA" sz="2000" b="1" i="1" dirty="0"/>
              <a:t>мережі робочих груп, </a:t>
            </a:r>
          </a:p>
          <a:p>
            <a:r>
              <a:rPr lang="uk-UA" sz="2000" b="1" i="1" dirty="0"/>
              <a:t>мережі відділів, </a:t>
            </a:r>
          </a:p>
          <a:p>
            <a:r>
              <a:rPr lang="uk-UA" sz="2000" b="1" i="1" dirty="0"/>
              <a:t>мережі </a:t>
            </a:r>
            <a:r>
              <a:rPr lang="uk-UA" sz="2000" b="1" i="1" dirty="0" err="1"/>
              <a:t>кампусів</a:t>
            </a:r>
            <a:r>
              <a:rPr lang="uk-UA" sz="2000" b="1" i="1" dirty="0"/>
              <a:t> (будівлі) </a:t>
            </a:r>
          </a:p>
          <a:p>
            <a:r>
              <a:rPr lang="uk-UA" sz="2000" b="1" i="1" dirty="0"/>
              <a:t>корпоративні мережі.</a:t>
            </a:r>
            <a:endParaRPr lang="uk-UA" sz="2000" dirty="0"/>
          </a:p>
          <a:p>
            <a:endParaRPr lang="uk-UA" sz="2000"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ED89D73C-D887-4824-A069-DB07B17F5FCB}" type="slidenum">
              <a:rPr lang="ru-RU" altLang="en-US"/>
              <a:pPr/>
              <a:t>100</a:t>
            </a:fld>
            <a:r>
              <a:rPr lang="ru-RU" altLang="en-US" dirty="0"/>
              <a:t> из 41</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457200" y="277813"/>
            <a:ext cx="8229600" cy="579419"/>
          </a:xfrm>
        </p:spPr>
        <p:txBody>
          <a:bodyPr/>
          <a:lstStyle/>
          <a:p>
            <a:r>
              <a:rPr lang="uk-UA" sz="3200" i="1" dirty="0"/>
              <a:t>Мережі робочих груп</a:t>
            </a:r>
          </a:p>
        </p:txBody>
      </p:sp>
      <p:sp>
        <p:nvSpPr>
          <p:cNvPr id="784387" name="Rectangle 3"/>
          <p:cNvSpPr>
            <a:spLocks noGrp="1" noChangeArrowheads="1"/>
          </p:cNvSpPr>
          <p:nvPr>
            <p:ph idx="1"/>
          </p:nvPr>
        </p:nvSpPr>
        <p:spPr>
          <a:xfrm>
            <a:off x="457200" y="928671"/>
            <a:ext cx="8229600" cy="2214577"/>
          </a:xfrm>
        </p:spPr>
        <p:txBody>
          <a:bodyPr/>
          <a:lstStyle/>
          <a:p>
            <a:r>
              <a:rPr lang="uk-UA" sz="1800" b="1" dirty="0"/>
              <a:t>Мережі робочих груп </a:t>
            </a:r>
            <a:r>
              <a:rPr lang="uk-UA" sz="1800" dirty="0"/>
              <a:t>зазвичай характеризуються малою кількістю робочих місць (до10) та використовуються невеликими групами співробітників підприємства, які виконують спільне виробниче завдання. Метою створення мережі в даному випадку є поділ дорогого периферійного обладнання та даних, спільне використання застосувань, а також надання універсальних засобів комунікацій як для внутрішнього, так і зовнішнього зв'язку</a:t>
            </a:r>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1B918EE6-2E90-4C2C-94A9-828C32DD2EE1}" type="slidenum">
              <a:rPr lang="ru-RU" altLang="en-US"/>
              <a:pPr/>
              <a:t>101</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9" name="Рисунок 8"/>
          <p:cNvPicPr/>
          <p:nvPr/>
        </p:nvPicPr>
        <p:blipFill>
          <a:blip r:embed="rId3">
            <a:extLst>
              <a:ext uri="{28A0092B-C50C-407E-A947-70E740481C1C}">
                <a14:useLocalDpi xmlns:a14="http://schemas.microsoft.com/office/drawing/2010/main" val="0"/>
              </a:ext>
            </a:extLst>
          </a:blip>
          <a:srcRect/>
          <a:stretch>
            <a:fillRect/>
          </a:stretch>
        </p:blipFill>
        <p:spPr bwMode="auto">
          <a:xfrm>
            <a:off x="1500166" y="3214686"/>
            <a:ext cx="6000792" cy="2857520"/>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457200" y="277813"/>
            <a:ext cx="8229600" cy="579419"/>
          </a:xfrm>
        </p:spPr>
        <p:txBody>
          <a:bodyPr/>
          <a:lstStyle/>
          <a:p>
            <a:r>
              <a:rPr lang="uk-UA" sz="3200" i="1" dirty="0"/>
              <a:t>Мережі відділів</a:t>
            </a:r>
          </a:p>
        </p:txBody>
      </p:sp>
      <p:sp>
        <p:nvSpPr>
          <p:cNvPr id="785411" name="Rectangle 3"/>
          <p:cNvSpPr>
            <a:spLocks noGrp="1" noChangeArrowheads="1"/>
          </p:cNvSpPr>
          <p:nvPr>
            <p:ph idx="1"/>
          </p:nvPr>
        </p:nvSpPr>
        <p:spPr>
          <a:xfrm>
            <a:off x="428596" y="857232"/>
            <a:ext cx="8229600" cy="1500198"/>
          </a:xfrm>
        </p:spPr>
        <p:txBody>
          <a:bodyPr/>
          <a:lstStyle/>
          <a:p>
            <a:r>
              <a:rPr lang="uk-UA" sz="1800" b="1" dirty="0"/>
              <a:t>Мережі відділів </a:t>
            </a:r>
            <a:r>
              <a:rPr lang="uk-UA" sz="1800" dirty="0"/>
              <a:t>можуть об'єднувати від 30 до 100 робочих місць і призначені для забезпечення спільної роботи співробітників одного відділу. Завдяки мережі забезпечується робота в режимі розподілу лазерних принтерів, модемів, інформаційних ресурсів відділу та мережевих застосувань.</a:t>
            </a:r>
          </a:p>
        </p:txBody>
      </p:sp>
      <p:sp>
        <p:nvSpPr>
          <p:cNvPr id="63"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4" name="Номер слайда 5"/>
          <p:cNvSpPr>
            <a:spLocks noGrp="1"/>
          </p:cNvSpPr>
          <p:nvPr>
            <p:ph type="sldNum" sz="quarter" idx="12"/>
          </p:nvPr>
        </p:nvSpPr>
        <p:spPr/>
        <p:txBody>
          <a:bodyPr/>
          <a:lstStyle/>
          <a:p>
            <a:fld id="{531A24CF-35C6-49C7-9146-B5A541D94981}" type="slidenum">
              <a:rPr lang="ru-RU" altLang="en-US"/>
              <a:pPr/>
              <a:t>102</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9" name="Рисунок 8"/>
          <p:cNvPicPr/>
          <p:nvPr/>
        </p:nvPicPr>
        <p:blipFill>
          <a:blip r:embed="rId3">
            <a:extLst>
              <a:ext uri="{28A0092B-C50C-407E-A947-70E740481C1C}">
                <a14:useLocalDpi xmlns:a14="http://schemas.microsoft.com/office/drawing/2010/main" val="0"/>
              </a:ext>
            </a:extLst>
          </a:blip>
          <a:srcRect/>
          <a:stretch>
            <a:fillRect/>
          </a:stretch>
        </p:blipFill>
        <p:spPr bwMode="auto">
          <a:xfrm>
            <a:off x="1714480" y="2357430"/>
            <a:ext cx="5500726" cy="3716847"/>
          </a:xfrm>
          <a:prstGeom prst="rect">
            <a:avLst/>
          </a:prstGeom>
          <a:noFill/>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457200" y="277813"/>
            <a:ext cx="8229600" cy="579419"/>
          </a:xfrm>
        </p:spPr>
        <p:txBody>
          <a:bodyPr/>
          <a:lstStyle/>
          <a:p>
            <a:r>
              <a:rPr lang="uk-UA" sz="3200" i="1" dirty="0"/>
              <a:t>Мережа будівлі або </a:t>
            </a:r>
            <a:r>
              <a:rPr lang="uk-UA" sz="3200" i="1" dirty="0" err="1"/>
              <a:t>кампусу</a:t>
            </a:r>
            <a:endParaRPr lang="uk-UA" sz="3200" i="1"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EAB9B754-9591-409D-AF0A-05D44D93F01A}" type="slidenum">
              <a:rPr lang="ru-RU" altLang="en-US"/>
              <a:pPr/>
              <a:t>103</a:t>
            </a:fld>
            <a:r>
              <a:rPr lang="ru-RU" altLang="en-US" dirty="0"/>
              <a:t> из </a:t>
            </a:r>
            <a:r>
              <a:rPr lang="uk-UA" altLang="en-US" dirty="0"/>
              <a:t>41</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12289" name="Rectangle 1"/>
          <p:cNvSpPr>
            <a:spLocks noChangeArrowheads="1"/>
          </p:cNvSpPr>
          <p:nvPr/>
        </p:nvSpPr>
        <p:spPr bwMode="auto">
          <a:xfrm>
            <a:off x="500034" y="928670"/>
            <a:ext cx="8215370" cy="163121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uk-UA" sz="2000" b="1" dirty="0"/>
              <a:t>Мережа будівлі або </a:t>
            </a:r>
            <a:r>
              <a:rPr lang="uk-UA" sz="2000" b="1" dirty="0" err="1"/>
              <a:t>кампусу</a:t>
            </a:r>
            <a:r>
              <a:rPr lang="uk-UA" sz="2000" b="1" dirty="0"/>
              <a:t> </a:t>
            </a:r>
            <a:r>
              <a:rPr lang="uk-UA" sz="2000" dirty="0"/>
              <a:t>об'єднує мережі різних відділів великого підприємства. Мережі відділів можуть розташовуватися як у межах одного багатоповерхового будинку,так і в декількох будинках, розміщених неподалік один від одного, які утворюють </a:t>
            </a:r>
            <a:r>
              <a:rPr lang="uk-UA" sz="2000" dirty="0" err="1"/>
              <a:t>кампус</a:t>
            </a:r>
            <a:r>
              <a:rPr lang="uk-UA" sz="2000" dirty="0"/>
              <a:t> (невелике містечко)</a:t>
            </a:r>
            <a:endParaRPr kumimoji="0" lang="uk-UA" sz="2000" b="0" i="0" u="none" strike="noStrike" cap="none" normalizeH="0" baseline="0" dirty="0">
              <a:ln>
                <a:noFill/>
              </a:ln>
              <a:solidFill>
                <a:schemeClr val="tx1"/>
              </a:solidFill>
              <a:effectLst/>
              <a:latin typeface="+mn-lt"/>
              <a:cs typeface="Arial" pitchFamily="34" charset="0"/>
            </a:endParaRPr>
          </a:p>
        </p:txBody>
      </p:sp>
      <p:pic>
        <p:nvPicPr>
          <p:cNvPr id="10" name="Рисунок 9"/>
          <p:cNvPicPr/>
          <p:nvPr/>
        </p:nvPicPr>
        <p:blipFill>
          <a:blip r:embed="rId3">
            <a:extLst>
              <a:ext uri="{28A0092B-C50C-407E-A947-70E740481C1C}">
                <a14:useLocalDpi xmlns:a14="http://schemas.microsoft.com/office/drawing/2010/main" val="0"/>
              </a:ext>
            </a:extLst>
          </a:blip>
          <a:srcRect/>
          <a:stretch>
            <a:fillRect/>
          </a:stretch>
        </p:blipFill>
        <p:spPr bwMode="auto">
          <a:xfrm>
            <a:off x="1214414" y="2643182"/>
            <a:ext cx="7072362" cy="3357586"/>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457200" y="277813"/>
            <a:ext cx="8229600" cy="650857"/>
          </a:xfrm>
        </p:spPr>
        <p:txBody>
          <a:bodyPr/>
          <a:lstStyle/>
          <a:p>
            <a:r>
              <a:rPr lang="uk-UA" sz="3200" i="1" dirty="0"/>
              <a:t>Корпоративні мережі</a:t>
            </a:r>
          </a:p>
        </p:txBody>
      </p:sp>
      <p:sp>
        <p:nvSpPr>
          <p:cNvPr id="309254" name="Rectangle 6"/>
          <p:cNvSpPr>
            <a:spLocks noGrp="1" noChangeArrowheads="1"/>
          </p:cNvSpPr>
          <p:nvPr>
            <p:ph idx="1"/>
          </p:nvPr>
        </p:nvSpPr>
        <p:spPr>
          <a:xfrm>
            <a:off x="428596" y="928671"/>
            <a:ext cx="8229600" cy="1500198"/>
          </a:xfrm>
        </p:spPr>
        <p:txBody>
          <a:bodyPr/>
          <a:lstStyle/>
          <a:p>
            <a:r>
              <a:rPr lang="uk-UA" sz="1800" b="1" dirty="0"/>
              <a:t>Корпоративні мережі, </a:t>
            </a:r>
            <a:r>
              <a:rPr lang="uk-UA" sz="1800" dirty="0"/>
              <a:t>як правило, належать великим компаніям, </a:t>
            </a:r>
            <a:r>
              <a:rPr lang="uk-UA" sz="1800" dirty="0" err="1"/>
              <a:t>якіс</a:t>
            </a:r>
            <a:r>
              <a:rPr lang="uk-UA" sz="1800" dirty="0"/>
              <a:t> </a:t>
            </a:r>
            <a:r>
              <a:rPr lang="uk-UA" sz="1800" dirty="0" err="1"/>
              <a:t>кладаються</a:t>
            </a:r>
            <a:r>
              <a:rPr lang="uk-UA" sz="1800" dirty="0"/>
              <a:t> з головної штаб-квартири (центрального офісу), а також віддалених філій в інших містах, країнах і навіть на різних континентах. Кількість користувачів і комп'ютерів у такій мережі досягає декількох тисяч.</a:t>
            </a:r>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259F8F0B-8460-4C6B-AAFE-E7C58A529BBF}" type="slidenum">
              <a:rPr lang="ru-RU" altLang="en-US"/>
              <a:pPr/>
              <a:t>104</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9" name="Рисунок 8"/>
          <p:cNvPicPr/>
          <p:nvPr/>
        </p:nvPicPr>
        <p:blipFill>
          <a:blip r:embed="rId3">
            <a:extLst>
              <a:ext uri="{28A0092B-C50C-407E-A947-70E740481C1C}">
                <a14:useLocalDpi xmlns:a14="http://schemas.microsoft.com/office/drawing/2010/main" val="0"/>
              </a:ext>
            </a:extLst>
          </a:blip>
          <a:srcRect/>
          <a:stretch>
            <a:fillRect/>
          </a:stretch>
        </p:blipFill>
        <p:spPr bwMode="auto">
          <a:xfrm>
            <a:off x="1714480" y="2428868"/>
            <a:ext cx="5429288" cy="3643338"/>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dirty="0"/>
              <a:t>Розподіл мереж</a:t>
            </a:r>
          </a:p>
        </p:txBody>
      </p:sp>
      <p:sp>
        <p:nvSpPr>
          <p:cNvPr id="3" name="Содержимое 2"/>
          <p:cNvSpPr>
            <a:spLocks noGrp="1"/>
          </p:cNvSpPr>
          <p:nvPr>
            <p:ph idx="1"/>
          </p:nvPr>
        </p:nvSpPr>
        <p:spPr>
          <a:xfrm>
            <a:off x="457200" y="1000108"/>
            <a:ext cx="8229600" cy="5130817"/>
          </a:xfrm>
        </p:spPr>
        <p:txBody>
          <a:bodyPr/>
          <a:lstStyle/>
          <a:p>
            <a:pPr>
              <a:buNone/>
            </a:pPr>
            <a:r>
              <a:rPr lang="uk-UA" sz="2400" dirty="0"/>
              <a:t>	Оскільки об'єкти нерухомості, в яких інсталюються мережі, поділяються на виробничі будівлі та житловий сектор, розрізняють: </a:t>
            </a:r>
          </a:p>
          <a:p>
            <a:r>
              <a:rPr lang="uk-UA" sz="2400" b="1" i="1" dirty="0"/>
              <a:t>мережі офісного типу; </a:t>
            </a:r>
          </a:p>
          <a:p>
            <a:r>
              <a:rPr lang="uk-UA" sz="2400" b="1" i="1" dirty="0"/>
              <a:t>не офісного типу;</a:t>
            </a:r>
          </a:p>
          <a:p>
            <a:r>
              <a:rPr lang="uk-UA" sz="2400" b="1" i="1" dirty="0"/>
              <a:t>мережі малих офісів; </a:t>
            </a:r>
          </a:p>
          <a:p>
            <a:r>
              <a:rPr lang="uk-UA" sz="2400" b="1" i="1" dirty="0"/>
              <a:t>домашні мережі.</a:t>
            </a:r>
            <a:endParaRPr lang="uk-UA"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105</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22295"/>
          </a:xfrm>
        </p:spPr>
        <p:txBody>
          <a:bodyPr/>
          <a:lstStyle/>
          <a:p>
            <a:r>
              <a:rPr lang="uk-UA" sz="3200" dirty="0"/>
              <a:t>Розподіл мереж</a:t>
            </a:r>
            <a:endParaRPr lang="uk-UA" sz="3200" i="1" dirty="0"/>
          </a:p>
        </p:txBody>
      </p:sp>
      <p:sp>
        <p:nvSpPr>
          <p:cNvPr id="3" name="Содержимое 2"/>
          <p:cNvSpPr>
            <a:spLocks noGrp="1"/>
          </p:cNvSpPr>
          <p:nvPr>
            <p:ph idx="1"/>
          </p:nvPr>
        </p:nvSpPr>
        <p:spPr>
          <a:xfrm>
            <a:off x="457200" y="928670"/>
            <a:ext cx="8229600" cy="5202255"/>
          </a:xfrm>
        </p:spPr>
        <p:txBody>
          <a:bodyPr/>
          <a:lstStyle/>
          <a:p>
            <a:r>
              <a:rPr lang="uk-UA" sz="2000" b="1" dirty="0"/>
              <a:t>Мережі офісного типу </a:t>
            </a:r>
            <a:r>
              <a:rPr lang="uk-UA" sz="2000" dirty="0"/>
              <a:t>монтують на об'єктах, споруджених з урахуванням специфічних виробничих умов (промислові підприємства, бізнес-центри, банки, органи державного управління)</a:t>
            </a:r>
          </a:p>
          <a:p>
            <a:r>
              <a:rPr lang="uk-UA" sz="2400" b="1" dirty="0">
                <a:solidFill>
                  <a:srgbClr val="000000"/>
                </a:solidFill>
                <a:latin typeface="Calibri" pitchFamily="34" charset="0"/>
                <a:ea typeface="Calibri" pitchFamily="34" charset="0"/>
                <a:cs typeface="Calibri" pitchFamily="34" charset="0"/>
              </a:rPr>
              <a:t>Мережі не офісного типу </a:t>
            </a:r>
            <a:r>
              <a:rPr lang="uk-UA" sz="2400" dirty="0">
                <a:latin typeface="Calibri" pitchFamily="34" charset="0"/>
                <a:ea typeface="Calibri" pitchFamily="34" charset="0"/>
                <a:cs typeface="Calibri" pitchFamily="34" charset="0"/>
              </a:rPr>
              <a:t>характеризуються слабкострумовою кабельною розводкою, великою кількістю працюючих в системі застосувань (телефонії, охоронної сигналізації, </a:t>
            </a:r>
            <a:r>
              <a:rPr lang="uk-UA" sz="2400" dirty="0" err="1">
                <a:latin typeface="Calibri" pitchFamily="34" charset="0"/>
                <a:ea typeface="Calibri" pitchFamily="34" charset="0"/>
                <a:cs typeface="Calibri" pitchFamily="34" charset="0"/>
              </a:rPr>
              <a:t>відеоспостереження</a:t>
            </a:r>
            <a:r>
              <a:rPr lang="uk-UA" sz="2400" dirty="0">
                <a:latin typeface="Calibri" pitchFamily="34" charset="0"/>
                <a:ea typeface="Calibri" pitchFamily="34" charset="0"/>
                <a:cs typeface="Calibri" pitchFamily="34" charset="0"/>
              </a:rPr>
              <a:t> та ін.) у поєднанні з ефірним і кабельним телебаченням</a:t>
            </a:r>
            <a:r>
              <a:rPr lang="uk-UA" sz="2400" dirty="0"/>
              <a:t> </a:t>
            </a:r>
          </a:p>
          <a:p>
            <a:r>
              <a:rPr lang="uk-UA" sz="2000" b="1" dirty="0"/>
              <a:t>Сектор малих офісів </a:t>
            </a:r>
            <a:r>
              <a:rPr lang="uk-UA" sz="2000" dirty="0"/>
              <a:t>(</a:t>
            </a:r>
            <a:r>
              <a:rPr lang="en-US" sz="2000" dirty="0"/>
              <a:t>Small Office</a:t>
            </a:r>
            <a:r>
              <a:rPr lang="uk-UA" sz="2000" dirty="0"/>
              <a:t>/</a:t>
            </a:r>
            <a:r>
              <a:rPr lang="en-US" sz="2000" dirty="0"/>
              <a:t>Home Office</a:t>
            </a:r>
            <a:r>
              <a:rPr lang="uk-UA" sz="2000" dirty="0"/>
              <a:t>, </a:t>
            </a:r>
            <a:r>
              <a:rPr lang="en-US" sz="2000" b="1" dirty="0"/>
              <a:t>SOHO</a:t>
            </a:r>
            <a:r>
              <a:rPr lang="uk-UA" sz="2000" b="1" dirty="0"/>
              <a:t>) </a:t>
            </a:r>
            <a:r>
              <a:rPr lang="uk-UA" sz="2000" dirty="0"/>
              <a:t>містить у собі категорію об'єктів не офісного типу, таких, як мережі малих фірм і домашні мережі</a:t>
            </a:r>
          </a:p>
          <a:p>
            <a:r>
              <a:rPr lang="uk-UA" sz="2000" b="1" dirty="0"/>
              <a:t>Домашні мережі </a:t>
            </a:r>
            <a:r>
              <a:rPr lang="uk-UA" sz="2000" dirty="0"/>
              <a:t>включають в себе обладнання яке знаходиться в квартирі</a:t>
            </a:r>
          </a:p>
          <a:p>
            <a:endParaRPr lang="uk-UA" sz="2000"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106</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2800" i="1" dirty="0"/>
              <a:t>Мережі спеціального призначення</a:t>
            </a:r>
          </a:p>
        </p:txBody>
      </p:sp>
      <p:sp>
        <p:nvSpPr>
          <p:cNvPr id="3" name="Содержимое 2"/>
          <p:cNvSpPr>
            <a:spLocks noGrp="1"/>
          </p:cNvSpPr>
          <p:nvPr>
            <p:ph idx="1"/>
          </p:nvPr>
        </p:nvSpPr>
        <p:spPr>
          <a:xfrm>
            <a:off x="457200" y="1000108"/>
            <a:ext cx="8229600" cy="5130817"/>
          </a:xfrm>
        </p:spPr>
        <p:txBody>
          <a:bodyPr/>
          <a:lstStyle/>
          <a:p>
            <a:r>
              <a:rPr lang="uk-UA" sz="2400" b="1" i="1" dirty="0"/>
              <a:t>Мережі зв'язку спеціального призначення </a:t>
            </a:r>
            <a:r>
              <a:rPr lang="uk-UA" sz="2400" dirty="0"/>
              <a:t>утворюють групу мереж обмеженого користування.</a:t>
            </a:r>
          </a:p>
          <a:p>
            <a:r>
              <a:rPr lang="uk-UA" sz="2400" b="1" i="1" dirty="0"/>
              <a:t>Мережі зв'язку спеціального призначення </a:t>
            </a:r>
            <a:r>
              <a:rPr lang="uk-UA" sz="2400" dirty="0"/>
              <a:t>використовуються для забезпечення потреб державного управління, оборони, безпеки й охорони правопорядку в країні, для забезпечення виробничої діяльності організацій і управління технологічними процесами і т.д. </a:t>
            </a:r>
          </a:p>
          <a:p>
            <a:endParaRPr lang="uk-UA"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107</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3200" dirty="0"/>
              <a:t>Сегменти мережі</a:t>
            </a:r>
          </a:p>
        </p:txBody>
      </p:sp>
      <p:sp>
        <p:nvSpPr>
          <p:cNvPr id="3" name="Содержимое 2"/>
          <p:cNvSpPr>
            <a:spLocks noGrp="1"/>
          </p:cNvSpPr>
          <p:nvPr>
            <p:ph idx="1"/>
          </p:nvPr>
        </p:nvSpPr>
        <p:spPr>
          <a:xfrm>
            <a:off x="457200" y="928670"/>
            <a:ext cx="8229600" cy="5202255"/>
          </a:xfrm>
        </p:spPr>
        <p:txBody>
          <a:bodyPr/>
          <a:lstStyle/>
          <a:p>
            <a:r>
              <a:rPr lang="uk-UA" sz="2400" dirty="0"/>
              <a:t>Мережева активність при транспортуванні інформації різними ділянками телекомунікаційної мережі визначається інтенсивністю створеного в них мережевого </a:t>
            </a:r>
            <a:r>
              <a:rPr lang="uk-UA" sz="2400" dirty="0" err="1"/>
              <a:t>трафіка</a:t>
            </a:r>
            <a:r>
              <a:rPr lang="uk-UA" sz="2400" dirty="0"/>
              <a:t>. </a:t>
            </a:r>
          </a:p>
          <a:p>
            <a:r>
              <a:rPr lang="uk-UA" sz="2400" dirty="0"/>
              <a:t>Принцип розподілу інтенсивності </a:t>
            </a:r>
            <a:r>
              <a:rPr lang="uk-UA" sz="2400" dirty="0" err="1"/>
              <a:t>трафіка</a:t>
            </a:r>
            <a:r>
              <a:rPr lang="uk-UA" sz="2400" dirty="0"/>
              <a:t> на різних ділянках телекомунікаційної мережі може бути основою декомпозиції транспортної функції. </a:t>
            </a:r>
          </a:p>
          <a:p>
            <a:r>
              <a:rPr lang="uk-UA" sz="2400" dirty="0"/>
              <a:t>Така декомпозиція передбачає виділення трьох типів сегментів, які вирішують відносно самостійні функціональні </a:t>
            </a:r>
            <a:r>
              <a:rPr lang="uk-UA" sz="2400" dirty="0" err="1"/>
              <a:t>підзавдання</a:t>
            </a:r>
            <a:r>
              <a:rPr lang="uk-UA" sz="2400" dirty="0"/>
              <a:t>, а саме: </a:t>
            </a:r>
            <a:r>
              <a:rPr lang="uk-UA" sz="2400" b="1" i="1" dirty="0"/>
              <a:t>транспортні мережі, </a:t>
            </a:r>
            <a:r>
              <a:rPr lang="uk-UA" sz="2400" b="1" i="1" dirty="0" err="1"/>
              <a:t>мережі</a:t>
            </a:r>
            <a:r>
              <a:rPr lang="uk-UA" sz="2400" b="1" i="1" dirty="0"/>
              <a:t> доступу і розподільчі мережі.</a:t>
            </a:r>
            <a:endParaRPr lang="uk-UA" sz="2400" dirty="0"/>
          </a:p>
          <a:p>
            <a:endParaRPr lang="uk-UA"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108</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22295"/>
          </a:xfrm>
        </p:spPr>
        <p:txBody>
          <a:bodyPr/>
          <a:lstStyle/>
          <a:p>
            <a:r>
              <a:rPr lang="uk-UA" sz="3200" i="1" dirty="0"/>
              <a:t>Транспортна мережа </a:t>
            </a:r>
            <a:br>
              <a:rPr lang="uk-UA" sz="3200" i="1" dirty="0"/>
            </a:br>
            <a:endParaRPr lang="uk-UA" sz="3200" i="1" dirty="0"/>
          </a:p>
        </p:txBody>
      </p:sp>
      <p:sp>
        <p:nvSpPr>
          <p:cNvPr id="5"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109</a:t>
            </a:fld>
            <a:r>
              <a:rPr lang="ru-RU" altLang="en-US" dirty="0"/>
              <a:t> из </a:t>
            </a:r>
            <a:r>
              <a:rPr lang="uk-UA" altLang="en-US" dirty="0"/>
              <a:t>41</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4097" name="Rectangle 1"/>
          <p:cNvSpPr>
            <a:spLocks noChangeArrowheads="1"/>
          </p:cNvSpPr>
          <p:nvPr/>
        </p:nvSpPr>
        <p:spPr bwMode="auto">
          <a:xfrm>
            <a:off x="642910" y="1142984"/>
            <a:ext cx="8001056" cy="387798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630238" algn="l"/>
              </a:tabLst>
            </a:pPr>
            <a:endParaRPr kumimoji="0" lang="uk-UA" sz="12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lvl="0"/>
            <a:r>
              <a:rPr lang="uk-UA" sz="2400" b="1" dirty="0"/>
              <a:t>Транспортна мережа (</a:t>
            </a:r>
            <a:r>
              <a:rPr lang="en-US" sz="2400" b="1" dirty="0"/>
              <a:t>Transport Network</a:t>
            </a:r>
            <a:r>
              <a:rPr lang="uk-UA" sz="2400" b="1" dirty="0"/>
              <a:t>, </a:t>
            </a:r>
            <a:r>
              <a:rPr lang="en-US" sz="2400" b="1" dirty="0"/>
              <a:t>Transmission Media</a:t>
            </a:r>
            <a:r>
              <a:rPr lang="uk-UA" sz="2400" b="1" dirty="0"/>
              <a:t>) </a:t>
            </a:r>
            <a:r>
              <a:rPr lang="uk-UA" sz="2400" dirty="0"/>
              <a:t>– це сегмент з високим ступенем концентрації </a:t>
            </a:r>
            <a:r>
              <a:rPr lang="uk-UA" sz="2400" dirty="0" err="1"/>
              <a:t>трафіку</a:t>
            </a:r>
            <a:r>
              <a:rPr lang="uk-UA" sz="2400" dirty="0"/>
              <a:t>, за допомогою якого здійснюється інформаційний обмін між сегментами з більш повільним </a:t>
            </a:r>
            <a:r>
              <a:rPr lang="uk-UA" sz="2400" dirty="0" err="1"/>
              <a:t>трафіком</a:t>
            </a:r>
            <a:r>
              <a:rPr lang="uk-UA" sz="2400" dirty="0"/>
              <a:t> і в якому транспортне середовище для передавання будь-якого типу інформації забезпечується використанням єдиних технологічних принципів і встановлених стандартів з надання ширини смуги пропускання.</a:t>
            </a:r>
          </a:p>
          <a:p>
            <a:pPr algn="just">
              <a:tabLst>
                <a:tab pos="630238" algn="l"/>
              </a:tabLst>
            </a:pP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457200" y="277813"/>
            <a:ext cx="8229600" cy="579419"/>
          </a:xfrm>
        </p:spPr>
        <p:txBody>
          <a:bodyPr/>
          <a:lstStyle/>
          <a:p>
            <a:r>
              <a:rPr lang="uk-UA" sz="3600" dirty="0">
                <a:solidFill>
                  <a:schemeClr val="tx1"/>
                </a:solidFill>
                <a:latin typeface="+mj-lt"/>
                <a:ea typeface="+mj-ea"/>
                <a:cs typeface="+mj-cs"/>
              </a:rPr>
              <a:t>Телекомунікаційні послуги</a:t>
            </a:r>
            <a:endParaRPr lang="ru-RU" sz="3600" dirty="0"/>
          </a:p>
        </p:txBody>
      </p:sp>
      <p:sp>
        <p:nvSpPr>
          <p:cNvPr id="764931" name="Rectangle 3"/>
          <p:cNvSpPr>
            <a:spLocks noGrp="1" noChangeArrowheads="1"/>
          </p:cNvSpPr>
          <p:nvPr>
            <p:ph idx="1"/>
          </p:nvPr>
        </p:nvSpPr>
        <p:spPr>
          <a:xfrm>
            <a:off x="457200" y="1000108"/>
            <a:ext cx="8229600" cy="5130817"/>
          </a:xfrm>
        </p:spPr>
        <p:txBody>
          <a:bodyPr/>
          <a:lstStyle/>
          <a:p>
            <a:pPr lvl="0"/>
            <a:r>
              <a:rPr lang="uk-UA" sz="2400" b="1" dirty="0">
                <a:solidFill>
                  <a:schemeClr val="tx1"/>
                </a:solidFill>
                <a:latin typeface="+mn-lt"/>
                <a:ea typeface="+mn-ea"/>
                <a:cs typeface="+mn-cs"/>
              </a:rPr>
              <a:t>Провайдер послуг (</a:t>
            </a:r>
            <a:r>
              <a:rPr lang="en-US" sz="2400" b="1" dirty="0">
                <a:solidFill>
                  <a:schemeClr val="tx1"/>
                </a:solidFill>
                <a:latin typeface="+mn-lt"/>
                <a:ea typeface="+mn-ea"/>
                <a:cs typeface="+mn-cs"/>
              </a:rPr>
              <a:t>service provider</a:t>
            </a:r>
            <a:r>
              <a:rPr lang="uk-UA" sz="2400" b="1" dirty="0">
                <a:solidFill>
                  <a:schemeClr val="tx1"/>
                </a:solidFill>
                <a:latin typeface="+mn-lt"/>
                <a:ea typeface="+mn-ea"/>
                <a:cs typeface="+mn-cs"/>
              </a:rPr>
              <a:t>), </a:t>
            </a:r>
            <a:r>
              <a:rPr lang="uk-UA" sz="2400" dirty="0">
                <a:solidFill>
                  <a:schemeClr val="tx1"/>
                </a:solidFill>
                <a:latin typeface="+mn-lt"/>
                <a:ea typeface="+mn-ea"/>
                <a:cs typeface="+mn-cs"/>
              </a:rPr>
              <a:t>або </a:t>
            </a:r>
            <a:r>
              <a:rPr lang="uk-UA" sz="2400" b="1" dirty="0">
                <a:solidFill>
                  <a:schemeClr val="tx1"/>
                </a:solidFill>
                <a:latin typeface="+mn-lt"/>
                <a:ea typeface="+mn-ea"/>
                <a:cs typeface="+mn-cs"/>
              </a:rPr>
              <a:t>постачальник послуг </a:t>
            </a:r>
            <a:r>
              <a:rPr lang="uk-UA" sz="2400" dirty="0">
                <a:solidFill>
                  <a:schemeClr val="tx1"/>
                </a:solidFill>
                <a:latin typeface="+mn-lt"/>
                <a:ea typeface="+mn-ea"/>
                <a:cs typeface="+mn-cs"/>
              </a:rPr>
              <a:t>– юридична особа, яка формує платформу надання послуг, вт. ч. шляхом оренди мережевих ресурсів (наприклад, виділених каналів зв'язку) у операторів мережі.</a:t>
            </a:r>
          </a:p>
          <a:p>
            <a:r>
              <a:rPr lang="uk-UA" sz="2400" i="1" dirty="0">
                <a:solidFill>
                  <a:schemeClr val="tx1"/>
                </a:solidFill>
                <a:latin typeface="+mn-lt"/>
                <a:ea typeface="+mn-ea"/>
                <a:cs typeface="+mn-cs"/>
              </a:rPr>
              <a:t>Поняттям </a:t>
            </a:r>
            <a:r>
              <a:rPr lang="uk-UA" sz="2400" b="1" i="1" dirty="0">
                <a:solidFill>
                  <a:schemeClr val="tx1"/>
                </a:solidFill>
                <a:latin typeface="+mn-lt"/>
                <a:ea typeface="+mn-ea"/>
                <a:cs typeface="+mn-cs"/>
              </a:rPr>
              <a:t>«технологія» </a:t>
            </a:r>
            <a:r>
              <a:rPr lang="uk-UA" sz="2400" i="1" dirty="0">
                <a:solidFill>
                  <a:schemeClr val="tx1"/>
                </a:solidFill>
                <a:latin typeface="+mn-lt"/>
                <a:ea typeface="+mn-ea"/>
                <a:cs typeface="+mn-cs"/>
              </a:rPr>
              <a:t>(</a:t>
            </a:r>
            <a:r>
              <a:rPr lang="uk-UA" sz="2400" i="1" dirty="0" err="1">
                <a:solidFill>
                  <a:schemeClr val="tx1"/>
                </a:solidFill>
                <a:latin typeface="+mn-lt"/>
                <a:ea typeface="+mn-ea"/>
                <a:cs typeface="+mn-cs"/>
              </a:rPr>
              <a:t>Technology</a:t>
            </a:r>
            <a:r>
              <a:rPr lang="uk-UA" sz="2400" i="1" dirty="0">
                <a:solidFill>
                  <a:schemeClr val="tx1"/>
                </a:solidFill>
                <a:latin typeface="+mn-lt"/>
                <a:ea typeface="+mn-ea"/>
                <a:cs typeface="+mn-cs"/>
              </a:rPr>
              <a:t>) у сфері </a:t>
            </a:r>
            <a:r>
              <a:rPr lang="uk-UA" sz="2400" i="1" dirty="0" err="1">
                <a:solidFill>
                  <a:schemeClr val="tx1"/>
                </a:solidFill>
                <a:latin typeface="+mn-lt"/>
                <a:ea typeface="+mn-ea"/>
                <a:cs typeface="+mn-cs"/>
              </a:rPr>
              <a:t>телекомунікацій</a:t>
            </a:r>
            <a:r>
              <a:rPr lang="uk-UA" sz="2400" i="1" dirty="0">
                <a:solidFill>
                  <a:schemeClr val="tx1"/>
                </a:solidFill>
                <a:latin typeface="+mn-lt"/>
                <a:ea typeface="+mn-ea"/>
                <a:cs typeface="+mn-cs"/>
              </a:rPr>
              <a:t> позначають спосіб реалізації режиму перенесення інформації в мережі, який забезпечує користувачів певним гарантованим рівнем якості обслуговування.</a:t>
            </a:r>
          </a:p>
          <a:p>
            <a:pPr lvl="0"/>
            <a:endParaRPr lang="uk-UA" sz="2400" dirty="0">
              <a:solidFill>
                <a:schemeClr val="tx1"/>
              </a:solidFill>
              <a:latin typeface="+mn-lt"/>
              <a:ea typeface="+mn-ea"/>
              <a:cs typeface="+mn-cs"/>
            </a:endParaRP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E18995CC-1653-44A8-9178-0A49D78188FD}" type="slidenum">
              <a:rPr lang="ru-RU" altLang="en-US"/>
              <a:pPr/>
              <a:t>11</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22295"/>
          </a:xfrm>
        </p:spPr>
        <p:txBody>
          <a:bodyPr/>
          <a:lstStyle/>
          <a:p>
            <a:r>
              <a:rPr lang="uk-UA" sz="2800" i="1" dirty="0"/>
              <a:t>Транспортна мережа</a:t>
            </a:r>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110</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538" y="1071546"/>
            <a:ext cx="7358114" cy="4714908"/>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3200" i="1" dirty="0"/>
              <a:t>Мережа доступу</a:t>
            </a:r>
          </a:p>
        </p:txBody>
      </p:sp>
      <p:sp>
        <p:nvSpPr>
          <p:cNvPr id="3" name="Содержимое 2"/>
          <p:cNvSpPr>
            <a:spLocks noGrp="1"/>
          </p:cNvSpPr>
          <p:nvPr>
            <p:ph idx="1"/>
          </p:nvPr>
        </p:nvSpPr>
        <p:spPr>
          <a:xfrm>
            <a:off x="457200" y="1000108"/>
            <a:ext cx="8229600" cy="5130817"/>
          </a:xfrm>
        </p:spPr>
        <p:txBody>
          <a:bodyPr/>
          <a:lstStyle/>
          <a:p>
            <a:pPr lvl="0"/>
            <a:r>
              <a:rPr lang="uk-UA" sz="2400" b="1" dirty="0"/>
              <a:t>Мережею доступу </a:t>
            </a:r>
            <a:r>
              <a:rPr lang="uk-UA" sz="2400" dirty="0"/>
              <a:t>(</a:t>
            </a:r>
            <a:r>
              <a:rPr lang="en-US" sz="2400" dirty="0"/>
              <a:t>Access Network</a:t>
            </a:r>
            <a:r>
              <a:rPr lang="uk-UA" sz="2400" dirty="0"/>
              <a:t>) називається сегмент телекомунікаційної мережі, в якому формуються інформаційні потоки, спрямовані в транспортну мережу.</a:t>
            </a:r>
          </a:p>
          <a:p>
            <a:pPr>
              <a:buNone/>
            </a:pPr>
            <a:r>
              <a:rPr lang="uk-UA" sz="2400" dirty="0"/>
              <a:t>		</a:t>
            </a:r>
          </a:p>
          <a:p>
            <a:pPr>
              <a:buNone/>
            </a:pPr>
            <a:r>
              <a:rPr lang="uk-UA" sz="2400" dirty="0"/>
              <a:t>	Мережі доступу узагальнено поділяються на:</a:t>
            </a:r>
          </a:p>
          <a:p>
            <a:r>
              <a:rPr lang="uk-UA" sz="2400" dirty="0"/>
              <a:t>Мережі </a:t>
            </a:r>
            <a:r>
              <a:rPr lang="uk-UA" sz="2400" dirty="0" err="1"/>
              <a:t>проводового</a:t>
            </a:r>
            <a:r>
              <a:rPr lang="uk-UA" sz="2400" dirty="0"/>
              <a:t> доступу;</a:t>
            </a:r>
          </a:p>
          <a:p>
            <a:pPr lvl="0"/>
            <a:r>
              <a:rPr lang="uk-UA" sz="2400" dirty="0"/>
              <a:t>Стаціонарні мережі </a:t>
            </a:r>
            <a:r>
              <a:rPr lang="uk-UA" sz="2400" dirty="0" err="1"/>
              <a:t>безпроводового</a:t>
            </a:r>
            <a:r>
              <a:rPr lang="uk-UA" sz="2400" dirty="0"/>
              <a:t> доступу;</a:t>
            </a:r>
          </a:p>
          <a:p>
            <a:pPr lvl="0"/>
            <a:r>
              <a:rPr lang="uk-UA" sz="2400" dirty="0"/>
              <a:t>Мережі мобільного доступу.</a:t>
            </a:r>
          </a:p>
          <a:p>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ru-RU" altLang="en-US" dirty="0" err="1"/>
              <a:t>Базові</a:t>
            </a:r>
            <a:r>
              <a:rPr lang="ru-RU" altLang="en-US" dirty="0"/>
              <a:t> </a:t>
            </a:r>
            <a:r>
              <a:rPr lang="ru-RU" altLang="en-US" dirty="0" err="1"/>
              <a:t>принципи</a:t>
            </a:r>
            <a:r>
              <a:rPr lang="ru-RU" altLang="en-US" dirty="0"/>
              <a:t> </a:t>
            </a:r>
            <a:r>
              <a:rPr lang="ru-RU" altLang="en-US" dirty="0" err="1"/>
              <a:t>побудови</a:t>
            </a:r>
            <a:r>
              <a:rPr lang="ru-RU" altLang="en-US" dirty="0"/>
              <a:t> </a:t>
            </a:r>
            <a:r>
              <a:rPr lang="ru-RU" altLang="en-US" dirty="0" err="1"/>
              <a:t>комп</a:t>
            </a:r>
            <a:r>
              <a:rPr lang="en-US" altLang="en-US" dirty="0"/>
              <a:t>’</a:t>
            </a:r>
            <a:r>
              <a:rPr lang="ru-RU" altLang="en-US" dirty="0" err="1"/>
              <a:t>ю</a:t>
            </a:r>
            <a:r>
              <a:rPr lang="uk-UA" altLang="en-US" dirty="0" err="1"/>
              <a:t>терних</a:t>
            </a:r>
            <a:r>
              <a:rPr lang="uk-UA" altLang="en-US" dirty="0"/>
              <a:t> мереж</a:t>
            </a:r>
            <a:endParaRPr lang="ru-RU" altLang="en-US"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111</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i="1" dirty="0"/>
              <a:t>Мережа доступу</a:t>
            </a:r>
            <a:endParaRPr lang="uk-UA" sz="3200" dirty="0"/>
          </a:p>
        </p:txBody>
      </p:sp>
      <p:sp>
        <p:nvSpPr>
          <p:cNvPr id="3" name="Содержимое 2"/>
          <p:cNvSpPr>
            <a:spLocks noGrp="1"/>
          </p:cNvSpPr>
          <p:nvPr>
            <p:ph idx="1"/>
          </p:nvPr>
        </p:nvSpPr>
        <p:spPr>
          <a:xfrm>
            <a:off x="457200" y="1000108"/>
            <a:ext cx="8229600" cy="5130817"/>
          </a:xfrm>
        </p:spPr>
        <p:txBody>
          <a:bodyPr/>
          <a:lstStyle/>
          <a:p>
            <a:r>
              <a:rPr lang="uk-UA" sz="2000" dirty="0"/>
              <a:t>Мережа доступу з боку користувача має пристрій </a:t>
            </a:r>
            <a:r>
              <a:rPr lang="uk-UA" sz="2000" b="1" dirty="0"/>
              <a:t>мережевого закінчення </a:t>
            </a:r>
            <a:r>
              <a:rPr lang="uk-UA" sz="2000" dirty="0"/>
              <a:t>(</a:t>
            </a:r>
            <a:r>
              <a:rPr lang="en-US" sz="2000" dirty="0"/>
              <a:t>Network Termination Unit</a:t>
            </a:r>
            <a:r>
              <a:rPr lang="uk-UA" sz="2000" dirty="0"/>
              <a:t>, </a:t>
            </a:r>
            <a:r>
              <a:rPr lang="en-US" sz="2000" dirty="0"/>
              <a:t>NTU</a:t>
            </a:r>
            <a:r>
              <a:rPr lang="uk-UA" sz="2000" dirty="0"/>
              <a:t>), якій ще називається просто </a:t>
            </a:r>
            <a:r>
              <a:rPr lang="uk-UA" sz="2000" b="1" dirty="0"/>
              <a:t>мережевим закінченням </a:t>
            </a:r>
            <a:r>
              <a:rPr lang="uk-UA" sz="2000" dirty="0"/>
              <a:t>(</a:t>
            </a:r>
            <a:r>
              <a:rPr lang="en-US" sz="2000" dirty="0"/>
              <a:t>Network Termination</a:t>
            </a:r>
            <a:r>
              <a:rPr lang="uk-UA" sz="2000" dirty="0"/>
              <a:t>, </a:t>
            </a:r>
            <a:r>
              <a:rPr lang="en-US" sz="2000" b="1" dirty="0"/>
              <a:t>NT</a:t>
            </a:r>
            <a:r>
              <a:rPr lang="uk-UA" sz="2000" b="1" dirty="0"/>
              <a:t>), </a:t>
            </a:r>
            <a:r>
              <a:rPr lang="uk-UA" sz="2000" dirty="0"/>
              <a:t>а на іншому кінці – </a:t>
            </a:r>
            <a:r>
              <a:rPr lang="uk-UA" sz="2000" b="1" dirty="0"/>
              <a:t>інтерфейс вузла доступу </a:t>
            </a:r>
            <a:r>
              <a:rPr lang="uk-UA" sz="2000" dirty="0"/>
              <a:t>(</a:t>
            </a:r>
            <a:r>
              <a:rPr lang="en-US" sz="2000" dirty="0"/>
              <a:t>Access Node Interface</a:t>
            </a:r>
            <a:r>
              <a:rPr lang="uk-UA" sz="2000" dirty="0"/>
              <a:t>, </a:t>
            </a:r>
            <a:r>
              <a:rPr lang="en-US" sz="2000" b="1" dirty="0"/>
              <a:t>ANI</a:t>
            </a:r>
            <a:r>
              <a:rPr lang="uk-UA" sz="2000" b="1" dirty="0"/>
              <a:t>) </a:t>
            </a:r>
            <a:r>
              <a:rPr lang="uk-UA" sz="2000" dirty="0"/>
              <a:t>до транспортної мережі.</a:t>
            </a:r>
          </a:p>
          <a:p>
            <a:r>
              <a:rPr lang="uk-UA" sz="2000" dirty="0"/>
              <a:t>Ділянка мережі між мережевим закінченням </a:t>
            </a:r>
            <a:r>
              <a:rPr lang="en-US" sz="2000" dirty="0"/>
              <a:t>NT</a:t>
            </a:r>
            <a:r>
              <a:rPr lang="uk-UA" sz="2000" dirty="0"/>
              <a:t>, до якого </a:t>
            </a:r>
            <a:r>
              <a:rPr lang="uk-UA" sz="2000" dirty="0" err="1"/>
              <a:t>під'єднано</a:t>
            </a:r>
            <a:r>
              <a:rPr lang="uk-UA" sz="2000" dirty="0"/>
              <a:t> термінальний пристрій користувача, й </a:t>
            </a:r>
            <a:r>
              <a:rPr lang="uk-UA" sz="2000" b="1" dirty="0"/>
              <a:t>інтерфейсом сервісного вузла </a:t>
            </a:r>
            <a:r>
              <a:rPr lang="uk-UA" sz="2000" dirty="0"/>
              <a:t>(</a:t>
            </a:r>
            <a:r>
              <a:rPr lang="en-US" sz="2000" dirty="0"/>
              <a:t>Service Node Interface</a:t>
            </a:r>
            <a:r>
              <a:rPr lang="uk-UA" sz="2000" dirty="0"/>
              <a:t>, </a:t>
            </a:r>
            <a:r>
              <a:rPr lang="en-US" sz="2000" b="1" dirty="0"/>
              <a:t>SNI</a:t>
            </a:r>
            <a:r>
              <a:rPr lang="uk-UA" sz="2000" b="1" dirty="0"/>
              <a:t>), </a:t>
            </a:r>
            <a:r>
              <a:rPr lang="uk-UA" sz="2000" dirty="0"/>
              <a:t>де абоненту надається необхідна послуга, визначається терміном </a:t>
            </a:r>
            <a:r>
              <a:rPr lang="uk-UA" sz="2000" b="1" dirty="0"/>
              <a:t>«мережа абонентського доступу». </a:t>
            </a:r>
            <a:r>
              <a:rPr lang="uk-UA" sz="2000" dirty="0"/>
              <a:t>Наприклад, ділянка між абонентською розеткою, куди підключається термінал користувача, і лінійним блоком місцевої телефонної станції.</a:t>
            </a:r>
          </a:p>
          <a:p>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ru-RU" altLang="en-US" dirty="0" err="1"/>
              <a:t>Базові</a:t>
            </a:r>
            <a:r>
              <a:rPr lang="ru-RU" altLang="en-US" dirty="0"/>
              <a:t> </a:t>
            </a:r>
            <a:r>
              <a:rPr lang="ru-RU" altLang="en-US" dirty="0" err="1"/>
              <a:t>принципи</a:t>
            </a:r>
            <a:r>
              <a:rPr lang="ru-RU" altLang="en-US" dirty="0"/>
              <a:t> </a:t>
            </a:r>
            <a:r>
              <a:rPr lang="ru-RU" altLang="en-US" dirty="0" err="1"/>
              <a:t>побудови</a:t>
            </a:r>
            <a:r>
              <a:rPr lang="ru-RU" altLang="en-US" dirty="0"/>
              <a:t> </a:t>
            </a:r>
            <a:r>
              <a:rPr lang="ru-RU" altLang="en-US" dirty="0" err="1"/>
              <a:t>комп</a:t>
            </a:r>
            <a:r>
              <a:rPr lang="en-US" altLang="en-US" dirty="0"/>
              <a:t>’</a:t>
            </a:r>
            <a:r>
              <a:rPr lang="ru-RU" altLang="en-US" dirty="0" err="1"/>
              <a:t>ю</a:t>
            </a:r>
            <a:r>
              <a:rPr lang="uk-UA" altLang="en-US" dirty="0" err="1"/>
              <a:t>терних</a:t>
            </a:r>
            <a:r>
              <a:rPr lang="uk-UA" altLang="en-US" dirty="0"/>
              <a:t> мереж</a:t>
            </a:r>
            <a:endParaRPr lang="ru-RU" altLang="en-US"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112</a:t>
            </a:fld>
            <a:r>
              <a:rPr lang="ru-RU" altLang="en-US" dirty="0"/>
              <a:t> из 41</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i="1" dirty="0"/>
              <a:t>Розподільча мережа</a:t>
            </a:r>
          </a:p>
        </p:txBody>
      </p:sp>
      <p:sp>
        <p:nvSpPr>
          <p:cNvPr id="3" name="Содержимое 2"/>
          <p:cNvSpPr>
            <a:spLocks noGrp="1"/>
          </p:cNvSpPr>
          <p:nvPr>
            <p:ph idx="1"/>
          </p:nvPr>
        </p:nvSpPr>
        <p:spPr>
          <a:xfrm>
            <a:off x="457200" y="1071546"/>
            <a:ext cx="8229600" cy="5059379"/>
          </a:xfrm>
        </p:spPr>
        <p:txBody>
          <a:bodyPr/>
          <a:lstStyle/>
          <a:p>
            <a:pPr lvl="2"/>
            <a:r>
              <a:rPr lang="uk-UA" sz="2000" b="1" dirty="0"/>
              <a:t>Розподільчою мережею </a:t>
            </a:r>
            <a:r>
              <a:rPr lang="uk-UA" sz="2000" dirty="0"/>
              <a:t>(</a:t>
            </a:r>
            <a:r>
              <a:rPr lang="uk-UA" sz="2000" dirty="0" err="1"/>
              <a:t>Distribution</a:t>
            </a:r>
            <a:r>
              <a:rPr lang="uk-UA" sz="2000" dirty="0"/>
              <a:t> </a:t>
            </a:r>
            <a:r>
              <a:rPr lang="uk-UA" sz="2000" dirty="0" err="1"/>
              <a:t>Network</a:t>
            </a:r>
            <a:r>
              <a:rPr lang="uk-UA" sz="2000" dirty="0"/>
              <a:t>) називають сегмент телекомунікаційної мережі, за допомогою якого концентрований потік, який надходить з транспортної мережі, перерозподіляється та надходить до споживачів.</a:t>
            </a:r>
          </a:p>
          <a:p>
            <a:pPr lvl="2">
              <a:buNone/>
            </a:pPr>
            <a:endParaRPr lang="uk-UA" sz="2000" dirty="0"/>
          </a:p>
          <a:p>
            <a:r>
              <a:rPr lang="uk-UA" sz="2000" dirty="0"/>
              <a:t>На практиці функції мережі доступу та розподільчої мережі часто поєднуються в одному сегменті.</a:t>
            </a:r>
          </a:p>
          <a:p>
            <a:r>
              <a:rPr lang="uk-UA" sz="2000" dirty="0"/>
              <a:t>Класичним прикладом власне розподільчої мережі є тільки мережа оператора кабельного телебачення</a:t>
            </a:r>
          </a:p>
          <a:p>
            <a:pPr marL="342900" lvl="2" indent="-342900"/>
            <a:r>
              <a:rPr lang="uk-UA" sz="2000" dirty="0"/>
              <a:t>Спосіб реалізації перенесення даних (інформації) в просторі, що забезпечує певний гарантований рівень якості обслуговування в мережі називається </a:t>
            </a:r>
            <a:r>
              <a:rPr lang="uk-UA" sz="2000" b="1" dirty="0"/>
              <a:t>телекомунікаційною технологією (</a:t>
            </a:r>
            <a:r>
              <a:rPr lang="en-US" sz="2000" b="1" dirty="0"/>
              <a:t>Telecommunication technology</a:t>
            </a:r>
            <a:r>
              <a:rPr lang="uk-UA" sz="2000" b="1" dirty="0"/>
              <a:t>)</a:t>
            </a:r>
            <a:endParaRPr lang="uk-UA" sz="2000" dirty="0"/>
          </a:p>
          <a:p>
            <a:endParaRPr lang="uk-UA" sz="2000"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ru-RU" altLang="en-US" dirty="0" err="1"/>
              <a:t>Базові</a:t>
            </a:r>
            <a:r>
              <a:rPr lang="ru-RU" altLang="en-US" dirty="0"/>
              <a:t> </a:t>
            </a:r>
            <a:r>
              <a:rPr lang="ru-RU" altLang="en-US" dirty="0" err="1"/>
              <a:t>принципи</a:t>
            </a:r>
            <a:r>
              <a:rPr lang="ru-RU" altLang="en-US" dirty="0"/>
              <a:t> </a:t>
            </a:r>
            <a:r>
              <a:rPr lang="ru-RU" altLang="en-US" dirty="0" err="1"/>
              <a:t>побудови</a:t>
            </a:r>
            <a:r>
              <a:rPr lang="ru-RU" altLang="en-US" dirty="0"/>
              <a:t> </a:t>
            </a:r>
            <a:r>
              <a:rPr lang="ru-RU" altLang="en-US" dirty="0" err="1"/>
              <a:t>комп</a:t>
            </a:r>
            <a:r>
              <a:rPr lang="en-US" altLang="en-US" dirty="0"/>
              <a:t>’</a:t>
            </a:r>
            <a:r>
              <a:rPr lang="ru-RU" altLang="en-US" dirty="0" err="1"/>
              <a:t>ю</a:t>
            </a:r>
            <a:r>
              <a:rPr lang="uk-UA" altLang="en-US" dirty="0" err="1"/>
              <a:t>терних</a:t>
            </a:r>
            <a:r>
              <a:rPr lang="uk-UA" altLang="en-US" dirty="0"/>
              <a:t> мереж</a:t>
            </a:r>
            <a:endParaRPr lang="ru-RU" altLang="en-US"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113</a:t>
            </a:fld>
            <a:r>
              <a:rPr lang="ru-RU" altLang="en-US" dirty="0"/>
              <a:t> из 41</a:t>
            </a:r>
          </a:p>
        </p:txBody>
      </p:sp>
      <p:pic>
        <p:nvPicPr>
          <p:cNvPr id="7"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07981"/>
          </a:xfrm>
        </p:spPr>
        <p:txBody>
          <a:bodyPr/>
          <a:lstStyle/>
          <a:p>
            <a:r>
              <a:rPr lang="uk-UA" i="1" dirty="0"/>
              <a:t>Розподільча мережа</a:t>
            </a:r>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ru-RU" altLang="en-US" dirty="0" err="1"/>
              <a:t>Базові</a:t>
            </a:r>
            <a:r>
              <a:rPr lang="ru-RU" altLang="en-US" dirty="0"/>
              <a:t> </a:t>
            </a:r>
            <a:r>
              <a:rPr lang="ru-RU" altLang="en-US" dirty="0" err="1"/>
              <a:t>принципи</a:t>
            </a:r>
            <a:r>
              <a:rPr lang="ru-RU" altLang="en-US" dirty="0"/>
              <a:t> </a:t>
            </a:r>
            <a:r>
              <a:rPr lang="ru-RU" altLang="en-US" dirty="0" err="1"/>
              <a:t>побудови</a:t>
            </a:r>
            <a:r>
              <a:rPr lang="ru-RU" altLang="en-US" dirty="0"/>
              <a:t> </a:t>
            </a:r>
            <a:r>
              <a:rPr lang="ru-RU" altLang="en-US" dirty="0" err="1"/>
              <a:t>комп</a:t>
            </a:r>
            <a:r>
              <a:rPr lang="en-US" altLang="en-US" dirty="0"/>
              <a:t>’</a:t>
            </a:r>
            <a:r>
              <a:rPr lang="ru-RU" altLang="en-US" dirty="0" err="1"/>
              <a:t>ю</a:t>
            </a:r>
            <a:r>
              <a:rPr lang="uk-UA" altLang="en-US" dirty="0" err="1"/>
              <a:t>терних</a:t>
            </a:r>
            <a:r>
              <a:rPr lang="uk-UA" altLang="en-US" dirty="0"/>
              <a:t> мереж</a:t>
            </a:r>
            <a:endParaRPr lang="ru-RU" altLang="en-US"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114</a:t>
            </a:fld>
            <a:r>
              <a:rPr lang="ru-RU" altLang="en-US" dirty="0"/>
              <a:t> из 41</a:t>
            </a:r>
          </a:p>
        </p:txBody>
      </p:sp>
      <p:pic>
        <p:nvPicPr>
          <p:cNvPr id="7" name="Рисунок 6"/>
          <p:cNvPicPr/>
          <p:nvPr/>
        </p:nvPicPr>
        <p:blipFill rotWithShape="1">
          <a:blip r:embed="rId2">
            <a:extLst>
              <a:ext uri="{28A0092B-C50C-407E-A947-70E740481C1C}">
                <a14:useLocalDpi xmlns:a14="http://schemas.microsoft.com/office/drawing/2010/main" val="0"/>
              </a:ext>
            </a:extLst>
          </a:blip>
          <a:srcRect l="2056" t="6963" r="3352" b="5360"/>
          <a:stretch/>
        </p:blipFill>
        <p:spPr bwMode="auto">
          <a:xfrm>
            <a:off x="928662" y="1214422"/>
            <a:ext cx="7215238" cy="3929091"/>
          </a:xfrm>
          <a:prstGeom prst="rect">
            <a:avLst/>
          </a:prstGeom>
          <a:noFill/>
          <a:ln>
            <a:noFill/>
          </a:ln>
          <a:extLst>
            <a:ext uri="{53640926-AAD7-44D8-BBD7-CCE9431645EC}">
              <a14:shadowObscured xmlns:a14="http://schemas.microsoft.com/office/drawing/2010/main"/>
            </a:ext>
          </a:extLst>
        </p:spPr>
      </p:pic>
      <p:pic>
        <p:nvPicPr>
          <p:cNvPr id="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Grp="1" noChangeArrowheads="1"/>
          </p:cNvSpPr>
          <p:nvPr>
            <p:ph type="ctrTitle"/>
          </p:nvPr>
        </p:nvSpPr>
        <p:spPr>
          <a:xfrm>
            <a:off x="914400" y="1500174"/>
            <a:ext cx="7623175" cy="1776426"/>
          </a:xfrm>
        </p:spPr>
        <p:txBody>
          <a:bodyPr/>
          <a:lstStyle/>
          <a:p>
            <a:br>
              <a:rPr lang="ru-RU" sz="3200" b="1" dirty="0"/>
            </a:br>
            <a:br>
              <a:rPr lang="ru-RU" sz="1000" b="1" dirty="0"/>
            </a:br>
            <a:r>
              <a:rPr lang="ru-RU" sz="4400" b="1" i="1" dirty="0" err="1">
                <a:solidFill>
                  <a:srgbClr val="C00000"/>
                </a:solidFill>
              </a:rPr>
              <a:t>Комп</a:t>
            </a:r>
            <a:r>
              <a:rPr lang="en-US" sz="4400" b="1" i="1" dirty="0">
                <a:solidFill>
                  <a:srgbClr val="C00000"/>
                </a:solidFill>
              </a:rPr>
              <a:t>’</a:t>
            </a:r>
            <a:r>
              <a:rPr lang="ru-RU" sz="4400" b="1" i="1" dirty="0" err="1">
                <a:solidFill>
                  <a:srgbClr val="C00000"/>
                </a:solidFill>
              </a:rPr>
              <a:t>ютерні</a:t>
            </a:r>
            <a:r>
              <a:rPr lang="ru-RU" sz="4400" b="1" i="1" dirty="0">
                <a:solidFill>
                  <a:srgbClr val="C00000"/>
                </a:solidFill>
              </a:rPr>
              <a:t> </a:t>
            </a:r>
            <a:r>
              <a:rPr lang="ru-RU" sz="4400" b="1" i="1" dirty="0" err="1">
                <a:solidFill>
                  <a:srgbClr val="C00000"/>
                </a:solidFill>
              </a:rPr>
              <a:t>мережі</a:t>
            </a:r>
            <a:endParaRPr lang="ru-RU" sz="4400" b="1" i="1" dirty="0">
              <a:solidFill>
                <a:srgbClr val="C00000"/>
              </a:solidFill>
            </a:endParaRPr>
          </a:p>
        </p:txBody>
      </p:sp>
      <p:sp>
        <p:nvSpPr>
          <p:cNvPr id="171013" name="Rectangle 5"/>
          <p:cNvSpPr>
            <a:spLocks noGrp="1" noChangeArrowheads="1"/>
          </p:cNvSpPr>
          <p:nvPr>
            <p:ph type="subTitle" idx="1"/>
          </p:nvPr>
        </p:nvSpPr>
        <p:spPr>
          <a:xfrm>
            <a:off x="357158" y="3962400"/>
            <a:ext cx="8358246" cy="1609740"/>
          </a:xfrm>
        </p:spPr>
        <p:txBody>
          <a:bodyPr/>
          <a:lstStyle/>
          <a:p>
            <a:pPr algn="r">
              <a:lnSpc>
                <a:spcPct val="90000"/>
              </a:lnSpc>
            </a:pPr>
            <a:r>
              <a:rPr lang="ru-RU" u="sng" dirty="0" err="1"/>
              <a:t>Лекція</a:t>
            </a:r>
            <a:r>
              <a:rPr lang="ru-RU" u="sng" dirty="0"/>
              <a:t> 4</a:t>
            </a:r>
          </a:p>
          <a:p>
            <a:pPr algn="r"/>
            <a:r>
              <a:rPr lang="uk-UA" b="1" dirty="0"/>
              <a:t>				</a:t>
            </a:r>
            <a:r>
              <a:rPr lang="uk-UA" b="1" dirty="0">
                <a:solidFill>
                  <a:schemeClr val="accent6"/>
                </a:solidFill>
              </a:rPr>
              <a:t>Лінії </a:t>
            </a:r>
            <a:r>
              <a:rPr lang="uk-UA" b="1" dirty="0" err="1">
                <a:solidFill>
                  <a:schemeClr val="accent6"/>
                </a:solidFill>
              </a:rPr>
              <a:t>зв</a:t>
            </a:r>
            <a:r>
              <a:rPr lang="ru-RU" b="1" dirty="0">
                <a:solidFill>
                  <a:schemeClr val="accent6"/>
                </a:solidFill>
              </a:rPr>
              <a:t>’</a:t>
            </a:r>
            <a:r>
              <a:rPr lang="uk-UA" b="1" dirty="0" err="1">
                <a:solidFill>
                  <a:schemeClr val="accent6"/>
                </a:solidFill>
              </a:rPr>
              <a:t>язку</a:t>
            </a:r>
            <a:endParaRPr lang="uk-UA" b="1" dirty="0">
              <a:solidFill>
                <a:schemeClr val="accent6"/>
              </a:solidFill>
            </a:endParaRPr>
          </a:p>
        </p:txBody>
      </p:sp>
      <p:sp>
        <p:nvSpPr>
          <p:cNvPr id="171016" name="Text Box 8"/>
          <p:cNvSpPr txBox="1">
            <a:spLocks noChangeArrowheads="1"/>
          </p:cNvSpPr>
          <p:nvPr/>
        </p:nvSpPr>
        <p:spPr bwMode="auto">
          <a:xfrm>
            <a:off x="900113" y="0"/>
            <a:ext cx="7632700" cy="830997"/>
          </a:xfrm>
          <a:prstGeom prst="rect">
            <a:avLst/>
          </a:prstGeom>
          <a:noFill/>
          <a:ln w="9525">
            <a:noFill/>
            <a:miter lim="800000"/>
            <a:headEnd/>
            <a:tailEnd/>
          </a:ln>
          <a:effectLst/>
        </p:spPr>
        <p:txBody>
          <a:bodyPr>
            <a:spAutoFit/>
          </a:bodyPr>
          <a:lstStyle/>
          <a:p>
            <a:pPr algn="ctr"/>
            <a:r>
              <a:rPr lang="ru-RU" sz="2400" b="1" dirty="0" err="1"/>
              <a:t>Національний</a:t>
            </a:r>
            <a:r>
              <a:rPr lang="ru-RU" sz="2400" b="1" dirty="0"/>
              <a:t> </a:t>
            </a:r>
            <a:r>
              <a:rPr lang="ru-RU" sz="2400" b="1" dirty="0" err="1"/>
              <a:t>технічний</a:t>
            </a:r>
            <a:r>
              <a:rPr lang="ru-RU" sz="2400" b="1" dirty="0"/>
              <a:t> </a:t>
            </a:r>
            <a:r>
              <a:rPr lang="ru-RU" sz="2400" b="1" dirty="0" err="1"/>
              <a:t>університет</a:t>
            </a:r>
            <a:r>
              <a:rPr lang="ru-RU" sz="2400" b="1" dirty="0"/>
              <a:t> </a:t>
            </a:r>
            <a:r>
              <a:rPr lang="ru-RU" sz="2400" b="1" dirty="0" err="1"/>
              <a:t>України</a:t>
            </a:r>
            <a:r>
              <a:rPr lang="ru-RU" sz="2400" b="1" dirty="0"/>
              <a:t> </a:t>
            </a:r>
            <a:br>
              <a:rPr lang="ru-RU" sz="2400" b="1" dirty="0"/>
            </a:br>
            <a:r>
              <a:rPr lang="ru-RU" sz="2400" b="1" dirty="0"/>
              <a:t>КПІ </a:t>
            </a:r>
            <a:r>
              <a:rPr lang="ru-RU" sz="2400" b="1" dirty="0" err="1"/>
              <a:t>ім</a:t>
            </a:r>
            <a:r>
              <a:rPr lang="ru-RU" sz="2400" b="1" dirty="0"/>
              <a:t>. І. </a:t>
            </a:r>
            <a:r>
              <a:rPr lang="ru-RU" sz="2400" b="1" dirty="0" err="1"/>
              <a:t>Сікорського</a:t>
            </a:r>
            <a:endParaRPr lang="ru-RU" sz="2400" b="1" dirty="0"/>
          </a:p>
        </p:txBody>
      </p:sp>
      <p:pic>
        <p:nvPicPr>
          <p:cNvPr id="40962" name="Picture 2" descr="Картинки по запросу эмблема КПИ"/>
          <p:cNvPicPr>
            <a:picLocks noChangeAspect="1" noChangeArrowheads="1"/>
          </p:cNvPicPr>
          <p:nvPr/>
        </p:nvPicPr>
        <p:blipFill>
          <a:blip r:embed="rId2"/>
          <a:srcRect/>
          <a:stretch>
            <a:fillRect/>
          </a:stretch>
        </p:blipFill>
        <p:spPr bwMode="auto">
          <a:xfrm>
            <a:off x="0" y="0"/>
            <a:ext cx="1199635" cy="1214446"/>
          </a:xfrm>
          <a:prstGeom prst="rect">
            <a:avLst/>
          </a:prstGeom>
          <a:noFill/>
        </p:spPr>
      </p:pic>
      <p:pic>
        <p:nvPicPr>
          <p:cNvPr id="2" name="Picture 2" descr="E:\Дисциплины КПИ\Компьютерні мережі\Лекції КМ\Без названия (3).png"/>
          <p:cNvPicPr>
            <a:picLocks noChangeAspect="1" noChangeArrowheads="1"/>
          </p:cNvPicPr>
          <p:nvPr/>
        </p:nvPicPr>
        <p:blipFill>
          <a:blip r:embed="rId3"/>
          <a:srcRect/>
          <a:stretch>
            <a:fillRect/>
          </a:stretch>
        </p:blipFill>
        <p:spPr bwMode="auto">
          <a:xfrm>
            <a:off x="428596" y="5500702"/>
            <a:ext cx="3705225" cy="1228725"/>
          </a:xfrm>
          <a:prstGeom prst="rect">
            <a:avLst/>
          </a:prstGeom>
          <a:noFill/>
        </p:spPr>
      </p:pic>
      <p:pic>
        <p:nvPicPr>
          <p:cNvPr id="3" name="Picture 2" descr="E:\Дисциплины КПИ\Компьютерні мережі\Лекції КМ\panduit-logo.jpg"/>
          <p:cNvPicPr>
            <a:picLocks noChangeAspect="1" noChangeArrowheads="1"/>
          </p:cNvPicPr>
          <p:nvPr/>
        </p:nvPicPr>
        <p:blipFill>
          <a:blip r:embed="rId4"/>
          <a:srcRect/>
          <a:stretch>
            <a:fillRect/>
          </a:stretch>
        </p:blipFill>
        <p:spPr bwMode="auto">
          <a:xfrm>
            <a:off x="928662" y="4714884"/>
            <a:ext cx="2619375" cy="733425"/>
          </a:xfrm>
          <a:prstGeom prst="rect">
            <a:avLst/>
          </a:prstGeom>
          <a:noFill/>
        </p:spPr>
      </p:pic>
      <p:pic>
        <p:nvPicPr>
          <p:cNvPr id="1027" name="Picture 3" descr="E:\Дисциплины КПИ\Компьютерні мережі\Лекції КМ\logo.png"/>
          <p:cNvPicPr>
            <a:picLocks noChangeAspect="1" noChangeArrowheads="1"/>
          </p:cNvPicPr>
          <p:nvPr/>
        </p:nvPicPr>
        <p:blipFill>
          <a:blip r:embed="rId5"/>
          <a:srcRect/>
          <a:stretch>
            <a:fillRect/>
          </a:stretch>
        </p:blipFill>
        <p:spPr bwMode="auto">
          <a:xfrm>
            <a:off x="142844" y="4000504"/>
            <a:ext cx="4148140" cy="752476"/>
          </a:xfrm>
          <a:prstGeom prst="rect">
            <a:avLst/>
          </a:prstGeom>
          <a:noFill/>
        </p:spPr>
      </p:pic>
      <p:sp>
        <p:nvSpPr>
          <p:cNvPr id="11" name="Rectangle 7"/>
          <p:cNvSpPr>
            <a:spLocks noChangeArrowheads="1"/>
          </p:cNvSpPr>
          <p:nvPr/>
        </p:nvSpPr>
        <p:spPr bwMode="auto">
          <a:xfrm>
            <a:off x="4644008" y="5661025"/>
            <a:ext cx="3890393" cy="865188"/>
          </a:xfrm>
          <a:prstGeom prst="rect">
            <a:avLst/>
          </a:prstGeom>
          <a:noFill/>
          <a:ln w="9525">
            <a:noFill/>
            <a:miter lim="800000"/>
            <a:headEnd/>
            <a:tailEnd/>
          </a:ln>
          <a:effectLst/>
        </p:spPr>
        <p:txBody>
          <a:bodyPr/>
          <a:lstStyle/>
          <a:p>
            <a:pPr algn="r">
              <a:spcBef>
                <a:spcPct val="20000"/>
              </a:spcBef>
              <a:buClr>
                <a:srgbClr val="9A0000"/>
              </a:buClr>
              <a:buFont typeface="Wingdings" pitchFamily="2" charset="2"/>
              <a:buNone/>
            </a:pPr>
            <a:r>
              <a:rPr lang="ru-RU" sz="2200" dirty="0" err="1">
                <a:latin typeface="Verdana" pitchFamily="34" charset="0"/>
              </a:rPr>
              <a:t>Отрох</a:t>
            </a:r>
            <a:r>
              <a:rPr lang="ru-RU" sz="2200" dirty="0">
                <a:latin typeface="Verdana" pitchFamily="34" charset="0"/>
              </a:rPr>
              <a:t> </a:t>
            </a:r>
            <a:r>
              <a:rPr lang="ru-RU" sz="2200" dirty="0" err="1">
                <a:latin typeface="Verdana" pitchFamily="34" charset="0"/>
              </a:rPr>
              <a:t>Сергій</a:t>
            </a:r>
            <a:r>
              <a:rPr lang="ru-RU" sz="2200" dirty="0">
                <a:latin typeface="Verdana" pitchFamily="34" charset="0"/>
              </a:rPr>
              <a:t> </a:t>
            </a:r>
            <a:r>
              <a:rPr lang="ru-RU" sz="2200" dirty="0" err="1">
                <a:latin typeface="Verdana" pitchFamily="34" charset="0"/>
              </a:rPr>
              <a:t>Іванович</a:t>
            </a:r>
            <a:endParaRPr lang="ru-RU" sz="2200" dirty="0">
              <a:latin typeface="Verdana" pitchFamily="34" charset="0"/>
            </a:endParaRPr>
          </a:p>
          <a:p>
            <a:pPr algn="r">
              <a:spcBef>
                <a:spcPct val="20000"/>
              </a:spcBef>
              <a:buClr>
                <a:srgbClr val="9A0000"/>
              </a:buClr>
              <a:buFont typeface="Wingdings" pitchFamily="2" charset="2"/>
              <a:buNone/>
            </a:pPr>
            <a:r>
              <a:rPr lang="ru-RU" sz="2200" dirty="0">
                <a:latin typeface="Verdana" pitchFamily="34" charset="0"/>
              </a:rPr>
              <a:t>20</a:t>
            </a:r>
            <a:r>
              <a:rPr lang="en-US" sz="2200" dirty="0">
                <a:latin typeface="Verdana" pitchFamily="34" charset="0"/>
              </a:rPr>
              <a:t>22</a:t>
            </a:r>
          </a:p>
          <a:p>
            <a:pPr algn="r">
              <a:spcBef>
                <a:spcPct val="20000"/>
              </a:spcBef>
              <a:buClr>
                <a:srgbClr val="9A0000"/>
              </a:buClr>
              <a:buFont typeface="Wingdings" pitchFamily="2" charset="2"/>
              <a:buNone/>
            </a:pPr>
            <a:endParaRPr lang="ru-RU" sz="2200" dirty="0">
              <a:latin typeface="Verdana" pitchFamily="34" charset="0"/>
            </a:endParaRPr>
          </a:p>
        </p:txBody>
      </p:sp>
      <p:sp>
        <p:nvSpPr>
          <p:cNvPr id="12" name="Text Box 9"/>
          <p:cNvSpPr txBox="1">
            <a:spLocks noChangeArrowheads="1"/>
          </p:cNvSpPr>
          <p:nvPr/>
        </p:nvSpPr>
        <p:spPr bwMode="auto">
          <a:xfrm>
            <a:off x="900113" y="793750"/>
            <a:ext cx="7632700" cy="369332"/>
          </a:xfrm>
          <a:prstGeom prst="rect">
            <a:avLst/>
          </a:prstGeom>
          <a:noFill/>
          <a:ln w="9525">
            <a:noFill/>
            <a:miter lim="800000"/>
            <a:headEnd/>
            <a:tailEnd/>
          </a:ln>
          <a:effectLst/>
        </p:spPr>
        <p:txBody>
          <a:bodyPr>
            <a:spAutoFit/>
          </a:bodyPr>
          <a:lstStyle/>
          <a:p>
            <a:pPr algn="ctr"/>
            <a:r>
              <a:rPr lang="ru-RU" b="1" i="1" dirty="0"/>
              <a:t>Кафедра </a:t>
            </a:r>
            <a:r>
              <a:rPr lang="ru-RU" b="1" i="1" dirty="0" err="1"/>
              <a:t>автоматизації</a:t>
            </a:r>
            <a:r>
              <a:rPr lang="ru-RU" b="1" i="1" dirty="0"/>
              <a:t> </a:t>
            </a:r>
            <a:r>
              <a:rPr lang="ru-RU" b="1" i="1" dirty="0" err="1"/>
              <a:t>енергетичних</a:t>
            </a:r>
            <a:r>
              <a:rPr lang="ru-RU" b="1" i="1" dirty="0"/>
              <a:t> </a:t>
            </a:r>
            <a:r>
              <a:rPr lang="ru-RU" b="1" i="1" dirty="0" err="1"/>
              <a:t>процесів</a:t>
            </a:r>
            <a:r>
              <a:rPr lang="ru-RU" b="1" i="1" dirty="0"/>
              <a:t> та систем</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ru-RU" sz="3200" dirty="0" err="1"/>
              <a:t>Зміст</a:t>
            </a:r>
            <a:endParaRPr lang="uk-UA" sz="3200" dirty="0"/>
          </a:p>
        </p:txBody>
      </p:sp>
      <p:sp>
        <p:nvSpPr>
          <p:cNvPr id="3" name="Содержимое 2"/>
          <p:cNvSpPr>
            <a:spLocks noGrp="1"/>
          </p:cNvSpPr>
          <p:nvPr>
            <p:ph idx="1"/>
          </p:nvPr>
        </p:nvSpPr>
        <p:spPr>
          <a:xfrm>
            <a:off x="457200" y="928670"/>
            <a:ext cx="8229600" cy="5202255"/>
          </a:xfrm>
        </p:spPr>
        <p:txBody>
          <a:bodyPr/>
          <a:lstStyle/>
          <a:p>
            <a:r>
              <a:rPr lang="uk-UA" sz="2400" dirty="0"/>
              <a:t>Типи ліній зв'язку</a:t>
            </a:r>
          </a:p>
          <a:p>
            <a:r>
              <a:rPr lang="uk-UA" sz="2400" dirty="0"/>
              <a:t>Фізичне середовище передачі</a:t>
            </a:r>
          </a:p>
          <a:p>
            <a:r>
              <a:rPr lang="uk-UA" sz="2400" dirty="0"/>
              <a:t>Кабельні лінії</a:t>
            </a:r>
          </a:p>
          <a:p>
            <a:r>
              <a:rPr lang="uk-UA" sz="2400" dirty="0"/>
              <a:t>Характеристики ліній зв'язку</a:t>
            </a:r>
          </a:p>
          <a:p>
            <a:r>
              <a:rPr lang="uk-UA" sz="2400" dirty="0"/>
              <a:t>Стандарти кабелів</a:t>
            </a:r>
          </a:p>
          <a:p>
            <a:r>
              <a:rPr lang="uk-UA" sz="2400" dirty="0"/>
              <a:t>Характеристики кабелю</a:t>
            </a:r>
          </a:p>
          <a:p>
            <a:r>
              <a:rPr lang="uk-UA" sz="2400" dirty="0"/>
              <a:t>Кабелі на основі неекранованої крученої пари</a:t>
            </a:r>
          </a:p>
          <a:p>
            <a:r>
              <a:rPr lang="uk-UA" sz="2400" dirty="0"/>
              <a:t>Кабелі на основі екранованої крученої пари</a:t>
            </a:r>
          </a:p>
          <a:p>
            <a:r>
              <a:rPr lang="ru-RU" sz="2400" dirty="0" err="1"/>
              <a:t>Коаксіальн</a:t>
            </a:r>
            <a:r>
              <a:rPr lang="uk-UA" sz="2400" dirty="0"/>
              <a:t>і кабелі</a:t>
            </a:r>
          </a:p>
          <a:p>
            <a:r>
              <a:rPr lang="uk-UA" sz="2400" dirty="0"/>
              <a:t>Волоконно-оптичні кабелі</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22</a:t>
            </a:r>
            <a:endParaRPr lang="ru-RU" altLang="en-US" dirty="0"/>
          </a:p>
        </p:txBody>
      </p:sp>
      <p:sp>
        <p:nvSpPr>
          <p:cNvPr id="5" name="Нижний колонтитул 4"/>
          <p:cNvSpPr>
            <a:spLocks noGrp="1"/>
          </p:cNvSpPr>
          <p:nvPr>
            <p:ph type="ftr" sz="quarter" idx="11"/>
          </p:nvPr>
        </p:nvSpPr>
        <p:spPr>
          <a:xfrm>
            <a:off x="2643174" y="6248400"/>
            <a:ext cx="3929089"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116</a:t>
            </a:fld>
            <a:r>
              <a:rPr lang="ru-RU" altLang="en-US" dirty="0"/>
              <a:t> из 45</a:t>
            </a:r>
          </a:p>
        </p:txBody>
      </p:sp>
      <p:pic>
        <p:nvPicPr>
          <p:cNvPr id="3993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457200" y="277813"/>
            <a:ext cx="8229600" cy="579419"/>
          </a:xfrm>
        </p:spPr>
        <p:txBody>
          <a:bodyPr/>
          <a:lstStyle/>
          <a:p>
            <a:r>
              <a:rPr lang="uk-UA" sz="3200" dirty="0"/>
              <a:t>Типи ліній зв'язку</a:t>
            </a:r>
          </a:p>
        </p:txBody>
      </p:sp>
      <p:sp>
        <p:nvSpPr>
          <p:cNvPr id="265219" name="Rectangle 3"/>
          <p:cNvSpPr>
            <a:spLocks noGrp="1" noChangeArrowheads="1"/>
          </p:cNvSpPr>
          <p:nvPr>
            <p:ph idx="1"/>
          </p:nvPr>
        </p:nvSpPr>
        <p:spPr>
          <a:xfrm>
            <a:off x="457200" y="1071547"/>
            <a:ext cx="8229600" cy="1643073"/>
          </a:xfrm>
        </p:spPr>
        <p:txBody>
          <a:bodyPr/>
          <a:lstStyle/>
          <a:p>
            <a:r>
              <a:rPr lang="uk-UA" sz="2000" dirty="0"/>
              <a:t>Лінія зв'язку складається в загальному випадку з фізичного середовища, по якому передаються електричні інформаційні сигнали, апаратури передачі даних і проміжної апаратури. Синонімом терміна </a:t>
            </a:r>
            <a:r>
              <a:rPr lang="uk-UA" sz="2000" i="1" dirty="0"/>
              <a:t>лінія зв'язку</a:t>
            </a:r>
            <a:r>
              <a:rPr lang="uk-UA" sz="2000" dirty="0"/>
              <a:t> (</a:t>
            </a:r>
            <a:r>
              <a:rPr lang="uk-UA" sz="2000" i="1" dirty="0" err="1"/>
              <a:t>line</a:t>
            </a:r>
            <a:r>
              <a:rPr lang="uk-UA" sz="2000" dirty="0"/>
              <a:t>) є термін </a:t>
            </a:r>
            <a:r>
              <a:rPr lang="uk-UA" sz="2000" i="1" dirty="0"/>
              <a:t>канал зв'язку</a:t>
            </a:r>
            <a:r>
              <a:rPr lang="uk-UA" sz="2000" dirty="0"/>
              <a:t> (</a:t>
            </a:r>
            <a:r>
              <a:rPr lang="uk-UA" sz="2000" i="1" dirty="0" err="1"/>
              <a:t>channel</a:t>
            </a:r>
            <a:r>
              <a:rPr lang="uk-UA" sz="2000" dirty="0"/>
              <a:t>).</a:t>
            </a:r>
          </a:p>
          <a:p>
            <a:pPr>
              <a:buNone/>
            </a:pPr>
            <a:endParaRPr lang="uk-UA" sz="2400" dirty="0"/>
          </a:p>
          <a:p>
            <a:endParaRPr lang="uk-UA" dirty="0">
              <a:solidFill>
                <a:schemeClr val="tx1"/>
              </a:solidFill>
              <a:latin typeface="+mn-lt"/>
              <a:ea typeface="+mn-ea"/>
              <a:cs typeface="+mn-cs"/>
            </a:endParaRPr>
          </a:p>
          <a:p>
            <a:pPr>
              <a:buNone/>
            </a:pPr>
            <a:endParaRPr lang="ru-RU"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a:t>22</a:t>
            </a:r>
            <a:endParaRPr lang="ru-RU" altLang="en-US"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dirty="0" err="1"/>
              <a:t>Комп</a:t>
            </a:r>
            <a:r>
              <a:rPr lang="en-US" altLang="en-US" dirty="0"/>
              <a:t>’</a:t>
            </a:r>
            <a:r>
              <a:rPr lang="ru-RU" altLang="en-US" dirty="0" err="1"/>
              <a:t>ютерні</a:t>
            </a:r>
            <a:r>
              <a:rPr lang="ru-RU" altLang="en-US" dirty="0"/>
              <a:t> </a:t>
            </a:r>
            <a:r>
              <a:rPr lang="ru-RU" altLang="en-US" dirty="0" err="1"/>
              <a:t>мережі</a:t>
            </a:r>
            <a:endParaRPr lang="ru-RU" altLang="en-US" dirty="0"/>
          </a:p>
          <a:p>
            <a:r>
              <a:rPr lang="ru-RU" altLang="en-US" dirty="0" err="1"/>
              <a:t>Лінії</a:t>
            </a:r>
            <a:r>
              <a:rPr lang="ru-RU" altLang="en-US" dirty="0"/>
              <a:t> </a:t>
            </a:r>
            <a:r>
              <a:rPr lang="ru-RU" altLang="en-US" dirty="0" err="1"/>
              <a:t>зв</a:t>
            </a:r>
            <a:r>
              <a:rPr lang="en-US" altLang="en-US" dirty="0"/>
              <a:t>’</a:t>
            </a:r>
            <a:r>
              <a:rPr lang="ru-RU" altLang="en-US" dirty="0" err="1"/>
              <a:t>язку</a:t>
            </a:r>
            <a:endParaRPr lang="ru-RU" altLang="en-US" dirty="0"/>
          </a:p>
        </p:txBody>
      </p:sp>
      <p:sp>
        <p:nvSpPr>
          <p:cNvPr id="6" name="Номер слайда 5"/>
          <p:cNvSpPr>
            <a:spLocks noGrp="1"/>
          </p:cNvSpPr>
          <p:nvPr>
            <p:ph type="sldNum" sz="quarter" idx="12"/>
          </p:nvPr>
        </p:nvSpPr>
        <p:spPr/>
        <p:txBody>
          <a:bodyPr/>
          <a:lstStyle/>
          <a:p>
            <a:fld id="{417E35C2-17E8-4B1D-8C7F-272CC4AB215A}" type="slidenum">
              <a:rPr lang="ru-RU" altLang="en-US"/>
              <a:pPr/>
              <a:t>117</a:t>
            </a:fld>
            <a:r>
              <a:rPr lang="ru-RU" altLang="en-US" dirty="0"/>
              <a:t> из 45</a:t>
            </a:r>
          </a:p>
        </p:txBody>
      </p:sp>
      <p:pic>
        <p:nvPicPr>
          <p:cNvPr id="7"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pic>
        <p:nvPicPr>
          <p:cNvPr id="9" name="Рисунок 8" descr="http://matveev.kiev.ua/archnet/glava2/images/m2_1.gif"/>
          <p:cNvPicPr/>
          <p:nvPr/>
        </p:nvPicPr>
        <p:blipFill>
          <a:blip r:embed="rId4"/>
          <a:srcRect/>
          <a:stretch>
            <a:fillRect/>
          </a:stretch>
        </p:blipFill>
        <p:spPr bwMode="auto">
          <a:xfrm>
            <a:off x="428596" y="3143248"/>
            <a:ext cx="8358246" cy="2338051"/>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457200" y="277813"/>
            <a:ext cx="8229600" cy="507981"/>
          </a:xfrm>
        </p:spPr>
        <p:txBody>
          <a:bodyPr/>
          <a:lstStyle/>
          <a:p>
            <a:r>
              <a:rPr lang="uk-UA" sz="3200" i="1" dirty="0"/>
              <a:t>Фізичне середовище передачі</a:t>
            </a:r>
            <a:endParaRPr lang="ru-RU" sz="3200" dirty="0"/>
          </a:p>
        </p:txBody>
      </p:sp>
      <p:sp>
        <p:nvSpPr>
          <p:cNvPr id="745475" name="Rectangle 3"/>
          <p:cNvSpPr>
            <a:spLocks noGrp="1" noChangeArrowheads="1"/>
          </p:cNvSpPr>
          <p:nvPr>
            <p:ph idx="1"/>
          </p:nvPr>
        </p:nvSpPr>
        <p:spPr>
          <a:xfrm>
            <a:off x="457200" y="928671"/>
            <a:ext cx="8229600" cy="1714512"/>
          </a:xfrm>
        </p:spPr>
        <p:txBody>
          <a:bodyPr/>
          <a:lstStyle/>
          <a:p>
            <a:r>
              <a:rPr lang="uk-UA" sz="2000" dirty="0"/>
              <a:t>	</a:t>
            </a:r>
            <a:r>
              <a:rPr lang="uk-UA" sz="2000" i="1" dirty="0"/>
              <a:t>Фізичне середовище передачі даних</a:t>
            </a:r>
            <a:r>
              <a:rPr lang="uk-UA" sz="2000" dirty="0"/>
              <a:t> (</a:t>
            </a:r>
            <a:r>
              <a:rPr lang="uk-UA" sz="2000" i="1" dirty="0" err="1"/>
              <a:t>medium</a:t>
            </a:r>
            <a:r>
              <a:rPr lang="uk-UA" sz="2000" dirty="0"/>
              <a:t>) може являти собою кабель, тобто набір проводів, ізоляційних і захисних оболонок і сполучних рознімань, а також земну атмосферу чи космічний простір, через які поширюються електромагнітні хвилі.</a:t>
            </a:r>
          </a:p>
          <a:p>
            <a:pPr lvl="0"/>
            <a:endParaRPr lang="uk-UA" sz="20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4229117" cy="457200"/>
          </a:xfrm>
        </p:spPr>
        <p:txBody>
          <a:bodyPr/>
          <a:lstStyle/>
          <a:p>
            <a:r>
              <a:rPr lang="ru-RU" altLang="en-US" dirty="0" err="1"/>
              <a:t>Комп</a:t>
            </a:r>
            <a:r>
              <a:rPr lang="en-US" altLang="en-US" dirty="0"/>
              <a:t>’</a:t>
            </a:r>
            <a:r>
              <a:rPr lang="ru-RU" altLang="en-US" dirty="0" err="1"/>
              <a:t>ютерні</a:t>
            </a:r>
            <a:r>
              <a:rPr lang="ru-RU" altLang="en-US" dirty="0"/>
              <a:t> </a:t>
            </a:r>
            <a:r>
              <a:rPr lang="ru-RU" altLang="en-US" dirty="0" err="1"/>
              <a:t>мережі</a:t>
            </a:r>
            <a:endParaRPr lang="ru-RU" altLang="en-US" dirty="0"/>
          </a:p>
          <a:p>
            <a:r>
              <a:rPr lang="ru-RU" altLang="en-US" dirty="0" err="1"/>
              <a:t>Лінії</a:t>
            </a:r>
            <a:r>
              <a:rPr lang="ru-RU" altLang="en-US" dirty="0"/>
              <a:t> </a:t>
            </a:r>
            <a:r>
              <a:rPr lang="ru-RU" altLang="en-US" dirty="0" err="1"/>
              <a:t>зв</a:t>
            </a:r>
            <a:r>
              <a:rPr lang="en-US" altLang="en-US" dirty="0"/>
              <a:t>’</a:t>
            </a:r>
            <a:r>
              <a:rPr lang="ru-RU" altLang="en-US" dirty="0" err="1"/>
              <a:t>язку</a:t>
            </a:r>
            <a:endParaRPr lang="ru-RU" altLang="en-US" dirty="0"/>
          </a:p>
        </p:txBody>
      </p:sp>
      <p:sp>
        <p:nvSpPr>
          <p:cNvPr id="6" name="Номер слайда 5"/>
          <p:cNvSpPr>
            <a:spLocks noGrp="1"/>
          </p:cNvSpPr>
          <p:nvPr>
            <p:ph type="sldNum" sz="quarter" idx="12"/>
          </p:nvPr>
        </p:nvSpPr>
        <p:spPr/>
        <p:txBody>
          <a:bodyPr/>
          <a:lstStyle/>
          <a:p>
            <a:fld id="{D9B4F660-68F0-4F55-8629-22F48093674D}" type="slidenum">
              <a:rPr lang="ru-RU" altLang="en-US"/>
              <a:pPr/>
              <a:t>118</a:t>
            </a:fld>
            <a:r>
              <a:rPr lang="ru-RU" altLang="en-US" dirty="0"/>
              <a:t> из 45</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descr="http://matveev.kiev.ua/archnet/glava2/images/m2_2a.gif"/>
          <p:cNvPicPr/>
          <p:nvPr/>
        </p:nvPicPr>
        <p:blipFill>
          <a:blip r:embed="rId3"/>
          <a:srcRect/>
          <a:stretch>
            <a:fillRect/>
          </a:stretch>
        </p:blipFill>
        <p:spPr bwMode="auto">
          <a:xfrm>
            <a:off x="1071538" y="2857496"/>
            <a:ext cx="1495425" cy="742950"/>
          </a:xfrm>
          <a:prstGeom prst="rect">
            <a:avLst/>
          </a:prstGeom>
          <a:noFill/>
          <a:ln w="9525">
            <a:noFill/>
            <a:miter lim="800000"/>
            <a:headEnd/>
            <a:tailEnd/>
          </a:ln>
        </p:spPr>
      </p:pic>
      <p:pic>
        <p:nvPicPr>
          <p:cNvPr id="9" name="Рисунок 8" descr="http://matveev.kiev.ua/archnet/glava2/images/m2_2d.gif"/>
          <p:cNvPicPr/>
          <p:nvPr/>
        </p:nvPicPr>
        <p:blipFill>
          <a:blip r:embed="rId4"/>
          <a:srcRect/>
          <a:stretch>
            <a:fillRect/>
          </a:stretch>
        </p:blipFill>
        <p:spPr bwMode="auto">
          <a:xfrm>
            <a:off x="1142976" y="3857628"/>
            <a:ext cx="1562100" cy="457200"/>
          </a:xfrm>
          <a:prstGeom prst="rect">
            <a:avLst/>
          </a:prstGeom>
          <a:noFill/>
          <a:ln w="9525">
            <a:noFill/>
            <a:miter lim="800000"/>
            <a:headEnd/>
            <a:tailEnd/>
          </a:ln>
        </p:spPr>
      </p:pic>
      <p:pic>
        <p:nvPicPr>
          <p:cNvPr id="10" name="Рисунок 9" descr="http://matveev.kiev.ua/archnet/glava2/images/m2_2c.gif"/>
          <p:cNvPicPr/>
          <p:nvPr/>
        </p:nvPicPr>
        <p:blipFill>
          <a:blip r:embed="rId5"/>
          <a:srcRect/>
          <a:stretch>
            <a:fillRect/>
          </a:stretch>
        </p:blipFill>
        <p:spPr bwMode="auto">
          <a:xfrm>
            <a:off x="928662" y="4572008"/>
            <a:ext cx="2000250" cy="1209675"/>
          </a:xfrm>
          <a:prstGeom prst="rect">
            <a:avLst/>
          </a:prstGeom>
          <a:noFill/>
          <a:ln w="9525">
            <a:noFill/>
            <a:miter lim="800000"/>
            <a:headEnd/>
            <a:tailEnd/>
          </a:ln>
        </p:spPr>
      </p:pic>
      <p:graphicFrame>
        <p:nvGraphicFramePr>
          <p:cNvPr id="11" name="Таблица 10"/>
          <p:cNvGraphicFramePr>
            <a:graphicFrameLocks noGrp="1"/>
          </p:cNvGraphicFramePr>
          <p:nvPr/>
        </p:nvGraphicFramePr>
        <p:xfrm>
          <a:off x="2857488" y="3071810"/>
          <a:ext cx="6096000" cy="429768"/>
        </p:xfrm>
        <a:graphic>
          <a:graphicData uri="http://schemas.openxmlformats.org/drawingml/2006/table">
            <a:tbl>
              <a:tblPr/>
              <a:tblGrid>
                <a:gridCol w="6096000">
                  <a:extLst>
                    <a:ext uri="{9D8B030D-6E8A-4147-A177-3AD203B41FA5}">
                      <a16:colId xmlns:a16="http://schemas.microsoft.com/office/drawing/2014/main" val="20000"/>
                    </a:ext>
                  </a:extLst>
                </a:gridCol>
              </a:tblGrid>
              <a:tr h="0">
                <a:tc>
                  <a:txBody>
                    <a:bodyPr/>
                    <a:lstStyle/>
                    <a:p>
                      <a:pPr indent="450215" algn="just">
                        <a:lnSpc>
                          <a:spcPct val="115000"/>
                        </a:lnSpc>
                        <a:spcAft>
                          <a:spcPts val="0"/>
                        </a:spcAft>
                      </a:pPr>
                      <a:r>
                        <a:rPr lang="uk-UA" sz="1800" dirty="0">
                          <a:latin typeface="Arial" pitchFamily="34" charset="0"/>
                          <a:ea typeface="Times New Roman"/>
                          <a:cs typeface="Arial" pitchFamily="34" charset="0"/>
                        </a:rPr>
                        <a:t>провідні (повітряні)</a:t>
                      </a:r>
                    </a:p>
                  </a:txBody>
                  <a:tcPr marL="57150" marR="57150" marT="57150" marB="5715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2" name="Прямоугольник 11"/>
          <p:cNvSpPr/>
          <p:nvPr/>
        </p:nvSpPr>
        <p:spPr>
          <a:xfrm>
            <a:off x="3071802" y="3786190"/>
            <a:ext cx="4078681" cy="369332"/>
          </a:xfrm>
          <a:prstGeom prst="rect">
            <a:avLst/>
          </a:prstGeom>
        </p:spPr>
        <p:txBody>
          <a:bodyPr wrap="none">
            <a:spAutoFit/>
          </a:bodyPr>
          <a:lstStyle/>
          <a:p>
            <a:r>
              <a:rPr lang="uk-UA" dirty="0"/>
              <a:t>кабельні (мідні і волоконно-оптичні)</a:t>
            </a:r>
          </a:p>
        </p:txBody>
      </p:sp>
      <p:graphicFrame>
        <p:nvGraphicFramePr>
          <p:cNvPr id="13" name="Таблица 12"/>
          <p:cNvGraphicFramePr>
            <a:graphicFrameLocks noGrp="1"/>
          </p:cNvGraphicFramePr>
          <p:nvPr/>
        </p:nvGraphicFramePr>
        <p:xfrm>
          <a:off x="2857488" y="4929198"/>
          <a:ext cx="5715040" cy="429768"/>
        </p:xfrm>
        <a:graphic>
          <a:graphicData uri="http://schemas.openxmlformats.org/drawingml/2006/table">
            <a:tbl>
              <a:tblPr/>
              <a:tblGrid>
                <a:gridCol w="5715040">
                  <a:extLst>
                    <a:ext uri="{9D8B030D-6E8A-4147-A177-3AD203B41FA5}">
                      <a16:colId xmlns:a16="http://schemas.microsoft.com/office/drawing/2014/main" val="20000"/>
                    </a:ext>
                  </a:extLst>
                </a:gridCol>
              </a:tblGrid>
              <a:tr h="428628">
                <a:tc>
                  <a:txBody>
                    <a:bodyPr/>
                    <a:lstStyle/>
                    <a:p>
                      <a:pPr indent="450215" algn="just">
                        <a:lnSpc>
                          <a:spcPct val="115000"/>
                        </a:lnSpc>
                        <a:spcAft>
                          <a:spcPts val="0"/>
                        </a:spcAft>
                      </a:pPr>
                      <a:r>
                        <a:rPr lang="uk-UA" sz="1800" dirty="0">
                          <a:latin typeface="Arial" pitchFamily="34" charset="0"/>
                          <a:ea typeface="Times New Roman"/>
                          <a:cs typeface="Arial" pitchFamily="34" charset="0"/>
                        </a:rPr>
                        <a:t>радіоканали наземного і супутникового зв'язку</a:t>
                      </a:r>
                      <a:endParaRPr lang="uk-UA" sz="1100" dirty="0">
                        <a:latin typeface="Calibri"/>
                        <a:ea typeface="Times New Roman"/>
                        <a:cs typeface="Times New Roman"/>
                      </a:endParaRPr>
                    </a:p>
                  </a:txBody>
                  <a:tcPr marL="57150" marR="57150" marT="57150" marB="57150"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457200" y="277813"/>
            <a:ext cx="8229600" cy="650857"/>
          </a:xfrm>
        </p:spPr>
        <p:txBody>
          <a:bodyPr/>
          <a:lstStyle/>
          <a:p>
            <a:r>
              <a:rPr lang="uk-UA" sz="3200" i="1" dirty="0"/>
              <a:t>Провідні</a:t>
            </a:r>
            <a:r>
              <a:rPr lang="uk-UA" sz="3200" dirty="0"/>
              <a:t> (</a:t>
            </a:r>
            <a:r>
              <a:rPr lang="uk-UA" sz="3200" i="1" dirty="0"/>
              <a:t>повітряні</a:t>
            </a:r>
            <a:r>
              <a:rPr lang="uk-UA" sz="3200" dirty="0"/>
              <a:t>) </a:t>
            </a:r>
            <a:r>
              <a:rPr lang="uk-UA" sz="3200" i="1" dirty="0"/>
              <a:t>лінії зв'язку</a:t>
            </a:r>
            <a:endParaRPr lang="ru-RU" sz="3200" i="1" dirty="0"/>
          </a:p>
        </p:txBody>
      </p:sp>
      <p:sp>
        <p:nvSpPr>
          <p:cNvPr id="746499" name="Rectangle 3"/>
          <p:cNvSpPr>
            <a:spLocks noGrp="1" noChangeArrowheads="1"/>
          </p:cNvSpPr>
          <p:nvPr>
            <p:ph idx="1"/>
          </p:nvPr>
        </p:nvSpPr>
        <p:spPr>
          <a:xfrm>
            <a:off x="457200" y="1000108"/>
            <a:ext cx="8229600" cy="5130817"/>
          </a:xfrm>
        </p:spPr>
        <p:txBody>
          <a:bodyPr/>
          <a:lstStyle/>
          <a:p>
            <a:r>
              <a:rPr lang="uk-UA" sz="2000" i="1" dirty="0"/>
              <a:t>Провідні</a:t>
            </a:r>
            <a:r>
              <a:rPr lang="uk-UA" sz="2000" dirty="0"/>
              <a:t> (</a:t>
            </a:r>
            <a:r>
              <a:rPr lang="uk-UA" sz="2000" i="1" dirty="0"/>
              <a:t>повітряні</a:t>
            </a:r>
            <a:r>
              <a:rPr lang="uk-UA" sz="2000" dirty="0"/>
              <a:t>) лінії зв'язку являють собою провід без якої-небудь ізоляції чи </a:t>
            </a:r>
            <a:r>
              <a:rPr lang="uk-UA" sz="2000" dirty="0" err="1"/>
              <a:t>опльоток</a:t>
            </a:r>
            <a:r>
              <a:rPr lang="uk-UA" sz="2000" dirty="0"/>
              <a:t>, які екранують, прокладений між стовпами і висячій в повітрі. </a:t>
            </a:r>
          </a:p>
          <a:p>
            <a:endParaRPr lang="uk-UA" sz="2000" dirty="0"/>
          </a:p>
          <a:p>
            <a:r>
              <a:rPr lang="uk-UA" sz="2000" dirty="0"/>
              <a:t>По таких лініях зв'язку традиційно передаються телефонні чи телеграфні сигнали, але при відсутності інших можливостей ці лінії використовуються і для передачі комп'ютерних даних. </a:t>
            </a:r>
          </a:p>
          <a:p>
            <a:endParaRPr lang="uk-UA" sz="2000" dirty="0"/>
          </a:p>
          <a:p>
            <a:r>
              <a:rPr lang="uk-UA" sz="2000" dirty="0"/>
              <a:t>Швидкісні якості і перешкодозахищеність не краща. </a:t>
            </a:r>
          </a:p>
          <a:p>
            <a:endParaRPr lang="uk-UA" sz="2000" dirty="0"/>
          </a:p>
          <a:p>
            <a:r>
              <a:rPr lang="uk-UA" sz="2000" dirty="0"/>
              <a:t>Сьогодні повітряні лінії зв'язку швидко витісняються кабельними.</a:t>
            </a:r>
          </a:p>
          <a:p>
            <a:pPr lvl="0"/>
            <a:endParaRPr lang="uk-UA" sz="20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01F4893E-C5D1-4BC6-A218-B8F2CF1DD338}" type="slidenum">
              <a:rPr lang="ru-RU" altLang="en-US"/>
              <a:pPr/>
              <a:t>119</a:t>
            </a:fld>
            <a:r>
              <a:rPr lang="ru-RU" altLang="en-US" dirty="0"/>
              <a:t> из 45</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a:xfrm>
            <a:off x="457200" y="277813"/>
            <a:ext cx="8229600" cy="650857"/>
          </a:xfrm>
        </p:spPr>
        <p:txBody>
          <a:bodyPr/>
          <a:lstStyle/>
          <a:p>
            <a:r>
              <a:rPr lang="uk-UA" sz="3600" dirty="0">
                <a:solidFill>
                  <a:schemeClr val="tx1"/>
                </a:solidFill>
                <a:latin typeface="+mj-lt"/>
                <a:ea typeface="+mj-ea"/>
                <a:cs typeface="+mj-cs"/>
              </a:rPr>
              <a:t>Телекомунікаційні технології</a:t>
            </a:r>
            <a:endParaRPr lang="ru-RU" sz="3600" dirty="0"/>
          </a:p>
        </p:txBody>
      </p:sp>
      <p:sp>
        <p:nvSpPr>
          <p:cNvPr id="765955" name="Rectangle 3"/>
          <p:cNvSpPr>
            <a:spLocks noGrp="1" noChangeArrowheads="1"/>
          </p:cNvSpPr>
          <p:nvPr>
            <p:ph idx="1"/>
          </p:nvPr>
        </p:nvSpPr>
        <p:spPr>
          <a:xfrm>
            <a:off x="457200" y="1000108"/>
            <a:ext cx="8229600" cy="5130817"/>
          </a:xfrm>
        </p:spPr>
        <p:txBody>
          <a:bodyPr/>
          <a:lstStyle/>
          <a:p>
            <a:r>
              <a:rPr lang="uk-UA" sz="2400" dirty="0">
                <a:solidFill>
                  <a:schemeClr val="tx1"/>
                </a:solidFill>
                <a:latin typeface="+mn-lt"/>
                <a:ea typeface="+mn-ea"/>
                <a:cs typeface="+mn-cs"/>
              </a:rPr>
              <a:t>Спосіб реалізації перенесення даних (інформації) в просторі, що забезпечує певний гарантований рівень якості обслуговування в мережі називається </a:t>
            </a:r>
            <a:r>
              <a:rPr lang="uk-UA" sz="2400" b="1" dirty="0">
                <a:solidFill>
                  <a:schemeClr val="tx1"/>
                </a:solidFill>
                <a:latin typeface="+mn-lt"/>
                <a:ea typeface="+mn-ea"/>
                <a:cs typeface="+mn-cs"/>
              </a:rPr>
              <a:t>телекомунікаційною технологією (</a:t>
            </a:r>
            <a:r>
              <a:rPr lang="en-US" sz="2400" b="1" dirty="0">
                <a:solidFill>
                  <a:schemeClr val="tx1"/>
                </a:solidFill>
                <a:latin typeface="+mn-lt"/>
                <a:ea typeface="+mn-ea"/>
                <a:cs typeface="+mn-cs"/>
              </a:rPr>
              <a:t>Telecommunication technology</a:t>
            </a:r>
            <a:r>
              <a:rPr lang="uk-UA" sz="2400" b="1" dirty="0">
                <a:solidFill>
                  <a:schemeClr val="tx1"/>
                </a:solidFill>
                <a:latin typeface="+mn-lt"/>
                <a:ea typeface="+mn-ea"/>
                <a:cs typeface="+mn-cs"/>
              </a:rPr>
              <a:t>)</a:t>
            </a:r>
          </a:p>
          <a:p>
            <a:r>
              <a:rPr lang="uk-UA" sz="2400" i="1" dirty="0">
                <a:solidFill>
                  <a:schemeClr val="tx1"/>
                </a:solidFill>
                <a:latin typeface="+mn-lt"/>
                <a:ea typeface="+mn-ea"/>
                <a:cs typeface="+mn-cs"/>
              </a:rPr>
              <a:t>Термін </a:t>
            </a:r>
            <a:r>
              <a:rPr lang="uk-UA" sz="2400" b="1" i="1" dirty="0">
                <a:solidFill>
                  <a:schemeClr val="tx1"/>
                </a:solidFill>
                <a:latin typeface="+mn-lt"/>
                <a:ea typeface="+mn-ea"/>
                <a:cs typeface="+mn-cs"/>
              </a:rPr>
              <a:t>«режим перенесення» </a:t>
            </a:r>
            <a:r>
              <a:rPr lang="uk-UA" sz="2400" i="1" dirty="0">
                <a:solidFill>
                  <a:schemeClr val="tx1"/>
                </a:solidFill>
                <a:latin typeface="+mn-lt"/>
                <a:ea typeface="+mn-ea"/>
                <a:cs typeface="+mn-cs"/>
              </a:rPr>
              <a:t>(</a:t>
            </a:r>
            <a:r>
              <a:rPr lang="uk-UA" sz="2400" i="1" dirty="0" err="1">
                <a:solidFill>
                  <a:schemeClr val="tx1"/>
                </a:solidFill>
                <a:latin typeface="+mn-lt"/>
                <a:ea typeface="+mn-ea"/>
                <a:cs typeface="+mn-cs"/>
              </a:rPr>
              <a:t>Transfer</a:t>
            </a:r>
            <a:r>
              <a:rPr lang="uk-UA" sz="2400" i="1" dirty="0">
                <a:solidFill>
                  <a:schemeClr val="tx1"/>
                </a:solidFill>
                <a:latin typeface="+mn-lt"/>
                <a:ea typeface="+mn-ea"/>
                <a:cs typeface="+mn-cs"/>
              </a:rPr>
              <a:t> </a:t>
            </a:r>
            <a:r>
              <a:rPr lang="uk-UA" sz="2400" i="1" dirty="0" err="1">
                <a:solidFill>
                  <a:schemeClr val="tx1"/>
                </a:solidFill>
                <a:latin typeface="+mn-lt"/>
                <a:ea typeface="+mn-ea"/>
                <a:cs typeface="+mn-cs"/>
              </a:rPr>
              <a:t>Mode</a:t>
            </a:r>
            <a:r>
              <a:rPr lang="uk-UA" sz="2400" i="1" dirty="0">
                <a:solidFill>
                  <a:schemeClr val="tx1"/>
                </a:solidFill>
                <a:latin typeface="+mn-lt"/>
                <a:ea typeface="+mn-ea"/>
                <a:cs typeface="+mn-cs"/>
              </a:rPr>
              <a:t>) узагальнено розуміють як сукупність методів мультиплексування, передавання та комутації, за допомогою яких у телекомунікаційній мережі уможливлюється транспортування інформації від джерела до одержувача.</a:t>
            </a:r>
          </a:p>
          <a:p>
            <a:endParaRPr lang="uk-UA" sz="2400" dirty="0">
              <a:solidFill>
                <a:schemeClr val="tx1"/>
              </a:solidFill>
              <a:latin typeface="+mn-lt"/>
              <a:ea typeface="+mn-ea"/>
              <a:cs typeface="+mn-cs"/>
            </a:endParaRP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E0D73DCB-A2E0-40B2-9C75-D26F0AD0D244}" type="slidenum">
              <a:rPr lang="ru-RU" altLang="en-US"/>
              <a:pPr/>
              <a:t>12</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a:xfrm>
            <a:off x="457200" y="277813"/>
            <a:ext cx="8229600" cy="722295"/>
          </a:xfrm>
        </p:spPr>
        <p:txBody>
          <a:bodyPr/>
          <a:lstStyle/>
          <a:p>
            <a:pPr lvl="1"/>
            <a:r>
              <a:rPr lang="uk-UA" sz="3200" i="1" dirty="0"/>
              <a:t>Кабельні лінії</a:t>
            </a:r>
            <a:endParaRPr lang="uk-UA" sz="3200" dirty="0">
              <a:solidFill>
                <a:schemeClr val="tx1"/>
              </a:solidFill>
            </a:endParaRPr>
          </a:p>
        </p:txBody>
      </p:sp>
      <p:sp>
        <p:nvSpPr>
          <p:cNvPr id="747523" name="Rectangle 3"/>
          <p:cNvSpPr>
            <a:spLocks noGrp="1" noChangeArrowheads="1"/>
          </p:cNvSpPr>
          <p:nvPr>
            <p:ph idx="1"/>
          </p:nvPr>
        </p:nvSpPr>
        <p:spPr>
          <a:xfrm>
            <a:off x="457200" y="857232"/>
            <a:ext cx="8229600" cy="5072098"/>
          </a:xfrm>
        </p:spPr>
        <p:txBody>
          <a:bodyPr/>
          <a:lstStyle/>
          <a:p>
            <a:r>
              <a:rPr lang="uk-UA" sz="2400" i="1" dirty="0"/>
              <a:t>Кабельні лінії</a:t>
            </a:r>
            <a:r>
              <a:rPr lang="uk-UA" sz="2400" dirty="0"/>
              <a:t> являють собою досить складну конструкцію. Кабель складається з провідників, укладених у кілька шарів ізоляції: електричної, електромагнітної, механічної, а також, можливо, кліматичної. </a:t>
            </a:r>
          </a:p>
          <a:p>
            <a:r>
              <a:rPr lang="uk-UA" sz="2400" dirty="0"/>
              <a:t>Кабель може бути оснащений </a:t>
            </a:r>
            <a:r>
              <a:rPr lang="uk-UA" sz="2400" dirty="0" err="1"/>
              <a:t>роз'ємами</a:t>
            </a:r>
            <a:r>
              <a:rPr lang="uk-UA" sz="2400" dirty="0"/>
              <a:t>, що дозволяють швидко виконувати приєднання до нього різного устаткування.</a:t>
            </a:r>
          </a:p>
          <a:p>
            <a:r>
              <a:rPr lang="uk-UA" sz="2400" dirty="0"/>
              <a:t> У комп'ютерних мережах застосовуються три основних типи кабелю: </a:t>
            </a:r>
          </a:p>
          <a:p>
            <a:pPr>
              <a:buFont typeface="Wingdings" pitchFamily="2" charset="2"/>
              <a:buChar char="q"/>
            </a:pPr>
            <a:r>
              <a:rPr lang="uk-UA" sz="2000" i="1" dirty="0">
                <a:solidFill>
                  <a:schemeClr val="accent6"/>
                </a:solidFill>
              </a:rPr>
              <a:t>кабелі на основі скручених пар мідних проводів</a:t>
            </a:r>
            <a:r>
              <a:rPr lang="uk-UA" sz="2000" dirty="0">
                <a:solidFill>
                  <a:schemeClr val="accent6"/>
                </a:solidFill>
              </a:rPr>
              <a:t> </a:t>
            </a:r>
          </a:p>
          <a:p>
            <a:pPr>
              <a:buFont typeface="Wingdings" pitchFamily="2" charset="2"/>
              <a:buChar char="q"/>
            </a:pPr>
            <a:r>
              <a:rPr lang="uk-UA" sz="2000" i="1" dirty="0">
                <a:solidFill>
                  <a:schemeClr val="accent6"/>
                </a:solidFill>
              </a:rPr>
              <a:t>коаксіальні кабелі з мідною жилою</a:t>
            </a:r>
            <a:r>
              <a:rPr lang="uk-UA" sz="2000" dirty="0">
                <a:solidFill>
                  <a:schemeClr val="accent6"/>
                </a:solidFill>
              </a:rPr>
              <a:t> </a:t>
            </a:r>
          </a:p>
          <a:p>
            <a:pPr>
              <a:buFont typeface="Wingdings" pitchFamily="2" charset="2"/>
              <a:buChar char="q"/>
            </a:pPr>
            <a:r>
              <a:rPr lang="uk-UA" sz="2000" i="1" dirty="0">
                <a:solidFill>
                  <a:schemeClr val="accent6"/>
                </a:solidFill>
              </a:rPr>
              <a:t>волоконно-оптичні кабелі</a:t>
            </a:r>
          </a:p>
          <a:p>
            <a:pPr lvl="0"/>
            <a:endParaRPr lang="uk-UA" sz="2400" dirty="0"/>
          </a:p>
          <a:p>
            <a:pPr lvl="0"/>
            <a:endParaRPr lang="ru-RU" sz="24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4014803"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D8841D64-B906-4769-9DA3-92377BC2E8E9}" type="slidenum">
              <a:rPr lang="ru-RU" altLang="en-US"/>
              <a:pPr/>
              <a:t>120</a:t>
            </a:fld>
            <a:r>
              <a:rPr lang="ru-RU" altLang="en-US" dirty="0"/>
              <a:t> из 45</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457200" y="277813"/>
            <a:ext cx="8229600" cy="650857"/>
          </a:xfrm>
        </p:spPr>
        <p:txBody>
          <a:bodyPr/>
          <a:lstStyle/>
          <a:p>
            <a:r>
              <a:rPr lang="uk-UA" sz="3200" i="1" dirty="0"/>
              <a:t>Кручена пара та </a:t>
            </a:r>
            <a:r>
              <a:rPr lang="uk-UA" sz="3200" i="1" dirty="0" err="1"/>
              <a:t>коаксиал</a:t>
            </a:r>
            <a:endParaRPr lang="ru-RU" sz="3200" dirty="0"/>
          </a:p>
        </p:txBody>
      </p:sp>
      <p:sp>
        <p:nvSpPr>
          <p:cNvPr id="748547" name="Rectangle 3"/>
          <p:cNvSpPr>
            <a:spLocks noGrp="1" noChangeArrowheads="1"/>
          </p:cNvSpPr>
          <p:nvPr>
            <p:ph idx="1"/>
          </p:nvPr>
        </p:nvSpPr>
        <p:spPr>
          <a:xfrm>
            <a:off x="457200" y="1000108"/>
            <a:ext cx="8229600" cy="4929222"/>
          </a:xfrm>
        </p:spPr>
        <p:txBody>
          <a:bodyPr/>
          <a:lstStyle/>
          <a:p>
            <a:pPr>
              <a:buNone/>
            </a:pPr>
            <a:r>
              <a:rPr lang="uk-UA" sz="1800" b="1" dirty="0"/>
              <a:t>	</a:t>
            </a:r>
            <a:r>
              <a:rPr lang="uk-UA" sz="2000" b="1" i="1" dirty="0">
                <a:solidFill>
                  <a:srgbClr val="C00000"/>
                </a:solidFill>
              </a:rPr>
              <a:t>Кручена пара </a:t>
            </a:r>
            <a:r>
              <a:rPr lang="uk-UA" sz="2000" dirty="0"/>
              <a:t>існує в </a:t>
            </a:r>
            <a:r>
              <a:rPr lang="uk-UA" sz="2000" i="1" dirty="0"/>
              <a:t>екранованому варіанті </a:t>
            </a:r>
            <a:r>
              <a:rPr lang="uk-UA" sz="2000" dirty="0"/>
              <a:t>(</a:t>
            </a:r>
            <a:r>
              <a:rPr lang="uk-UA" sz="2000" i="1" dirty="0" err="1"/>
              <a:t>Shielded</a:t>
            </a:r>
            <a:r>
              <a:rPr lang="uk-UA" sz="2000" i="1" dirty="0"/>
              <a:t> </a:t>
            </a:r>
            <a:r>
              <a:rPr lang="uk-UA" sz="2000" i="1" dirty="0" err="1"/>
              <a:t>Twistedpair</a:t>
            </a:r>
            <a:r>
              <a:rPr lang="uk-UA" sz="2000" i="1" dirty="0"/>
              <a:t>, STP</a:t>
            </a:r>
            <a:r>
              <a:rPr lang="uk-UA" sz="2000" dirty="0"/>
              <a:t>), коли пари мідних проводів обертається в ізоляційний екран, і </a:t>
            </a:r>
            <a:r>
              <a:rPr lang="uk-UA" sz="2000" i="1" dirty="0"/>
              <a:t>неекранованому</a:t>
            </a:r>
            <a:r>
              <a:rPr lang="uk-UA" sz="2000" dirty="0"/>
              <a:t> (</a:t>
            </a:r>
            <a:r>
              <a:rPr lang="uk-UA" sz="2000" i="1" dirty="0" err="1"/>
              <a:t>Unshielded</a:t>
            </a:r>
            <a:r>
              <a:rPr lang="uk-UA" sz="2000" i="1" dirty="0"/>
              <a:t> </a:t>
            </a:r>
            <a:r>
              <a:rPr lang="uk-UA" sz="2000" i="1" dirty="0" err="1"/>
              <a:t>Twistedpair</a:t>
            </a:r>
            <a:r>
              <a:rPr lang="uk-UA" sz="2000" i="1" dirty="0"/>
              <a:t>, UTP)</a:t>
            </a:r>
            <a:r>
              <a:rPr lang="uk-UA" sz="2000" dirty="0"/>
              <a:t>, коли ізоляційна обгортка відсутня. </a:t>
            </a:r>
          </a:p>
          <a:p>
            <a:pPr>
              <a:buNone/>
            </a:pPr>
            <a:r>
              <a:rPr lang="uk-UA" sz="2000" dirty="0"/>
              <a:t>	Скручування проводів знижує вплив зовнішніх перешкод на корисні сигнали, що передаються по кабелю. </a:t>
            </a:r>
          </a:p>
          <a:p>
            <a:pPr>
              <a:buNone/>
            </a:pPr>
            <a:r>
              <a:rPr lang="uk-UA" sz="2000" i="1" dirty="0"/>
              <a:t>	</a:t>
            </a:r>
          </a:p>
          <a:p>
            <a:pPr>
              <a:buNone/>
            </a:pPr>
            <a:r>
              <a:rPr lang="uk-UA" sz="2000" b="1" i="1" dirty="0"/>
              <a:t>	</a:t>
            </a:r>
            <a:r>
              <a:rPr lang="uk-UA" sz="2000" b="1" i="1" dirty="0">
                <a:solidFill>
                  <a:srgbClr val="C00000"/>
                </a:solidFill>
              </a:rPr>
              <a:t>Коаксіальний кабель</a:t>
            </a:r>
            <a:r>
              <a:rPr lang="uk-UA" sz="2000" dirty="0"/>
              <a:t> (</a:t>
            </a:r>
            <a:r>
              <a:rPr lang="uk-UA" sz="2000" i="1" dirty="0" err="1"/>
              <a:t>coaxial</a:t>
            </a:r>
            <a:r>
              <a:rPr lang="uk-UA" sz="2000" dirty="0"/>
              <a:t>) має несиметричну конструкцію і складається з внутрішньої мідної жили й </a:t>
            </a:r>
            <a:r>
              <a:rPr lang="uk-UA" sz="2000" dirty="0" err="1"/>
              <a:t>опльотки</a:t>
            </a:r>
            <a:r>
              <a:rPr lang="uk-UA" sz="2000" dirty="0"/>
              <a:t>, відділеної від жили шаром ізоляції. </a:t>
            </a:r>
          </a:p>
          <a:p>
            <a:pPr>
              <a:buNone/>
            </a:pPr>
            <a:r>
              <a:rPr lang="uk-UA" sz="2000" dirty="0"/>
              <a:t>	Існує кілька типів коаксіального кабелю, що відрізняються характеристиками й областями застосування — для локальних мереж, для глобальних мереж, для кабельного телебачення і т.п. </a:t>
            </a:r>
            <a:endParaRPr lang="uk-UA" sz="2000" b="1" i="1" dirty="0"/>
          </a:p>
          <a:p>
            <a:pPr lvl="0"/>
            <a:endParaRPr lang="uk-UA" sz="1800" dirty="0"/>
          </a:p>
          <a:p>
            <a:pPr lvl="0">
              <a:buNone/>
            </a:pPr>
            <a:endParaRPr lang="uk-UA" sz="2800" dirty="0">
              <a:solidFill>
                <a:schemeClr val="tx1"/>
              </a:solidFill>
              <a:latin typeface="+mn-lt"/>
              <a:ea typeface="+mn-ea"/>
              <a:cs typeface="+mn-cs"/>
            </a:endParaRP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D84B90A7-45A3-4E60-BB7D-E45B35D7004F}" type="slidenum">
              <a:rPr lang="ru-RU" altLang="en-US"/>
              <a:pPr/>
              <a:t>121</a:t>
            </a:fld>
            <a:r>
              <a:rPr lang="ru-RU" altLang="en-US" dirty="0"/>
              <a:t> из 45</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277813"/>
            <a:ext cx="8229600" cy="579419"/>
          </a:xfrm>
        </p:spPr>
        <p:txBody>
          <a:bodyPr/>
          <a:lstStyle/>
          <a:p>
            <a:r>
              <a:rPr lang="uk-UA" sz="2800" i="1" dirty="0"/>
              <a:t>Волоконно-оптичний кабель</a:t>
            </a:r>
            <a:endParaRPr lang="ru-RU" sz="2800" dirty="0"/>
          </a:p>
        </p:txBody>
      </p:sp>
      <p:sp>
        <p:nvSpPr>
          <p:cNvPr id="749571" name="Rectangle 3"/>
          <p:cNvSpPr>
            <a:spLocks noGrp="1" noChangeArrowheads="1"/>
          </p:cNvSpPr>
          <p:nvPr>
            <p:ph idx="1"/>
          </p:nvPr>
        </p:nvSpPr>
        <p:spPr>
          <a:xfrm>
            <a:off x="457200" y="4714884"/>
            <a:ext cx="8229600" cy="1416041"/>
          </a:xfrm>
        </p:spPr>
        <p:txBody>
          <a:bodyPr/>
          <a:lstStyle/>
          <a:p>
            <a:pPr>
              <a:lnSpc>
                <a:spcPct val="80000"/>
              </a:lnSpc>
              <a:buNone/>
            </a:pPr>
            <a:r>
              <a:rPr lang="uk-UA" sz="2400" dirty="0">
                <a:solidFill>
                  <a:schemeClr val="tx1"/>
                </a:solidFill>
                <a:latin typeface="+mn-lt"/>
                <a:ea typeface="+mn-ea"/>
                <a:cs typeface="+mn-cs"/>
              </a:rPr>
              <a:t>	</a:t>
            </a:r>
          </a:p>
          <a:p>
            <a:pPr>
              <a:lnSpc>
                <a:spcPct val="80000"/>
              </a:lnSpc>
            </a:pPr>
            <a:endParaRPr lang="ru-RU" sz="2400" dirty="0"/>
          </a:p>
        </p:txBody>
      </p:sp>
      <p:sp>
        <p:nvSpPr>
          <p:cNvPr id="4" name="Дата 3"/>
          <p:cNvSpPr>
            <a:spLocks noGrp="1"/>
          </p:cNvSpPr>
          <p:nvPr>
            <p:ph type="dt" sz="half" idx="10"/>
          </p:nvPr>
        </p:nvSpPr>
        <p:spPr>
          <a:xfrm>
            <a:off x="1071538" y="6286520"/>
            <a:ext cx="1547812" cy="457200"/>
          </a:xfrm>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733BD1D4-8DB9-475F-8250-BEFCAE50FEA2}" type="slidenum">
              <a:rPr lang="ru-RU" altLang="en-US"/>
              <a:pPr/>
              <a:t>122</a:t>
            </a:fld>
            <a:r>
              <a:rPr lang="ru-RU" altLang="en-US" dirty="0"/>
              <a:t> из </a:t>
            </a:r>
            <a:r>
              <a:rPr lang="uk-UA" altLang="en-US" dirty="0"/>
              <a:t>45</a:t>
            </a:r>
            <a:endParaRPr lang="ru-RU" altLang="en-US" dirty="0"/>
          </a:p>
        </p:txBody>
      </p:sp>
      <p:pic>
        <p:nvPicPr>
          <p:cNvPr id="9"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32769" name="Rectangle 1"/>
          <p:cNvSpPr>
            <a:spLocks noChangeArrowheads="1"/>
          </p:cNvSpPr>
          <p:nvPr/>
        </p:nvSpPr>
        <p:spPr bwMode="auto">
          <a:xfrm>
            <a:off x="357158" y="928670"/>
            <a:ext cx="821537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uk-UA" sz="2400" i="1" dirty="0">
                <a:latin typeface="+mn-lt"/>
              </a:rPr>
              <a:t>	</a:t>
            </a:r>
            <a:r>
              <a:rPr lang="uk-UA" sz="2400" i="1" dirty="0">
                <a:solidFill>
                  <a:srgbClr val="C00000"/>
                </a:solidFill>
                <a:latin typeface="+mn-lt"/>
              </a:rPr>
              <a:t>Волоконно-оптичний кабель</a:t>
            </a:r>
            <a:r>
              <a:rPr lang="uk-UA" sz="2400" dirty="0">
                <a:latin typeface="+mn-lt"/>
              </a:rPr>
              <a:t> (</a:t>
            </a:r>
            <a:r>
              <a:rPr lang="uk-UA" sz="2400" i="1" dirty="0" err="1">
                <a:latin typeface="+mn-lt"/>
              </a:rPr>
              <a:t>optical</a:t>
            </a:r>
            <a:r>
              <a:rPr lang="uk-UA" sz="2400" i="1" dirty="0">
                <a:latin typeface="+mn-lt"/>
              </a:rPr>
              <a:t> </a:t>
            </a:r>
            <a:r>
              <a:rPr lang="uk-UA" sz="2400" i="1" dirty="0" err="1">
                <a:latin typeface="+mn-lt"/>
              </a:rPr>
              <a:t>fiber</a:t>
            </a:r>
            <a:r>
              <a:rPr lang="uk-UA" sz="2400" dirty="0">
                <a:latin typeface="+mn-lt"/>
              </a:rPr>
              <a:t>) складається з тонких (5-60 мікрон) волокон, по яких поширюються світлові сигнали. </a:t>
            </a:r>
          </a:p>
          <a:p>
            <a:r>
              <a:rPr lang="uk-UA" sz="2400" dirty="0">
                <a:latin typeface="+mn-lt"/>
              </a:rPr>
              <a:t>	Це найбільш якісний тип кабелю — він забезпечує передачу даних з дуже високою швидкістю (до 10 </a:t>
            </a:r>
            <a:r>
              <a:rPr lang="uk-UA" sz="2400" dirty="0" err="1">
                <a:latin typeface="+mn-lt"/>
              </a:rPr>
              <a:t>Гбит</a:t>
            </a:r>
            <a:r>
              <a:rPr lang="uk-UA" sz="2400" dirty="0">
                <a:latin typeface="+mn-lt"/>
              </a:rPr>
              <a:t>/с і вище) і до того ж краще інших типів передавальної середовища забезпечує захист даних від зовнішніх перешкод.</a:t>
            </a:r>
          </a:p>
          <a:p>
            <a:pPr marL="0" marR="0" lvl="0" indent="0" algn="just" defTabSz="914400" rtl="0" eaLnBrk="0" fontAlgn="base" latinLnBrk="0" hangingPunct="0">
              <a:lnSpc>
                <a:spcPct val="100000"/>
              </a:lnSpc>
              <a:spcBef>
                <a:spcPct val="0"/>
              </a:spcBef>
              <a:spcAft>
                <a:spcPct val="0"/>
              </a:spcAft>
              <a:buClrTx/>
              <a:buSzTx/>
              <a:tabLst>
                <a:tab pos="457200" algn="l"/>
              </a:tabLst>
            </a:pP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457200" y="277813"/>
            <a:ext cx="8229600" cy="865171"/>
          </a:xfrm>
        </p:spPr>
        <p:txBody>
          <a:bodyPr/>
          <a:lstStyle/>
          <a:p>
            <a:pPr algn="ctr"/>
            <a:r>
              <a:rPr lang="uk-UA" sz="2800" dirty="0"/>
              <a:t>Радіоканали наземного і супутникового зв'язку</a:t>
            </a:r>
          </a:p>
        </p:txBody>
      </p:sp>
      <p:sp>
        <p:nvSpPr>
          <p:cNvPr id="750595" name="Rectangle 3"/>
          <p:cNvSpPr>
            <a:spLocks noGrp="1" noChangeArrowheads="1"/>
          </p:cNvSpPr>
          <p:nvPr>
            <p:ph idx="1"/>
          </p:nvPr>
        </p:nvSpPr>
        <p:spPr>
          <a:xfrm>
            <a:off x="457200" y="1142984"/>
            <a:ext cx="8229600" cy="4987941"/>
          </a:xfrm>
        </p:spPr>
        <p:txBody>
          <a:bodyPr/>
          <a:lstStyle/>
          <a:p>
            <a:r>
              <a:rPr lang="uk-UA" sz="2000" dirty="0"/>
              <a:t>Радіоканали наземного і супутникового зв'язку утворяться за допомогою передавача і приймача радіохвиль. </a:t>
            </a:r>
          </a:p>
          <a:p>
            <a:r>
              <a:rPr lang="uk-UA" sz="2000" dirty="0"/>
              <a:t>Існує велика кількість різних типів радіоканалів, що відрізняються як використовуваним частотним діапазоном, так і дальністю каналу. </a:t>
            </a:r>
          </a:p>
          <a:p>
            <a:r>
              <a:rPr lang="uk-UA" sz="2000" dirty="0"/>
              <a:t>Діапазони коротких, середніх і довгих хвиль (KХ, СХ і </a:t>
            </a:r>
            <a:r>
              <a:rPr lang="uk-UA" sz="2000" dirty="0" err="1"/>
              <a:t>ДХ</a:t>
            </a:r>
            <a:r>
              <a:rPr lang="uk-UA" sz="2000" dirty="0"/>
              <a:t>), називають також діапазонами амплітудної модуляції (</a:t>
            </a:r>
            <a:r>
              <a:rPr lang="uk-UA" sz="2000" i="1" dirty="0" err="1"/>
              <a:t>Amplitude</a:t>
            </a:r>
            <a:r>
              <a:rPr lang="uk-UA" sz="2000" i="1" dirty="0"/>
              <a:t> </a:t>
            </a:r>
            <a:r>
              <a:rPr lang="uk-UA" sz="2000" i="1" dirty="0" err="1"/>
              <a:t>Modulation</a:t>
            </a:r>
            <a:r>
              <a:rPr lang="uk-UA" sz="2000" i="1" dirty="0"/>
              <a:t>, AM</a:t>
            </a:r>
            <a:r>
              <a:rPr lang="uk-UA" sz="2000" dirty="0"/>
              <a:t>) по типі використовуваного в них методу модуляції сигналу, забезпечують далекий зв'язок, але при невисокій швидкості передачі даних. </a:t>
            </a:r>
            <a:endParaRPr lang="uk-UA" sz="2400" dirty="0"/>
          </a:p>
          <a:p>
            <a:r>
              <a:rPr lang="uk-UA" sz="2000" dirty="0"/>
              <a:t>Більш швидкісними є канали, що працюють на діапазонах ультракоротких хвиль (УКВ), для яких характерна частотна модуляція (</a:t>
            </a:r>
            <a:r>
              <a:rPr lang="uk-UA" sz="2000" i="1" dirty="0" err="1"/>
              <a:t>Frequency</a:t>
            </a:r>
            <a:r>
              <a:rPr lang="uk-UA" sz="2000" i="1" dirty="0"/>
              <a:t> </a:t>
            </a:r>
            <a:r>
              <a:rPr lang="uk-UA" sz="2000" i="1" dirty="0" err="1"/>
              <a:t>Modulation</a:t>
            </a:r>
            <a:r>
              <a:rPr lang="uk-UA" sz="2000" dirty="0"/>
              <a:t>, </a:t>
            </a:r>
            <a:r>
              <a:rPr lang="uk-UA" sz="2000" i="1" dirty="0"/>
              <a:t>FM</a:t>
            </a:r>
            <a:r>
              <a:rPr lang="uk-UA" sz="2000" dirty="0"/>
              <a:t>), а також діапазонах надвисоких частот (</a:t>
            </a:r>
            <a:r>
              <a:rPr lang="uk-UA" sz="2000" i="1" dirty="0"/>
              <a:t>НВЧ </a:t>
            </a:r>
            <a:r>
              <a:rPr lang="uk-UA" sz="2000" dirty="0"/>
              <a:t>чи </a:t>
            </a:r>
            <a:r>
              <a:rPr lang="uk-UA" sz="2000" i="1" dirty="0" err="1"/>
              <a:t>microwaves</a:t>
            </a:r>
            <a:r>
              <a:rPr lang="uk-UA" sz="2000" dirty="0"/>
              <a:t>). </a:t>
            </a:r>
          </a:p>
          <a:p>
            <a:pPr lvl="0"/>
            <a:endParaRPr lang="uk-UA" sz="2800" dirty="0">
              <a:solidFill>
                <a:schemeClr val="tx1"/>
              </a:solidFill>
              <a:latin typeface="+mn-lt"/>
              <a:ea typeface="+mn-ea"/>
              <a:cs typeface="+mn-cs"/>
            </a:endParaRPr>
          </a:p>
        </p:txBody>
      </p:sp>
      <p:sp>
        <p:nvSpPr>
          <p:cNvPr id="47"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48"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49" name="Номер слайда 5"/>
          <p:cNvSpPr>
            <a:spLocks noGrp="1"/>
          </p:cNvSpPr>
          <p:nvPr>
            <p:ph type="sldNum" sz="quarter" idx="12"/>
          </p:nvPr>
        </p:nvSpPr>
        <p:spPr/>
        <p:txBody>
          <a:bodyPr/>
          <a:lstStyle/>
          <a:p>
            <a:fld id="{5A054009-8CC3-41DB-A156-F4E2E95DA30F}" type="slidenum">
              <a:rPr lang="ru-RU" altLang="en-US"/>
              <a:pPr/>
              <a:t>123</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457200" y="277813"/>
            <a:ext cx="8229600" cy="579419"/>
          </a:xfrm>
        </p:spPr>
        <p:txBody>
          <a:bodyPr/>
          <a:lstStyle/>
          <a:p>
            <a:r>
              <a:rPr lang="uk-UA" sz="3200" i="1" dirty="0"/>
              <a:t>УКВ та СВЧ</a:t>
            </a:r>
          </a:p>
        </p:txBody>
      </p:sp>
      <p:sp>
        <p:nvSpPr>
          <p:cNvPr id="763907" name="Rectangle 3"/>
          <p:cNvSpPr>
            <a:spLocks noGrp="1" noChangeArrowheads="1"/>
          </p:cNvSpPr>
          <p:nvPr>
            <p:ph idx="1"/>
          </p:nvPr>
        </p:nvSpPr>
        <p:spPr>
          <a:xfrm>
            <a:off x="457200" y="1000108"/>
            <a:ext cx="8229600" cy="5130817"/>
          </a:xfrm>
        </p:spPr>
        <p:txBody>
          <a:bodyPr/>
          <a:lstStyle/>
          <a:p>
            <a:r>
              <a:rPr lang="uk-UA" sz="2000" dirty="0"/>
              <a:t>У діапазоні НВЧ (понад 4 Ггц) сигнали вже не відбиваються іоносферою Землі і для стійкого зв'язку потрібно наявність прямої видимості між передавачем і приймачем. Тому такі частоти використовують або супутникові канали, або радіорелейні канали, де ця умова виконується.</a:t>
            </a:r>
          </a:p>
          <a:p>
            <a:endParaRPr lang="uk-UA" sz="2000" dirty="0"/>
          </a:p>
          <a:p>
            <a:pPr lvl="0"/>
            <a:endParaRPr lang="uk-UA" sz="2000" dirty="0">
              <a:solidFill>
                <a:schemeClr val="tx1"/>
              </a:solidFill>
              <a:latin typeface="+mn-lt"/>
              <a:ea typeface="+mn-ea"/>
              <a:cs typeface="+mn-cs"/>
            </a:endParaRPr>
          </a:p>
          <a:p>
            <a:endParaRPr lang="uk-UA" sz="2000" dirty="0">
              <a:solidFill>
                <a:schemeClr val="tx1"/>
              </a:solidFill>
              <a:latin typeface="+mn-lt"/>
              <a:ea typeface="+mn-ea"/>
              <a:cs typeface="+mn-cs"/>
            </a:endParaRP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7364D6D9-E355-4C63-B16B-FDD2F833A965}" type="slidenum">
              <a:rPr lang="ru-RU" altLang="en-US"/>
              <a:pPr/>
              <a:t>124</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descr="https://www.intuit.ru/EDI/11_04_18_2/1523398877-17984/tutorial/37/objects/7/files/07-15.jpg"/>
          <p:cNvPicPr/>
          <p:nvPr/>
        </p:nvPicPr>
        <p:blipFill>
          <a:blip r:embed="rId3"/>
          <a:srcRect/>
          <a:stretch>
            <a:fillRect/>
          </a:stretch>
        </p:blipFill>
        <p:spPr bwMode="auto">
          <a:xfrm>
            <a:off x="1857356" y="2928934"/>
            <a:ext cx="5257800" cy="3181358"/>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457200" y="277813"/>
            <a:ext cx="8229600" cy="579419"/>
          </a:xfrm>
        </p:spPr>
        <p:txBody>
          <a:bodyPr/>
          <a:lstStyle/>
          <a:p>
            <a:r>
              <a:rPr lang="uk-UA" sz="3200" dirty="0"/>
              <a:t>Застосування каналів</a:t>
            </a:r>
            <a:r>
              <a:rPr lang="uk-UA" sz="3200" b="1" dirty="0"/>
              <a:t> </a:t>
            </a:r>
            <a:endParaRPr lang="uk-UA" sz="3200" dirty="0"/>
          </a:p>
        </p:txBody>
      </p:sp>
      <p:sp>
        <p:nvSpPr>
          <p:cNvPr id="764931" name="Rectangle 3"/>
          <p:cNvSpPr>
            <a:spLocks noGrp="1" noChangeArrowheads="1"/>
          </p:cNvSpPr>
          <p:nvPr>
            <p:ph idx="1"/>
          </p:nvPr>
        </p:nvSpPr>
        <p:spPr>
          <a:xfrm>
            <a:off x="457200" y="1000108"/>
            <a:ext cx="8229600" cy="5130817"/>
          </a:xfrm>
        </p:spPr>
        <p:txBody>
          <a:bodyPr/>
          <a:lstStyle/>
          <a:p>
            <a:r>
              <a:rPr lang="uk-UA" sz="1900" dirty="0"/>
              <a:t>У комп'ютерних мережах сьогодні застосовуються практично всі описані типи фізичних середовищ передачі даних, але найбільш перспективними є </a:t>
            </a:r>
            <a:r>
              <a:rPr lang="uk-UA" sz="1900" dirty="0">
                <a:solidFill>
                  <a:srgbClr val="0070C0"/>
                </a:solidFill>
              </a:rPr>
              <a:t>волоконно-оптичні</a:t>
            </a:r>
            <a:r>
              <a:rPr lang="uk-UA" sz="1900" dirty="0"/>
              <a:t>. На них сьогодні будуються як магістралі великих територіальних мереж, так і високошвидкісні лінії зв'язку локальних мереж.</a:t>
            </a:r>
          </a:p>
          <a:p>
            <a:r>
              <a:rPr lang="uk-UA" sz="1900" dirty="0"/>
              <a:t>Популярним середовищем є також </a:t>
            </a:r>
            <a:r>
              <a:rPr lang="uk-UA" sz="1900" dirty="0">
                <a:solidFill>
                  <a:srgbClr val="0070C0"/>
                </a:solidFill>
              </a:rPr>
              <a:t>кручена пара</a:t>
            </a:r>
            <a:r>
              <a:rPr lang="uk-UA" sz="1900" dirty="0"/>
              <a:t>, що характеризується відмінним співвідношенням якості до вартості, а також простотою монтажу. За допомогою крученої пари звичайно підключають кінцевих абонентів мереж на відстанях до 100 метрів від концентратора. </a:t>
            </a:r>
          </a:p>
          <a:p>
            <a:r>
              <a:rPr lang="uk-UA" sz="1900" dirty="0">
                <a:solidFill>
                  <a:srgbClr val="0070C0"/>
                </a:solidFill>
              </a:rPr>
              <a:t>Супутникові канали і радіозв'язок </a:t>
            </a:r>
            <a:r>
              <a:rPr lang="uk-UA" sz="1900" dirty="0"/>
              <a:t>використовуються найчастіше в тих випадках, коли кабельні зв'язки застосувати не можна — наприклад, при проходженні каналу через малонаселену чи місцевість же для зв'язку з мобільним користувачем мережі, таким як шофер вантажівки, лікар, що робить обхід, і т.п.</a:t>
            </a:r>
            <a:endParaRPr lang="uk-UA" sz="1900" dirty="0">
              <a:solidFill>
                <a:schemeClr val="tx1"/>
              </a:solidFill>
              <a:latin typeface="+mn-lt"/>
              <a:ea typeface="+mn-ea"/>
              <a:cs typeface="+mn-cs"/>
            </a:endParaRP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E18995CC-1653-44A8-9178-0A49D78188FD}" type="slidenum">
              <a:rPr lang="ru-RU" altLang="en-US"/>
              <a:pPr/>
              <a:t>125</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a:xfrm>
            <a:off x="457200" y="277813"/>
            <a:ext cx="8229600" cy="579419"/>
          </a:xfrm>
        </p:spPr>
        <p:txBody>
          <a:bodyPr/>
          <a:lstStyle/>
          <a:p>
            <a:r>
              <a:rPr lang="uk-UA" sz="3200" i="1" dirty="0"/>
              <a:t>Характеристики ліній зв'язку</a:t>
            </a:r>
            <a:br>
              <a:rPr lang="uk-UA" sz="3200" b="1" dirty="0"/>
            </a:br>
            <a:r>
              <a:rPr lang="uk-UA" sz="3200" b="1" dirty="0"/>
              <a:t> </a:t>
            </a:r>
            <a:endParaRPr lang="uk-UA" sz="3200" dirty="0"/>
          </a:p>
        </p:txBody>
      </p:sp>
      <p:sp>
        <p:nvSpPr>
          <p:cNvPr id="766979" name="Rectangle 3"/>
          <p:cNvSpPr>
            <a:spLocks noGrp="1" noChangeArrowheads="1"/>
          </p:cNvSpPr>
          <p:nvPr>
            <p:ph idx="1"/>
          </p:nvPr>
        </p:nvSpPr>
        <p:spPr>
          <a:xfrm>
            <a:off x="457200" y="928670"/>
            <a:ext cx="8229600" cy="5202255"/>
          </a:xfrm>
          <a:solidFill>
            <a:schemeClr val="bg1"/>
          </a:solidFill>
        </p:spPr>
        <p:txBody>
          <a:bodyPr/>
          <a:lstStyle/>
          <a:p>
            <a:pPr>
              <a:buNone/>
            </a:pPr>
            <a:r>
              <a:rPr lang="uk-UA" sz="2400" dirty="0"/>
              <a:t>	До основних характеристик ліній зв'язку відносяться:</a:t>
            </a:r>
          </a:p>
          <a:p>
            <a:pPr lvl="0"/>
            <a:r>
              <a:rPr lang="uk-UA" sz="2400" dirty="0">
                <a:solidFill>
                  <a:srgbClr val="C00000"/>
                </a:solidFill>
              </a:rPr>
              <a:t>амплітудно-частотна характеристика;</a:t>
            </a:r>
          </a:p>
          <a:p>
            <a:pPr lvl="0"/>
            <a:r>
              <a:rPr lang="uk-UA" sz="2400" dirty="0">
                <a:solidFill>
                  <a:srgbClr val="C00000"/>
                </a:solidFill>
              </a:rPr>
              <a:t>смуга пропускання;</a:t>
            </a:r>
          </a:p>
          <a:p>
            <a:pPr lvl="0"/>
            <a:r>
              <a:rPr lang="uk-UA" sz="2400" dirty="0">
                <a:solidFill>
                  <a:srgbClr val="C00000"/>
                </a:solidFill>
              </a:rPr>
              <a:t>загасання;</a:t>
            </a:r>
          </a:p>
          <a:p>
            <a:pPr lvl="0"/>
            <a:r>
              <a:rPr lang="uk-UA" sz="2400" dirty="0">
                <a:solidFill>
                  <a:srgbClr val="C00000"/>
                </a:solidFill>
              </a:rPr>
              <a:t>завадостійкість;</a:t>
            </a:r>
          </a:p>
          <a:p>
            <a:pPr lvl="0"/>
            <a:r>
              <a:rPr lang="uk-UA" sz="2400" dirty="0">
                <a:solidFill>
                  <a:srgbClr val="C00000"/>
                </a:solidFill>
              </a:rPr>
              <a:t>перехресні наведення на ближньому кінці лінії;</a:t>
            </a:r>
          </a:p>
          <a:p>
            <a:pPr lvl="0"/>
            <a:r>
              <a:rPr lang="uk-UA" sz="2400" dirty="0">
                <a:solidFill>
                  <a:srgbClr val="C00000"/>
                </a:solidFill>
              </a:rPr>
              <a:t>пропускна здатність;</a:t>
            </a:r>
          </a:p>
          <a:p>
            <a:pPr lvl="0"/>
            <a:r>
              <a:rPr lang="uk-UA" sz="2400" dirty="0">
                <a:solidFill>
                  <a:srgbClr val="C00000"/>
                </a:solidFill>
              </a:rPr>
              <a:t>вірогідність передачі даних;</a:t>
            </a:r>
          </a:p>
          <a:p>
            <a:pPr lvl="0"/>
            <a:r>
              <a:rPr lang="uk-UA" sz="2400" dirty="0">
                <a:solidFill>
                  <a:srgbClr val="C00000"/>
                </a:solidFill>
              </a:rPr>
              <a:t>питома вартість.</a:t>
            </a:r>
          </a:p>
          <a:p>
            <a:endParaRPr lang="uk-UA" sz="2400" dirty="0">
              <a:solidFill>
                <a:schemeClr val="tx1"/>
              </a:solidFill>
              <a:latin typeface="+mn-lt"/>
              <a:ea typeface="+mn-ea"/>
              <a:cs typeface="+mn-cs"/>
            </a:endParaRPr>
          </a:p>
          <a:p>
            <a:endParaRPr lang="uk-UA" sz="2800" dirty="0">
              <a:solidFill>
                <a:schemeClr val="tx1"/>
              </a:solidFill>
              <a:latin typeface="+mn-lt"/>
              <a:ea typeface="+mn-ea"/>
              <a:cs typeface="+mn-cs"/>
            </a:endParaRP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94E75D80-C105-423D-B5DC-916F4A805F59}" type="slidenum">
              <a:rPr lang="ru-RU" altLang="en-US"/>
              <a:pPr/>
              <a:t>126</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457200" y="277813"/>
            <a:ext cx="8229600" cy="865171"/>
          </a:xfrm>
        </p:spPr>
        <p:txBody>
          <a:bodyPr/>
          <a:lstStyle/>
          <a:p>
            <a:pPr algn="ctr"/>
            <a:r>
              <a:rPr lang="uk-UA" sz="2800" dirty="0"/>
              <a:t>Подання періодичного сигналу сумою синусоїд</a:t>
            </a:r>
            <a:endParaRPr lang="uk-UA" sz="2800" i="1" dirty="0"/>
          </a:p>
        </p:txBody>
      </p:sp>
      <p:sp>
        <p:nvSpPr>
          <p:cNvPr id="768003" name="Rectangle 3"/>
          <p:cNvSpPr>
            <a:spLocks noGrp="1" noChangeArrowheads="1"/>
          </p:cNvSpPr>
          <p:nvPr>
            <p:ph idx="1"/>
          </p:nvPr>
        </p:nvSpPr>
        <p:spPr>
          <a:xfrm>
            <a:off x="457200" y="1214423"/>
            <a:ext cx="8229600" cy="1143007"/>
          </a:xfrm>
        </p:spPr>
        <p:txBody>
          <a:bodyPr/>
          <a:lstStyle/>
          <a:p>
            <a:r>
              <a:rPr lang="uk-UA" sz="2000" dirty="0"/>
              <a:t>З теорії гармонійного аналізу відомо, що будь-який періодичний процес можна представити у виді суми синусоїдальних коливань різних частот і різних амплітуд</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96889B76-B4BC-4C68-9206-2A3F3C7A4D47}" type="slidenum">
              <a:rPr lang="ru-RU" altLang="en-US"/>
              <a:pPr/>
              <a:t>127</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descr="http://matveev.kiev.ua/archnet/glava2/images/m2_3.gif"/>
          <p:cNvPicPr/>
          <p:nvPr/>
        </p:nvPicPr>
        <p:blipFill>
          <a:blip r:embed="rId3"/>
          <a:srcRect/>
          <a:stretch>
            <a:fillRect/>
          </a:stretch>
        </p:blipFill>
        <p:spPr bwMode="auto">
          <a:xfrm>
            <a:off x="1071538" y="2285992"/>
            <a:ext cx="6643734" cy="2286016"/>
          </a:xfrm>
          <a:prstGeom prst="rect">
            <a:avLst/>
          </a:prstGeom>
          <a:noFill/>
          <a:ln w="9525">
            <a:noFill/>
            <a:miter lim="800000"/>
            <a:headEnd/>
            <a:tailEnd/>
          </a:ln>
        </p:spPr>
      </p:pic>
      <p:sp>
        <p:nvSpPr>
          <p:cNvPr id="29697" name="Rectangle 1"/>
          <p:cNvSpPr>
            <a:spLocks noChangeArrowheads="1"/>
          </p:cNvSpPr>
          <p:nvPr/>
        </p:nvSpPr>
        <p:spPr bwMode="auto">
          <a:xfrm>
            <a:off x="1000100" y="4643446"/>
            <a:ext cx="7715304"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uk-UA" b="0" i="0" u="none" strike="noStrike" cap="none" normalizeH="0" baseline="0" dirty="0">
                <a:ln>
                  <a:noFill/>
                </a:ln>
                <a:solidFill>
                  <a:srgbClr val="000000"/>
                </a:solidFill>
                <a:effectLst/>
                <a:latin typeface="Arial" pitchFamily="34" charset="0"/>
                <a:ea typeface="Times New Roman" pitchFamily="18" charset="0"/>
                <a:cs typeface="Arial" pitchFamily="34" charset="0"/>
              </a:rPr>
              <a:t>Кожна складова синусоїда називається також гармонікою, а набір усіх гармонік називають спектральним розкладанням вихідного сигналу. </a:t>
            </a: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uk-UA" b="0" i="0" u="none" strike="noStrike" cap="none" normalizeH="0" baseline="0" dirty="0">
                <a:ln>
                  <a:noFill/>
                </a:ln>
                <a:solidFill>
                  <a:srgbClr val="000000"/>
                </a:solidFill>
                <a:effectLst/>
                <a:latin typeface="Arial" pitchFamily="34" charset="0"/>
                <a:ea typeface="Times New Roman" pitchFamily="18" charset="0"/>
                <a:cs typeface="Arial" pitchFamily="34" charset="0"/>
              </a:rPr>
              <a:t>Неперіодичні сигнали можна представити у вигляді інтеграла синусоїдальних сигналів з безупинним спектром частот.</a:t>
            </a:r>
            <a:endParaRPr kumimoji="0" lang="uk-UA"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457200" y="277813"/>
            <a:ext cx="8229600" cy="936609"/>
          </a:xfrm>
        </p:spPr>
        <p:txBody>
          <a:bodyPr/>
          <a:lstStyle/>
          <a:p>
            <a:pPr algn="ctr"/>
            <a:r>
              <a:rPr lang="uk-UA" sz="2800" i="1" dirty="0"/>
              <a:t>Спектральний аналіз сигналів на лініях зв'язку</a:t>
            </a:r>
            <a:r>
              <a:rPr lang="uk-UA" sz="2800" b="1" dirty="0"/>
              <a:t> </a:t>
            </a:r>
            <a:endParaRPr lang="uk-UA" sz="2800" dirty="0"/>
          </a:p>
        </p:txBody>
      </p:sp>
      <p:sp>
        <p:nvSpPr>
          <p:cNvPr id="770051" name="Rectangle 3"/>
          <p:cNvSpPr>
            <a:spLocks noGrp="1" noChangeArrowheads="1"/>
          </p:cNvSpPr>
          <p:nvPr>
            <p:ph idx="1"/>
          </p:nvPr>
        </p:nvSpPr>
        <p:spPr>
          <a:xfrm>
            <a:off x="457200" y="1285861"/>
            <a:ext cx="8229600" cy="2857520"/>
          </a:xfrm>
        </p:spPr>
        <p:txBody>
          <a:bodyPr/>
          <a:lstStyle/>
          <a:p>
            <a:r>
              <a:rPr lang="uk-UA" sz="2000" dirty="0"/>
              <a:t>Неперіодичні сигнали можна представити у виді інтеграла синусоїдальних сигналів з безупинним спектром частот. Неперіодичні сигнали можна подавати у вигляді інтегралу синусоїдальних сигналів з неперервним спектром частот. </a:t>
            </a:r>
          </a:p>
          <a:p>
            <a:r>
              <a:rPr lang="uk-UA" sz="2000" dirty="0"/>
              <a:t>Спектральний поділ </a:t>
            </a:r>
            <a:r>
              <a:rPr lang="uk-UA" sz="2000" dirty="0">
                <a:solidFill>
                  <a:srgbClr val="0070C0"/>
                </a:solidFill>
              </a:rPr>
              <a:t>ідеального імпульсу </a:t>
            </a:r>
            <a:r>
              <a:rPr lang="uk-UA" sz="2000" dirty="0"/>
              <a:t>(одиничної потужності і нульової тривалості) має складові всього спектру частот, від мінус нескінченності до плюс нескінченності </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0BB74A02-89E6-4C79-89B0-47F3A1F6285E}" type="slidenum">
              <a:rPr lang="ru-RU" altLang="en-US"/>
              <a:pPr/>
              <a:t>128</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descr="http://matveev.kiev.ua/archnet/glava2/images/m2_4.gif"/>
          <p:cNvPicPr/>
          <p:nvPr/>
        </p:nvPicPr>
        <p:blipFill>
          <a:blip r:embed="rId3"/>
          <a:srcRect/>
          <a:stretch>
            <a:fillRect/>
          </a:stretch>
        </p:blipFill>
        <p:spPr bwMode="auto">
          <a:xfrm>
            <a:off x="1500166" y="4286256"/>
            <a:ext cx="5786478" cy="1714512"/>
          </a:xfrm>
          <a:prstGeom prst="rect">
            <a:avLst/>
          </a:prstGeom>
          <a:noFill/>
          <a:ln w="9525">
            <a:noFill/>
            <a:miter lim="800000"/>
            <a:headEnd/>
            <a:tailEnd/>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457200" y="277813"/>
            <a:ext cx="8229600" cy="650857"/>
          </a:xfrm>
        </p:spPr>
        <p:txBody>
          <a:bodyPr/>
          <a:lstStyle/>
          <a:p>
            <a:r>
              <a:rPr lang="uk-UA" sz="3200" dirty="0"/>
              <a:t>Спотворення імпульсу в лінії зв'язку</a:t>
            </a:r>
            <a:r>
              <a:rPr lang="uk-UA" b="1" dirty="0"/>
              <a:t> </a:t>
            </a:r>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1570E33F-CA77-4155-9C0F-E729440A1DB1}" type="slidenum">
              <a:rPr lang="ru-RU" altLang="en-US"/>
              <a:pPr/>
              <a:t>129</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8" name="Содержимое 7"/>
          <p:cNvSpPr>
            <a:spLocks noGrp="1"/>
          </p:cNvSpPr>
          <p:nvPr>
            <p:ph idx="1"/>
          </p:nvPr>
        </p:nvSpPr>
        <p:spPr>
          <a:xfrm>
            <a:off x="457200" y="1071546"/>
            <a:ext cx="8229600" cy="5059379"/>
          </a:xfrm>
        </p:spPr>
        <p:txBody>
          <a:bodyPr/>
          <a:lstStyle/>
          <a:p>
            <a:r>
              <a:rPr lang="uk-UA" sz="1600" dirty="0"/>
              <a:t>Перекручування передавальним каналом синусоїди будь-якої частоти приводить у кінцевому рахунку до перекручування переданого сигналу будь-якої форми, особливо якщо синусоїди різних частот спотворюються неоднаково. </a:t>
            </a:r>
          </a:p>
          <a:p>
            <a:r>
              <a:rPr lang="uk-UA" sz="1600" dirty="0"/>
              <a:t>При передачі імпульсних сигналів, характерних для комп'ютерних мереж, спотворюються низькочастотні і високочастотні гармоніки, у результаті фронти імпульсів утрачають свою прямокутну форму. Внаслідок цього на прийомному кінці лінії сигнали можуть погано розпізнаватися.</a:t>
            </a:r>
          </a:p>
          <a:p>
            <a:pPr algn="just">
              <a:buNone/>
            </a:pPr>
            <a:endParaRPr lang="uk-UA" sz="2000" dirty="0"/>
          </a:p>
        </p:txBody>
      </p:sp>
      <p:pic>
        <p:nvPicPr>
          <p:cNvPr id="9" name="Рисунок 8" descr="http://matveev.kiev.ua/archnet/glava2/images/m2_5.gif"/>
          <p:cNvPicPr/>
          <p:nvPr/>
        </p:nvPicPr>
        <p:blipFill>
          <a:blip r:embed="rId3"/>
          <a:srcRect/>
          <a:stretch>
            <a:fillRect/>
          </a:stretch>
        </p:blipFill>
        <p:spPr bwMode="auto">
          <a:xfrm>
            <a:off x="1857356" y="3429000"/>
            <a:ext cx="5643602" cy="26098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a:xfrm>
            <a:off x="457200" y="277813"/>
            <a:ext cx="8229600" cy="579419"/>
          </a:xfrm>
        </p:spPr>
        <p:txBody>
          <a:bodyPr/>
          <a:lstStyle/>
          <a:p>
            <a:r>
              <a:rPr lang="uk-UA" sz="2800" dirty="0">
                <a:solidFill>
                  <a:schemeClr val="tx1"/>
                </a:solidFill>
                <a:latin typeface="+mj-lt"/>
                <a:ea typeface="+mj-ea"/>
                <a:cs typeface="+mj-cs"/>
              </a:rPr>
              <a:t>Телекомунікаційні технології</a:t>
            </a:r>
            <a:endParaRPr lang="ru-RU" sz="2800" dirty="0"/>
          </a:p>
        </p:txBody>
      </p:sp>
      <p:sp>
        <p:nvSpPr>
          <p:cNvPr id="766979" name="Rectangle 3"/>
          <p:cNvSpPr>
            <a:spLocks noGrp="1" noChangeArrowheads="1"/>
          </p:cNvSpPr>
          <p:nvPr>
            <p:ph idx="1"/>
          </p:nvPr>
        </p:nvSpPr>
        <p:spPr>
          <a:xfrm>
            <a:off x="457200" y="928670"/>
            <a:ext cx="8229600" cy="5202255"/>
          </a:xfrm>
          <a:solidFill>
            <a:schemeClr val="bg1"/>
          </a:solidFill>
        </p:spPr>
        <p:txBody>
          <a:bodyPr/>
          <a:lstStyle/>
          <a:p>
            <a:pPr>
              <a:buNone/>
            </a:pPr>
            <a:r>
              <a:rPr lang="uk-UA" sz="2000" dirty="0">
                <a:solidFill>
                  <a:schemeClr val="tx1"/>
                </a:solidFill>
                <a:latin typeface="+mn-lt"/>
                <a:ea typeface="+mn-ea"/>
                <a:cs typeface="+mn-cs"/>
              </a:rPr>
              <a:t>	Режим перенесення інформації в мережі можна організувати </a:t>
            </a:r>
            <a:r>
              <a:rPr lang="uk-UA" sz="2000" i="1" dirty="0">
                <a:solidFill>
                  <a:schemeClr val="tx1"/>
                </a:solidFill>
                <a:latin typeface="+mn-lt"/>
                <a:ea typeface="+mn-ea"/>
                <a:cs typeface="+mn-cs"/>
              </a:rPr>
              <a:t>синхронним </a:t>
            </a:r>
            <a:r>
              <a:rPr lang="uk-UA" sz="2000" dirty="0">
                <a:solidFill>
                  <a:schemeClr val="tx1"/>
                </a:solidFill>
                <a:latin typeface="+mn-lt"/>
                <a:ea typeface="+mn-ea"/>
                <a:cs typeface="+mn-cs"/>
              </a:rPr>
              <a:t>способом або </a:t>
            </a:r>
            <a:r>
              <a:rPr lang="uk-UA" sz="2000" i="1" dirty="0">
                <a:solidFill>
                  <a:schemeClr val="tx1"/>
                </a:solidFill>
                <a:latin typeface="+mn-lt"/>
                <a:ea typeface="+mn-ea"/>
                <a:cs typeface="+mn-cs"/>
              </a:rPr>
              <a:t>асинхронним.</a:t>
            </a:r>
          </a:p>
          <a:p>
            <a:r>
              <a:rPr lang="uk-UA" sz="2400" b="1" i="1" dirty="0">
                <a:solidFill>
                  <a:schemeClr val="tx1"/>
                </a:solidFill>
                <a:latin typeface="+mn-lt"/>
                <a:ea typeface="+mn-ea"/>
                <a:cs typeface="+mn-cs"/>
              </a:rPr>
              <a:t>Синхронний режим перенесення </a:t>
            </a:r>
            <a:r>
              <a:rPr lang="uk-UA" sz="2400" b="1" dirty="0">
                <a:solidFill>
                  <a:schemeClr val="tx1"/>
                </a:solidFill>
                <a:latin typeface="+mn-lt"/>
                <a:ea typeface="+mn-ea"/>
                <a:cs typeface="+mn-cs"/>
              </a:rPr>
              <a:t>(</a:t>
            </a:r>
            <a:r>
              <a:rPr lang="en-US" sz="2400" b="1" dirty="0">
                <a:solidFill>
                  <a:schemeClr val="tx1"/>
                </a:solidFill>
                <a:latin typeface="+mn-lt"/>
                <a:ea typeface="+mn-ea"/>
                <a:cs typeface="+mn-cs"/>
              </a:rPr>
              <a:t>Synchronous Transfer Mode</a:t>
            </a:r>
            <a:r>
              <a:rPr lang="uk-UA" sz="2400" b="1" dirty="0">
                <a:solidFill>
                  <a:schemeClr val="tx1"/>
                </a:solidFill>
                <a:latin typeface="+mn-lt"/>
                <a:ea typeface="+mn-ea"/>
                <a:cs typeface="+mn-cs"/>
              </a:rPr>
              <a:t>) </a:t>
            </a:r>
            <a:r>
              <a:rPr lang="uk-UA" sz="2400" dirty="0">
                <a:solidFill>
                  <a:schemeClr val="tx1"/>
                </a:solidFill>
                <a:latin typeface="+mn-lt"/>
                <a:ea typeface="+mn-ea"/>
                <a:cs typeface="+mn-cs"/>
              </a:rPr>
              <a:t>ґрунтується на принципі синхронного часового мультиплексування та часового розділення каналів у процесі передавання інформації від одного вузла комутації до іншого. При цьому всі ланки тракту передавання інформації з кінця в кінець працюють синхронно. Таку синхронізацію забезпечують спеціальні синхронні технології, основані на використанні генераторів тактових сигналів, які працюють від єдиного еталонного джерела в мережі.</a:t>
            </a:r>
          </a:p>
          <a:p>
            <a:endParaRPr lang="uk-UA" sz="2800" dirty="0">
              <a:solidFill>
                <a:schemeClr val="tx1"/>
              </a:solidFill>
              <a:latin typeface="+mn-lt"/>
              <a:ea typeface="+mn-ea"/>
              <a:cs typeface="+mn-cs"/>
            </a:endParaRP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94E75D80-C105-423D-B5DC-916F4A805F59}" type="slidenum">
              <a:rPr lang="ru-RU" altLang="en-US"/>
              <a:pPr/>
              <a:t>13</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277813"/>
            <a:ext cx="8229600" cy="650857"/>
          </a:xfrm>
        </p:spPr>
        <p:txBody>
          <a:bodyPr/>
          <a:lstStyle/>
          <a:p>
            <a:r>
              <a:rPr lang="uk-UA" sz="3000" i="1" dirty="0"/>
              <a:t>Амплітудно-частотна характеристика</a:t>
            </a:r>
            <a:r>
              <a:rPr lang="uk-UA" sz="3200" i="1" dirty="0"/>
              <a:t> </a:t>
            </a:r>
            <a:r>
              <a:rPr lang="uk-UA" b="1" dirty="0"/>
              <a:t> </a:t>
            </a:r>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4743309D-C9E9-4BB4-9294-7C40A7E88DDA}" type="slidenum">
              <a:rPr lang="ru-RU" altLang="en-US"/>
              <a:pPr/>
              <a:t>130</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23553" name="Rectangle 1"/>
          <p:cNvSpPr>
            <a:spLocks noChangeArrowheads="1"/>
          </p:cNvSpPr>
          <p:nvPr/>
        </p:nvSpPr>
        <p:spPr bwMode="auto">
          <a:xfrm>
            <a:off x="500034" y="1071547"/>
            <a:ext cx="8286808" cy="193899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uk-UA" sz="2000" i="1" dirty="0">
                <a:solidFill>
                  <a:srgbClr val="0070C0"/>
                </a:solidFill>
              </a:rPr>
              <a:t>	Амплітудно-частотна характеристика  </a:t>
            </a:r>
            <a:r>
              <a:rPr lang="uk-UA" sz="2000" dirty="0"/>
              <a:t>показує, як загасає амплітуда синусоїди на виході лінії зв'язку в порівнянні з амплітудою на її вході для всіх можливих частот переданого сигналу. </a:t>
            </a:r>
          </a:p>
          <a:p>
            <a:r>
              <a:rPr lang="uk-UA" sz="2000" dirty="0"/>
              <a:t>	Замість амплітуди в цій характеристиці часто використовують також такий параметр сигналу, як його потужність.</a:t>
            </a: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pic>
        <p:nvPicPr>
          <p:cNvPr id="8" name="Рисунок 7" descr="http://matveev.kiev.ua/archnet/glava2/images/m2_7.gif"/>
          <p:cNvPicPr/>
          <p:nvPr/>
        </p:nvPicPr>
        <p:blipFill>
          <a:blip r:embed="rId3"/>
          <a:srcRect/>
          <a:stretch>
            <a:fillRect/>
          </a:stretch>
        </p:blipFill>
        <p:spPr bwMode="auto">
          <a:xfrm>
            <a:off x="2071670" y="3071810"/>
            <a:ext cx="4572032" cy="2928958"/>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xfrm>
            <a:off x="457200" y="277813"/>
            <a:ext cx="8258204" cy="650857"/>
          </a:xfrm>
        </p:spPr>
        <p:txBody>
          <a:bodyPr/>
          <a:lstStyle/>
          <a:p>
            <a:r>
              <a:rPr lang="uk-UA" sz="2800" i="1" dirty="0"/>
              <a:t>Смуга пропускання</a:t>
            </a:r>
            <a:endParaRPr lang="uk-UA" sz="3000" i="1" dirty="0"/>
          </a:p>
        </p:txBody>
      </p:sp>
      <p:sp>
        <p:nvSpPr>
          <p:cNvPr id="772099" name="Rectangle 3"/>
          <p:cNvSpPr>
            <a:spLocks noGrp="1" noChangeArrowheads="1"/>
          </p:cNvSpPr>
          <p:nvPr>
            <p:ph idx="1"/>
          </p:nvPr>
        </p:nvSpPr>
        <p:spPr>
          <a:xfrm>
            <a:off x="428596" y="928671"/>
            <a:ext cx="8229600" cy="5143536"/>
          </a:xfrm>
        </p:spPr>
        <p:txBody>
          <a:bodyPr/>
          <a:lstStyle/>
          <a:p>
            <a:r>
              <a:rPr lang="uk-UA" sz="2000" dirty="0"/>
              <a:t>Незважаючи на повноту інформації, наданої амплітудно-частотної характеристикою про лінії зв'язку, її використання ускладнюється тою обставиною, що одержати її дуже важко. Адже для цього потрібно провести тестування лінії еталонними синусоїдами по всьому діапазоні частот від нуля до деякого максимального значення, що може зустрітися у вхідних сигналах.</a:t>
            </a:r>
          </a:p>
          <a:p>
            <a:r>
              <a:rPr lang="uk-UA" sz="2000" dirty="0"/>
              <a:t>Тому на практиці замість </a:t>
            </a:r>
            <a:r>
              <a:rPr lang="uk-UA" sz="2000" i="1" dirty="0"/>
              <a:t>амплітудно-частотної характеристики</a:t>
            </a:r>
            <a:r>
              <a:rPr lang="uk-UA" sz="2000" dirty="0"/>
              <a:t> застосовуються інші, спрощені характеристики — </a:t>
            </a:r>
            <a:r>
              <a:rPr lang="uk-UA" sz="2000" i="1" dirty="0">
                <a:solidFill>
                  <a:srgbClr val="0070C0"/>
                </a:solidFill>
              </a:rPr>
              <a:t>смуга пропускання </a:t>
            </a:r>
            <a:r>
              <a:rPr lang="uk-UA" sz="2000" dirty="0">
                <a:solidFill>
                  <a:srgbClr val="0070C0"/>
                </a:solidFill>
              </a:rPr>
              <a:t>і </a:t>
            </a:r>
            <a:r>
              <a:rPr lang="uk-UA" sz="2000" i="1" dirty="0">
                <a:solidFill>
                  <a:srgbClr val="0070C0"/>
                </a:solidFill>
              </a:rPr>
              <a:t>загасання</a:t>
            </a:r>
            <a:r>
              <a:rPr lang="uk-UA" sz="2000" dirty="0"/>
              <a:t>. </a:t>
            </a:r>
          </a:p>
          <a:p>
            <a:r>
              <a:rPr lang="uk-UA" sz="2000" b="1" i="1" dirty="0">
                <a:solidFill>
                  <a:srgbClr val="C00000"/>
                </a:solidFill>
              </a:rPr>
              <a:t>Смуга пропускання </a:t>
            </a:r>
            <a:r>
              <a:rPr lang="uk-UA" sz="2000" dirty="0"/>
              <a:t>(</a:t>
            </a:r>
            <a:r>
              <a:rPr lang="uk-UA" sz="2000" i="1" dirty="0" err="1"/>
              <a:t>bandwidth</a:t>
            </a:r>
            <a:r>
              <a:rPr lang="uk-UA" sz="2000" dirty="0"/>
              <a:t>) — це безупинний діапазон частот, для якого відношення амплітуди вихідного сигналу до вхідного перевищує деяку заздалегідь задану межу, звичайно це - 0,5.</a:t>
            </a:r>
          </a:p>
          <a:p>
            <a:pPr lvl="0"/>
            <a:endParaRPr lang="uk-UA" sz="19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88F23BC5-FB2F-46AF-B838-02046498213E}" type="slidenum">
              <a:rPr lang="ru-RU" altLang="en-US"/>
              <a:pPr/>
              <a:t>131</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457200" y="277813"/>
            <a:ext cx="8229600" cy="507981"/>
          </a:xfrm>
        </p:spPr>
        <p:txBody>
          <a:bodyPr/>
          <a:lstStyle/>
          <a:p>
            <a:r>
              <a:rPr lang="uk-UA" sz="2800" i="1" dirty="0"/>
              <a:t>Загасання</a:t>
            </a:r>
            <a:endParaRPr lang="ru-RU" sz="2800" dirty="0"/>
          </a:p>
        </p:txBody>
      </p:sp>
      <p:sp>
        <p:nvSpPr>
          <p:cNvPr id="3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3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36" name="Номер слайда 5"/>
          <p:cNvSpPr>
            <a:spLocks noGrp="1"/>
          </p:cNvSpPr>
          <p:nvPr>
            <p:ph type="sldNum" sz="quarter" idx="12"/>
          </p:nvPr>
        </p:nvSpPr>
        <p:spPr/>
        <p:txBody>
          <a:bodyPr/>
          <a:lstStyle/>
          <a:p>
            <a:fld id="{A8A87D43-3DCD-4558-9A2B-4D634F3906BC}" type="slidenum">
              <a:rPr lang="ru-RU" altLang="en-US"/>
              <a:pPr/>
              <a:t>132</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8" name="Прямоугольник 7"/>
          <p:cNvSpPr/>
          <p:nvPr/>
        </p:nvSpPr>
        <p:spPr>
          <a:xfrm>
            <a:off x="357158" y="928670"/>
            <a:ext cx="8358246" cy="5078313"/>
          </a:xfrm>
          <a:prstGeom prst="rect">
            <a:avLst/>
          </a:prstGeom>
        </p:spPr>
        <p:txBody>
          <a:bodyPr wrap="square">
            <a:spAutoFit/>
          </a:bodyPr>
          <a:lstStyle/>
          <a:p>
            <a:r>
              <a:rPr lang="uk-UA" dirty="0"/>
              <a:t>	Смуга пропускання визначає діапазон частот синусоїдального сигналу, при яких цей сигнал передається по лінії зв'язку без значних перекручувань. Знання смуги пропускання дозволяє одержати з деяким ступенем наближення той же результат, що і знання амплітудно-частотної характеристики. </a:t>
            </a:r>
          </a:p>
          <a:p>
            <a:r>
              <a:rPr lang="uk-UA" dirty="0"/>
              <a:t>	Ширина смуги пропускання найбільшою мірою впливає на максимально можливу швидкість передачі інформації з лінії зв'язку.</a:t>
            </a:r>
          </a:p>
          <a:p>
            <a:r>
              <a:rPr lang="uk-UA" dirty="0"/>
              <a:t>	</a:t>
            </a:r>
            <a:r>
              <a:rPr lang="uk-UA" b="1" i="1" dirty="0">
                <a:solidFill>
                  <a:srgbClr val="C00000"/>
                </a:solidFill>
              </a:rPr>
              <a:t>Загасання</a:t>
            </a:r>
            <a:r>
              <a:rPr lang="uk-UA" dirty="0">
                <a:solidFill>
                  <a:srgbClr val="C00000"/>
                </a:solidFill>
              </a:rPr>
              <a:t> (</a:t>
            </a:r>
            <a:r>
              <a:rPr lang="uk-UA" i="1" dirty="0" err="1">
                <a:solidFill>
                  <a:srgbClr val="C00000"/>
                </a:solidFill>
              </a:rPr>
              <a:t>attenuation</a:t>
            </a:r>
            <a:r>
              <a:rPr lang="uk-UA" dirty="0">
                <a:solidFill>
                  <a:srgbClr val="C00000"/>
                </a:solidFill>
              </a:rPr>
              <a:t>)</a:t>
            </a:r>
            <a:r>
              <a:rPr lang="uk-UA" dirty="0"/>
              <a:t> </a:t>
            </a:r>
            <a:r>
              <a:rPr lang="uk-UA" i="1" dirty="0"/>
              <a:t>визначається як відносне зменшення амплітуди чи потужності сигналу при передачі по лінії сигналу визначеної частоти.</a:t>
            </a:r>
          </a:p>
          <a:p>
            <a:r>
              <a:rPr lang="uk-UA" dirty="0"/>
              <a:t>	Загасання </a:t>
            </a:r>
            <a:r>
              <a:rPr lang="uk-UA" i="1" dirty="0"/>
              <a:t>А</a:t>
            </a:r>
            <a:r>
              <a:rPr lang="uk-UA" dirty="0"/>
              <a:t> виміряється в децибелах і обраховується за формулою:</a:t>
            </a:r>
          </a:p>
          <a:p>
            <a:endParaRPr lang="uk-UA" b="1" i="1" dirty="0"/>
          </a:p>
          <a:p>
            <a:r>
              <a:rPr lang="uk-UA" b="1" i="1" dirty="0"/>
              <a:t>		А</a:t>
            </a:r>
            <a:r>
              <a:rPr lang="uk-UA" i="1" dirty="0"/>
              <a:t> </a:t>
            </a:r>
            <a:r>
              <a:rPr lang="uk-UA" dirty="0"/>
              <a:t>= 10 log</a:t>
            </a:r>
            <a:r>
              <a:rPr lang="uk-UA" baseline="-25000" dirty="0"/>
              <a:t>10</a:t>
            </a:r>
            <a:r>
              <a:rPr lang="uk-UA" dirty="0"/>
              <a:t> </a:t>
            </a:r>
            <a:r>
              <a:rPr lang="uk-UA" b="1" i="1" dirty="0" err="1"/>
              <a:t>Р</a:t>
            </a:r>
            <a:r>
              <a:rPr lang="uk-UA" i="1" baseline="-25000" dirty="0" err="1"/>
              <a:t>вих</a:t>
            </a:r>
            <a:r>
              <a:rPr lang="uk-UA" dirty="0"/>
              <a:t>/</a:t>
            </a:r>
            <a:r>
              <a:rPr lang="uk-UA" b="1" i="1" dirty="0" err="1"/>
              <a:t>Р</a:t>
            </a:r>
            <a:r>
              <a:rPr lang="uk-UA" i="1" baseline="-25000" dirty="0" err="1"/>
              <a:t>вх</a:t>
            </a:r>
            <a:r>
              <a:rPr lang="uk-UA" dirty="0"/>
              <a:t>, </a:t>
            </a:r>
          </a:p>
          <a:p>
            <a:endParaRPr lang="uk-UA" dirty="0"/>
          </a:p>
          <a:p>
            <a:r>
              <a:rPr lang="uk-UA" dirty="0"/>
              <a:t>де </a:t>
            </a:r>
            <a:r>
              <a:rPr lang="uk-UA" b="1" i="1" dirty="0" err="1"/>
              <a:t>Р</a:t>
            </a:r>
            <a:r>
              <a:rPr lang="uk-UA" i="1" baseline="-25000" dirty="0" err="1"/>
              <a:t>вих</a:t>
            </a:r>
            <a:r>
              <a:rPr lang="uk-UA" dirty="0"/>
              <a:t> — потужність сигналу на виході з лінії,</a:t>
            </a:r>
          </a:p>
          <a:p>
            <a:r>
              <a:rPr lang="uk-UA" b="1" i="1" dirty="0"/>
              <a:t>     </a:t>
            </a:r>
            <a:r>
              <a:rPr lang="uk-UA" b="1" i="1" dirty="0" err="1"/>
              <a:t>Р</a:t>
            </a:r>
            <a:r>
              <a:rPr lang="uk-UA" i="1" baseline="-25000" dirty="0" err="1"/>
              <a:t>вх</a:t>
            </a:r>
            <a:r>
              <a:rPr lang="uk-UA" dirty="0"/>
              <a:t> — потужність сигналу на вході лінії.</a:t>
            </a:r>
          </a:p>
          <a:p>
            <a:endParaRPr lang="uk-UA"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457200" y="277813"/>
            <a:ext cx="8229600" cy="936609"/>
          </a:xfrm>
        </p:spPr>
        <p:txBody>
          <a:bodyPr/>
          <a:lstStyle/>
          <a:p>
            <a:pPr algn="ctr"/>
            <a:r>
              <a:rPr lang="uk-UA" sz="2800" dirty="0"/>
              <a:t>Смуги пропускання ліній зв'язку та популярні частотні діапазони</a:t>
            </a:r>
            <a:endParaRPr lang="ru-RU" sz="28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4014803"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6C3645EE-6A9D-4E80-BF46-0EEE131E448D}" type="slidenum">
              <a:rPr lang="ru-RU" altLang="en-US"/>
              <a:pPr/>
              <a:t>133</a:t>
            </a:fld>
            <a:r>
              <a:rPr lang="ru-RU" altLang="en-US" dirty="0"/>
              <a:t> из </a:t>
            </a:r>
            <a:r>
              <a:rPr lang="uk-UA" altLang="en-US" dirty="0"/>
              <a:t>45</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10" name="Рисунок 9" descr="http://matveev.kiev.ua/archnet/glava2/images/m2_8.gif"/>
          <p:cNvPicPr/>
          <p:nvPr/>
        </p:nvPicPr>
        <p:blipFill>
          <a:blip r:embed="rId3"/>
          <a:srcRect/>
          <a:stretch>
            <a:fillRect/>
          </a:stretch>
        </p:blipFill>
        <p:spPr bwMode="auto">
          <a:xfrm>
            <a:off x="1785918" y="1285860"/>
            <a:ext cx="6215106" cy="464820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457200" y="277813"/>
            <a:ext cx="8229600" cy="650857"/>
          </a:xfrm>
        </p:spPr>
        <p:txBody>
          <a:bodyPr/>
          <a:lstStyle/>
          <a:p>
            <a:r>
              <a:rPr lang="uk-UA" sz="2800" i="1" dirty="0"/>
              <a:t>Пропускна здатність лінії</a:t>
            </a:r>
          </a:p>
        </p:txBody>
      </p:sp>
      <p:sp>
        <p:nvSpPr>
          <p:cNvPr id="781315" name="Rectangle 3"/>
          <p:cNvSpPr>
            <a:spLocks noGrp="1" noChangeArrowheads="1"/>
          </p:cNvSpPr>
          <p:nvPr>
            <p:ph idx="1"/>
          </p:nvPr>
        </p:nvSpPr>
        <p:spPr>
          <a:xfrm>
            <a:off x="428596" y="857232"/>
            <a:ext cx="8229600" cy="5000660"/>
          </a:xfrm>
        </p:spPr>
        <p:txBody>
          <a:bodyPr/>
          <a:lstStyle/>
          <a:p>
            <a:r>
              <a:rPr lang="uk-UA" sz="2400" b="1" i="1" dirty="0">
                <a:solidFill>
                  <a:srgbClr val="C00000"/>
                </a:solidFill>
              </a:rPr>
              <a:t>Пропускна здатність </a:t>
            </a:r>
            <a:r>
              <a:rPr lang="uk-UA" sz="2400" dirty="0">
                <a:solidFill>
                  <a:srgbClr val="C00000"/>
                </a:solidFill>
              </a:rPr>
              <a:t>(</a:t>
            </a:r>
            <a:r>
              <a:rPr lang="uk-UA" sz="2400" i="1" dirty="0" err="1">
                <a:solidFill>
                  <a:srgbClr val="C00000"/>
                </a:solidFill>
              </a:rPr>
              <a:t>throughput</a:t>
            </a:r>
            <a:r>
              <a:rPr lang="uk-UA" sz="2400" dirty="0">
                <a:solidFill>
                  <a:srgbClr val="C00000"/>
                </a:solidFill>
              </a:rPr>
              <a:t>) </a:t>
            </a:r>
            <a:r>
              <a:rPr lang="uk-UA" sz="2400" dirty="0"/>
              <a:t>лінії характеризує максимально можливу швидкість передачі даних по лінії зв'язку. Пропускна здатність виміряється в бітах у секунду — біт/с, а також у похідних одиницях, таких як кілобит у секунду (</a:t>
            </a:r>
            <a:r>
              <a:rPr lang="uk-UA" sz="2400" i="1" dirty="0" err="1"/>
              <a:t>Кбіт</a:t>
            </a:r>
            <a:r>
              <a:rPr lang="uk-UA" sz="2400" i="1" dirty="0"/>
              <a:t>/с</a:t>
            </a:r>
            <a:r>
              <a:rPr lang="uk-UA" sz="2400" dirty="0"/>
              <a:t>), </a:t>
            </a:r>
            <a:r>
              <a:rPr lang="uk-UA" sz="2400" dirty="0" err="1"/>
              <a:t>мегабіт</a:t>
            </a:r>
            <a:r>
              <a:rPr lang="uk-UA" sz="2400" dirty="0"/>
              <a:t> у секунду (</a:t>
            </a:r>
            <a:r>
              <a:rPr lang="uk-UA" sz="2400" i="1" dirty="0" err="1"/>
              <a:t>Мбіт</a:t>
            </a:r>
            <a:r>
              <a:rPr lang="uk-UA" sz="2400" i="1" dirty="0"/>
              <a:t>/с</a:t>
            </a:r>
            <a:r>
              <a:rPr lang="uk-UA" sz="2400" dirty="0"/>
              <a:t>), </a:t>
            </a:r>
            <a:r>
              <a:rPr lang="uk-UA" sz="2400" dirty="0" err="1"/>
              <a:t>гігабіт</a:t>
            </a:r>
            <a:r>
              <a:rPr lang="uk-UA" sz="2400" dirty="0"/>
              <a:t> у секунду (</a:t>
            </a:r>
            <a:r>
              <a:rPr lang="uk-UA" sz="2400" i="1" dirty="0" err="1"/>
              <a:t>Гбіт</a:t>
            </a:r>
            <a:r>
              <a:rPr lang="uk-UA" sz="2400" i="1" dirty="0"/>
              <a:t>/с</a:t>
            </a:r>
            <a:r>
              <a:rPr lang="uk-UA" sz="2400" dirty="0"/>
              <a:t>) і т.д.</a:t>
            </a:r>
          </a:p>
          <a:p>
            <a:r>
              <a:rPr lang="uk-UA" sz="2400" dirty="0"/>
              <a:t>Якщо сигнал змінюється так, що можна розрізнити тільки два його стани, то будь-яка його зміна буде відповідати найменшій одиниці інформації — біту. Якщо ж сигнал може мати більш двох помітних станів, то будь-яка його зміна буде нести декілька біт інформації.</a:t>
            </a:r>
          </a:p>
          <a:p>
            <a:endParaRPr lang="uk-UA" sz="1800" dirty="0"/>
          </a:p>
          <a:p>
            <a:endParaRPr lang="uk-UA" sz="1800" dirty="0"/>
          </a:p>
          <a:p>
            <a:pPr>
              <a:lnSpc>
                <a:spcPct val="80000"/>
              </a:lnSpc>
            </a:pPr>
            <a:endParaRPr lang="ru-RU" sz="18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B49F9C26-F788-4A40-949B-BFAAAEDD41CB}" type="slidenum">
              <a:rPr lang="ru-RU" altLang="en-US"/>
              <a:pPr/>
              <a:t>134</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i="1" dirty="0"/>
              <a:t>Пропускна здатність лінії</a:t>
            </a:r>
            <a:endParaRPr lang="uk-UA" dirty="0"/>
          </a:p>
        </p:txBody>
      </p:sp>
      <p:sp>
        <p:nvSpPr>
          <p:cNvPr id="3" name="Содержимое 2"/>
          <p:cNvSpPr>
            <a:spLocks noGrp="1"/>
          </p:cNvSpPr>
          <p:nvPr>
            <p:ph idx="1"/>
          </p:nvPr>
        </p:nvSpPr>
        <p:spPr>
          <a:xfrm>
            <a:off x="500034" y="4500569"/>
            <a:ext cx="8229600" cy="1571637"/>
          </a:xfrm>
        </p:spPr>
        <p:txBody>
          <a:bodyPr/>
          <a:lstStyle/>
          <a:p>
            <a:r>
              <a:rPr lang="uk-UA" sz="2000" dirty="0"/>
              <a:t>Пропускна здатність лінії зв'язку залежить не тільки від її характеристик, таких як амплітудно-частотна характеристика, але і від спектра сигналів, що передаються </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ютерні</a:t>
            </a:r>
            <a:r>
              <a:rPr lang="ru-RU" altLang="en-US" dirty="0"/>
              <a:t> </a:t>
            </a:r>
            <a:r>
              <a:rPr lang="ru-RU" altLang="en-US" dirty="0" err="1"/>
              <a:t>мережі</a:t>
            </a:r>
            <a:endParaRPr lang="ru-RU" altLang="en-US" dirty="0"/>
          </a:p>
          <a:p>
            <a:r>
              <a:rPr lang="ru-RU" altLang="en-US" dirty="0" err="1"/>
              <a:t>Лінії</a:t>
            </a:r>
            <a:r>
              <a:rPr lang="ru-RU" altLang="en-US" dirty="0"/>
              <a:t> </a:t>
            </a:r>
            <a:r>
              <a:rPr lang="ru-RU" altLang="en-US" dirty="0" err="1"/>
              <a:t>зв</a:t>
            </a:r>
            <a:r>
              <a:rPr lang="en-US" altLang="en-US" dirty="0"/>
              <a:t>’</a:t>
            </a:r>
            <a:r>
              <a:rPr lang="ru-RU" altLang="en-US" dirty="0" err="1"/>
              <a:t>язку</a:t>
            </a:r>
            <a:endParaRPr lang="ru-RU" altLang="en-US"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135</a:t>
            </a:fld>
            <a:r>
              <a:rPr lang="ru-RU" altLang="en-US" dirty="0"/>
              <a:t> из 45</a:t>
            </a:r>
          </a:p>
        </p:txBody>
      </p:sp>
      <p:pic>
        <p:nvPicPr>
          <p:cNvPr id="7" name="Рисунок 6" descr="http://matveev.kiev.ua/archnet/glava2/images/m2_9.gif"/>
          <p:cNvPicPr/>
          <p:nvPr/>
        </p:nvPicPr>
        <p:blipFill>
          <a:blip r:embed="rId2"/>
          <a:srcRect/>
          <a:stretch>
            <a:fillRect/>
          </a:stretch>
        </p:blipFill>
        <p:spPr bwMode="auto">
          <a:xfrm>
            <a:off x="1357290" y="1214422"/>
            <a:ext cx="5715040" cy="3071834"/>
          </a:xfrm>
          <a:prstGeom prst="rect">
            <a:avLst/>
          </a:prstGeom>
          <a:noFill/>
          <a:ln w="9525">
            <a:noFill/>
            <a:miter lim="800000"/>
            <a:headEnd/>
            <a:tailEnd/>
          </a:ln>
        </p:spPr>
      </p:pic>
      <p:pic>
        <p:nvPicPr>
          <p:cNvPr id="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457200" y="277813"/>
            <a:ext cx="8229600" cy="579419"/>
          </a:xfrm>
        </p:spPr>
        <p:txBody>
          <a:bodyPr/>
          <a:lstStyle/>
          <a:p>
            <a:r>
              <a:rPr lang="uk-UA" sz="3200" i="1" dirty="0"/>
              <a:t>Завадостійкість лінії</a:t>
            </a:r>
            <a:r>
              <a:rPr lang="uk-UA" sz="3200" dirty="0"/>
              <a:t> </a:t>
            </a:r>
          </a:p>
        </p:txBody>
      </p:sp>
      <p:sp>
        <p:nvSpPr>
          <p:cNvPr id="782339" name="Rectangle 3"/>
          <p:cNvSpPr>
            <a:spLocks noGrp="1" noChangeArrowheads="1"/>
          </p:cNvSpPr>
          <p:nvPr>
            <p:ph idx="1"/>
          </p:nvPr>
        </p:nvSpPr>
        <p:spPr>
          <a:xfrm>
            <a:off x="457200" y="1000109"/>
            <a:ext cx="8229600" cy="4929221"/>
          </a:xfrm>
        </p:spPr>
        <p:txBody>
          <a:bodyPr/>
          <a:lstStyle/>
          <a:p>
            <a:r>
              <a:rPr lang="uk-UA" sz="2100" i="1" dirty="0"/>
              <a:t>Завадостійкість лінії</a:t>
            </a:r>
            <a:r>
              <a:rPr lang="uk-UA" sz="2100" dirty="0"/>
              <a:t> визначає її здатність зменшувати рівень перешкод, які створюються в зовнішньому середовищі, на внутрішніх провідниках. </a:t>
            </a:r>
          </a:p>
          <a:p>
            <a:r>
              <a:rPr lang="uk-UA" sz="2100" dirty="0"/>
              <a:t>Завадостійкість лінії залежить від типу фізичного середовища, яке використовується, а також від екрануючих і </a:t>
            </a:r>
            <a:r>
              <a:rPr lang="uk-UA" sz="2100" dirty="0" err="1"/>
              <a:t>придушуючих</a:t>
            </a:r>
            <a:r>
              <a:rPr lang="uk-UA" sz="2100" dirty="0"/>
              <a:t> перешкоди засобів самої лінії. </a:t>
            </a:r>
          </a:p>
          <a:p>
            <a:r>
              <a:rPr lang="uk-UA" sz="2100" dirty="0"/>
              <a:t>Найменшими завадостійкими є радіолінії, гарною стійкістю володіють кабельні  — волоконно-оптичні, вони малочутливі до зовнішнього електромагнітного випромінювання. </a:t>
            </a:r>
          </a:p>
          <a:p>
            <a:r>
              <a:rPr lang="uk-UA" sz="2100" dirty="0"/>
              <a:t>Зазвичай для зменшення перешкод, що з'являються через зовнішні електромагнітні поля, провідники екранують і скручують.</a:t>
            </a:r>
          </a:p>
          <a:p>
            <a:pPr lvl="0"/>
            <a:endParaRPr lang="uk-UA" sz="1900" b="1" dirty="0"/>
          </a:p>
          <a:p>
            <a:pPr>
              <a:lnSpc>
                <a:spcPct val="80000"/>
              </a:lnSpc>
            </a:pPr>
            <a:endParaRPr lang="ru-RU" sz="20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0474721E-FD47-4617-87BF-76F5EE3226CD}" type="slidenum">
              <a:rPr lang="ru-RU" altLang="en-US"/>
              <a:pPr/>
              <a:t>136</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57200" y="277813"/>
            <a:ext cx="8229600" cy="579419"/>
          </a:xfrm>
        </p:spPr>
        <p:txBody>
          <a:bodyPr/>
          <a:lstStyle/>
          <a:p>
            <a:r>
              <a:rPr lang="uk-UA" sz="3200" i="1" dirty="0"/>
              <a:t>Перехресні наведення</a:t>
            </a:r>
            <a:endParaRPr lang="uk-UA" sz="3200" dirty="0"/>
          </a:p>
        </p:txBody>
      </p:sp>
      <p:sp>
        <p:nvSpPr>
          <p:cNvPr id="783363" name="Rectangle 3"/>
          <p:cNvSpPr>
            <a:spLocks noGrp="1" noChangeArrowheads="1"/>
          </p:cNvSpPr>
          <p:nvPr>
            <p:ph idx="1"/>
          </p:nvPr>
        </p:nvSpPr>
        <p:spPr>
          <a:xfrm>
            <a:off x="500034" y="2786058"/>
            <a:ext cx="8229600" cy="3357586"/>
          </a:xfrm>
        </p:spPr>
        <p:txBody>
          <a:bodyPr/>
          <a:lstStyle/>
          <a:p>
            <a:r>
              <a:rPr lang="uk-UA" sz="1600" i="1" dirty="0">
                <a:solidFill>
                  <a:srgbClr val="C00000"/>
                </a:solidFill>
              </a:rPr>
              <a:t>Перехресні наведення на ближньому кінці</a:t>
            </a:r>
            <a:r>
              <a:rPr lang="uk-UA" sz="1600" dirty="0">
                <a:solidFill>
                  <a:srgbClr val="C00000"/>
                </a:solidFill>
              </a:rPr>
              <a:t> (</a:t>
            </a:r>
            <a:r>
              <a:rPr lang="uk-UA" sz="1600" i="1" dirty="0" err="1">
                <a:solidFill>
                  <a:srgbClr val="C00000"/>
                </a:solidFill>
              </a:rPr>
              <a:t>Near</a:t>
            </a:r>
            <a:r>
              <a:rPr lang="uk-UA" sz="1600" i="1" dirty="0">
                <a:solidFill>
                  <a:srgbClr val="C00000"/>
                </a:solidFill>
              </a:rPr>
              <a:t> </a:t>
            </a:r>
            <a:r>
              <a:rPr lang="uk-UA" sz="1600" i="1" dirty="0" err="1">
                <a:solidFill>
                  <a:srgbClr val="C00000"/>
                </a:solidFill>
              </a:rPr>
              <a:t>End</a:t>
            </a:r>
            <a:r>
              <a:rPr lang="uk-UA" sz="1600" i="1" dirty="0">
                <a:solidFill>
                  <a:srgbClr val="C00000"/>
                </a:solidFill>
              </a:rPr>
              <a:t> </a:t>
            </a:r>
            <a:r>
              <a:rPr lang="uk-UA" sz="1600" i="1" dirty="0" err="1">
                <a:solidFill>
                  <a:srgbClr val="C00000"/>
                </a:solidFill>
              </a:rPr>
              <a:t>Cross</a:t>
            </a:r>
            <a:r>
              <a:rPr lang="uk-UA" sz="1600" i="1" dirty="0">
                <a:solidFill>
                  <a:srgbClr val="C00000"/>
                </a:solidFill>
              </a:rPr>
              <a:t> </a:t>
            </a:r>
            <a:r>
              <a:rPr lang="uk-UA" sz="1600" i="1" dirty="0" err="1">
                <a:solidFill>
                  <a:srgbClr val="C00000"/>
                </a:solidFill>
              </a:rPr>
              <a:t>Talk</a:t>
            </a:r>
            <a:r>
              <a:rPr lang="uk-UA" sz="1600" i="1" dirty="0">
                <a:solidFill>
                  <a:srgbClr val="C00000"/>
                </a:solidFill>
              </a:rPr>
              <a:t> — NEXT</a:t>
            </a:r>
            <a:r>
              <a:rPr lang="uk-UA" sz="1600" dirty="0">
                <a:solidFill>
                  <a:srgbClr val="C00000"/>
                </a:solidFill>
              </a:rPr>
              <a:t>) </a:t>
            </a:r>
            <a:r>
              <a:rPr lang="uk-UA" sz="1600" dirty="0"/>
              <a:t>визначають завадостійкість кабелю до внутрішніх джерел перешкод, коли електромагнітне поле сигналу, переданого виходом передавача по одній парі провідників, наводить на іншу пару провідників сигнал перешкоди. </a:t>
            </a:r>
          </a:p>
          <a:p>
            <a:r>
              <a:rPr lang="uk-UA" sz="1600" dirty="0"/>
              <a:t>Якщо до другої пари буде підключений приймач, то він може прийняти наведену внутрішню перешкоду за корисний сигнал. </a:t>
            </a:r>
          </a:p>
          <a:p>
            <a:r>
              <a:rPr lang="uk-UA" sz="1400" dirty="0"/>
              <a:t>Показник </a:t>
            </a:r>
            <a:r>
              <a:rPr lang="uk-UA" sz="1400" i="1" dirty="0"/>
              <a:t>NEXT</a:t>
            </a:r>
            <a:r>
              <a:rPr lang="uk-UA" sz="1400" dirty="0"/>
              <a:t>, виражений у децибелах, дорівнює </a:t>
            </a:r>
          </a:p>
          <a:p>
            <a:pPr>
              <a:buNone/>
            </a:pPr>
            <a:r>
              <a:rPr lang="uk-UA" sz="1400" dirty="0"/>
              <a:t>					10 </a:t>
            </a:r>
            <a:r>
              <a:rPr lang="uk-UA" sz="1400" i="1" dirty="0" err="1"/>
              <a:t>log</a:t>
            </a:r>
            <a:r>
              <a:rPr lang="uk-UA" sz="1400" b="1" i="1" dirty="0"/>
              <a:t> </a:t>
            </a:r>
            <a:r>
              <a:rPr lang="uk-UA" sz="1400" b="1" i="1" dirty="0" err="1"/>
              <a:t>Р</a:t>
            </a:r>
            <a:r>
              <a:rPr lang="uk-UA" sz="1400" i="1" baseline="-25000" dirty="0" err="1"/>
              <a:t>вих</a:t>
            </a:r>
            <a:r>
              <a:rPr lang="uk-UA" sz="1400" i="1" dirty="0"/>
              <a:t>/</a:t>
            </a:r>
            <a:r>
              <a:rPr lang="uk-UA" sz="1400" b="1" i="1" dirty="0" err="1"/>
              <a:t>Р</a:t>
            </a:r>
            <a:r>
              <a:rPr lang="uk-UA" sz="1400" i="1" baseline="-25000" dirty="0" err="1"/>
              <a:t>нав</a:t>
            </a:r>
            <a:r>
              <a:rPr lang="uk-UA" sz="1400" dirty="0"/>
              <a:t>,</a:t>
            </a:r>
          </a:p>
          <a:p>
            <a:pPr>
              <a:buNone/>
            </a:pPr>
            <a:r>
              <a:rPr lang="uk-UA" sz="1600" dirty="0"/>
              <a:t>	</a:t>
            </a:r>
            <a:r>
              <a:rPr lang="uk-UA" sz="1400" dirty="0"/>
              <a:t>де </a:t>
            </a:r>
            <a:r>
              <a:rPr lang="uk-UA" sz="1400" b="1" i="1" dirty="0" err="1"/>
              <a:t>Р</a:t>
            </a:r>
            <a:r>
              <a:rPr lang="uk-UA" sz="1400" i="1" baseline="-25000" dirty="0" err="1"/>
              <a:t>вих</a:t>
            </a:r>
            <a:r>
              <a:rPr lang="uk-UA" sz="1400" dirty="0"/>
              <a:t> — потужність вихідного сигналу, </a:t>
            </a:r>
          </a:p>
          <a:p>
            <a:pPr>
              <a:buNone/>
            </a:pPr>
            <a:r>
              <a:rPr lang="uk-UA" sz="1400" b="1" i="1" dirty="0"/>
              <a:t>	</a:t>
            </a:r>
            <a:r>
              <a:rPr lang="uk-UA" sz="1400" b="1" i="1" dirty="0" err="1"/>
              <a:t>Р</a:t>
            </a:r>
            <a:r>
              <a:rPr lang="uk-UA" sz="1400" i="1" baseline="-25000" dirty="0" err="1"/>
              <a:t>нав</a:t>
            </a:r>
            <a:r>
              <a:rPr lang="uk-UA" sz="1400" dirty="0"/>
              <a:t> — потужність наведеного сигналу. </a:t>
            </a:r>
          </a:p>
          <a:p>
            <a:pPr>
              <a:buNone/>
            </a:pPr>
            <a:r>
              <a:rPr lang="uk-UA" sz="1600" dirty="0"/>
              <a:t>	</a:t>
            </a:r>
            <a:r>
              <a:rPr lang="uk-UA" sz="1400" dirty="0"/>
              <a:t>Чим менше значення </a:t>
            </a:r>
            <a:r>
              <a:rPr lang="uk-UA" sz="1400" i="1" dirty="0"/>
              <a:t>NEXT</a:t>
            </a:r>
            <a:r>
              <a:rPr lang="uk-UA" sz="1400" dirty="0"/>
              <a:t>, тим краще кабель. Так, для кручений пари категорії 5 показник </a:t>
            </a:r>
            <a:r>
              <a:rPr lang="uk-UA" sz="1400" i="1" dirty="0"/>
              <a:t>NEXT</a:t>
            </a:r>
            <a:r>
              <a:rPr lang="uk-UA" sz="1400" dirty="0"/>
              <a:t> повинен бути менше -27дб на частоті 100Мгц.</a:t>
            </a:r>
          </a:p>
          <a:p>
            <a:pPr lvl="0"/>
            <a:endParaRPr lang="uk-UA" sz="2000" dirty="0"/>
          </a:p>
          <a:p>
            <a:pPr lvl="3">
              <a:lnSpc>
                <a:spcPct val="80000"/>
              </a:lnSpc>
            </a:pPr>
            <a:endParaRPr lang="ru-RU" sz="14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773F833E-7DC2-46D7-B595-D0319B7C18A9}" type="slidenum">
              <a:rPr lang="ru-RU" altLang="en-US" smtClean="0"/>
              <a:pPr/>
              <a:t>137</a:t>
            </a:fld>
            <a:r>
              <a:rPr lang="ru-RU" altLang="en-US" dirty="0"/>
              <a:t> из </a:t>
            </a:r>
            <a:r>
              <a:rPr lang="uk-UA" altLang="en-US" dirty="0"/>
              <a:t>45</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9" name="Рисунок 8" descr="Перекрестные помехи в кабелях на витых парах"/>
          <p:cNvPicPr/>
          <p:nvPr/>
        </p:nvPicPr>
        <p:blipFill>
          <a:blip r:embed="rId3"/>
          <a:srcRect/>
          <a:stretch>
            <a:fillRect/>
          </a:stretch>
        </p:blipFill>
        <p:spPr bwMode="auto">
          <a:xfrm>
            <a:off x="1857356" y="785794"/>
            <a:ext cx="5334000" cy="2009775"/>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57200" y="277813"/>
            <a:ext cx="8229600" cy="650857"/>
          </a:xfrm>
        </p:spPr>
        <p:txBody>
          <a:bodyPr/>
          <a:lstStyle/>
          <a:p>
            <a:r>
              <a:rPr lang="uk-UA" sz="3200" i="1" dirty="0"/>
              <a:t>Вірогідність передачі даних</a:t>
            </a:r>
            <a:endParaRPr lang="uk-UA" sz="3200" dirty="0"/>
          </a:p>
        </p:txBody>
      </p:sp>
      <p:sp>
        <p:nvSpPr>
          <p:cNvPr id="777219" name="Rectangle 3"/>
          <p:cNvSpPr>
            <a:spLocks noGrp="1" noChangeArrowheads="1"/>
          </p:cNvSpPr>
          <p:nvPr>
            <p:ph idx="1"/>
          </p:nvPr>
        </p:nvSpPr>
        <p:spPr>
          <a:xfrm>
            <a:off x="457200" y="1071546"/>
            <a:ext cx="8229600" cy="4857783"/>
          </a:xfrm>
        </p:spPr>
        <p:txBody>
          <a:bodyPr/>
          <a:lstStyle/>
          <a:p>
            <a:pPr marL="342900" lvl="2" indent="-342900"/>
            <a:r>
              <a:rPr lang="uk-UA" i="1" dirty="0">
                <a:solidFill>
                  <a:srgbClr val="C00000"/>
                </a:solidFill>
              </a:rPr>
              <a:t>Вірогідність передачі даних</a:t>
            </a:r>
            <a:r>
              <a:rPr lang="uk-UA" dirty="0"/>
              <a:t> характеризує імовірність перекручування для кожного переданого біта даних. </a:t>
            </a:r>
          </a:p>
          <a:p>
            <a:pPr marL="342900" lvl="2" indent="-342900"/>
            <a:r>
              <a:rPr lang="uk-UA" dirty="0"/>
              <a:t>Іноді цей же показник називають </a:t>
            </a:r>
            <a:r>
              <a:rPr lang="uk-UA" i="1" dirty="0">
                <a:solidFill>
                  <a:srgbClr val="0070C0"/>
                </a:solidFill>
              </a:rPr>
              <a:t>інтенсивністю бітових помилок</a:t>
            </a:r>
            <a:r>
              <a:rPr lang="uk-UA" dirty="0">
                <a:solidFill>
                  <a:srgbClr val="0070C0"/>
                </a:solidFill>
              </a:rPr>
              <a:t> (</a:t>
            </a:r>
            <a:r>
              <a:rPr lang="uk-UA" i="1" dirty="0" err="1">
                <a:solidFill>
                  <a:srgbClr val="0070C0"/>
                </a:solidFill>
              </a:rPr>
              <a:t>Bit</a:t>
            </a:r>
            <a:r>
              <a:rPr lang="uk-UA" i="1" dirty="0">
                <a:solidFill>
                  <a:srgbClr val="0070C0"/>
                </a:solidFill>
              </a:rPr>
              <a:t> </a:t>
            </a:r>
            <a:r>
              <a:rPr lang="uk-UA" i="1" dirty="0" err="1">
                <a:solidFill>
                  <a:srgbClr val="0070C0"/>
                </a:solidFill>
              </a:rPr>
              <a:t>Error</a:t>
            </a:r>
            <a:r>
              <a:rPr lang="uk-UA" i="1" dirty="0">
                <a:solidFill>
                  <a:srgbClr val="0070C0"/>
                </a:solidFill>
              </a:rPr>
              <a:t> </a:t>
            </a:r>
            <a:r>
              <a:rPr lang="uk-UA" i="1" dirty="0" err="1">
                <a:solidFill>
                  <a:srgbClr val="0070C0"/>
                </a:solidFill>
              </a:rPr>
              <a:t>Rate</a:t>
            </a:r>
            <a:r>
              <a:rPr lang="uk-UA" i="1" dirty="0">
                <a:solidFill>
                  <a:srgbClr val="0070C0"/>
                </a:solidFill>
              </a:rPr>
              <a:t>, BER</a:t>
            </a:r>
            <a:r>
              <a:rPr lang="uk-UA" dirty="0">
                <a:solidFill>
                  <a:srgbClr val="0070C0"/>
                </a:solidFill>
              </a:rPr>
              <a:t>). </a:t>
            </a:r>
            <a:r>
              <a:rPr lang="uk-UA" dirty="0"/>
              <a:t>Величина </a:t>
            </a:r>
            <a:r>
              <a:rPr lang="uk-UA" i="1" dirty="0"/>
              <a:t>BER</a:t>
            </a:r>
            <a:r>
              <a:rPr lang="uk-UA" dirty="0"/>
              <a:t> для каналів зв'язку без додаткових засобів захисту від помилок (наприклад, для кодів що </a:t>
            </a:r>
            <a:r>
              <a:rPr lang="uk-UA" dirty="0" err="1"/>
              <a:t>самокоректуються</a:t>
            </a:r>
            <a:r>
              <a:rPr lang="uk-UA" dirty="0"/>
              <a:t> чи протоколів з повторною передачею перекручених кадрів) складає, як правило, 10</a:t>
            </a:r>
            <a:r>
              <a:rPr lang="uk-UA" baseline="30000" dirty="0"/>
              <a:t>-6 </a:t>
            </a:r>
            <a:r>
              <a:rPr lang="uk-UA" dirty="0"/>
              <a:t>-10</a:t>
            </a:r>
            <a:r>
              <a:rPr lang="uk-UA" baseline="30000" dirty="0"/>
              <a:t>-10</a:t>
            </a:r>
            <a:r>
              <a:rPr lang="uk-UA" dirty="0"/>
              <a:t>, в оптично-волоконних лініях зв'язку — 10</a:t>
            </a:r>
            <a:r>
              <a:rPr lang="uk-UA" baseline="30000" dirty="0"/>
              <a:t>-9</a:t>
            </a:r>
            <a:r>
              <a:rPr lang="uk-UA" dirty="0"/>
              <a:t>.</a:t>
            </a:r>
          </a:p>
          <a:p>
            <a:pPr lvl="1">
              <a:lnSpc>
                <a:spcPct val="80000"/>
              </a:lnSpc>
            </a:pPr>
            <a:endParaRPr lang="ru-RU" sz="2000" dirty="0"/>
          </a:p>
        </p:txBody>
      </p:sp>
      <p:sp>
        <p:nvSpPr>
          <p:cNvPr id="45"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46"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47" name="Номер слайда 5"/>
          <p:cNvSpPr>
            <a:spLocks noGrp="1"/>
          </p:cNvSpPr>
          <p:nvPr>
            <p:ph type="sldNum" sz="quarter" idx="12"/>
          </p:nvPr>
        </p:nvSpPr>
        <p:spPr/>
        <p:txBody>
          <a:bodyPr/>
          <a:lstStyle/>
          <a:p>
            <a:fld id="{DB2DA0CC-367B-4086-B424-30ED7503811C}" type="slidenum">
              <a:rPr lang="ru-RU" altLang="en-US"/>
              <a:pPr/>
              <a:t>138</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457200" y="277813"/>
            <a:ext cx="8229600" cy="650857"/>
          </a:xfrm>
        </p:spPr>
        <p:txBody>
          <a:bodyPr/>
          <a:lstStyle/>
          <a:p>
            <a:r>
              <a:rPr lang="uk-UA" sz="3200" i="1" dirty="0"/>
              <a:t>Стандарти кабелів </a:t>
            </a:r>
          </a:p>
        </p:txBody>
      </p:sp>
      <p:sp>
        <p:nvSpPr>
          <p:cNvPr id="778243" name="Rectangle 3"/>
          <p:cNvSpPr>
            <a:spLocks noGrp="1" noChangeArrowheads="1"/>
          </p:cNvSpPr>
          <p:nvPr>
            <p:ph idx="1"/>
          </p:nvPr>
        </p:nvSpPr>
        <p:spPr>
          <a:xfrm>
            <a:off x="428596" y="1000108"/>
            <a:ext cx="8229600" cy="5143536"/>
          </a:xfrm>
        </p:spPr>
        <p:txBody>
          <a:bodyPr/>
          <a:lstStyle/>
          <a:p>
            <a:pPr>
              <a:buNone/>
            </a:pPr>
            <a:r>
              <a:rPr lang="uk-UA" sz="2000" b="1" dirty="0"/>
              <a:t>		</a:t>
            </a:r>
            <a:r>
              <a:rPr lang="uk-UA" sz="2200" dirty="0"/>
              <a:t>Сьогодні найбільш вживаними стандартами у світовій практиці є наступні:</a:t>
            </a:r>
          </a:p>
          <a:p>
            <a:pPr>
              <a:buNone/>
            </a:pPr>
            <a:endParaRPr lang="uk-UA" sz="2200" dirty="0"/>
          </a:p>
          <a:p>
            <a:pPr lvl="0"/>
            <a:r>
              <a:rPr lang="uk-UA" sz="2200" dirty="0">
                <a:solidFill>
                  <a:srgbClr val="002060"/>
                </a:solidFill>
              </a:rPr>
              <a:t>Американський стандарт </a:t>
            </a:r>
            <a:r>
              <a:rPr lang="uk-UA" sz="2200" i="1" dirty="0">
                <a:solidFill>
                  <a:srgbClr val="002060"/>
                </a:solidFill>
              </a:rPr>
              <a:t>EIA/TIA-568A</a:t>
            </a:r>
            <a:r>
              <a:rPr lang="uk-UA" sz="2200" dirty="0">
                <a:solidFill>
                  <a:srgbClr val="002060"/>
                </a:solidFill>
              </a:rPr>
              <a:t>, який був розроблений спільними зусиллями декількох організацій: </a:t>
            </a:r>
            <a:r>
              <a:rPr lang="uk-UA" sz="2200" i="1" dirty="0">
                <a:solidFill>
                  <a:srgbClr val="002060"/>
                </a:solidFill>
              </a:rPr>
              <a:t>ANSI, EIA/TIA </a:t>
            </a:r>
            <a:r>
              <a:rPr lang="uk-UA" sz="2200" dirty="0">
                <a:solidFill>
                  <a:srgbClr val="002060"/>
                </a:solidFill>
              </a:rPr>
              <a:t>і лабораторією </a:t>
            </a:r>
            <a:r>
              <a:rPr lang="uk-UA" sz="2200" i="1" dirty="0" err="1">
                <a:solidFill>
                  <a:srgbClr val="002060"/>
                </a:solidFill>
              </a:rPr>
              <a:t>Underwriters</a:t>
            </a:r>
            <a:r>
              <a:rPr lang="uk-UA" sz="2200" i="1" dirty="0">
                <a:solidFill>
                  <a:srgbClr val="002060"/>
                </a:solidFill>
              </a:rPr>
              <a:t> </a:t>
            </a:r>
            <a:r>
              <a:rPr lang="uk-UA" sz="2200" i="1" dirty="0" err="1">
                <a:solidFill>
                  <a:srgbClr val="002060"/>
                </a:solidFill>
              </a:rPr>
              <a:t>Labs</a:t>
            </a:r>
            <a:r>
              <a:rPr lang="uk-UA" sz="2200" i="1" dirty="0">
                <a:solidFill>
                  <a:srgbClr val="002060"/>
                </a:solidFill>
              </a:rPr>
              <a:t> (UL). </a:t>
            </a:r>
            <a:r>
              <a:rPr lang="uk-UA" sz="2200" dirty="0">
                <a:solidFill>
                  <a:srgbClr val="002060"/>
                </a:solidFill>
              </a:rPr>
              <a:t>Стандарт </a:t>
            </a:r>
            <a:r>
              <a:rPr lang="uk-UA" sz="2200" i="1" dirty="0">
                <a:solidFill>
                  <a:srgbClr val="002060"/>
                </a:solidFill>
              </a:rPr>
              <a:t>EIA/TIA-568</a:t>
            </a:r>
            <a:r>
              <a:rPr lang="uk-UA" sz="2200" dirty="0">
                <a:solidFill>
                  <a:srgbClr val="002060"/>
                </a:solidFill>
              </a:rPr>
              <a:t> розроблений на основі попередньої версії стандарту </a:t>
            </a:r>
            <a:r>
              <a:rPr lang="uk-UA" sz="2200" i="1" dirty="0">
                <a:solidFill>
                  <a:srgbClr val="002060"/>
                </a:solidFill>
              </a:rPr>
              <a:t>EIA/TIA-568</a:t>
            </a:r>
            <a:r>
              <a:rPr lang="uk-UA" sz="2200" dirty="0">
                <a:solidFill>
                  <a:srgbClr val="002060"/>
                </a:solidFill>
              </a:rPr>
              <a:t> і доповнень до цього стандарту </a:t>
            </a:r>
            <a:r>
              <a:rPr lang="uk-UA" sz="2200" i="1" dirty="0">
                <a:solidFill>
                  <a:srgbClr val="002060"/>
                </a:solidFill>
              </a:rPr>
              <a:t>TSB-36 і TSB-40A)</a:t>
            </a:r>
            <a:r>
              <a:rPr lang="uk-UA" sz="2200" dirty="0">
                <a:solidFill>
                  <a:srgbClr val="002060"/>
                </a:solidFill>
              </a:rPr>
              <a:t>.</a:t>
            </a:r>
          </a:p>
          <a:p>
            <a:pPr lvl="0"/>
            <a:endParaRPr lang="uk-UA" sz="2200" dirty="0">
              <a:solidFill>
                <a:srgbClr val="002060"/>
              </a:solidFill>
            </a:endParaRPr>
          </a:p>
          <a:p>
            <a:pPr lvl="0"/>
            <a:r>
              <a:rPr lang="uk-UA" sz="2200" dirty="0">
                <a:solidFill>
                  <a:srgbClr val="002060"/>
                </a:solidFill>
              </a:rPr>
              <a:t>Міжнародний стандарт ISO/IEC 11801.</a:t>
            </a:r>
          </a:p>
          <a:p>
            <a:pPr lvl="0"/>
            <a:endParaRPr lang="uk-UA" sz="2200" dirty="0">
              <a:solidFill>
                <a:srgbClr val="002060"/>
              </a:solidFill>
            </a:endParaRPr>
          </a:p>
          <a:p>
            <a:pPr lvl="0"/>
            <a:r>
              <a:rPr lang="uk-UA" sz="2200" dirty="0">
                <a:solidFill>
                  <a:srgbClr val="002060"/>
                </a:solidFill>
              </a:rPr>
              <a:t>Європейський стандарт EN50173.</a:t>
            </a:r>
          </a:p>
          <a:p>
            <a:pPr lvl="0"/>
            <a:endParaRPr lang="uk-UA" sz="2000" dirty="0"/>
          </a:p>
          <a:p>
            <a:endParaRPr lang="uk-UA" sz="20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ED89D73C-D887-4824-A069-DB07B17F5FCB}" type="slidenum">
              <a:rPr lang="ru-RU" altLang="en-US"/>
              <a:pPr/>
              <a:t>139</a:t>
            </a:fld>
            <a:r>
              <a:rPr lang="ru-RU" altLang="en-US" dirty="0"/>
              <a:t> из 45</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457200" y="277813"/>
            <a:ext cx="8229600" cy="579419"/>
          </a:xfrm>
        </p:spPr>
        <p:txBody>
          <a:bodyPr/>
          <a:lstStyle/>
          <a:p>
            <a:r>
              <a:rPr lang="uk-UA" sz="3600" dirty="0">
                <a:solidFill>
                  <a:schemeClr val="tx1"/>
                </a:solidFill>
                <a:latin typeface="+mj-lt"/>
                <a:ea typeface="+mj-ea"/>
                <a:cs typeface="+mj-cs"/>
              </a:rPr>
              <a:t>Телекомунікаційні технології</a:t>
            </a:r>
            <a:endParaRPr lang="ru-RU" sz="3600" dirty="0"/>
          </a:p>
        </p:txBody>
      </p:sp>
      <p:sp>
        <p:nvSpPr>
          <p:cNvPr id="768003" name="Rectangle 3"/>
          <p:cNvSpPr>
            <a:spLocks noGrp="1" noChangeArrowheads="1"/>
          </p:cNvSpPr>
          <p:nvPr>
            <p:ph idx="1"/>
          </p:nvPr>
        </p:nvSpPr>
        <p:spPr>
          <a:xfrm>
            <a:off x="457200" y="928670"/>
            <a:ext cx="8229600" cy="5202255"/>
          </a:xfrm>
        </p:spPr>
        <p:txBody>
          <a:bodyPr/>
          <a:lstStyle/>
          <a:p>
            <a:r>
              <a:rPr lang="uk-UA" sz="2400" b="1" i="1" dirty="0">
                <a:solidFill>
                  <a:schemeClr val="tx1"/>
                </a:solidFill>
                <a:latin typeface="+mn-lt"/>
                <a:ea typeface="+mn-ea"/>
                <a:cs typeface="+mn-cs"/>
              </a:rPr>
              <a:t>Для асинхронного режиму перенесення </a:t>
            </a:r>
            <a:r>
              <a:rPr lang="uk-UA" sz="2400" b="1" dirty="0">
                <a:solidFill>
                  <a:schemeClr val="tx1"/>
                </a:solidFill>
                <a:latin typeface="+mn-lt"/>
                <a:ea typeface="+mn-ea"/>
                <a:cs typeface="+mn-cs"/>
              </a:rPr>
              <a:t>(</a:t>
            </a:r>
            <a:r>
              <a:rPr lang="en-US" sz="2400" b="1" dirty="0">
                <a:solidFill>
                  <a:schemeClr val="tx1"/>
                </a:solidFill>
                <a:latin typeface="+mn-lt"/>
                <a:ea typeface="+mn-ea"/>
                <a:cs typeface="+mn-cs"/>
              </a:rPr>
              <a:t>Asynchronous Transfer Mode</a:t>
            </a:r>
            <a:r>
              <a:rPr lang="uk-UA" sz="2400" dirty="0">
                <a:solidFill>
                  <a:schemeClr val="tx1"/>
                </a:solidFill>
                <a:latin typeface="+mn-lt"/>
                <a:ea typeface="+mn-ea"/>
                <a:cs typeface="+mn-cs"/>
              </a:rPr>
              <a:t>) достатньо забезпечити синхронне передавання інформації лише між суміжними об'єктами (передавачем і приймачем вузлів, безпосередньо з'єднаних лінією зв'язку). У транзитному вузлі інформаційні блоки зберігаються деякий час у пристрої запам'ятовування,а потім передаються в наступний вузол мережі. При цьому швидкості у вхідному та вихідному каналах вузла можуть відрізнятися. Таким чином, при асинхронному режимі інформація переміщується мережею естафетним способом.</a:t>
            </a:r>
            <a:endParaRPr lang="uk-UA" sz="2400" b="1" dirty="0">
              <a:solidFill>
                <a:schemeClr val="tx1"/>
              </a:solidFill>
              <a:latin typeface="+mn-lt"/>
              <a:ea typeface="+mn-ea"/>
              <a:cs typeface="+mn-cs"/>
            </a:endParaRP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96889B76-B4BC-4C68-9206-2A3F3C7A4D47}" type="slidenum">
              <a:rPr lang="ru-RU" altLang="en-US"/>
              <a:pPr/>
              <a:t>14</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457200" y="277813"/>
            <a:ext cx="8229600" cy="579419"/>
          </a:xfrm>
        </p:spPr>
        <p:txBody>
          <a:bodyPr/>
          <a:lstStyle/>
          <a:p>
            <a:r>
              <a:rPr lang="uk-UA" sz="3200" dirty="0"/>
              <a:t>Характеристики кабелю</a:t>
            </a:r>
            <a:endParaRPr lang="uk-UA" sz="3200" i="1" dirty="0"/>
          </a:p>
        </p:txBody>
      </p:sp>
      <p:sp>
        <p:nvSpPr>
          <p:cNvPr id="784387" name="Rectangle 3"/>
          <p:cNvSpPr>
            <a:spLocks noGrp="1" noChangeArrowheads="1"/>
          </p:cNvSpPr>
          <p:nvPr>
            <p:ph idx="1"/>
          </p:nvPr>
        </p:nvSpPr>
        <p:spPr>
          <a:xfrm>
            <a:off x="457200" y="928671"/>
            <a:ext cx="8229600" cy="5143535"/>
          </a:xfrm>
        </p:spPr>
        <p:txBody>
          <a:bodyPr/>
          <a:lstStyle/>
          <a:p>
            <a:pPr>
              <a:buNone/>
            </a:pPr>
            <a:r>
              <a:rPr lang="uk-UA" sz="1800" dirty="0"/>
              <a:t>		У стандартах кабелів досить багато характеристик, з яких найбільш важливі перераховані нижче:</a:t>
            </a:r>
          </a:p>
          <a:p>
            <a:pPr lvl="0"/>
            <a:r>
              <a:rPr lang="uk-UA" sz="1800" i="1" dirty="0">
                <a:solidFill>
                  <a:srgbClr val="C00000"/>
                </a:solidFill>
              </a:rPr>
              <a:t>Загасання</a:t>
            </a:r>
            <a:r>
              <a:rPr lang="uk-UA" sz="1800" dirty="0">
                <a:solidFill>
                  <a:srgbClr val="C00000"/>
                </a:solidFill>
              </a:rPr>
              <a:t> (</a:t>
            </a:r>
            <a:r>
              <a:rPr lang="uk-UA" sz="1800" i="1" dirty="0" err="1">
                <a:solidFill>
                  <a:srgbClr val="C00000"/>
                </a:solidFill>
              </a:rPr>
              <a:t>Attenuation</a:t>
            </a:r>
            <a:r>
              <a:rPr lang="uk-UA" sz="1800" dirty="0">
                <a:solidFill>
                  <a:srgbClr val="C00000"/>
                </a:solidFill>
              </a:rPr>
              <a:t>). </a:t>
            </a:r>
            <a:r>
              <a:rPr lang="uk-UA" sz="1600" dirty="0"/>
              <a:t>Загасання виміряється в децибелах на метр для визначеного частоти чи діапазону частот сигналу.</a:t>
            </a:r>
          </a:p>
          <a:p>
            <a:pPr lvl="0"/>
            <a:endParaRPr lang="uk-UA" sz="1800" i="1" dirty="0"/>
          </a:p>
          <a:p>
            <a:pPr lvl="0"/>
            <a:r>
              <a:rPr lang="uk-UA" sz="1800" i="1" dirty="0">
                <a:solidFill>
                  <a:srgbClr val="C00000"/>
                </a:solidFill>
              </a:rPr>
              <a:t>Перехресні наведення на ближньому кінці</a:t>
            </a:r>
            <a:r>
              <a:rPr lang="uk-UA" sz="1800" dirty="0">
                <a:solidFill>
                  <a:srgbClr val="C00000"/>
                </a:solidFill>
              </a:rPr>
              <a:t> (</a:t>
            </a:r>
            <a:r>
              <a:rPr lang="uk-UA" sz="1800" i="1" dirty="0" err="1">
                <a:solidFill>
                  <a:srgbClr val="C00000"/>
                </a:solidFill>
              </a:rPr>
              <a:t>Near</a:t>
            </a:r>
            <a:r>
              <a:rPr lang="uk-UA" sz="1800" i="1" dirty="0">
                <a:solidFill>
                  <a:srgbClr val="C00000"/>
                </a:solidFill>
              </a:rPr>
              <a:t> </a:t>
            </a:r>
            <a:r>
              <a:rPr lang="uk-UA" sz="1800" i="1" dirty="0" err="1">
                <a:solidFill>
                  <a:srgbClr val="C00000"/>
                </a:solidFill>
              </a:rPr>
              <a:t>End</a:t>
            </a:r>
            <a:r>
              <a:rPr lang="uk-UA" sz="1800" i="1" dirty="0">
                <a:solidFill>
                  <a:srgbClr val="C00000"/>
                </a:solidFill>
              </a:rPr>
              <a:t> </a:t>
            </a:r>
            <a:r>
              <a:rPr lang="uk-UA" sz="1800" i="1" dirty="0" err="1">
                <a:solidFill>
                  <a:srgbClr val="C00000"/>
                </a:solidFill>
              </a:rPr>
              <a:t>Cross</a:t>
            </a:r>
            <a:r>
              <a:rPr lang="uk-UA" sz="1800" i="1" dirty="0">
                <a:solidFill>
                  <a:srgbClr val="C00000"/>
                </a:solidFill>
              </a:rPr>
              <a:t> </a:t>
            </a:r>
            <a:r>
              <a:rPr lang="uk-UA" sz="1800" i="1" dirty="0" err="1">
                <a:solidFill>
                  <a:srgbClr val="C00000"/>
                </a:solidFill>
              </a:rPr>
              <a:t>Talk</a:t>
            </a:r>
            <a:r>
              <a:rPr lang="uk-UA" sz="1800" i="1" dirty="0">
                <a:solidFill>
                  <a:srgbClr val="C00000"/>
                </a:solidFill>
              </a:rPr>
              <a:t>, NEXT</a:t>
            </a:r>
            <a:r>
              <a:rPr lang="uk-UA" sz="1800" dirty="0">
                <a:solidFill>
                  <a:srgbClr val="C00000"/>
                </a:solidFill>
              </a:rPr>
              <a:t>).</a:t>
            </a:r>
            <a:r>
              <a:rPr lang="uk-UA" sz="1800" dirty="0"/>
              <a:t> </a:t>
            </a:r>
            <a:r>
              <a:rPr lang="uk-UA" sz="1600" dirty="0"/>
              <a:t>Виміряються в децибелах для визначеної частоти сигналу.</a:t>
            </a:r>
          </a:p>
          <a:p>
            <a:pPr lvl="0"/>
            <a:endParaRPr lang="uk-UA" sz="1800" i="1" dirty="0"/>
          </a:p>
          <a:p>
            <a:pPr lvl="0"/>
            <a:r>
              <a:rPr lang="uk-UA" sz="1800" i="1" dirty="0">
                <a:solidFill>
                  <a:srgbClr val="C00000"/>
                </a:solidFill>
              </a:rPr>
              <a:t>Імпеданс</a:t>
            </a:r>
            <a:r>
              <a:rPr lang="uk-UA" sz="1800" dirty="0">
                <a:solidFill>
                  <a:srgbClr val="C00000"/>
                </a:solidFill>
              </a:rPr>
              <a:t> (хвильовий опір) </a:t>
            </a:r>
            <a:r>
              <a:rPr lang="uk-UA" sz="1800" dirty="0"/>
              <a:t>— це повний (активний і реактивний) опір в електричному ланцюзі. </a:t>
            </a:r>
          </a:p>
          <a:p>
            <a:pPr lvl="0">
              <a:buNone/>
            </a:pPr>
            <a:r>
              <a:rPr lang="uk-UA" sz="1800" dirty="0"/>
              <a:t>		</a:t>
            </a:r>
            <a:endParaRPr lang="uk-UA" sz="1600" dirty="0">
              <a:solidFill>
                <a:srgbClr val="FF0000"/>
              </a:solidFill>
            </a:endParaRPr>
          </a:p>
          <a:p>
            <a:pPr lvl="0"/>
            <a:r>
              <a:rPr lang="uk-UA" sz="1800" i="1" dirty="0">
                <a:solidFill>
                  <a:srgbClr val="C00000"/>
                </a:solidFill>
              </a:rPr>
              <a:t>Активний опір</a:t>
            </a:r>
            <a:r>
              <a:rPr lang="uk-UA" sz="1800" dirty="0"/>
              <a:t> — це опір постійного струму в електричному ланцюзі. </a:t>
            </a:r>
          </a:p>
          <a:p>
            <a:pPr lvl="0">
              <a:buNone/>
            </a:pPr>
            <a:r>
              <a:rPr lang="uk-UA" sz="1600" dirty="0"/>
              <a:t>		На відміну від імпедансу активний опір не залежить від частоти і зростає зі збільшенням довжини кабелю.</a:t>
            </a:r>
          </a:p>
          <a:p>
            <a:endParaRPr lang="uk-UA" sz="18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1B918EE6-2E90-4C2C-94A9-828C32DD2EE1}" type="slidenum">
              <a:rPr lang="ru-RU" altLang="en-US"/>
              <a:pPr/>
              <a:t>140</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457200" y="277813"/>
            <a:ext cx="8229600" cy="579419"/>
          </a:xfrm>
        </p:spPr>
        <p:txBody>
          <a:bodyPr/>
          <a:lstStyle/>
          <a:p>
            <a:r>
              <a:rPr lang="uk-UA" sz="3200" dirty="0"/>
              <a:t>Характеристики кабелю</a:t>
            </a:r>
            <a:endParaRPr lang="uk-UA" sz="3200" i="1" dirty="0"/>
          </a:p>
        </p:txBody>
      </p:sp>
      <p:sp>
        <p:nvSpPr>
          <p:cNvPr id="785411" name="Rectangle 3"/>
          <p:cNvSpPr>
            <a:spLocks noGrp="1" noChangeArrowheads="1"/>
          </p:cNvSpPr>
          <p:nvPr>
            <p:ph idx="1"/>
          </p:nvPr>
        </p:nvSpPr>
        <p:spPr>
          <a:xfrm>
            <a:off x="428596" y="857232"/>
            <a:ext cx="8229600" cy="5214974"/>
          </a:xfrm>
        </p:spPr>
        <p:txBody>
          <a:bodyPr/>
          <a:lstStyle/>
          <a:p>
            <a:pPr lvl="0"/>
            <a:r>
              <a:rPr lang="uk-UA" sz="1800" i="1" dirty="0">
                <a:solidFill>
                  <a:srgbClr val="C00000"/>
                </a:solidFill>
              </a:rPr>
              <a:t>Ємність</a:t>
            </a:r>
            <a:r>
              <a:rPr lang="uk-UA" sz="1800" dirty="0"/>
              <a:t> — це властивість металевих провідників накопичувати енергію. Два електричних провідники в кабелі, розділені діелектриком, являють собою конденсатор, здатний накопичувати заряд. Ємність є небажаною величиною, тому варто прагнути до того, щоб вона була якнайменше (іноді застосовують термін </a:t>
            </a:r>
            <a:r>
              <a:rPr lang="uk-UA" sz="1800" dirty="0" err="1"/>
              <a:t>“паразитна</a:t>
            </a:r>
            <a:r>
              <a:rPr lang="uk-UA" sz="1800" dirty="0"/>
              <a:t> </a:t>
            </a:r>
            <a:r>
              <a:rPr lang="uk-UA" sz="1800" dirty="0" err="1"/>
              <a:t>ємність”</a:t>
            </a:r>
            <a:r>
              <a:rPr lang="uk-UA" sz="1800" dirty="0"/>
              <a:t>). Високе значення ємності в кабелі приводить до перекручування сигналу й обмежує смугу пропущення лінії.</a:t>
            </a:r>
          </a:p>
          <a:p>
            <a:pPr lvl="0"/>
            <a:endParaRPr lang="uk-UA" sz="1800" dirty="0"/>
          </a:p>
          <a:p>
            <a:pPr lvl="0"/>
            <a:r>
              <a:rPr lang="uk-UA" sz="1800" i="1" dirty="0">
                <a:solidFill>
                  <a:srgbClr val="C00000"/>
                </a:solidFill>
              </a:rPr>
              <a:t>Діаметр чи площа перетину провідника</a:t>
            </a:r>
            <a:endParaRPr lang="uk-UA" sz="1800" dirty="0">
              <a:solidFill>
                <a:srgbClr val="C00000"/>
              </a:solidFill>
            </a:endParaRPr>
          </a:p>
          <a:p>
            <a:pPr lvl="0">
              <a:buNone/>
            </a:pPr>
            <a:r>
              <a:rPr lang="uk-UA" sz="1800" dirty="0"/>
              <a:t>	Для мідних провідників досить вживаною є американська система </a:t>
            </a:r>
            <a:r>
              <a:rPr lang="uk-UA" sz="1800" i="1" dirty="0"/>
              <a:t>AWG</a:t>
            </a:r>
            <a:r>
              <a:rPr lang="uk-UA" sz="1800" dirty="0"/>
              <a:t> (</a:t>
            </a:r>
            <a:r>
              <a:rPr lang="uk-UA" sz="1800" i="1" dirty="0" err="1"/>
              <a:t>American</a:t>
            </a:r>
            <a:r>
              <a:rPr lang="uk-UA" sz="1800" i="1" dirty="0"/>
              <a:t> </a:t>
            </a:r>
            <a:r>
              <a:rPr lang="uk-UA" sz="1800" i="1" dirty="0" err="1"/>
              <a:t>Wire</a:t>
            </a:r>
            <a:r>
              <a:rPr lang="uk-UA" sz="1800" i="1" dirty="0"/>
              <a:t> </a:t>
            </a:r>
            <a:r>
              <a:rPr lang="uk-UA" sz="1800" i="1" dirty="0" err="1"/>
              <a:t>Gauge</a:t>
            </a:r>
            <a:r>
              <a:rPr lang="uk-UA" sz="1800" dirty="0"/>
              <a:t>), що вводить деякі умовні типи провідників, наприклад 22AWG, 24AWG, 26AWG. </a:t>
            </a:r>
          </a:p>
          <a:p>
            <a:pPr lvl="0">
              <a:buNone/>
            </a:pPr>
            <a:r>
              <a:rPr lang="uk-UA" sz="1800" dirty="0"/>
              <a:t>	Чим більше номер типу провідника, тим менше його діаметр. В обчислювальних мережах найбільш поширеними є типи провідників, приведені вище як приклади. У європейських і міжнародних стандартах діаметр провідника вказується в міліметрах.</a:t>
            </a:r>
          </a:p>
          <a:p>
            <a:pPr lvl="0"/>
            <a:endParaRPr lang="uk-UA" sz="1600" dirty="0"/>
          </a:p>
          <a:p>
            <a:endParaRPr lang="uk-UA" sz="1800" dirty="0"/>
          </a:p>
        </p:txBody>
      </p:sp>
      <p:sp>
        <p:nvSpPr>
          <p:cNvPr id="62"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63"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4" name="Номер слайда 5"/>
          <p:cNvSpPr>
            <a:spLocks noGrp="1"/>
          </p:cNvSpPr>
          <p:nvPr>
            <p:ph type="sldNum" sz="quarter" idx="12"/>
          </p:nvPr>
        </p:nvSpPr>
        <p:spPr/>
        <p:txBody>
          <a:bodyPr/>
          <a:lstStyle/>
          <a:p>
            <a:fld id="{531A24CF-35C6-49C7-9146-B5A541D94981}" type="slidenum">
              <a:rPr lang="ru-RU" altLang="en-US"/>
              <a:pPr/>
              <a:t>141</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457200" y="277813"/>
            <a:ext cx="8229600" cy="579419"/>
          </a:xfrm>
        </p:spPr>
        <p:txBody>
          <a:bodyPr/>
          <a:lstStyle/>
          <a:p>
            <a:r>
              <a:rPr lang="uk-UA" sz="3200" dirty="0"/>
              <a:t>Характеристики кабелю</a:t>
            </a:r>
            <a:endParaRPr lang="uk-UA" sz="3200" i="1"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EAB9B754-9591-409D-AF0A-05D44D93F01A}" type="slidenum">
              <a:rPr lang="ru-RU" altLang="en-US"/>
              <a:pPr/>
              <a:t>142</a:t>
            </a:fld>
            <a:r>
              <a:rPr lang="ru-RU" altLang="en-US" dirty="0"/>
              <a:t> из </a:t>
            </a:r>
            <a:r>
              <a:rPr lang="uk-UA" altLang="en-US" dirty="0"/>
              <a:t>45</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12289" name="Rectangle 1"/>
          <p:cNvSpPr>
            <a:spLocks noChangeArrowheads="1"/>
          </p:cNvSpPr>
          <p:nvPr/>
        </p:nvSpPr>
        <p:spPr bwMode="auto">
          <a:xfrm>
            <a:off x="785786" y="928670"/>
            <a:ext cx="7929618" cy="495520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uk-UA" i="1" dirty="0">
                <a:latin typeface="+mn-lt"/>
              </a:rPr>
              <a:t>Рівень зовнішнього електромагнітного випромінювання чи електричний шум</a:t>
            </a:r>
            <a:r>
              <a:rPr lang="uk-UA" dirty="0">
                <a:latin typeface="+mn-lt"/>
              </a:rPr>
              <a:t>. </a:t>
            </a:r>
          </a:p>
          <a:p>
            <a:r>
              <a:rPr lang="uk-UA" b="1" i="1" dirty="0">
                <a:solidFill>
                  <a:srgbClr val="C00000"/>
                </a:solidFill>
                <a:latin typeface="+mn-lt"/>
              </a:rPr>
              <a:t>Електричний шум </a:t>
            </a:r>
            <a:r>
              <a:rPr lang="uk-UA" dirty="0">
                <a:latin typeface="+mn-lt"/>
              </a:rPr>
              <a:t>— це небажана перемінна напруга в провіднику. </a:t>
            </a:r>
          </a:p>
          <a:p>
            <a:r>
              <a:rPr lang="uk-UA" dirty="0">
                <a:latin typeface="+mn-lt"/>
              </a:rPr>
              <a:t>Електричний шум буває двох типів: </a:t>
            </a:r>
            <a:r>
              <a:rPr lang="uk-UA" i="1" dirty="0">
                <a:solidFill>
                  <a:srgbClr val="C00000"/>
                </a:solidFill>
                <a:latin typeface="+mn-lt"/>
              </a:rPr>
              <a:t>фоновий</a:t>
            </a:r>
            <a:r>
              <a:rPr lang="uk-UA" dirty="0">
                <a:solidFill>
                  <a:srgbClr val="C00000"/>
                </a:solidFill>
                <a:latin typeface="+mn-lt"/>
              </a:rPr>
              <a:t> і </a:t>
            </a:r>
            <a:r>
              <a:rPr lang="uk-UA" i="1" dirty="0">
                <a:solidFill>
                  <a:srgbClr val="C00000"/>
                </a:solidFill>
                <a:latin typeface="+mn-lt"/>
              </a:rPr>
              <a:t>імпульсний</a:t>
            </a:r>
            <a:r>
              <a:rPr lang="uk-UA" dirty="0">
                <a:solidFill>
                  <a:srgbClr val="C00000"/>
                </a:solidFill>
                <a:latin typeface="+mn-lt"/>
              </a:rPr>
              <a:t>. </a:t>
            </a:r>
          </a:p>
          <a:p>
            <a:endParaRPr lang="uk-UA" dirty="0">
              <a:latin typeface="+mn-lt"/>
            </a:endParaRPr>
          </a:p>
          <a:p>
            <a:r>
              <a:rPr lang="uk-UA" dirty="0">
                <a:latin typeface="+mn-lt"/>
              </a:rPr>
              <a:t>Електричний шум можна також розділити на </a:t>
            </a:r>
            <a:r>
              <a:rPr lang="uk-UA" dirty="0" err="1">
                <a:latin typeface="+mn-lt"/>
              </a:rPr>
              <a:t>низько-</a:t>
            </a:r>
            <a:r>
              <a:rPr lang="uk-UA" dirty="0">
                <a:latin typeface="+mn-lt"/>
              </a:rPr>
              <a:t>, </a:t>
            </a:r>
            <a:r>
              <a:rPr lang="uk-UA" dirty="0" err="1">
                <a:latin typeface="+mn-lt"/>
              </a:rPr>
              <a:t>середньо-</a:t>
            </a:r>
            <a:r>
              <a:rPr lang="uk-UA" dirty="0">
                <a:latin typeface="+mn-lt"/>
              </a:rPr>
              <a:t> і високочастотний. </a:t>
            </a:r>
          </a:p>
          <a:p>
            <a:r>
              <a:rPr lang="uk-UA" dirty="0">
                <a:latin typeface="+mn-lt"/>
              </a:rPr>
              <a:t>Джерелами фонового електричного шуму: </a:t>
            </a:r>
          </a:p>
          <a:p>
            <a:r>
              <a:rPr lang="uk-UA" dirty="0">
                <a:latin typeface="+mn-lt"/>
              </a:rPr>
              <a:t>- </a:t>
            </a:r>
            <a:r>
              <a:rPr lang="uk-UA" sz="1600" dirty="0">
                <a:latin typeface="+mn-lt"/>
              </a:rPr>
              <a:t>в діапазоні до 150кГц є лінії електропередачі, телефони і лампи денного світла; </a:t>
            </a:r>
          </a:p>
          <a:p>
            <a:r>
              <a:rPr lang="uk-UA" sz="1600" dirty="0">
                <a:latin typeface="+mn-lt"/>
              </a:rPr>
              <a:t>- у діапазоні від 150 кГц до 20 </a:t>
            </a:r>
            <a:r>
              <a:rPr lang="uk-UA" sz="1600" dirty="0" err="1">
                <a:latin typeface="+mn-lt"/>
              </a:rPr>
              <a:t>МГц</a:t>
            </a:r>
            <a:r>
              <a:rPr lang="uk-UA" sz="1600" dirty="0">
                <a:latin typeface="+mn-lt"/>
              </a:rPr>
              <a:t> — комп'ютери, принтери, ксерокси; </a:t>
            </a:r>
          </a:p>
          <a:p>
            <a:r>
              <a:rPr lang="uk-UA" sz="1600" dirty="0">
                <a:latin typeface="+mn-lt"/>
              </a:rPr>
              <a:t>- у діапазоні від 20МГц до 1ГГц — телевізійні і радіопередавачі, мікрохвильові печі. </a:t>
            </a:r>
          </a:p>
          <a:p>
            <a:r>
              <a:rPr lang="uk-UA" dirty="0">
                <a:latin typeface="+mn-lt"/>
              </a:rPr>
              <a:t>	Основними джерелами імпульсного електричного шуму є мотори, перемикачі і зварювальні агрегати. Електричний шум виміряється в мілівольтах.</a:t>
            </a:r>
          </a:p>
          <a:p>
            <a:pPr lvl="0"/>
            <a:endParaRPr lang="uk-UA" dirty="0">
              <a:latin typeface="+mn-lt"/>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22295"/>
          </a:xfrm>
        </p:spPr>
        <p:txBody>
          <a:bodyPr/>
          <a:lstStyle/>
          <a:p>
            <a:r>
              <a:rPr lang="uk-UA" sz="3200" i="1" dirty="0"/>
              <a:t>Кручена пара</a:t>
            </a:r>
            <a:endParaRPr lang="uk-UA" sz="3200" dirty="0"/>
          </a:p>
        </p:txBody>
      </p:sp>
      <p:sp>
        <p:nvSpPr>
          <p:cNvPr id="3" name="Содержимое 2"/>
          <p:cNvSpPr>
            <a:spLocks noGrp="1"/>
          </p:cNvSpPr>
          <p:nvPr>
            <p:ph idx="1"/>
          </p:nvPr>
        </p:nvSpPr>
        <p:spPr>
          <a:xfrm>
            <a:off x="457200" y="2143116"/>
            <a:ext cx="8229600" cy="3987809"/>
          </a:xfrm>
        </p:spPr>
        <p:txBody>
          <a:bodyPr/>
          <a:lstStyle/>
          <a:p>
            <a:r>
              <a:rPr lang="uk-UA" sz="1600" i="1" dirty="0">
                <a:solidFill>
                  <a:srgbClr val="C00000"/>
                </a:solidFill>
              </a:rPr>
              <a:t>Неекрановані кручені пари </a:t>
            </a:r>
            <a:r>
              <a:rPr lang="en-US" sz="1600" i="1" dirty="0">
                <a:solidFill>
                  <a:srgbClr val="C00000"/>
                </a:solidFill>
              </a:rPr>
              <a:t>UTP </a:t>
            </a:r>
            <a:r>
              <a:rPr lang="uk-UA" sz="1600" dirty="0"/>
              <a:t>характеризуються слабкою захищеністю від зовнішніх електромагнітних перешкод, а також від підслуховування, яке може здійснюватися з метою, наприклад, промислового шпигунства. </a:t>
            </a:r>
          </a:p>
          <a:p>
            <a:r>
              <a:rPr lang="uk-UA" sz="1600" dirty="0"/>
              <a:t>Дія перешкод і величина випромінювання зовні збільшується з ростом довжини кабелю. Для усунення цих недоліків застосовується екрановані кабелі.</a:t>
            </a:r>
          </a:p>
          <a:p>
            <a:r>
              <a:rPr lang="uk-UA" sz="1600" dirty="0"/>
              <a:t>У разі </a:t>
            </a:r>
            <a:r>
              <a:rPr lang="uk-UA" sz="1600" i="1" dirty="0">
                <a:solidFill>
                  <a:srgbClr val="C00000"/>
                </a:solidFill>
              </a:rPr>
              <a:t>екранованої кручений пари </a:t>
            </a:r>
            <a:r>
              <a:rPr lang="en-US" sz="1600" i="1" dirty="0">
                <a:solidFill>
                  <a:srgbClr val="C00000"/>
                </a:solidFill>
              </a:rPr>
              <a:t>STP </a:t>
            </a:r>
            <a:r>
              <a:rPr lang="uk-UA" sz="1600" dirty="0"/>
              <a:t>кожна з кручених пар поміщається в металеву </a:t>
            </a:r>
            <a:r>
              <a:rPr lang="uk-UA" sz="1600" dirty="0" err="1"/>
              <a:t>опльотку-екран</a:t>
            </a:r>
            <a:r>
              <a:rPr lang="uk-UA" sz="1600" dirty="0"/>
              <a:t> для зменшення випромінювань кабелю, захисту від зовнішніх електромагнітних перешкод і зниження взаємного впливу пар проводів один на одного (</a:t>
            </a:r>
            <a:r>
              <a:rPr lang="en-US" sz="1600" i="1" dirty="0"/>
              <a:t>crosstalk</a:t>
            </a:r>
            <a:r>
              <a:rPr lang="en-US" sz="1600" dirty="0"/>
              <a:t> - </a:t>
            </a:r>
            <a:r>
              <a:rPr lang="uk-UA" sz="1600" dirty="0"/>
              <a:t>перехресні наведення). Для того щоб екран захищав від перешкод, він повинен бути обов'язково заземлений. Екранована кручена пара помітно дорожче, ніж неекранована. Її використання вимагає спеціальних екранованих </a:t>
            </a:r>
            <a:r>
              <a:rPr lang="uk-UA" sz="1600" dirty="0" err="1"/>
              <a:t>роз'ємів</a:t>
            </a:r>
            <a:r>
              <a:rPr lang="uk-UA" sz="1600" dirty="0"/>
              <a:t>. </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ютерні</a:t>
            </a:r>
            <a:r>
              <a:rPr lang="ru-RU" altLang="en-US" dirty="0"/>
              <a:t> </a:t>
            </a:r>
            <a:r>
              <a:rPr lang="ru-RU" altLang="en-US" dirty="0" err="1"/>
              <a:t>мережі</a:t>
            </a:r>
            <a:endParaRPr lang="ru-RU" altLang="en-US" dirty="0"/>
          </a:p>
          <a:p>
            <a:r>
              <a:rPr lang="ru-RU" altLang="en-US" dirty="0" err="1"/>
              <a:t>Лінії</a:t>
            </a:r>
            <a:r>
              <a:rPr lang="ru-RU" altLang="en-US" dirty="0"/>
              <a:t> </a:t>
            </a:r>
            <a:r>
              <a:rPr lang="ru-RU" altLang="en-US" dirty="0" err="1"/>
              <a:t>зв</a:t>
            </a:r>
            <a:r>
              <a:rPr lang="en-US" altLang="en-US" dirty="0"/>
              <a:t>’</a:t>
            </a:r>
            <a:r>
              <a:rPr lang="ru-RU" altLang="en-US" dirty="0" err="1"/>
              <a:t>язку</a:t>
            </a:r>
            <a:endParaRPr lang="ru-RU" altLang="en-US"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143</a:t>
            </a:fld>
            <a:r>
              <a:rPr lang="ru-RU" altLang="en-US" dirty="0"/>
              <a:t> из 45</a:t>
            </a:r>
          </a:p>
        </p:txBody>
      </p:sp>
      <p:pic>
        <p:nvPicPr>
          <p:cNvPr id="7" name="Рисунок 6" descr="Кабель с витыми парами"/>
          <p:cNvPicPr/>
          <p:nvPr/>
        </p:nvPicPr>
        <p:blipFill>
          <a:blip r:embed="rId2"/>
          <a:srcRect/>
          <a:stretch>
            <a:fillRect/>
          </a:stretch>
        </p:blipFill>
        <p:spPr bwMode="auto">
          <a:xfrm>
            <a:off x="1357290" y="928670"/>
            <a:ext cx="5786478" cy="1214446"/>
          </a:xfrm>
          <a:prstGeom prst="rect">
            <a:avLst/>
          </a:prstGeom>
          <a:noFill/>
          <a:ln w="9525">
            <a:noFill/>
            <a:miter lim="800000"/>
            <a:headEnd/>
            <a:tailEnd/>
          </a:ln>
        </p:spPr>
      </p:pic>
      <p:pic>
        <p:nvPicPr>
          <p:cNvPr id="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457200" y="277813"/>
            <a:ext cx="8229600" cy="936609"/>
          </a:xfrm>
        </p:spPr>
        <p:txBody>
          <a:bodyPr/>
          <a:lstStyle/>
          <a:p>
            <a:pPr algn="ctr"/>
            <a:r>
              <a:rPr lang="uk-UA" sz="2800" i="1" dirty="0"/>
              <a:t>Кабелі на основі неекранованої крученої пари</a:t>
            </a:r>
          </a:p>
        </p:txBody>
      </p:sp>
      <p:sp>
        <p:nvSpPr>
          <p:cNvPr id="309254" name="Rectangle 6"/>
          <p:cNvSpPr>
            <a:spLocks noGrp="1" noChangeArrowheads="1"/>
          </p:cNvSpPr>
          <p:nvPr>
            <p:ph idx="1"/>
          </p:nvPr>
        </p:nvSpPr>
        <p:spPr>
          <a:xfrm>
            <a:off x="500034" y="1214422"/>
            <a:ext cx="8229600" cy="4857784"/>
          </a:xfrm>
        </p:spPr>
        <p:txBody>
          <a:bodyPr/>
          <a:lstStyle/>
          <a:p>
            <a:r>
              <a:rPr lang="uk-UA" sz="2200" dirty="0"/>
              <a:t>Мідний неекранований кабель UTP в залежності від електричних і механічних характеристик розділяється на 5 категорій (</a:t>
            </a:r>
            <a:r>
              <a:rPr lang="uk-UA" sz="2200" dirty="0" err="1"/>
              <a:t>Category</a:t>
            </a:r>
            <a:r>
              <a:rPr lang="uk-UA" sz="2200" dirty="0"/>
              <a:t> 1 — </a:t>
            </a:r>
            <a:r>
              <a:rPr lang="uk-UA" sz="2200" dirty="0" err="1"/>
              <a:t>Category</a:t>
            </a:r>
            <a:r>
              <a:rPr lang="uk-UA" sz="2200" dirty="0"/>
              <a:t> 5).</a:t>
            </a:r>
          </a:p>
          <a:p>
            <a:r>
              <a:rPr lang="uk-UA" sz="2200" dirty="0">
                <a:solidFill>
                  <a:srgbClr val="C00000"/>
                </a:solidFill>
              </a:rPr>
              <a:t>Кабелі </a:t>
            </a:r>
            <a:r>
              <a:rPr lang="uk-UA" sz="2200" i="1" dirty="0">
                <a:solidFill>
                  <a:srgbClr val="C00000"/>
                </a:solidFill>
              </a:rPr>
              <a:t>категорії 1</a:t>
            </a:r>
            <a:r>
              <a:rPr lang="uk-UA" sz="2200" dirty="0"/>
              <a:t> застосовуються там, де вимоги до швидкості передачі мінімальні. Звичайно це кабель для цифрової й аналогової передачі голосу і малої швидкості (до 20 </a:t>
            </a:r>
            <a:r>
              <a:rPr lang="uk-UA" sz="2200" dirty="0" err="1"/>
              <a:t>Кбіт</a:t>
            </a:r>
            <a:r>
              <a:rPr lang="uk-UA" sz="2200" dirty="0"/>
              <a:t>/с) передачі даних. До 1983 року це був основний тип кабелю для телефонного зв'язку.</a:t>
            </a:r>
          </a:p>
          <a:p>
            <a:r>
              <a:rPr lang="uk-UA" sz="2200" dirty="0">
                <a:solidFill>
                  <a:srgbClr val="C00000"/>
                </a:solidFill>
              </a:rPr>
              <a:t>Кабелі </a:t>
            </a:r>
            <a:r>
              <a:rPr lang="uk-UA" sz="2200" i="1" dirty="0">
                <a:solidFill>
                  <a:srgbClr val="C00000"/>
                </a:solidFill>
              </a:rPr>
              <a:t>категорії 2</a:t>
            </a:r>
            <a:r>
              <a:rPr lang="uk-UA" sz="2200" dirty="0"/>
              <a:t> були вперше застосовані фірмою IBM при побудові власної кабельної системи. Головна вимога до кабелів цієї категорії — здатність передавати сигнали зі спектром до 1 Мгц.</a:t>
            </a:r>
          </a:p>
          <a:p>
            <a:endParaRPr lang="uk-UA" sz="1800" dirty="0"/>
          </a:p>
          <a:p>
            <a:endParaRPr lang="uk-UA" sz="18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259F8F0B-8460-4C6B-AAFE-E7C58A529BBF}" type="slidenum">
              <a:rPr lang="ru-RU" altLang="en-US"/>
              <a:pPr/>
              <a:t>144</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865171"/>
          </a:xfrm>
        </p:spPr>
        <p:txBody>
          <a:bodyPr/>
          <a:lstStyle/>
          <a:p>
            <a:pPr algn="ctr"/>
            <a:r>
              <a:rPr lang="uk-UA" sz="2800" i="1" dirty="0"/>
              <a:t>Кабелі на основі неекранованої крученої пари</a:t>
            </a:r>
            <a:endParaRPr lang="uk-UA" sz="2800" dirty="0"/>
          </a:p>
        </p:txBody>
      </p:sp>
      <p:sp>
        <p:nvSpPr>
          <p:cNvPr id="3" name="Содержимое 2"/>
          <p:cNvSpPr>
            <a:spLocks noGrp="1"/>
          </p:cNvSpPr>
          <p:nvPr>
            <p:ph idx="1"/>
          </p:nvPr>
        </p:nvSpPr>
        <p:spPr>
          <a:xfrm>
            <a:off x="457200" y="1142984"/>
            <a:ext cx="8229600" cy="4987941"/>
          </a:xfrm>
        </p:spPr>
        <p:txBody>
          <a:bodyPr/>
          <a:lstStyle/>
          <a:p>
            <a:r>
              <a:rPr lang="uk-UA" sz="2000" dirty="0">
                <a:solidFill>
                  <a:srgbClr val="C00000"/>
                </a:solidFill>
              </a:rPr>
              <a:t>Кабелі </a:t>
            </a:r>
            <a:r>
              <a:rPr lang="uk-UA" sz="2000" i="1" dirty="0">
                <a:solidFill>
                  <a:srgbClr val="C00000"/>
                </a:solidFill>
              </a:rPr>
              <a:t>категорії 3</a:t>
            </a:r>
            <a:r>
              <a:rPr lang="uk-UA" sz="2000" dirty="0"/>
              <a:t> були стандартизовані в 1991 році, коли був розроблений </a:t>
            </a:r>
            <a:r>
              <a:rPr lang="uk-UA" sz="2000" i="1" dirty="0"/>
              <a:t>Стандарт телекомунікаційних кабельних систем для комерційних будинків</a:t>
            </a:r>
            <a:r>
              <a:rPr lang="uk-UA" sz="2000" dirty="0"/>
              <a:t> (EIA-568), для частот у діапазоні до 16МГц, що підтримують, таким чином, високошвидкісні мережеві додатки. Кабелі категорії 3 зараз складають основу багатьох кабельних систем будинків, у яких вони використовуються для передачі і голосу, і даних.</a:t>
            </a:r>
          </a:p>
          <a:p>
            <a:r>
              <a:rPr lang="uk-UA" sz="2000" dirty="0">
                <a:solidFill>
                  <a:srgbClr val="C00000"/>
                </a:solidFill>
              </a:rPr>
              <a:t>Кабелі </a:t>
            </a:r>
            <a:r>
              <a:rPr lang="uk-UA" sz="2000" i="1" dirty="0">
                <a:solidFill>
                  <a:srgbClr val="C00000"/>
                </a:solidFill>
              </a:rPr>
              <a:t>категорії 4</a:t>
            </a:r>
            <a:r>
              <a:rPr lang="uk-UA" sz="2000" dirty="0"/>
              <a:t> являють собою трохи поліпшений варіант кабелів категорії 3. Кабелі категорії 4 зобов'язані витримувати тести на частоті передачі сигналу 20МГц і забезпечувати підвищену перешкодостійкість і низькі втрати сигналу. Кабелі категорії 4 добре підходять для застосування в системах зі збільшеними відстанями (до 135 метрів) і в мережах </a:t>
            </a:r>
            <a:r>
              <a:rPr lang="uk-UA" sz="2000" i="1" dirty="0" err="1"/>
              <a:t>Token</a:t>
            </a:r>
            <a:r>
              <a:rPr lang="uk-UA" sz="2000" i="1" dirty="0"/>
              <a:t> </a:t>
            </a:r>
            <a:r>
              <a:rPr lang="uk-UA" sz="2000" i="1" dirty="0" err="1"/>
              <a:t>Ring</a:t>
            </a:r>
            <a:r>
              <a:rPr lang="uk-UA" sz="2000" i="1" dirty="0"/>
              <a:t> </a:t>
            </a:r>
            <a:r>
              <a:rPr lang="uk-UA" sz="2000" dirty="0"/>
              <a:t>із пропускною здатністю 16Мбіт/с. На практиці використовуються рідко.</a:t>
            </a:r>
          </a:p>
          <a:p>
            <a:endParaRPr lang="uk-UA" sz="20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145</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865171"/>
          </a:xfrm>
        </p:spPr>
        <p:txBody>
          <a:bodyPr/>
          <a:lstStyle/>
          <a:p>
            <a:pPr algn="ctr"/>
            <a:r>
              <a:rPr lang="uk-UA" sz="2800" i="1" dirty="0"/>
              <a:t>Кабелі на основі неекранованої крученої пари</a:t>
            </a:r>
          </a:p>
        </p:txBody>
      </p:sp>
      <p:sp>
        <p:nvSpPr>
          <p:cNvPr id="3" name="Содержимое 2"/>
          <p:cNvSpPr>
            <a:spLocks noGrp="1"/>
          </p:cNvSpPr>
          <p:nvPr>
            <p:ph idx="1"/>
          </p:nvPr>
        </p:nvSpPr>
        <p:spPr>
          <a:xfrm>
            <a:off x="457200" y="1285860"/>
            <a:ext cx="8229600" cy="4845065"/>
          </a:xfrm>
        </p:spPr>
        <p:txBody>
          <a:bodyPr/>
          <a:lstStyle/>
          <a:p>
            <a:r>
              <a:rPr lang="uk-UA" sz="1900" dirty="0">
                <a:solidFill>
                  <a:srgbClr val="C00000"/>
                </a:solidFill>
              </a:rPr>
              <a:t>Кабелі </a:t>
            </a:r>
            <a:r>
              <a:rPr lang="uk-UA" sz="1900" i="1" dirty="0">
                <a:solidFill>
                  <a:srgbClr val="C00000"/>
                </a:solidFill>
              </a:rPr>
              <a:t>категорії 5</a:t>
            </a:r>
            <a:r>
              <a:rPr lang="uk-UA" sz="1900" dirty="0"/>
              <a:t> були спеціально розроблені для підтримки високошвидкісних протоколів. </a:t>
            </a:r>
          </a:p>
          <a:p>
            <a:pPr>
              <a:buNone/>
            </a:pPr>
            <a:r>
              <a:rPr lang="uk-UA" sz="1900" dirty="0"/>
              <a:t>		Їх характеристики визначаються в діапазоні до 100Мгц. Більшість нових високошвидкісних стандартів орієнтуються на використання кручений пари 5 категорії. На цьому кабелі працюють протоколи зі швидкістю передачі даних 100Мбіт/с </a:t>
            </a:r>
            <a:r>
              <a:rPr lang="uk-UA" sz="1900" i="1" dirty="0"/>
              <a:t>- FDDI </a:t>
            </a:r>
            <a:r>
              <a:rPr lang="uk-UA" sz="1900" dirty="0"/>
              <a:t>(з фізичним стандартом TP-PMD), </a:t>
            </a:r>
            <a:r>
              <a:rPr lang="uk-UA" sz="1900" i="1" dirty="0" err="1"/>
              <a:t>Fast</a:t>
            </a:r>
            <a:r>
              <a:rPr lang="uk-UA" sz="1900" i="1" dirty="0"/>
              <a:t> </a:t>
            </a:r>
            <a:r>
              <a:rPr lang="uk-UA" sz="1900" i="1" dirty="0" err="1"/>
              <a:t>Ethernet</a:t>
            </a:r>
            <a:r>
              <a:rPr lang="uk-UA" sz="1900" dirty="0"/>
              <a:t>, </a:t>
            </a:r>
            <a:r>
              <a:rPr lang="uk-UA" sz="1900" i="1" dirty="0"/>
              <a:t>100VG-AnyLAN</a:t>
            </a:r>
            <a:r>
              <a:rPr lang="uk-UA" sz="1900" dirty="0"/>
              <a:t>, а також більш швидкісні протоколи — </a:t>
            </a:r>
            <a:r>
              <a:rPr lang="uk-UA" sz="1900" i="1" dirty="0"/>
              <a:t>ATM</a:t>
            </a:r>
            <a:r>
              <a:rPr lang="uk-UA" sz="1900" dirty="0"/>
              <a:t> на швидкості 155Мбіт/с, і </a:t>
            </a:r>
            <a:r>
              <a:rPr lang="uk-UA" sz="1900" i="1" dirty="0" err="1"/>
              <a:t>Gigabit</a:t>
            </a:r>
            <a:r>
              <a:rPr lang="uk-UA" sz="1900" i="1" dirty="0"/>
              <a:t> </a:t>
            </a:r>
            <a:r>
              <a:rPr lang="uk-UA" sz="1900" i="1" dirty="0" err="1"/>
              <a:t>Ethernet</a:t>
            </a:r>
            <a:r>
              <a:rPr lang="uk-UA" sz="1900" i="1" dirty="0"/>
              <a:t> </a:t>
            </a:r>
            <a:r>
              <a:rPr lang="uk-UA" sz="1900" dirty="0"/>
              <a:t>на швидкості 1000Мбіт/с (варіант </a:t>
            </a:r>
            <a:r>
              <a:rPr lang="uk-UA" sz="1900" i="1" dirty="0" err="1"/>
              <a:t>Gigabit</a:t>
            </a:r>
            <a:r>
              <a:rPr lang="uk-UA" sz="1900" i="1" dirty="0"/>
              <a:t> </a:t>
            </a:r>
            <a:r>
              <a:rPr lang="uk-UA" sz="1900" i="1" dirty="0" err="1"/>
              <a:t>Ethernet</a:t>
            </a:r>
            <a:r>
              <a:rPr lang="uk-UA" sz="1900" i="1" dirty="0"/>
              <a:t> </a:t>
            </a:r>
            <a:r>
              <a:rPr lang="uk-UA" sz="1900" dirty="0"/>
              <a:t>на кручений парі категорії 5 став стандартом у червні 1999 р.). </a:t>
            </a:r>
          </a:p>
          <a:p>
            <a:pPr>
              <a:buNone/>
            </a:pPr>
            <a:r>
              <a:rPr lang="uk-UA" sz="1900" dirty="0"/>
              <a:t>		Кабель категорії 5 прийшов на заміну кабелю категорії 3, і сьогодні всі нові кабельні системи великих будинків будуються саме на цьому типі кабелю (у сполученні з волоконно-оптичним).</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146</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936609"/>
          </a:xfrm>
        </p:spPr>
        <p:txBody>
          <a:bodyPr/>
          <a:lstStyle/>
          <a:p>
            <a:pPr algn="ctr"/>
            <a:r>
              <a:rPr lang="uk-UA" sz="2800" i="1" dirty="0"/>
              <a:t>Кабелі на основі екранованої кручений пари</a:t>
            </a:r>
          </a:p>
        </p:txBody>
      </p:sp>
      <p:sp>
        <p:nvSpPr>
          <p:cNvPr id="3" name="Содержимое 2"/>
          <p:cNvSpPr>
            <a:spLocks noGrp="1"/>
          </p:cNvSpPr>
          <p:nvPr>
            <p:ph idx="1"/>
          </p:nvPr>
        </p:nvSpPr>
        <p:spPr>
          <a:xfrm>
            <a:off x="457200" y="1142984"/>
            <a:ext cx="8229600" cy="4987941"/>
          </a:xfrm>
        </p:spPr>
        <p:txBody>
          <a:bodyPr/>
          <a:lstStyle/>
          <a:p>
            <a:pPr>
              <a:buNone/>
            </a:pPr>
            <a:r>
              <a:rPr lang="uk-UA" sz="2400" dirty="0"/>
              <a:t> </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143644"/>
            <a:ext cx="3800489" cy="561956"/>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147</a:t>
            </a:fld>
            <a:r>
              <a:rPr lang="ru-RU" altLang="en-US" dirty="0"/>
              <a:t> из </a:t>
            </a:r>
            <a:r>
              <a:rPr lang="uk-UA" altLang="en-US" dirty="0"/>
              <a:t>45</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8193" name="Rectangle 1"/>
          <p:cNvSpPr>
            <a:spLocks noChangeArrowheads="1"/>
          </p:cNvSpPr>
          <p:nvPr/>
        </p:nvSpPr>
        <p:spPr bwMode="auto">
          <a:xfrm>
            <a:off x="357158" y="1214422"/>
            <a:ext cx="8429684" cy="463203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kumimoji="0" lang="uk-UA" sz="2400" b="1" i="0" u="none" strike="noStrike" cap="none" normalizeH="0" baseline="0" dirty="0">
                <a:ln>
                  <a:noFill/>
                </a:ln>
                <a:solidFill>
                  <a:srgbClr val="000000"/>
                </a:solidFill>
                <a:effectLst/>
                <a:latin typeface="Calibri" pitchFamily="34" charset="0"/>
                <a:ea typeface="Calibri" pitchFamily="34" charset="0"/>
                <a:cs typeface="Calibri" pitchFamily="34" charset="0"/>
              </a:rPr>
              <a:t>	</a:t>
            </a:r>
            <a:r>
              <a:rPr lang="uk-UA" sz="2300" b="1" i="1" dirty="0">
                <a:solidFill>
                  <a:srgbClr val="C00000"/>
                </a:solidFill>
                <a:latin typeface="+mn-lt"/>
              </a:rPr>
              <a:t>Екранована кручена пари STP </a:t>
            </a:r>
            <a:r>
              <a:rPr lang="uk-UA" sz="2300" dirty="0">
                <a:latin typeface="+mn-lt"/>
              </a:rPr>
              <a:t>добре захищає сигнали від зовнішніх перешкод, а також менше випромінює електромагнітних коливань зовні, що захищає, у свою чергу, користувачів мереж від шкідливого для здоров'я випромінювання. </a:t>
            </a:r>
          </a:p>
          <a:p>
            <a:r>
              <a:rPr lang="uk-UA" sz="2300" dirty="0">
                <a:latin typeface="+mn-lt"/>
              </a:rPr>
              <a:t>	</a:t>
            </a:r>
          </a:p>
          <a:p>
            <a:r>
              <a:rPr lang="uk-UA" sz="2300" dirty="0">
                <a:latin typeface="+mn-lt"/>
              </a:rPr>
              <a:t>Наявність екрана, що заземлюється, здорожує кабель і ускладнює його прокладку, тому що вимагає виконання якісного заземлення. </a:t>
            </a:r>
          </a:p>
          <a:p>
            <a:r>
              <a:rPr lang="uk-UA" sz="2300" dirty="0">
                <a:latin typeface="+mn-lt"/>
              </a:rPr>
              <a:t>	</a:t>
            </a:r>
          </a:p>
          <a:p>
            <a:r>
              <a:rPr lang="uk-UA" sz="2300" dirty="0">
                <a:latin typeface="+mn-lt"/>
              </a:rPr>
              <a:t>Екранований кабель застосовується тільки для передачі даних, а голос по ньому не передають.</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1008047"/>
          </a:xfrm>
        </p:spPr>
        <p:txBody>
          <a:bodyPr/>
          <a:lstStyle/>
          <a:p>
            <a:pPr algn="ctr"/>
            <a:r>
              <a:rPr lang="uk-UA" sz="3200" i="1" dirty="0"/>
              <a:t>Кабелі на основі екранованої кручений пари</a:t>
            </a:r>
          </a:p>
        </p:txBody>
      </p:sp>
      <p:sp>
        <p:nvSpPr>
          <p:cNvPr id="3" name="Содержимое 2"/>
          <p:cNvSpPr>
            <a:spLocks noGrp="1"/>
          </p:cNvSpPr>
          <p:nvPr>
            <p:ph idx="1"/>
          </p:nvPr>
        </p:nvSpPr>
        <p:spPr>
          <a:xfrm>
            <a:off x="457200" y="1357298"/>
            <a:ext cx="8229600" cy="4773627"/>
          </a:xfrm>
        </p:spPr>
        <p:txBody>
          <a:bodyPr/>
          <a:lstStyle/>
          <a:p>
            <a:r>
              <a:rPr lang="uk-UA" sz="2400" dirty="0"/>
              <a:t>Основним стандартом, що визначає параметри екранованої кручений пари, є стандарт IBM. </a:t>
            </a:r>
          </a:p>
          <a:p>
            <a:r>
              <a:rPr lang="uk-UA" sz="2400" dirty="0"/>
              <a:t>У цьому стандарті кабелі поділяються не на категорії, а на типи: </a:t>
            </a:r>
            <a:r>
              <a:rPr lang="uk-UA" sz="2400" dirty="0" err="1"/>
              <a:t>Type</a:t>
            </a:r>
            <a:r>
              <a:rPr lang="uk-UA" sz="2400" dirty="0"/>
              <a:t> 1, </a:t>
            </a:r>
            <a:r>
              <a:rPr lang="uk-UA" sz="2400" dirty="0" err="1"/>
              <a:t>Type</a:t>
            </a:r>
            <a:r>
              <a:rPr lang="uk-UA" sz="2400" dirty="0"/>
              <a:t> 2, ... , </a:t>
            </a:r>
            <a:r>
              <a:rPr lang="uk-UA" sz="2400" dirty="0" err="1"/>
              <a:t>Type</a:t>
            </a:r>
            <a:r>
              <a:rPr lang="uk-UA" sz="2400" dirty="0"/>
              <a:t> 9.</a:t>
            </a:r>
          </a:p>
          <a:p>
            <a:r>
              <a:rPr lang="uk-UA" sz="2400" dirty="0"/>
              <a:t>Основним типом екранованого кабелю є кабель </a:t>
            </a:r>
            <a:r>
              <a:rPr lang="uk-UA" sz="2400" dirty="0" err="1"/>
              <a:t>Type</a:t>
            </a:r>
            <a:r>
              <a:rPr lang="uk-UA" sz="2400" dirty="0"/>
              <a:t> 1 стандарту IBM. </a:t>
            </a:r>
          </a:p>
          <a:p>
            <a:r>
              <a:rPr lang="uk-UA" sz="2400" dirty="0"/>
              <a:t>Він складається з 2-х пар скручених проводів, екранованих провідною </a:t>
            </a:r>
            <a:r>
              <a:rPr lang="uk-UA" sz="2400" dirty="0" err="1"/>
              <a:t>опльоткою</a:t>
            </a:r>
            <a:r>
              <a:rPr lang="uk-UA" sz="2400" dirty="0"/>
              <a:t>, яка заземлюється. </a:t>
            </a:r>
          </a:p>
          <a:p>
            <a:r>
              <a:rPr lang="uk-UA" sz="2400" dirty="0"/>
              <a:t>Електричні параметри кабелю </a:t>
            </a:r>
            <a:r>
              <a:rPr lang="uk-UA" sz="2400" dirty="0" err="1"/>
              <a:t>Type</a:t>
            </a:r>
            <a:r>
              <a:rPr lang="uk-UA" sz="2400" dirty="0"/>
              <a:t> 1 приблизно відповідають параметрам кабелю UTP категорії 5.</a:t>
            </a:r>
          </a:p>
          <a:p>
            <a:pPr lvl="0"/>
            <a:endParaRPr lang="uk-UA" sz="2400" dirty="0"/>
          </a:p>
          <a:p>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4014803"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148</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3200" i="1" dirty="0"/>
              <a:t>Коаксіальні кабелі</a:t>
            </a:r>
            <a:endParaRPr lang="uk-UA" sz="3200" dirty="0"/>
          </a:p>
        </p:txBody>
      </p:sp>
      <p:sp>
        <p:nvSpPr>
          <p:cNvPr id="3" name="Содержимое 2"/>
          <p:cNvSpPr>
            <a:spLocks noGrp="1"/>
          </p:cNvSpPr>
          <p:nvPr>
            <p:ph idx="1"/>
          </p:nvPr>
        </p:nvSpPr>
        <p:spPr>
          <a:xfrm>
            <a:off x="457200" y="2571744"/>
            <a:ext cx="8229600" cy="3559181"/>
          </a:xfrm>
        </p:spPr>
        <p:txBody>
          <a:bodyPr/>
          <a:lstStyle/>
          <a:p>
            <a:r>
              <a:rPr lang="uk-UA" sz="1800" dirty="0"/>
              <a:t>Коаксіальний кабель до недавнього часу був дуже популярний, що пов'язано з його високою завадостійкістю (завдяки металевій </a:t>
            </a:r>
            <a:r>
              <a:rPr lang="uk-UA" sz="1800" dirty="0" err="1"/>
              <a:t>оплітці</a:t>
            </a:r>
            <a:r>
              <a:rPr lang="uk-UA" sz="1800" dirty="0"/>
              <a:t>), більш широкими, ніж в разі кручений пари, смугами пропускання (понад 1 ГГц), а також великими допустимими відстанями передачі (до кілометра). </a:t>
            </a:r>
            <a:endParaRPr lang="en-US" sz="1800" dirty="0"/>
          </a:p>
          <a:p>
            <a:r>
              <a:rPr lang="uk-UA" sz="1800" dirty="0"/>
              <a:t>До нього важче механічно підключитися для несанкціонованого прослуховування мережі, він дає також помітно менше електромагнітних випромінювань зовні. </a:t>
            </a:r>
            <a:endParaRPr lang="en-US" sz="1800" dirty="0"/>
          </a:p>
          <a:p>
            <a:r>
              <a:rPr lang="uk-UA" sz="1800" dirty="0"/>
              <a:t>Однак монтаж і ремонт коаксіального</a:t>
            </a:r>
            <a:r>
              <a:rPr lang="en-US" sz="1800" dirty="0"/>
              <a:t> </a:t>
            </a:r>
            <a:r>
              <a:rPr lang="uk-UA" sz="1800" dirty="0"/>
              <a:t>кабелю істотно складніше, ніж кручений пари, а вартість його вище (він дорожче приблизно в 1,5 - 3 рази). Складніше і установка </a:t>
            </a:r>
            <a:r>
              <a:rPr lang="uk-UA" sz="1800" dirty="0" err="1"/>
              <a:t>роз'ємів</a:t>
            </a:r>
            <a:r>
              <a:rPr lang="uk-UA" sz="1800" dirty="0"/>
              <a:t> на кінцях кабелю.</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ютерні</a:t>
            </a:r>
            <a:r>
              <a:rPr lang="ru-RU" altLang="en-US" dirty="0"/>
              <a:t> </a:t>
            </a:r>
            <a:r>
              <a:rPr lang="ru-RU" altLang="en-US" dirty="0" err="1"/>
              <a:t>мережі</a:t>
            </a:r>
            <a:endParaRPr lang="ru-RU" altLang="en-US" dirty="0"/>
          </a:p>
          <a:p>
            <a:r>
              <a:rPr lang="ru-RU" altLang="en-US" dirty="0" err="1"/>
              <a:t>Лінії</a:t>
            </a:r>
            <a:r>
              <a:rPr lang="ru-RU" altLang="en-US" dirty="0"/>
              <a:t> </a:t>
            </a:r>
            <a:r>
              <a:rPr lang="ru-RU" altLang="en-US" dirty="0" err="1"/>
              <a:t>зв</a:t>
            </a:r>
            <a:r>
              <a:rPr lang="en-US" altLang="en-US" dirty="0"/>
              <a:t>’</a:t>
            </a:r>
            <a:r>
              <a:rPr lang="ru-RU" altLang="en-US" dirty="0" err="1"/>
              <a:t>язку</a:t>
            </a:r>
            <a:endParaRPr lang="ru-RU" altLang="en-US"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149</a:t>
            </a:fld>
            <a:r>
              <a:rPr lang="ru-RU" altLang="en-US" dirty="0"/>
              <a:t> из </a:t>
            </a:r>
            <a:r>
              <a:rPr lang="uk-UA" altLang="en-US" dirty="0"/>
              <a:t>45</a:t>
            </a:r>
            <a:endParaRPr lang="ru-RU" altLang="en-US" dirty="0"/>
          </a:p>
        </p:txBody>
      </p:sp>
      <p:pic>
        <p:nvPicPr>
          <p:cNvPr id="7" name="Рисунок 6" descr="Коаксиальный кабель"/>
          <p:cNvPicPr/>
          <p:nvPr/>
        </p:nvPicPr>
        <p:blipFill>
          <a:blip r:embed="rId2"/>
          <a:srcRect/>
          <a:stretch>
            <a:fillRect/>
          </a:stretch>
        </p:blipFill>
        <p:spPr bwMode="auto">
          <a:xfrm>
            <a:off x="1643042" y="928670"/>
            <a:ext cx="5334000" cy="1685925"/>
          </a:xfrm>
          <a:prstGeom prst="rect">
            <a:avLst/>
          </a:prstGeom>
          <a:noFill/>
          <a:ln w="9525">
            <a:noFill/>
            <a:miter lim="800000"/>
            <a:headEnd/>
            <a:tailEnd/>
          </a:ln>
        </p:spPr>
      </p:pic>
      <p:pic>
        <p:nvPicPr>
          <p:cNvPr id="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457200" y="277813"/>
            <a:ext cx="8229600" cy="650857"/>
          </a:xfrm>
        </p:spPr>
        <p:txBody>
          <a:bodyPr/>
          <a:lstStyle/>
          <a:p>
            <a:pPr lvl="1"/>
            <a:r>
              <a:rPr lang="uk-UA" sz="3200" dirty="0">
                <a:solidFill>
                  <a:schemeClr val="tx1"/>
                </a:solidFill>
              </a:rPr>
              <a:t>Інформаційна мережа </a:t>
            </a:r>
          </a:p>
        </p:txBody>
      </p:sp>
      <p:sp>
        <p:nvSpPr>
          <p:cNvPr id="770051" name="Rectangle 3"/>
          <p:cNvSpPr>
            <a:spLocks noGrp="1" noChangeArrowheads="1"/>
          </p:cNvSpPr>
          <p:nvPr>
            <p:ph idx="1"/>
          </p:nvPr>
        </p:nvSpPr>
        <p:spPr>
          <a:xfrm>
            <a:off x="457200" y="1000108"/>
            <a:ext cx="8229600" cy="5130817"/>
          </a:xfrm>
        </p:spPr>
        <p:txBody>
          <a:bodyPr/>
          <a:lstStyle/>
          <a:p>
            <a:pPr>
              <a:buNone/>
            </a:pPr>
            <a:r>
              <a:rPr lang="uk-UA" sz="2000" dirty="0">
                <a:solidFill>
                  <a:schemeClr val="tx1"/>
                </a:solidFill>
                <a:latin typeface="+mn-lt"/>
                <a:ea typeface="+mn-ea"/>
                <a:cs typeface="+mn-cs"/>
              </a:rPr>
              <a:t>	</a:t>
            </a:r>
            <a:r>
              <a:rPr lang="uk-UA" sz="2400" dirty="0">
                <a:solidFill>
                  <a:schemeClr val="tx1"/>
                </a:solidFill>
                <a:latin typeface="+mn-lt"/>
                <a:ea typeface="+mn-ea"/>
                <a:cs typeface="+mn-cs"/>
              </a:rPr>
              <a:t>Поняття </a:t>
            </a:r>
            <a:r>
              <a:rPr lang="uk-UA" sz="2400" b="1" dirty="0">
                <a:solidFill>
                  <a:schemeClr val="tx1"/>
                </a:solidFill>
                <a:latin typeface="+mn-lt"/>
                <a:ea typeface="+mn-ea"/>
                <a:cs typeface="+mn-cs"/>
              </a:rPr>
              <a:t>«інформаційна мережа» </a:t>
            </a:r>
            <a:r>
              <a:rPr lang="fr-FR" sz="2400" b="1" dirty="0">
                <a:solidFill>
                  <a:schemeClr val="tx1"/>
                </a:solidFill>
                <a:latin typeface="+mn-lt"/>
                <a:ea typeface="+mn-ea"/>
                <a:cs typeface="+mn-cs"/>
              </a:rPr>
              <a:t>(Information Network, </a:t>
            </a:r>
            <a:r>
              <a:rPr lang="uk-UA" sz="2400" b="1" dirty="0">
                <a:solidFill>
                  <a:schemeClr val="tx1"/>
                </a:solidFill>
                <a:latin typeface="+mn-lt"/>
                <a:ea typeface="+mn-ea"/>
                <a:cs typeface="+mn-cs"/>
              </a:rPr>
              <a:t>І</a:t>
            </a:r>
            <a:r>
              <a:rPr lang="fr-FR" sz="2400" b="1" dirty="0">
                <a:solidFill>
                  <a:schemeClr val="tx1"/>
                </a:solidFill>
                <a:latin typeface="+mn-lt"/>
                <a:ea typeface="+mn-ea"/>
                <a:cs typeface="+mn-cs"/>
              </a:rPr>
              <a:t>N) </a:t>
            </a:r>
            <a:r>
              <a:rPr lang="uk-UA" sz="2400" dirty="0">
                <a:solidFill>
                  <a:schemeClr val="tx1"/>
                </a:solidFill>
                <a:latin typeface="+mn-lt"/>
                <a:ea typeface="+mn-ea"/>
                <a:cs typeface="+mn-cs"/>
              </a:rPr>
              <a:t>передбачає розгляд телекомунікаційної мережі в сукупності зі взаємодіючими за допомогою неї об'єктами. У такому розумінні інформаційна мережа – це «навантажена» телекомунікаційна мережа.</a:t>
            </a:r>
          </a:p>
          <a:p>
            <a:r>
              <a:rPr lang="uk-UA" sz="2400" dirty="0">
                <a:solidFill>
                  <a:schemeClr val="tx1"/>
                </a:solidFill>
                <a:latin typeface="+mn-lt"/>
                <a:ea typeface="+mn-ea"/>
                <a:cs typeface="+mn-cs"/>
              </a:rPr>
              <a:t>У загальному випадку </a:t>
            </a:r>
            <a:r>
              <a:rPr lang="uk-UA" sz="2400" b="1" dirty="0">
                <a:solidFill>
                  <a:schemeClr val="tx1"/>
                </a:solidFill>
                <a:latin typeface="+mn-lt"/>
                <a:ea typeface="+mn-ea"/>
                <a:cs typeface="+mn-cs"/>
              </a:rPr>
              <a:t>під інформаційною мережею </a:t>
            </a:r>
            <a:r>
              <a:rPr lang="uk-UA" sz="2400" dirty="0">
                <a:solidFill>
                  <a:schemeClr val="tx1"/>
                </a:solidFill>
                <a:latin typeface="+mn-lt"/>
                <a:ea typeface="+mn-ea"/>
                <a:cs typeface="+mn-cs"/>
              </a:rPr>
              <a:t>будемо розуміти сукупність територіально розосереджених кінцевих систем і об'єднуючої їх телекомунікаційної мережі, що забезпечує доступ прикладних процесів будь-якої з цих систем до всіх ресурсів інформаційної мережі і їхнє спільне використання.</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0BB74A02-89E6-4C79-89B0-47F3A1F6285E}" type="slidenum">
              <a:rPr lang="ru-RU" altLang="en-US"/>
              <a:pPr/>
              <a:t>15</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2800" i="1" dirty="0"/>
              <a:t>Коаксіальні кабелі</a:t>
            </a:r>
          </a:p>
        </p:txBody>
      </p:sp>
      <p:sp>
        <p:nvSpPr>
          <p:cNvPr id="3" name="Содержимое 2"/>
          <p:cNvSpPr>
            <a:spLocks noGrp="1"/>
          </p:cNvSpPr>
          <p:nvPr>
            <p:ph idx="1"/>
          </p:nvPr>
        </p:nvSpPr>
        <p:spPr>
          <a:xfrm>
            <a:off x="457200" y="1000108"/>
            <a:ext cx="8229600" cy="5130817"/>
          </a:xfrm>
        </p:spPr>
        <p:txBody>
          <a:bodyPr/>
          <a:lstStyle/>
          <a:p>
            <a:pPr lvl="0"/>
            <a:r>
              <a:rPr lang="uk-UA" sz="1900" dirty="0">
                <a:solidFill>
                  <a:srgbClr val="C00000"/>
                </a:solidFill>
              </a:rPr>
              <a:t>RG-8 і RG-11 </a:t>
            </a:r>
            <a:r>
              <a:rPr lang="uk-UA" sz="1900" dirty="0"/>
              <a:t>— "товстий" коаксіальний кабель, розроблений для мереж </a:t>
            </a:r>
            <a:r>
              <a:rPr lang="uk-UA" sz="1900" i="1" dirty="0" err="1"/>
              <a:t>Ethernet</a:t>
            </a:r>
            <a:r>
              <a:rPr lang="uk-UA" sz="1900" i="1" dirty="0"/>
              <a:t> l0Base-5</a:t>
            </a:r>
            <a:r>
              <a:rPr lang="uk-UA" sz="1900" dirty="0"/>
              <a:t>. Має хвильовий опір 50 Ом і зовнішній діаметр 0,5 дюйма (близько 12 мм). Цей кабель має досить товстий внутрішній провідник діаметром 2,17 мм, що забезпечує гарні механічні й електричні характеристики (загасання на частоті 10Мгц — не гірше 18 дБ/км). Зате цей кабель складно монтувати — він погано гнеться.</a:t>
            </a:r>
          </a:p>
          <a:p>
            <a:pPr lvl="0"/>
            <a:r>
              <a:rPr lang="uk-UA" sz="1900" dirty="0">
                <a:solidFill>
                  <a:srgbClr val="C00000"/>
                </a:solidFill>
              </a:rPr>
              <a:t>RG-59 </a:t>
            </a:r>
            <a:r>
              <a:rPr lang="uk-UA" sz="1900" dirty="0"/>
              <a:t>— телевізійний кабель із хвильовим опором 75 Ом. Широко застосовується в кабельному телебаченні.</a:t>
            </a:r>
          </a:p>
          <a:p>
            <a:pPr lvl="0"/>
            <a:r>
              <a:rPr lang="uk-UA" sz="1900" dirty="0">
                <a:solidFill>
                  <a:srgbClr val="C00000"/>
                </a:solidFill>
              </a:rPr>
              <a:t>RG-62</a:t>
            </a:r>
            <a:r>
              <a:rPr lang="uk-UA" sz="1900" dirty="0"/>
              <a:t> — кабель із хвильовим опором 93 Ом, використовувався в мережах </a:t>
            </a:r>
            <a:r>
              <a:rPr lang="uk-UA" sz="1900" i="1" dirty="0" err="1"/>
              <a:t>ArcNet</a:t>
            </a:r>
            <a:r>
              <a:rPr lang="uk-UA" sz="1900" dirty="0"/>
              <a:t>, устаткування яких сьогодні практично не випускається. Коаксіальні кабелі з хвильовим опором 50 Ом (тобто "тонкий" і "товстий") описані в стандарті EIA/TIA-568. Новий стандарт EIA/TIA-568A коаксіальні кабелі не описує, як морально застаріли.</a:t>
            </a:r>
          </a:p>
          <a:p>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150</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3200" i="1" dirty="0"/>
              <a:t>Коаксіальні кабелі</a:t>
            </a:r>
            <a:endParaRPr lang="uk-UA" sz="3200" dirty="0"/>
          </a:p>
        </p:txBody>
      </p:sp>
      <p:sp>
        <p:nvSpPr>
          <p:cNvPr id="3" name="Содержимое 2"/>
          <p:cNvSpPr>
            <a:spLocks noGrp="1"/>
          </p:cNvSpPr>
          <p:nvPr>
            <p:ph idx="1"/>
          </p:nvPr>
        </p:nvSpPr>
        <p:spPr>
          <a:xfrm>
            <a:off x="457200" y="928670"/>
            <a:ext cx="8229600" cy="5202255"/>
          </a:xfrm>
        </p:spPr>
        <p:txBody>
          <a:bodyPr/>
          <a:lstStyle/>
          <a:p>
            <a:pPr lvl="0"/>
            <a:r>
              <a:rPr lang="uk-UA" sz="1900" i="1" dirty="0">
                <a:solidFill>
                  <a:srgbClr val="C00000"/>
                </a:solidFill>
              </a:rPr>
              <a:t>RG-58/U</a:t>
            </a:r>
            <a:r>
              <a:rPr lang="uk-UA" sz="1900" dirty="0">
                <a:solidFill>
                  <a:srgbClr val="C00000"/>
                </a:solidFill>
              </a:rPr>
              <a:t> і </a:t>
            </a:r>
            <a:r>
              <a:rPr lang="uk-UA" sz="1900" i="1" dirty="0">
                <a:solidFill>
                  <a:srgbClr val="C00000"/>
                </a:solidFill>
              </a:rPr>
              <a:t>RG-58 A/U </a:t>
            </a:r>
            <a:r>
              <a:rPr lang="uk-UA" sz="1900" dirty="0"/>
              <a:t>— різновиди "тонкого" коаксіального кабелю для мереж </a:t>
            </a:r>
            <a:r>
              <a:rPr lang="uk-UA" sz="1900" i="1" dirty="0" err="1"/>
              <a:t>Ethernet</a:t>
            </a:r>
            <a:r>
              <a:rPr lang="uk-UA" sz="1900" i="1" dirty="0"/>
              <a:t> l0 Base-2</a:t>
            </a:r>
            <a:r>
              <a:rPr lang="uk-UA" sz="1900" dirty="0"/>
              <a:t>. </a:t>
            </a:r>
          </a:p>
          <a:p>
            <a:pPr lvl="0"/>
            <a:r>
              <a:rPr lang="uk-UA" sz="1900" dirty="0"/>
              <a:t>Кабель </a:t>
            </a:r>
            <a:r>
              <a:rPr lang="uk-UA" sz="1900" i="1" dirty="0">
                <a:solidFill>
                  <a:srgbClr val="C00000"/>
                </a:solidFill>
              </a:rPr>
              <a:t>RG-58/U</a:t>
            </a:r>
            <a:r>
              <a:rPr lang="uk-UA" sz="1900" dirty="0"/>
              <a:t> має суцільний внутрішній провідник, а кабель </a:t>
            </a:r>
            <a:r>
              <a:rPr lang="uk-UA" sz="1900" i="1" dirty="0">
                <a:solidFill>
                  <a:srgbClr val="C00000"/>
                </a:solidFill>
              </a:rPr>
              <a:t>RG-58 A/U </a:t>
            </a:r>
            <a:r>
              <a:rPr lang="uk-UA" sz="1900" dirty="0"/>
              <a:t>— багатожильний. </a:t>
            </a:r>
          </a:p>
          <a:p>
            <a:pPr lvl="0"/>
            <a:r>
              <a:rPr lang="uk-UA" sz="1900" dirty="0"/>
              <a:t>Усі ці різновиди кабелю мають хвильовий опір 50 Ом, але мають гірші механічні й електричні характеристики в порівнянні з "товстим" коаксіальним кабелем. </a:t>
            </a:r>
          </a:p>
          <a:p>
            <a:pPr lvl="0"/>
            <a:r>
              <a:rPr lang="uk-UA" sz="1900" dirty="0"/>
              <a:t>Тонкий внутрішній провідник 0,89мм не так міцний, зате має набагато більшу гнучкість, зручний при монтажних роботах. </a:t>
            </a:r>
          </a:p>
          <a:p>
            <a:pPr lvl="0"/>
            <a:r>
              <a:rPr lang="uk-UA" sz="1900" dirty="0"/>
              <a:t>Загасання в цьому типі кабелю вище, ніж у "товстому" коаксіальному кабелі, що приводить до необхідності зменшувати довжину кабелю для одержання однакового загасання в сегменті. </a:t>
            </a:r>
          </a:p>
          <a:p>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151</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Содержимое 2"/>
          <p:cNvSpPr>
            <a:spLocks noGrp="1"/>
          </p:cNvSpPr>
          <p:nvPr>
            <p:ph idx="1"/>
          </p:nvPr>
        </p:nvSpPr>
        <p:spPr>
          <a:xfrm>
            <a:off x="457200" y="2643182"/>
            <a:ext cx="8229600" cy="3429024"/>
          </a:xfrm>
        </p:spPr>
        <p:txBody>
          <a:bodyPr/>
          <a:lstStyle/>
          <a:p>
            <a:r>
              <a:rPr lang="uk-UA" sz="1700" dirty="0"/>
              <a:t>Волоконно-оптичні кабелі складаються з центрального провідника світла (серцевини) — скляного волокна, оточеного іншим шаром скла — оболонкою, що володіє меншим показником переломлення, чим серцевина. Поширюючи по серцевині, промені світла не виходять за її межі, відбиваючись від покриваючого шару оболонки. 	</a:t>
            </a:r>
          </a:p>
          <a:p>
            <a:pPr>
              <a:buNone/>
            </a:pPr>
            <a:r>
              <a:rPr lang="uk-UA" sz="1700" dirty="0"/>
              <a:t>	У залежності від розподілу показника переломлення і від величини діаметра сердечника розрізняють:</a:t>
            </a:r>
          </a:p>
          <a:p>
            <a:pPr lvl="0"/>
            <a:r>
              <a:rPr lang="uk-UA" sz="1700" dirty="0"/>
              <a:t> </a:t>
            </a:r>
            <a:r>
              <a:rPr lang="uk-UA" sz="1700" i="1" dirty="0" err="1">
                <a:solidFill>
                  <a:srgbClr val="C00000"/>
                </a:solidFill>
              </a:rPr>
              <a:t>багатомодові</a:t>
            </a:r>
            <a:r>
              <a:rPr lang="uk-UA" sz="1700" i="1" dirty="0">
                <a:solidFill>
                  <a:srgbClr val="C00000"/>
                </a:solidFill>
              </a:rPr>
              <a:t> волокно зі східчастою зміною показника переломлення</a:t>
            </a:r>
            <a:r>
              <a:rPr lang="uk-UA" sz="1700" dirty="0">
                <a:solidFill>
                  <a:srgbClr val="C00000"/>
                </a:solidFill>
              </a:rPr>
              <a:t>;</a:t>
            </a:r>
          </a:p>
          <a:p>
            <a:pPr lvl="0"/>
            <a:r>
              <a:rPr lang="uk-UA" sz="1700" dirty="0">
                <a:solidFill>
                  <a:srgbClr val="C00000"/>
                </a:solidFill>
              </a:rPr>
              <a:t> </a:t>
            </a:r>
            <a:r>
              <a:rPr lang="uk-UA" sz="1700" i="1" dirty="0" err="1">
                <a:solidFill>
                  <a:srgbClr val="C00000"/>
                </a:solidFill>
              </a:rPr>
              <a:t>багатомодові</a:t>
            </a:r>
            <a:r>
              <a:rPr lang="uk-UA" sz="1700" i="1" dirty="0">
                <a:solidFill>
                  <a:srgbClr val="C00000"/>
                </a:solidFill>
              </a:rPr>
              <a:t> волокно з плавною зміною показника переломлення</a:t>
            </a:r>
            <a:r>
              <a:rPr lang="uk-UA" sz="1700" dirty="0">
                <a:solidFill>
                  <a:srgbClr val="C00000"/>
                </a:solidFill>
              </a:rPr>
              <a:t>;</a:t>
            </a:r>
          </a:p>
          <a:p>
            <a:pPr lvl="0"/>
            <a:r>
              <a:rPr lang="uk-UA" sz="1700" dirty="0">
                <a:solidFill>
                  <a:srgbClr val="C00000"/>
                </a:solidFill>
              </a:rPr>
              <a:t> </a:t>
            </a:r>
            <a:r>
              <a:rPr lang="uk-UA" sz="1700" i="1" dirty="0" err="1">
                <a:solidFill>
                  <a:srgbClr val="C00000"/>
                </a:solidFill>
              </a:rPr>
              <a:t>одномодове</a:t>
            </a:r>
            <a:r>
              <a:rPr lang="uk-UA" sz="1700" i="1" dirty="0">
                <a:solidFill>
                  <a:srgbClr val="C00000"/>
                </a:solidFill>
              </a:rPr>
              <a:t> волокно</a:t>
            </a:r>
            <a:r>
              <a:rPr lang="uk-UA" sz="1700" dirty="0">
                <a:solidFill>
                  <a:srgbClr val="C00000"/>
                </a:solidFill>
              </a:rPr>
              <a:t>.</a:t>
            </a:r>
          </a:p>
          <a:p>
            <a:pPr lvl="0"/>
            <a:endParaRPr lang="uk-UA" sz="2400" dirty="0"/>
          </a:p>
          <a:p>
            <a:endParaRPr lang="uk-UA" dirty="0"/>
          </a:p>
        </p:txBody>
      </p:sp>
      <p:sp>
        <p:nvSpPr>
          <p:cNvPr id="2" name="Заголовок 1"/>
          <p:cNvSpPr>
            <a:spLocks noGrp="1"/>
          </p:cNvSpPr>
          <p:nvPr>
            <p:ph type="title"/>
          </p:nvPr>
        </p:nvSpPr>
        <p:spPr>
          <a:xfrm>
            <a:off x="457200" y="277813"/>
            <a:ext cx="8229600" cy="722295"/>
          </a:xfrm>
        </p:spPr>
        <p:txBody>
          <a:bodyPr/>
          <a:lstStyle/>
          <a:p>
            <a:r>
              <a:rPr lang="uk-UA" sz="2800" i="1" dirty="0"/>
              <a:t>Волоконно-оптичні кабелі</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2021</a:t>
            </a:r>
          </a:p>
        </p:txBody>
      </p:sp>
      <p:sp>
        <p:nvSpPr>
          <p:cNvPr id="5" name="Нижний колонтитул 4"/>
          <p:cNvSpPr>
            <a:spLocks noGrp="1"/>
          </p:cNvSpPr>
          <p:nvPr>
            <p:ph type="ftr" sz="quarter" idx="11"/>
          </p:nvPr>
        </p:nvSpPr>
        <p:spPr>
          <a:xfrm>
            <a:off x="2843213" y="6248400"/>
            <a:ext cx="3943365" cy="457200"/>
          </a:xfrm>
        </p:spPr>
        <p:txBody>
          <a:bodyPr/>
          <a:lstStyle/>
          <a:p>
            <a:r>
              <a:rPr lang="ru-RU" altLang="en-US" sz="1100"/>
              <a:t>Комп’ютерні мережі. Лінії зв'язку </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152</a:t>
            </a:fld>
            <a:r>
              <a:rPr lang="ru-RU" altLang="en-US" dirty="0"/>
              <a:t> из </a:t>
            </a:r>
            <a:r>
              <a:rPr lang="uk-UA" altLang="en-US" dirty="0"/>
              <a:t>45</a:t>
            </a:r>
            <a:endParaRPr lang="ru-RU" altLang="en-US" dirty="0"/>
          </a:p>
        </p:txBody>
      </p:sp>
      <p:pic>
        <p:nvPicPr>
          <p:cNvPr id="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pic>
        <p:nvPicPr>
          <p:cNvPr id="9" name="Рисунок 8" descr="Структура оптоволоконного кабеля"/>
          <p:cNvPicPr/>
          <p:nvPr/>
        </p:nvPicPr>
        <p:blipFill>
          <a:blip r:embed="rId4"/>
          <a:srcRect/>
          <a:stretch>
            <a:fillRect/>
          </a:stretch>
        </p:blipFill>
        <p:spPr bwMode="auto">
          <a:xfrm>
            <a:off x="642910" y="785794"/>
            <a:ext cx="5334000" cy="1638300"/>
          </a:xfrm>
          <a:prstGeom prst="rect">
            <a:avLst/>
          </a:prstGeom>
          <a:noFill/>
          <a:ln w="9525">
            <a:noFill/>
            <a:miter lim="800000"/>
            <a:headEnd/>
            <a:tailEnd/>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865171"/>
          </a:xfrm>
        </p:spPr>
        <p:txBody>
          <a:bodyPr/>
          <a:lstStyle/>
          <a:p>
            <a:pPr algn="ctr"/>
            <a:r>
              <a:rPr lang="uk-UA" sz="2800" dirty="0"/>
              <a:t>Принцип розміщення волокон в оптичному кабелі</a:t>
            </a:r>
          </a:p>
        </p:txBody>
      </p:sp>
      <p:sp>
        <p:nvSpPr>
          <p:cNvPr id="3" name="Содержимое 2"/>
          <p:cNvSpPr>
            <a:spLocks noGrp="1"/>
          </p:cNvSpPr>
          <p:nvPr>
            <p:ph idx="1"/>
          </p:nvPr>
        </p:nvSpPr>
        <p:spPr>
          <a:xfrm>
            <a:off x="457200" y="3714752"/>
            <a:ext cx="8229600" cy="2416173"/>
          </a:xfrm>
        </p:spPr>
        <p:txBody>
          <a:bodyPr/>
          <a:lstStyle/>
          <a:p>
            <a:r>
              <a:rPr lang="ru-RU" sz="1600" dirty="0" err="1"/>
              <a:t>Серцевина</a:t>
            </a:r>
            <a:r>
              <a:rPr lang="ru-RU" sz="1600" dirty="0"/>
              <a:t>, </a:t>
            </a:r>
            <a:r>
              <a:rPr lang="ru-RU" sz="1600" dirty="0" err="1"/>
              <a:t>волоконний</a:t>
            </a:r>
            <a:r>
              <a:rPr lang="ru-RU" sz="1600" dirty="0"/>
              <a:t> </a:t>
            </a:r>
            <a:r>
              <a:rPr lang="ru-RU" sz="1600" dirty="0" err="1"/>
              <a:t>світлопроводящий</a:t>
            </a:r>
            <a:r>
              <a:rPr lang="ru-RU" sz="1600" dirty="0"/>
              <a:t> </a:t>
            </a:r>
            <a:r>
              <a:rPr lang="ru-RU" sz="1600" dirty="0" err="1"/>
              <a:t>елемент</a:t>
            </a:r>
            <a:r>
              <a:rPr lang="ru-RU" sz="1600" dirty="0"/>
              <a:t>, </a:t>
            </a:r>
            <a:r>
              <a:rPr lang="ru-RU" sz="1600" dirty="0" err="1"/>
              <a:t>оточений</a:t>
            </a:r>
            <a:r>
              <a:rPr lang="ru-RU" sz="1600" dirty="0"/>
              <a:t> </a:t>
            </a:r>
            <a:r>
              <a:rPr lang="ru-RU" sz="1600" dirty="0" err="1"/>
              <a:t>оболонкою</a:t>
            </a:r>
            <a:r>
              <a:rPr lang="ru-RU" sz="1600" dirty="0"/>
              <a:t>, яка </a:t>
            </a:r>
            <a:r>
              <a:rPr lang="ru-RU" sz="1600" dirty="0" err="1"/>
              <a:t>має</a:t>
            </a:r>
            <a:r>
              <a:rPr lang="ru-RU" sz="1600" dirty="0"/>
              <a:t> </a:t>
            </a:r>
            <a:r>
              <a:rPr lang="ru-RU" sz="1600" dirty="0" err="1"/>
              <a:t>менший</a:t>
            </a:r>
            <a:r>
              <a:rPr lang="ru-RU" sz="1600" dirty="0"/>
              <a:t> </a:t>
            </a:r>
            <a:r>
              <a:rPr lang="ru-RU" sz="1600" dirty="0" err="1"/>
              <a:t>показник</a:t>
            </a:r>
            <a:r>
              <a:rPr lang="ru-RU" sz="1600" dirty="0"/>
              <a:t> </a:t>
            </a:r>
            <a:r>
              <a:rPr lang="ru-RU" sz="1600" dirty="0" err="1"/>
              <a:t>заломлення</a:t>
            </a:r>
            <a:r>
              <a:rPr lang="ru-RU" sz="1600" dirty="0"/>
              <a:t> </a:t>
            </a:r>
            <a:r>
              <a:rPr lang="ru-RU" sz="1600" dirty="0" err="1"/>
              <a:t>світла</a:t>
            </a:r>
            <a:r>
              <a:rPr lang="ru-RU" sz="1600" dirty="0"/>
              <a:t>. </a:t>
            </a:r>
            <a:r>
              <a:rPr lang="ru-RU" sz="1600" dirty="0" err="1"/>
              <a:t>Це</a:t>
            </a:r>
            <a:r>
              <a:rPr lang="ru-RU" sz="1600" dirty="0"/>
              <a:t> </a:t>
            </a:r>
            <a:r>
              <a:rPr lang="ru-RU" sz="1600" dirty="0" err="1"/>
              <a:t>призводить</a:t>
            </a:r>
            <a:r>
              <a:rPr lang="ru-RU" sz="1600" dirty="0"/>
              <a:t> до того, </a:t>
            </a:r>
            <a:r>
              <a:rPr lang="ru-RU" sz="1600" dirty="0" err="1"/>
              <a:t>що</a:t>
            </a:r>
            <a:r>
              <a:rPr lang="ru-RU" sz="1600" dirty="0"/>
              <a:t> </a:t>
            </a:r>
            <a:r>
              <a:rPr lang="ru-RU" sz="1600" dirty="0" err="1"/>
              <a:t>більшість</a:t>
            </a:r>
            <a:r>
              <a:rPr lang="ru-RU" sz="1600" dirty="0"/>
              <a:t> </a:t>
            </a:r>
            <a:r>
              <a:rPr lang="ru-RU" sz="1600" dirty="0" err="1"/>
              <a:t>світлових</a:t>
            </a:r>
            <a:r>
              <a:rPr lang="ru-RU" sz="1600" dirty="0"/>
              <a:t> </a:t>
            </a:r>
            <a:r>
              <a:rPr lang="ru-RU" sz="1600" dirty="0" err="1"/>
              <a:t>променів</a:t>
            </a:r>
            <a:r>
              <a:rPr lang="ru-RU" sz="1600" dirty="0"/>
              <a:t> в </a:t>
            </a:r>
            <a:r>
              <a:rPr lang="ru-RU" sz="1600" dirty="0" err="1"/>
              <a:t>серцевині</a:t>
            </a:r>
            <a:r>
              <a:rPr lang="ru-RU" sz="1600" dirty="0"/>
              <a:t> </a:t>
            </a:r>
            <a:r>
              <a:rPr lang="ru-RU" sz="1600" dirty="0" err="1"/>
              <a:t>відображаються</a:t>
            </a:r>
            <a:r>
              <a:rPr lang="ru-RU" sz="1600" dirty="0"/>
              <a:t> </a:t>
            </a:r>
            <a:r>
              <a:rPr lang="ru-RU" sz="1600" dirty="0" err="1"/>
              <a:t>всередину</a:t>
            </a:r>
            <a:r>
              <a:rPr lang="ru-RU" sz="1600" dirty="0"/>
              <a:t> </a:t>
            </a:r>
            <a:r>
              <a:rPr lang="ru-RU" sz="1600" dirty="0" err="1"/>
              <a:t>серцевини</a:t>
            </a:r>
            <a:r>
              <a:rPr lang="ru-RU" sz="1600" dirty="0"/>
              <a:t>. </a:t>
            </a:r>
          </a:p>
          <a:p>
            <a:r>
              <a:rPr lang="ru-RU" sz="1600" dirty="0"/>
              <a:t>При </a:t>
            </a:r>
            <a:r>
              <a:rPr lang="ru-RU" sz="1600" dirty="0" err="1"/>
              <a:t>побудові</a:t>
            </a:r>
            <a:r>
              <a:rPr lang="ru-RU" sz="1600" dirty="0"/>
              <a:t> мереж </a:t>
            </a:r>
            <a:r>
              <a:rPr lang="ru-RU" sz="1600" dirty="0" err="1"/>
              <a:t>використовуються</a:t>
            </a:r>
            <a:r>
              <a:rPr lang="ru-RU" sz="1600" dirty="0"/>
              <a:t> </a:t>
            </a:r>
            <a:r>
              <a:rPr lang="ru-RU" sz="1600" dirty="0" err="1"/>
              <a:t>багатожильні</a:t>
            </a:r>
            <a:r>
              <a:rPr lang="ru-RU" sz="1600" dirty="0"/>
              <a:t> </a:t>
            </a:r>
            <a:r>
              <a:rPr lang="ru-RU" sz="1600" dirty="0" err="1"/>
              <a:t>кабелі</a:t>
            </a:r>
            <a:r>
              <a:rPr lang="ru-RU" sz="1600" dirty="0"/>
              <a:t>. </a:t>
            </a:r>
          </a:p>
          <a:p>
            <a:r>
              <a:rPr lang="ru-RU" sz="1600" dirty="0"/>
              <a:t>Приклад кабелю </a:t>
            </a:r>
            <a:r>
              <a:rPr lang="ru-RU" sz="1600" dirty="0" err="1"/>
              <a:t>з</a:t>
            </a:r>
            <a:r>
              <a:rPr lang="ru-RU" sz="1600" dirty="0"/>
              <a:t> 8 волокнами. У </a:t>
            </a:r>
            <a:r>
              <a:rPr lang="ru-RU" sz="1600" dirty="0" err="1"/>
              <a:t>центрі</a:t>
            </a:r>
            <a:r>
              <a:rPr lang="ru-RU" sz="1600" dirty="0"/>
              <a:t> </a:t>
            </a:r>
            <a:r>
              <a:rPr lang="ru-RU" sz="1600" dirty="0" err="1"/>
              <a:t>розташований</a:t>
            </a:r>
            <a:r>
              <a:rPr lang="ru-RU" sz="1600" dirty="0"/>
              <a:t> </a:t>
            </a:r>
            <a:r>
              <a:rPr lang="ru-RU" sz="1600" dirty="0" err="1"/>
              <a:t>сталевий</a:t>
            </a:r>
            <a:r>
              <a:rPr lang="ru-RU" sz="1600" dirty="0"/>
              <a:t> трос для </a:t>
            </a:r>
            <a:r>
              <a:rPr lang="ru-RU" sz="1600" dirty="0" err="1"/>
              <a:t>зміцнення</a:t>
            </a:r>
            <a:r>
              <a:rPr lang="ru-RU" sz="1600" dirty="0"/>
              <a:t> кабелю, а </a:t>
            </a:r>
            <a:r>
              <a:rPr lang="ru-RU" sz="1600" dirty="0" err="1"/>
              <a:t>зовнішня</a:t>
            </a:r>
            <a:r>
              <a:rPr lang="ru-RU" sz="1600" dirty="0"/>
              <a:t> </a:t>
            </a:r>
            <a:r>
              <a:rPr lang="ru-RU" sz="1600" dirty="0" err="1"/>
              <a:t>поверхня</a:t>
            </a:r>
            <a:r>
              <a:rPr lang="ru-RU" sz="1600" dirty="0"/>
              <a:t> </a:t>
            </a:r>
            <a:r>
              <a:rPr lang="ru-RU" sz="1600" dirty="0" err="1"/>
              <a:t>покрита</a:t>
            </a:r>
            <a:r>
              <a:rPr lang="ru-RU" sz="1600" dirty="0"/>
              <a:t> </a:t>
            </a:r>
            <a:r>
              <a:rPr lang="ru-RU" sz="1600" dirty="0" err="1"/>
              <a:t>сталевий</a:t>
            </a:r>
            <a:r>
              <a:rPr lang="ru-RU" sz="1600" dirty="0"/>
              <a:t> </a:t>
            </a:r>
            <a:r>
              <a:rPr lang="ru-RU" sz="1600" dirty="0" err="1"/>
              <a:t>опліткою</a:t>
            </a:r>
            <a:r>
              <a:rPr lang="ru-RU" sz="1600" dirty="0"/>
              <a:t> для </a:t>
            </a:r>
            <a:r>
              <a:rPr lang="ru-RU" sz="1600" dirty="0" err="1"/>
              <a:t>захисту</a:t>
            </a:r>
            <a:r>
              <a:rPr lang="ru-RU" sz="1600" dirty="0"/>
              <a:t> </a:t>
            </a:r>
            <a:r>
              <a:rPr lang="ru-RU" sz="1600" dirty="0" err="1"/>
              <a:t>від</a:t>
            </a:r>
            <a:r>
              <a:rPr lang="ru-RU" sz="1600" dirty="0"/>
              <a:t> </a:t>
            </a:r>
            <a:r>
              <a:rPr lang="ru-RU" sz="1600" dirty="0" err="1"/>
              <a:t>гризунів</a:t>
            </a:r>
            <a:r>
              <a:rPr lang="ru-RU" sz="1600" dirty="0"/>
              <a:t> </a:t>
            </a:r>
            <a:r>
              <a:rPr lang="ru-RU" sz="1600" dirty="0" err="1"/>
              <a:t>і</a:t>
            </a:r>
            <a:r>
              <a:rPr lang="ru-RU" sz="1600" dirty="0"/>
              <a:t> </a:t>
            </a:r>
            <a:r>
              <a:rPr lang="ru-RU" sz="1600" dirty="0" err="1"/>
              <a:t>зовнішніх</a:t>
            </a:r>
            <a:r>
              <a:rPr lang="ru-RU" sz="1600" dirty="0"/>
              <a:t> </a:t>
            </a:r>
            <a:r>
              <a:rPr lang="ru-RU" sz="1600" dirty="0" err="1"/>
              <a:t>силових</a:t>
            </a:r>
            <a:r>
              <a:rPr lang="ru-RU" sz="1600" dirty="0"/>
              <a:t> </a:t>
            </a:r>
            <a:r>
              <a:rPr lang="ru-RU" sz="1600" dirty="0" err="1"/>
              <a:t>впливів</a:t>
            </a:r>
            <a:r>
              <a:rPr lang="ru-RU" sz="1600" dirty="0"/>
              <a:t>.</a:t>
            </a:r>
            <a:endParaRPr lang="uk-UA" sz="16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ютерні</a:t>
            </a:r>
            <a:r>
              <a:rPr lang="ru-RU" altLang="en-US" dirty="0"/>
              <a:t> </a:t>
            </a:r>
            <a:r>
              <a:rPr lang="ru-RU" altLang="en-US" dirty="0" err="1"/>
              <a:t>мережі</a:t>
            </a:r>
            <a:endParaRPr lang="ru-RU" altLang="en-US" dirty="0"/>
          </a:p>
          <a:p>
            <a:r>
              <a:rPr lang="ru-RU" altLang="en-US" dirty="0" err="1"/>
              <a:t>Лінії</a:t>
            </a:r>
            <a:r>
              <a:rPr lang="ru-RU" altLang="en-US" dirty="0"/>
              <a:t> </a:t>
            </a:r>
            <a:r>
              <a:rPr lang="ru-RU" altLang="en-US" dirty="0" err="1"/>
              <a:t>зв</a:t>
            </a:r>
            <a:r>
              <a:rPr lang="en-US" altLang="en-US" dirty="0"/>
              <a:t>’</a:t>
            </a:r>
            <a:r>
              <a:rPr lang="ru-RU" altLang="en-US" dirty="0" err="1"/>
              <a:t>язку</a:t>
            </a:r>
            <a:endParaRPr lang="ru-RU" altLang="en-US"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153</a:t>
            </a:fld>
            <a:r>
              <a:rPr lang="ru-RU" altLang="en-US" dirty="0"/>
              <a:t> из </a:t>
            </a:r>
            <a:r>
              <a:rPr lang="uk-UA" altLang="en-US" dirty="0"/>
              <a:t>45</a:t>
            </a:r>
            <a:endParaRPr lang="ru-RU" altLang="en-US" dirty="0"/>
          </a:p>
        </p:txBody>
      </p:sp>
      <p:pic>
        <p:nvPicPr>
          <p:cNvPr id="7" name="Рисунок 6" descr="Принцип размещения волокон в оптическом кабеле"/>
          <p:cNvPicPr/>
          <p:nvPr/>
        </p:nvPicPr>
        <p:blipFill>
          <a:blip r:embed="rId2"/>
          <a:srcRect/>
          <a:stretch>
            <a:fillRect/>
          </a:stretch>
        </p:blipFill>
        <p:spPr bwMode="auto">
          <a:xfrm>
            <a:off x="1285852" y="1285860"/>
            <a:ext cx="5276850" cy="2286016"/>
          </a:xfrm>
          <a:prstGeom prst="rect">
            <a:avLst/>
          </a:prstGeom>
          <a:noFill/>
          <a:ln w="9525">
            <a:noFill/>
            <a:miter lim="800000"/>
            <a:headEnd/>
            <a:tailEnd/>
          </a:ln>
        </p:spPr>
      </p:pic>
      <p:pic>
        <p:nvPicPr>
          <p:cNvPr id="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22295"/>
          </a:xfrm>
        </p:spPr>
        <p:txBody>
          <a:bodyPr/>
          <a:lstStyle/>
          <a:p>
            <a:r>
              <a:rPr lang="uk-UA" sz="2800" i="1" dirty="0"/>
              <a:t>Волоконно-оптичні кабелі</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154</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9" name="Рисунок 8" descr="http://matveev.kiev.ua/archnet/glava2/images/m2_11.gif"/>
          <p:cNvPicPr/>
          <p:nvPr/>
        </p:nvPicPr>
        <p:blipFill>
          <a:blip r:embed="rId3"/>
          <a:srcRect/>
          <a:stretch>
            <a:fillRect/>
          </a:stretch>
        </p:blipFill>
        <p:spPr bwMode="auto">
          <a:xfrm>
            <a:off x="1928794" y="928670"/>
            <a:ext cx="5357850" cy="5000660"/>
          </a:xfrm>
          <a:prstGeom prst="rect">
            <a:avLst/>
          </a:prstGeom>
          <a:noFill/>
          <a:ln w="9525">
            <a:noFill/>
            <a:miter lim="800000"/>
            <a:headEnd/>
            <a:tailEnd/>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3200" dirty="0" err="1"/>
              <a:t>Одномодовий</a:t>
            </a:r>
            <a:r>
              <a:rPr lang="uk-UA" sz="3200" dirty="0"/>
              <a:t> кабель</a:t>
            </a:r>
            <a:endParaRPr lang="uk-UA" sz="3200" i="1" dirty="0"/>
          </a:p>
        </p:txBody>
      </p:sp>
      <p:sp>
        <p:nvSpPr>
          <p:cNvPr id="3" name="Содержимое 2"/>
          <p:cNvSpPr>
            <a:spLocks noGrp="1"/>
          </p:cNvSpPr>
          <p:nvPr>
            <p:ph idx="1"/>
          </p:nvPr>
        </p:nvSpPr>
        <p:spPr>
          <a:xfrm>
            <a:off x="457200" y="857232"/>
            <a:ext cx="8229600" cy="5273693"/>
          </a:xfrm>
        </p:spPr>
        <p:txBody>
          <a:bodyPr/>
          <a:lstStyle/>
          <a:p>
            <a:r>
              <a:rPr lang="uk-UA" sz="2000" dirty="0"/>
              <a:t>Поняття "мода" описує режим поширення світлових променів у внутрішньому сердечнику кабелю. </a:t>
            </a:r>
          </a:p>
          <a:p>
            <a:r>
              <a:rPr lang="uk-UA" sz="1900" dirty="0"/>
              <a:t>В </a:t>
            </a:r>
            <a:r>
              <a:rPr lang="uk-UA" sz="1900" dirty="0" err="1"/>
              <a:t>одномодовому</a:t>
            </a:r>
            <a:r>
              <a:rPr lang="uk-UA" sz="1900" dirty="0"/>
              <a:t> кабелі (</a:t>
            </a:r>
            <a:r>
              <a:rPr lang="uk-UA" sz="1900" i="1" dirty="0" err="1"/>
              <a:t>Single</a:t>
            </a:r>
            <a:r>
              <a:rPr lang="uk-UA" sz="1900" i="1" dirty="0"/>
              <a:t> </a:t>
            </a:r>
            <a:r>
              <a:rPr lang="uk-UA" sz="1900" i="1" dirty="0" err="1"/>
              <a:t>Mode</a:t>
            </a:r>
            <a:r>
              <a:rPr lang="uk-UA" sz="1900" i="1" dirty="0"/>
              <a:t> </a:t>
            </a:r>
            <a:r>
              <a:rPr lang="uk-UA" sz="1900" i="1" dirty="0" err="1"/>
              <a:t>Fiber</a:t>
            </a:r>
            <a:r>
              <a:rPr lang="uk-UA" sz="1900" i="1" dirty="0"/>
              <a:t>, SMF</a:t>
            </a:r>
            <a:r>
              <a:rPr lang="uk-UA" sz="1900" dirty="0"/>
              <a:t>) використовується центральний провідник дуже малого діаметра, порівняно з довжиною хвилі світла — від 5 до 10 мкм. </a:t>
            </a:r>
          </a:p>
          <a:p>
            <a:r>
              <a:rPr lang="uk-UA" sz="1800" dirty="0"/>
              <a:t>При цьому практично всі промені світла поширюються уздовж оптичної осі світловода, не відбиваючи від зовнішнього провідника. </a:t>
            </a:r>
          </a:p>
          <a:p>
            <a:r>
              <a:rPr lang="uk-UA" sz="1800" dirty="0"/>
              <a:t>Смуга пропускання </a:t>
            </a:r>
            <a:r>
              <a:rPr lang="uk-UA" sz="1800" dirty="0" err="1"/>
              <a:t>одномодового</a:t>
            </a:r>
            <a:r>
              <a:rPr lang="uk-UA" sz="1800" dirty="0"/>
              <a:t> кабелю дуже широка — до сотень </a:t>
            </a:r>
            <a:r>
              <a:rPr lang="uk-UA" sz="1800" dirty="0" err="1"/>
              <a:t>гігагерць</a:t>
            </a:r>
            <a:r>
              <a:rPr lang="uk-UA" sz="1800" dirty="0"/>
              <a:t> на кілометр. </a:t>
            </a:r>
          </a:p>
          <a:p>
            <a:pPr>
              <a:buNone/>
            </a:pPr>
            <a:r>
              <a:rPr lang="uk-UA" sz="1800" dirty="0"/>
              <a:t>	</a:t>
            </a:r>
            <a:r>
              <a:rPr lang="uk-UA" sz="1800" b="1" dirty="0"/>
              <a:t>Недоліки</a:t>
            </a:r>
          </a:p>
          <a:p>
            <a:r>
              <a:rPr lang="uk-UA" sz="1700" dirty="0"/>
              <a:t>Виготовлення тонких якісних волокон для </a:t>
            </a:r>
            <a:r>
              <a:rPr lang="uk-UA" sz="1700" dirty="0" err="1"/>
              <a:t>одномодового</a:t>
            </a:r>
            <a:r>
              <a:rPr lang="uk-UA" sz="1700" dirty="0"/>
              <a:t> кабелю представляє складний технологічний процес, що робить </a:t>
            </a:r>
            <a:r>
              <a:rPr lang="uk-UA" sz="1700" dirty="0" err="1"/>
              <a:t>одномодовий</a:t>
            </a:r>
            <a:r>
              <a:rPr lang="uk-UA" sz="1700" dirty="0"/>
              <a:t> кабель досить дорогим. </a:t>
            </a:r>
          </a:p>
          <a:p>
            <a:r>
              <a:rPr lang="uk-UA" sz="1700" dirty="0"/>
              <a:t>Крім того, у волокно такого маленького діаметра досить складно направити пучок світла, не втративши при цьому значну частину його енергії.</a:t>
            </a:r>
          </a:p>
          <a:p>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ютерні</a:t>
            </a:r>
            <a:r>
              <a:rPr lang="ru-RU" altLang="en-US" dirty="0"/>
              <a:t> </a:t>
            </a:r>
            <a:r>
              <a:rPr lang="ru-RU" altLang="en-US" dirty="0" err="1"/>
              <a:t>мережі</a:t>
            </a:r>
            <a:endParaRPr lang="ru-RU" altLang="en-US" dirty="0"/>
          </a:p>
          <a:p>
            <a:r>
              <a:rPr lang="ru-RU" altLang="en-US" dirty="0" err="1"/>
              <a:t>Лінії</a:t>
            </a:r>
            <a:r>
              <a:rPr lang="ru-RU" altLang="en-US" dirty="0"/>
              <a:t> </a:t>
            </a:r>
            <a:r>
              <a:rPr lang="ru-RU" altLang="en-US" dirty="0" err="1"/>
              <a:t>зв</a:t>
            </a:r>
            <a:r>
              <a:rPr lang="en-US" altLang="en-US" dirty="0"/>
              <a:t>’</a:t>
            </a:r>
            <a:r>
              <a:rPr lang="ru-RU" altLang="en-US" dirty="0" err="1"/>
              <a:t>язку</a:t>
            </a:r>
            <a:endParaRPr lang="ru-RU" altLang="en-US"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155</a:t>
            </a:fld>
            <a:r>
              <a:rPr lang="ru-RU" altLang="en-US" dirty="0"/>
              <a:t> из </a:t>
            </a:r>
            <a:r>
              <a:rPr lang="uk-UA" altLang="en-US" dirty="0"/>
              <a:t>45</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dirty="0" err="1"/>
              <a:t>Багатомодовий</a:t>
            </a:r>
            <a:r>
              <a:rPr lang="uk-UA" sz="3200" dirty="0"/>
              <a:t> кабель</a:t>
            </a:r>
          </a:p>
        </p:txBody>
      </p:sp>
      <p:sp>
        <p:nvSpPr>
          <p:cNvPr id="3" name="Содержимое 2"/>
          <p:cNvSpPr>
            <a:spLocks noGrp="1"/>
          </p:cNvSpPr>
          <p:nvPr>
            <p:ph idx="1"/>
          </p:nvPr>
        </p:nvSpPr>
        <p:spPr>
          <a:xfrm>
            <a:off x="457200" y="857232"/>
            <a:ext cx="8229600" cy="5273693"/>
          </a:xfrm>
        </p:spPr>
        <p:txBody>
          <a:bodyPr/>
          <a:lstStyle/>
          <a:p>
            <a:r>
              <a:rPr lang="uk-UA" sz="1800" dirty="0"/>
              <a:t>У </a:t>
            </a:r>
            <a:r>
              <a:rPr lang="uk-UA" sz="1800" dirty="0" err="1"/>
              <a:t>багатомодових</a:t>
            </a:r>
            <a:r>
              <a:rPr lang="uk-UA" sz="1800" dirty="0"/>
              <a:t> кабелях (</a:t>
            </a:r>
            <a:r>
              <a:rPr lang="uk-UA" sz="1800" i="1" dirty="0" err="1"/>
              <a:t>Мulti</a:t>
            </a:r>
            <a:r>
              <a:rPr lang="uk-UA" sz="1800" i="1" dirty="0"/>
              <a:t> </a:t>
            </a:r>
            <a:r>
              <a:rPr lang="uk-UA" sz="1800" i="1" dirty="0" err="1"/>
              <a:t>Mode</a:t>
            </a:r>
            <a:r>
              <a:rPr lang="uk-UA" sz="1800" i="1" dirty="0"/>
              <a:t> </a:t>
            </a:r>
            <a:r>
              <a:rPr lang="uk-UA" sz="1800" i="1" dirty="0" err="1"/>
              <a:t>Fiber</a:t>
            </a:r>
            <a:r>
              <a:rPr lang="uk-UA" sz="1800" i="1" dirty="0"/>
              <a:t>, MMF</a:t>
            </a:r>
            <a:r>
              <a:rPr lang="uk-UA" sz="1800" dirty="0"/>
              <a:t>) використовуються більш широкі внутрішні сердечники, що легше виготовити технологічно. </a:t>
            </a:r>
          </a:p>
          <a:p>
            <a:r>
              <a:rPr lang="uk-UA" sz="1800" dirty="0"/>
              <a:t>У стандартах визначені два найбільш вживаних </a:t>
            </a:r>
            <a:r>
              <a:rPr lang="uk-UA" sz="1800" dirty="0" err="1"/>
              <a:t>багатомодових</a:t>
            </a:r>
            <a:r>
              <a:rPr lang="uk-UA" sz="1800" dirty="0"/>
              <a:t> кабелі: 62,5/125 мкм і 50/125 мкм, де 62,5 мкм чи 50 мкм — це діаметр центрального провідника, а 125 мкм — діаметр зовнішнього провідника.</a:t>
            </a:r>
          </a:p>
          <a:p>
            <a:r>
              <a:rPr lang="uk-UA" sz="1800" dirty="0"/>
              <a:t>У </a:t>
            </a:r>
            <a:r>
              <a:rPr lang="uk-UA" sz="1800" dirty="0" err="1"/>
              <a:t>багатомодових</a:t>
            </a:r>
            <a:r>
              <a:rPr lang="uk-UA" sz="1800" dirty="0"/>
              <a:t> кабелях у внутрішньому провіднику одночасно існує кілька світлових променів, що відбиваються від зовнішнього провідника під різними кутами. </a:t>
            </a:r>
          </a:p>
          <a:p>
            <a:r>
              <a:rPr lang="uk-UA" sz="1800" dirty="0"/>
              <a:t>Кут відображення променя називається </a:t>
            </a:r>
            <a:r>
              <a:rPr lang="uk-UA" sz="1800" i="1" dirty="0">
                <a:solidFill>
                  <a:srgbClr val="C00000"/>
                </a:solidFill>
              </a:rPr>
              <a:t>модою променя</a:t>
            </a:r>
            <a:r>
              <a:rPr lang="uk-UA" sz="1800" dirty="0"/>
              <a:t>. У </a:t>
            </a:r>
            <a:r>
              <a:rPr lang="uk-UA" sz="1800" dirty="0" err="1"/>
              <a:t>багатомодових</a:t>
            </a:r>
            <a:r>
              <a:rPr lang="uk-UA" sz="1800" dirty="0"/>
              <a:t> кабелях із плавною зміною коефіцієнта переломлення режим поширення кожної моди має більш складний характер.</a:t>
            </a:r>
          </a:p>
          <a:p>
            <a:r>
              <a:rPr lang="uk-UA" sz="1800" dirty="0" err="1"/>
              <a:t>Багатомодові</a:t>
            </a:r>
            <a:r>
              <a:rPr lang="uk-UA" sz="1800" dirty="0"/>
              <a:t> кабелі мають більш вузьку смугу пропускання — від 500 до 800 Мгц/км. Звуження смуги відбувається через втрати світлової енергії при відображеннях, а також через інтерференцію променів різних мод.</a:t>
            </a:r>
          </a:p>
          <a:p>
            <a:endParaRPr lang="uk-UA" sz="1800" dirty="0"/>
          </a:p>
          <a:p>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ютерні</a:t>
            </a:r>
            <a:r>
              <a:rPr lang="ru-RU" altLang="en-US" dirty="0"/>
              <a:t> </a:t>
            </a:r>
            <a:r>
              <a:rPr lang="ru-RU" altLang="en-US" dirty="0" err="1"/>
              <a:t>мережі</a:t>
            </a:r>
            <a:endParaRPr lang="ru-RU" altLang="en-US" dirty="0"/>
          </a:p>
          <a:p>
            <a:r>
              <a:rPr lang="ru-RU" altLang="en-US" dirty="0" err="1"/>
              <a:t>Лінії</a:t>
            </a:r>
            <a:r>
              <a:rPr lang="ru-RU" altLang="en-US" dirty="0"/>
              <a:t> </a:t>
            </a:r>
            <a:r>
              <a:rPr lang="ru-RU" altLang="en-US" dirty="0" err="1"/>
              <a:t>зв</a:t>
            </a:r>
            <a:r>
              <a:rPr lang="en-US" altLang="en-US" dirty="0"/>
              <a:t>’</a:t>
            </a:r>
            <a:r>
              <a:rPr lang="ru-RU" altLang="en-US" dirty="0" err="1"/>
              <a:t>язку</a:t>
            </a:r>
            <a:endParaRPr lang="ru-RU" altLang="en-US"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156</a:t>
            </a:fld>
            <a:r>
              <a:rPr lang="ru-RU" altLang="en-US" dirty="0"/>
              <a:t> из 45</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dirty="0"/>
              <a:t>Джерела випромінювання світла</a:t>
            </a:r>
            <a:endParaRPr lang="uk-UA" sz="3200" i="1" dirty="0"/>
          </a:p>
        </p:txBody>
      </p:sp>
      <p:sp>
        <p:nvSpPr>
          <p:cNvPr id="3" name="Содержимое 2"/>
          <p:cNvSpPr>
            <a:spLocks noGrp="1"/>
          </p:cNvSpPr>
          <p:nvPr>
            <p:ph idx="1"/>
          </p:nvPr>
        </p:nvSpPr>
        <p:spPr>
          <a:xfrm>
            <a:off x="457200" y="1071546"/>
            <a:ext cx="8229600" cy="5059379"/>
          </a:xfrm>
        </p:spPr>
        <p:txBody>
          <a:bodyPr/>
          <a:lstStyle/>
          <a:p>
            <a:pPr>
              <a:buNone/>
            </a:pPr>
            <a:r>
              <a:rPr lang="uk-UA" sz="2400" dirty="0"/>
              <a:t>	Як джерела випромінювання світла у волоконно-оптичних кабелях застосовуються:</a:t>
            </a:r>
          </a:p>
          <a:p>
            <a:pPr lvl="0"/>
            <a:r>
              <a:rPr lang="uk-UA" sz="2400" dirty="0" err="1"/>
              <a:t>світлодіоди</a:t>
            </a:r>
            <a:r>
              <a:rPr lang="uk-UA" sz="2400" dirty="0"/>
              <a:t>;</a:t>
            </a:r>
          </a:p>
          <a:p>
            <a:pPr lvl="0"/>
            <a:r>
              <a:rPr lang="uk-UA" sz="2400" dirty="0"/>
              <a:t>напівпровідникові лазери.</a:t>
            </a:r>
          </a:p>
          <a:p>
            <a:endParaRPr lang="uk-UA" sz="2400" dirty="0"/>
          </a:p>
          <a:p>
            <a:r>
              <a:rPr lang="uk-UA" sz="2200" dirty="0"/>
              <a:t>Для </a:t>
            </a:r>
            <a:r>
              <a:rPr lang="uk-UA" sz="2200" dirty="0" err="1"/>
              <a:t>одномодових</a:t>
            </a:r>
            <a:r>
              <a:rPr lang="uk-UA" sz="2200" dirty="0"/>
              <a:t> кабелів застосовуються тільки напівпровідникові лазери, тому що при такому малому діаметрі оптичного волокна світловий потік, який створюється </a:t>
            </a:r>
            <a:r>
              <a:rPr lang="uk-UA" sz="2200" dirty="0" err="1"/>
              <a:t>світлодіом</a:t>
            </a:r>
            <a:r>
              <a:rPr lang="uk-UA" sz="2200" dirty="0"/>
              <a:t>, неможливо без великих втрат направити у волокно. </a:t>
            </a:r>
          </a:p>
          <a:p>
            <a:r>
              <a:rPr lang="uk-UA" sz="2200" dirty="0"/>
              <a:t>Для </a:t>
            </a:r>
            <a:r>
              <a:rPr lang="uk-UA" sz="2200" dirty="0" err="1"/>
              <a:t>багатомодових</a:t>
            </a:r>
            <a:r>
              <a:rPr lang="uk-UA" sz="2200" dirty="0"/>
              <a:t> кабелів використовуються більш дешеві </a:t>
            </a:r>
            <a:r>
              <a:rPr lang="uk-UA" sz="2200" dirty="0" err="1"/>
              <a:t>світлодні</a:t>
            </a:r>
            <a:r>
              <a:rPr lang="uk-UA" sz="2200" dirty="0"/>
              <a:t> випромінювачі.</a:t>
            </a:r>
          </a:p>
          <a:p>
            <a:pPr marL="342900" lvl="2" indent="-342900"/>
            <a:endParaRPr lang="uk-UA" sz="2000" dirty="0"/>
          </a:p>
          <a:p>
            <a:endParaRPr lang="uk-UA" sz="20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ютерні</a:t>
            </a:r>
            <a:r>
              <a:rPr lang="ru-RU" altLang="en-US" dirty="0"/>
              <a:t> </a:t>
            </a:r>
            <a:r>
              <a:rPr lang="ru-RU" altLang="en-US" dirty="0" err="1"/>
              <a:t>мережі</a:t>
            </a:r>
            <a:endParaRPr lang="ru-RU" altLang="en-US" dirty="0"/>
          </a:p>
          <a:p>
            <a:r>
              <a:rPr lang="ru-RU" altLang="en-US" dirty="0" err="1"/>
              <a:t>Лінії</a:t>
            </a:r>
            <a:r>
              <a:rPr lang="ru-RU" altLang="en-US" dirty="0"/>
              <a:t> </a:t>
            </a:r>
            <a:r>
              <a:rPr lang="ru-RU" altLang="en-US" dirty="0" err="1"/>
              <a:t>зв</a:t>
            </a:r>
            <a:r>
              <a:rPr lang="en-US" altLang="en-US" dirty="0"/>
              <a:t>’</a:t>
            </a:r>
            <a:r>
              <a:rPr lang="ru-RU" altLang="en-US" dirty="0" err="1"/>
              <a:t>язку</a:t>
            </a:r>
            <a:endParaRPr lang="ru-RU" altLang="en-US"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157</a:t>
            </a:fld>
            <a:r>
              <a:rPr lang="ru-RU" altLang="en-US" dirty="0"/>
              <a:t> из 45</a:t>
            </a:r>
          </a:p>
        </p:txBody>
      </p:sp>
      <p:pic>
        <p:nvPicPr>
          <p:cNvPr id="7"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2800" dirty="0"/>
              <a:t>Джерела випромінювання світла</a:t>
            </a:r>
          </a:p>
        </p:txBody>
      </p:sp>
      <p:sp>
        <p:nvSpPr>
          <p:cNvPr id="3" name="Содержимое 2"/>
          <p:cNvSpPr>
            <a:spLocks noGrp="1"/>
          </p:cNvSpPr>
          <p:nvPr>
            <p:ph idx="1"/>
          </p:nvPr>
        </p:nvSpPr>
        <p:spPr>
          <a:xfrm>
            <a:off x="457200" y="928670"/>
            <a:ext cx="8229600" cy="5202255"/>
          </a:xfrm>
        </p:spPr>
        <p:txBody>
          <a:bodyPr/>
          <a:lstStyle/>
          <a:p>
            <a:r>
              <a:rPr lang="uk-UA" sz="2000" dirty="0"/>
              <a:t>Для передачі інформації застосовується світло з довжиною хвилі 1550 </a:t>
            </a:r>
            <a:r>
              <a:rPr lang="uk-UA" sz="2000" dirty="0" err="1"/>
              <a:t>нм</a:t>
            </a:r>
            <a:r>
              <a:rPr lang="uk-UA" sz="2000" dirty="0"/>
              <a:t> (1,55 мкм), 1300 </a:t>
            </a:r>
            <a:r>
              <a:rPr lang="uk-UA" sz="2000" dirty="0" err="1"/>
              <a:t>нм</a:t>
            </a:r>
            <a:r>
              <a:rPr lang="uk-UA" sz="2000" dirty="0"/>
              <a:t> (1,3 мкм) і 850 </a:t>
            </a:r>
            <a:r>
              <a:rPr lang="uk-UA" sz="2000" dirty="0" err="1"/>
              <a:t>нм</a:t>
            </a:r>
            <a:r>
              <a:rPr lang="uk-UA" sz="2000" dirty="0"/>
              <a:t> (0,85 мкм). </a:t>
            </a:r>
          </a:p>
          <a:p>
            <a:r>
              <a:rPr lang="uk-UA" sz="2000" dirty="0" err="1"/>
              <a:t>Світлодіоди</a:t>
            </a:r>
            <a:r>
              <a:rPr lang="uk-UA" sz="2000" dirty="0"/>
              <a:t> можуть випромінювати світло з довжиною хвилі 850 </a:t>
            </a:r>
            <a:r>
              <a:rPr lang="uk-UA" sz="2000" dirty="0" err="1"/>
              <a:t>нм</a:t>
            </a:r>
            <a:r>
              <a:rPr lang="uk-UA" sz="2000" dirty="0"/>
              <a:t> і 1300 </a:t>
            </a:r>
            <a:r>
              <a:rPr lang="uk-UA" sz="2000" dirty="0" err="1"/>
              <a:t>нм</a:t>
            </a:r>
            <a:r>
              <a:rPr lang="uk-UA" sz="2000" dirty="0"/>
              <a:t>. Випромінювачі з довжиною хвилі 850 </a:t>
            </a:r>
            <a:r>
              <a:rPr lang="uk-UA" sz="2000" dirty="0" err="1"/>
              <a:t>нм</a:t>
            </a:r>
            <a:r>
              <a:rPr lang="uk-UA" sz="2000" dirty="0"/>
              <a:t> істотно дешевше, ніж випромінювачі з довжиною хвилі 1300 </a:t>
            </a:r>
            <a:r>
              <a:rPr lang="uk-UA" sz="2000" dirty="0" err="1"/>
              <a:t>нм</a:t>
            </a:r>
            <a:r>
              <a:rPr lang="uk-UA" sz="2000" dirty="0"/>
              <a:t>, але смуга пропускання кабелю для хвиль 850 </a:t>
            </a:r>
            <a:r>
              <a:rPr lang="uk-UA" sz="2000" dirty="0" err="1"/>
              <a:t>нм</a:t>
            </a:r>
            <a:r>
              <a:rPr lang="uk-UA" sz="2000" dirty="0"/>
              <a:t> уже, наприклад 200 Мгц/км замість 500 Мгц/км.</a:t>
            </a:r>
          </a:p>
          <a:p>
            <a:r>
              <a:rPr lang="uk-UA" sz="2000" dirty="0"/>
              <a:t> Лазерні випромінювачі працюють на довжинах хвиль 1300 і 1550 </a:t>
            </a:r>
            <a:r>
              <a:rPr lang="uk-UA" sz="2000" dirty="0" err="1"/>
              <a:t>нм</a:t>
            </a:r>
            <a:r>
              <a:rPr lang="uk-UA" sz="2000" dirty="0"/>
              <a:t>. </a:t>
            </a:r>
          </a:p>
          <a:p>
            <a:r>
              <a:rPr lang="uk-UA" sz="2000" dirty="0"/>
              <a:t>Швидкодія сучасних лазерів дозволяє модулювати світловий потік з частотами 10 Ггц і вище. </a:t>
            </a:r>
          </a:p>
          <a:p>
            <a:r>
              <a:rPr lang="uk-UA" sz="2000" dirty="0"/>
              <a:t>Лазерні випромінювачі створюють когерентний потік світла, за рахунок чого втрати в оптичних волокнах стають менше, ніж при використанні некогерентного потоку </a:t>
            </a:r>
            <a:r>
              <a:rPr lang="uk-UA" sz="2000" dirty="0" err="1"/>
              <a:t>світлодіодів</a:t>
            </a:r>
            <a:r>
              <a:rPr lang="uk-UA" sz="2000" dirty="0"/>
              <a:t>.</a:t>
            </a:r>
          </a:p>
          <a:p>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a:t>
            </a:r>
            <a:r>
              <a:rPr lang="en-US" altLang="en-US" dirty="0"/>
              <a:t>21</a:t>
            </a:r>
            <a:endParaRPr lang="ru-RU" altLang="en-US"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ютерні</a:t>
            </a:r>
            <a:r>
              <a:rPr lang="ru-RU" altLang="en-US" dirty="0"/>
              <a:t> </a:t>
            </a:r>
            <a:r>
              <a:rPr lang="ru-RU" altLang="en-US" dirty="0" err="1"/>
              <a:t>мережі</a:t>
            </a:r>
            <a:endParaRPr lang="ru-RU" altLang="en-US" dirty="0"/>
          </a:p>
          <a:p>
            <a:r>
              <a:rPr lang="ru-RU" altLang="en-US" dirty="0" err="1"/>
              <a:t>Лінії</a:t>
            </a:r>
            <a:r>
              <a:rPr lang="ru-RU" altLang="en-US" dirty="0"/>
              <a:t> </a:t>
            </a:r>
            <a:r>
              <a:rPr lang="ru-RU" altLang="en-US" dirty="0" err="1"/>
              <a:t>зв</a:t>
            </a:r>
            <a:r>
              <a:rPr lang="en-US" altLang="en-US" dirty="0"/>
              <a:t>’</a:t>
            </a:r>
            <a:r>
              <a:rPr lang="ru-RU" altLang="en-US" dirty="0" err="1"/>
              <a:t>язку</a:t>
            </a:r>
            <a:endParaRPr lang="ru-RU" altLang="en-US"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158</a:t>
            </a:fld>
            <a:r>
              <a:rPr lang="ru-RU" altLang="en-US" dirty="0"/>
              <a:t> из 45</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Grp="1" noChangeArrowheads="1"/>
          </p:cNvSpPr>
          <p:nvPr>
            <p:ph type="ctrTitle"/>
          </p:nvPr>
        </p:nvSpPr>
        <p:spPr>
          <a:xfrm>
            <a:off x="914400" y="1500174"/>
            <a:ext cx="7623175" cy="1776426"/>
          </a:xfrm>
        </p:spPr>
        <p:txBody>
          <a:bodyPr/>
          <a:lstStyle/>
          <a:p>
            <a:br>
              <a:rPr lang="ru-RU" sz="3200" b="1" dirty="0"/>
            </a:br>
            <a:br>
              <a:rPr lang="ru-RU" sz="1000" b="1" dirty="0"/>
            </a:br>
            <a:r>
              <a:rPr lang="ru-RU" sz="4400" b="1" i="1" dirty="0" err="1"/>
              <a:t>Комп</a:t>
            </a:r>
            <a:r>
              <a:rPr lang="en-US" sz="4400" b="1" i="1" dirty="0"/>
              <a:t>’</a:t>
            </a:r>
            <a:r>
              <a:rPr lang="ru-RU" sz="4400" b="1" i="1" dirty="0" err="1"/>
              <a:t>ютерні</a:t>
            </a:r>
            <a:r>
              <a:rPr lang="ru-RU" sz="4400" b="1" i="1" dirty="0"/>
              <a:t> </a:t>
            </a:r>
            <a:r>
              <a:rPr lang="ru-RU" sz="4400" b="1" i="1" dirty="0" err="1"/>
              <a:t>мережі</a:t>
            </a:r>
            <a:endParaRPr lang="ru-RU" sz="4400" b="1" i="1" dirty="0"/>
          </a:p>
        </p:txBody>
      </p:sp>
      <p:sp>
        <p:nvSpPr>
          <p:cNvPr id="171013" name="Rectangle 5"/>
          <p:cNvSpPr>
            <a:spLocks noGrp="1" noChangeArrowheads="1"/>
          </p:cNvSpPr>
          <p:nvPr>
            <p:ph type="subTitle" idx="1"/>
          </p:nvPr>
        </p:nvSpPr>
        <p:spPr>
          <a:xfrm>
            <a:off x="357158" y="3962400"/>
            <a:ext cx="8358246" cy="1752616"/>
          </a:xfrm>
        </p:spPr>
        <p:txBody>
          <a:bodyPr/>
          <a:lstStyle/>
          <a:p>
            <a:pPr algn="r">
              <a:lnSpc>
                <a:spcPct val="90000"/>
              </a:lnSpc>
            </a:pPr>
            <a:r>
              <a:rPr lang="ru-RU" u="sng" dirty="0" err="1"/>
              <a:t>Лекція</a:t>
            </a:r>
            <a:r>
              <a:rPr lang="ru-RU" u="sng" dirty="0"/>
              <a:t> 5</a:t>
            </a:r>
          </a:p>
          <a:p>
            <a:pPr algn="r"/>
            <a:r>
              <a:rPr lang="uk-UA" sz="2800" b="1" dirty="0"/>
              <a:t>Компоненти </a:t>
            </a:r>
            <a:r>
              <a:rPr lang="uk-UA" sz="2800" b="1" dirty="0" err="1"/>
              <a:t>комп</a:t>
            </a:r>
            <a:r>
              <a:rPr lang="en-US" sz="2800" b="1" dirty="0"/>
              <a:t>’</a:t>
            </a:r>
            <a:r>
              <a:rPr lang="uk-UA" sz="2800" b="1" dirty="0" err="1"/>
              <a:t>ютерних</a:t>
            </a:r>
            <a:r>
              <a:rPr lang="uk-UA" sz="2800" b="1" dirty="0"/>
              <a:t> мереж</a:t>
            </a:r>
            <a:endParaRPr lang="uk-UA" b="1" dirty="0"/>
          </a:p>
        </p:txBody>
      </p:sp>
      <p:sp>
        <p:nvSpPr>
          <p:cNvPr id="171016" name="Text Box 8"/>
          <p:cNvSpPr txBox="1">
            <a:spLocks noChangeArrowheads="1"/>
          </p:cNvSpPr>
          <p:nvPr/>
        </p:nvSpPr>
        <p:spPr bwMode="auto">
          <a:xfrm>
            <a:off x="900113" y="0"/>
            <a:ext cx="7632700" cy="830997"/>
          </a:xfrm>
          <a:prstGeom prst="rect">
            <a:avLst/>
          </a:prstGeom>
          <a:noFill/>
          <a:ln w="9525">
            <a:noFill/>
            <a:miter lim="800000"/>
            <a:headEnd/>
            <a:tailEnd/>
          </a:ln>
          <a:effectLst/>
        </p:spPr>
        <p:txBody>
          <a:bodyPr>
            <a:spAutoFit/>
          </a:bodyPr>
          <a:lstStyle/>
          <a:p>
            <a:pPr algn="ctr"/>
            <a:r>
              <a:rPr lang="ru-RU" sz="2400" b="1" dirty="0" err="1"/>
              <a:t>Національний</a:t>
            </a:r>
            <a:r>
              <a:rPr lang="ru-RU" sz="2400" b="1" dirty="0"/>
              <a:t> </a:t>
            </a:r>
            <a:r>
              <a:rPr lang="ru-RU" sz="2400" b="1" dirty="0" err="1"/>
              <a:t>технічний</a:t>
            </a:r>
            <a:r>
              <a:rPr lang="ru-RU" sz="2400" b="1" dirty="0"/>
              <a:t> </a:t>
            </a:r>
            <a:r>
              <a:rPr lang="ru-RU" sz="2400" b="1" dirty="0" err="1"/>
              <a:t>університет</a:t>
            </a:r>
            <a:r>
              <a:rPr lang="ru-RU" sz="2400" b="1" dirty="0"/>
              <a:t> </a:t>
            </a:r>
            <a:r>
              <a:rPr lang="ru-RU" sz="2400" b="1" dirty="0" err="1"/>
              <a:t>України</a:t>
            </a:r>
            <a:r>
              <a:rPr lang="ru-RU" sz="2400" b="1" dirty="0"/>
              <a:t> </a:t>
            </a:r>
            <a:br>
              <a:rPr lang="ru-RU" sz="2400" b="1" dirty="0"/>
            </a:br>
            <a:r>
              <a:rPr lang="ru-RU" sz="2400" b="1" dirty="0"/>
              <a:t>КПІ </a:t>
            </a:r>
            <a:r>
              <a:rPr lang="ru-RU" sz="2400" b="1" dirty="0" err="1"/>
              <a:t>ім</a:t>
            </a:r>
            <a:r>
              <a:rPr lang="ru-RU" sz="2400" b="1" dirty="0"/>
              <a:t>. І. </a:t>
            </a:r>
            <a:r>
              <a:rPr lang="ru-RU" sz="2400" b="1" dirty="0" err="1"/>
              <a:t>Сікорського</a:t>
            </a:r>
            <a:endParaRPr lang="ru-RU" sz="2400" b="1" dirty="0"/>
          </a:p>
        </p:txBody>
      </p:sp>
      <p:pic>
        <p:nvPicPr>
          <p:cNvPr id="40962" name="Picture 2" descr="Картинки по запросу эмблема КПИ"/>
          <p:cNvPicPr>
            <a:picLocks noChangeAspect="1" noChangeArrowheads="1"/>
          </p:cNvPicPr>
          <p:nvPr/>
        </p:nvPicPr>
        <p:blipFill>
          <a:blip r:embed="rId2"/>
          <a:srcRect/>
          <a:stretch>
            <a:fillRect/>
          </a:stretch>
        </p:blipFill>
        <p:spPr bwMode="auto">
          <a:xfrm>
            <a:off x="0" y="0"/>
            <a:ext cx="1199635" cy="1214446"/>
          </a:xfrm>
          <a:prstGeom prst="rect">
            <a:avLst/>
          </a:prstGeom>
          <a:noFill/>
        </p:spPr>
      </p:pic>
      <p:pic>
        <p:nvPicPr>
          <p:cNvPr id="47105" name="Picture 1" descr="E:\Дисциплины КПИ\Компьютерні мережі\Лекції КМ\images (1).png"/>
          <p:cNvPicPr>
            <a:picLocks noChangeAspect="1" noChangeArrowheads="1"/>
          </p:cNvPicPr>
          <p:nvPr/>
        </p:nvPicPr>
        <p:blipFill>
          <a:blip r:embed="rId3"/>
          <a:srcRect/>
          <a:stretch>
            <a:fillRect/>
          </a:stretch>
        </p:blipFill>
        <p:spPr bwMode="auto">
          <a:xfrm>
            <a:off x="785786" y="5214950"/>
            <a:ext cx="3209925" cy="1428750"/>
          </a:xfrm>
          <a:prstGeom prst="rect">
            <a:avLst/>
          </a:prstGeom>
          <a:noFill/>
        </p:spPr>
      </p:pic>
      <p:sp>
        <p:nvSpPr>
          <p:cNvPr id="9" name="Rectangle 7"/>
          <p:cNvSpPr>
            <a:spLocks noChangeArrowheads="1"/>
          </p:cNvSpPr>
          <p:nvPr/>
        </p:nvSpPr>
        <p:spPr bwMode="auto">
          <a:xfrm>
            <a:off x="4644008" y="5661025"/>
            <a:ext cx="3890393" cy="865188"/>
          </a:xfrm>
          <a:prstGeom prst="rect">
            <a:avLst/>
          </a:prstGeom>
          <a:noFill/>
          <a:ln w="9525">
            <a:noFill/>
            <a:miter lim="800000"/>
            <a:headEnd/>
            <a:tailEnd/>
          </a:ln>
          <a:effectLst/>
        </p:spPr>
        <p:txBody>
          <a:bodyPr/>
          <a:lstStyle/>
          <a:p>
            <a:pPr algn="r">
              <a:spcBef>
                <a:spcPct val="20000"/>
              </a:spcBef>
              <a:buClr>
                <a:srgbClr val="9A0000"/>
              </a:buClr>
              <a:buFont typeface="Wingdings" pitchFamily="2" charset="2"/>
              <a:buNone/>
            </a:pPr>
            <a:r>
              <a:rPr lang="ru-RU" sz="2200" dirty="0" err="1">
                <a:latin typeface="Verdana" pitchFamily="34" charset="0"/>
              </a:rPr>
              <a:t>Отрох</a:t>
            </a:r>
            <a:r>
              <a:rPr lang="ru-RU" sz="2200" dirty="0">
                <a:latin typeface="Verdana" pitchFamily="34" charset="0"/>
              </a:rPr>
              <a:t> </a:t>
            </a:r>
            <a:r>
              <a:rPr lang="ru-RU" sz="2200" dirty="0" err="1">
                <a:latin typeface="Verdana" pitchFamily="34" charset="0"/>
              </a:rPr>
              <a:t>Сергій</a:t>
            </a:r>
            <a:r>
              <a:rPr lang="ru-RU" sz="2200" dirty="0">
                <a:latin typeface="Verdana" pitchFamily="34" charset="0"/>
              </a:rPr>
              <a:t> </a:t>
            </a:r>
            <a:r>
              <a:rPr lang="ru-RU" sz="2200" dirty="0" err="1">
                <a:latin typeface="Verdana" pitchFamily="34" charset="0"/>
              </a:rPr>
              <a:t>Іванович</a:t>
            </a:r>
            <a:endParaRPr lang="ru-RU" sz="2200" dirty="0">
              <a:latin typeface="Verdana" pitchFamily="34" charset="0"/>
            </a:endParaRPr>
          </a:p>
          <a:p>
            <a:pPr algn="r">
              <a:spcBef>
                <a:spcPct val="20000"/>
              </a:spcBef>
              <a:buClr>
                <a:srgbClr val="9A0000"/>
              </a:buClr>
              <a:buFont typeface="Wingdings" pitchFamily="2" charset="2"/>
              <a:buNone/>
            </a:pPr>
            <a:r>
              <a:rPr lang="ru-RU" sz="2200" dirty="0">
                <a:latin typeface="Verdana" pitchFamily="34" charset="0"/>
              </a:rPr>
              <a:t>20</a:t>
            </a:r>
            <a:r>
              <a:rPr lang="en-US" sz="2200" dirty="0">
                <a:latin typeface="Verdana" pitchFamily="34" charset="0"/>
              </a:rPr>
              <a:t>2</a:t>
            </a:r>
            <a:r>
              <a:rPr lang="ru-RU" sz="2200" dirty="0">
                <a:latin typeface="Verdana" pitchFamily="34" charset="0"/>
              </a:rPr>
              <a:t>2</a:t>
            </a:r>
          </a:p>
        </p:txBody>
      </p:sp>
      <p:sp>
        <p:nvSpPr>
          <p:cNvPr id="10" name="Text Box 9"/>
          <p:cNvSpPr txBox="1">
            <a:spLocks noChangeArrowheads="1"/>
          </p:cNvSpPr>
          <p:nvPr/>
        </p:nvSpPr>
        <p:spPr bwMode="auto">
          <a:xfrm>
            <a:off x="900113" y="793750"/>
            <a:ext cx="7632700" cy="369332"/>
          </a:xfrm>
          <a:prstGeom prst="rect">
            <a:avLst/>
          </a:prstGeom>
          <a:noFill/>
          <a:ln w="9525">
            <a:noFill/>
            <a:miter lim="800000"/>
            <a:headEnd/>
            <a:tailEnd/>
          </a:ln>
          <a:effectLst/>
        </p:spPr>
        <p:txBody>
          <a:bodyPr>
            <a:spAutoFit/>
          </a:bodyPr>
          <a:lstStyle/>
          <a:p>
            <a:pPr algn="ctr"/>
            <a:r>
              <a:rPr lang="ru-RU" b="1" i="1" dirty="0"/>
              <a:t>Кафедра </a:t>
            </a:r>
            <a:r>
              <a:rPr lang="ru-RU" b="1" i="1" dirty="0" err="1"/>
              <a:t>автоматизації</a:t>
            </a:r>
            <a:r>
              <a:rPr lang="ru-RU" b="1" i="1" dirty="0"/>
              <a:t> </a:t>
            </a:r>
            <a:r>
              <a:rPr lang="ru-RU" b="1" i="1" dirty="0" err="1"/>
              <a:t>енергетичних</a:t>
            </a:r>
            <a:r>
              <a:rPr lang="ru-RU" b="1" i="1" dirty="0"/>
              <a:t> </a:t>
            </a:r>
            <a:r>
              <a:rPr lang="ru-RU" b="1" i="1" dirty="0" err="1"/>
              <a:t>процесів</a:t>
            </a:r>
            <a:r>
              <a:rPr lang="ru-RU" b="1" i="1" dirty="0"/>
              <a:t> та систем</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457200" y="277813"/>
            <a:ext cx="8229600" cy="650857"/>
          </a:xfrm>
        </p:spPr>
        <p:txBody>
          <a:bodyPr/>
          <a:lstStyle/>
          <a:p>
            <a:r>
              <a:rPr lang="uk-UA" dirty="0">
                <a:solidFill>
                  <a:schemeClr val="tx1"/>
                </a:solidFill>
              </a:rPr>
              <a:t>Інформаційна мережа </a:t>
            </a:r>
            <a:endParaRPr lang="ru-RU" dirty="0"/>
          </a:p>
        </p:txBody>
      </p:sp>
      <p:sp>
        <p:nvSpPr>
          <p:cNvPr id="771075" name="Rectangle 3"/>
          <p:cNvSpPr>
            <a:spLocks noGrp="1" noChangeArrowheads="1"/>
          </p:cNvSpPr>
          <p:nvPr>
            <p:ph idx="1"/>
          </p:nvPr>
        </p:nvSpPr>
        <p:spPr>
          <a:xfrm>
            <a:off x="457200" y="1357298"/>
            <a:ext cx="8229600" cy="4773627"/>
          </a:xfrm>
        </p:spPr>
        <p:txBody>
          <a:bodyPr/>
          <a:lstStyle/>
          <a:p>
            <a:r>
              <a:rPr lang="uk-UA" sz="2400" dirty="0"/>
              <a:t>Поняття «інформаційна мережа», на відміну від поняття «телекомунікаційна мережа», є більш узагальненим і відображає множину </a:t>
            </a:r>
            <a:r>
              <a:rPr lang="uk-UA" sz="2400" b="1" i="1" dirty="0"/>
              <a:t>інформаційних процесів, </a:t>
            </a:r>
            <a:r>
              <a:rPr lang="uk-UA" sz="2400" dirty="0"/>
              <a:t>які протікають в мережі. Ці процеси виникають у результаті взаємодії кінцевих систем, </a:t>
            </a:r>
            <a:r>
              <a:rPr lang="uk-UA" sz="2400" dirty="0" err="1"/>
              <a:t>під'єднаних</a:t>
            </a:r>
            <a:r>
              <a:rPr lang="uk-UA" sz="2400" dirty="0"/>
              <a:t> до телекомунікаційної мережі. Інформаційні мережі призначені для надання користувачам послуг, пов'язаних з обміном інформацією, її споживанням, а також обробкою, зберіганням і накопиченням.</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1570E33F-CA77-4155-9C0F-E729440A1DB1}" type="slidenum">
              <a:rPr lang="ru-RU" altLang="en-US"/>
              <a:pPr/>
              <a:t>16</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ru-RU" sz="3200" dirty="0" err="1"/>
              <a:t>Зміст</a:t>
            </a:r>
            <a:endParaRPr lang="uk-UA" sz="3200" dirty="0"/>
          </a:p>
        </p:txBody>
      </p:sp>
      <p:sp>
        <p:nvSpPr>
          <p:cNvPr id="3" name="Содержимое 2"/>
          <p:cNvSpPr>
            <a:spLocks noGrp="1"/>
          </p:cNvSpPr>
          <p:nvPr>
            <p:ph idx="1"/>
          </p:nvPr>
        </p:nvSpPr>
        <p:spPr>
          <a:xfrm>
            <a:off x="457200" y="928670"/>
            <a:ext cx="8229600" cy="5202255"/>
          </a:xfrm>
        </p:spPr>
        <p:txBody>
          <a:bodyPr/>
          <a:lstStyle/>
          <a:p>
            <a:r>
              <a:rPr lang="uk-UA" sz="2400" dirty="0"/>
              <a:t>Абонентські системи </a:t>
            </a:r>
          </a:p>
          <a:p>
            <a:r>
              <a:rPr lang="uk-UA" sz="2400" dirty="0"/>
              <a:t>Термінальне устаткування</a:t>
            </a:r>
          </a:p>
          <a:p>
            <a:r>
              <a:rPr lang="uk-UA" sz="2400" dirty="0"/>
              <a:t>Асоціативна система</a:t>
            </a:r>
          </a:p>
          <a:p>
            <a:r>
              <a:rPr lang="uk-UA" sz="2400" dirty="0"/>
              <a:t>Комплекс базових профілів</a:t>
            </a:r>
          </a:p>
          <a:p>
            <a:r>
              <a:rPr lang="uk-UA" sz="2400" dirty="0"/>
              <a:t>Глобальна мережа </a:t>
            </a:r>
          </a:p>
          <a:p>
            <a:r>
              <a:rPr lang="uk-UA" sz="2400" dirty="0"/>
              <a:t>Транспортна мережа</a:t>
            </a:r>
          </a:p>
          <a:p>
            <a:r>
              <a:rPr lang="uk-UA" sz="2400" dirty="0"/>
              <a:t>Мережа доступу</a:t>
            </a:r>
          </a:p>
          <a:p>
            <a:r>
              <a:rPr lang="uk-UA" sz="2400" dirty="0"/>
              <a:t>Класифікація вузлових пунктів</a:t>
            </a:r>
          </a:p>
          <a:p>
            <a:r>
              <a:rPr lang="uk-UA" sz="2400" dirty="0"/>
              <a:t>Абонентські лінії</a:t>
            </a:r>
          </a:p>
          <a:p>
            <a:r>
              <a:rPr lang="uk-UA" sz="2400" dirty="0"/>
              <a:t>Модель програмного забезпечення</a:t>
            </a:r>
          </a:p>
        </p:txBody>
      </p:sp>
      <p:sp>
        <p:nvSpPr>
          <p:cNvPr id="5" name="Нижний колонтитул 4"/>
          <p:cNvSpPr>
            <a:spLocks noGrp="1"/>
          </p:cNvSpPr>
          <p:nvPr>
            <p:ph type="ftr" sz="quarter" idx="11"/>
          </p:nvPr>
        </p:nvSpPr>
        <p:spPr>
          <a:xfrm>
            <a:off x="2643174" y="6248400"/>
            <a:ext cx="39290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160</a:t>
            </a:fld>
            <a:r>
              <a:rPr lang="ru-RU" altLang="en-US" dirty="0"/>
              <a:t> из 52</a:t>
            </a:r>
          </a:p>
        </p:txBody>
      </p:sp>
      <p:pic>
        <p:nvPicPr>
          <p:cNvPr id="3993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457200" y="277813"/>
            <a:ext cx="8229600" cy="579419"/>
          </a:xfrm>
        </p:spPr>
        <p:txBody>
          <a:bodyPr/>
          <a:lstStyle/>
          <a:p>
            <a:r>
              <a:rPr lang="uk-UA" sz="3200" dirty="0"/>
              <a:t>Абонентські системи </a:t>
            </a:r>
          </a:p>
        </p:txBody>
      </p:sp>
      <p:sp>
        <p:nvSpPr>
          <p:cNvPr id="265219" name="Rectangle 3"/>
          <p:cNvSpPr>
            <a:spLocks noGrp="1" noChangeArrowheads="1"/>
          </p:cNvSpPr>
          <p:nvPr>
            <p:ph idx="1"/>
          </p:nvPr>
        </p:nvSpPr>
        <p:spPr>
          <a:xfrm>
            <a:off x="457200" y="1071547"/>
            <a:ext cx="8229600" cy="1000131"/>
          </a:xfrm>
        </p:spPr>
        <p:txBody>
          <a:bodyPr/>
          <a:lstStyle/>
          <a:p>
            <a:r>
              <a:rPr lang="uk-UA" sz="2000" dirty="0"/>
              <a:t>Абонентські системи призначені для опрацювання прикладних процесів користувачів, і діляться на сім рівнів.</a:t>
            </a:r>
          </a:p>
          <a:p>
            <a:pPr>
              <a:buNone/>
            </a:pPr>
            <a:endParaRPr lang="uk-UA" sz="2400" dirty="0"/>
          </a:p>
          <a:p>
            <a:endParaRPr lang="uk-UA" dirty="0">
              <a:solidFill>
                <a:schemeClr val="tx1"/>
              </a:solidFill>
              <a:latin typeface="+mn-lt"/>
              <a:ea typeface="+mn-ea"/>
              <a:cs typeface="+mn-cs"/>
            </a:endParaRPr>
          </a:p>
          <a:p>
            <a:pPr>
              <a:buNone/>
            </a:pPr>
            <a:endParaRPr lang="ru-RU"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417E35C2-17E8-4B1D-8C7F-272CC4AB215A}" type="slidenum">
              <a:rPr lang="ru-RU" altLang="en-US"/>
              <a:pPr/>
              <a:t>161</a:t>
            </a:fld>
            <a:r>
              <a:rPr lang="ru-RU" altLang="en-US" dirty="0"/>
              <a:t> из 52</a:t>
            </a:r>
          </a:p>
        </p:txBody>
      </p:sp>
      <p:pic>
        <p:nvPicPr>
          <p:cNvPr id="7"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graphicFrame>
        <p:nvGraphicFramePr>
          <p:cNvPr id="10" name="Таблица 9"/>
          <p:cNvGraphicFramePr>
            <a:graphicFrameLocks noGrp="1"/>
          </p:cNvGraphicFramePr>
          <p:nvPr/>
        </p:nvGraphicFramePr>
        <p:xfrm>
          <a:off x="1285852" y="2214554"/>
          <a:ext cx="6096000" cy="353822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71504">
                <a:tc>
                  <a:txBody>
                    <a:bodyPr/>
                    <a:lstStyle/>
                    <a:p>
                      <a:pPr marL="179705" indent="450215" algn="ctr">
                        <a:spcAft>
                          <a:spcPts val="600"/>
                        </a:spcAft>
                      </a:pPr>
                      <a:r>
                        <a:rPr lang="ru-RU" sz="1600" dirty="0" err="1">
                          <a:solidFill>
                            <a:srgbClr val="000000"/>
                          </a:solidFill>
                          <a:latin typeface="Times New Roman"/>
                          <a:ea typeface="Times New Roman"/>
                        </a:rPr>
                        <a:t>Прикладні</a:t>
                      </a:r>
                      <a:r>
                        <a:rPr lang="ru-RU" sz="1600" dirty="0">
                          <a:solidFill>
                            <a:srgbClr val="000000"/>
                          </a:solidFill>
                          <a:latin typeface="Times New Roman"/>
                          <a:ea typeface="Times New Roman"/>
                        </a:rPr>
                        <a:t> </a:t>
                      </a:r>
                      <a:r>
                        <a:rPr lang="ru-RU" sz="1600" dirty="0" err="1">
                          <a:solidFill>
                            <a:srgbClr val="000000"/>
                          </a:solidFill>
                          <a:latin typeface="Times New Roman"/>
                          <a:ea typeface="Times New Roman"/>
                        </a:rPr>
                        <a:t>процеси</a:t>
                      </a:r>
                      <a:r>
                        <a:rPr lang="ru-RU" sz="1600" dirty="0">
                          <a:solidFill>
                            <a:srgbClr val="000000"/>
                          </a:solidFill>
                          <a:latin typeface="Times New Roman"/>
                          <a:ea typeface="Times New Roman"/>
                        </a:rPr>
                        <a:t> </a:t>
                      </a:r>
                      <a:r>
                        <a:rPr lang="ru-RU" sz="1600" dirty="0" err="1">
                          <a:solidFill>
                            <a:srgbClr val="000000"/>
                          </a:solidFill>
                          <a:latin typeface="Times New Roman"/>
                          <a:ea typeface="Times New Roman"/>
                        </a:rPr>
                        <a:t>керування</a:t>
                      </a:r>
                      <a:r>
                        <a:rPr lang="ru-RU" sz="1600" dirty="0">
                          <a:solidFill>
                            <a:srgbClr val="000000"/>
                          </a:solidFill>
                          <a:latin typeface="Times New Roman"/>
                          <a:ea typeface="Times New Roman"/>
                        </a:rPr>
                        <a:t> мережею </a:t>
                      </a:r>
                      <a:endParaRPr lang="uk-UA" sz="1600" dirty="0">
                        <a:latin typeface="Times New Roman"/>
                        <a:ea typeface="Times New Roman"/>
                      </a:endParaRPr>
                    </a:p>
                  </a:txBody>
                  <a:tcPr marL="68580" marR="68580" marT="0" marB="0"/>
                </a:tc>
                <a:tc>
                  <a:txBody>
                    <a:bodyPr/>
                    <a:lstStyle/>
                    <a:p>
                      <a:pPr marL="179705" indent="450215" algn="ctr">
                        <a:spcAft>
                          <a:spcPts val="600"/>
                        </a:spcAft>
                      </a:pPr>
                      <a:r>
                        <a:rPr lang="ru-RU" sz="1600" dirty="0">
                          <a:solidFill>
                            <a:srgbClr val="000000"/>
                          </a:solidFill>
                          <a:latin typeface="Times New Roman"/>
                          <a:ea typeface="Times New Roman"/>
                        </a:rPr>
                        <a:t> </a:t>
                      </a:r>
                      <a:r>
                        <a:rPr lang="ru-RU" sz="1600" dirty="0" err="1">
                          <a:solidFill>
                            <a:srgbClr val="000000"/>
                          </a:solidFill>
                          <a:latin typeface="Times New Roman"/>
                          <a:ea typeface="Times New Roman"/>
                        </a:rPr>
                        <a:t>Прикладні</a:t>
                      </a:r>
                      <a:r>
                        <a:rPr lang="ru-RU" sz="1600" dirty="0">
                          <a:solidFill>
                            <a:srgbClr val="000000"/>
                          </a:solidFill>
                          <a:latin typeface="Times New Roman"/>
                          <a:ea typeface="Times New Roman"/>
                        </a:rPr>
                        <a:t> </a:t>
                      </a:r>
                      <a:r>
                        <a:rPr lang="ru-RU" sz="1600" dirty="0" err="1">
                          <a:solidFill>
                            <a:srgbClr val="000000"/>
                          </a:solidFill>
                          <a:latin typeface="Times New Roman"/>
                          <a:ea typeface="Times New Roman"/>
                        </a:rPr>
                        <a:t>процеси</a:t>
                      </a:r>
                      <a:r>
                        <a:rPr lang="ru-RU" sz="1600" dirty="0">
                          <a:solidFill>
                            <a:srgbClr val="000000"/>
                          </a:solidFill>
                          <a:latin typeface="Times New Roman"/>
                          <a:ea typeface="Times New Roman"/>
                        </a:rPr>
                        <a:t> </a:t>
                      </a:r>
                      <a:r>
                        <a:rPr lang="ru-RU" sz="1600" dirty="0" err="1">
                          <a:solidFill>
                            <a:srgbClr val="000000"/>
                          </a:solidFill>
                          <a:latin typeface="Times New Roman"/>
                          <a:ea typeface="Times New Roman"/>
                        </a:rPr>
                        <a:t>користувачів</a:t>
                      </a:r>
                      <a:r>
                        <a:rPr lang="ru-RU" sz="1600" dirty="0">
                          <a:solidFill>
                            <a:srgbClr val="000000"/>
                          </a:solidFill>
                          <a:latin typeface="Times New Roman"/>
                          <a:ea typeface="Times New Roman"/>
                        </a:rPr>
                        <a:t>  </a:t>
                      </a:r>
                      <a:endParaRPr lang="uk-UA" sz="1600" dirty="0">
                        <a:latin typeface="Times New Roman"/>
                        <a:ea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179705" indent="450215" algn="ctr">
                        <a:spcAft>
                          <a:spcPts val="600"/>
                        </a:spcAft>
                      </a:pPr>
                      <a:r>
                        <a:rPr lang="ru-RU" sz="1600" dirty="0">
                          <a:solidFill>
                            <a:srgbClr val="000000"/>
                          </a:solidFill>
                          <a:latin typeface="Times New Roman"/>
                          <a:ea typeface="Times New Roman"/>
                        </a:rPr>
                        <a:t>7'</a:t>
                      </a:r>
                      <a:endParaRPr lang="uk-UA" sz="1600" dirty="0">
                        <a:latin typeface="Times New Roman"/>
                        <a:ea typeface="Times New Roman"/>
                      </a:endParaRPr>
                    </a:p>
                  </a:txBody>
                  <a:tcPr marL="68580" marR="68580" marT="0" marB="0"/>
                </a:tc>
                <a:tc>
                  <a:txBody>
                    <a:bodyPr/>
                    <a:lstStyle/>
                    <a:p>
                      <a:pPr marL="179705" indent="450215" algn="ctr">
                        <a:spcAft>
                          <a:spcPts val="600"/>
                        </a:spcAft>
                      </a:pPr>
                      <a:r>
                        <a:rPr lang="ru-RU" sz="1600" dirty="0">
                          <a:solidFill>
                            <a:srgbClr val="000000"/>
                          </a:solidFill>
                          <a:latin typeface="Times New Roman"/>
                          <a:ea typeface="Times New Roman"/>
                        </a:rPr>
                        <a:t> 7</a:t>
                      </a:r>
                      <a:endParaRPr lang="uk-UA" sz="1600" dirty="0">
                        <a:latin typeface="Times New Roman"/>
                        <a:ea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179705" indent="450215" algn="ctr">
                        <a:spcAft>
                          <a:spcPts val="600"/>
                        </a:spcAft>
                      </a:pPr>
                      <a:r>
                        <a:rPr lang="ru-RU" sz="1600" dirty="0">
                          <a:solidFill>
                            <a:srgbClr val="000000"/>
                          </a:solidFill>
                          <a:latin typeface="Times New Roman"/>
                          <a:ea typeface="Times New Roman"/>
                        </a:rPr>
                        <a:t> 6'</a:t>
                      </a:r>
                      <a:endParaRPr lang="uk-UA" sz="1600" dirty="0">
                        <a:latin typeface="Times New Roman"/>
                        <a:ea typeface="Times New Roman"/>
                      </a:endParaRPr>
                    </a:p>
                  </a:txBody>
                  <a:tcPr marL="68580" marR="68580" marT="0" marB="0"/>
                </a:tc>
                <a:tc>
                  <a:txBody>
                    <a:bodyPr/>
                    <a:lstStyle/>
                    <a:p>
                      <a:pPr marL="179705" indent="450215" algn="ctr">
                        <a:spcAft>
                          <a:spcPts val="600"/>
                        </a:spcAft>
                      </a:pPr>
                      <a:r>
                        <a:rPr lang="ru-RU" sz="1600" dirty="0">
                          <a:solidFill>
                            <a:srgbClr val="000000"/>
                          </a:solidFill>
                          <a:latin typeface="Times New Roman"/>
                          <a:ea typeface="Times New Roman"/>
                        </a:rPr>
                        <a:t> 6</a:t>
                      </a:r>
                      <a:endParaRPr lang="uk-UA" sz="1600" dirty="0">
                        <a:latin typeface="Times New Roman"/>
                        <a:ea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179705" indent="450215" algn="ctr">
                        <a:spcAft>
                          <a:spcPts val="600"/>
                        </a:spcAft>
                      </a:pPr>
                      <a:r>
                        <a:rPr lang="ru-RU" sz="1600" dirty="0">
                          <a:solidFill>
                            <a:srgbClr val="000000"/>
                          </a:solidFill>
                          <a:latin typeface="Times New Roman"/>
                          <a:ea typeface="Times New Roman"/>
                        </a:rPr>
                        <a:t> 5'</a:t>
                      </a:r>
                      <a:endParaRPr lang="uk-UA" sz="1600" dirty="0">
                        <a:latin typeface="Times New Roman"/>
                        <a:ea typeface="Times New Roman"/>
                      </a:endParaRPr>
                    </a:p>
                  </a:txBody>
                  <a:tcPr marL="68580" marR="68580" marT="0" marB="0"/>
                </a:tc>
                <a:tc>
                  <a:txBody>
                    <a:bodyPr/>
                    <a:lstStyle/>
                    <a:p>
                      <a:pPr marL="179705" indent="450215" algn="ctr">
                        <a:spcAft>
                          <a:spcPts val="600"/>
                        </a:spcAft>
                      </a:pPr>
                      <a:r>
                        <a:rPr lang="ru-RU" sz="1600" dirty="0">
                          <a:solidFill>
                            <a:srgbClr val="000000"/>
                          </a:solidFill>
                          <a:latin typeface="Times New Roman"/>
                          <a:ea typeface="Times New Roman"/>
                        </a:rPr>
                        <a:t> 5</a:t>
                      </a:r>
                      <a:endParaRPr lang="uk-UA" sz="1600" dirty="0">
                        <a:latin typeface="Times New Roman"/>
                        <a:ea typeface="Times New Roman"/>
                      </a:endParaRPr>
                    </a:p>
                  </a:txBody>
                  <a:tcPr marL="68580" marR="68580" marT="0" marB="0"/>
                </a:tc>
                <a:extLst>
                  <a:ext uri="{0D108BD9-81ED-4DB2-BD59-A6C34878D82A}">
                    <a16:rowId xmlns:a16="http://schemas.microsoft.com/office/drawing/2014/main" val="10003"/>
                  </a:ext>
                </a:extLst>
              </a:tr>
              <a:tr h="370840">
                <a:tc>
                  <a:txBody>
                    <a:bodyPr/>
                    <a:lstStyle/>
                    <a:p>
                      <a:pPr marL="179705" indent="450215" algn="ctr">
                        <a:spcAft>
                          <a:spcPts val="600"/>
                        </a:spcAft>
                      </a:pPr>
                      <a:r>
                        <a:rPr lang="ru-RU" sz="1600" dirty="0">
                          <a:solidFill>
                            <a:srgbClr val="000000"/>
                          </a:solidFill>
                          <a:latin typeface="Times New Roman"/>
                          <a:ea typeface="Times New Roman"/>
                        </a:rPr>
                        <a:t> 4'</a:t>
                      </a:r>
                      <a:endParaRPr lang="uk-UA" sz="1600" dirty="0">
                        <a:latin typeface="Times New Roman"/>
                        <a:ea typeface="Times New Roman"/>
                      </a:endParaRPr>
                    </a:p>
                  </a:txBody>
                  <a:tcPr marL="68580" marR="68580" marT="0" marB="0"/>
                </a:tc>
                <a:tc>
                  <a:txBody>
                    <a:bodyPr/>
                    <a:lstStyle/>
                    <a:p>
                      <a:pPr marL="179705" indent="450215" algn="ctr">
                        <a:spcAft>
                          <a:spcPts val="600"/>
                        </a:spcAft>
                      </a:pPr>
                      <a:r>
                        <a:rPr lang="ru-RU" sz="1600" dirty="0">
                          <a:solidFill>
                            <a:srgbClr val="000000"/>
                          </a:solidFill>
                          <a:latin typeface="Times New Roman"/>
                          <a:ea typeface="Times New Roman"/>
                        </a:rPr>
                        <a:t> 4</a:t>
                      </a:r>
                      <a:endParaRPr lang="uk-UA" sz="1600" dirty="0">
                        <a:latin typeface="Times New Roman"/>
                        <a:ea typeface="Times New Roman"/>
                      </a:endParaRPr>
                    </a:p>
                  </a:txBody>
                  <a:tcPr marL="68580" marR="68580" marT="0" marB="0"/>
                </a:tc>
                <a:extLst>
                  <a:ext uri="{0D108BD9-81ED-4DB2-BD59-A6C34878D82A}">
                    <a16:rowId xmlns:a16="http://schemas.microsoft.com/office/drawing/2014/main" val="10004"/>
                  </a:ext>
                </a:extLst>
              </a:tr>
              <a:tr h="370840">
                <a:tc>
                  <a:txBody>
                    <a:bodyPr/>
                    <a:lstStyle/>
                    <a:p>
                      <a:pPr marL="179705" indent="450215" algn="ctr">
                        <a:spcAft>
                          <a:spcPts val="600"/>
                        </a:spcAft>
                      </a:pPr>
                      <a:r>
                        <a:rPr lang="ru-RU" sz="1600" dirty="0">
                          <a:solidFill>
                            <a:srgbClr val="000000"/>
                          </a:solidFill>
                          <a:latin typeface="Times New Roman"/>
                          <a:ea typeface="Times New Roman"/>
                        </a:rPr>
                        <a:t> 3'</a:t>
                      </a:r>
                      <a:endParaRPr lang="uk-UA" sz="1600" dirty="0">
                        <a:latin typeface="Times New Roman"/>
                        <a:ea typeface="Times New Roman"/>
                      </a:endParaRPr>
                    </a:p>
                  </a:txBody>
                  <a:tcPr marL="68580" marR="68580" marT="0" marB="0"/>
                </a:tc>
                <a:tc>
                  <a:txBody>
                    <a:bodyPr/>
                    <a:lstStyle/>
                    <a:p>
                      <a:pPr marL="179705" indent="450215" algn="ctr">
                        <a:spcAft>
                          <a:spcPts val="600"/>
                        </a:spcAft>
                      </a:pPr>
                      <a:r>
                        <a:rPr lang="ru-RU" sz="1600" dirty="0">
                          <a:solidFill>
                            <a:srgbClr val="000000"/>
                          </a:solidFill>
                          <a:latin typeface="Times New Roman"/>
                          <a:ea typeface="Times New Roman"/>
                        </a:rPr>
                        <a:t> 3</a:t>
                      </a:r>
                      <a:endParaRPr lang="uk-UA" sz="1600" dirty="0">
                        <a:latin typeface="Times New Roman"/>
                        <a:ea typeface="Times New Roman"/>
                      </a:endParaRPr>
                    </a:p>
                  </a:txBody>
                  <a:tcPr marL="68580" marR="68580" marT="0" marB="0"/>
                </a:tc>
                <a:extLst>
                  <a:ext uri="{0D108BD9-81ED-4DB2-BD59-A6C34878D82A}">
                    <a16:rowId xmlns:a16="http://schemas.microsoft.com/office/drawing/2014/main" val="10005"/>
                  </a:ext>
                </a:extLst>
              </a:tr>
              <a:tr h="370840">
                <a:tc>
                  <a:txBody>
                    <a:bodyPr/>
                    <a:lstStyle/>
                    <a:p>
                      <a:pPr marL="179705" indent="450215" algn="ctr">
                        <a:spcAft>
                          <a:spcPts val="600"/>
                        </a:spcAft>
                      </a:pPr>
                      <a:r>
                        <a:rPr lang="ru-RU" sz="1600" dirty="0">
                          <a:solidFill>
                            <a:srgbClr val="000000"/>
                          </a:solidFill>
                          <a:latin typeface="Times New Roman"/>
                          <a:ea typeface="Times New Roman"/>
                        </a:rPr>
                        <a:t> 2'</a:t>
                      </a:r>
                      <a:endParaRPr lang="uk-UA" sz="1600" dirty="0">
                        <a:latin typeface="Times New Roman"/>
                        <a:ea typeface="Times New Roman"/>
                      </a:endParaRPr>
                    </a:p>
                  </a:txBody>
                  <a:tcPr marL="68580" marR="68580" marT="0" marB="0"/>
                </a:tc>
                <a:tc>
                  <a:txBody>
                    <a:bodyPr/>
                    <a:lstStyle/>
                    <a:p>
                      <a:pPr marL="179705" indent="450215" algn="ctr">
                        <a:spcAft>
                          <a:spcPts val="600"/>
                        </a:spcAft>
                      </a:pPr>
                      <a:r>
                        <a:rPr lang="ru-RU" sz="1600" dirty="0">
                          <a:solidFill>
                            <a:srgbClr val="000000"/>
                          </a:solidFill>
                          <a:latin typeface="Times New Roman"/>
                          <a:ea typeface="Times New Roman"/>
                        </a:rPr>
                        <a:t> 2</a:t>
                      </a:r>
                      <a:endParaRPr lang="uk-UA" sz="1600" dirty="0">
                        <a:latin typeface="Times New Roman"/>
                        <a:ea typeface="Times New Roman"/>
                      </a:endParaRPr>
                    </a:p>
                  </a:txBody>
                  <a:tcPr marL="68580" marR="68580" marT="0" marB="0"/>
                </a:tc>
                <a:extLst>
                  <a:ext uri="{0D108BD9-81ED-4DB2-BD59-A6C34878D82A}">
                    <a16:rowId xmlns:a16="http://schemas.microsoft.com/office/drawing/2014/main" val="10006"/>
                  </a:ext>
                </a:extLst>
              </a:tr>
              <a:tr h="370840">
                <a:tc>
                  <a:txBody>
                    <a:bodyPr/>
                    <a:lstStyle/>
                    <a:p>
                      <a:pPr marL="179705" indent="450215" algn="ctr">
                        <a:spcAft>
                          <a:spcPts val="600"/>
                        </a:spcAft>
                      </a:pPr>
                      <a:r>
                        <a:rPr lang="ru-RU" sz="1600" dirty="0">
                          <a:solidFill>
                            <a:srgbClr val="000000"/>
                          </a:solidFill>
                          <a:latin typeface="Times New Roman"/>
                          <a:ea typeface="Times New Roman"/>
                        </a:rPr>
                        <a:t> 1'</a:t>
                      </a:r>
                      <a:endParaRPr lang="uk-UA" sz="1600" dirty="0">
                        <a:latin typeface="Times New Roman"/>
                        <a:ea typeface="Times New Roman"/>
                      </a:endParaRPr>
                    </a:p>
                  </a:txBody>
                  <a:tcPr marL="68580" marR="68580" marT="0" marB="0"/>
                </a:tc>
                <a:tc>
                  <a:txBody>
                    <a:bodyPr/>
                    <a:lstStyle/>
                    <a:p>
                      <a:pPr marL="179705" indent="450215" algn="ctr">
                        <a:spcAft>
                          <a:spcPts val="600"/>
                        </a:spcAft>
                      </a:pPr>
                      <a:r>
                        <a:rPr lang="ru-RU" sz="1600" dirty="0">
                          <a:solidFill>
                            <a:srgbClr val="000000"/>
                          </a:solidFill>
                          <a:latin typeface="Times New Roman"/>
                          <a:ea typeface="Times New Roman"/>
                        </a:rPr>
                        <a:t> 1</a:t>
                      </a:r>
                      <a:endParaRPr lang="uk-UA" sz="1600" dirty="0">
                        <a:latin typeface="Times New Roman"/>
                        <a:ea typeface="Times New Roman"/>
                      </a:endParaRPr>
                    </a:p>
                  </a:txBody>
                  <a:tcPr marL="68580" marR="68580" marT="0" marB="0"/>
                </a:tc>
                <a:extLst>
                  <a:ext uri="{0D108BD9-81ED-4DB2-BD59-A6C34878D82A}">
                    <a16:rowId xmlns:a16="http://schemas.microsoft.com/office/drawing/2014/main" val="10007"/>
                  </a:ext>
                </a:extLst>
              </a:tr>
              <a:tr h="370840">
                <a:tc gridSpan="2">
                  <a:txBody>
                    <a:bodyPr/>
                    <a:lstStyle/>
                    <a:p>
                      <a:pPr algn="ctr"/>
                      <a:r>
                        <a:rPr lang="ru-RU" sz="1800" kern="1200" dirty="0" err="1">
                          <a:solidFill>
                            <a:schemeClr val="dk1"/>
                          </a:solidFill>
                          <a:latin typeface="+mn-lt"/>
                          <a:ea typeface="+mn-ea"/>
                          <a:cs typeface="+mn-cs"/>
                        </a:rPr>
                        <a:t>Фізичні</a:t>
                      </a:r>
                      <a:r>
                        <a:rPr lang="ru-RU" sz="1800" kern="1200" dirty="0">
                          <a:solidFill>
                            <a:schemeClr val="dk1"/>
                          </a:solidFill>
                          <a:latin typeface="+mn-lt"/>
                          <a:ea typeface="+mn-ea"/>
                          <a:cs typeface="+mn-cs"/>
                        </a:rPr>
                        <a:t> </a:t>
                      </a:r>
                      <a:r>
                        <a:rPr lang="ru-RU" sz="1800" kern="1200" dirty="0" err="1">
                          <a:solidFill>
                            <a:schemeClr val="dk1"/>
                          </a:solidFill>
                          <a:latin typeface="+mn-lt"/>
                          <a:ea typeface="+mn-ea"/>
                          <a:cs typeface="+mn-cs"/>
                        </a:rPr>
                        <a:t>засоби</a:t>
                      </a:r>
                      <a:r>
                        <a:rPr lang="ru-RU" sz="1800" kern="1200" dirty="0">
                          <a:solidFill>
                            <a:schemeClr val="dk1"/>
                          </a:solidFill>
                          <a:latin typeface="+mn-lt"/>
                          <a:ea typeface="+mn-ea"/>
                          <a:cs typeface="+mn-cs"/>
                        </a:rPr>
                        <a:t> </a:t>
                      </a:r>
                      <a:r>
                        <a:rPr lang="ru-RU" sz="1800" kern="1200" dirty="0" err="1">
                          <a:solidFill>
                            <a:schemeClr val="dk1"/>
                          </a:solidFill>
                          <a:latin typeface="+mn-lt"/>
                          <a:ea typeface="+mn-ea"/>
                          <a:cs typeface="+mn-cs"/>
                        </a:rPr>
                        <a:t>з'єднання</a:t>
                      </a:r>
                      <a:r>
                        <a:rPr lang="ru-RU" sz="1800" kern="1200" dirty="0">
                          <a:solidFill>
                            <a:schemeClr val="dk1"/>
                          </a:solidFill>
                          <a:latin typeface="+mn-lt"/>
                          <a:ea typeface="+mn-ea"/>
                          <a:cs typeface="+mn-cs"/>
                        </a:rPr>
                        <a:t> </a:t>
                      </a:r>
                      <a:endParaRPr lang="uk-UA" dirty="0"/>
                    </a:p>
                  </a:txBody>
                  <a:tcPr/>
                </a:tc>
                <a:tc hMerge="1">
                  <a:txBody>
                    <a:bodyPr/>
                    <a:lstStyle/>
                    <a:p>
                      <a:endParaRPr lang="uk-UA"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457200" y="277813"/>
            <a:ext cx="8229600" cy="507981"/>
          </a:xfrm>
        </p:spPr>
        <p:txBody>
          <a:bodyPr/>
          <a:lstStyle/>
          <a:p>
            <a:r>
              <a:rPr lang="uk-UA" sz="3200" i="1" dirty="0"/>
              <a:t>Термінальне устаткування</a:t>
            </a:r>
            <a:endParaRPr lang="ru-RU" sz="3200" dirty="0"/>
          </a:p>
        </p:txBody>
      </p:sp>
      <p:sp>
        <p:nvSpPr>
          <p:cNvPr id="745475" name="Rectangle 3"/>
          <p:cNvSpPr>
            <a:spLocks noGrp="1" noChangeArrowheads="1"/>
          </p:cNvSpPr>
          <p:nvPr>
            <p:ph idx="1"/>
          </p:nvPr>
        </p:nvSpPr>
        <p:spPr>
          <a:xfrm>
            <a:off x="457200" y="928670"/>
            <a:ext cx="8229600" cy="3714776"/>
          </a:xfrm>
        </p:spPr>
        <p:txBody>
          <a:bodyPr/>
          <a:lstStyle/>
          <a:p>
            <a:r>
              <a:rPr lang="uk-UA" sz="2000" dirty="0"/>
              <a:t>Необхідно по можливості розвантажити центральну електронну машину абонентської системи від виконання функцій області взаємодії і дати їй можливість ефективно виконувати прикладні процеси. </a:t>
            </a:r>
          </a:p>
          <a:p>
            <a:r>
              <a:rPr lang="uk-UA" sz="2000" dirty="0"/>
              <a:t>З цією метою абонентську систему поділяють на дві частини: </a:t>
            </a:r>
            <a:r>
              <a:rPr lang="uk-UA" sz="2000" i="1" dirty="0"/>
              <a:t>термінальне устаткування</a:t>
            </a:r>
            <a:r>
              <a:rPr lang="uk-UA" sz="2000" dirty="0"/>
              <a:t> і </a:t>
            </a:r>
            <a:r>
              <a:rPr lang="uk-UA" sz="2000" i="1" dirty="0"/>
              <a:t>станцію</a:t>
            </a:r>
            <a:r>
              <a:rPr lang="uk-UA" sz="2000" dirty="0"/>
              <a:t>.</a:t>
            </a:r>
          </a:p>
          <a:p>
            <a:r>
              <a:rPr lang="uk-UA" sz="2000" b="1" i="1" dirty="0"/>
              <a:t>Термінальне устаткування </a:t>
            </a:r>
            <a:r>
              <a:rPr lang="uk-UA" sz="2000" dirty="0"/>
              <a:t>є основною частиною системи, що виконує прикладні процеси і, можливо, протоколи верхніх рівнів. </a:t>
            </a:r>
          </a:p>
          <a:p>
            <a:r>
              <a:rPr lang="uk-UA" sz="2000" b="1" i="1" dirty="0"/>
              <a:t>Станція</a:t>
            </a:r>
            <a:r>
              <a:rPr lang="uk-UA" sz="2000" dirty="0"/>
              <a:t> є допоміжною частиною системи, що реалізує протоколи нижніх або всіх рівнів.</a:t>
            </a:r>
          </a:p>
          <a:p>
            <a:endParaRPr lang="uk-UA" sz="2000" dirty="0"/>
          </a:p>
          <a:p>
            <a:pPr lvl="0"/>
            <a:endParaRPr lang="uk-UA" sz="2000" dirty="0"/>
          </a:p>
        </p:txBody>
      </p:sp>
      <p:sp>
        <p:nvSpPr>
          <p:cNvPr id="5" name="Нижний колонтитул 4"/>
          <p:cNvSpPr>
            <a:spLocks noGrp="1"/>
          </p:cNvSpPr>
          <p:nvPr>
            <p:ph type="ftr" sz="quarter" idx="11"/>
          </p:nvPr>
        </p:nvSpPr>
        <p:spPr>
          <a:xfrm>
            <a:off x="2843213" y="6248400"/>
            <a:ext cx="4229117" cy="457200"/>
          </a:xfrm>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4F660-68F0-4F55-8629-22F48093674D}" type="slidenum">
              <a:rPr lang="ru-RU" altLang="en-US"/>
              <a:pPr/>
              <a:t>162</a:t>
            </a:fld>
            <a:r>
              <a:rPr lang="ru-RU" altLang="en-US" dirty="0"/>
              <a:t> из 52</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457200" y="277813"/>
            <a:ext cx="8229600" cy="1008047"/>
          </a:xfrm>
        </p:spPr>
        <p:txBody>
          <a:bodyPr/>
          <a:lstStyle/>
          <a:p>
            <a:pPr algn="ctr"/>
            <a:r>
              <a:rPr lang="uk-UA" sz="3200" i="1" dirty="0"/>
              <a:t>Канальна, транспортна, абонентська станція</a:t>
            </a:r>
            <a:endParaRPr lang="ru-RU" sz="3200" i="1" dirty="0"/>
          </a:p>
        </p:txBody>
      </p:sp>
      <p:sp>
        <p:nvSpPr>
          <p:cNvPr id="746499" name="Rectangle 3"/>
          <p:cNvSpPr>
            <a:spLocks noGrp="1" noChangeArrowheads="1"/>
          </p:cNvSpPr>
          <p:nvPr>
            <p:ph idx="1"/>
          </p:nvPr>
        </p:nvSpPr>
        <p:spPr>
          <a:xfrm>
            <a:off x="457200" y="1428736"/>
            <a:ext cx="8229600" cy="4702189"/>
          </a:xfrm>
        </p:spPr>
        <p:txBody>
          <a:bodyPr/>
          <a:lstStyle/>
          <a:p>
            <a:r>
              <a:rPr lang="uk-UA" sz="2400" dirty="0"/>
              <a:t>В залежності від числа реалізованих протоколів, станцію називають </a:t>
            </a:r>
            <a:r>
              <a:rPr lang="uk-UA" sz="2400" i="1" dirty="0"/>
              <a:t>канальною</a:t>
            </a:r>
            <a:r>
              <a:rPr lang="uk-UA" sz="2400" dirty="0"/>
              <a:t>, </a:t>
            </a:r>
            <a:r>
              <a:rPr lang="uk-UA" sz="2400" i="1" dirty="0"/>
              <a:t>транспортною</a:t>
            </a:r>
            <a:r>
              <a:rPr lang="uk-UA" sz="2400" dirty="0"/>
              <a:t> або </a:t>
            </a:r>
            <a:r>
              <a:rPr lang="uk-UA" sz="2400" i="1" dirty="0"/>
              <a:t>абонентською</a:t>
            </a:r>
            <a:r>
              <a:rPr lang="uk-UA" sz="2400" dirty="0"/>
              <a:t>.</a:t>
            </a:r>
          </a:p>
          <a:p>
            <a:r>
              <a:rPr lang="uk-UA" sz="2400" dirty="0"/>
              <a:t> </a:t>
            </a:r>
            <a:r>
              <a:rPr lang="uk-UA" sz="2400" i="1" dirty="0"/>
              <a:t>Канальна станція </a:t>
            </a:r>
            <a:r>
              <a:rPr lang="uk-UA" sz="2400" dirty="0"/>
              <a:t>виконує протоколи рівнів 1 - 2;</a:t>
            </a:r>
          </a:p>
          <a:p>
            <a:r>
              <a:rPr lang="uk-UA" sz="2400" dirty="0"/>
              <a:t> </a:t>
            </a:r>
            <a:r>
              <a:rPr lang="uk-UA" sz="2400" i="1" dirty="0"/>
              <a:t>Транспортна</a:t>
            </a:r>
            <a:r>
              <a:rPr lang="uk-UA" sz="2400" dirty="0"/>
              <a:t> </a:t>
            </a:r>
            <a:r>
              <a:rPr lang="uk-UA" sz="2400" i="1" dirty="0"/>
              <a:t>станція </a:t>
            </a:r>
            <a:r>
              <a:rPr lang="uk-UA" sz="2400" dirty="0"/>
              <a:t>- протоколи 1 - 4. </a:t>
            </a:r>
          </a:p>
          <a:p>
            <a:r>
              <a:rPr lang="uk-UA" sz="2400" i="1" dirty="0"/>
              <a:t>Абонентська станція </a:t>
            </a:r>
            <a:r>
              <a:rPr lang="uk-UA" sz="2400" dirty="0"/>
              <a:t>реалізує сім рівнів області взаємодії відкритих систем.</a:t>
            </a:r>
          </a:p>
          <a:p>
            <a:pPr lvl="0"/>
            <a:endParaRPr lang="uk-UA" sz="2000"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01F4893E-C5D1-4BC6-A218-B8F2CF1DD338}" type="slidenum">
              <a:rPr lang="ru-RU" altLang="en-US"/>
              <a:pPr/>
              <a:t>163</a:t>
            </a:fld>
            <a:r>
              <a:rPr lang="ru-RU" altLang="en-US" dirty="0"/>
              <a:t> из 52</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a:xfrm>
            <a:off x="457200" y="277813"/>
            <a:ext cx="8229600" cy="1008047"/>
          </a:xfrm>
        </p:spPr>
        <p:txBody>
          <a:bodyPr/>
          <a:lstStyle/>
          <a:p>
            <a:pPr lvl="1" algn="ctr"/>
            <a:r>
              <a:rPr lang="uk-UA" sz="3200" i="1" dirty="0"/>
              <a:t>Канальна, транспортна, абонентська станція</a:t>
            </a:r>
            <a:endParaRPr lang="uk-UA" sz="3200" dirty="0">
              <a:solidFill>
                <a:schemeClr val="tx1"/>
              </a:solidFill>
            </a:endParaRPr>
          </a:p>
        </p:txBody>
      </p:sp>
      <p:sp>
        <p:nvSpPr>
          <p:cNvPr id="747523" name="Rectangle 3"/>
          <p:cNvSpPr>
            <a:spLocks noGrp="1" noChangeArrowheads="1"/>
          </p:cNvSpPr>
          <p:nvPr>
            <p:ph idx="1"/>
          </p:nvPr>
        </p:nvSpPr>
        <p:spPr>
          <a:xfrm>
            <a:off x="457200" y="1357298"/>
            <a:ext cx="8229600" cy="4643470"/>
          </a:xfrm>
        </p:spPr>
        <p:txBody>
          <a:bodyPr/>
          <a:lstStyle/>
          <a:p>
            <a:r>
              <a:rPr lang="uk-UA" sz="2200" dirty="0"/>
              <a:t>Станція і термінальне устаткування з'єднуються каналом або шиною. </a:t>
            </a:r>
          </a:p>
          <a:p>
            <a:r>
              <a:rPr lang="uk-UA" sz="2200" dirty="0"/>
              <a:t>В обох випадках це з'єднання повинно бути подано спеціальним фізичним (1) і канальним (2) протоколами. </a:t>
            </a:r>
          </a:p>
          <a:p>
            <a:r>
              <a:rPr lang="uk-UA" sz="2200" dirty="0"/>
              <a:t>Перший з них визначає характеристики каналу, а другий описує процедури керування каналом і передачу через них блоків даних. Спеціальні протоколи (1' і 2') не є стандартами ISO. </a:t>
            </a:r>
          </a:p>
          <a:p>
            <a:r>
              <a:rPr lang="uk-UA" sz="2200" dirty="0"/>
              <a:t>Вони залежать від конкретних обраних каналів, методом зв'язку термінального устаткування зі станціями.</a:t>
            </a:r>
          </a:p>
          <a:p>
            <a:endParaRPr lang="uk-UA" sz="2400" i="1" dirty="0"/>
          </a:p>
          <a:p>
            <a:pPr lvl="0"/>
            <a:endParaRPr lang="uk-UA" sz="2400" dirty="0"/>
          </a:p>
          <a:p>
            <a:pPr lvl="0"/>
            <a:endParaRPr lang="ru-RU" sz="2400" dirty="0"/>
          </a:p>
        </p:txBody>
      </p:sp>
      <p:sp>
        <p:nvSpPr>
          <p:cNvPr id="5" name="Нижний колонтитул 4"/>
          <p:cNvSpPr>
            <a:spLocks noGrp="1"/>
          </p:cNvSpPr>
          <p:nvPr>
            <p:ph type="ftr" sz="quarter" idx="11"/>
          </p:nvPr>
        </p:nvSpPr>
        <p:spPr>
          <a:xfrm>
            <a:off x="2843213" y="6248400"/>
            <a:ext cx="4014803"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D8841D64-B906-4769-9DA3-92377BC2E8E9}" type="slidenum">
              <a:rPr lang="ru-RU" altLang="en-US"/>
              <a:pPr/>
              <a:t>164</a:t>
            </a:fld>
            <a:r>
              <a:rPr lang="ru-RU" altLang="en-US" dirty="0"/>
              <a:t> из 52</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457200" y="277813"/>
            <a:ext cx="8229600" cy="1008047"/>
          </a:xfrm>
        </p:spPr>
        <p:txBody>
          <a:bodyPr/>
          <a:lstStyle/>
          <a:p>
            <a:pPr algn="ctr"/>
            <a:r>
              <a:rPr lang="uk-UA" sz="3200" i="1" dirty="0"/>
              <a:t>Канальна, транспортна, абонентська станція</a:t>
            </a:r>
            <a:endParaRPr lang="ru-RU" sz="3200" dirty="0"/>
          </a:p>
        </p:txBody>
      </p:sp>
      <p:sp>
        <p:nvSpPr>
          <p:cNvPr id="748547" name="Rectangle 3"/>
          <p:cNvSpPr>
            <a:spLocks noGrp="1" noChangeArrowheads="1"/>
          </p:cNvSpPr>
          <p:nvPr>
            <p:ph idx="1"/>
          </p:nvPr>
        </p:nvSpPr>
        <p:spPr>
          <a:xfrm>
            <a:off x="457200" y="1428736"/>
            <a:ext cx="8229600" cy="571504"/>
          </a:xfrm>
        </p:spPr>
        <p:txBody>
          <a:bodyPr/>
          <a:lstStyle/>
          <a:p>
            <a:pPr>
              <a:buNone/>
            </a:pPr>
            <a:r>
              <a:rPr lang="uk-UA" sz="1800" b="1" dirty="0"/>
              <a:t>	</a:t>
            </a:r>
            <a:endParaRPr lang="uk-UA" sz="1800" dirty="0"/>
          </a:p>
          <a:p>
            <a:pPr lvl="0">
              <a:buNone/>
            </a:pPr>
            <a:endParaRPr lang="uk-UA" sz="2800" dirty="0">
              <a:solidFill>
                <a:schemeClr val="tx1"/>
              </a:solidFill>
              <a:latin typeface="+mn-lt"/>
              <a:ea typeface="+mn-ea"/>
              <a:cs typeface="+mn-cs"/>
            </a:endParaRPr>
          </a:p>
        </p:txBody>
      </p:sp>
      <p:sp>
        <p:nvSpPr>
          <p:cNvPr id="5"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D84B90A7-45A3-4E60-BB7D-E45B35D7004F}" type="slidenum">
              <a:rPr lang="ru-RU" altLang="en-US"/>
              <a:pPr/>
              <a:t>165</a:t>
            </a:fld>
            <a:r>
              <a:rPr lang="ru-RU" altLang="en-US" dirty="0"/>
              <a:t> из 52</a:t>
            </a:r>
          </a:p>
        </p:txBody>
      </p:sp>
      <p:pic>
        <p:nvPicPr>
          <p:cNvPr id="7"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8913" name="Object 1"/>
          <p:cNvGraphicFramePr>
            <a:graphicFrameLocks noChangeAspect="1"/>
          </p:cNvGraphicFramePr>
          <p:nvPr/>
        </p:nvGraphicFramePr>
        <p:xfrm>
          <a:off x="1214414" y="1428736"/>
          <a:ext cx="6429420" cy="4514733"/>
        </p:xfrm>
        <a:graphic>
          <a:graphicData uri="http://schemas.openxmlformats.org/presentationml/2006/ole">
            <mc:AlternateContent xmlns:mc="http://schemas.openxmlformats.org/markup-compatibility/2006">
              <mc:Choice xmlns:v="urn:schemas-microsoft-com:vml" Requires="v">
                <p:oleObj spid="_x0000_s1027" name="Visio" r:id="rId4" imgW="5543550" imgH="4676775" progId="Visio.Drawing.11">
                  <p:embed/>
                </p:oleObj>
              </mc:Choice>
              <mc:Fallback>
                <p:oleObj name="Visio" r:id="rId4" imgW="5543550" imgH="4676775" progId="Visio.Drawing.11">
                  <p:embed/>
                  <p:pic>
                    <p:nvPicPr>
                      <p:cNvPr id="38913"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14" y="1428736"/>
                        <a:ext cx="6429420" cy="4514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277813"/>
            <a:ext cx="8229600" cy="865171"/>
          </a:xfrm>
        </p:spPr>
        <p:txBody>
          <a:bodyPr/>
          <a:lstStyle/>
          <a:p>
            <a:pPr algn="ctr"/>
            <a:r>
              <a:rPr lang="uk-UA" sz="2800" i="1" dirty="0"/>
              <a:t>Канальна, транспортна, абонентська станція</a:t>
            </a:r>
            <a:endParaRPr lang="ru-RU" sz="2800" dirty="0"/>
          </a:p>
        </p:txBody>
      </p:sp>
      <p:sp>
        <p:nvSpPr>
          <p:cNvPr id="749571" name="Rectangle 3"/>
          <p:cNvSpPr>
            <a:spLocks noGrp="1" noChangeArrowheads="1"/>
          </p:cNvSpPr>
          <p:nvPr>
            <p:ph idx="1"/>
          </p:nvPr>
        </p:nvSpPr>
        <p:spPr>
          <a:xfrm>
            <a:off x="457200" y="4714884"/>
            <a:ext cx="8229600" cy="1416041"/>
          </a:xfrm>
        </p:spPr>
        <p:txBody>
          <a:bodyPr/>
          <a:lstStyle/>
          <a:p>
            <a:pPr>
              <a:lnSpc>
                <a:spcPct val="80000"/>
              </a:lnSpc>
              <a:buNone/>
            </a:pPr>
            <a:r>
              <a:rPr lang="uk-UA" sz="2400" dirty="0">
                <a:solidFill>
                  <a:schemeClr val="tx1"/>
                </a:solidFill>
                <a:latin typeface="+mn-lt"/>
                <a:ea typeface="+mn-ea"/>
                <a:cs typeface="+mn-cs"/>
              </a:rPr>
              <a:t>	</a:t>
            </a:r>
          </a:p>
          <a:p>
            <a:pPr>
              <a:lnSpc>
                <a:spcPct val="80000"/>
              </a:lnSpc>
            </a:pPr>
            <a:endParaRPr lang="ru-RU" sz="2400"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733BD1D4-8DB9-475F-8250-BEFCAE50FEA2}" type="slidenum">
              <a:rPr lang="ru-RU" altLang="en-US"/>
              <a:pPr/>
              <a:t>166</a:t>
            </a:fld>
            <a:r>
              <a:rPr lang="ru-RU" altLang="en-US" dirty="0"/>
              <a:t> из </a:t>
            </a:r>
            <a:r>
              <a:rPr lang="uk-UA" altLang="en-US" dirty="0"/>
              <a:t>52</a:t>
            </a:r>
            <a:endParaRPr lang="ru-RU" altLang="en-US" dirty="0"/>
          </a:p>
        </p:txBody>
      </p:sp>
      <p:pic>
        <p:nvPicPr>
          <p:cNvPr id="9"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37889" name="Rectangle 1"/>
          <p:cNvSpPr>
            <a:spLocks noChangeArrowheads="1"/>
          </p:cNvSpPr>
          <p:nvPr/>
        </p:nvSpPr>
        <p:spPr bwMode="auto">
          <a:xfrm>
            <a:off x="357158" y="1214422"/>
            <a:ext cx="821537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uk-UA" sz="1600" b="1" i="1" strike="noStrike" cap="none" normalizeH="0" baseline="0" dirty="0">
                <a:ln>
                  <a:noFill/>
                </a:ln>
                <a:solidFill>
                  <a:srgbClr val="000000"/>
                </a:solidFill>
                <a:effectLst/>
                <a:latin typeface="+mn-lt"/>
                <a:ea typeface="Arial Unicode MS" pitchFamily="34" charset="-128"/>
                <a:cs typeface="Times New Roman" pitchFamily="18" charset="0"/>
              </a:rPr>
              <a:t>Канальна станція </a:t>
            </a:r>
            <a:r>
              <a:rPr kumimoji="0" lang="uk-UA" sz="1600" b="0" i="0" u="none" strike="noStrike" cap="none" normalizeH="0" baseline="0" dirty="0">
                <a:ln>
                  <a:noFill/>
                </a:ln>
                <a:solidFill>
                  <a:srgbClr val="000000"/>
                </a:solidFill>
                <a:effectLst/>
                <a:latin typeface="+mn-lt"/>
                <a:ea typeface="Arial Unicode MS" pitchFamily="34" charset="-128"/>
                <a:cs typeface="Times New Roman" pitchFamily="18" charset="0"/>
              </a:rPr>
              <a:t>є найбільш проста, тому що реалізує лише протоколи рівнів (1,2) області взаємодії. Але ця простота вимагає серйозного завантаження абонента, котрий повинен виконувати функції, описувані протоколами інших п'яти рівнів.</a:t>
            </a:r>
            <a:endParaRPr kumimoji="0" lang="uk-UA" sz="1600" b="0" i="0" u="none" strike="noStrike" cap="none" normalizeH="0" baseline="0" dirty="0">
              <a:ln>
                <a:noFill/>
              </a:ln>
              <a:solidFill>
                <a:schemeClr val="tx1"/>
              </a:solidFill>
              <a:effectLst/>
              <a:latin typeface="+mn-lt"/>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uk-UA" sz="1600" b="1" i="1" strike="noStrike" cap="none" normalizeH="0" baseline="0" dirty="0">
                <a:ln>
                  <a:noFill/>
                </a:ln>
                <a:solidFill>
                  <a:srgbClr val="000000"/>
                </a:solidFill>
                <a:effectLst/>
                <a:latin typeface="+mn-lt"/>
                <a:ea typeface="Arial Unicode MS" pitchFamily="34" charset="-128"/>
                <a:cs typeface="Times New Roman" pitchFamily="18" charset="0"/>
              </a:rPr>
              <a:t>Абонентська станція </a:t>
            </a:r>
            <a:r>
              <a:rPr kumimoji="0" lang="uk-UA" sz="1600" b="0" i="0" u="none" strike="noStrike" cap="none" normalizeH="0" baseline="0" dirty="0">
                <a:ln>
                  <a:noFill/>
                </a:ln>
                <a:solidFill>
                  <a:srgbClr val="000000"/>
                </a:solidFill>
                <a:effectLst/>
                <a:latin typeface="+mn-lt"/>
                <a:ea typeface="Arial Unicode MS" pitchFamily="34" charset="-128"/>
                <a:cs typeface="Times New Roman" pitchFamily="18" charset="0"/>
              </a:rPr>
              <a:t>цілком розвантажує термінальне устаткування від виконання задач, що забезпечують взаємодію в мережі прикладних процесів. Однак у складному термінальному устаткуванні часто працюють кілька комплексів прикладних процесів. Обмін інформацією між ними відбувається через </a:t>
            </a:r>
            <a:r>
              <a:rPr kumimoji="0" lang="uk-UA" sz="1600" b="0" i="0" u="none" strike="noStrike" cap="none" normalizeH="0" baseline="0" dirty="0" err="1">
                <a:ln>
                  <a:noFill/>
                </a:ln>
                <a:solidFill>
                  <a:srgbClr val="000000"/>
                </a:solidFill>
                <a:effectLst/>
                <a:latin typeface="+mn-lt"/>
                <a:ea typeface="Arial Unicode MS" pitchFamily="34" charset="-128"/>
                <a:cs typeface="Times New Roman" pitchFamily="18" charset="0"/>
              </a:rPr>
              <a:t>сеансовий</a:t>
            </a:r>
            <a:r>
              <a:rPr kumimoji="0" lang="uk-UA" sz="1600" b="0" i="0" u="none" strike="noStrike" cap="none" normalizeH="0" baseline="0" dirty="0">
                <a:ln>
                  <a:noFill/>
                </a:ln>
                <a:solidFill>
                  <a:srgbClr val="000000"/>
                </a:solidFill>
                <a:effectLst/>
                <a:latin typeface="+mn-lt"/>
                <a:ea typeface="Arial Unicode MS" pitchFamily="34" charset="-128"/>
                <a:cs typeface="Times New Roman" pitchFamily="18" charset="0"/>
              </a:rPr>
              <a:t> рівень. Тому в тих випадках, коли рівень 5 знаходиться в станції, робота термінального устаткування виявляється залежної від надійності, </a:t>
            </a:r>
            <a:r>
              <a:rPr kumimoji="0" lang="uk-UA" sz="1600" b="0" i="0" u="none" strike="noStrike" cap="none" normalizeH="0" baseline="0" dirty="0" err="1">
                <a:ln>
                  <a:noFill/>
                </a:ln>
                <a:solidFill>
                  <a:srgbClr val="000000"/>
                </a:solidFill>
                <a:effectLst/>
                <a:latin typeface="+mn-lt"/>
                <a:ea typeface="Arial Unicode MS" pitchFamily="34" charset="-128"/>
                <a:cs typeface="Times New Roman" pitchFamily="18" charset="0"/>
              </a:rPr>
              <a:t>завадостійкісті</a:t>
            </a:r>
            <a:r>
              <a:rPr kumimoji="0" lang="uk-UA" sz="1600" b="0" i="0" u="none" strike="noStrike" cap="none" normalizeH="0" baseline="0" dirty="0">
                <a:ln>
                  <a:noFill/>
                </a:ln>
                <a:solidFill>
                  <a:srgbClr val="000000"/>
                </a:solidFill>
                <a:effectLst/>
                <a:latin typeface="+mn-lt"/>
                <a:ea typeface="Arial Unicode MS" pitchFamily="34" charset="-128"/>
                <a:cs typeface="Times New Roman" pitchFamily="18" charset="0"/>
              </a:rPr>
              <a:t> і пропускної здатності каналу і станції, що не завжди прийнятно.</a:t>
            </a:r>
            <a:endParaRPr kumimoji="0" lang="uk-UA" sz="1600" b="0" i="0" u="none" strike="noStrike" cap="none" normalizeH="0" baseline="0" dirty="0">
              <a:ln>
                <a:noFill/>
              </a:ln>
              <a:solidFill>
                <a:schemeClr val="tx1"/>
              </a:solidFill>
              <a:effectLst/>
              <a:latin typeface="+mn-lt"/>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uk-UA" sz="1600" b="1" i="1" strike="noStrike" cap="none" normalizeH="0" baseline="0" dirty="0">
                <a:ln>
                  <a:noFill/>
                </a:ln>
                <a:solidFill>
                  <a:srgbClr val="000000"/>
                </a:solidFill>
                <a:effectLst/>
                <a:latin typeface="+mn-lt"/>
                <a:ea typeface="Arial Unicode MS" pitchFamily="34" charset="-128"/>
                <a:cs typeface="Times New Roman" pitchFamily="18" charset="0"/>
              </a:rPr>
              <a:t>Транспортна станція</a:t>
            </a:r>
            <a:r>
              <a:rPr kumimoji="0" lang="uk-UA" sz="1600" b="0" i="1" strike="noStrike" cap="none" normalizeH="0" baseline="0" dirty="0">
                <a:ln>
                  <a:noFill/>
                </a:ln>
                <a:solidFill>
                  <a:srgbClr val="000000"/>
                </a:solidFill>
                <a:effectLst/>
                <a:latin typeface="+mn-lt"/>
                <a:ea typeface="Arial Unicode MS" pitchFamily="34" charset="-128"/>
                <a:cs typeface="Times New Roman" pitchFamily="18" charset="0"/>
              </a:rPr>
              <a:t>. </a:t>
            </a:r>
            <a:r>
              <a:rPr kumimoji="0" lang="uk-UA" sz="1600" b="0" i="0" u="none" strike="noStrike" cap="none" normalizeH="0" baseline="0" dirty="0">
                <a:ln>
                  <a:noFill/>
                </a:ln>
                <a:solidFill>
                  <a:srgbClr val="000000"/>
                </a:solidFill>
                <a:effectLst/>
                <a:latin typeface="+mn-lt"/>
                <a:ea typeface="Arial Unicode MS" pitchFamily="34" charset="-128"/>
                <a:cs typeface="Times New Roman" pitchFamily="18" charset="0"/>
              </a:rPr>
              <a:t>Вона виконує усі функції, зв'язані з передачею інформації між комплексами термінального устаткування через усю комунікаційну </a:t>
            </a:r>
            <a:r>
              <a:rPr kumimoji="0" lang="uk-UA" sz="1600" b="0" i="0" u="none" strike="noStrike" cap="none" normalizeH="0" baseline="0" dirty="0" err="1">
                <a:ln>
                  <a:noFill/>
                </a:ln>
                <a:solidFill>
                  <a:srgbClr val="000000"/>
                </a:solidFill>
                <a:effectLst/>
                <a:latin typeface="+mn-lt"/>
                <a:ea typeface="Arial Unicode MS" pitchFamily="34" charset="-128"/>
                <a:cs typeface="Times New Roman" pitchFamily="18" charset="0"/>
              </a:rPr>
              <a:t>підмережу</a:t>
            </a:r>
            <a:r>
              <a:rPr kumimoji="0" lang="uk-UA" sz="1600" b="0" i="0" u="none" strike="noStrike" cap="none" normalizeH="0" baseline="0" dirty="0">
                <a:ln>
                  <a:noFill/>
                </a:ln>
                <a:solidFill>
                  <a:srgbClr val="000000"/>
                </a:solidFill>
                <a:effectLst/>
                <a:latin typeface="+mn-lt"/>
                <a:ea typeface="Arial Unicode MS" pitchFamily="34" charset="-128"/>
                <a:cs typeface="Times New Roman" pitchFamily="18" charset="0"/>
              </a:rPr>
              <a:t>. </a:t>
            </a: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mn-lt"/>
                <a:ea typeface="Arial Unicode MS" pitchFamily="34" charset="-128"/>
                <a:cs typeface="Times New Roman" pitchFamily="18" charset="0"/>
              </a:rPr>
              <a:t>Що стосується термінального устаткування, то воно забезпечує роботу прикладних процесів, що підтримуються прикладним, представницьким і </a:t>
            </a:r>
            <a:r>
              <a:rPr kumimoji="0" lang="uk-UA" sz="1600" b="0" i="0" u="none" strike="noStrike" cap="none" normalizeH="0" baseline="0" dirty="0" err="1">
                <a:ln>
                  <a:noFill/>
                </a:ln>
                <a:solidFill>
                  <a:srgbClr val="000000"/>
                </a:solidFill>
                <a:effectLst/>
                <a:latin typeface="+mn-lt"/>
                <a:ea typeface="Arial Unicode MS" pitchFamily="34" charset="-128"/>
                <a:cs typeface="Times New Roman" pitchFamily="18" charset="0"/>
              </a:rPr>
              <a:t>сеансовими</a:t>
            </a:r>
            <a:r>
              <a:rPr kumimoji="0" lang="uk-UA" sz="1600" b="0" i="0" u="none" strike="noStrike" cap="none" normalizeH="0" baseline="0" dirty="0">
                <a:ln>
                  <a:noFill/>
                </a:ln>
                <a:solidFill>
                  <a:srgbClr val="000000"/>
                </a:solidFill>
                <a:effectLst/>
                <a:latin typeface="+mn-lt"/>
                <a:ea typeface="Arial Unicode MS" pitchFamily="34" charset="-128"/>
                <a:cs typeface="Times New Roman" pitchFamily="18" charset="0"/>
              </a:rPr>
              <a:t> протоколами.</a:t>
            </a:r>
            <a:endParaRPr kumimoji="0" lang="uk-UA" sz="1600" b="0" i="0" u="none" strike="noStrike" cap="none" normalizeH="0" baseline="0" dirty="0">
              <a:ln>
                <a:noFill/>
              </a:ln>
              <a:solidFill>
                <a:schemeClr val="tx1"/>
              </a:solidFill>
              <a:effectLst/>
              <a:latin typeface="+mn-lt"/>
              <a:cs typeface="Arial" pitchFamily="34"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457200" y="277813"/>
            <a:ext cx="8229600" cy="507981"/>
          </a:xfrm>
        </p:spPr>
        <p:txBody>
          <a:bodyPr/>
          <a:lstStyle/>
          <a:p>
            <a:pPr algn="ctr"/>
            <a:r>
              <a:rPr lang="uk-UA" sz="2800" i="1" dirty="0"/>
              <a:t>Асоціативна система</a:t>
            </a:r>
            <a:endParaRPr lang="uk-UA" sz="2800" dirty="0"/>
          </a:p>
        </p:txBody>
      </p:sp>
      <p:sp>
        <p:nvSpPr>
          <p:cNvPr id="750595" name="Rectangle 3"/>
          <p:cNvSpPr>
            <a:spLocks noGrp="1" noChangeArrowheads="1"/>
          </p:cNvSpPr>
          <p:nvPr>
            <p:ph idx="1"/>
          </p:nvPr>
        </p:nvSpPr>
        <p:spPr>
          <a:xfrm>
            <a:off x="457200" y="1000108"/>
            <a:ext cx="8229600" cy="5130817"/>
          </a:xfrm>
        </p:spPr>
        <p:txBody>
          <a:bodyPr/>
          <a:lstStyle/>
          <a:p>
            <a:r>
              <a:rPr lang="uk-UA" sz="2400" b="1" i="1" dirty="0"/>
              <a:t>Асоціативна система</a:t>
            </a:r>
            <a:r>
              <a:rPr lang="uk-UA" sz="2400" dirty="0"/>
              <a:t> на відміну від абонентської й адміністративної не здійснює обробку інформації для нестатків користувачів і керування мережею. </a:t>
            </a:r>
          </a:p>
          <a:p>
            <a:r>
              <a:rPr lang="uk-UA" sz="2400" dirty="0"/>
              <a:t>Вона призначена для з'єднання в єдине ціле частин інформаційних мереж і забезпечення взаємодії цих мереж одна з одною.</a:t>
            </a:r>
          </a:p>
          <a:p>
            <a:r>
              <a:rPr lang="uk-UA" sz="2400" dirty="0"/>
              <a:t>У залежності від характеристик поєднуваних частин мереж виділяють чотири типи асоціативних систем:</a:t>
            </a:r>
          </a:p>
          <a:p>
            <a:pPr lvl="1">
              <a:lnSpc>
                <a:spcPct val="80000"/>
              </a:lnSpc>
            </a:pPr>
            <a:r>
              <a:rPr lang="ru-RU" sz="2000" dirty="0" err="1"/>
              <a:t>комутатор</a:t>
            </a:r>
            <a:r>
              <a:rPr lang="ru-RU" sz="2000" dirty="0"/>
              <a:t> (</a:t>
            </a:r>
            <a:r>
              <a:rPr lang="ru-RU" sz="2000" dirty="0" err="1"/>
              <a:t>повторювач</a:t>
            </a:r>
            <a:r>
              <a:rPr lang="ru-RU" sz="2000" dirty="0"/>
              <a:t>);</a:t>
            </a:r>
          </a:p>
          <a:p>
            <a:pPr lvl="1">
              <a:lnSpc>
                <a:spcPct val="80000"/>
              </a:lnSpc>
            </a:pPr>
            <a:r>
              <a:rPr lang="ru-RU" sz="2000" dirty="0"/>
              <a:t>мост</a:t>
            </a:r>
          </a:p>
          <a:p>
            <a:pPr lvl="1">
              <a:lnSpc>
                <a:spcPct val="80000"/>
              </a:lnSpc>
            </a:pPr>
            <a:r>
              <a:rPr lang="ru-RU" sz="2000" dirty="0" err="1"/>
              <a:t>маршрутизатор</a:t>
            </a:r>
            <a:endParaRPr lang="ru-RU" sz="2000" dirty="0"/>
          </a:p>
          <a:p>
            <a:pPr lvl="1">
              <a:lnSpc>
                <a:spcPct val="80000"/>
              </a:lnSpc>
            </a:pPr>
            <a:r>
              <a:rPr lang="ru-RU" sz="2000" dirty="0"/>
              <a:t>шлюз</a:t>
            </a:r>
          </a:p>
          <a:p>
            <a:pPr lvl="0"/>
            <a:endParaRPr lang="uk-UA" sz="2800" dirty="0">
              <a:solidFill>
                <a:schemeClr val="tx1"/>
              </a:solidFill>
              <a:latin typeface="+mn-lt"/>
              <a:ea typeface="+mn-ea"/>
              <a:cs typeface="+mn-cs"/>
            </a:endParaRPr>
          </a:p>
        </p:txBody>
      </p:sp>
      <p:sp>
        <p:nvSpPr>
          <p:cNvPr id="48"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49" name="Номер слайда 5"/>
          <p:cNvSpPr>
            <a:spLocks noGrp="1"/>
          </p:cNvSpPr>
          <p:nvPr>
            <p:ph type="sldNum" sz="quarter" idx="12"/>
          </p:nvPr>
        </p:nvSpPr>
        <p:spPr/>
        <p:txBody>
          <a:bodyPr/>
          <a:lstStyle/>
          <a:p>
            <a:fld id="{5A054009-8CC3-41DB-A156-F4E2E95DA30F}" type="slidenum">
              <a:rPr lang="ru-RU" altLang="en-US"/>
              <a:pPr/>
              <a:t>167</a:t>
            </a:fld>
            <a:r>
              <a:rPr lang="ru-RU" altLang="en-US" dirty="0"/>
              <a:t> из 52</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457200" y="277813"/>
            <a:ext cx="8229600" cy="579419"/>
          </a:xfrm>
        </p:spPr>
        <p:txBody>
          <a:bodyPr/>
          <a:lstStyle/>
          <a:p>
            <a:r>
              <a:rPr lang="uk-UA" sz="3200" dirty="0"/>
              <a:t>Типи асоціативних систем</a:t>
            </a:r>
            <a:endParaRPr lang="uk-UA" sz="3200" i="1"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7364D6D9-E355-4C63-B16B-FDD2F833A965}" type="slidenum">
              <a:rPr lang="ru-RU" altLang="en-US"/>
              <a:pPr/>
              <a:t>168</a:t>
            </a:fld>
            <a:r>
              <a:rPr lang="ru-RU" altLang="en-US" dirty="0"/>
              <a:t> из 52</a:t>
            </a:r>
          </a:p>
        </p:txBody>
      </p:sp>
      <p:pic>
        <p:nvPicPr>
          <p:cNvPr id="7"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5841" name="Object 1"/>
          <p:cNvGraphicFramePr>
            <a:graphicFrameLocks noChangeAspect="1"/>
          </p:cNvGraphicFramePr>
          <p:nvPr/>
        </p:nvGraphicFramePr>
        <p:xfrm>
          <a:off x="608957" y="984464"/>
          <a:ext cx="7981800" cy="4373362"/>
        </p:xfrm>
        <a:graphic>
          <a:graphicData uri="http://schemas.openxmlformats.org/presentationml/2006/ole">
            <mc:AlternateContent xmlns:mc="http://schemas.openxmlformats.org/markup-compatibility/2006">
              <mc:Choice xmlns:v="urn:schemas-microsoft-com:vml" Requires="v">
                <p:oleObj spid="_x0000_s2051" name="Visio" r:id="rId4" imgW="4933950" imgH="3076575" progId="Visio.Drawing.11">
                  <p:embed/>
                </p:oleObj>
              </mc:Choice>
              <mc:Fallback>
                <p:oleObj name="Visio" r:id="rId4" imgW="4933950" imgH="3076575" progId="Visio.Drawing.11">
                  <p:embed/>
                  <p:pic>
                    <p:nvPicPr>
                      <p:cNvPr id="35841"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957" y="984464"/>
                        <a:ext cx="7981800" cy="4373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457200" y="277813"/>
            <a:ext cx="8229600" cy="579419"/>
          </a:xfrm>
        </p:spPr>
        <p:txBody>
          <a:bodyPr/>
          <a:lstStyle/>
          <a:p>
            <a:r>
              <a:rPr lang="uk-UA" sz="3200" dirty="0"/>
              <a:t>Повторювач</a:t>
            </a:r>
            <a:r>
              <a:rPr lang="uk-UA" sz="3200" b="1" dirty="0"/>
              <a:t> </a:t>
            </a:r>
            <a:endParaRPr lang="uk-UA" sz="3200" dirty="0"/>
          </a:p>
        </p:txBody>
      </p:sp>
      <p:sp>
        <p:nvSpPr>
          <p:cNvPr id="764931" name="Rectangle 3"/>
          <p:cNvSpPr>
            <a:spLocks noGrp="1" noChangeArrowheads="1"/>
          </p:cNvSpPr>
          <p:nvPr>
            <p:ph idx="1"/>
          </p:nvPr>
        </p:nvSpPr>
        <p:spPr>
          <a:xfrm>
            <a:off x="457200" y="1000108"/>
            <a:ext cx="8229600" cy="5130817"/>
          </a:xfrm>
        </p:spPr>
        <p:txBody>
          <a:bodyPr/>
          <a:lstStyle/>
          <a:p>
            <a:pPr>
              <a:lnSpc>
                <a:spcPct val="80000"/>
              </a:lnSpc>
            </a:pPr>
            <a:r>
              <a:rPr lang="ru-RU" sz="2400" i="1" dirty="0" err="1"/>
              <a:t>Повторювач</a:t>
            </a:r>
            <a:r>
              <a:rPr lang="ru-RU" sz="2400" i="1" dirty="0"/>
              <a:t> (</a:t>
            </a:r>
            <a:r>
              <a:rPr lang="ru-RU" sz="2400" i="1" dirty="0" err="1"/>
              <a:t>Repeater</a:t>
            </a:r>
            <a:r>
              <a:rPr lang="ru-RU" sz="2400" i="1" dirty="0"/>
              <a:t>) </a:t>
            </a:r>
            <a:r>
              <a:rPr lang="ru-RU" sz="2400" dirty="0" err="1"/>
              <a:t>працює</a:t>
            </a:r>
            <a:r>
              <a:rPr lang="ru-RU" sz="2400" dirty="0"/>
              <a:t> на </a:t>
            </a:r>
            <a:r>
              <a:rPr lang="ru-RU" sz="2400" dirty="0" err="1"/>
              <a:t>фізичному</a:t>
            </a:r>
            <a:r>
              <a:rPr lang="ru-RU" sz="2400" dirty="0"/>
              <a:t> </a:t>
            </a:r>
            <a:r>
              <a:rPr lang="ru-RU" sz="2400" dirty="0" err="1"/>
              <a:t>рівні</a:t>
            </a:r>
            <a:r>
              <a:rPr lang="ru-RU" sz="2400" dirty="0"/>
              <a:t> </a:t>
            </a:r>
            <a:r>
              <a:rPr lang="ru-RU" sz="2400" dirty="0" err="1"/>
              <a:t>моделі</a:t>
            </a:r>
            <a:r>
              <a:rPr lang="ru-RU" sz="2400" dirty="0"/>
              <a:t> ISO/OSI</a:t>
            </a:r>
          </a:p>
          <a:p>
            <a:pPr>
              <a:lnSpc>
                <a:spcPct val="80000"/>
              </a:lnSpc>
            </a:pPr>
            <a:r>
              <a:rPr lang="ru-RU" sz="2400" dirty="0" err="1"/>
              <a:t>Повторювач</a:t>
            </a:r>
            <a:r>
              <a:rPr lang="ru-RU" sz="2400" dirty="0"/>
              <a:t> </a:t>
            </a:r>
            <a:r>
              <a:rPr lang="ru-RU" sz="2400" dirty="0" err="1"/>
              <a:t>виконує</a:t>
            </a:r>
            <a:r>
              <a:rPr lang="ru-RU" sz="2400" dirty="0"/>
              <a:t> </a:t>
            </a:r>
            <a:r>
              <a:rPr lang="ru-RU" sz="2400" dirty="0" err="1"/>
              <a:t>відновлення</a:t>
            </a:r>
            <a:r>
              <a:rPr lang="ru-RU" sz="2400" dirty="0"/>
              <a:t> </a:t>
            </a:r>
            <a:r>
              <a:rPr lang="ru-RU" sz="2400" dirty="0" err="1"/>
              <a:t>электричних</a:t>
            </a:r>
            <a:r>
              <a:rPr lang="ru-RU" sz="2400" dirty="0"/>
              <a:t> </a:t>
            </a:r>
            <a:r>
              <a:rPr lang="ru-RU" sz="2400" dirty="0" err="1"/>
              <a:t>сигналів</a:t>
            </a:r>
            <a:r>
              <a:rPr lang="ru-RU" sz="2400" dirty="0"/>
              <a:t> для </a:t>
            </a:r>
            <a:r>
              <a:rPr lang="ru-RU" sz="2400" dirty="0" err="1"/>
              <a:t>передачі</a:t>
            </a:r>
            <a:r>
              <a:rPr lang="ru-RU" sz="2400" dirty="0"/>
              <a:t> </a:t>
            </a:r>
            <a:r>
              <a:rPr lang="ru-RU" sz="2400" dirty="0" err="1"/>
              <a:t>їх</a:t>
            </a:r>
            <a:r>
              <a:rPr lang="ru-RU" sz="2400" dirty="0"/>
              <a:t> в </a:t>
            </a:r>
            <a:r>
              <a:rPr lang="ru-RU" sz="2400" dirty="0" err="1"/>
              <a:t>інші</a:t>
            </a:r>
            <a:r>
              <a:rPr lang="ru-RU" sz="2400" dirty="0"/>
              <a:t> </a:t>
            </a:r>
            <a:r>
              <a:rPr lang="ru-RU" sz="2400" dirty="0" err="1"/>
              <a:t>сегменти</a:t>
            </a:r>
            <a:r>
              <a:rPr lang="ru-RU" sz="2400" dirty="0"/>
              <a:t> </a:t>
            </a:r>
            <a:r>
              <a:rPr lang="ru-RU" sz="2400" dirty="0" err="1"/>
              <a:t>з</a:t>
            </a:r>
            <a:r>
              <a:rPr lang="ru-RU" sz="2400" dirty="0"/>
              <a:t> </a:t>
            </a:r>
            <a:r>
              <a:rPr lang="ru-RU" sz="2400" dirty="0" err="1"/>
              <a:t>збереженням</a:t>
            </a:r>
            <a:r>
              <a:rPr lang="ru-RU" sz="2400" dirty="0"/>
              <a:t> </a:t>
            </a:r>
            <a:r>
              <a:rPr lang="ru-RU" sz="2400" dirty="0" err="1"/>
              <a:t>побітового</a:t>
            </a:r>
            <a:r>
              <a:rPr lang="ru-RU" sz="2400" dirty="0"/>
              <a:t> </a:t>
            </a:r>
            <a:r>
              <a:rPr lang="ru-RU" sz="2400" dirty="0" err="1"/>
              <a:t>синхронізму</a:t>
            </a:r>
            <a:r>
              <a:rPr lang="ru-RU" sz="2400" dirty="0"/>
              <a:t> </a:t>
            </a:r>
            <a:r>
              <a:rPr lang="ru-RU" sz="2400" dirty="0" err="1"/>
              <a:t>в</a:t>
            </a:r>
            <a:r>
              <a:rPr lang="ru-RU" sz="2400" dirty="0"/>
              <a:t> </a:t>
            </a:r>
            <a:r>
              <a:rPr lang="ru-RU" sz="2400" dirty="0" err="1"/>
              <a:t>усіх</a:t>
            </a:r>
            <a:r>
              <a:rPr lang="ru-RU" sz="2400" dirty="0"/>
              <a:t> об</a:t>
            </a:r>
            <a:r>
              <a:rPr lang="en-US" sz="2400" dirty="0"/>
              <a:t>’</a:t>
            </a:r>
            <a:r>
              <a:rPr lang="uk-UA" sz="2400" dirty="0"/>
              <a:t>є</a:t>
            </a:r>
            <a:r>
              <a:rPr lang="ru-RU" sz="2400" dirty="0" err="1"/>
              <a:t>днаних</a:t>
            </a:r>
            <a:r>
              <a:rPr lang="ru-RU" sz="2400" dirty="0"/>
              <a:t> мережах</a:t>
            </a:r>
          </a:p>
          <a:p>
            <a:pPr>
              <a:lnSpc>
                <a:spcPct val="80000"/>
              </a:lnSpc>
            </a:pPr>
            <a:r>
              <a:rPr lang="ru-RU" sz="2400" dirty="0"/>
              <a:t>За </a:t>
            </a:r>
            <a:r>
              <a:rPr lang="ru-RU" sz="2400" dirty="0" err="1"/>
              <a:t>допомогою</a:t>
            </a:r>
            <a:r>
              <a:rPr lang="ru-RU" sz="2400" dirty="0"/>
              <a:t> </a:t>
            </a:r>
            <a:r>
              <a:rPr lang="ru-RU" sz="2400" dirty="0" err="1"/>
              <a:t>повторювача</a:t>
            </a:r>
            <a:r>
              <a:rPr lang="ru-RU" sz="2400" dirty="0"/>
              <a:t> </a:t>
            </a:r>
            <a:r>
              <a:rPr lang="ru-RU" sz="2400" dirty="0" err="1"/>
              <a:t>можливо</a:t>
            </a:r>
            <a:r>
              <a:rPr lang="ru-RU" sz="2400" dirty="0"/>
              <a:t> </a:t>
            </a:r>
            <a:r>
              <a:rPr lang="ru-RU" sz="2400" dirty="0" err="1"/>
              <a:t>з</a:t>
            </a:r>
            <a:r>
              <a:rPr lang="en-US" sz="2400" dirty="0"/>
              <a:t>’</a:t>
            </a:r>
            <a:r>
              <a:rPr lang="uk-UA" sz="2400" dirty="0" err="1"/>
              <a:t>єднувати</a:t>
            </a:r>
            <a:r>
              <a:rPr lang="uk-UA" sz="2400" dirty="0"/>
              <a:t> </a:t>
            </a:r>
            <a:r>
              <a:rPr lang="ru-RU" sz="2400" dirty="0"/>
              <a:t> </a:t>
            </a:r>
            <a:r>
              <a:rPr lang="ru-RU" sz="2400" dirty="0" err="1"/>
              <a:t>тільки</a:t>
            </a:r>
            <a:r>
              <a:rPr lang="ru-RU" sz="2400" dirty="0"/>
              <a:t> </a:t>
            </a:r>
            <a:r>
              <a:rPr lang="ru-RU" sz="2400" dirty="0" err="1"/>
              <a:t>сегменти</a:t>
            </a:r>
            <a:r>
              <a:rPr lang="ru-RU" sz="2400" dirty="0"/>
              <a:t>, в </a:t>
            </a:r>
            <a:r>
              <a:rPr lang="ru-RU" sz="2400" dirty="0" err="1"/>
              <a:t>яких</a:t>
            </a:r>
            <a:r>
              <a:rPr lang="ru-RU" sz="2400" dirty="0"/>
              <a:t> </a:t>
            </a:r>
            <a:r>
              <a:rPr lang="ru-RU" sz="2400" dirty="0" err="1"/>
              <a:t>використовується</a:t>
            </a:r>
            <a:r>
              <a:rPr lang="ru-RU" sz="2400" dirty="0"/>
              <a:t> </a:t>
            </a:r>
            <a:r>
              <a:rPr lang="ru-RU" sz="2400" dirty="0" err="1"/>
              <a:t>однакова</a:t>
            </a:r>
            <a:r>
              <a:rPr lang="ru-RU" sz="2400" dirty="0"/>
              <a:t> </a:t>
            </a:r>
            <a:r>
              <a:rPr lang="ru-RU" sz="2400" dirty="0" err="1"/>
              <a:t>технологія</a:t>
            </a:r>
            <a:r>
              <a:rPr lang="ru-RU" sz="2400" dirty="0"/>
              <a:t> </a:t>
            </a:r>
            <a:r>
              <a:rPr lang="ru-RU" sz="2400" dirty="0" err="1"/>
              <a:t>передачі</a:t>
            </a:r>
            <a:endParaRPr lang="ru-RU" sz="2400" dirty="0"/>
          </a:p>
          <a:p>
            <a:pPr>
              <a:lnSpc>
                <a:spcPct val="80000"/>
              </a:lnSpc>
            </a:pPr>
            <a:r>
              <a:rPr lang="ru-RU" sz="2400" dirty="0" err="1"/>
              <a:t>Сегменти</a:t>
            </a:r>
            <a:r>
              <a:rPr lang="ru-RU" sz="2400" dirty="0"/>
              <a:t> </a:t>
            </a:r>
            <a:r>
              <a:rPr lang="ru-RU" sz="2400" i="1" dirty="0" err="1"/>
              <a:t>Ethernet</a:t>
            </a:r>
            <a:r>
              <a:rPr lang="ru-RU" sz="2400" dirty="0"/>
              <a:t>, </a:t>
            </a:r>
            <a:r>
              <a:rPr lang="ru-RU" sz="2400" dirty="0" err="1"/>
              <a:t>з</a:t>
            </a:r>
            <a:r>
              <a:rPr lang="en-US" sz="2400" dirty="0"/>
              <a:t>’</a:t>
            </a:r>
            <a:r>
              <a:rPr lang="uk-UA" sz="2400" dirty="0" err="1"/>
              <a:t>єднані</a:t>
            </a:r>
            <a:r>
              <a:rPr lang="ru-RU" sz="2400" dirty="0"/>
              <a:t> </a:t>
            </a:r>
            <a:r>
              <a:rPr lang="ru-RU" sz="2400" dirty="0" err="1"/>
              <a:t>повторювачами</a:t>
            </a:r>
            <a:r>
              <a:rPr lang="ru-RU" sz="2400" dirty="0"/>
              <a:t>, </a:t>
            </a:r>
            <a:r>
              <a:rPr lang="ru-RU" sz="2400" dirty="0" err="1"/>
              <a:t>створюють</a:t>
            </a:r>
            <a:r>
              <a:rPr lang="ru-RU" sz="2400" dirty="0"/>
              <a:t> </a:t>
            </a:r>
            <a:r>
              <a:rPr lang="ru-RU" sz="2400" dirty="0" err="1"/>
              <a:t>єдине</a:t>
            </a:r>
            <a:r>
              <a:rPr lang="ru-RU" sz="2400" dirty="0"/>
              <a:t> </a:t>
            </a:r>
            <a:r>
              <a:rPr lang="ru-RU" sz="2400" dirty="0" err="1"/>
              <a:t>розділене</a:t>
            </a:r>
            <a:r>
              <a:rPr lang="ru-RU" sz="2400" dirty="0"/>
              <a:t> </a:t>
            </a:r>
            <a:r>
              <a:rPr lang="ru-RU" sz="2400" dirty="0" err="1"/>
              <a:t>середовище</a:t>
            </a:r>
            <a:r>
              <a:rPr lang="ru-RU" sz="2400" dirty="0"/>
              <a:t> </a:t>
            </a:r>
            <a:r>
              <a:rPr lang="ru-RU" sz="2400" dirty="0" err="1"/>
              <a:t>передачі</a:t>
            </a:r>
            <a:r>
              <a:rPr lang="ru-RU" sz="2400" dirty="0"/>
              <a:t> </a:t>
            </a:r>
            <a:r>
              <a:rPr lang="ru-RU" sz="2400" dirty="0" err="1"/>
              <a:t>або</a:t>
            </a:r>
            <a:r>
              <a:rPr lang="ru-RU" sz="2400" dirty="0"/>
              <a:t> домен </a:t>
            </a:r>
            <a:r>
              <a:rPr lang="ru-RU" sz="2400" dirty="0" err="1"/>
              <a:t>колізій</a:t>
            </a:r>
            <a:r>
              <a:rPr lang="ru-RU" sz="2400" dirty="0"/>
              <a:t>, </a:t>
            </a:r>
            <a:r>
              <a:rPr lang="ru-RU" sz="2400" dirty="0" err="1"/>
              <a:t>тобто</a:t>
            </a:r>
            <a:r>
              <a:rPr lang="ru-RU" sz="2400" dirty="0"/>
              <a:t> в </a:t>
            </a:r>
            <a:r>
              <a:rPr lang="ru-RU" sz="2400" dirty="0" err="1"/>
              <a:t>усіх</a:t>
            </a:r>
            <a:r>
              <a:rPr lang="ru-RU" sz="2400" dirty="0"/>
              <a:t> сегментах вести передачу </a:t>
            </a:r>
            <a:r>
              <a:rPr lang="ru-RU" sz="2400" dirty="0" err="1"/>
              <a:t>може</a:t>
            </a:r>
            <a:r>
              <a:rPr lang="ru-RU" sz="2400" dirty="0"/>
              <a:t> </a:t>
            </a:r>
            <a:r>
              <a:rPr lang="ru-RU" sz="2400" dirty="0" err="1"/>
              <a:t>тілько</a:t>
            </a:r>
            <a:r>
              <a:rPr lang="ru-RU" sz="2400" dirty="0"/>
              <a:t> один </a:t>
            </a:r>
            <a:r>
              <a:rPr lang="ru-RU" sz="2400" dirty="0" err="1"/>
              <a:t>пристрій</a:t>
            </a:r>
            <a:endParaRPr lang="ru-RU" sz="2400"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E18995CC-1653-44A8-9178-0A49D78188FD}" type="slidenum">
              <a:rPr lang="ru-RU" altLang="en-US"/>
              <a:pPr/>
              <a:t>169</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277813"/>
            <a:ext cx="8229600" cy="650857"/>
          </a:xfrm>
        </p:spPr>
        <p:txBody>
          <a:bodyPr/>
          <a:lstStyle/>
          <a:p>
            <a:r>
              <a:rPr lang="uk-UA" dirty="0">
                <a:solidFill>
                  <a:schemeClr val="tx1"/>
                </a:solidFill>
              </a:rPr>
              <a:t>Інформаційна мережа </a:t>
            </a:r>
            <a:endParaRPr lang="ru-RU"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4743309D-C9E9-4BB4-9294-7C40A7E88DDA}" type="slidenum">
              <a:rPr lang="ru-RU" altLang="en-US"/>
              <a:pPr/>
              <a:t>17</a:t>
            </a:fld>
            <a:r>
              <a:rPr lang="ru-RU" altLang="en-US" dirty="0"/>
              <a:t> из </a:t>
            </a:r>
            <a:r>
              <a:rPr lang="en-US" altLang="en-US" dirty="0"/>
              <a:t>3</a:t>
            </a:r>
            <a:r>
              <a:rPr lang="uk-UA" altLang="en-US" dirty="0"/>
              <a:t>8</a:t>
            </a:r>
            <a:endParaRPr lang="ru-RU" altLang="en-US" dirty="0"/>
          </a:p>
        </p:txBody>
      </p:sp>
      <p:pic>
        <p:nvPicPr>
          <p:cNvPr id="8" name="Рисунок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663" y="1071546"/>
            <a:ext cx="7358114" cy="4929222"/>
          </a:xfrm>
          <a:prstGeom prst="rect">
            <a:avLst/>
          </a:prstGeom>
          <a:noFill/>
          <a:ln>
            <a:noFill/>
          </a:ln>
        </p:spPr>
      </p:pic>
      <p:pic>
        <p:nvPicPr>
          <p:cNvPr id="7"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a:xfrm>
            <a:off x="457200" y="277813"/>
            <a:ext cx="8229600" cy="650857"/>
          </a:xfrm>
        </p:spPr>
        <p:txBody>
          <a:bodyPr/>
          <a:lstStyle/>
          <a:p>
            <a:r>
              <a:rPr lang="uk-UA" sz="2800" dirty="0"/>
              <a:t>Повторювач</a:t>
            </a:r>
            <a:endParaRPr lang="ru-RU" sz="3000"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E0D73DCB-A2E0-40B2-9C75-D26F0AD0D244}" type="slidenum">
              <a:rPr lang="ru-RU" altLang="en-US"/>
              <a:pPr/>
              <a:t>170</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10" name="Cloud"/>
          <p:cNvSpPr>
            <a:spLocks noChangeAspect="1" noEditPoints="1" noChangeArrowheads="1"/>
          </p:cNvSpPr>
          <p:nvPr/>
        </p:nvSpPr>
        <p:spPr bwMode="auto">
          <a:xfrm>
            <a:off x="1285852" y="2000240"/>
            <a:ext cx="2808287" cy="18827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ctr"/>
            <a:r>
              <a:rPr lang="ru-RU" sz="2100" dirty="0" err="1"/>
              <a:t>Середовище</a:t>
            </a:r>
            <a:r>
              <a:rPr lang="ru-RU" sz="2100" dirty="0"/>
              <a:t> </a:t>
            </a:r>
            <a:r>
              <a:rPr lang="ru-RU" sz="2100" dirty="0" err="1"/>
              <a:t>передачі</a:t>
            </a:r>
            <a:endParaRPr lang="ru-RU" sz="2100" dirty="0"/>
          </a:p>
        </p:txBody>
      </p:sp>
      <p:sp>
        <p:nvSpPr>
          <p:cNvPr id="11" name="Cloud"/>
          <p:cNvSpPr>
            <a:spLocks noChangeAspect="1" noEditPoints="1" noChangeArrowheads="1"/>
          </p:cNvSpPr>
          <p:nvPr/>
        </p:nvSpPr>
        <p:spPr bwMode="auto">
          <a:xfrm>
            <a:off x="5072066" y="1714488"/>
            <a:ext cx="2808287" cy="18827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ctr"/>
            <a:r>
              <a:rPr lang="ru-RU" sz="2100" dirty="0" err="1"/>
              <a:t>Середовище</a:t>
            </a:r>
            <a:r>
              <a:rPr lang="ru-RU" sz="2100" dirty="0"/>
              <a:t> </a:t>
            </a:r>
            <a:r>
              <a:rPr lang="ru-RU" sz="2100" dirty="0" err="1"/>
              <a:t>передачі</a:t>
            </a:r>
            <a:endParaRPr lang="ru-RU" sz="2100" dirty="0"/>
          </a:p>
        </p:txBody>
      </p:sp>
      <p:grpSp>
        <p:nvGrpSpPr>
          <p:cNvPr id="12" name="Group 32"/>
          <p:cNvGrpSpPr>
            <a:grpSpLocks/>
          </p:cNvGrpSpPr>
          <p:nvPr/>
        </p:nvGrpSpPr>
        <p:grpSpPr bwMode="auto">
          <a:xfrm>
            <a:off x="4071934" y="3357562"/>
            <a:ext cx="1079500" cy="215900"/>
            <a:chOff x="2426" y="1616"/>
            <a:chExt cx="680" cy="136"/>
          </a:xfrm>
        </p:grpSpPr>
        <p:sp>
          <p:nvSpPr>
            <p:cNvPr id="13" name="Rectangle 33"/>
            <p:cNvSpPr>
              <a:spLocks noChangeArrowheads="1"/>
            </p:cNvSpPr>
            <p:nvPr/>
          </p:nvSpPr>
          <p:spPr bwMode="auto">
            <a:xfrm>
              <a:off x="2426" y="1661"/>
              <a:ext cx="589" cy="91"/>
            </a:xfrm>
            <a:prstGeom prst="rect">
              <a:avLst/>
            </a:prstGeom>
            <a:noFill/>
            <a:ln w="9525">
              <a:solidFill>
                <a:schemeClr val="tx1"/>
              </a:solidFill>
              <a:miter lim="800000"/>
              <a:headEnd/>
              <a:tailEnd/>
            </a:ln>
            <a:effectLst/>
          </p:spPr>
          <p:txBody>
            <a:bodyPr wrap="none" anchor="ctr"/>
            <a:lstStyle/>
            <a:p>
              <a:endParaRPr lang="uk-UA"/>
            </a:p>
          </p:txBody>
        </p:sp>
        <p:sp>
          <p:nvSpPr>
            <p:cNvPr id="14" name="Line 34"/>
            <p:cNvSpPr>
              <a:spLocks noChangeShapeType="1"/>
            </p:cNvSpPr>
            <p:nvPr/>
          </p:nvSpPr>
          <p:spPr bwMode="auto">
            <a:xfrm flipV="1">
              <a:off x="2426" y="1616"/>
              <a:ext cx="90" cy="45"/>
            </a:xfrm>
            <a:prstGeom prst="line">
              <a:avLst/>
            </a:prstGeom>
            <a:noFill/>
            <a:ln w="9525">
              <a:solidFill>
                <a:schemeClr val="tx1"/>
              </a:solidFill>
              <a:miter lim="800000"/>
              <a:headEnd/>
              <a:tailEnd/>
            </a:ln>
            <a:effectLst/>
          </p:spPr>
          <p:txBody>
            <a:bodyPr wrap="none"/>
            <a:lstStyle/>
            <a:p>
              <a:endParaRPr lang="uk-UA"/>
            </a:p>
          </p:txBody>
        </p:sp>
        <p:sp>
          <p:nvSpPr>
            <p:cNvPr id="15" name="Line 35"/>
            <p:cNvSpPr>
              <a:spLocks noChangeShapeType="1"/>
            </p:cNvSpPr>
            <p:nvPr/>
          </p:nvSpPr>
          <p:spPr bwMode="auto">
            <a:xfrm flipV="1">
              <a:off x="3015" y="1707"/>
              <a:ext cx="90" cy="45"/>
            </a:xfrm>
            <a:prstGeom prst="line">
              <a:avLst/>
            </a:prstGeom>
            <a:noFill/>
            <a:ln w="9525">
              <a:solidFill>
                <a:schemeClr val="tx1"/>
              </a:solidFill>
              <a:miter lim="800000"/>
              <a:headEnd/>
              <a:tailEnd/>
            </a:ln>
            <a:effectLst/>
          </p:spPr>
          <p:txBody>
            <a:bodyPr wrap="none"/>
            <a:lstStyle/>
            <a:p>
              <a:endParaRPr lang="uk-UA"/>
            </a:p>
          </p:txBody>
        </p:sp>
        <p:sp>
          <p:nvSpPr>
            <p:cNvPr id="16" name="Line 36"/>
            <p:cNvSpPr>
              <a:spLocks noChangeShapeType="1"/>
            </p:cNvSpPr>
            <p:nvPr/>
          </p:nvSpPr>
          <p:spPr bwMode="auto">
            <a:xfrm>
              <a:off x="2516" y="1616"/>
              <a:ext cx="590" cy="0"/>
            </a:xfrm>
            <a:prstGeom prst="line">
              <a:avLst/>
            </a:prstGeom>
            <a:noFill/>
            <a:ln w="9525">
              <a:solidFill>
                <a:schemeClr val="tx1"/>
              </a:solidFill>
              <a:miter lim="800000"/>
              <a:headEnd/>
              <a:tailEnd/>
            </a:ln>
            <a:effectLst/>
          </p:spPr>
          <p:txBody>
            <a:bodyPr wrap="none"/>
            <a:lstStyle/>
            <a:p>
              <a:endParaRPr lang="uk-UA"/>
            </a:p>
          </p:txBody>
        </p:sp>
        <p:sp>
          <p:nvSpPr>
            <p:cNvPr id="17" name="Line 37"/>
            <p:cNvSpPr>
              <a:spLocks noChangeShapeType="1"/>
            </p:cNvSpPr>
            <p:nvPr/>
          </p:nvSpPr>
          <p:spPr bwMode="auto">
            <a:xfrm>
              <a:off x="3106" y="1616"/>
              <a:ext cx="0" cy="91"/>
            </a:xfrm>
            <a:prstGeom prst="line">
              <a:avLst/>
            </a:prstGeom>
            <a:noFill/>
            <a:ln w="9525">
              <a:solidFill>
                <a:schemeClr val="tx1"/>
              </a:solidFill>
              <a:miter lim="800000"/>
              <a:headEnd/>
              <a:tailEnd/>
            </a:ln>
            <a:effectLst/>
          </p:spPr>
          <p:txBody>
            <a:bodyPr wrap="none"/>
            <a:lstStyle/>
            <a:p>
              <a:endParaRPr lang="uk-UA"/>
            </a:p>
          </p:txBody>
        </p:sp>
        <p:sp>
          <p:nvSpPr>
            <p:cNvPr id="18" name="Rectangle 38"/>
            <p:cNvSpPr>
              <a:spLocks noChangeArrowheads="1"/>
            </p:cNvSpPr>
            <p:nvPr/>
          </p:nvSpPr>
          <p:spPr bwMode="auto">
            <a:xfrm>
              <a:off x="2471"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19" name="Rectangle 39"/>
            <p:cNvSpPr>
              <a:spLocks noChangeArrowheads="1"/>
            </p:cNvSpPr>
            <p:nvPr/>
          </p:nvSpPr>
          <p:spPr bwMode="auto">
            <a:xfrm>
              <a:off x="2517"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20" name="Rectangle 40"/>
            <p:cNvSpPr>
              <a:spLocks noChangeArrowheads="1"/>
            </p:cNvSpPr>
            <p:nvPr/>
          </p:nvSpPr>
          <p:spPr bwMode="auto">
            <a:xfrm>
              <a:off x="2561"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21" name="Rectangle 41"/>
            <p:cNvSpPr>
              <a:spLocks noChangeArrowheads="1"/>
            </p:cNvSpPr>
            <p:nvPr/>
          </p:nvSpPr>
          <p:spPr bwMode="auto">
            <a:xfrm>
              <a:off x="2607"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22" name="Rectangle 42"/>
            <p:cNvSpPr>
              <a:spLocks noChangeArrowheads="1"/>
            </p:cNvSpPr>
            <p:nvPr/>
          </p:nvSpPr>
          <p:spPr bwMode="auto">
            <a:xfrm>
              <a:off x="2675"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23" name="Rectangle 43"/>
            <p:cNvSpPr>
              <a:spLocks noChangeArrowheads="1"/>
            </p:cNvSpPr>
            <p:nvPr/>
          </p:nvSpPr>
          <p:spPr bwMode="auto">
            <a:xfrm>
              <a:off x="2721"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24" name="Rectangle 44"/>
            <p:cNvSpPr>
              <a:spLocks noChangeArrowheads="1"/>
            </p:cNvSpPr>
            <p:nvPr/>
          </p:nvSpPr>
          <p:spPr bwMode="auto">
            <a:xfrm>
              <a:off x="2765"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25" name="Rectangle 45"/>
            <p:cNvSpPr>
              <a:spLocks noChangeArrowheads="1"/>
            </p:cNvSpPr>
            <p:nvPr/>
          </p:nvSpPr>
          <p:spPr bwMode="auto">
            <a:xfrm>
              <a:off x="2811"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26" name="Line 46"/>
            <p:cNvSpPr>
              <a:spLocks noChangeShapeType="1"/>
            </p:cNvSpPr>
            <p:nvPr/>
          </p:nvSpPr>
          <p:spPr bwMode="auto">
            <a:xfrm flipV="1">
              <a:off x="3016" y="1616"/>
              <a:ext cx="90" cy="45"/>
            </a:xfrm>
            <a:prstGeom prst="line">
              <a:avLst/>
            </a:prstGeom>
            <a:noFill/>
            <a:ln w="9525">
              <a:solidFill>
                <a:schemeClr val="tx1"/>
              </a:solidFill>
              <a:miter lim="800000"/>
              <a:headEnd/>
              <a:tailEnd/>
            </a:ln>
            <a:effectLst/>
          </p:spPr>
          <p:txBody>
            <a:bodyPr wrap="none"/>
            <a:lstStyle/>
            <a:p>
              <a:endParaRPr lang="uk-UA"/>
            </a:p>
          </p:txBody>
        </p:sp>
      </p:grpSp>
      <p:sp>
        <p:nvSpPr>
          <p:cNvPr id="27" name="Line 21"/>
          <p:cNvSpPr>
            <a:spLocks noChangeShapeType="1"/>
          </p:cNvSpPr>
          <p:nvPr/>
        </p:nvSpPr>
        <p:spPr bwMode="auto">
          <a:xfrm flipV="1">
            <a:off x="5072066" y="3143248"/>
            <a:ext cx="142875" cy="217487"/>
          </a:xfrm>
          <a:prstGeom prst="line">
            <a:avLst/>
          </a:prstGeom>
          <a:noFill/>
          <a:ln w="9525">
            <a:solidFill>
              <a:schemeClr val="tx1"/>
            </a:solidFill>
            <a:miter lim="800000"/>
            <a:headEnd/>
            <a:tailEnd/>
          </a:ln>
          <a:effectLst/>
        </p:spPr>
        <p:txBody>
          <a:bodyPr wrap="none"/>
          <a:lstStyle/>
          <a:p>
            <a:endParaRPr lang="uk-UA"/>
          </a:p>
        </p:txBody>
      </p:sp>
      <p:sp>
        <p:nvSpPr>
          <p:cNvPr id="28" name="Line 22"/>
          <p:cNvSpPr>
            <a:spLocks noChangeShapeType="1"/>
          </p:cNvSpPr>
          <p:nvPr/>
        </p:nvSpPr>
        <p:spPr bwMode="auto">
          <a:xfrm flipV="1">
            <a:off x="3929058" y="3357562"/>
            <a:ext cx="215900" cy="0"/>
          </a:xfrm>
          <a:prstGeom prst="line">
            <a:avLst/>
          </a:prstGeom>
          <a:noFill/>
          <a:ln w="9525">
            <a:solidFill>
              <a:schemeClr val="tx1"/>
            </a:solidFill>
            <a:miter lim="800000"/>
            <a:headEnd/>
            <a:tailEnd/>
          </a:ln>
          <a:effectLst/>
        </p:spPr>
        <p:txBody>
          <a:bodyPr wrap="none"/>
          <a:lstStyle/>
          <a:p>
            <a:endParaRPr lang="uk-UA"/>
          </a:p>
        </p:txBody>
      </p:sp>
      <p:grpSp>
        <p:nvGrpSpPr>
          <p:cNvPr id="29" name="Group 15"/>
          <p:cNvGrpSpPr>
            <a:grpSpLocks/>
          </p:cNvGrpSpPr>
          <p:nvPr/>
        </p:nvGrpSpPr>
        <p:grpSpPr bwMode="auto">
          <a:xfrm>
            <a:off x="1331913" y="1196975"/>
            <a:ext cx="647700" cy="792163"/>
            <a:chOff x="975" y="1298"/>
            <a:chExt cx="408" cy="499"/>
          </a:xfrm>
        </p:grpSpPr>
        <p:sp>
          <p:nvSpPr>
            <p:cNvPr id="30" name="Rectangle 16"/>
            <p:cNvSpPr>
              <a:spLocks noChangeArrowheads="1"/>
            </p:cNvSpPr>
            <p:nvPr/>
          </p:nvSpPr>
          <p:spPr bwMode="auto">
            <a:xfrm>
              <a:off x="975" y="1298"/>
              <a:ext cx="408" cy="317"/>
            </a:xfrm>
            <a:prstGeom prst="rect">
              <a:avLst/>
            </a:prstGeom>
            <a:noFill/>
            <a:ln w="9525">
              <a:solidFill>
                <a:schemeClr val="tx1"/>
              </a:solidFill>
              <a:miter lim="800000"/>
              <a:headEnd/>
              <a:tailEnd/>
            </a:ln>
            <a:effectLst/>
          </p:spPr>
          <p:txBody>
            <a:bodyPr wrap="none" anchor="ctr"/>
            <a:lstStyle/>
            <a:p>
              <a:endParaRPr lang="uk-UA"/>
            </a:p>
          </p:txBody>
        </p:sp>
        <p:sp>
          <p:nvSpPr>
            <p:cNvPr id="31" name="Rectangle 17"/>
            <p:cNvSpPr>
              <a:spLocks noChangeArrowheads="1"/>
            </p:cNvSpPr>
            <p:nvPr/>
          </p:nvSpPr>
          <p:spPr bwMode="auto">
            <a:xfrm>
              <a:off x="1020" y="1343"/>
              <a:ext cx="318" cy="227"/>
            </a:xfrm>
            <a:prstGeom prst="rect">
              <a:avLst/>
            </a:prstGeom>
            <a:noFill/>
            <a:ln w="9525">
              <a:solidFill>
                <a:schemeClr val="tx1"/>
              </a:solidFill>
              <a:miter lim="800000"/>
              <a:headEnd/>
              <a:tailEnd/>
            </a:ln>
            <a:effectLst/>
          </p:spPr>
          <p:txBody>
            <a:bodyPr wrap="none" anchor="ctr"/>
            <a:lstStyle/>
            <a:p>
              <a:endParaRPr lang="uk-UA"/>
            </a:p>
          </p:txBody>
        </p:sp>
        <p:sp>
          <p:nvSpPr>
            <p:cNvPr id="32" name="Rectangle 18"/>
            <p:cNvSpPr>
              <a:spLocks noChangeArrowheads="1"/>
            </p:cNvSpPr>
            <p:nvPr/>
          </p:nvSpPr>
          <p:spPr bwMode="auto">
            <a:xfrm>
              <a:off x="1066" y="1615"/>
              <a:ext cx="226" cy="46"/>
            </a:xfrm>
            <a:prstGeom prst="rect">
              <a:avLst/>
            </a:prstGeom>
            <a:noFill/>
            <a:ln w="9525">
              <a:solidFill>
                <a:schemeClr val="tx1"/>
              </a:solidFill>
              <a:miter lim="800000"/>
              <a:headEnd/>
              <a:tailEnd/>
            </a:ln>
            <a:effectLst/>
          </p:spPr>
          <p:txBody>
            <a:bodyPr wrap="none" anchor="ctr"/>
            <a:lstStyle/>
            <a:p>
              <a:endParaRPr lang="uk-UA"/>
            </a:p>
          </p:txBody>
        </p:sp>
        <p:sp>
          <p:nvSpPr>
            <p:cNvPr id="33" name="Rectangle 19"/>
            <p:cNvSpPr>
              <a:spLocks noChangeArrowheads="1"/>
            </p:cNvSpPr>
            <p:nvPr/>
          </p:nvSpPr>
          <p:spPr bwMode="auto">
            <a:xfrm>
              <a:off x="975" y="1661"/>
              <a:ext cx="408" cy="136"/>
            </a:xfrm>
            <a:prstGeom prst="rect">
              <a:avLst/>
            </a:prstGeom>
            <a:noFill/>
            <a:ln w="9525">
              <a:solidFill>
                <a:schemeClr val="tx1"/>
              </a:solidFill>
              <a:miter lim="800000"/>
              <a:headEnd/>
              <a:tailEnd/>
            </a:ln>
            <a:effectLst/>
          </p:spPr>
          <p:txBody>
            <a:bodyPr wrap="none" anchor="ctr"/>
            <a:lstStyle/>
            <a:p>
              <a:endParaRPr lang="uk-UA"/>
            </a:p>
          </p:txBody>
        </p:sp>
        <p:sp>
          <p:nvSpPr>
            <p:cNvPr id="34" name="Rectangle 20"/>
            <p:cNvSpPr>
              <a:spLocks noChangeArrowheads="1"/>
            </p:cNvSpPr>
            <p:nvPr/>
          </p:nvSpPr>
          <p:spPr bwMode="auto">
            <a:xfrm>
              <a:off x="1020" y="1706"/>
              <a:ext cx="136" cy="45"/>
            </a:xfrm>
            <a:prstGeom prst="rect">
              <a:avLst/>
            </a:prstGeom>
            <a:noFill/>
            <a:ln w="9525">
              <a:solidFill>
                <a:schemeClr val="tx1"/>
              </a:solidFill>
              <a:miter lim="800000"/>
              <a:headEnd/>
              <a:tailEnd/>
            </a:ln>
            <a:effectLst/>
          </p:spPr>
          <p:txBody>
            <a:bodyPr wrap="none" anchor="ctr"/>
            <a:lstStyle/>
            <a:p>
              <a:endParaRPr lang="uk-UA"/>
            </a:p>
          </p:txBody>
        </p:sp>
      </p:grpSp>
      <p:grpSp>
        <p:nvGrpSpPr>
          <p:cNvPr id="35" name="Group 15"/>
          <p:cNvGrpSpPr>
            <a:grpSpLocks/>
          </p:cNvGrpSpPr>
          <p:nvPr/>
        </p:nvGrpSpPr>
        <p:grpSpPr bwMode="auto">
          <a:xfrm>
            <a:off x="428596" y="3000372"/>
            <a:ext cx="647700" cy="792163"/>
            <a:chOff x="975" y="1298"/>
            <a:chExt cx="408" cy="499"/>
          </a:xfrm>
        </p:grpSpPr>
        <p:sp>
          <p:nvSpPr>
            <p:cNvPr id="36" name="Rectangle 16"/>
            <p:cNvSpPr>
              <a:spLocks noChangeArrowheads="1"/>
            </p:cNvSpPr>
            <p:nvPr/>
          </p:nvSpPr>
          <p:spPr bwMode="auto">
            <a:xfrm>
              <a:off x="975" y="1298"/>
              <a:ext cx="408" cy="317"/>
            </a:xfrm>
            <a:prstGeom prst="rect">
              <a:avLst/>
            </a:prstGeom>
            <a:noFill/>
            <a:ln w="9525">
              <a:solidFill>
                <a:schemeClr val="tx1"/>
              </a:solidFill>
              <a:miter lim="800000"/>
              <a:headEnd/>
              <a:tailEnd/>
            </a:ln>
            <a:effectLst/>
          </p:spPr>
          <p:txBody>
            <a:bodyPr wrap="none" anchor="ctr"/>
            <a:lstStyle/>
            <a:p>
              <a:endParaRPr lang="uk-UA"/>
            </a:p>
          </p:txBody>
        </p:sp>
        <p:sp>
          <p:nvSpPr>
            <p:cNvPr id="37" name="Rectangle 17"/>
            <p:cNvSpPr>
              <a:spLocks noChangeArrowheads="1"/>
            </p:cNvSpPr>
            <p:nvPr/>
          </p:nvSpPr>
          <p:spPr bwMode="auto">
            <a:xfrm>
              <a:off x="1020" y="1343"/>
              <a:ext cx="318" cy="227"/>
            </a:xfrm>
            <a:prstGeom prst="rect">
              <a:avLst/>
            </a:prstGeom>
            <a:noFill/>
            <a:ln w="9525">
              <a:solidFill>
                <a:schemeClr val="tx1"/>
              </a:solidFill>
              <a:miter lim="800000"/>
              <a:headEnd/>
              <a:tailEnd/>
            </a:ln>
            <a:effectLst/>
          </p:spPr>
          <p:txBody>
            <a:bodyPr wrap="none" anchor="ctr"/>
            <a:lstStyle/>
            <a:p>
              <a:endParaRPr lang="uk-UA"/>
            </a:p>
          </p:txBody>
        </p:sp>
        <p:sp>
          <p:nvSpPr>
            <p:cNvPr id="38" name="Rectangle 18"/>
            <p:cNvSpPr>
              <a:spLocks noChangeArrowheads="1"/>
            </p:cNvSpPr>
            <p:nvPr/>
          </p:nvSpPr>
          <p:spPr bwMode="auto">
            <a:xfrm>
              <a:off x="1066" y="1615"/>
              <a:ext cx="226" cy="46"/>
            </a:xfrm>
            <a:prstGeom prst="rect">
              <a:avLst/>
            </a:prstGeom>
            <a:noFill/>
            <a:ln w="9525">
              <a:solidFill>
                <a:schemeClr val="tx1"/>
              </a:solidFill>
              <a:miter lim="800000"/>
              <a:headEnd/>
              <a:tailEnd/>
            </a:ln>
            <a:effectLst/>
          </p:spPr>
          <p:txBody>
            <a:bodyPr wrap="none" anchor="ctr"/>
            <a:lstStyle/>
            <a:p>
              <a:endParaRPr lang="uk-UA"/>
            </a:p>
          </p:txBody>
        </p:sp>
        <p:sp>
          <p:nvSpPr>
            <p:cNvPr id="39" name="Rectangle 19"/>
            <p:cNvSpPr>
              <a:spLocks noChangeArrowheads="1"/>
            </p:cNvSpPr>
            <p:nvPr/>
          </p:nvSpPr>
          <p:spPr bwMode="auto">
            <a:xfrm>
              <a:off x="975" y="1661"/>
              <a:ext cx="408" cy="136"/>
            </a:xfrm>
            <a:prstGeom prst="rect">
              <a:avLst/>
            </a:prstGeom>
            <a:noFill/>
            <a:ln w="9525">
              <a:solidFill>
                <a:schemeClr val="tx1"/>
              </a:solidFill>
              <a:miter lim="800000"/>
              <a:headEnd/>
              <a:tailEnd/>
            </a:ln>
            <a:effectLst/>
          </p:spPr>
          <p:txBody>
            <a:bodyPr wrap="none" anchor="ctr"/>
            <a:lstStyle/>
            <a:p>
              <a:endParaRPr lang="uk-UA"/>
            </a:p>
          </p:txBody>
        </p:sp>
        <p:sp>
          <p:nvSpPr>
            <p:cNvPr id="40" name="Rectangle 20"/>
            <p:cNvSpPr>
              <a:spLocks noChangeArrowheads="1"/>
            </p:cNvSpPr>
            <p:nvPr/>
          </p:nvSpPr>
          <p:spPr bwMode="auto">
            <a:xfrm>
              <a:off x="1020" y="1706"/>
              <a:ext cx="136" cy="45"/>
            </a:xfrm>
            <a:prstGeom prst="rect">
              <a:avLst/>
            </a:prstGeom>
            <a:noFill/>
            <a:ln w="9525">
              <a:solidFill>
                <a:schemeClr val="tx1"/>
              </a:solidFill>
              <a:miter lim="800000"/>
              <a:headEnd/>
              <a:tailEnd/>
            </a:ln>
            <a:effectLst/>
          </p:spPr>
          <p:txBody>
            <a:bodyPr wrap="none" anchor="ctr"/>
            <a:lstStyle/>
            <a:p>
              <a:endParaRPr lang="uk-UA"/>
            </a:p>
          </p:txBody>
        </p:sp>
      </p:grpSp>
      <p:sp>
        <p:nvSpPr>
          <p:cNvPr id="41" name="Line 47"/>
          <p:cNvSpPr>
            <a:spLocks noChangeShapeType="1"/>
          </p:cNvSpPr>
          <p:nvPr/>
        </p:nvSpPr>
        <p:spPr bwMode="auto">
          <a:xfrm>
            <a:off x="2000232" y="2000240"/>
            <a:ext cx="360362" cy="73025"/>
          </a:xfrm>
          <a:prstGeom prst="line">
            <a:avLst/>
          </a:prstGeom>
          <a:noFill/>
          <a:ln w="9525">
            <a:solidFill>
              <a:schemeClr val="tx1"/>
            </a:solidFill>
            <a:miter lim="800000"/>
            <a:headEnd/>
            <a:tailEnd/>
          </a:ln>
          <a:effectLst/>
        </p:spPr>
        <p:txBody>
          <a:bodyPr wrap="none"/>
          <a:lstStyle/>
          <a:p>
            <a:endParaRPr lang="uk-UA"/>
          </a:p>
        </p:txBody>
      </p:sp>
      <p:sp>
        <p:nvSpPr>
          <p:cNvPr id="42" name="Line 47"/>
          <p:cNvSpPr>
            <a:spLocks noChangeShapeType="1"/>
          </p:cNvSpPr>
          <p:nvPr/>
        </p:nvSpPr>
        <p:spPr bwMode="auto">
          <a:xfrm>
            <a:off x="1071538" y="3357562"/>
            <a:ext cx="360362" cy="73025"/>
          </a:xfrm>
          <a:prstGeom prst="line">
            <a:avLst/>
          </a:prstGeom>
          <a:noFill/>
          <a:ln w="9525">
            <a:solidFill>
              <a:schemeClr val="tx1"/>
            </a:solidFill>
            <a:miter lim="800000"/>
            <a:headEnd/>
            <a:tailEnd/>
          </a:ln>
          <a:effectLst/>
        </p:spPr>
        <p:txBody>
          <a:bodyPr wrap="none"/>
          <a:lstStyle/>
          <a:p>
            <a:endParaRPr lang="uk-UA"/>
          </a:p>
        </p:txBody>
      </p:sp>
      <p:grpSp>
        <p:nvGrpSpPr>
          <p:cNvPr id="44" name="Group 15"/>
          <p:cNvGrpSpPr>
            <a:grpSpLocks/>
          </p:cNvGrpSpPr>
          <p:nvPr/>
        </p:nvGrpSpPr>
        <p:grpSpPr bwMode="auto">
          <a:xfrm>
            <a:off x="8143900" y="2071678"/>
            <a:ext cx="647700" cy="792163"/>
            <a:chOff x="975" y="1298"/>
            <a:chExt cx="408" cy="499"/>
          </a:xfrm>
        </p:grpSpPr>
        <p:sp>
          <p:nvSpPr>
            <p:cNvPr id="45" name="Rectangle 16"/>
            <p:cNvSpPr>
              <a:spLocks noChangeArrowheads="1"/>
            </p:cNvSpPr>
            <p:nvPr/>
          </p:nvSpPr>
          <p:spPr bwMode="auto">
            <a:xfrm>
              <a:off x="975" y="1298"/>
              <a:ext cx="408" cy="317"/>
            </a:xfrm>
            <a:prstGeom prst="rect">
              <a:avLst/>
            </a:prstGeom>
            <a:noFill/>
            <a:ln w="9525">
              <a:solidFill>
                <a:schemeClr val="tx1"/>
              </a:solidFill>
              <a:miter lim="800000"/>
              <a:headEnd/>
              <a:tailEnd/>
            </a:ln>
            <a:effectLst/>
          </p:spPr>
          <p:txBody>
            <a:bodyPr wrap="none" anchor="ctr"/>
            <a:lstStyle/>
            <a:p>
              <a:endParaRPr lang="uk-UA"/>
            </a:p>
          </p:txBody>
        </p:sp>
        <p:sp>
          <p:nvSpPr>
            <p:cNvPr id="46" name="Rectangle 17"/>
            <p:cNvSpPr>
              <a:spLocks noChangeArrowheads="1"/>
            </p:cNvSpPr>
            <p:nvPr/>
          </p:nvSpPr>
          <p:spPr bwMode="auto">
            <a:xfrm>
              <a:off x="1020" y="1343"/>
              <a:ext cx="318" cy="227"/>
            </a:xfrm>
            <a:prstGeom prst="rect">
              <a:avLst/>
            </a:prstGeom>
            <a:noFill/>
            <a:ln w="9525">
              <a:solidFill>
                <a:schemeClr val="tx1"/>
              </a:solidFill>
              <a:miter lim="800000"/>
              <a:headEnd/>
              <a:tailEnd/>
            </a:ln>
            <a:effectLst/>
          </p:spPr>
          <p:txBody>
            <a:bodyPr wrap="none" anchor="ctr"/>
            <a:lstStyle/>
            <a:p>
              <a:endParaRPr lang="uk-UA"/>
            </a:p>
          </p:txBody>
        </p:sp>
        <p:sp>
          <p:nvSpPr>
            <p:cNvPr id="47" name="Rectangle 18"/>
            <p:cNvSpPr>
              <a:spLocks noChangeArrowheads="1"/>
            </p:cNvSpPr>
            <p:nvPr/>
          </p:nvSpPr>
          <p:spPr bwMode="auto">
            <a:xfrm>
              <a:off x="1066" y="1615"/>
              <a:ext cx="226" cy="46"/>
            </a:xfrm>
            <a:prstGeom prst="rect">
              <a:avLst/>
            </a:prstGeom>
            <a:noFill/>
            <a:ln w="9525">
              <a:solidFill>
                <a:schemeClr val="tx1"/>
              </a:solidFill>
              <a:miter lim="800000"/>
              <a:headEnd/>
              <a:tailEnd/>
            </a:ln>
            <a:effectLst/>
          </p:spPr>
          <p:txBody>
            <a:bodyPr wrap="none" anchor="ctr"/>
            <a:lstStyle/>
            <a:p>
              <a:endParaRPr lang="uk-UA"/>
            </a:p>
          </p:txBody>
        </p:sp>
        <p:sp>
          <p:nvSpPr>
            <p:cNvPr id="48" name="Rectangle 19"/>
            <p:cNvSpPr>
              <a:spLocks noChangeArrowheads="1"/>
            </p:cNvSpPr>
            <p:nvPr/>
          </p:nvSpPr>
          <p:spPr bwMode="auto">
            <a:xfrm>
              <a:off x="975" y="1661"/>
              <a:ext cx="408" cy="136"/>
            </a:xfrm>
            <a:prstGeom prst="rect">
              <a:avLst/>
            </a:prstGeom>
            <a:noFill/>
            <a:ln w="9525">
              <a:solidFill>
                <a:schemeClr val="tx1"/>
              </a:solidFill>
              <a:miter lim="800000"/>
              <a:headEnd/>
              <a:tailEnd/>
            </a:ln>
            <a:effectLst/>
          </p:spPr>
          <p:txBody>
            <a:bodyPr wrap="none" anchor="ctr"/>
            <a:lstStyle/>
            <a:p>
              <a:endParaRPr lang="uk-UA"/>
            </a:p>
          </p:txBody>
        </p:sp>
        <p:sp>
          <p:nvSpPr>
            <p:cNvPr id="49" name="Rectangle 20"/>
            <p:cNvSpPr>
              <a:spLocks noChangeArrowheads="1"/>
            </p:cNvSpPr>
            <p:nvPr/>
          </p:nvSpPr>
          <p:spPr bwMode="auto">
            <a:xfrm>
              <a:off x="1020" y="1706"/>
              <a:ext cx="136" cy="45"/>
            </a:xfrm>
            <a:prstGeom prst="rect">
              <a:avLst/>
            </a:prstGeom>
            <a:noFill/>
            <a:ln w="9525">
              <a:solidFill>
                <a:schemeClr val="tx1"/>
              </a:solidFill>
              <a:miter lim="800000"/>
              <a:headEnd/>
              <a:tailEnd/>
            </a:ln>
            <a:effectLst/>
          </p:spPr>
          <p:txBody>
            <a:bodyPr wrap="none" anchor="ctr"/>
            <a:lstStyle/>
            <a:p>
              <a:endParaRPr lang="uk-UA"/>
            </a:p>
          </p:txBody>
        </p:sp>
      </p:grpSp>
      <p:sp>
        <p:nvSpPr>
          <p:cNvPr id="50" name="Line 47"/>
          <p:cNvSpPr>
            <a:spLocks noChangeShapeType="1"/>
          </p:cNvSpPr>
          <p:nvPr/>
        </p:nvSpPr>
        <p:spPr bwMode="auto">
          <a:xfrm>
            <a:off x="7786710" y="2357430"/>
            <a:ext cx="360362" cy="73025"/>
          </a:xfrm>
          <a:prstGeom prst="line">
            <a:avLst/>
          </a:prstGeom>
          <a:noFill/>
          <a:ln w="9525">
            <a:solidFill>
              <a:schemeClr val="tx1"/>
            </a:solidFill>
            <a:miter lim="800000"/>
            <a:headEnd/>
            <a:tailEnd/>
          </a:ln>
          <a:effectLst/>
        </p:spPr>
        <p:txBody>
          <a:bodyPr wrap="none"/>
          <a:lstStyle/>
          <a:p>
            <a:endParaRPr lang="uk-UA"/>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a:xfrm>
            <a:off x="457200" y="277813"/>
            <a:ext cx="8229600" cy="579419"/>
          </a:xfrm>
        </p:spPr>
        <p:txBody>
          <a:bodyPr/>
          <a:lstStyle/>
          <a:p>
            <a:r>
              <a:rPr lang="ru-RU" sz="3200" dirty="0" err="1"/>
              <a:t>Міст</a:t>
            </a:r>
            <a:r>
              <a:rPr lang="ru-RU" sz="3200" dirty="0"/>
              <a:t> </a:t>
            </a:r>
            <a:br>
              <a:rPr lang="uk-UA" sz="3200" b="1" dirty="0"/>
            </a:br>
            <a:r>
              <a:rPr lang="uk-UA" sz="3200" b="1" dirty="0"/>
              <a:t> </a:t>
            </a:r>
            <a:endParaRPr lang="uk-UA" sz="3200" dirty="0"/>
          </a:p>
        </p:txBody>
      </p:sp>
      <p:sp>
        <p:nvSpPr>
          <p:cNvPr id="766979" name="Rectangle 3"/>
          <p:cNvSpPr>
            <a:spLocks noGrp="1" noChangeArrowheads="1"/>
          </p:cNvSpPr>
          <p:nvPr>
            <p:ph idx="1"/>
          </p:nvPr>
        </p:nvSpPr>
        <p:spPr>
          <a:xfrm>
            <a:off x="500034" y="4572008"/>
            <a:ext cx="8229600" cy="1529582"/>
          </a:xfrm>
          <a:solidFill>
            <a:schemeClr val="bg1"/>
          </a:solidFill>
        </p:spPr>
        <p:txBody>
          <a:bodyPr/>
          <a:lstStyle/>
          <a:p>
            <a:pPr>
              <a:lnSpc>
                <a:spcPct val="80000"/>
              </a:lnSpc>
            </a:pPr>
            <a:r>
              <a:rPr lang="ru-RU" sz="1800" dirty="0" err="1"/>
              <a:t>Міст</a:t>
            </a:r>
            <a:r>
              <a:rPr lang="ru-RU" sz="1800" dirty="0"/>
              <a:t> </a:t>
            </a:r>
            <a:r>
              <a:rPr lang="ru-RU" sz="1800" dirty="0" err="1"/>
              <a:t>зберігає</a:t>
            </a:r>
            <a:r>
              <a:rPr lang="ru-RU" sz="1800" dirty="0"/>
              <a:t> </a:t>
            </a:r>
            <a:r>
              <a:rPr lang="ru-RU" sz="1800" dirty="0" err="1"/>
              <a:t>таблицю</a:t>
            </a:r>
            <a:r>
              <a:rPr lang="ru-RU" sz="1800" dirty="0"/>
              <a:t> </a:t>
            </a:r>
            <a:r>
              <a:rPr lang="ru-RU" sz="1800" dirty="0" err="1"/>
              <a:t>відповідності</a:t>
            </a:r>
            <a:r>
              <a:rPr lang="ru-RU" sz="1800" dirty="0"/>
              <a:t> </a:t>
            </a:r>
            <a:r>
              <a:rPr lang="ru-RU" sz="1800" dirty="0" err="1"/>
              <a:t>між</a:t>
            </a:r>
            <a:r>
              <a:rPr lang="ru-RU" sz="1800" dirty="0"/>
              <a:t> </a:t>
            </a:r>
            <a:r>
              <a:rPr lang="en-US" sz="1800" dirty="0"/>
              <a:t>MAC-</a:t>
            </a:r>
            <a:r>
              <a:rPr lang="ru-RU" sz="1800" dirty="0"/>
              <a:t>адресами </a:t>
            </a:r>
            <a:r>
              <a:rPr lang="ru-RU" sz="1800" dirty="0" err="1"/>
              <a:t>пристроїв</a:t>
            </a:r>
            <a:r>
              <a:rPr lang="ru-RU" sz="1800" dirty="0"/>
              <a:t> </a:t>
            </a:r>
            <a:r>
              <a:rPr lang="ru-RU" sz="1800" dirty="0" err="1"/>
              <a:t>і</a:t>
            </a:r>
            <a:r>
              <a:rPr lang="ru-RU" sz="1800" dirty="0"/>
              <a:t> номерами </a:t>
            </a:r>
            <a:r>
              <a:rPr lang="ru-RU" sz="1800" dirty="0" err="1"/>
              <a:t>своїх</a:t>
            </a:r>
            <a:r>
              <a:rPr lang="ru-RU" sz="1800" dirty="0"/>
              <a:t> </a:t>
            </a:r>
            <a:r>
              <a:rPr lang="ru-RU" sz="1800" dirty="0" err="1"/>
              <a:t>портів</a:t>
            </a:r>
            <a:r>
              <a:rPr lang="ru-RU" sz="1800" dirty="0"/>
              <a:t>, к </a:t>
            </a:r>
            <a:r>
              <a:rPr lang="ru-RU" sz="1800" dirty="0" err="1"/>
              <a:t>яким</a:t>
            </a:r>
            <a:r>
              <a:rPr lang="ru-RU" sz="1800" dirty="0"/>
              <a:t> </a:t>
            </a:r>
            <a:r>
              <a:rPr lang="ru-RU" sz="1800" dirty="0" err="1"/>
              <a:t>підключені</a:t>
            </a:r>
            <a:r>
              <a:rPr lang="ru-RU" sz="1800" dirty="0"/>
              <a:t> </a:t>
            </a:r>
            <a:r>
              <a:rPr lang="ru-RU" sz="1800" dirty="0" err="1"/>
              <a:t>сегменти</a:t>
            </a:r>
            <a:r>
              <a:rPr lang="ru-RU" sz="1800" dirty="0"/>
              <a:t> </a:t>
            </a:r>
            <a:r>
              <a:rPr lang="ru-RU" sz="1800" dirty="0" err="1"/>
              <a:t>з</a:t>
            </a:r>
            <a:r>
              <a:rPr lang="ru-RU" sz="1800" dirty="0"/>
              <a:t> </a:t>
            </a:r>
            <a:r>
              <a:rPr lang="ru-RU" sz="1800" dirty="0" err="1"/>
              <a:t>даними</a:t>
            </a:r>
            <a:r>
              <a:rPr lang="ru-RU" sz="1800" dirty="0"/>
              <a:t> </a:t>
            </a:r>
            <a:r>
              <a:rPr lang="ru-RU" sz="1800" dirty="0" err="1"/>
              <a:t>пристроями</a:t>
            </a:r>
            <a:endParaRPr lang="ru-RU" sz="1800" dirty="0"/>
          </a:p>
          <a:p>
            <a:pPr lvl="1">
              <a:lnSpc>
                <a:spcPct val="80000"/>
              </a:lnSpc>
            </a:pPr>
            <a:r>
              <a:rPr lang="ru-RU" sz="1600" dirty="0" err="1"/>
              <a:t>Таблиця</a:t>
            </a:r>
            <a:r>
              <a:rPr lang="ru-RU" sz="1600" dirty="0"/>
              <a:t> </a:t>
            </a:r>
            <a:r>
              <a:rPr lang="ru-RU" sz="1600" dirty="0" err="1"/>
              <a:t>оновлюється</a:t>
            </a:r>
            <a:r>
              <a:rPr lang="ru-RU" sz="1600" dirty="0"/>
              <a:t> при </a:t>
            </a:r>
            <a:r>
              <a:rPr lang="ru-RU" sz="1600" dirty="0" err="1"/>
              <a:t>надходженні</a:t>
            </a:r>
            <a:r>
              <a:rPr lang="ru-RU" sz="1600" dirty="0"/>
              <a:t> кожного кадру у </a:t>
            </a:r>
            <a:r>
              <a:rPr lang="ru-RU" sz="1600" dirty="0" err="1"/>
              <a:t>відповідності</a:t>
            </a:r>
            <a:r>
              <a:rPr lang="ru-RU" sz="1600" dirty="0"/>
              <a:t> </a:t>
            </a:r>
            <a:r>
              <a:rPr lang="ru-RU" sz="1600" dirty="0" err="1"/>
              <a:t>із</a:t>
            </a:r>
            <a:r>
              <a:rPr lang="ru-RU" sz="1600" dirty="0"/>
              <a:t> </a:t>
            </a:r>
            <a:r>
              <a:rPr lang="ru-RU" sz="1600" dirty="0" err="1"/>
              <a:t>значенням</a:t>
            </a:r>
            <a:r>
              <a:rPr lang="ru-RU" sz="1600" dirty="0"/>
              <a:t> </a:t>
            </a:r>
            <a:r>
              <a:rPr lang="en-US" sz="1600" dirty="0"/>
              <a:t>MAC-</a:t>
            </a:r>
            <a:r>
              <a:rPr lang="ru-RU" sz="1600" dirty="0" err="1"/>
              <a:t>адреси</a:t>
            </a:r>
            <a:r>
              <a:rPr lang="ru-RU" sz="1600" dirty="0"/>
              <a:t> </a:t>
            </a:r>
            <a:r>
              <a:rPr lang="ru-RU" sz="1600" dirty="0" err="1"/>
              <a:t>джерела</a:t>
            </a:r>
            <a:endParaRPr lang="ru-RU" sz="1600" dirty="0"/>
          </a:p>
          <a:p>
            <a:pPr lvl="1">
              <a:lnSpc>
                <a:spcPct val="80000"/>
              </a:lnSpc>
            </a:pPr>
            <a:r>
              <a:rPr lang="ru-RU" sz="1600" dirty="0"/>
              <a:t>Записи </a:t>
            </a:r>
            <a:r>
              <a:rPr lang="ru-RU" sz="1600" dirty="0" err="1"/>
              <a:t>з</a:t>
            </a:r>
            <a:r>
              <a:rPr lang="ru-RU" sz="1600" dirty="0"/>
              <a:t> </a:t>
            </a:r>
            <a:r>
              <a:rPr lang="ru-RU" sz="1600" dirty="0" err="1"/>
              <a:t>таблиці</a:t>
            </a:r>
            <a:r>
              <a:rPr lang="ru-RU" sz="1600" dirty="0"/>
              <a:t> </a:t>
            </a:r>
            <a:r>
              <a:rPr lang="ru-RU" sz="1600" dirty="0" err="1"/>
              <a:t>удаляються</a:t>
            </a:r>
            <a:r>
              <a:rPr lang="ru-RU" sz="1600" dirty="0"/>
              <a:t> по тайм-ауту</a:t>
            </a:r>
            <a:endParaRPr lang="uk-UA" sz="2800" dirty="0">
              <a:solidFill>
                <a:schemeClr val="tx1"/>
              </a:solidFill>
              <a:latin typeface="+mn-lt"/>
              <a:ea typeface="+mn-ea"/>
              <a:cs typeface="+mn-cs"/>
            </a:endParaRPr>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94E75D80-C105-423D-B5DC-916F4A805F59}" type="slidenum">
              <a:rPr lang="ru-RU" altLang="en-US"/>
              <a:pPr/>
              <a:t>171</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grpSp>
        <p:nvGrpSpPr>
          <p:cNvPr id="8" name="Group 5"/>
          <p:cNvGrpSpPr>
            <a:grpSpLocks/>
          </p:cNvGrpSpPr>
          <p:nvPr/>
        </p:nvGrpSpPr>
        <p:grpSpPr bwMode="auto">
          <a:xfrm>
            <a:off x="468313" y="1555750"/>
            <a:ext cx="647700" cy="792163"/>
            <a:chOff x="975" y="1298"/>
            <a:chExt cx="408" cy="499"/>
          </a:xfrm>
        </p:grpSpPr>
        <p:sp>
          <p:nvSpPr>
            <p:cNvPr id="9" name="Rectangle 6"/>
            <p:cNvSpPr>
              <a:spLocks noChangeArrowheads="1"/>
            </p:cNvSpPr>
            <p:nvPr/>
          </p:nvSpPr>
          <p:spPr bwMode="auto">
            <a:xfrm>
              <a:off x="975" y="1298"/>
              <a:ext cx="408" cy="317"/>
            </a:xfrm>
            <a:prstGeom prst="rect">
              <a:avLst/>
            </a:prstGeom>
            <a:noFill/>
            <a:ln w="9525">
              <a:solidFill>
                <a:schemeClr val="tx1"/>
              </a:solidFill>
              <a:miter lim="800000"/>
              <a:headEnd/>
              <a:tailEnd/>
            </a:ln>
            <a:effectLst/>
          </p:spPr>
          <p:txBody>
            <a:bodyPr wrap="none" anchor="ctr"/>
            <a:lstStyle/>
            <a:p>
              <a:endParaRPr lang="uk-UA"/>
            </a:p>
          </p:txBody>
        </p:sp>
        <p:sp>
          <p:nvSpPr>
            <p:cNvPr id="10" name="Rectangle 7"/>
            <p:cNvSpPr>
              <a:spLocks noChangeArrowheads="1"/>
            </p:cNvSpPr>
            <p:nvPr/>
          </p:nvSpPr>
          <p:spPr bwMode="auto">
            <a:xfrm>
              <a:off x="1020" y="1343"/>
              <a:ext cx="318" cy="227"/>
            </a:xfrm>
            <a:prstGeom prst="rect">
              <a:avLst/>
            </a:prstGeom>
            <a:noFill/>
            <a:ln w="9525">
              <a:solidFill>
                <a:schemeClr val="tx1"/>
              </a:solidFill>
              <a:miter lim="800000"/>
              <a:headEnd/>
              <a:tailEnd/>
            </a:ln>
            <a:effectLst/>
          </p:spPr>
          <p:txBody>
            <a:bodyPr wrap="none" anchor="ctr"/>
            <a:lstStyle/>
            <a:p>
              <a:pPr algn="ctr"/>
              <a:r>
                <a:rPr lang="en-US"/>
                <a:t>A</a:t>
              </a:r>
              <a:endParaRPr lang="ru-RU"/>
            </a:p>
          </p:txBody>
        </p:sp>
        <p:sp>
          <p:nvSpPr>
            <p:cNvPr id="11" name="Rectangle 8"/>
            <p:cNvSpPr>
              <a:spLocks noChangeArrowheads="1"/>
            </p:cNvSpPr>
            <p:nvPr/>
          </p:nvSpPr>
          <p:spPr bwMode="auto">
            <a:xfrm>
              <a:off x="1066" y="1615"/>
              <a:ext cx="226" cy="46"/>
            </a:xfrm>
            <a:prstGeom prst="rect">
              <a:avLst/>
            </a:prstGeom>
            <a:noFill/>
            <a:ln w="9525">
              <a:solidFill>
                <a:schemeClr val="tx1"/>
              </a:solidFill>
              <a:miter lim="800000"/>
              <a:headEnd/>
              <a:tailEnd/>
            </a:ln>
            <a:effectLst/>
          </p:spPr>
          <p:txBody>
            <a:bodyPr wrap="none" anchor="ctr"/>
            <a:lstStyle/>
            <a:p>
              <a:endParaRPr lang="uk-UA"/>
            </a:p>
          </p:txBody>
        </p:sp>
        <p:sp>
          <p:nvSpPr>
            <p:cNvPr id="12" name="Rectangle 9"/>
            <p:cNvSpPr>
              <a:spLocks noChangeArrowheads="1"/>
            </p:cNvSpPr>
            <p:nvPr/>
          </p:nvSpPr>
          <p:spPr bwMode="auto">
            <a:xfrm>
              <a:off x="975" y="1661"/>
              <a:ext cx="408" cy="136"/>
            </a:xfrm>
            <a:prstGeom prst="rect">
              <a:avLst/>
            </a:prstGeom>
            <a:noFill/>
            <a:ln w="9525">
              <a:solidFill>
                <a:schemeClr val="tx1"/>
              </a:solidFill>
              <a:miter lim="800000"/>
              <a:headEnd/>
              <a:tailEnd/>
            </a:ln>
            <a:effectLst/>
          </p:spPr>
          <p:txBody>
            <a:bodyPr wrap="none" anchor="ctr"/>
            <a:lstStyle/>
            <a:p>
              <a:endParaRPr lang="uk-UA"/>
            </a:p>
          </p:txBody>
        </p:sp>
        <p:sp>
          <p:nvSpPr>
            <p:cNvPr id="13" name="Rectangle 10"/>
            <p:cNvSpPr>
              <a:spLocks noChangeArrowheads="1"/>
            </p:cNvSpPr>
            <p:nvPr/>
          </p:nvSpPr>
          <p:spPr bwMode="auto">
            <a:xfrm>
              <a:off x="1020" y="1706"/>
              <a:ext cx="136" cy="45"/>
            </a:xfrm>
            <a:prstGeom prst="rect">
              <a:avLst/>
            </a:prstGeom>
            <a:noFill/>
            <a:ln w="9525">
              <a:solidFill>
                <a:schemeClr val="tx1"/>
              </a:solidFill>
              <a:miter lim="800000"/>
              <a:headEnd/>
              <a:tailEnd/>
            </a:ln>
            <a:effectLst/>
          </p:spPr>
          <p:txBody>
            <a:bodyPr wrap="none" anchor="ctr"/>
            <a:lstStyle/>
            <a:p>
              <a:endParaRPr lang="uk-UA"/>
            </a:p>
          </p:txBody>
        </p:sp>
      </p:grpSp>
      <p:grpSp>
        <p:nvGrpSpPr>
          <p:cNvPr id="14" name="Group 13"/>
          <p:cNvGrpSpPr>
            <a:grpSpLocks/>
          </p:cNvGrpSpPr>
          <p:nvPr/>
        </p:nvGrpSpPr>
        <p:grpSpPr bwMode="auto">
          <a:xfrm>
            <a:off x="500034" y="2500306"/>
            <a:ext cx="647700" cy="792162"/>
            <a:chOff x="975" y="1298"/>
            <a:chExt cx="408" cy="499"/>
          </a:xfrm>
        </p:grpSpPr>
        <p:sp>
          <p:nvSpPr>
            <p:cNvPr id="15" name="Rectangle 14"/>
            <p:cNvSpPr>
              <a:spLocks noChangeArrowheads="1"/>
            </p:cNvSpPr>
            <p:nvPr/>
          </p:nvSpPr>
          <p:spPr bwMode="auto">
            <a:xfrm>
              <a:off x="975" y="1298"/>
              <a:ext cx="408" cy="317"/>
            </a:xfrm>
            <a:prstGeom prst="rect">
              <a:avLst/>
            </a:prstGeom>
            <a:noFill/>
            <a:ln w="9525">
              <a:solidFill>
                <a:schemeClr val="tx1"/>
              </a:solidFill>
              <a:miter lim="800000"/>
              <a:headEnd/>
              <a:tailEnd/>
            </a:ln>
            <a:effectLst/>
          </p:spPr>
          <p:txBody>
            <a:bodyPr wrap="none" anchor="ctr"/>
            <a:lstStyle/>
            <a:p>
              <a:endParaRPr lang="uk-UA"/>
            </a:p>
          </p:txBody>
        </p:sp>
        <p:sp>
          <p:nvSpPr>
            <p:cNvPr id="16" name="Rectangle 15"/>
            <p:cNvSpPr>
              <a:spLocks noChangeArrowheads="1"/>
            </p:cNvSpPr>
            <p:nvPr/>
          </p:nvSpPr>
          <p:spPr bwMode="auto">
            <a:xfrm>
              <a:off x="1020" y="1343"/>
              <a:ext cx="318" cy="227"/>
            </a:xfrm>
            <a:prstGeom prst="rect">
              <a:avLst/>
            </a:prstGeom>
            <a:noFill/>
            <a:ln w="9525">
              <a:solidFill>
                <a:schemeClr val="tx1"/>
              </a:solidFill>
              <a:miter lim="800000"/>
              <a:headEnd/>
              <a:tailEnd/>
            </a:ln>
            <a:effectLst/>
          </p:spPr>
          <p:txBody>
            <a:bodyPr wrap="none" anchor="ctr"/>
            <a:lstStyle/>
            <a:p>
              <a:pPr algn="ctr"/>
              <a:r>
                <a:rPr lang="en-US" dirty="0"/>
                <a:t>B</a:t>
              </a:r>
              <a:endParaRPr lang="ru-RU" dirty="0"/>
            </a:p>
          </p:txBody>
        </p:sp>
        <p:sp>
          <p:nvSpPr>
            <p:cNvPr id="17" name="Rectangle 16"/>
            <p:cNvSpPr>
              <a:spLocks noChangeArrowheads="1"/>
            </p:cNvSpPr>
            <p:nvPr/>
          </p:nvSpPr>
          <p:spPr bwMode="auto">
            <a:xfrm>
              <a:off x="1066" y="1615"/>
              <a:ext cx="226" cy="46"/>
            </a:xfrm>
            <a:prstGeom prst="rect">
              <a:avLst/>
            </a:prstGeom>
            <a:noFill/>
            <a:ln w="9525">
              <a:solidFill>
                <a:schemeClr val="tx1"/>
              </a:solidFill>
              <a:miter lim="800000"/>
              <a:headEnd/>
              <a:tailEnd/>
            </a:ln>
            <a:effectLst/>
          </p:spPr>
          <p:txBody>
            <a:bodyPr wrap="none" anchor="ctr"/>
            <a:lstStyle/>
            <a:p>
              <a:endParaRPr lang="uk-UA"/>
            </a:p>
          </p:txBody>
        </p:sp>
        <p:sp>
          <p:nvSpPr>
            <p:cNvPr id="18" name="Rectangle 17"/>
            <p:cNvSpPr>
              <a:spLocks noChangeArrowheads="1"/>
            </p:cNvSpPr>
            <p:nvPr/>
          </p:nvSpPr>
          <p:spPr bwMode="auto">
            <a:xfrm>
              <a:off x="975" y="1661"/>
              <a:ext cx="408" cy="136"/>
            </a:xfrm>
            <a:prstGeom prst="rect">
              <a:avLst/>
            </a:prstGeom>
            <a:noFill/>
            <a:ln w="9525">
              <a:solidFill>
                <a:schemeClr val="tx1"/>
              </a:solidFill>
              <a:miter lim="800000"/>
              <a:headEnd/>
              <a:tailEnd/>
            </a:ln>
            <a:effectLst/>
          </p:spPr>
          <p:txBody>
            <a:bodyPr wrap="none" anchor="ctr"/>
            <a:lstStyle/>
            <a:p>
              <a:endParaRPr lang="uk-UA"/>
            </a:p>
          </p:txBody>
        </p:sp>
        <p:sp>
          <p:nvSpPr>
            <p:cNvPr id="19" name="Rectangle 18"/>
            <p:cNvSpPr>
              <a:spLocks noChangeArrowheads="1"/>
            </p:cNvSpPr>
            <p:nvPr/>
          </p:nvSpPr>
          <p:spPr bwMode="auto">
            <a:xfrm>
              <a:off x="1020" y="1706"/>
              <a:ext cx="136" cy="45"/>
            </a:xfrm>
            <a:prstGeom prst="rect">
              <a:avLst/>
            </a:prstGeom>
            <a:noFill/>
            <a:ln w="9525">
              <a:solidFill>
                <a:schemeClr val="tx1"/>
              </a:solidFill>
              <a:miter lim="800000"/>
              <a:headEnd/>
              <a:tailEnd/>
            </a:ln>
            <a:effectLst/>
          </p:spPr>
          <p:txBody>
            <a:bodyPr wrap="none" anchor="ctr"/>
            <a:lstStyle/>
            <a:p>
              <a:endParaRPr lang="uk-UA"/>
            </a:p>
          </p:txBody>
        </p:sp>
      </p:grpSp>
      <p:sp>
        <p:nvSpPr>
          <p:cNvPr id="20" name="Cloud"/>
          <p:cNvSpPr>
            <a:spLocks noChangeAspect="1" noEditPoints="1" noChangeArrowheads="1"/>
          </p:cNvSpPr>
          <p:nvPr/>
        </p:nvSpPr>
        <p:spPr bwMode="auto">
          <a:xfrm>
            <a:off x="1260475" y="1412875"/>
            <a:ext cx="2808288" cy="18827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ctr"/>
            <a:r>
              <a:rPr lang="ru-RU" sz="2000" dirty="0" err="1"/>
              <a:t>Середовище</a:t>
            </a:r>
            <a:r>
              <a:rPr lang="ru-RU" sz="2000" dirty="0"/>
              <a:t> </a:t>
            </a:r>
            <a:r>
              <a:rPr lang="ru-RU" sz="2000" dirty="0" err="1"/>
              <a:t>передачі</a:t>
            </a:r>
            <a:endParaRPr lang="ru-RU" sz="2000" dirty="0"/>
          </a:p>
        </p:txBody>
      </p:sp>
      <p:sp>
        <p:nvSpPr>
          <p:cNvPr id="21" name="Line 11"/>
          <p:cNvSpPr>
            <a:spLocks noChangeShapeType="1"/>
          </p:cNvSpPr>
          <p:nvPr/>
        </p:nvSpPr>
        <p:spPr bwMode="auto">
          <a:xfrm>
            <a:off x="1116013" y="2276475"/>
            <a:ext cx="144462" cy="71438"/>
          </a:xfrm>
          <a:prstGeom prst="line">
            <a:avLst/>
          </a:prstGeom>
          <a:noFill/>
          <a:ln w="9525">
            <a:solidFill>
              <a:schemeClr val="tx1"/>
            </a:solidFill>
            <a:miter lim="800000"/>
            <a:headEnd/>
            <a:tailEnd/>
          </a:ln>
          <a:effectLst/>
        </p:spPr>
        <p:txBody>
          <a:bodyPr wrap="none"/>
          <a:lstStyle/>
          <a:p>
            <a:endParaRPr lang="uk-UA"/>
          </a:p>
        </p:txBody>
      </p:sp>
      <p:sp>
        <p:nvSpPr>
          <p:cNvPr id="22" name="Line 43"/>
          <p:cNvSpPr>
            <a:spLocks noChangeShapeType="1"/>
          </p:cNvSpPr>
          <p:nvPr/>
        </p:nvSpPr>
        <p:spPr bwMode="auto">
          <a:xfrm flipV="1">
            <a:off x="1116013" y="2925763"/>
            <a:ext cx="360362" cy="142875"/>
          </a:xfrm>
          <a:prstGeom prst="line">
            <a:avLst/>
          </a:prstGeom>
          <a:noFill/>
          <a:ln w="9525">
            <a:solidFill>
              <a:schemeClr val="tx1"/>
            </a:solidFill>
            <a:miter lim="800000"/>
            <a:headEnd/>
            <a:tailEnd/>
          </a:ln>
          <a:effectLst/>
        </p:spPr>
        <p:txBody>
          <a:bodyPr wrap="none"/>
          <a:lstStyle/>
          <a:p>
            <a:endParaRPr lang="uk-UA"/>
          </a:p>
        </p:txBody>
      </p:sp>
      <p:grpSp>
        <p:nvGrpSpPr>
          <p:cNvPr id="23" name="Group 28"/>
          <p:cNvGrpSpPr>
            <a:grpSpLocks/>
          </p:cNvGrpSpPr>
          <p:nvPr/>
        </p:nvGrpSpPr>
        <p:grpSpPr bwMode="auto">
          <a:xfrm>
            <a:off x="4068763" y="2565400"/>
            <a:ext cx="1079500" cy="215900"/>
            <a:chOff x="2426" y="1616"/>
            <a:chExt cx="680" cy="136"/>
          </a:xfrm>
        </p:grpSpPr>
        <p:sp>
          <p:nvSpPr>
            <p:cNvPr id="24" name="Rectangle 29"/>
            <p:cNvSpPr>
              <a:spLocks noChangeArrowheads="1"/>
            </p:cNvSpPr>
            <p:nvPr/>
          </p:nvSpPr>
          <p:spPr bwMode="auto">
            <a:xfrm>
              <a:off x="2426" y="1661"/>
              <a:ext cx="589" cy="91"/>
            </a:xfrm>
            <a:prstGeom prst="rect">
              <a:avLst/>
            </a:prstGeom>
            <a:noFill/>
            <a:ln w="9525">
              <a:solidFill>
                <a:schemeClr val="tx1"/>
              </a:solidFill>
              <a:miter lim="800000"/>
              <a:headEnd/>
              <a:tailEnd/>
            </a:ln>
            <a:effectLst/>
          </p:spPr>
          <p:txBody>
            <a:bodyPr wrap="none" anchor="ctr"/>
            <a:lstStyle/>
            <a:p>
              <a:endParaRPr lang="uk-UA"/>
            </a:p>
          </p:txBody>
        </p:sp>
        <p:sp>
          <p:nvSpPr>
            <p:cNvPr id="25" name="Line 30"/>
            <p:cNvSpPr>
              <a:spLocks noChangeShapeType="1"/>
            </p:cNvSpPr>
            <p:nvPr/>
          </p:nvSpPr>
          <p:spPr bwMode="auto">
            <a:xfrm flipV="1">
              <a:off x="2426" y="1616"/>
              <a:ext cx="90" cy="45"/>
            </a:xfrm>
            <a:prstGeom prst="line">
              <a:avLst/>
            </a:prstGeom>
            <a:noFill/>
            <a:ln w="9525">
              <a:solidFill>
                <a:schemeClr val="tx1"/>
              </a:solidFill>
              <a:miter lim="800000"/>
              <a:headEnd/>
              <a:tailEnd/>
            </a:ln>
            <a:effectLst/>
          </p:spPr>
          <p:txBody>
            <a:bodyPr wrap="none"/>
            <a:lstStyle/>
            <a:p>
              <a:endParaRPr lang="uk-UA"/>
            </a:p>
          </p:txBody>
        </p:sp>
        <p:sp>
          <p:nvSpPr>
            <p:cNvPr id="26" name="Line 31"/>
            <p:cNvSpPr>
              <a:spLocks noChangeShapeType="1"/>
            </p:cNvSpPr>
            <p:nvPr/>
          </p:nvSpPr>
          <p:spPr bwMode="auto">
            <a:xfrm flipV="1">
              <a:off x="3015" y="1707"/>
              <a:ext cx="90" cy="45"/>
            </a:xfrm>
            <a:prstGeom prst="line">
              <a:avLst/>
            </a:prstGeom>
            <a:noFill/>
            <a:ln w="9525">
              <a:solidFill>
                <a:schemeClr val="tx1"/>
              </a:solidFill>
              <a:miter lim="800000"/>
              <a:headEnd/>
              <a:tailEnd/>
            </a:ln>
            <a:effectLst/>
          </p:spPr>
          <p:txBody>
            <a:bodyPr wrap="none"/>
            <a:lstStyle/>
            <a:p>
              <a:endParaRPr lang="uk-UA"/>
            </a:p>
          </p:txBody>
        </p:sp>
        <p:sp>
          <p:nvSpPr>
            <p:cNvPr id="27" name="Line 32"/>
            <p:cNvSpPr>
              <a:spLocks noChangeShapeType="1"/>
            </p:cNvSpPr>
            <p:nvPr/>
          </p:nvSpPr>
          <p:spPr bwMode="auto">
            <a:xfrm>
              <a:off x="2516" y="1616"/>
              <a:ext cx="590" cy="0"/>
            </a:xfrm>
            <a:prstGeom prst="line">
              <a:avLst/>
            </a:prstGeom>
            <a:noFill/>
            <a:ln w="9525">
              <a:solidFill>
                <a:schemeClr val="tx1"/>
              </a:solidFill>
              <a:miter lim="800000"/>
              <a:headEnd/>
              <a:tailEnd/>
            </a:ln>
            <a:effectLst/>
          </p:spPr>
          <p:txBody>
            <a:bodyPr wrap="none"/>
            <a:lstStyle/>
            <a:p>
              <a:endParaRPr lang="uk-UA"/>
            </a:p>
          </p:txBody>
        </p:sp>
        <p:sp>
          <p:nvSpPr>
            <p:cNvPr id="28" name="Line 33"/>
            <p:cNvSpPr>
              <a:spLocks noChangeShapeType="1"/>
            </p:cNvSpPr>
            <p:nvPr/>
          </p:nvSpPr>
          <p:spPr bwMode="auto">
            <a:xfrm>
              <a:off x="3106" y="1616"/>
              <a:ext cx="0" cy="91"/>
            </a:xfrm>
            <a:prstGeom prst="line">
              <a:avLst/>
            </a:prstGeom>
            <a:noFill/>
            <a:ln w="9525">
              <a:solidFill>
                <a:schemeClr val="tx1"/>
              </a:solidFill>
              <a:miter lim="800000"/>
              <a:headEnd/>
              <a:tailEnd/>
            </a:ln>
            <a:effectLst/>
          </p:spPr>
          <p:txBody>
            <a:bodyPr wrap="none"/>
            <a:lstStyle/>
            <a:p>
              <a:endParaRPr lang="uk-UA"/>
            </a:p>
          </p:txBody>
        </p:sp>
        <p:sp>
          <p:nvSpPr>
            <p:cNvPr id="29" name="Rectangle 34"/>
            <p:cNvSpPr>
              <a:spLocks noChangeArrowheads="1"/>
            </p:cNvSpPr>
            <p:nvPr/>
          </p:nvSpPr>
          <p:spPr bwMode="auto">
            <a:xfrm>
              <a:off x="2471"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30" name="Rectangle 35"/>
            <p:cNvSpPr>
              <a:spLocks noChangeArrowheads="1"/>
            </p:cNvSpPr>
            <p:nvPr/>
          </p:nvSpPr>
          <p:spPr bwMode="auto">
            <a:xfrm>
              <a:off x="2517"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31" name="Rectangle 36"/>
            <p:cNvSpPr>
              <a:spLocks noChangeArrowheads="1"/>
            </p:cNvSpPr>
            <p:nvPr/>
          </p:nvSpPr>
          <p:spPr bwMode="auto">
            <a:xfrm>
              <a:off x="2561"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32" name="Rectangle 37"/>
            <p:cNvSpPr>
              <a:spLocks noChangeArrowheads="1"/>
            </p:cNvSpPr>
            <p:nvPr/>
          </p:nvSpPr>
          <p:spPr bwMode="auto">
            <a:xfrm>
              <a:off x="2607"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33" name="Rectangle 38"/>
            <p:cNvSpPr>
              <a:spLocks noChangeArrowheads="1"/>
            </p:cNvSpPr>
            <p:nvPr/>
          </p:nvSpPr>
          <p:spPr bwMode="auto">
            <a:xfrm>
              <a:off x="2675"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34" name="Rectangle 39"/>
            <p:cNvSpPr>
              <a:spLocks noChangeArrowheads="1"/>
            </p:cNvSpPr>
            <p:nvPr/>
          </p:nvSpPr>
          <p:spPr bwMode="auto">
            <a:xfrm>
              <a:off x="2721"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35" name="Rectangle 40"/>
            <p:cNvSpPr>
              <a:spLocks noChangeArrowheads="1"/>
            </p:cNvSpPr>
            <p:nvPr/>
          </p:nvSpPr>
          <p:spPr bwMode="auto">
            <a:xfrm>
              <a:off x="2765"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36" name="Rectangle 41"/>
            <p:cNvSpPr>
              <a:spLocks noChangeArrowheads="1"/>
            </p:cNvSpPr>
            <p:nvPr/>
          </p:nvSpPr>
          <p:spPr bwMode="auto">
            <a:xfrm>
              <a:off x="2811" y="1707"/>
              <a:ext cx="23" cy="23"/>
            </a:xfrm>
            <a:prstGeom prst="rect">
              <a:avLst/>
            </a:prstGeom>
            <a:solidFill>
              <a:schemeClr val="tx1"/>
            </a:solidFill>
            <a:ln w="9525">
              <a:solidFill>
                <a:schemeClr val="tx1"/>
              </a:solidFill>
              <a:miter lim="800000"/>
              <a:headEnd/>
              <a:tailEnd/>
            </a:ln>
            <a:effectLst/>
          </p:spPr>
          <p:txBody>
            <a:bodyPr wrap="none" anchor="ctr"/>
            <a:lstStyle/>
            <a:p>
              <a:endParaRPr lang="uk-UA"/>
            </a:p>
          </p:txBody>
        </p:sp>
        <p:sp>
          <p:nvSpPr>
            <p:cNvPr id="37" name="Line 42"/>
            <p:cNvSpPr>
              <a:spLocks noChangeShapeType="1"/>
            </p:cNvSpPr>
            <p:nvPr/>
          </p:nvSpPr>
          <p:spPr bwMode="auto">
            <a:xfrm flipV="1">
              <a:off x="3016" y="1616"/>
              <a:ext cx="90" cy="45"/>
            </a:xfrm>
            <a:prstGeom prst="line">
              <a:avLst/>
            </a:prstGeom>
            <a:noFill/>
            <a:ln w="9525">
              <a:solidFill>
                <a:schemeClr val="tx1"/>
              </a:solidFill>
              <a:miter lim="800000"/>
              <a:headEnd/>
              <a:tailEnd/>
            </a:ln>
            <a:effectLst/>
          </p:spPr>
          <p:txBody>
            <a:bodyPr wrap="none"/>
            <a:lstStyle/>
            <a:p>
              <a:endParaRPr lang="uk-UA"/>
            </a:p>
          </p:txBody>
        </p:sp>
      </p:grpSp>
      <p:sp>
        <p:nvSpPr>
          <p:cNvPr id="38" name="Text Box 44"/>
          <p:cNvSpPr txBox="1">
            <a:spLocks noChangeArrowheads="1"/>
          </p:cNvSpPr>
          <p:nvPr/>
        </p:nvSpPr>
        <p:spPr bwMode="auto">
          <a:xfrm>
            <a:off x="4213225" y="2205038"/>
            <a:ext cx="649538" cy="369332"/>
          </a:xfrm>
          <a:prstGeom prst="rect">
            <a:avLst/>
          </a:prstGeom>
          <a:noFill/>
          <a:ln w="9525">
            <a:noFill/>
            <a:miter lim="800000"/>
            <a:headEnd/>
            <a:tailEnd/>
          </a:ln>
          <a:effectLst/>
        </p:spPr>
        <p:txBody>
          <a:bodyPr wrap="none">
            <a:spAutoFit/>
          </a:bodyPr>
          <a:lstStyle/>
          <a:p>
            <a:pPr algn="ctr"/>
            <a:r>
              <a:rPr lang="ru-RU" dirty="0" err="1"/>
              <a:t>Міст</a:t>
            </a:r>
            <a:endParaRPr lang="ru-RU" dirty="0"/>
          </a:p>
        </p:txBody>
      </p:sp>
      <p:sp>
        <p:nvSpPr>
          <p:cNvPr id="39" name="Line 19"/>
          <p:cNvSpPr>
            <a:spLocks noChangeShapeType="1"/>
          </p:cNvSpPr>
          <p:nvPr/>
        </p:nvSpPr>
        <p:spPr bwMode="auto">
          <a:xfrm flipV="1">
            <a:off x="4860925" y="2347913"/>
            <a:ext cx="142875" cy="217487"/>
          </a:xfrm>
          <a:prstGeom prst="line">
            <a:avLst/>
          </a:prstGeom>
          <a:noFill/>
          <a:ln w="9525">
            <a:solidFill>
              <a:schemeClr val="tx1"/>
            </a:solidFill>
            <a:miter lim="800000"/>
            <a:headEnd/>
            <a:tailEnd/>
          </a:ln>
          <a:effectLst/>
        </p:spPr>
        <p:txBody>
          <a:bodyPr wrap="none"/>
          <a:lstStyle/>
          <a:p>
            <a:endParaRPr lang="uk-UA"/>
          </a:p>
        </p:txBody>
      </p:sp>
      <p:sp>
        <p:nvSpPr>
          <p:cNvPr id="40" name="Line 19"/>
          <p:cNvSpPr>
            <a:spLocks noChangeShapeType="1"/>
          </p:cNvSpPr>
          <p:nvPr/>
        </p:nvSpPr>
        <p:spPr bwMode="auto">
          <a:xfrm>
            <a:off x="4071934" y="2428868"/>
            <a:ext cx="428628" cy="142875"/>
          </a:xfrm>
          <a:prstGeom prst="line">
            <a:avLst/>
          </a:prstGeom>
          <a:noFill/>
          <a:ln w="9525">
            <a:solidFill>
              <a:schemeClr val="tx1"/>
            </a:solidFill>
            <a:miter lim="800000"/>
            <a:headEnd/>
            <a:tailEnd/>
          </a:ln>
          <a:effectLst/>
        </p:spPr>
        <p:txBody>
          <a:bodyPr wrap="none"/>
          <a:lstStyle/>
          <a:p>
            <a:endParaRPr lang="uk-UA"/>
          </a:p>
        </p:txBody>
      </p:sp>
      <p:sp>
        <p:nvSpPr>
          <p:cNvPr id="41" name="Cloud"/>
          <p:cNvSpPr>
            <a:spLocks noChangeAspect="1" noEditPoints="1" noChangeArrowheads="1"/>
          </p:cNvSpPr>
          <p:nvPr/>
        </p:nvSpPr>
        <p:spPr bwMode="auto">
          <a:xfrm>
            <a:off x="4932363" y="979488"/>
            <a:ext cx="2808287" cy="18827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ctr"/>
            <a:r>
              <a:rPr lang="ru-RU" sz="2000" dirty="0"/>
              <a:t>Среда передачи</a:t>
            </a:r>
          </a:p>
        </p:txBody>
      </p:sp>
      <p:grpSp>
        <p:nvGrpSpPr>
          <p:cNvPr id="42" name="Group 21"/>
          <p:cNvGrpSpPr>
            <a:grpSpLocks/>
          </p:cNvGrpSpPr>
          <p:nvPr/>
        </p:nvGrpSpPr>
        <p:grpSpPr bwMode="auto">
          <a:xfrm>
            <a:off x="7885113" y="2420938"/>
            <a:ext cx="647700" cy="792162"/>
            <a:chOff x="975" y="1298"/>
            <a:chExt cx="408" cy="499"/>
          </a:xfrm>
        </p:grpSpPr>
        <p:sp>
          <p:nvSpPr>
            <p:cNvPr id="43" name="Rectangle 22"/>
            <p:cNvSpPr>
              <a:spLocks noChangeArrowheads="1"/>
            </p:cNvSpPr>
            <p:nvPr/>
          </p:nvSpPr>
          <p:spPr bwMode="auto">
            <a:xfrm>
              <a:off x="975" y="1298"/>
              <a:ext cx="408" cy="317"/>
            </a:xfrm>
            <a:prstGeom prst="rect">
              <a:avLst/>
            </a:prstGeom>
            <a:noFill/>
            <a:ln w="9525">
              <a:solidFill>
                <a:schemeClr val="tx1"/>
              </a:solidFill>
              <a:miter lim="800000"/>
              <a:headEnd/>
              <a:tailEnd/>
            </a:ln>
            <a:effectLst/>
          </p:spPr>
          <p:txBody>
            <a:bodyPr wrap="none" anchor="ctr"/>
            <a:lstStyle/>
            <a:p>
              <a:endParaRPr lang="uk-UA"/>
            </a:p>
          </p:txBody>
        </p:sp>
        <p:sp>
          <p:nvSpPr>
            <p:cNvPr id="44" name="Rectangle 23"/>
            <p:cNvSpPr>
              <a:spLocks noChangeArrowheads="1"/>
            </p:cNvSpPr>
            <p:nvPr/>
          </p:nvSpPr>
          <p:spPr bwMode="auto">
            <a:xfrm>
              <a:off x="1020" y="1343"/>
              <a:ext cx="318" cy="227"/>
            </a:xfrm>
            <a:prstGeom prst="rect">
              <a:avLst/>
            </a:prstGeom>
            <a:noFill/>
            <a:ln w="9525">
              <a:solidFill>
                <a:schemeClr val="tx1"/>
              </a:solidFill>
              <a:miter lim="800000"/>
              <a:headEnd/>
              <a:tailEnd/>
            </a:ln>
            <a:effectLst/>
          </p:spPr>
          <p:txBody>
            <a:bodyPr wrap="none" anchor="ctr"/>
            <a:lstStyle/>
            <a:p>
              <a:pPr algn="ctr"/>
              <a:r>
                <a:rPr lang="en-US"/>
                <a:t>C</a:t>
              </a:r>
              <a:endParaRPr lang="ru-RU"/>
            </a:p>
          </p:txBody>
        </p:sp>
        <p:sp>
          <p:nvSpPr>
            <p:cNvPr id="45" name="Rectangle 24"/>
            <p:cNvSpPr>
              <a:spLocks noChangeArrowheads="1"/>
            </p:cNvSpPr>
            <p:nvPr/>
          </p:nvSpPr>
          <p:spPr bwMode="auto">
            <a:xfrm>
              <a:off x="1066" y="1615"/>
              <a:ext cx="226" cy="46"/>
            </a:xfrm>
            <a:prstGeom prst="rect">
              <a:avLst/>
            </a:prstGeom>
            <a:noFill/>
            <a:ln w="9525">
              <a:solidFill>
                <a:schemeClr val="tx1"/>
              </a:solidFill>
              <a:miter lim="800000"/>
              <a:headEnd/>
              <a:tailEnd/>
            </a:ln>
            <a:effectLst/>
          </p:spPr>
          <p:txBody>
            <a:bodyPr wrap="none" anchor="ctr"/>
            <a:lstStyle/>
            <a:p>
              <a:endParaRPr lang="uk-UA"/>
            </a:p>
          </p:txBody>
        </p:sp>
        <p:sp>
          <p:nvSpPr>
            <p:cNvPr id="46" name="Rectangle 25"/>
            <p:cNvSpPr>
              <a:spLocks noChangeArrowheads="1"/>
            </p:cNvSpPr>
            <p:nvPr/>
          </p:nvSpPr>
          <p:spPr bwMode="auto">
            <a:xfrm>
              <a:off x="975" y="1661"/>
              <a:ext cx="408" cy="136"/>
            </a:xfrm>
            <a:prstGeom prst="rect">
              <a:avLst/>
            </a:prstGeom>
            <a:noFill/>
            <a:ln w="9525">
              <a:solidFill>
                <a:schemeClr val="tx1"/>
              </a:solidFill>
              <a:miter lim="800000"/>
              <a:headEnd/>
              <a:tailEnd/>
            </a:ln>
            <a:effectLst/>
          </p:spPr>
          <p:txBody>
            <a:bodyPr wrap="none" anchor="ctr"/>
            <a:lstStyle/>
            <a:p>
              <a:endParaRPr lang="uk-UA"/>
            </a:p>
          </p:txBody>
        </p:sp>
        <p:sp>
          <p:nvSpPr>
            <p:cNvPr id="47" name="Rectangle 26"/>
            <p:cNvSpPr>
              <a:spLocks noChangeArrowheads="1"/>
            </p:cNvSpPr>
            <p:nvPr/>
          </p:nvSpPr>
          <p:spPr bwMode="auto">
            <a:xfrm>
              <a:off x="1020" y="1706"/>
              <a:ext cx="136" cy="45"/>
            </a:xfrm>
            <a:prstGeom prst="rect">
              <a:avLst/>
            </a:prstGeom>
            <a:noFill/>
            <a:ln w="9525">
              <a:solidFill>
                <a:schemeClr val="tx1"/>
              </a:solidFill>
              <a:miter lim="800000"/>
              <a:headEnd/>
              <a:tailEnd/>
            </a:ln>
            <a:effectLst/>
          </p:spPr>
          <p:txBody>
            <a:bodyPr wrap="none" anchor="ctr"/>
            <a:lstStyle/>
            <a:p>
              <a:endParaRPr lang="uk-UA"/>
            </a:p>
          </p:txBody>
        </p:sp>
      </p:grpSp>
      <p:sp>
        <p:nvSpPr>
          <p:cNvPr id="48" name="Line 27"/>
          <p:cNvSpPr>
            <a:spLocks noChangeShapeType="1"/>
          </p:cNvSpPr>
          <p:nvPr/>
        </p:nvSpPr>
        <p:spPr bwMode="auto">
          <a:xfrm>
            <a:off x="7308850" y="2493963"/>
            <a:ext cx="576263" cy="574675"/>
          </a:xfrm>
          <a:prstGeom prst="line">
            <a:avLst/>
          </a:prstGeom>
          <a:noFill/>
          <a:ln w="9525">
            <a:solidFill>
              <a:schemeClr val="tx1"/>
            </a:solidFill>
            <a:miter lim="800000"/>
            <a:headEnd/>
            <a:tailEnd/>
          </a:ln>
          <a:effectLst/>
        </p:spPr>
        <p:txBody>
          <a:bodyPr wrap="none"/>
          <a:lstStyle/>
          <a:p>
            <a:endParaRPr lang="uk-UA"/>
          </a:p>
        </p:txBody>
      </p:sp>
      <p:graphicFrame>
        <p:nvGraphicFramePr>
          <p:cNvPr id="49" name="Group 87"/>
          <p:cNvGraphicFramePr>
            <a:graphicFrameLocks noGrp="1"/>
          </p:cNvGraphicFramePr>
          <p:nvPr/>
        </p:nvGraphicFramePr>
        <p:xfrm>
          <a:off x="3563938" y="2852738"/>
          <a:ext cx="2376487" cy="1432560"/>
        </p:xfrm>
        <a:graphic>
          <a:graphicData uri="http://schemas.openxmlformats.org/drawingml/2006/table">
            <a:tbl>
              <a:tblPr/>
              <a:tblGrid>
                <a:gridCol w="1189037">
                  <a:extLst>
                    <a:ext uri="{9D8B030D-6E8A-4147-A177-3AD203B41FA5}">
                      <a16:colId xmlns:a16="http://schemas.microsoft.com/office/drawing/2014/main" val="20000"/>
                    </a:ext>
                  </a:extLst>
                </a:gridCol>
                <a:gridCol w="1187450">
                  <a:extLst>
                    <a:ext uri="{9D8B030D-6E8A-4147-A177-3AD203B41FA5}">
                      <a16:colId xmlns:a16="http://schemas.microsoft.com/office/drawing/2014/main" val="20001"/>
                    </a:ext>
                  </a:extLst>
                </a:gridCol>
              </a:tblGrid>
              <a:tr h="220663">
                <a:tc>
                  <a:txBody>
                    <a:bodyPr/>
                    <a:lstStyle/>
                    <a:p>
                      <a:pPr marL="0" marR="0" lvl="0" indent="0" algn="ctr" defTabSz="914400" rtl="0" eaLnBrk="1" fontAlgn="base" latinLnBrk="0" hangingPunct="1">
                        <a:lnSpc>
                          <a:spcPct val="100000"/>
                        </a:lnSpc>
                        <a:spcBef>
                          <a:spcPct val="20000"/>
                        </a:spcBef>
                        <a:spcAft>
                          <a:spcPct val="0"/>
                        </a:spcAft>
                        <a:buClr>
                          <a:srgbClr val="9A0000"/>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MAC-</a:t>
                      </a:r>
                      <a:r>
                        <a:rPr kumimoji="0" lang="ru-RU" sz="1400" b="0" i="0" u="none" strike="noStrike" cap="none" normalizeH="0" baseline="0" dirty="0">
                          <a:ln>
                            <a:noFill/>
                          </a:ln>
                          <a:solidFill>
                            <a:schemeClr val="tx1"/>
                          </a:solidFill>
                          <a:effectLst/>
                          <a:latin typeface="Verdana" pitchFamily="34" charset="0"/>
                        </a:rPr>
                        <a:t>адрес</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A0000"/>
                        </a:buClr>
                        <a:buSzTx/>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N </a:t>
                      </a:r>
                      <a:r>
                        <a:rPr kumimoji="0" lang="ru-RU" sz="1400" b="0" i="0" u="none" strike="noStrike" cap="none" normalizeH="0" baseline="0">
                          <a:ln>
                            <a:noFill/>
                          </a:ln>
                          <a:solidFill>
                            <a:schemeClr val="tx1"/>
                          </a:solidFill>
                          <a:effectLst/>
                          <a:latin typeface="Verdana" pitchFamily="34" charset="0"/>
                        </a:rPr>
                        <a:t>порта моста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p>
                      <a:pPr marL="0" marR="0" lvl="0" indent="0" algn="ctr" defTabSz="914400" rtl="0" eaLnBrk="1" fontAlgn="base" latinLnBrk="0" hangingPunct="1">
                        <a:lnSpc>
                          <a:spcPct val="100000"/>
                        </a:lnSpc>
                        <a:spcBef>
                          <a:spcPct val="20000"/>
                        </a:spcBef>
                        <a:spcAft>
                          <a:spcPct val="0"/>
                        </a:spcAft>
                        <a:buClr>
                          <a:srgbClr val="9A0000"/>
                        </a:buClr>
                        <a:buSzTx/>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MAC_A</a:t>
                      </a:r>
                      <a:endParaRPr kumimoji="0" lang="ru-RU" sz="14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A0000"/>
                        </a:buClr>
                        <a:buSzTx/>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1</a:t>
                      </a:r>
                      <a:endParaRPr kumimoji="0" lang="ru-RU" sz="1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2250">
                <a:tc>
                  <a:txBody>
                    <a:bodyPr/>
                    <a:lstStyle/>
                    <a:p>
                      <a:pPr marL="0" marR="0" lvl="0" indent="0" algn="ctr" defTabSz="914400" rtl="0" eaLnBrk="1" fontAlgn="base" latinLnBrk="0" hangingPunct="1">
                        <a:lnSpc>
                          <a:spcPct val="100000"/>
                        </a:lnSpc>
                        <a:spcBef>
                          <a:spcPct val="20000"/>
                        </a:spcBef>
                        <a:spcAft>
                          <a:spcPct val="0"/>
                        </a:spcAft>
                        <a:buClr>
                          <a:srgbClr val="9A0000"/>
                        </a:buClr>
                        <a:buSzTx/>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MAC_B</a:t>
                      </a:r>
                      <a:endParaRPr kumimoji="0" lang="ru-RU" sz="14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A0000"/>
                        </a:buClr>
                        <a:buSzTx/>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1</a:t>
                      </a:r>
                      <a:endParaRPr kumimoji="0" lang="ru-RU" sz="1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663">
                <a:tc>
                  <a:txBody>
                    <a:bodyPr/>
                    <a:lstStyle/>
                    <a:p>
                      <a:pPr marL="0" marR="0" lvl="0" indent="0" algn="ctr" defTabSz="914400" rtl="0" eaLnBrk="1" fontAlgn="base" latinLnBrk="0" hangingPunct="1">
                        <a:lnSpc>
                          <a:spcPct val="100000"/>
                        </a:lnSpc>
                        <a:spcBef>
                          <a:spcPct val="20000"/>
                        </a:spcBef>
                        <a:spcAft>
                          <a:spcPct val="0"/>
                        </a:spcAft>
                        <a:buClr>
                          <a:srgbClr val="9A0000"/>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MAC_C</a:t>
                      </a:r>
                      <a:endParaRPr kumimoji="0" lang="ru-RU"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A0000"/>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2</a:t>
                      </a:r>
                      <a:endParaRPr kumimoji="0" lang="ru-RU" sz="14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457200" y="277813"/>
            <a:ext cx="8229600" cy="579419"/>
          </a:xfrm>
        </p:spPr>
        <p:txBody>
          <a:bodyPr/>
          <a:lstStyle/>
          <a:p>
            <a:r>
              <a:rPr lang="ru-RU" sz="2800" dirty="0" err="1"/>
              <a:t>Міст</a:t>
            </a:r>
            <a:endParaRPr lang="uk-UA" sz="2800" i="1" dirty="0"/>
          </a:p>
        </p:txBody>
      </p:sp>
      <p:sp>
        <p:nvSpPr>
          <p:cNvPr id="768003" name="Rectangle 3"/>
          <p:cNvSpPr>
            <a:spLocks noGrp="1" noChangeArrowheads="1"/>
          </p:cNvSpPr>
          <p:nvPr>
            <p:ph idx="1"/>
          </p:nvPr>
        </p:nvSpPr>
        <p:spPr>
          <a:xfrm>
            <a:off x="457200" y="1214423"/>
            <a:ext cx="8229600" cy="4643469"/>
          </a:xfrm>
        </p:spPr>
        <p:txBody>
          <a:bodyPr/>
          <a:lstStyle/>
          <a:p>
            <a:pPr>
              <a:lnSpc>
                <a:spcPct val="80000"/>
              </a:lnSpc>
            </a:pPr>
            <a:r>
              <a:rPr lang="ru-RU" sz="2000" dirty="0"/>
              <a:t>При </a:t>
            </a:r>
            <a:r>
              <a:rPr lang="ru-RU" sz="2000" dirty="0" err="1"/>
              <a:t>надходженні</a:t>
            </a:r>
            <a:r>
              <a:rPr lang="ru-RU" sz="2000" dirty="0"/>
              <a:t> </a:t>
            </a:r>
            <a:r>
              <a:rPr lang="ru-RU" sz="2000" dirty="0" err="1"/>
              <a:t>наступного</a:t>
            </a:r>
            <a:r>
              <a:rPr lang="ru-RU" sz="2000" dirty="0"/>
              <a:t> кадру </a:t>
            </a:r>
            <a:r>
              <a:rPr lang="ru-RU" sz="2000" dirty="0" err="1"/>
              <a:t>міст</a:t>
            </a:r>
            <a:endParaRPr lang="ru-RU" sz="2000" dirty="0"/>
          </a:p>
          <a:p>
            <a:pPr lvl="1">
              <a:lnSpc>
                <a:spcPct val="80000"/>
              </a:lnSpc>
            </a:pPr>
            <a:r>
              <a:rPr lang="ru-RU" sz="1800" dirty="0" err="1"/>
              <a:t>Перевіряє</a:t>
            </a:r>
            <a:r>
              <a:rPr lang="ru-RU" sz="1800" dirty="0"/>
              <a:t> </a:t>
            </a:r>
            <a:r>
              <a:rPr lang="ru-RU" sz="1800" dirty="0" err="1"/>
              <a:t>коректність</a:t>
            </a:r>
            <a:r>
              <a:rPr lang="ru-RU" sz="1800" dirty="0"/>
              <a:t> кадру (</a:t>
            </a:r>
            <a:r>
              <a:rPr lang="ru-RU" sz="1800" dirty="0" err="1"/>
              <a:t>деякі</a:t>
            </a:r>
            <a:r>
              <a:rPr lang="ru-RU" sz="1800" dirty="0"/>
              <a:t> </a:t>
            </a:r>
            <a:r>
              <a:rPr lang="ru-RU" sz="1800" dirty="0" err="1"/>
              <a:t>кадри</a:t>
            </a:r>
            <a:r>
              <a:rPr lang="ru-RU" sz="1800" dirty="0"/>
              <a:t> </a:t>
            </a:r>
            <a:r>
              <a:rPr lang="ru-RU" sz="1800" dirty="0" err="1"/>
              <a:t>відкидаються</a:t>
            </a:r>
            <a:r>
              <a:rPr lang="ru-RU" sz="1800" dirty="0"/>
              <a:t>)</a:t>
            </a:r>
          </a:p>
          <a:p>
            <a:pPr lvl="1">
              <a:lnSpc>
                <a:spcPct val="80000"/>
              </a:lnSpc>
            </a:pPr>
            <a:r>
              <a:rPr lang="ru-RU" sz="1800" dirty="0" err="1"/>
              <a:t>Аналізує</a:t>
            </a:r>
            <a:r>
              <a:rPr lang="ru-RU" sz="1800" dirty="0"/>
              <a:t> адресу </a:t>
            </a:r>
            <a:r>
              <a:rPr lang="ru-RU" sz="1800" dirty="0" err="1"/>
              <a:t>отримувача</a:t>
            </a:r>
            <a:endParaRPr lang="ru-RU" sz="1800" dirty="0"/>
          </a:p>
          <a:p>
            <a:pPr lvl="2">
              <a:lnSpc>
                <a:spcPct val="80000"/>
              </a:lnSpc>
            </a:pPr>
            <a:r>
              <a:rPr lang="ru-RU" sz="1600" dirty="0" err="1"/>
              <a:t>Якщо</a:t>
            </a:r>
            <a:r>
              <a:rPr lang="ru-RU" sz="1600" dirty="0"/>
              <a:t> </a:t>
            </a:r>
            <a:r>
              <a:rPr lang="en-US" sz="1600" dirty="0"/>
              <a:t>MAC-</a:t>
            </a:r>
            <a:r>
              <a:rPr lang="ru-RU" sz="1600" dirty="0"/>
              <a:t>адреса </a:t>
            </a:r>
            <a:r>
              <a:rPr lang="ru-RU" sz="1600" dirty="0" err="1"/>
              <a:t>отримувача</a:t>
            </a:r>
            <a:r>
              <a:rPr lang="ru-RU" sz="1600" dirty="0"/>
              <a:t> </a:t>
            </a:r>
            <a:r>
              <a:rPr lang="ru-RU" sz="1600" dirty="0" err="1"/>
              <a:t>знаходиться</a:t>
            </a:r>
            <a:r>
              <a:rPr lang="ru-RU" sz="1600" dirty="0"/>
              <a:t> в тому ж </a:t>
            </a:r>
            <a:r>
              <a:rPr lang="ru-RU" sz="1600" dirty="0" err="1"/>
              <a:t>сегменті</a:t>
            </a:r>
            <a:r>
              <a:rPr lang="ru-RU" sz="1600" dirty="0"/>
              <a:t>, </a:t>
            </a:r>
            <a:r>
              <a:rPr lang="ru-RU" sz="1600" dirty="0" err="1"/>
              <a:t>із</a:t>
            </a:r>
            <a:r>
              <a:rPr lang="ru-RU" sz="1600" dirty="0"/>
              <a:t> </a:t>
            </a:r>
            <a:r>
              <a:rPr lang="ru-RU" sz="1600" dirty="0" err="1"/>
              <a:t>якого</a:t>
            </a:r>
            <a:r>
              <a:rPr lang="ru-RU" sz="1600" dirty="0"/>
              <a:t> </a:t>
            </a:r>
            <a:r>
              <a:rPr lang="ru-RU" sz="1600" dirty="0" err="1"/>
              <a:t>прийшов</a:t>
            </a:r>
            <a:r>
              <a:rPr lang="ru-RU" sz="1600" dirty="0"/>
              <a:t> кадр, мост </a:t>
            </a:r>
            <a:r>
              <a:rPr lang="ru-RU" sz="1600" dirty="0" err="1"/>
              <a:t>завершує</a:t>
            </a:r>
            <a:r>
              <a:rPr lang="ru-RU" sz="1600" dirty="0"/>
              <a:t> </a:t>
            </a:r>
            <a:r>
              <a:rPr lang="ru-RU" sz="1600" dirty="0" err="1"/>
              <a:t>обробку</a:t>
            </a:r>
            <a:r>
              <a:rPr lang="ru-RU" sz="1600" dirty="0"/>
              <a:t> кадра</a:t>
            </a:r>
          </a:p>
          <a:p>
            <a:pPr lvl="2">
              <a:lnSpc>
                <a:spcPct val="80000"/>
              </a:lnSpc>
            </a:pPr>
            <a:r>
              <a:rPr lang="ru-RU" sz="1600" dirty="0" err="1"/>
              <a:t>Якщо</a:t>
            </a:r>
            <a:r>
              <a:rPr lang="ru-RU" sz="1600" dirty="0"/>
              <a:t> </a:t>
            </a:r>
            <a:r>
              <a:rPr lang="en-US" sz="1600" dirty="0"/>
              <a:t>MAC-</a:t>
            </a:r>
            <a:r>
              <a:rPr lang="ru-RU" sz="1600" dirty="0"/>
              <a:t>адреса </a:t>
            </a:r>
            <a:r>
              <a:rPr lang="ru-RU" sz="1600" dirty="0" err="1"/>
              <a:t>отримувача</a:t>
            </a:r>
            <a:r>
              <a:rPr lang="ru-RU" sz="1600" dirty="0"/>
              <a:t> </a:t>
            </a:r>
            <a:r>
              <a:rPr lang="ru-RU" sz="1600" dirty="0" err="1"/>
              <a:t>знаходиться</a:t>
            </a:r>
            <a:r>
              <a:rPr lang="ru-RU" sz="1600" dirty="0"/>
              <a:t> в </a:t>
            </a:r>
            <a:r>
              <a:rPr lang="ru-RU" sz="1600" dirty="0" err="1"/>
              <a:t>іншому</a:t>
            </a:r>
            <a:r>
              <a:rPr lang="ru-RU" sz="1600" dirty="0"/>
              <a:t> </a:t>
            </a:r>
            <a:r>
              <a:rPr lang="ru-RU" sz="1600" dirty="0" err="1"/>
              <a:t>сегменті</a:t>
            </a:r>
            <a:r>
              <a:rPr lang="ru-RU" sz="1600" dirty="0"/>
              <a:t>, мост </a:t>
            </a:r>
            <a:r>
              <a:rPr lang="ru-RU" sz="1600" dirty="0" err="1"/>
              <a:t>передає</a:t>
            </a:r>
            <a:r>
              <a:rPr lang="ru-RU" sz="1600" dirty="0"/>
              <a:t> кадр в сегмент, к </a:t>
            </a:r>
            <a:r>
              <a:rPr lang="ru-RU" sz="1600" dirty="0" err="1"/>
              <a:t>якому</a:t>
            </a:r>
            <a:r>
              <a:rPr lang="ru-RU" sz="1600" dirty="0"/>
              <a:t> </a:t>
            </a:r>
            <a:r>
              <a:rPr lang="ru-RU" sz="1600" dirty="0" err="1"/>
              <a:t>підключений</a:t>
            </a:r>
            <a:r>
              <a:rPr lang="ru-RU" sz="1600" dirty="0"/>
              <a:t> </a:t>
            </a:r>
            <a:r>
              <a:rPr lang="ru-RU" sz="1600" dirty="0" err="1"/>
              <a:t>отримувач</a:t>
            </a:r>
            <a:endParaRPr lang="ru-RU" sz="1600" dirty="0"/>
          </a:p>
          <a:p>
            <a:pPr lvl="2">
              <a:lnSpc>
                <a:spcPct val="80000"/>
              </a:lnSpc>
            </a:pPr>
            <a:r>
              <a:rPr lang="ru-RU" sz="1600" dirty="0" err="1"/>
              <a:t>Якщо</a:t>
            </a:r>
            <a:r>
              <a:rPr lang="ru-RU" sz="1600" dirty="0"/>
              <a:t> </a:t>
            </a:r>
            <a:r>
              <a:rPr lang="ru-RU" sz="1600" dirty="0" err="1"/>
              <a:t>міст</a:t>
            </a:r>
            <a:r>
              <a:rPr lang="ru-RU" sz="1600" dirty="0"/>
              <a:t> не </a:t>
            </a:r>
            <a:r>
              <a:rPr lang="ru-RU" sz="1600" dirty="0" err="1"/>
              <a:t>може</a:t>
            </a:r>
            <a:r>
              <a:rPr lang="ru-RU" sz="1600" dirty="0"/>
              <a:t> </a:t>
            </a:r>
            <a:r>
              <a:rPr lang="ru-RU" sz="1600" dirty="0" err="1"/>
              <a:t>визначити</a:t>
            </a:r>
            <a:r>
              <a:rPr lang="ru-RU" sz="1600" dirty="0"/>
              <a:t> сегмент </a:t>
            </a:r>
            <a:r>
              <a:rPr lang="ru-RU" sz="1600" dirty="0" err="1"/>
              <a:t>отримувача</a:t>
            </a:r>
            <a:r>
              <a:rPr lang="ru-RU" sz="1600" dirty="0"/>
              <a:t> (</a:t>
            </a:r>
            <a:r>
              <a:rPr lang="ru-RU" sz="1600" dirty="0" err="1"/>
              <a:t>або</a:t>
            </a:r>
            <a:r>
              <a:rPr lang="ru-RU" sz="1600" dirty="0"/>
              <a:t> </a:t>
            </a:r>
            <a:r>
              <a:rPr lang="ru-RU" sz="1600" dirty="0" err="1"/>
              <a:t>використан</a:t>
            </a:r>
            <a:r>
              <a:rPr lang="ru-RU" sz="1600" dirty="0"/>
              <a:t> </a:t>
            </a:r>
            <a:r>
              <a:rPr lang="ru-RU" sz="1600" dirty="0" err="1"/>
              <a:t>групова</a:t>
            </a:r>
            <a:r>
              <a:rPr lang="ru-RU" sz="1600" dirty="0"/>
              <a:t> адреса), </a:t>
            </a:r>
            <a:r>
              <a:rPr lang="ru-RU" sz="1600" dirty="0" err="1"/>
              <a:t>він</a:t>
            </a:r>
            <a:r>
              <a:rPr lang="ru-RU" sz="1600" dirty="0"/>
              <a:t> </a:t>
            </a:r>
            <a:r>
              <a:rPr lang="ru-RU" sz="1600" dirty="0" err="1"/>
              <a:t>передає</a:t>
            </a:r>
            <a:r>
              <a:rPr lang="ru-RU" sz="1600" dirty="0"/>
              <a:t> кадр в </a:t>
            </a:r>
            <a:r>
              <a:rPr lang="ru-RU" sz="1600" dirty="0" err="1"/>
              <a:t>усі</a:t>
            </a:r>
            <a:r>
              <a:rPr lang="ru-RU" sz="1600" dirty="0"/>
              <a:t> </a:t>
            </a:r>
            <a:r>
              <a:rPr lang="ru-RU" sz="1600" dirty="0" err="1"/>
              <a:t>сегменти</a:t>
            </a:r>
            <a:r>
              <a:rPr lang="ru-RU" sz="1600" dirty="0"/>
              <a:t>, </a:t>
            </a:r>
            <a:r>
              <a:rPr lang="ru-RU" sz="1600" dirty="0" err="1"/>
              <a:t>крім</a:t>
            </a:r>
            <a:r>
              <a:rPr lang="ru-RU" sz="1600" dirty="0"/>
              <a:t> того, </a:t>
            </a:r>
            <a:r>
              <a:rPr lang="ru-RU" sz="1600" dirty="0" err="1"/>
              <a:t>з</a:t>
            </a:r>
            <a:r>
              <a:rPr lang="ru-RU" sz="1600" dirty="0"/>
              <a:t> </a:t>
            </a:r>
            <a:r>
              <a:rPr lang="ru-RU" sz="1600" dirty="0" err="1"/>
              <a:t>якого</a:t>
            </a:r>
            <a:r>
              <a:rPr lang="ru-RU" sz="1600" dirty="0"/>
              <a:t> </a:t>
            </a:r>
            <a:r>
              <a:rPr lang="ru-RU" sz="1600" dirty="0" err="1"/>
              <a:t>він</a:t>
            </a:r>
            <a:r>
              <a:rPr lang="ru-RU" sz="1600" dirty="0"/>
              <a:t> </a:t>
            </a:r>
            <a:r>
              <a:rPr lang="ru-RU" sz="1600" dirty="0" err="1"/>
              <a:t>був</a:t>
            </a:r>
            <a:r>
              <a:rPr lang="ru-RU" sz="1600" dirty="0"/>
              <a:t> </a:t>
            </a:r>
            <a:r>
              <a:rPr lang="ru-RU" sz="1600" dirty="0" err="1"/>
              <a:t>отриманий</a:t>
            </a:r>
            <a:endParaRPr lang="ru-RU" sz="1600" dirty="0"/>
          </a:p>
          <a:p>
            <a:pPr>
              <a:lnSpc>
                <a:spcPct val="80000"/>
              </a:lnSpc>
            </a:pPr>
            <a:r>
              <a:rPr lang="ru-RU" sz="2000" dirty="0"/>
              <a:t>Таким чином, </a:t>
            </a:r>
            <a:r>
              <a:rPr lang="ru-RU" sz="2000" dirty="0" err="1"/>
              <a:t>міст</a:t>
            </a:r>
            <a:r>
              <a:rPr lang="ru-RU" sz="2000" dirty="0"/>
              <a:t> </a:t>
            </a:r>
            <a:r>
              <a:rPr lang="ru-RU" sz="2000" dirty="0" err="1"/>
              <a:t>ефективно</a:t>
            </a:r>
            <a:r>
              <a:rPr lang="ru-RU" sz="2000" dirty="0"/>
              <a:t> </a:t>
            </a:r>
            <a:r>
              <a:rPr lang="ru-RU" sz="2000" dirty="0" err="1"/>
              <a:t>ізолює</a:t>
            </a:r>
            <a:r>
              <a:rPr lang="ru-RU" sz="2000" dirty="0"/>
              <a:t> </a:t>
            </a:r>
            <a:r>
              <a:rPr lang="ru-RU" sz="2000" dirty="0" err="1"/>
              <a:t>локальні</a:t>
            </a:r>
            <a:r>
              <a:rPr lang="ru-RU" sz="2000" dirty="0"/>
              <a:t> </a:t>
            </a:r>
            <a:r>
              <a:rPr lang="ru-RU" sz="2000" dirty="0" err="1"/>
              <a:t>трафіки</a:t>
            </a:r>
            <a:r>
              <a:rPr lang="ru-RU" sz="2000" dirty="0"/>
              <a:t> </a:t>
            </a:r>
            <a:r>
              <a:rPr lang="ru-RU" sz="2000" dirty="0" err="1"/>
              <a:t>сегментів</a:t>
            </a:r>
            <a:endParaRPr lang="ru-RU" sz="2000" dirty="0"/>
          </a:p>
          <a:p>
            <a:pPr>
              <a:lnSpc>
                <a:spcPct val="80000"/>
              </a:lnSpc>
            </a:pPr>
            <a:r>
              <a:rPr lang="ru-RU" sz="2000" dirty="0" err="1"/>
              <a:t>Комутуючі</a:t>
            </a:r>
            <a:r>
              <a:rPr lang="ru-RU" sz="2000" dirty="0"/>
              <a:t> </a:t>
            </a:r>
            <a:r>
              <a:rPr lang="ru-RU" sz="2000" dirty="0" err="1"/>
              <a:t>концентратори</a:t>
            </a:r>
            <a:r>
              <a:rPr lang="ru-RU" sz="2000" dirty="0"/>
              <a:t> (</a:t>
            </a:r>
            <a:r>
              <a:rPr lang="ru-RU" sz="2000" i="1" dirty="0" err="1"/>
              <a:t>Switched</a:t>
            </a:r>
            <a:r>
              <a:rPr lang="ru-RU" sz="2000" i="1" dirty="0"/>
              <a:t> </a:t>
            </a:r>
            <a:r>
              <a:rPr lang="ru-RU" sz="2000" i="1" dirty="0" err="1"/>
              <a:t>Hubs</a:t>
            </a:r>
            <a:r>
              <a:rPr lang="ru-RU" sz="2000" dirty="0"/>
              <a:t>) </a:t>
            </a:r>
            <a:r>
              <a:rPr lang="ru-RU" sz="2000" dirty="0" err="1"/>
              <a:t>або</a:t>
            </a:r>
            <a:r>
              <a:rPr lang="ru-RU" sz="2000" dirty="0"/>
              <a:t> </a:t>
            </a:r>
            <a:r>
              <a:rPr lang="ru-RU" sz="2000" dirty="0" err="1"/>
              <a:t>комутатори</a:t>
            </a:r>
            <a:r>
              <a:rPr lang="ru-RU" sz="2000" dirty="0"/>
              <a:t> (</a:t>
            </a:r>
            <a:r>
              <a:rPr lang="ru-RU" sz="2000" i="1" dirty="0" err="1"/>
              <a:t>Switches</a:t>
            </a:r>
            <a:r>
              <a:rPr lang="ru-RU" sz="2000" dirty="0"/>
              <a:t>) в </a:t>
            </a:r>
            <a:r>
              <a:rPr lang="ru-RU" sz="2000" dirty="0" err="1"/>
              <a:t>першому</a:t>
            </a:r>
            <a:r>
              <a:rPr lang="ru-RU" sz="2000" dirty="0"/>
              <a:t> </a:t>
            </a:r>
            <a:r>
              <a:rPr lang="ru-RU" sz="2000" dirty="0" err="1"/>
              <a:t>наближенні</a:t>
            </a:r>
            <a:r>
              <a:rPr lang="ru-RU" sz="2000" dirty="0"/>
              <a:t> </a:t>
            </a:r>
            <a:r>
              <a:rPr lang="ru-RU" sz="2000" dirty="0" err="1"/>
              <a:t>можуть</a:t>
            </a:r>
            <a:r>
              <a:rPr lang="ru-RU" sz="2000" dirty="0"/>
              <a:t> </a:t>
            </a:r>
            <a:r>
              <a:rPr lang="ru-RU" sz="2000" dirty="0" err="1"/>
              <a:t>розглядатися</a:t>
            </a:r>
            <a:r>
              <a:rPr lang="ru-RU" sz="2000" dirty="0"/>
              <a:t> як </a:t>
            </a:r>
            <a:r>
              <a:rPr lang="ru-RU" sz="2000" dirty="0" err="1"/>
              <a:t>багатопортові</a:t>
            </a:r>
            <a:r>
              <a:rPr lang="ru-RU" sz="2000" dirty="0"/>
              <a:t> </a:t>
            </a:r>
            <a:r>
              <a:rPr lang="ru-RU" sz="2000" dirty="0" err="1"/>
              <a:t>простіші</a:t>
            </a:r>
            <a:r>
              <a:rPr lang="ru-RU" sz="2000" dirty="0"/>
              <a:t> та </a:t>
            </a:r>
            <a:r>
              <a:rPr lang="ru-RU" sz="2000" dirty="0" err="1"/>
              <a:t>дуже</a:t>
            </a:r>
            <a:r>
              <a:rPr lang="ru-RU" sz="2000" dirty="0"/>
              <a:t> </a:t>
            </a:r>
            <a:r>
              <a:rPr lang="ru-RU" sz="2000" dirty="0" err="1"/>
              <a:t>швидкі</a:t>
            </a:r>
            <a:r>
              <a:rPr lang="ru-RU" sz="2000" dirty="0"/>
              <a:t> мости</a:t>
            </a:r>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96889B76-B4BC-4C68-9206-2A3F3C7A4D47}" type="slidenum">
              <a:rPr lang="ru-RU" altLang="en-US"/>
              <a:pPr/>
              <a:t>172</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457200" y="277813"/>
            <a:ext cx="8229600" cy="579419"/>
          </a:xfrm>
        </p:spPr>
        <p:txBody>
          <a:bodyPr/>
          <a:lstStyle/>
          <a:p>
            <a:r>
              <a:rPr lang="ru-RU" sz="2800" dirty="0" err="1"/>
              <a:t>Маршрутизатор</a:t>
            </a:r>
            <a:endParaRPr lang="uk-UA" sz="2800" dirty="0"/>
          </a:p>
        </p:txBody>
      </p:sp>
      <p:sp>
        <p:nvSpPr>
          <p:cNvPr id="770051" name="Rectangle 3"/>
          <p:cNvSpPr>
            <a:spLocks noGrp="1" noChangeArrowheads="1"/>
          </p:cNvSpPr>
          <p:nvPr>
            <p:ph idx="1"/>
          </p:nvPr>
        </p:nvSpPr>
        <p:spPr>
          <a:xfrm>
            <a:off x="457200" y="928670"/>
            <a:ext cx="8229600" cy="5286412"/>
          </a:xfrm>
        </p:spPr>
        <p:txBody>
          <a:bodyPr/>
          <a:lstStyle/>
          <a:p>
            <a:r>
              <a:rPr lang="uk-UA" sz="2000" dirty="0"/>
              <a:t>Задачею </a:t>
            </a:r>
            <a:r>
              <a:rPr lang="uk-UA" sz="2000" b="1" i="1" dirty="0"/>
              <a:t>маршрутизатора</a:t>
            </a:r>
            <a:r>
              <a:rPr lang="uk-UA" sz="2000" dirty="0"/>
              <a:t> є забезпечення взаємодії комунікаційних </a:t>
            </a:r>
            <a:r>
              <a:rPr lang="uk-UA" sz="2000" dirty="0" err="1"/>
              <a:t>підмереж</a:t>
            </a:r>
            <a:r>
              <a:rPr lang="uk-UA" sz="2000" dirty="0"/>
              <a:t>. Вони характеризуються лише трьома рівнями протоколів.</a:t>
            </a:r>
          </a:p>
          <a:p>
            <a:r>
              <a:rPr lang="uk-UA" sz="2000" dirty="0"/>
              <a:t>Як випливає з малюнка, маршрутизатор "не знає" протоколів рівнів 4 - 7 і є прозорим для них. </a:t>
            </a:r>
          </a:p>
          <a:p>
            <a:r>
              <a:rPr lang="uk-UA" sz="2000" dirty="0"/>
              <a:t>У його задачу входить перетворення протоколів трьох нижніх рівнів. </a:t>
            </a:r>
          </a:p>
          <a:p>
            <a:r>
              <a:rPr lang="uk-UA" sz="2000" dirty="0"/>
              <a:t>В інформаційних мережах маршрутизатори зв'язують частини комунікаційної </a:t>
            </a:r>
            <a:r>
              <a:rPr lang="uk-UA" sz="2000" dirty="0" err="1"/>
              <a:t>підмережі</a:t>
            </a:r>
            <a:r>
              <a:rPr lang="uk-UA" sz="2000" dirty="0"/>
              <a:t>, у яких використовуються однакові протоколи рівнів 1 - 3. У цих випадках у маршрутизаторах, що називаються вузлами комутації пакетів, перетворення протоколів не виконується. Тут мережні процеси здійснюють лише комутацію і маршрутизацію інформації. У з'єднувальних вузлами </a:t>
            </a:r>
            <a:r>
              <a:rPr lang="uk-UA" sz="2000" dirty="0" err="1"/>
              <a:t>підмережах</a:t>
            </a:r>
            <a:r>
              <a:rPr lang="uk-UA" sz="2000" dirty="0"/>
              <a:t> повинна бути здійснена загальна адресація абонентських систем.</a:t>
            </a:r>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0BB74A02-89E6-4C79-89B0-47F3A1F6285E}" type="slidenum">
              <a:rPr lang="ru-RU" altLang="en-US"/>
              <a:pPr/>
              <a:t>173</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457200" y="277813"/>
            <a:ext cx="8229600" cy="650857"/>
          </a:xfrm>
        </p:spPr>
        <p:txBody>
          <a:bodyPr/>
          <a:lstStyle/>
          <a:p>
            <a:r>
              <a:rPr lang="ru-RU" sz="3200" dirty="0"/>
              <a:t>Шлюз</a:t>
            </a:r>
            <a:endParaRPr lang="uk-UA"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1570E33F-CA77-4155-9C0F-E729440A1DB1}" type="slidenum">
              <a:rPr lang="ru-RU" altLang="en-US"/>
              <a:pPr/>
              <a:t>174</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8" name="Содержимое 7"/>
          <p:cNvSpPr>
            <a:spLocks noGrp="1"/>
          </p:cNvSpPr>
          <p:nvPr>
            <p:ph idx="1"/>
          </p:nvPr>
        </p:nvSpPr>
        <p:spPr>
          <a:xfrm>
            <a:off x="457200" y="1071546"/>
            <a:ext cx="8229600" cy="5059379"/>
          </a:xfrm>
        </p:spPr>
        <p:txBody>
          <a:bodyPr/>
          <a:lstStyle/>
          <a:p>
            <a:r>
              <a:rPr lang="ru-RU" sz="2000" dirty="0"/>
              <a:t>Шлюз – </a:t>
            </a:r>
            <a:r>
              <a:rPr lang="ru-RU" sz="2000" dirty="0" err="1"/>
              <a:t>пристрій</a:t>
            </a:r>
            <a:r>
              <a:rPr lang="ru-RU" sz="2000" dirty="0"/>
              <a:t> для об</a:t>
            </a:r>
            <a:r>
              <a:rPr lang="en-US" sz="2000" dirty="0"/>
              <a:t>’</a:t>
            </a:r>
            <a:r>
              <a:rPr lang="uk-UA" sz="2000" dirty="0"/>
              <a:t>є</a:t>
            </a:r>
            <a:r>
              <a:rPr lang="ru-RU" sz="2000" dirty="0" err="1"/>
              <a:t>днання</a:t>
            </a:r>
            <a:r>
              <a:rPr lang="ru-RU" sz="2000" dirty="0"/>
              <a:t> мереж, </a:t>
            </a:r>
            <a:r>
              <a:rPr lang="ru-RU" sz="2000" dirty="0" err="1"/>
              <a:t>які</a:t>
            </a:r>
            <a:r>
              <a:rPr lang="ru-RU" sz="2000" dirty="0"/>
              <a:t> </a:t>
            </a:r>
            <a:r>
              <a:rPr lang="ru-RU" sz="2000" dirty="0" err="1"/>
              <a:t>використовують</a:t>
            </a:r>
            <a:r>
              <a:rPr lang="ru-RU" sz="2000" dirty="0"/>
              <a:t> </a:t>
            </a:r>
            <a:r>
              <a:rPr lang="ru-RU" sz="2000" dirty="0" err="1"/>
              <a:t>різні</a:t>
            </a:r>
            <a:r>
              <a:rPr lang="ru-RU" sz="2000" dirty="0"/>
              <a:t> стеки </a:t>
            </a:r>
            <a:r>
              <a:rPr lang="ru-RU" sz="2000" dirty="0" err="1"/>
              <a:t>протоколів</a:t>
            </a:r>
            <a:r>
              <a:rPr lang="ru-RU" sz="2000" dirty="0"/>
              <a:t> </a:t>
            </a:r>
            <a:r>
              <a:rPr lang="ru-RU" sz="2000" dirty="0" err="1"/>
              <a:t>або</a:t>
            </a:r>
            <a:r>
              <a:rPr lang="ru-RU" sz="2000" dirty="0"/>
              <a:t> </a:t>
            </a:r>
            <a:r>
              <a:rPr lang="ru-RU" sz="2000" dirty="0" err="1"/>
              <a:t>окремі</a:t>
            </a:r>
            <a:r>
              <a:rPr lang="ru-RU" sz="2000" dirty="0"/>
              <a:t> </a:t>
            </a:r>
            <a:r>
              <a:rPr lang="ru-RU" sz="2000" dirty="0" err="1"/>
              <a:t>протоколи</a:t>
            </a:r>
            <a:r>
              <a:rPr lang="ru-RU" sz="2000" dirty="0"/>
              <a:t>. Шлюз </a:t>
            </a:r>
            <a:r>
              <a:rPr lang="ru-RU" sz="2000" dirty="0" err="1"/>
              <a:t>може</a:t>
            </a:r>
            <a:r>
              <a:rPr lang="ru-RU" sz="2000" dirty="0"/>
              <a:t> </a:t>
            </a:r>
            <a:r>
              <a:rPr lang="ru-RU" sz="2000" dirty="0" err="1"/>
              <a:t>працювати</a:t>
            </a:r>
            <a:r>
              <a:rPr lang="ru-RU" sz="2000" dirty="0"/>
              <a:t> на </a:t>
            </a:r>
            <a:r>
              <a:rPr lang="ru-RU" sz="2000" dirty="0" err="1"/>
              <a:t>всіх</a:t>
            </a:r>
            <a:r>
              <a:rPr lang="ru-RU" sz="2000" dirty="0"/>
              <a:t> </a:t>
            </a:r>
            <a:r>
              <a:rPr lang="ru-RU" sz="2000" dirty="0" err="1"/>
              <a:t>рівнях</a:t>
            </a:r>
            <a:r>
              <a:rPr lang="ru-RU" sz="2000" dirty="0"/>
              <a:t> </a:t>
            </a:r>
            <a:r>
              <a:rPr lang="ru-RU" sz="2000" dirty="0" err="1"/>
              <a:t>моделі</a:t>
            </a:r>
            <a:r>
              <a:rPr lang="ru-RU" sz="2000" dirty="0"/>
              <a:t> ISO/OSI</a:t>
            </a:r>
          </a:p>
          <a:p>
            <a:r>
              <a:rPr lang="ru-RU" sz="2000" dirty="0"/>
              <a:t>Шлюзы </a:t>
            </a:r>
            <a:r>
              <a:rPr lang="ru-RU" sz="2000" dirty="0" err="1"/>
              <a:t>використовуються</a:t>
            </a:r>
            <a:r>
              <a:rPr lang="ru-RU" sz="2000" dirty="0"/>
              <a:t> для </a:t>
            </a:r>
            <a:r>
              <a:rPr lang="ru-RU" sz="2000" dirty="0" err="1"/>
              <a:t>зв</a:t>
            </a:r>
            <a:r>
              <a:rPr lang="en-US" sz="2000" dirty="0"/>
              <a:t>’</a:t>
            </a:r>
            <a:r>
              <a:rPr lang="uk-UA" sz="2000" dirty="0" err="1"/>
              <a:t>язку</a:t>
            </a:r>
            <a:r>
              <a:rPr lang="ru-RU" sz="2000" dirty="0"/>
              <a:t> систем, </a:t>
            </a:r>
            <a:r>
              <a:rPr lang="ru-RU" sz="2000" dirty="0" err="1"/>
              <a:t>які</a:t>
            </a:r>
            <a:r>
              <a:rPr lang="ru-RU" sz="2000" dirty="0"/>
              <a:t> </a:t>
            </a:r>
            <a:r>
              <a:rPr lang="ru-RU" sz="2000" dirty="0" err="1"/>
              <a:t>використовують</a:t>
            </a:r>
            <a:r>
              <a:rPr lang="ru-RU" sz="2000" dirty="0"/>
              <a:t> </a:t>
            </a:r>
            <a:r>
              <a:rPr lang="ru-RU" sz="2000" dirty="0" err="1"/>
              <a:t>різні</a:t>
            </a:r>
            <a:r>
              <a:rPr lang="ru-RU" sz="2000" dirty="0"/>
              <a:t> </a:t>
            </a:r>
            <a:r>
              <a:rPr lang="ru-RU" sz="2000" dirty="0" err="1"/>
              <a:t>структури</a:t>
            </a:r>
            <a:r>
              <a:rPr lang="ru-RU" sz="2000" dirty="0"/>
              <a:t> </a:t>
            </a:r>
            <a:r>
              <a:rPr lang="ru-RU" sz="2000" dirty="0" err="1"/>
              <a:t>і</a:t>
            </a:r>
            <a:r>
              <a:rPr lang="ru-RU" sz="2000" dirty="0"/>
              <a:t> </a:t>
            </a:r>
            <a:r>
              <a:rPr lang="ru-RU" sz="2000" dirty="0" err="1"/>
              <a:t>формати</a:t>
            </a:r>
            <a:r>
              <a:rPr lang="ru-RU" sz="2000" dirty="0"/>
              <a:t> </a:t>
            </a:r>
            <a:r>
              <a:rPr lang="ru-RU" sz="2000" dirty="0" err="1"/>
              <a:t>даних</a:t>
            </a:r>
            <a:r>
              <a:rPr lang="ru-RU" sz="2000" dirty="0"/>
              <a:t>, </a:t>
            </a:r>
            <a:r>
              <a:rPr lang="ru-RU" sz="2000" dirty="0" err="1"/>
              <a:t>кодіровки</a:t>
            </a:r>
            <a:r>
              <a:rPr lang="ru-RU" sz="2000" dirty="0"/>
              <a:t>, </a:t>
            </a:r>
            <a:r>
              <a:rPr lang="ru-RU" sz="2000" dirty="0" err="1"/>
              <a:t>мають</a:t>
            </a:r>
            <a:r>
              <a:rPr lang="ru-RU" sz="2000" dirty="0"/>
              <a:t> </a:t>
            </a:r>
            <a:r>
              <a:rPr lang="ru-RU" sz="2000" dirty="0" err="1"/>
              <a:t>різну</a:t>
            </a:r>
            <a:r>
              <a:rPr lang="ru-RU" sz="2000" dirty="0"/>
              <a:t> </a:t>
            </a:r>
            <a:r>
              <a:rPr lang="ru-RU" sz="2000" dirty="0" err="1"/>
              <a:t>архітектуру</a:t>
            </a:r>
            <a:r>
              <a:rPr lang="ru-RU" sz="2000" dirty="0"/>
              <a:t> </a:t>
            </a:r>
            <a:r>
              <a:rPr lang="ru-RU" sz="2000" dirty="0" err="1"/>
              <a:t>і</a:t>
            </a:r>
            <a:r>
              <a:rPr lang="ru-RU" sz="2000" dirty="0"/>
              <a:t> так </a:t>
            </a:r>
            <a:r>
              <a:rPr lang="ru-RU" sz="2000" dirty="0" err="1"/>
              <a:t>далі</a:t>
            </a:r>
            <a:endParaRPr lang="ru-RU" sz="2000" dirty="0"/>
          </a:p>
          <a:p>
            <a:pPr algn="just">
              <a:buNone/>
            </a:pPr>
            <a:endParaRPr lang="uk-UA" sz="20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277813"/>
            <a:ext cx="8229600" cy="650857"/>
          </a:xfrm>
        </p:spPr>
        <p:txBody>
          <a:bodyPr/>
          <a:lstStyle/>
          <a:p>
            <a:pPr lvl="0"/>
            <a:r>
              <a:rPr lang="ru-RU" sz="3200" dirty="0">
                <a:solidFill>
                  <a:schemeClr val="tx1"/>
                </a:solidFill>
              </a:rPr>
              <a:t>Шлюз</a:t>
            </a:r>
            <a:br>
              <a:rPr lang="ru-RU" sz="3200" dirty="0">
                <a:solidFill>
                  <a:schemeClr val="tx1"/>
                </a:solidFill>
              </a:rPr>
            </a:br>
            <a:r>
              <a:rPr lang="uk-UA" b="1" dirty="0"/>
              <a:t> </a:t>
            </a:r>
            <a:endParaRPr lang="uk-UA"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4743309D-C9E9-4BB4-9294-7C40A7E88DDA}" type="slidenum">
              <a:rPr lang="ru-RU" altLang="en-US"/>
              <a:pPr/>
              <a:t>175</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9" name="Rectangle 4"/>
          <p:cNvSpPr>
            <a:spLocks noChangeArrowheads="1"/>
          </p:cNvSpPr>
          <p:nvPr/>
        </p:nvSpPr>
        <p:spPr bwMode="auto">
          <a:xfrm>
            <a:off x="1031886" y="4143380"/>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10" name="Rectangle 5"/>
          <p:cNvSpPr>
            <a:spLocks noChangeArrowheads="1"/>
          </p:cNvSpPr>
          <p:nvPr/>
        </p:nvSpPr>
        <p:spPr bwMode="auto">
          <a:xfrm>
            <a:off x="1031886" y="4359280"/>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11" name="Rectangle 6"/>
          <p:cNvSpPr>
            <a:spLocks noChangeArrowheads="1"/>
          </p:cNvSpPr>
          <p:nvPr/>
        </p:nvSpPr>
        <p:spPr bwMode="auto">
          <a:xfrm>
            <a:off x="1031886" y="4576768"/>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12" name="Rectangle 7"/>
          <p:cNvSpPr>
            <a:spLocks noChangeArrowheads="1"/>
          </p:cNvSpPr>
          <p:nvPr/>
        </p:nvSpPr>
        <p:spPr bwMode="auto">
          <a:xfrm>
            <a:off x="1031886" y="4792668"/>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13" name="Rectangle 8"/>
          <p:cNvSpPr>
            <a:spLocks noChangeArrowheads="1"/>
          </p:cNvSpPr>
          <p:nvPr/>
        </p:nvSpPr>
        <p:spPr bwMode="auto">
          <a:xfrm>
            <a:off x="1031886" y="5008568"/>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14" name="Rectangle 9"/>
          <p:cNvSpPr>
            <a:spLocks noChangeArrowheads="1"/>
          </p:cNvSpPr>
          <p:nvPr/>
        </p:nvSpPr>
        <p:spPr bwMode="auto">
          <a:xfrm>
            <a:off x="1031886" y="5224468"/>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15" name="Rectangle 10"/>
          <p:cNvSpPr>
            <a:spLocks noChangeArrowheads="1"/>
          </p:cNvSpPr>
          <p:nvPr/>
        </p:nvSpPr>
        <p:spPr bwMode="auto">
          <a:xfrm>
            <a:off x="1031886" y="5440368"/>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16" name="Rectangle 11"/>
          <p:cNvSpPr>
            <a:spLocks noChangeArrowheads="1"/>
          </p:cNvSpPr>
          <p:nvPr/>
        </p:nvSpPr>
        <p:spPr bwMode="auto">
          <a:xfrm>
            <a:off x="3143240" y="4143380"/>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17" name="Rectangle 12"/>
          <p:cNvSpPr>
            <a:spLocks noChangeArrowheads="1"/>
          </p:cNvSpPr>
          <p:nvPr/>
        </p:nvSpPr>
        <p:spPr bwMode="auto">
          <a:xfrm>
            <a:off x="3143240" y="4357694"/>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18" name="Rectangle 13"/>
          <p:cNvSpPr>
            <a:spLocks noChangeArrowheads="1"/>
          </p:cNvSpPr>
          <p:nvPr/>
        </p:nvSpPr>
        <p:spPr bwMode="auto">
          <a:xfrm>
            <a:off x="3143240" y="4572008"/>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19" name="Rectangle 14"/>
          <p:cNvSpPr>
            <a:spLocks noChangeArrowheads="1"/>
          </p:cNvSpPr>
          <p:nvPr/>
        </p:nvSpPr>
        <p:spPr bwMode="auto">
          <a:xfrm>
            <a:off x="3143240" y="4786322"/>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20" name="Rectangle 15"/>
          <p:cNvSpPr>
            <a:spLocks noChangeArrowheads="1"/>
          </p:cNvSpPr>
          <p:nvPr/>
        </p:nvSpPr>
        <p:spPr bwMode="auto">
          <a:xfrm>
            <a:off x="3143240" y="5000636"/>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21" name="Rectangle 16"/>
          <p:cNvSpPr>
            <a:spLocks noChangeArrowheads="1"/>
          </p:cNvSpPr>
          <p:nvPr/>
        </p:nvSpPr>
        <p:spPr bwMode="auto">
          <a:xfrm>
            <a:off x="3143240" y="5214950"/>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22" name="Rectangle 17"/>
          <p:cNvSpPr>
            <a:spLocks noChangeArrowheads="1"/>
          </p:cNvSpPr>
          <p:nvPr/>
        </p:nvSpPr>
        <p:spPr bwMode="auto">
          <a:xfrm>
            <a:off x="3143240" y="5429264"/>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23" name="Rectangle 18"/>
          <p:cNvSpPr>
            <a:spLocks noChangeArrowheads="1"/>
          </p:cNvSpPr>
          <p:nvPr/>
        </p:nvSpPr>
        <p:spPr bwMode="auto">
          <a:xfrm>
            <a:off x="2039949" y="5440368"/>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24" name="Line 19"/>
          <p:cNvSpPr>
            <a:spLocks noChangeShapeType="1"/>
          </p:cNvSpPr>
          <p:nvPr/>
        </p:nvSpPr>
        <p:spPr bwMode="auto">
          <a:xfrm>
            <a:off x="1679586" y="4216405"/>
            <a:ext cx="0" cy="1368425"/>
          </a:xfrm>
          <a:prstGeom prst="line">
            <a:avLst/>
          </a:prstGeom>
          <a:noFill/>
          <a:ln w="9525">
            <a:solidFill>
              <a:schemeClr val="tx1"/>
            </a:solidFill>
            <a:miter lim="800000"/>
            <a:headEnd/>
            <a:tailEnd/>
          </a:ln>
          <a:effectLst/>
        </p:spPr>
        <p:txBody>
          <a:bodyPr wrap="none"/>
          <a:lstStyle/>
          <a:p>
            <a:endParaRPr lang="uk-UA"/>
          </a:p>
        </p:txBody>
      </p:sp>
      <p:sp>
        <p:nvSpPr>
          <p:cNvPr id="25" name="Line 20"/>
          <p:cNvSpPr>
            <a:spLocks noChangeShapeType="1"/>
          </p:cNvSpPr>
          <p:nvPr/>
        </p:nvSpPr>
        <p:spPr bwMode="auto">
          <a:xfrm flipH="1">
            <a:off x="1679586" y="5584830"/>
            <a:ext cx="287338" cy="0"/>
          </a:xfrm>
          <a:prstGeom prst="line">
            <a:avLst/>
          </a:prstGeom>
          <a:noFill/>
          <a:ln w="9525">
            <a:solidFill>
              <a:schemeClr val="tx1"/>
            </a:solidFill>
            <a:miter lim="800000"/>
            <a:headEnd/>
            <a:tailEnd/>
          </a:ln>
          <a:effectLst/>
        </p:spPr>
        <p:txBody>
          <a:bodyPr wrap="none"/>
          <a:lstStyle/>
          <a:p>
            <a:endParaRPr lang="uk-UA"/>
          </a:p>
        </p:txBody>
      </p:sp>
      <p:sp>
        <p:nvSpPr>
          <p:cNvPr id="26" name="Line 21"/>
          <p:cNvSpPr>
            <a:spLocks noChangeShapeType="1"/>
          </p:cNvSpPr>
          <p:nvPr/>
        </p:nvSpPr>
        <p:spPr bwMode="auto">
          <a:xfrm>
            <a:off x="2976574" y="4216405"/>
            <a:ext cx="0" cy="1368425"/>
          </a:xfrm>
          <a:prstGeom prst="line">
            <a:avLst/>
          </a:prstGeom>
          <a:noFill/>
          <a:ln w="9525">
            <a:solidFill>
              <a:schemeClr val="tx1"/>
            </a:solidFill>
            <a:miter lim="800000"/>
            <a:headEnd/>
            <a:tailEnd/>
          </a:ln>
          <a:effectLst/>
        </p:spPr>
        <p:txBody>
          <a:bodyPr wrap="none"/>
          <a:lstStyle/>
          <a:p>
            <a:endParaRPr lang="uk-UA"/>
          </a:p>
        </p:txBody>
      </p:sp>
      <p:sp>
        <p:nvSpPr>
          <p:cNvPr id="27" name="Rectangle 40"/>
          <p:cNvSpPr>
            <a:spLocks noChangeArrowheads="1"/>
          </p:cNvSpPr>
          <p:nvPr/>
        </p:nvSpPr>
        <p:spPr bwMode="auto">
          <a:xfrm>
            <a:off x="5208599" y="4143380"/>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28" name="Rectangle 41"/>
          <p:cNvSpPr>
            <a:spLocks noChangeArrowheads="1"/>
          </p:cNvSpPr>
          <p:nvPr/>
        </p:nvSpPr>
        <p:spPr bwMode="auto">
          <a:xfrm>
            <a:off x="5208599" y="4359280"/>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29" name="Rectangle 42"/>
          <p:cNvSpPr>
            <a:spLocks noChangeArrowheads="1"/>
          </p:cNvSpPr>
          <p:nvPr/>
        </p:nvSpPr>
        <p:spPr bwMode="auto">
          <a:xfrm>
            <a:off x="5208599" y="4576768"/>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30" name="Rectangle 43"/>
          <p:cNvSpPr>
            <a:spLocks noChangeArrowheads="1"/>
          </p:cNvSpPr>
          <p:nvPr/>
        </p:nvSpPr>
        <p:spPr bwMode="auto">
          <a:xfrm>
            <a:off x="5208599" y="4792668"/>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31" name="Rectangle 44"/>
          <p:cNvSpPr>
            <a:spLocks noChangeArrowheads="1"/>
          </p:cNvSpPr>
          <p:nvPr/>
        </p:nvSpPr>
        <p:spPr bwMode="auto">
          <a:xfrm>
            <a:off x="5208599" y="5008568"/>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32" name="Rectangle 45"/>
          <p:cNvSpPr>
            <a:spLocks noChangeArrowheads="1"/>
          </p:cNvSpPr>
          <p:nvPr/>
        </p:nvSpPr>
        <p:spPr bwMode="auto">
          <a:xfrm>
            <a:off x="5208599" y="5224468"/>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33" name="Rectangle 46"/>
          <p:cNvSpPr>
            <a:spLocks noChangeArrowheads="1"/>
          </p:cNvSpPr>
          <p:nvPr/>
        </p:nvSpPr>
        <p:spPr bwMode="auto">
          <a:xfrm>
            <a:off x="5208599" y="5440368"/>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34" name="Rectangle 47"/>
          <p:cNvSpPr>
            <a:spLocks noChangeArrowheads="1"/>
          </p:cNvSpPr>
          <p:nvPr/>
        </p:nvSpPr>
        <p:spPr bwMode="auto">
          <a:xfrm>
            <a:off x="7296161" y="4143380"/>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35" name="Rectangle 48"/>
          <p:cNvSpPr>
            <a:spLocks noChangeArrowheads="1"/>
          </p:cNvSpPr>
          <p:nvPr/>
        </p:nvSpPr>
        <p:spPr bwMode="auto">
          <a:xfrm>
            <a:off x="7296161" y="4359280"/>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36" name="Rectangle 49"/>
          <p:cNvSpPr>
            <a:spLocks noChangeArrowheads="1"/>
          </p:cNvSpPr>
          <p:nvPr/>
        </p:nvSpPr>
        <p:spPr bwMode="auto">
          <a:xfrm>
            <a:off x="7296161" y="4576768"/>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37" name="Rectangle 50"/>
          <p:cNvSpPr>
            <a:spLocks noChangeArrowheads="1"/>
          </p:cNvSpPr>
          <p:nvPr/>
        </p:nvSpPr>
        <p:spPr bwMode="auto">
          <a:xfrm>
            <a:off x="7296161" y="4792668"/>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38" name="Rectangle 51"/>
          <p:cNvSpPr>
            <a:spLocks noChangeArrowheads="1"/>
          </p:cNvSpPr>
          <p:nvPr/>
        </p:nvSpPr>
        <p:spPr bwMode="auto">
          <a:xfrm>
            <a:off x="7296161" y="5008568"/>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39" name="Rectangle 52"/>
          <p:cNvSpPr>
            <a:spLocks noChangeArrowheads="1"/>
          </p:cNvSpPr>
          <p:nvPr/>
        </p:nvSpPr>
        <p:spPr bwMode="auto">
          <a:xfrm>
            <a:off x="7296161" y="5224468"/>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40" name="Rectangle 53"/>
          <p:cNvSpPr>
            <a:spLocks noChangeArrowheads="1"/>
          </p:cNvSpPr>
          <p:nvPr/>
        </p:nvSpPr>
        <p:spPr bwMode="auto">
          <a:xfrm>
            <a:off x="7296161" y="5440368"/>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41" name="Line 55"/>
          <p:cNvSpPr>
            <a:spLocks noChangeShapeType="1"/>
          </p:cNvSpPr>
          <p:nvPr/>
        </p:nvSpPr>
        <p:spPr bwMode="auto">
          <a:xfrm>
            <a:off x="5856299" y="4216405"/>
            <a:ext cx="0" cy="1368425"/>
          </a:xfrm>
          <a:prstGeom prst="line">
            <a:avLst/>
          </a:prstGeom>
          <a:noFill/>
          <a:ln w="9525">
            <a:solidFill>
              <a:schemeClr val="tx1"/>
            </a:solidFill>
            <a:miter lim="800000"/>
            <a:headEnd/>
            <a:tailEnd/>
          </a:ln>
          <a:effectLst/>
        </p:spPr>
        <p:txBody>
          <a:bodyPr wrap="none"/>
          <a:lstStyle/>
          <a:p>
            <a:endParaRPr lang="uk-UA"/>
          </a:p>
        </p:txBody>
      </p:sp>
      <p:sp>
        <p:nvSpPr>
          <p:cNvPr id="42" name="Line 57"/>
          <p:cNvSpPr>
            <a:spLocks noChangeShapeType="1"/>
          </p:cNvSpPr>
          <p:nvPr/>
        </p:nvSpPr>
        <p:spPr bwMode="auto">
          <a:xfrm>
            <a:off x="7153286" y="4216405"/>
            <a:ext cx="0" cy="1368425"/>
          </a:xfrm>
          <a:prstGeom prst="line">
            <a:avLst/>
          </a:prstGeom>
          <a:noFill/>
          <a:ln w="9525">
            <a:solidFill>
              <a:schemeClr val="tx1"/>
            </a:solidFill>
            <a:miter lim="800000"/>
            <a:headEnd/>
            <a:tailEnd/>
          </a:ln>
          <a:effectLst/>
        </p:spPr>
        <p:txBody>
          <a:bodyPr wrap="none"/>
          <a:lstStyle/>
          <a:p>
            <a:endParaRPr lang="uk-UA"/>
          </a:p>
        </p:txBody>
      </p:sp>
      <p:sp>
        <p:nvSpPr>
          <p:cNvPr id="43" name="Rectangle 76"/>
          <p:cNvSpPr>
            <a:spLocks noChangeArrowheads="1"/>
          </p:cNvSpPr>
          <p:nvPr/>
        </p:nvSpPr>
        <p:spPr bwMode="auto">
          <a:xfrm>
            <a:off x="2038361" y="5224468"/>
            <a:ext cx="576263" cy="215900"/>
          </a:xfrm>
          <a:prstGeom prst="rect">
            <a:avLst/>
          </a:prstGeom>
          <a:noFill/>
          <a:ln w="9525">
            <a:solidFill>
              <a:schemeClr val="tx1"/>
            </a:solidFill>
            <a:miter lim="800000"/>
            <a:headEnd/>
            <a:tailEnd/>
          </a:ln>
          <a:effectLst/>
        </p:spPr>
        <p:txBody>
          <a:bodyPr wrap="none" anchor="ctr"/>
          <a:lstStyle/>
          <a:p>
            <a:endParaRPr lang="uk-UA"/>
          </a:p>
        </p:txBody>
      </p:sp>
      <p:sp>
        <p:nvSpPr>
          <p:cNvPr id="44" name="Line 77"/>
          <p:cNvSpPr>
            <a:spLocks noChangeShapeType="1"/>
          </p:cNvSpPr>
          <p:nvPr/>
        </p:nvSpPr>
        <p:spPr bwMode="auto">
          <a:xfrm>
            <a:off x="1966924" y="5295905"/>
            <a:ext cx="0" cy="288925"/>
          </a:xfrm>
          <a:prstGeom prst="line">
            <a:avLst/>
          </a:prstGeom>
          <a:noFill/>
          <a:ln w="9525">
            <a:solidFill>
              <a:schemeClr val="tx1"/>
            </a:solidFill>
            <a:miter lim="800000"/>
            <a:headEnd/>
            <a:tailEnd/>
          </a:ln>
          <a:effectLst/>
        </p:spPr>
        <p:txBody>
          <a:bodyPr wrap="none"/>
          <a:lstStyle/>
          <a:p>
            <a:endParaRPr lang="uk-UA"/>
          </a:p>
        </p:txBody>
      </p:sp>
      <p:sp>
        <p:nvSpPr>
          <p:cNvPr id="45" name="Line 78"/>
          <p:cNvSpPr>
            <a:spLocks noChangeShapeType="1"/>
          </p:cNvSpPr>
          <p:nvPr/>
        </p:nvSpPr>
        <p:spPr bwMode="auto">
          <a:xfrm flipH="1">
            <a:off x="2687649" y="5584830"/>
            <a:ext cx="287337" cy="0"/>
          </a:xfrm>
          <a:prstGeom prst="line">
            <a:avLst/>
          </a:prstGeom>
          <a:noFill/>
          <a:ln w="9525">
            <a:solidFill>
              <a:schemeClr val="tx1"/>
            </a:solidFill>
            <a:miter lim="800000"/>
            <a:headEnd/>
            <a:tailEnd/>
          </a:ln>
          <a:effectLst/>
        </p:spPr>
        <p:txBody>
          <a:bodyPr wrap="none"/>
          <a:lstStyle/>
          <a:p>
            <a:endParaRPr lang="uk-UA"/>
          </a:p>
        </p:txBody>
      </p:sp>
      <p:sp>
        <p:nvSpPr>
          <p:cNvPr id="46" name="Line 79"/>
          <p:cNvSpPr>
            <a:spLocks noChangeShapeType="1"/>
          </p:cNvSpPr>
          <p:nvPr/>
        </p:nvSpPr>
        <p:spPr bwMode="auto">
          <a:xfrm>
            <a:off x="2687649" y="5295905"/>
            <a:ext cx="0" cy="288925"/>
          </a:xfrm>
          <a:prstGeom prst="line">
            <a:avLst/>
          </a:prstGeom>
          <a:noFill/>
          <a:ln w="9525">
            <a:solidFill>
              <a:schemeClr val="tx1"/>
            </a:solidFill>
            <a:miter lim="800000"/>
            <a:headEnd/>
            <a:tailEnd/>
          </a:ln>
          <a:effectLst/>
        </p:spPr>
        <p:txBody>
          <a:bodyPr wrap="none"/>
          <a:lstStyle/>
          <a:p>
            <a:endParaRPr lang="uk-UA"/>
          </a:p>
        </p:txBody>
      </p:sp>
      <p:sp>
        <p:nvSpPr>
          <p:cNvPr id="47" name="Line 80"/>
          <p:cNvSpPr>
            <a:spLocks noChangeShapeType="1"/>
          </p:cNvSpPr>
          <p:nvPr/>
        </p:nvSpPr>
        <p:spPr bwMode="auto">
          <a:xfrm flipH="1">
            <a:off x="1966924" y="5295905"/>
            <a:ext cx="720725" cy="0"/>
          </a:xfrm>
          <a:prstGeom prst="line">
            <a:avLst/>
          </a:prstGeom>
          <a:noFill/>
          <a:ln w="9525">
            <a:solidFill>
              <a:schemeClr val="tx1"/>
            </a:solidFill>
            <a:miter lim="800000"/>
            <a:headEnd/>
            <a:tailEnd/>
          </a:ln>
          <a:effectLst/>
        </p:spPr>
        <p:txBody>
          <a:bodyPr wrap="none"/>
          <a:lstStyle/>
          <a:p>
            <a:endParaRPr lang="uk-UA"/>
          </a:p>
        </p:txBody>
      </p:sp>
      <p:sp>
        <p:nvSpPr>
          <p:cNvPr id="48" name="Line 82"/>
          <p:cNvSpPr>
            <a:spLocks noChangeShapeType="1"/>
          </p:cNvSpPr>
          <p:nvPr/>
        </p:nvSpPr>
        <p:spPr bwMode="auto">
          <a:xfrm flipH="1">
            <a:off x="5856299" y="5584830"/>
            <a:ext cx="287337" cy="0"/>
          </a:xfrm>
          <a:prstGeom prst="line">
            <a:avLst/>
          </a:prstGeom>
          <a:noFill/>
          <a:ln w="9525">
            <a:solidFill>
              <a:schemeClr val="tx1"/>
            </a:solidFill>
            <a:miter lim="800000"/>
            <a:headEnd/>
            <a:tailEnd/>
          </a:ln>
          <a:effectLst/>
        </p:spPr>
        <p:txBody>
          <a:bodyPr wrap="none"/>
          <a:lstStyle/>
          <a:p>
            <a:endParaRPr lang="uk-UA"/>
          </a:p>
        </p:txBody>
      </p:sp>
      <p:sp>
        <p:nvSpPr>
          <p:cNvPr id="49" name="Rectangle 83"/>
          <p:cNvSpPr>
            <a:spLocks noChangeArrowheads="1"/>
          </p:cNvSpPr>
          <p:nvPr/>
        </p:nvSpPr>
        <p:spPr bwMode="auto">
          <a:xfrm>
            <a:off x="6215074" y="5224468"/>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50" name="Line 84"/>
          <p:cNvSpPr>
            <a:spLocks noChangeShapeType="1"/>
          </p:cNvSpPr>
          <p:nvPr/>
        </p:nvSpPr>
        <p:spPr bwMode="auto">
          <a:xfrm>
            <a:off x="6143636" y="4216405"/>
            <a:ext cx="0" cy="1368425"/>
          </a:xfrm>
          <a:prstGeom prst="line">
            <a:avLst/>
          </a:prstGeom>
          <a:noFill/>
          <a:ln w="9525">
            <a:solidFill>
              <a:schemeClr val="tx1"/>
            </a:solidFill>
            <a:miter lim="800000"/>
            <a:headEnd/>
            <a:tailEnd/>
          </a:ln>
          <a:effectLst/>
        </p:spPr>
        <p:txBody>
          <a:bodyPr wrap="none"/>
          <a:lstStyle/>
          <a:p>
            <a:endParaRPr lang="uk-UA"/>
          </a:p>
        </p:txBody>
      </p:sp>
      <p:sp>
        <p:nvSpPr>
          <p:cNvPr id="51" name="Line 85"/>
          <p:cNvSpPr>
            <a:spLocks noChangeShapeType="1"/>
          </p:cNvSpPr>
          <p:nvPr/>
        </p:nvSpPr>
        <p:spPr bwMode="auto">
          <a:xfrm flipH="1">
            <a:off x="6864361" y="5584830"/>
            <a:ext cx="287338" cy="0"/>
          </a:xfrm>
          <a:prstGeom prst="line">
            <a:avLst/>
          </a:prstGeom>
          <a:noFill/>
          <a:ln w="9525">
            <a:solidFill>
              <a:schemeClr val="tx1"/>
            </a:solidFill>
            <a:miter lim="800000"/>
            <a:headEnd/>
            <a:tailEnd/>
          </a:ln>
          <a:effectLst/>
        </p:spPr>
        <p:txBody>
          <a:bodyPr wrap="none"/>
          <a:lstStyle/>
          <a:p>
            <a:endParaRPr lang="uk-UA"/>
          </a:p>
        </p:txBody>
      </p:sp>
      <p:sp>
        <p:nvSpPr>
          <p:cNvPr id="52" name="Line 86"/>
          <p:cNvSpPr>
            <a:spLocks noChangeShapeType="1"/>
          </p:cNvSpPr>
          <p:nvPr/>
        </p:nvSpPr>
        <p:spPr bwMode="auto">
          <a:xfrm>
            <a:off x="6864361" y="4216405"/>
            <a:ext cx="0" cy="1368425"/>
          </a:xfrm>
          <a:prstGeom prst="line">
            <a:avLst/>
          </a:prstGeom>
          <a:noFill/>
          <a:ln w="9525">
            <a:solidFill>
              <a:schemeClr val="tx1"/>
            </a:solidFill>
            <a:miter lim="800000"/>
            <a:headEnd/>
            <a:tailEnd/>
          </a:ln>
          <a:effectLst/>
        </p:spPr>
        <p:txBody>
          <a:bodyPr wrap="none"/>
          <a:lstStyle/>
          <a:p>
            <a:endParaRPr lang="uk-UA"/>
          </a:p>
        </p:txBody>
      </p:sp>
      <p:sp>
        <p:nvSpPr>
          <p:cNvPr id="53" name="Line 87"/>
          <p:cNvSpPr>
            <a:spLocks noChangeShapeType="1"/>
          </p:cNvSpPr>
          <p:nvPr/>
        </p:nvSpPr>
        <p:spPr bwMode="auto">
          <a:xfrm flipH="1">
            <a:off x="6143636" y="4216405"/>
            <a:ext cx="720725" cy="0"/>
          </a:xfrm>
          <a:prstGeom prst="line">
            <a:avLst/>
          </a:prstGeom>
          <a:noFill/>
          <a:ln w="9525">
            <a:solidFill>
              <a:schemeClr val="tx1"/>
            </a:solidFill>
            <a:miter lim="800000"/>
            <a:headEnd/>
            <a:tailEnd/>
          </a:ln>
          <a:effectLst/>
        </p:spPr>
        <p:txBody>
          <a:bodyPr wrap="none"/>
          <a:lstStyle/>
          <a:p>
            <a:endParaRPr lang="uk-UA"/>
          </a:p>
        </p:txBody>
      </p:sp>
      <p:sp>
        <p:nvSpPr>
          <p:cNvPr id="54" name="Rectangle 88"/>
          <p:cNvSpPr>
            <a:spLocks noChangeArrowheads="1"/>
          </p:cNvSpPr>
          <p:nvPr/>
        </p:nvSpPr>
        <p:spPr bwMode="auto">
          <a:xfrm>
            <a:off x="6215074" y="4143380"/>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55" name="Rectangle 89"/>
          <p:cNvSpPr>
            <a:spLocks noChangeArrowheads="1"/>
          </p:cNvSpPr>
          <p:nvPr/>
        </p:nvSpPr>
        <p:spPr bwMode="auto">
          <a:xfrm>
            <a:off x="6215074" y="4359280"/>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56" name="Rectangle 90"/>
          <p:cNvSpPr>
            <a:spLocks noChangeArrowheads="1"/>
          </p:cNvSpPr>
          <p:nvPr/>
        </p:nvSpPr>
        <p:spPr bwMode="auto">
          <a:xfrm>
            <a:off x="6215074" y="4576768"/>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57" name="Rectangle 91"/>
          <p:cNvSpPr>
            <a:spLocks noChangeArrowheads="1"/>
          </p:cNvSpPr>
          <p:nvPr/>
        </p:nvSpPr>
        <p:spPr bwMode="auto">
          <a:xfrm>
            <a:off x="6215074" y="4792668"/>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58" name="Rectangle 92"/>
          <p:cNvSpPr>
            <a:spLocks noChangeArrowheads="1"/>
          </p:cNvSpPr>
          <p:nvPr/>
        </p:nvSpPr>
        <p:spPr bwMode="auto">
          <a:xfrm>
            <a:off x="6215074" y="5008568"/>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59" name="Text Box 95"/>
          <p:cNvSpPr txBox="1">
            <a:spLocks noChangeArrowheads="1"/>
          </p:cNvSpPr>
          <p:nvPr/>
        </p:nvSpPr>
        <p:spPr bwMode="auto">
          <a:xfrm>
            <a:off x="1679586" y="4792668"/>
            <a:ext cx="1295400" cy="366712"/>
          </a:xfrm>
          <a:prstGeom prst="rect">
            <a:avLst/>
          </a:prstGeom>
          <a:noFill/>
          <a:ln w="9525">
            <a:noFill/>
            <a:miter lim="800000"/>
            <a:headEnd/>
            <a:tailEnd/>
          </a:ln>
          <a:effectLst/>
        </p:spPr>
        <p:txBody>
          <a:bodyPr>
            <a:spAutoFit/>
          </a:bodyPr>
          <a:lstStyle/>
          <a:p>
            <a:pPr algn="ctr"/>
            <a:r>
              <a:rPr lang="ru-RU" dirty="0" err="1"/>
              <a:t>Міст</a:t>
            </a:r>
            <a:endParaRPr lang="ru-RU" dirty="0"/>
          </a:p>
        </p:txBody>
      </p:sp>
      <p:sp>
        <p:nvSpPr>
          <p:cNvPr id="60" name="Text Box 98"/>
          <p:cNvSpPr txBox="1">
            <a:spLocks noChangeArrowheads="1"/>
          </p:cNvSpPr>
          <p:nvPr/>
        </p:nvSpPr>
        <p:spPr bwMode="auto">
          <a:xfrm>
            <a:off x="5857884" y="3643314"/>
            <a:ext cx="1295400" cy="366712"/>
          </a:xfrm>
          <a:prstGeom prst="rect">
            <a:avLst/>
          </a:prstGeom>
          <a:noFill/>
          <a:ln w="9525">
            <a:noFill/>
            <a:miter lim="800000"/>
            <a:headEnd/>
            <a:tailEnd/>
          </a:ln>
          <a:effectLst/>
        </p:spPr>
        <p:txBody>
          <a:bodyPr>
            <a:spAutoFit/>
          </a:bodyPr>
          <a:lstStyle/>
          <a:p>
            <a:pPr algn="ctr"/>
            <a:r>
              <a:rPr lang="ru-RU" dirty="0"/>
              <a:t>Шлюз</a:t>
            </a:r>
          </a:p>
        </p:txBody>
      </p:sp>
      <p:sp>
        <p:nvSpPr>
          <p:cNvPr id="61" name="Rectangle 99"/>
          <p:cNvSpPr>
            <a:spLocks noChangeArrowheads="1"/>
          </p:cNvSpPr>
          <p:nvPr/>
        </p:nvSpPr>
        <p:spPr bwMode="auto">
          <a:xfrm>
            <a:off x="6215074" y="5440368"/>
            <a:ext cx="576262" cy="215900"/>
          </a:xfrm>
          <a:prstGeom prst="rect">
            <a:avLst/>
          </a:prstGeom>
          <a:noFill/>
          <a:ln w="9525">
            <a:solidFill>
              <a:schemeClr val="tx1"/>
            </a:solidFill>
            <a:miter lim="800000"/>
            <a:headEnd/>
            <a:tailEnd/>
          </a:ln>
          <a:effectLst/>
        </p:spPr>
        <p:txBody>
          <a:bodyPr wrap="none" anchor="ctr"/>
          <a:lstStyle/>
          <a:p>
            <a:endParaRPr lang="uk-UA"/>
          </a:p>
        </p:txBody>
      </p:sp>
      <p:sp>
        <p:nvSpPr>
          <p:cNvPr id="62" name="Rectangle 3"/>
          <p:cNvSpPr txBox="1">
            <a:spLocks noChangeArrowheads="1"/>
          </p:cNvSpPr>
          <p:nvPr/>
        </p:nvSpPr>
        <p:spPr bwMode="auto">
          <a:xfrm>
            <a:off x="571472" y="1071546"/>
            <a:ext cx="8229600" cy="2414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9A0000"/>
              </a:buClr>
              <a:buSzTx/>
              <a:buFont typeface="Wingdings" pitchFamily="2" charset="2"/>
              <a:buChar char="n"/>
              <a:tabLst/>
              <a:defRPr/>
            </a:pPr>
            <a:r>
              <a:rPr kumimoji="0" lang="ru-RU" sz="2000" b="0" i="0" u="none" strike="noStrike" kern="0" cap="none" spc="0" normalizeH="0" baseline="0" noProof="0" dirty="0">
                <a:ln>
                  <a:noFill/>
                </a:ln>
                <a:solidFill>
                  <a:schemeClr val="tx1"/>
                </a:solidFill>
                <a:effectLst/>
                <a:uLnTx/>
                <a:uFillTx/>
                <a:latin typeface="+mn-lt"/>
                <a:ea typeface="+mn-ea"/>
                <a:cs typeface="+mn-cs"/>
              </a:rPr>
              <a:t>Шлюз</a:t>
            </a:r>
          </a:p>
          <a:p>
            <a:pPr marL="669925" marR="0" lvl="1" indent="-325438" algn="l" defTabSz="914400" rtl="0" eaLnBrk="1" fontAlgn="base" latinLnBrk="0" hangingPunct="1">
              <a:lnSpc>
                <a:spcPct val="80000"/>
              </a:lnSpc>
              <a:spcBef>
                <a:spcPct val="20000"/>
              </a:spcBef>
              <a:spcAft>
                <a:spcPct val="0"/>
              </a:spcAft>
              <a:buClr>
                <a:srgbClr val="9A0000"/>
              </a:buClr>
              <a:buSzTx/>
              <a:buFont typeface="Wingdings" pitchFamily="2" charset="2"/>
              <a:buChar char="q"/>
              <a:tabLst/>
              <a:defRPr/>
            </a:pPr>
            <a:r>
              <a:rPr kumimoji="0" lang="ru-RU" sz="1800" b="0" i="0" u="none" strike="noStrike" kern="0" cap="none" spc="0" normalizeH="0" baseline="0" noProof="0" dirty="0" err="1">
                <a:ln>
                  <a:noFill/>
                </a:ln>
                <a:solidFill>
                  <a:schemeClr val="tx1"/>
                </a:solidFill>
                <a:effectLst/>
                <a:uLnTx/>
                <a:uFillTx/>
                <a:latin typeface="+mn-lt"/>
              </a:rPr>
              <a:t>витягує</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дані</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пакетів</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які</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надходять</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із</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мережі</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джерела</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пропускаючи</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їх</a:t>
            </a:r>
            <a:r>
              <a:rPr kumimoji="0" lang="ru-RU" sz="1800" b="0" i="0" u="none" strike="noStrike" kern="0" cap="none" spc="0" normalizeH="0" baseline="0" noProof="0" dirty="0">
                <a:ln>
                  <a:noFill/>
                </a:ln>
                <a:solidFill>
                  <a:schemeClr val="tx1"/>
                </a:solidFill>
                <a:effectLst/>
                <a:uLnTx/>
                <a:uFillTx/>
                <a:latin typeface="+mn-lt"/>
              </a:rPr>
              <a:t> снизу на гору через </a:t>
            </a:r>
            <a:r>
              <a:rPr kumimoji="0" lang="ru-RU" sz="1800" b="0" i="0" u="none" strike="noStrike" kern="0" cap="none" spc="0" normalizeH="0" baseline="0" noProof="0" dirty="0" err="1">
                <a:ln>
                  <a:noFill/>
                </a:ln>
                <a:solidFill>
                  <a:schemeClr val="tx1"/>
                </a:solidFill>
                <a:effectLst/>
                <a:uLnTx/>
                <a:uFillTx/>
                <a:latin typeface="+mn-lt"/>
              </a:rPr>
              <a:t>повний</a:t>
            </a:r>
            <a:r>
              <a:rPr kumimoji="0" lang="ru-RU" sz="1800" b="0" i="0" u="none" strike="noStrike" kern="0" cap="none" spc="0" normalizeH="0" baseline="0" noProof="0" dirty="0">
                <a:ln>
                  <a:noFill/>
                </a:ln>
                <a:solidFill>
                  <a:schemeClr val="tx1"/>
                </a:solidFill>
                <a:effectLst/>
                <a:uLnTx/>
                <a:uFillTx/>
                <a:latin typeface="+mn-lt"/>
              </a:rPr>
              <a:t> стек </a:t>
            </a:r>
            <a:r>
              <a:rPr kumimoji="0" lang="ru-RU" sz="1800" b="0" i="0" u="none" strike="noStrike" kern="0" cap="none" spc="0" normalizeH="0" baseline="0" noProof="0" dirty="0" err="1">
                <a:ln>
                  <a:noFill/>
                </a:ln>
                <a:solidFill>
                  <a:schemeClr val="tx1"/>
                </a:solidFill>
                <a:effectLst/>
                <a:uLnTx/>
                <a:uFillTx/>
                <a:latin typeface="+mn-lt"/>
              </a:rPr>
              <a:t>протоколів</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вихідної</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мережі</a:t>
            </a:r>
            <a:endParaRPr kumimoji="0" lang="ru-RU" sz="1800" b="0" i="0" u="none" strike="noStrike" kern="0" cap="none" spc="0" normalizeH="0" baseline="0" noProof="0" dirty="0">
              <a:ln>
                <a:noFill/>
              </a:ln>
              <a:solidFill>
                <a:schemeClr val="tx1"/>
              </a:solidFill>
              <a:effectLst/>
              <a:uLnTx/>
              <a:uFillTx/>
              <a:latin typeface="+mn-lt"/>
            </a:endParaRPr>
          </a:p>
          <a:p>
            <a:pPr marL="669925" marR="0" lvl="1" indent="-325438" algn="l" defTabSz="914400" rtl="0" eaLnBrk="1" fontAlgn="base" latinLnBrk="0" hangingPunct="1">
              <a:lnSpc>
                <a:spcPct val="80000"/>
              </a:lnSpc>
              <a:spcBef>
                <a:spcPct val="20000"/>
              </a:spcBef>
              <a:spcAft>
                <a:spcPct val="0"/>
              </a:spcAft>
              <a:buClr>
                <a:srgbClr val="9A0000"/>
              </a:buClr>
              <a:buSzTx/>
              <a:buFont typeface="Wingdings" pitchFamily="2" charset="2"/>
              <a:buChar char="q"/>
              <a:tabLst/>
              <a:defRPr/>
            </a:pPr>
            <a:r>
              <a:rPr kumimoji="0" lang="ru-RU" sz="1800" b="0" i="0" u="none" strike="noStrike" kern="0" cap="none" spc="0" normalizeH="0" baseline="0" noProof="0" dirty="0">
                <a:ln>
                  <a:noFill/>
                </a:ln>
                <a:solidFill>
                  <a:schemeClr val="tx1"/>
                </a:solidFill>
                <a:effectLst/>
                <a:uLnTx/>
                <a:uFillTx/>
                <a:latin typeface="+mn-lt"/>
              </a:rPr>
              <a:t>заново </a:t>
            </a:r>
            <a:r>
              <a:rPr kumimoji="0" lang="ru-RU" sz="1800" b="0" i="0" u="none" strike="noStrike" kern="0" cap="none" spc="0" normalizeH="0" baseline="0" noProof="0" dirty="0" err="1">
                <a:ln>
                  <a:noFill/>
                </a:ln>
                <a:solidFill>
                  <a:schemeClr val="tx1"/>
                </a:solidFill>
                <a:effectLst/>
                <a:uLnTx/>
                <a:uFillTx/>
                <a:latin typeface="+mn-lt"/>
              </a:rPr>
              <a:t>упаковує</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данні</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пропускаючи</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їх</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зверху</a:t>
            </a:r>
            <a:r>
              <a:rPr kumimoji="0" lang="ru-RU" sz="1800" b="0" i="0" u="none" strike="noStrike" kern="0" cap="none" spc="0" normalizeH="0" baseline="0" noProof="0" dirty="0">
                <a:ln>
                  <a:noFill/>
                </a:ln>
                <a:solidFill>
                  <a:schemeClr val="tx1"/>
                </a:solidFill>
                <a:effectLst/>
                <a:uLnTx/>
                <a:uFillTx/>
                <a:latin typeface="+mn-lt"/>
              </a:rPr>
              <a:t> до низу через стек </a:t>
            </a:r>
            <a:r>
              <a:rPr kumimoji="0" lang="ru-RU" sz="1800" b="0" i="0" u="none" strike="noStrike" kern="0" cap="none" spc="0" normalizeH="0" baseline="0" noProof="0" dirty="0" err="1">
                <a:ln>
                  <a:noFill/>
                </a:ln>
                <a:solidFill>
                  <a:schemeClr val="tx1"/>
                </a:solidFill>
                <a:effectLst/>
                <a:uLnTx/>
                <a:uFillTx/>
                <a:latin typeface="+mn-lt"/>
              </a:rPr>
              <a:t>протоколів</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мережі</a:t>
            </a:r>
            <a:r>
              <a:rPr kumimoji="0" lang="ru-RU" sz="1800" b="0" i="0" u="none" strike="noStrike" kern="0" cap="none" spc="0" normalizeH="0" baseline="0" noProof="0" dirty="0">
                <a:ln>
                  <a:noFill/>
                </a:ln>
                <a:solidFill>
                  <a:schemeClr val="tx1"/>
                </a:solidFill>
                <a:effectLst/>
                <a:uLnTx/>
                <a:uFillTx/>
                <a:latin typeface="+mn-lt"/>
              </a:rPr>
              <a:t> </a:t>
            </a:r>
            <a:r>
              <a:rPr kumimoji="0" lang="ru-RU" sz="1800" b="0" i="0" u="none" strike="noStrike" kern="0" cap="none" spc="0" normalizeH="0" baseline="0" noProof="0" dirty="0" err="1">
                <a:ln>
                  <a:noFill/>
                </a:ln>
                <a:solidFill>
                  <a:schemeClr val="tx1"/>
                </a:solidFill>
                <a:effectLst/>
                <a:uLnTx/>
                <a:uFillTx/>
                <a:latin typeface="+mn-lt"/>
              </a:rPr>
              <a:t>призеачення</a:t>
            </a:r>
            <a:endParaRPr kumimoji="0" lang="ru-RU" sz="1800" b="0" i="0" u="none" strike="noStrike" kern="0" cap="none" spc="0" normalizeH="0" baseline="0" noProof="0" dirty="0">
              <a:ln>
                <a:noFill/>
              </a:ln>
              <a:solidFill>
                <a:schemeClr val="tx1"/>
              </a:solidFill>
              <a:effectLst/>
              <a:uLnTx/>
              <a:uFillTx/>
              <a:latin typeface="+mn-lt"/>
            </a:endParaRPr>
          </a:p>
          <a:p>
            <a:pPr marL="342900" marR="0" lvl="0" indent="-342900" algn="l" defTabSz="914400" rtl="0" eaLnBrk="1" fontAlgn="base" latinLnBrk="0" hangingPunct="1">
              <a:lnSpc>
                <a:spcPct val="80000"/>
              </a:lnSpc>
              <a:spcBef>
                <a:spcPct val="20000"/>
              </a:spcBef>
              <a:spcAft>
                <a:spcPct val="0"/>
              </a:spcAft>
              <a:buClr>
                <a:srgbClr val="9A0000"/>
              </a:buClr>
              <a:buSzTx/>
              <a:buFont typeface="Wingdings" pitchFamily="2" charset="2"/>
              <a:buChar char="n"/>
              <a:tabLst/>
              <a:defRPr/>
            </a:pPr>
            <a:r>
              <a:rPr kumimoji="0" lang="ru-RU" sz="2000" b="0" i="0" u="none" strike="noStrike" kern="0" cap="none" spc="0" normalizeH="0" baseline="0" noProof="0" dirty="0">
                <a:ln>
                  <a:noFill/>
                </a:ln>
                <a:solidFill>
                  <a:schemeClr val="tx1"/>
                </a:solidFill>
                <a:effectLst/>
                <a:uLnTx/>
                <a:uFillTx/>
                <a:latin typeface="+mn-lt"/>
                <a:ea typeface="+mn-ea"/>
                <a:cs typeface="+mn-cs"/>
              </a:rPr>
              <a:t>В </a:t>
            </a:r>
            <a:r>
              <a:rPr kumimoji="0" lang="ru-RU" sz="2000" b="0" i="0" u="none" strike="noStrike" kern="0" cap="none" spc="0" normalizeH="0" baseline="0" noProof="0" dirty="0" err="1">
                <a:ln>
                  <a:noFill/>
                </a:ln>
                <a:solidFill>
                  <a:schemeClr val="tx1"/>
                </a:solidFill>
                <a:effectLst/>
                <a:uLnTx/>
                <a:uFillTx/>
                <a:latin typeface="+mn-lt"/>
                <a:ea typeface="+mn-ea"/>
                <a:cs typeface="+mn-cs"/>
              </a:rPr>
              <a:t>залежності</a:t>
            </a:r>
            <a:r>
              <a:rPr kumimoji="0" lang="ru-RU" sz="2000" b="0" i="0" u="none" strike="noStrike" kern="0" cap="none" spc="0" normalizeH="0" baseline="0" noProof="0" dirty="0">
                <a:ln>
                  <a:noFill/>
                </a:ln>
                <a:solidFill>
                  <a:schemeClr val="tx1"/>
                </a:solidFill>
                <a:effectLst/>
                <a:uLnTx/>
                <a:uFillTx/>
                <a:latin typeface="+mn-lt"/>
                <a:ea typeface="+mn-ea"/>
                <a:cs typeface="+mn-cs"/>
              </a:rPr>
              <a:t> </a:t>
            </a:r>
            <a:r>
              <a:rPr kumimoji="0" lang="ru-RU" sz="2000" b="0" i="0" u="none" strike="noStrike" kern="0" cap="none" spc="0" normalizeH="0" baseline="0" noProof="0" dirty="0" err="1">
                <a:ln>
                  <a:noFill/>
                </a:ln>
                <a:solidFill>
                  <a:schemeClr val="tx1"/>
                </a:solidFill>
                <a:effectLst/>
                <a:uLnTx/>
                <a:uFillTx/>
                <a:latin typeface="+mn-lt"/>
                <a:ea typeface="+mn-ea"/>
                <a:cs typeface="+mn-cs"/>
              </a:rPr>
              <a:t>від</a:t>
            </a:r>
            <a:r>
              <a:rPr kumimoji="0" lang="ru-RU" sz="2000" b="0" i="0" u="none" strike="noStrike" kern="0" cap="none" spc="0" normalizeH="0" baseline="0" noProof="0" dirty="0">
                <a:ln>
                  <a:noFill/>
                </a:ln>
                <a:solidFill>
                  <a:schemeClr val="tx1"/>
                </a:solidFill>
                <a:effectLst/>
                <a:uLnTx/>
                <a:uFillTx/>
                <a:latin typeface="+mn-lt"/>
                <a:ea typeface="+mn-ea"/>
                <a:cs typeface="+mn-cs"/>
              </a:rPr>
              <a:t> </a:t>
            </a:r>
            <a:r>
              <a:rPr kumimoji="0" lang="ru-RU" sz="2000" b="0" i="0" u="none" strike="noStrike" kern="0" cap="none" spc="0" normalizeH="0" baseline="0" noProof="0" dirty="0" err="1">
                <a:ln>
                  <a:noFill/>
                </a:ln>
                <a:solidFill>
                  <a:schemeClr val="tx1"/>
                </a:solidFill>
                <a:effectLst/>
                <a:uLnTx/>
                <a:uFillTx/>
                <a:latin typeface="+mn-lt"/>
                <a:ea typeface="+mn-ea"/>
                <a:cs typeface="+mn-cs"/>
              </a:rPr>
              <a:t>задачі</a:t>
            </a:r>
            <a:r>
              <a:rPr kumimoji="0" lang="ru-RU" sz="2000" b="0" i="0" u="none" strike="noStrike" kern="0" cap="none" spc="0" normalizeH="0" baseline="0" noProof="0" dirty="0">
                <a:ln>
                  <a:noFill/>
                </a:ln>
                <a:solidFill>
                  <a:schemeClr val="tx1"/>
                </a:solidFill>
                <a:effectLst/>
                <a:uLnTx/>
                <a:uFillTx/>
                <a:latin typeface="+mn-lt"/>
                <a:ea typeface="+mn-ea"/>
                <a:cs typeface="+mn-cs"/>
              </a:rPr>
              <a:t> шлюз </a:t>
            </a:r>
            <a:r>
              <a:rPr kumimoji="0" lang="ru-RU" sz="2000" b="0" i="0" u="none" strike="noStrike" kern="0" cap="none" spc="0" normalizeH="0" baseline="0" noProof="0" dirty="0" err="1">
                <a:ln>
                  <a:noFill/>
                </a:ln>
                <a:solidFill>
                  <a:schemeClr val="tx1"/>
                </a:solidFill>
                <a:effectLst/>
                <a:uLnTx/>
                <a:uFillTx/>
                <a:latin typeface="+mn-lt"/>
                <a:ea typeface="+mn-ea"/>
                <a:cs typeface="+mn-cs"/>
              </a:rPr>
              <a:t>може</a:t>
            </a:r>
            <a:r>
              <a:rPr kumimoji="0" lang="ru-RU" sz="2000" b="0" i="0" u="none" strike="noStrike" kern="0" cap="none" spc="0" normalizeH="0" baseline="0" noProof="0" dirty="0">
                <a:ln>
                  <a:noFill/>
                </a:ln>
                <a:solidFill>
                  <a:schemeClr val="tx1"/>
                </a:solidFill>
                <a:effectLst/>
                <a:uLnTx/>
                <a:uFillTx/>
                <a:latin typeface="+mn-lt"/>
                <a:ea typeface="+mn-ea"/>
                <a:cs typeface="+mn-cs"/>
              </a:rPr>
              <a:t> </a:t>
            </a:r>
            <a:r>
              <a:rPr kumimoji="0" lang="ru-RU" sz="2000" b="0" i="0" u="none" strike="noStrike" kern="0" cap="none" spc="0" normalizeH="0" baseline="0" noProof="0" dirty="0" err="1">
                <a:ln>
                  <a:noFill/>
                </a:ln>
                <a:solidFill>
                  <a:schemeClr val="tx1"/>
                </a:solidFill>
                <a:effectLst/>
                <a:uLnTx/>
                <a:uFillTx/>
                <a:latin typeface="+mn-lt"/>
                <a:ea typeface="+mn-ea"/>
                <a:cs typeface="+mn-cs"/>
              </a:rPr>
              <a:t>використовувати</a:t>
            </a:r>
            <a:r>
              <a:rPr kumimoji="0" lang="ru-RU" sz="2000" b="0" i="0" u="none" strike="noStrike" kern="0" cap="none" spc="0" normalizeH="0" baseline="0" noProof="0" dirty="0">
                <a:ln>
                  <a:noFill/>
                </a:ln>
                <a:solidFill>
                  <a:schemeClr val="tx1"/>
                </a:solidFill>
                <a:effectLst/>
                <a:uLnTx/>
                <a:uFillTx/>
                <a:latin typeface="+mn-lt"/>
                <a:ea typeface="+mn-ea"/>
                <a:cs typeface="+mn-cs"/>
              </a:rPr>
              <a:t> </a:t>
            </a:r>
            <a:r>
              <a:rPr kumimoji="0" lang="ru-RU" sz="2000" b="0" i="0" u="none" strike="noStrike" kern="0" cap="none" spc="0" normalizeH="0" baseline="0" noProof="0" dirty="0" err="1">
                <a:ln>
                  <a:noFill/>
                </a:ln>
                <a:solidFill>
                  <a:schemeClr val="tx1"/>
                </a:solidFill>
                <a:effectLst/>
                <a:uLnTx/>
                <a:uFillTx/>
                <a:latin typeface="+mn-lt"/>
                <a:ea typeface="+mn-ea"/>
                <a:cs typeface="+mn-cs"/>
              </a:rPr>
              <a:t>усі</a:t>
            </a:r>
            <a:r>
              <a:rPr kumimoji="0" lang="ru-RU" sz="2000" b="0" i="0" u="none" strike="noStrike" kern="0" cap="none" spc="0" normalizeH="0" baseline="0" noProof="0" dirty="0">
                <a:ln>
                  <a:noFill/>
                </a:ln>
                <a:solidFill>
                  <a:schemeClr val="tx1"/>
                </a:solidFill>
                <a:effectLst/>
                <a:uLnTx/>
                <a:uFillTx/>
                <a:latin typeface="+mn-lt"/>
                <a:ea typeface="+mn-ea"/>
                <a:cs typeface="+mn-cs"/>
              </a:rPr>
              <a:t> </a:t>
            </a:r>
            <a:r>
              <a:rPr kumimoji="0" lang="ru-RU" sz="2000" b="0" i="0" u="none" strike="noStrike" kern="0" cap="none" spc="0" normalizeH="0" baseline="0" noProof="0" dirty="0" err="1">
                <a:ln>
                  <a:noFill/>
                </a:ln>
                <a:solidFill>
                  <a:schemeClr val="tx1"/>
                </a:solidFill>
                <a:effectLst/>
                <a:uLnTx/>
                <a:uFillTx/>
                <a:latin typeface="+mn-lt"/>
                <a:ea typeface="+mn-ea"/>
                <a:cs typeface="+mn-cs"/>
              </a:rPr>
              <a:t>рівні</a:t>
            </a:r>
            <a:r>
              <a:rPr kumimoji="0" lang="ru-RU" sz="2000" b="0" i="0" u="none" strike="noStrike" kern="0" cap="none" spc="0" normalizeH="0" baseline="0" noProof="0" dirty="0">
                <a:ln>
                  <a:noFill/>
                </a:ln>
                <a:solidFill>
                  <a:schemeClr val="tx1"/>
                </a:solidFill>
                <a:effectLst/>
                <a:uLnTx/>
                <a:uFillTx/>
                <a:latin typeface="+mn-lt"/>
                <a:ea typeface="+mn-ea"/>
                <a:cs typeface="+mn-cs"/>
              </a:rPr>
              <a:t> </a:t>
            </a:r>
            <a:r>
              <a:rPr kumimoji="0" lang="ru-RU" sz="2000" b="0" i="0" u="none" strike="noStrike" kern="0" cap="none" spc="0" normalizeH="0" baseline="0" noProof="0" dirty="0" err="1">
                <a:ln>
                  <a:noFill/>
                </a:ln>
                <a:solidFill>
                  <a:schemeClr val="tx1"/>
                </a:solidFill>
                <a:effectLst/>
                <a:uLnTx/>
                <a:uFillTx/>
                <a:latin typeface="+mn-lt"/>
                <a:ea typeface="+mn-ea"/>
                <a:cs typeface="+mn-cs"/>
              </a:rPr>
              <a:t>моделі</a:t>
            </a:r>
            <a:r>
              <a:rPr kumimoji="0" lang="ru-RU" sz="2000" b="0" i="0" u="none" strike="noStrike" kern="0" cap="none" spc="0" normalizeH="0" baseline="0" noProof="0" dirty="0">
                <a:ln>
                  <a:noFill/>
                </a:ln>
                <a:solidFill>
                  <a:schemeClr val="tx1"/>
                </a:solidFill>
                <a:effectLst/>
                <a:uLnTx/>
                <a:uFillTx/>
                <a:latin typeface="+mn-lt"/>
                <a:ea typeface="+mn-ea"/>
                <a:cs typeface="+mn-cs"/>
              </a:rPr>
              <a:t> OSI, а </a:t>
            </a:r>
            <a:r>
              <a:rPr kumimoji="0" lang="ru-RU" sz="2000" b="0" i="0" u="none" strike="noStrike" kern="0" cap="none" spc="0" normalizeH="0" baseline="0" noProof="0" dirty="0" err="1">
                <a:ln>
                  <a:noFill/>
                </a:ln>
                <a:solidFill>
                  <a:schemeClr val="tx1"/>
                </a:solidFill>
                <a:effectLst/>
                <a:uLnTx/>
                <a:uFillTx/>
                <a:latin typeface="+mn-lt"/>
                <a:ea typeface="+mn-ea"/>
                <a:cs typeface="+mn-cs"/>
              </a:rPr>
              <a:t>може</a:t>
            </a:r>
            <a:r>
              <a:rPr kumimoji="0" lang="ru-RU" sz="2000" b="0" i="0" u="none" strike="noStrike" kern="0" cap="none" spc="0" normalizeH="0" baseline="0" noProof="0" dirty="0">
                <a:ln>
                  <a:noFill/>
                </a:ln>
                <a:solidFill>
                  <a:schemeClr val="tx1"/>
                </a:solidFill>
                <a:effectLst/>
                <a:uLnTx/>
                <a:uFillTx/>
                <a:latin typeface="+mn-lt"/>
                <a:ea typeface="+mn-ea"/>
                <a:cs typeface="+mn-cs"/>
              </a:rPr>
              <a:t> </a:t>
            </a:r>
            <a:r>
              <a:rPr kumimoji="0" lang="ru-RU" sz="2000" b="0" i="0" u="none" strike="noStrike" kern="0" cap="none" spc="0" normalizeH="0" baseline="0" noProof="0" dirty="0" err="1">
                <a:ln>
                  <a:noFill/>
                </a:ln>
                <a:solidFill>
                  <a:schemeClr val="tx1"/>
                </a:solidFill>
                <a:effectLst/>
                <a:uLnTx/>
                <a:uFillTx/>
                <a:latin typeface="+mn-lt"/>
                <a:ea typeface="+mn-ea"/>
                <a:cs typeface="+mn-cs"/>
              </a:rPr>
              <a:t>обмежитися</a:t>
            </a:r>
            <a:r>
              <a:rPr kumimoji="0" lang="ru-RU" sz="2000" b="0" i="0" u="none" strike="noStrike" kern="0" cap="none" spc="0" normalizeH="0" baseline="0" noProof="0" dirty="0">
                <a:ln>
                  <a:noFill/>
                </a:ln>
                <a:solidFill>
                  <a:schemeClr val="tx1"/>
                </a:solidFill>
                <a:effectLst/>
                <a:uLnTx/>
                <a:uFillTx/>
                <a:latin typeface="+mn-lt"/>
                <a:ea typeface="+mn-ea"/>
                <a:cs typeface="+mn-cs"/>
              </a:rPr>
              <a:t> </a:t>
            </a:r>
            <a:r>
              <a:rPr kumimoji="0" lang="ru-RU" sz="2000" b="0" i="0" u="none" strike="noStrike" kern="0" cap="none" spc="0" normalizeH="0" baseline="0" noProof="0" dirty="0" err="1">
                <a:ln>
                  <a:noFill/>
                </a:ln>
                <a:solidFill>
                  <a:schemeClr val="tx1"/>
                </a:solidFill>
                <a:effectLst/>
                <a:uLnTx/>
                <a:uFillTx/>
                <a:latin typeface="+mn-lt"/>
                <a:ea typeface="+mn-ea"/>
                <a:cs typeface="+mn-cs"/>
              </a:rPr>
              <a:t>декількома</a:t>
            </a:r>
            <a:r>
              <a:rPr kumimoji="0" lang="ru-RU" sz="2000" b="0" i="0" u="none" strike="noStrike" kern="0" cap="none" spc="0" normalizeH="0" baseline="0" noProof="0" dirty="0">
                <a:ln>
                  <a:noFill/>
                </a:ln>
                <a:solidFill>
                  <a:schemeClr val="tx1"/>
                </a:solidFill>
                <a:effectLst/>
                <a:uLnTx/>
                <a:uFillTx/>
                <a:latin typeface="+mn-lt"/>
                <a:ea typeface="+mn-ea"/>
                <a:cs typeface="+mn-cs"/>
              </a:rPr>
              <a:t> </a:t>
            </a:r>
            <a:r>
              <a:rPr kumimoji="0" lang="ru-RU" sz="2000" b="0" i="0" u="none" strike="noStrike" kern="0" cap="none" spc="0" normalizeH="0" baseline="0" noProof="0" dirty="0" err="1">
                <a:ln>
                  <a:noFill/>
                </a:ln>
                <a:solidFill>
                  <a:schemeClr val="tx1"/>
                </a:solidFill>
                <a:effectLst/>
                <a:uLnTx/>
                <a:uFillTx/>
                <a:latin typeface="+mn-lt"/>
                <a:ea typeface="+mn-ea"/>
                <a:cs typeface="+mn-cs"/>
              </a:rPr>
              <a:t>або</a:t>
            </a:r>
            <a:r>
              <a:rPr kumimoji="0" lang="ru-RU" sz="2000" b="0" i="0" u="none" strike="noStrike" kern="0" cap="none" spc="0" normalizeH="0" baseline="0" noProof="0" dirty="0">
                <a:ln>
                  <a:noFill/>
                </a:ln>
                <a:solidFill>
                  <a:schemeClr val="tx1"/>
                </a:solidFill>
                <a:effectLst/>
                <a:uLnTx/>
                <a:uFillTx/>
                <a:latin typeface="+mn-lt"/>
                <a:ea typeface="+mn-ea"/>
                <a:cs typeface="+mn-cs"/>
              </a:rPr>
              <a:t> одним (</a:t>
            </a:r>
            <a:r>
              <a:rPr kumimoji="0" lang="ru-RU" sz="2000" b="0" i="0" u="none" strike="noStrike" kern="0" cap="none" spc="0" normalizeH="0" baseline="0" noProof="0" dirty="0" err="1">
                <a:ln>
                  <a:noFill/>
                </a:ln>
                <a:solidFill>
                  <a:schemeClr val="tx1"/>
                </a:solidFill>
                <a:effectLst/>
                <a:uLnTx/>
                <a:uFillTx/>
                <a:latin typeface="+mn-lt"/>
                <a:ea typeface="+mn-ea"/>
                <a:cs typeface="+mn-cs"/>
              </a:rPr>
              <a:t>наприклад</a:t>
            </a:r>
            <a:r>
              <a:rPr kumimoji="0" lang="ru-RU" sz="2000" b="0" i="0" u="none" strike="noStrike" kern="0" cap="none" spc="0" normalizeH="0" baseline="0" noProof="0" dirty="0">
                <a:ln>
                  <a:noFill/>
                </a:ln>
                <a:solidFill>
                  <a:schemeClr val="tx1"/>
                </a:solidFill>
                <a:effectLst/>
                <a:uLnTx/>
                <a:uFillTx/>
                <a:latin typeface="+mn-lt"/>
                <a:ea typeface="+mn-ea"/>
                <a:cs typeface="+mn-cs"/>
              </a:rPr>
              <a:t>, </a:t>
            </a:r>
            <a:r>
              <a:rPr kumimoji="0" lang="ru-RU" sz="2000" b="0" i="0" u="none" strike="noStrike" kern="0" cap="none" spc="0" normalizeH="0" baseline="0" noProof="0" dirty="0" err="1">
                <a:ln>
                  <a:noFill/>
                </a:ln>
                <a:solidFill>
                  <a:schemeClr val="tx1"/>
                </a:solidFill>
                <a:effectLst/>
                <a:uLnTx/>
                <a:uFillTx/>
                <a:latin typeface="+mn-lt"/>
                <a:ea typeface="+mn-ea"/>
                <a:cs typeface="+mn-cs"/>
              </a:rPr>
              <a:t>прикладним</a:t>
            </a:r>
            <a:r>
              <a:rPr kumimoji="0" lang="ru-RU" sz="2000" b="0" i="0" u="none" strike="noStrike" kern="0" cap="none" spc="0" normalizeH="0" baseline="0" noProof="0" dirty="0">
                <a:ln>
                  <a:noFill/>
                </a:ln>
                <a:solidFill>
                  <a:schemeClr val="tx1"/>
                </a:solidFill>
                <a:effectLst/>
                <a:uLnTx/>
                <a:uFillTx/>
                <a:latin typeface="+mn-lt"/>
                <a:ea typeface="+mn-ea"/>
                <a:cs typeface="+mn-cs"/>
              </a:rPr>
              <a:t>)</a:t>
            </a:r>
          </a:p>
        </p:txBody>
      </p:sp>
      <p:sp>
        <p:nvSpPr>
          <p:cNvPr id="63" name="Text Box 93"/>
          <p:cNvSpPr txBox="1">
            <a:spLocks noChangeArrowheads="1"/>
          </p:cNvSpPr>
          <p:nvPr/>
        </p:nvSpPr>
        <p:spPr bwMode="auto">
          <a:xfrm>
            <a:off x="785786" y="3571876"/>
            <a:ext cx="1138132" cy="369332"/>
          </a:xfrm>
          <a:prstGeom prst="rect">
            <a:avLst/>
          </a:prstGeom>
          <a:noFill/>
          <a:ln w="9525">
            <a:noFill/>
            <a:miter lim="800000"/>
            <a:headEnd/>
            <a:tailEnd/>
          </a:ln>
          <a:effectLst/>
        </p:spPr>
        <p:txBody>
          <a:bodyPr wrap="none">
            <a:spAutoFit/>
          </a:bodyPr>
          <a:lstStyle/>
          <a:p>
            <a:pPr algn="ctr"/>
            <a:r>
              <a:rPr lang="ru-RU" dirty="0" err="1"/>
              <a:t>Джерело</a:t>
            </a:r>
            <a:endParaRPr lang="ru-RU" dirty="0"/>
          </a:p>
        </p:txBody>
      </p:sp>
      <p:sp>
        <p:nvSpPr>
          <p:cNvPr id="64" name="Text Box 94"/>
          <p:cNvSpPr txBox="1">
            <a:spLocks noChangeArrowheads="1"/>
          </p:cNvSpPr>
          <p:nvPr/>
        </p:nvSpPr>
        <p:spPr bwMode="auto">
          <a:xfrm>
            <a:off x="2714612" y="3571876"/>
            <a:ext cx="1138196" cy="369332"/>
          </a:xfrm>
          <a:prstGeom prst="rect">
            <a:avLst/>
          </a:prstGeom>
          <a:noFill/>
          <a:ln w="9525">
            <a:noFill/>
            <a:miter lim="800000"/>
            <a:headEnd/>
            <a:tailEnd/>
          </a:ln>
          <a:effectLst/>
        </p:spPr>
        <p:txBody>
          <a:bodyPr wrap="none">
            <a:spAutoFit/>
          </a:bodyPr>
          <a:lstStyle/>
          <a:p>
            <a:pPr algn="ctr"/>
            <a:r>
              <a:rPr lang="ru-RU" dirty="0" err="1"/>
              <a:t>Приймач</a:t>
            </a:r>
            <a:endParaRPr lang="ru-RU" dirty="0"/>
          </a:p>
        </p:txBody>
      </p:sp>
      <p:sp>
        <p:nvSpPr>
          <p:cNvPr id="65" name="Text Box 94"/>
          <p:cNvSpPr txBox="1">
            <a:spLocks noChangeArrowheads="1"/>
          </p:cNvSpPr>
          <p:nvPr/>
        </p:nvSpPr>
        <p:spPr bwMode="auto">
          <a:xfrm>
            <a:off x="7000892" y="3643314"/>
            <a:ext cx="1138196" cy="369332"/>
          </a:xfrm>
          <a:prstGeom prst="rect">
            <a:avLst/>
          </a:prstGeom>
          <a:noFill/>
          <a:ln w="9525">
            <a:noFill/>
            <a:miter lim="800000"/>
            <a:headEnd/>
            <a:tailEnd/>
          </a:ln>
          <a:effectLst/>
        </p:spPr>
        <p:txBody>
          <a:bodyPr wrap="none">
            <a:spAutoFit/>
          </a:bodyPr>
          <a:lstStyle/>
          <a:p>
            <a:pPr algn="ctr"/>
            <a:r>
              <a:rPr lang="ru-RU" dirty="0" err="1"/>
              <a:t>Приймач</a:t>
            </a:r>
            <a:endParaRPr lang="ru-RU" dirty="0"/>
          </a:p>
        </p:txBody>
      </p:sp>
      <p:sp>
        <p:nvSpPr>
          <p:cNvPr id="66" name="Text Box 93"/>
          <p:cNvSpPr txBox="1">
            <a:spLocks noChangeArrowheads="1"/>
          </p:cNvSpPr>
          <p:nvPr/>
        </p:nvSpPr>
        <p:spPr bwMode="auto">
          <a:xfrm>
            <a:off x="4786314" y="3643314"/>
            <a:ext cx="1138132" cy="369332"/>
          </a:xfrm>
          <a:prstGeom prst="rect">
            <a:avLst/>
          </a:prstGeom>
          <a:noFill/>
          <a:ln w="9525">
            <a:noFill/>
            <a:miter lim="800000"/>
            <a:headEnd/>
            <a:tailEnd/>
          </a:ln>
          <a:effectLst/>
        </p:spPr>
        <p:txBody>
          <a:bodyPr wrap="none">
            <a:spAutoFit/>
          </a:bodyPr>
          <a:lstStyle/>
          <a:p>
            <a:pPr algn="ctr"/>
            <a:r>
              <a:rPr lang="ru-RU" dirty="0" err="1"/>
              <a:t>Джерело</a:t>
            </a:r>
            <a:endParaRPr lang="ru-RU"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xfrm>
            <a:off x="457200" y="277813"/>
            <a:ext cx="8258204" cy="650857"/>
          </a:xfrm>
        </p:spPr>
        <p:txBody>
          <a:bodyPr/>
          <a:lstStyle/>
          <a:p>
            <a:r>
              <a:rPr lang="uk-UA" sz="2800" dirty="0"/>
              <a:t>Комплекс базових профілів</a:t>
            </a:r>
            <a:endParaRPr lang="uk-UA" sz="3000" i="1" dirty="0"/>
          </a:p>
        </p:txBody>
      </p:sp>
      <p:sp>
        <p:nvSpPr>
          <p:cNvPr id="772099" name="Rectangle 3"/>
          <p:cNvSpPr>
            <a:spLocks noGrp="1" noChangeArrowheads="1"/>
          </p:cNvSpPr>
          <p:nvPr>
            <p:ph idx="1"/>
          </p:nvPr>
        </p:nvSpPr>
        <p:spPr>
          <a:xfrm>
            <a:off x="428596" y="928671"/>
            <a:ext cx="8229600" cy="5143536"/>
          </a:xfrm>
        </p:spPr>
        <p:txBody>
          <a:bodyPr/>
          <a:lstStyle/>
          <a:p>
            <a:r>
              <a:rPr lang="uk-UA" sz="2400" dirty="0"/>
              <a:t>Комплекс базових профілів охоплює два рівні області взаємодії відкритих систем: канальний і фізичний. Ці стандарти прийняті Міжнародною організацією стандартів ISO</a:t>
            </a:r>
          </a:p>
          <a:p>
            <a:r>
              <a:rPr lang="uk-UA" sz="2400" dirty="0"/>
              <a:t>Комплекс включає два загальних стандарти ISO 8802/1, </a:t>
            </a:r>
            <a:r>
              <a:rPr lang="uk-UA" sz="2400" dirty="0" err="1"/>
              <a:t>ISO</a:t>
            </a:r>
            <a:r>
              <a:rPr lang="uk-UA" sz="2400" dirty="0"/>
              <a:t> 8802/2 і чотири спеціальних ISO 8802/3 - 8802/6. Вони визначають базу чотирьох типів інформаційних мереж із селекцією інформації</a:t>
            </a:r>
          </a:p>
          <a:p>
            <a:pPr lvl="0"/>
            <a:endParaRPr lang="uk-UA" sz="1900"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88F23BC5-FB2F-46AF-B838-02046498213E}" type="slidenum">
              <a:rPr lang="ru-RU" altLang="en-US"/>
              <a:pPr/>
              <a:t>176</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457200" y="277813"/>
            <a:ext cx="8229600" cy="507981"/>
          </a:xfrm>
        </p:spPr>
        <p:txBody>
          <a:bodyPr/>
          <a:lstStyle/>
          <a:p>
            <a:r>
              <a:rPr lang="uk-UA" sz="2800" i="1" dirty="0"/>
              <a:t>Структура стандартів 802</a:t>
            </a:r>
            <a:endParaRPr lang="uk-UA" sz="2800" dirty="0"/>
          </a:p>
        </p:txBody>
      </p:sp>
      <p:sp>
        <p:nvSpPr>
          <p:cNvPr id="3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36" name="Номер слайда 5"/>
          <p:cNvSpPr>
            <a:spLocks noGrp="1"/>
          </p:cNvSpPr>
          <p:nvPr>
            <p:ph type="sldNum" sz="quarter" idx="12"/>
          </p:nvPr>
        </p:nvSpPr>
        <p:spPr/>
        <p:txBody>
          <a:bodyPr/>
          <a:lstStyle/>
          <a:p>
            <a:fld id="{A8A87D43-3DCD-4558-9A2B-4D634F3906BC}" type="slidenum">
              <a:rPr lang="ru-RU" altLang="en-US"/>
              <a:pPr/>
              <a:t>177</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
        <p:nvSpPr>
          <p:cNvPr id="8" name="Прямоугольник 7"/>
          <p:cNvSpPr/>
          <p:nvPr/>
        </p:nvSpPr>
        <p:spPr>
          <a:xfrm>
            <a:off x="428596" y="4572008"/>
            <a:ext cx="8358246" cy="646331"/>
          </a:xfrm>
          <a:prstGeom prst="rect">
            <a:avLst/>
          </a:prstGeom>
        </p:spPr>
        <p:txBody>
          <a:bodyPr wrap="square">
            <a:spAutoFit/>
          </a:bodyPr>
          <a:lstStyle/>
          <a:p>
            <a:r>
              <a:rPr lang="uk-UA" dirty="0"/>
              <a:t>	</a:t>
            </a:r>
          </a:p>
          <a:p>
            <a:endParaRPr lang="uk-UA" dirty="0"/>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6625" name="Object 1"/>
          <p:cNvGraphicFramePr>
            <a:graphicFrameLocks noChangeAspect="1"/>
          </p:cNvGraphicFramePr>
          <p:nvPr/>
        </p:nvGraphicFramePr>
        <p:xfrm>
          <a:off x="714348" y="928670"/>
          <a:ext cx="8072495" cy="4786346"/>
        </p:xfrm>
        <a:graphic>
          <a:graphicData uri="http://schemas.openxmlformats.org/presentationml/2006/ole">
            <mc:AlternateContent xmlns:mc="http://schemas.openxmlformats.org/markup-compatibility/2006">
              <mc:Choice xmlns:v="urn:schemas-microsoft-com:vml" Requires="v">
                <p:oleObj spid="_x0000_s3075" name="Visio" r:id="rId4" imgW="3819525" imgH="2305050" progId="Visio.Drawing.11">
                  <p:embed/>
                </p:oleObj>
              </mc:Choice>
              <mc:Fallback>
                <p:oleObj name="Visio" r:id="rId4" imgW="3819525" imgH="2305050" progId="Visio.Drawing.11">
                  <p:embed/>
                  <p:pic>
                    <p:nvPicPr>
                      <p:cNvPr id="2662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48" y="928670"/>
                        <a:ext cx="8072495" cy="4786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457200" y="277813"/>
            <a:ext cx="8229600" cy="579419"/>
          </a:xfrm>
        </p:spPr>
        <p:txBody>
          <a:bodyPr/>
          <a:lstStyle/>
          <a:p>
            <a:pPr algn="ctr"/>
            <a:r>
              <a:rPr lang="uk-UA" sz="2800" i="1" dirty="0"/>
              <a:t>Структура стандартів 802</a:t>
            </a:r>
            <a:endParaRPr lang="ru-RU" sz="2800" dirty="0"/>
          </a:p>
        </p:txBody>
      </p:sp>
      <p:sp>
        <p:nvSpPr>
          <p:cNvPr id="5" name="Нижний колонтитул 4"/>
          <p:cNvSpPr>
            <a:spLocks noGrp="1"/>
          </p:cNvSpPr>
          <p:nvPr>
            <p:ph type="ftr" sz="quarter" idx="11"/>
          </p:nvPr>
        </p:nvSpPr>
        <p:spPr>
          <a:xfrm>
            <a:off x="2843213" y="6248400"/>
            <a:ext cx="4014803"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6C3645EE-6A9D-4E80-BF46-0EEE131E448D}" type="slidenum">
              <a:rPr lang="ru-RU" altLang="en-US"/>
              <a:pPr/>
              <a:t>178</a:t>
            </a:fld>
            <a:r>
              <a:rPr lang="ru-RU" altLang="en-US" dirty="0"/>
              <a:t> из </a:t>
            </a:r>
            <a:r>
              <a:rPr lang="uk-UA" altLang="en-US" dirty="0"/>
              <a:t>52</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25601" name="Rectangle 1"/>
          <p:cNvSpPr>
            <a:spLocks noChangeArrowheads="1"/>
          </p:cNvSpPr>
          <p:nvPr/>
        </p:nvSpPr>
        <p:spPr bwMode="auto">
          <a:xfrm>
            <a:off x="285720" y="785794"/>
            <a:ext cx="8358246"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uk-UA" b="0" i="0" u="none" strike="noStrike" cap="none" normalizeH="0" baseline="0" dirty="0">
                <a:ln>
                  <a:noFill/>
                </a:ln>
                <a:solidFill>
                  <a:srgbClr val="000000"/>
                </a:solidFill>
                <a:effectLst/>
                <a:ea typeface="Arial Unicode MS" pitchFamily="34" charset="-128"/>
                <a:cs typeface="Arial" pitchFamily="34" charset="0"/>
              </a:rPr>
              <a:t>Стандарт ISO </a:t>
            </a:r>
            <a:r>
              <a:rPr kumimoji="0" lang="uk-UA" b="1" i="1" u="none" strike="noStrike" cap="none" normalizeH="0" baseline="0" dirty="0">
                <a:ln>
                  <a:noFill/>
                </a:ln>
                <a:solidFill>
                  <a:srgbClr val="000000"/>
                </a:solidFill>
                <a:effectLst/>
                <a:ea typeface="Arial Unicode MS" pitchFamily="34" charset="-128"/>
                <a:cs typeface="Arial" pitchFamily="34" charset="0"/>
              </a:rPr>
              <a:t>8802/2</a:t>
            </a:r>
            <a:r>
              <a:rPr kumimoji="0" lang="uk-UA" b="0" i="0" u="none" strike="noStrike" cap="none" normalizeH="0" baseline="0" dirty="0">
                <a:ln>
                  <a:noFill/>
                </a:ln>
                <a:solidFill>
                  <a:srgbClr val="000000"/>
                </a:solidFill>
                <a:effectLst/>
                <a:ea typeface="Arial Unicode MS" pitchFamily="34" charset="-128"/>
                <a:cs typeface="Arial" pitchFamily="34" charset="0"/>
              </a:rPr>
              <a:t> визначає на підрівні 2Б функції керування логічним каналом. Він не залежить від типу використовуваних фізичних засобів з'єднання, тому є загальним для чотирьох базових профілів. Обумовлені стандартом функції охоплюють опис переданих по мережі блоків інформації, іменованих кадрами.</a:t>
            </a:r>
            <a:endParaRPr kumimoji="0" lang="uk-UA" b="0" i="0" u="none" strike="noStrike" cap="none" normalizeH="0" baseline="0" dirty="0">
              <a:ln>
                <a:noFill/>
              </a:ln>
              <a:solidFill>
                <a:schemeClr val="tx1"/>
              </a:solidFill>
              <a:effectLst/>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a:ln>
                  <a:noFill/>
                </a:ln>
                <a:solidFill>
                  <a:srgbClr val="000000"/>
                </a:solidFill>
                <a:effectLst/>
                <a:ea typeface="Arial Unicode MS" pitchFamily="34" charset="-128"/>
                <a:cs typeface="Arial" pitchFamily="34" charset="0"/>
              </a:rPr>
              <a:t>Забезпечує виконання двох видів сервісу.</a:t>
            </a: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a:ln>
                  <a:noFill/>
                </a:ln>
                <a:solidFill>
                  <a:srgbClr val="000000"/>
                </a:solidFill>
                <a:effectLst/>
                <a:ea typeface="Arial Unicode MS" pitchFamily="34" charset="-128"/>
                <a:cs typeface="Arial" pitchFamily="34" charset="0"/>
              </a:rPr>
              <a:t> </a:t>
            </a:r>
            <a:r>
              <a:rPr kumimoji="0" lang="uk-UA" b="0" i="1" u="none" strike="noStrike" cap="none" normalizeH="0" baseline="0" dirty="0">
                <a:ln>
                  <a:noFill/>
                </a:ln>
                <a:solidFill>
                  <a:srgbClr val="000000"/>
                </a:solidFill>
                <a:effectLst/>
                <a:ea typeface="Arial Unicode MS" pitchFamily="34" charset="-128"/>
                <a:cs typeface="Arial" pitchFamily="34" charset="0"/>
              </a:rPr>
              <a:t>Перший </a:t>
            </a:r>
            <a:r>
              <a:rPr kumimoji="0" lang="uk-UA" b="0" i="0" u="none" strike="noStrike" cap="none" normalizeH="0" baseline="0" dirty="0">
                <a:ln>
                  <a:noFill/>
                </a:ln>
                <a:solidFill>
                  <a:srgbClr val="000000"/>
                </a:solidFill>
                <a:effectLst/>
                <a:ea typeface="Arial Unicode MS" pitchFamily="34" charset="-128"/>
                <a:cs typeface="Arial" pitchFamily="34" charset="0"/>
              </a:rPr>
              <a:t>із них не орієнтований на встановлення з'єднання, тому інформація передається і приймається без попередження партнера. </a:t>
            </a: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uk-UA" b="0" i="1" u="none" strike="noStrike" cap="none" normalizeH="0" baseline="0" dirty="0">
                <a:ln>
                  <a:noFill/>
                </a:ln>
                <a:solidFill>
                  <a:srgbClr val="000000"/>
                </a:solidFill>
                <a:effectLst/>
                <a:ea typeface="Arial Unicode MS" pitchFamily="34" charset="-128"/>
                <a:cs typeface="Arial" pitchFamily="34" charset="0"/>
              </a:rPr>
              <a:t>Другий</a:t>
            </a:r>
            <a:r>
              <a:rPr kumimoji="0" lang="uk-UA" b="0" i="0" u="none" strike="noStrike" cap="none" normalizeH="0" baseline="0" dirty="0">
                <a:ln>
                  <a:noFill/>
                </a:ln>
                <a:solidFill>
                  <a:srgbClr val="000000"/>
                </a:solidFill>
                <a:effectLst/>
                <a:ea typeface="Arial Unicode MS" pitchFamily="34" charset="-128"/>
                <a:cs typeface="Arial" pitchFamily="34" charset="0"/>
              </a:rPr>
              <a:t> вид сервісу забезпечує попереднє створення з'єднання, по якому потім передаються кадри.</a:t>
            </a:r>
          </a:p>
          <a:p>
            <a:r>
              <a:rPr lang="uk-UA" b="1" i="1" dirty="0">
                <a:cs typeface="Arial" pitchFamily="34" charset="0"/>
              </a:rPr>
              <a:t>	Стандарт 8802/3</a:t>
            </a:r>
            <a:r>
              <a:rPr lang="uk-UA" dirty="0">
                <a:cs typeface="Arial" pitchFamily="34" charset="0"/>
              </a:rPr>
              <a:t> визначає </a:t>
            </a:r>
            <a:r>
              <a:rPr lang="uk-UA" dirty="0" err="1">
                <a:cs typeface="Arial" pitchFamily="34" charset="0"/>
              </a:rPr>
              <a:t>моноканал</a:t>
            </a:r>
            <a:r>
              <a:rPr lang="uk-UA" dirty="0">
                <a:cs typeface="Arial" pitchFamily="34" charset="0"/>
              </a:rPr>
              <a:t> із випадковим доступом. </a:t>
            </a:r>
            <a:r>
              <a:rPr lang="uk-UA" dirty="0" err="1">
                <a:cs typeface="Arial" pitchFamily="34" charset="0"/>
              </a:rPr>
              <a:t>Моноканал</a:t>
            </a:r>
            <a:r>
              <a:rPr lang="uk-UA" dirty="0">
                <a:cs typeface="Arial" pitchFamily="34" charset="0"/>
              </a:rPr>
              <a:t> може бути фізичним, тобто може використовувати фізичні засоби з'єднання (наприклад, кабель, скручену пару проводів) цілком.</a:t>
            </a:r>
          </a:p>
          <a:p>
            <a:r>
              <a:rPr lang="uk-UA" dirty="0">
                <a:cs typeface="Arial" pitchFamily="34" charset="0"/>
              </a:rPr>
              <a:t>	Метод випадкового доступу, дуже простий, надійний, але ефективний тільки при відносно невеликому </a:t>
            </a:r>
            <a:r>
              <a:rPr lang="uk-UA" dirty="0" err="1">
                <a:cs typeface="Arial" pitchFamily="34" charset="0"/>
              </a:rPr>
              <a:t>трафіку</a:t>
            </a:r>
            <a:r>
              <a:rPr lang="uk-UA" dirty="0">
                <a:cs typeface="Arial" pitchFamily="34" charset="0"/>
              </a:rPr>
              <a:t>. Якщо ж частота передачі пакетів через </a:t>
            </a:r>
            <a:r>
              <a:rPr lang="uk-UA" dirty="0" err="1">
                <a:cs typeface="Arial" pitchFamily="34" charset="0"/>
              </a:rPr>
              <a:t>моноканал</a:t>
            </a:r>
            <a:r>
              <a:rPr lang="uk-UA" dirty="0">
                <a:cs typeface="Arial" pitchFamily="34" charset="0"/>
              </a:rPr>
              <a:t> стає великою, то швидко зростає число сутичок і ефективність каналу падає.</a:t>
            </a:r>
          </a:p>
          <a:p>
            <a:pPr marL="0" marR="0" lvl="0" indent="450850" algn="just" defTabSz="914400" rtl="0" eaLnBrk="0" fontAlgn="base" latinLnBrk="0" hangingPunct="0">
              <a:lnSpc>
                <a:spcPct val="100000"/>
              </a:lnSpc>
              <a:spcBef>
                <a:spcPct val="0"/>
              </a:spcBef>
              <a:spcAft>
                <a:spcPct val="0"/>
              </a:spcAft>
              <a:buClrTx/>
              <a:buSzTx/>
              <a:buFontTx/>
              <a:buNone/>
              <a:tabLst/>
            </a:pPr>
            <a:endParaRPr kumimoji="0" lang="uk-UA"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457200" y="277813"/>
            <a:ext cx="8229600" cy="650857"/>
          </a:xfrm>
        </p:spPr>
        <p:txBody>
          <a:bodyPr/>
          <a:lstStyle/>
          <a:p>
            <a:r>
              <a:rPr lang="uk-UA" sz="2800" i="1" dirty="0"/>
              <a:t>Структура стандартів 802</a:t>
            </a:r>
          </a:p>
        </p:txBody>
      </p:sp>
      <p:sp>
        <p:nvSpPr>
          <p:cNvPr id="781315" name="Rectangle 3"/>
          <p:cNvSpPr>
            <a:spLocks noGrp="1" noChangeArrowheads="1"/>
          </p:cNvSpPr>
          <p:nvPr>
            <p:ph idx="1"/>
          </p:nvPr>
        </p:nvSpPr>
        <p:spPr>
          <a:xfrm>
            <a:off x="428596" y="857232"/>
            <a:ext cx="8229600" cy="5286412"/>
          </a:xfrm>
        </p:spPr>
        <p:txBody>
          <a:bodyPr/>
          <a:lstStyle/>
          <a:p>
            <a:r>
              <a:rPr lang="uk-UA" sz="2000" b="1" i="1" dirty="0"/>
              <a:t>Стандарт 8804/4</a:t>
            </a:r>
            <a:r>
              <a:rPr lang="uk-UA" sz="2000" dirty="0"/>
              <a:t> описує функціонування </a:t>
            </a:r>
            <a:r>
              <a:rPr lang="uk-UA" sz="2000" dirty="0" err="1"/>
              <a:t>моноканала</a:t>
            </a:r>
            <a:r>
              <a:rPr lang="uk-UA" sz="2000" dirty="0"/>
              <a:t> з повноваженнями. Цей </a:t>
            </a:r>
            <a:r>
              <a:rPr lang="uk-UA" sz="2000" dirty="0" err="1"/>
              <a:t>моноканал</a:t>
            </a:r>
            <a:r>
              <a:rPr lang="uk-UA" sz="2000" dirty="0"/>
              <a:t>, як і </a:t>
            </a:r>
            <a:r>
              <a:rPr lang="uk-UA" sz="2000" dirty="0" err="1"/>
              <a:t>моноканал</a:t>
            </a:r>
            <a:r>
              <a:rPr lang="uk-UA" sz="2000" dirty="0"/>
              <a:t> із випадковим доступом, може бути фізичним або частотним. З погляду передачі інформації вхідні в </a:t>
            </a:r>
            <a:r>
              <a:rPr lang="uk-UA" sz="2000" dirty="0" err="1"/>
              <a:t>моноканал</a:t>
            </a:r>
            <a:r>
              <a:rPr lang="uk-UA" sz="2000" dirty="0"/>
              <a:t> абонентські системи утворять логічне кільце. Кожній системі привласнюється адреса і їй відомі адреси попередньої (у логічній каблучці) і наступних систем.</a:t>
            </a:r>
          </a:p>
          <a:p>
            <a:r>
              <a:rPr lang="uk-UA" sz="2000" dirty="0"/>
              <a:t>Тут у </a:t>
            </a:r>
            <a:r>
              <a:rPr lang="uk-UA" sz="2000" dirty="0" err="1"/>
              <a:t>моноканалі</a:t>
            </a:r>
            <a:r>
              <a:rPr lang="uk-UA" sz="2000" dirty="0"/>
              <a:t> немає сутички кадрів, тому що кожна система передає інформацію, тільки отримавши на цей дозвіл, називаний повноваженням. Закінчивши передачу, система передає повноваження наступної по логічному кільцю системі. Володіти повноваженням система може тільки обмежений час. Додавання в мережу або видалення з неї абонентської системи вимагає </a:t>
            </a:r>
            <a:r>
              <a:rPr lang="uk-UA" sz="2000" dirty="0" err="1"/>
              <a:t>переадресації</a:t>
            </a:r>
            <a:r>
              <a:rPr lang="uk-UA" sz="2000" dirty="0"/>
              <a:t> систем у логічному кільці.</a:t>
            </a:r>
          </a:p>
          <a:p>
            <a:endParaRPr lang="uk-UA" sz="1800" dirty="0"/>
          </a:p>
          <a:p>
            <a:endParaRPr lang="uk-UA" sz="1800" dirty="0"/>
          </a:p>
          <a:p>
            <a:pPr>
              <a:lnSpc>
                <a:spcPct val="80000"/>
              </a:lnSpc>
            </a:pPr>
            <a:endParaRPr lang="ru-RU" sz="1800"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B49F9C26-F788-4A40-949B-BFAAAEDD41CB}" type="slidenum">
              <a:rPr lang="ru-RU" altLang="en-US"/>
              <a:pPr/>
              <a:t>179</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xfrm>
            <a:off x="457200" y="277813"/>
            <a:ext cx="8229600" cy="650857"/>
          </a:xfrm>
        </p:spPr>
        <p:txBody>
          <a:bodyPr/>
          <a:lstStyle/>
          <a:p>
            <a:r>
              <a:rPr lang="uk-UA" sz="3600" dirty="0">
                <a:solidFill>
                  <a:schemeClr val="tx1"/>
                </a:solidFill>
              </a:rPr>
              <a:t>Інформаційна мережа </a:t>
            </a:r>
            <a:endParaRPr lang="ru-RU" sz="3600" dirty="0"/>
          </a:p>
        </p:txBody>
      </p:sp>
      <p:sp>
        <p:nvSpPr>
          <p:cNvPr id="772099" name="Rectangle 3"/>
          <p:cNvSpPr>
            <a:spLocks noGrp="1" noChangeArrowheads="1"/>
          </p:cNvSpPr>
          <p:nvPr>
            <p:ph idx="1"/>
          </p:nvPr>
        </p:nvSpPr>
        <p:spPr>
          <a:xfrm>
            <a:off x="428596" y="1000109"/>
            <a:ext cx="8229600" cy="5072098"/>
          </a:xfrm>
        </p:spPr>
        <p:txBody>
          <a:bodyPr/>
          <a:lstStyle/>
          <a:p>
            <a:r>
              <a:rPr lang="uk-UA" sz="2000" dirty="0"/>
              <a:t>Споживач інформації, що одержав доступ до інформаційної мережі, стає її </a:t>
            </a:r>
            <a:r>
              <a:rPr lang="uk-UA" sz="2000" b="1" dirty="0"/>
              <a:t>користувачем (</a:t>
            </a:r>
            <a:r>
              <a:rPr lang="en-US" sz="2000" b="1" dirty="0"/>
              <a:t>User</a:t>
            </a:r>
            <a:r>
              <a:rPr lang="uk-UA" sz="2000" b="1" dirty="0"/>
              <a:t>). </a:t>
            </a:r>
            <a:r>
              <a:rPr lang="uk-UA" sz="2000" dirty="0"/>
              <a:t>Користувачами можуть бути як фізичні, такі юридичні особи (фірми, організації, підприємства).</a:t>
            </a:r>
          </a:p>
          <a:p>
            <a:r>
              <a:rPr lang="uk-UA" sz="2000" dirty="0"/>
              <a:t>Телекомунікаційна мережа, </a:t>
            </a:r>
            <a:r>
              <a:rPr lang="uk-UA" sz="2000" dirty="0" err="1"/>
              <a:t>якїй</a:t>
            </a:r>
            <a:r>
              <a:rPr lang="uk-UA" sz="2000" dirty="0"/>
              <a:t> і належить, у складі інформаційної мережі виконує функції </a:t>
            </a:r>
            <a:r>
              <a:rPr lang="uk-UA" sz="2000" i="1" dirty="0"/>
              <a:t>транспортувальної системи.</a:t>
            </a:r>
            <a:endParaRPr lang="uk-UA" sz="2000" dirty="0"/>
          </a:p>
          <a:p>
            <a:r>
              <a:rPr lang="uk-UA" sz="2000" b="1" dirty="0"/>
              <a:t>Інформаційна мережа (</a:t>
            </a:r>
            <a:r>
              <a:rPr lang="en-US" sz="2000" b="1" dirty="0"/>
              <a:t>Information Network</a:t>
            </a:r>
            <a:r>
              <a:rPr lang="uk-UA" sz="2000" b="1" dirty="0"/>
              <a:t>) – </a:t>
            </a:r>
            <a:r>
              <a:rPr lang="uk-UA" sz="2000" dirty="0" err="1"/>
              <a:t>системоутворювальна</a:t>
            </a:r>
            <a:r>
              <a:rPr lang="uk-UA" sz="2000" dirty="0"/>
              <a:t> сукупність територіально розосереджених кінцевих систем, об'єднаних телекомунікаційною мережею, за допомогою якої забезпечується взаємодія прикладних процесів, що активізуються в кінцевих системах, і колективний доступ до їх інформаційних і обчислювальних ресурсів.</a:t>
            </a:r>
            <a:endParaRPr lang="uk-UA" sz="2000" b="1" dirty="0"/>
          </a:p>
          <a:p>
            <a:endParaRPr lang="uk-UA" sz="24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88F23BC5-FB2F-46AF-B838-02046498213E}" type="slidenum">
              <a:rPr lang="ru-RU" altLang="en-US"/>
              <a:pPr/>
              <a:t>18</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457200" y="277813"/>
            <a:ext cx="8229600" cy="579419"/>
          </a:xfrm>
        </p:spPr>
        <p:txBody>
          <a:bodyPr/>
          <a:lstStyle/>
          <a:p>
            <a:r>
              <a:rPr lang="uk-UA" sz="3200" i="1" dirty="0"/>
              <a:t>Структура стандартів 802</a:t>
            </a:r>
            <a:r>
              <a:rPr lang="uk-UA" sz="3200" dirty="0"/>
              <a:t> </a:t>
            </a:r>
          </a:p>
        </p:txBody>
      </p:sp>
      <p:sp>
        <p:nvSpPr>
          <p:cNvPr id="782339" name="Rectangle 3"/>
          <p:cNvSpPr>
            <a:spLocks noGrp="1" noChangeArrowheads="1"/>
          </p:cNvSpPr>
          <p:nvPr>
            <p:ph idx="1"/>
          </p:nvPr>
        </p:nvSpPr>
        <p:spPr>
          <a:xfrm>
            <a:off x="457200" y="1000109"/>
            <a:ext cx="8229600" cy="4929221"/>
          </a:xfrm>
        </p:spPr>
        <p:txBody>
          <a:bodyPr/>
          <a:lstStyle/>
          <a:p>
            <a:r>
              <a:rPr lang="uk-UA" sz="2000" b="1" i="1" dirty="0"/>
              <a:t>Стандарт 8802/5</a:t>
            </a:r>
            <a:r>
              <a:rPr lang="uk-UA" sz="2000" dirty="0"/>
              <a:t> визначає циклічна кільце, яке створене на основі кільцевого каналу, в який включаються абонентські системи. Метод доступу в циклічне кільце заснований на передачі по ньому повноваження, що дозволяє черговій системі передачу інформації. Для керування повноваженнями одна з абонентські систем стає активним монітором, що відповідає за виявлення і виправлення помилок у кільці.</a:t>
            </a:r>
          </a:p>
          <a:p>
            <a:r>
              <a:rPr lang="uk-UA" sz="2000" b="1" i="1" dirty="0"/>
              <a:t>Стандарт 8802/6</a:t>
            </a:r>
            <a:r>
              <a:rPr lang="uk-UA" sz="2000" dirty="0"/>
              <a:t> описує мережу, що призначена для великого міста. Ця комунікаційна </a:t>
            </a:r>
            <a:r>
              <a:rPr lang="uk-UA" sz="2000" dirty="0" err="1"/>
              <a:t>підмережа</a:t>
            </a:r>
            <a:r>
              <a:rPr lang="uk-UA" sz="2000" dirty="0"/>
              <a:t> призначена для передачі не тільки даних, але і мови, і відео зображень. </a:t>
            </a:r>
            <a:r>
              <a:rPr lang="uk-UA" sz="2000" dirty="0" err="1"/>
              <a:t>Підмережа</a:t>
            </a:r>
            <a:r>
              <a:rPr lang="uk-UA" sz="2000" dirty="0"/>
              <a:t> є складним </a:t>
            </a:r>
            <a:r>
              <a:rPr lang="uk-UA" sz="2000" dirty="0" err="1"/>
              <a:t>моноканалом</a:t>
            </a:r>
            <a:r>
              <a:rPr lang="uk-UA" sz="2000" dirty="0"/>
              <a:t> із двома рівнобіжними загальними каналами. Тому її називають "Подвійна шина".</a:t>
            </a:r>
          </a:p>
          <a:p>
            <a:endParaRPr lang="uk-UA" sz="2000" dirty="0"/>
          </a:p>
          <a:p>
            <a:pPr lvl="0"/>
            <a:endParaRPr lang="uk-UA" sz="1900" b="1" dirty="0"/>
          </a:p>
          <a:p>
            <a:pPr>
              <a:lnSpc>
                <a:spcPct val="80000"/>
              </a:lnSpc>
            </a:pPr>
            <a:endParaRPr lang="ru-RU" sz="2000"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endParaRPr lang="ru-RU" altLang="en-US" sz="1100" dirty="0"/>
          </a:p>
        </p:txBody>
      </p:sp>
      <p:sp>
        <p:nvSpPr>
          <p:cNvPr id="6" name="Номер слайда 5"/>
          <p:cNvSpPr>
            <a:spLocks noGrp="1"/>
          </p:cNvSpPr>
          <p:nvPr>
            <p:ph type="sldNum" sz="quarter" idx="12"/>
          </p:nvPr>
        </p:nvSpPr>
        <p:spPr/>
        <p:txBody>
          <a:bodyPr/>
          <a:lstStyle/>
          <a:p>
            <a:fld id="{0474721E-FD47-4617-87BF-76F5EE3226CD}" type="slidenum">
              <a:rPr lang="ru-RU" altLang="en-US"/>
              <a:pPr/>
              <a:t>180</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57200" y="277813"/>
            <a:ext cx="8229600" cy="579419"/>
          </a:xfrm>
        </p:spPr>
        <p:txBody>
          <a:bodyPr/>
          <a:lstStyle/>
          <a:p>
            <a:r>
              <a:rPr lang="uk-UA" sz="2800" dirty="0"/>
              <a:t>Схема підключення абонентської системи</a:t>
            </a:r>
          </a:p>
        </p:txBody>
      </p:sp>
      <p:sp>
        <p:nvSpPr>
          <p:cNvPr id="783363" name="Rectangle 3"/>
          <p:cNvSpPr>
            <a:spLocks noGrp="1" noChangeArrowheads="1"/>
          </p:cNvSpPr>
          <p:nvPr>
            <p:ph idx="1"/>
          </p:nvPr>
        </p:nvSpPr>
        <p:spPr>
          <a:xfrm>
            <a:off x="500034" y="785794"/>
            <a:ext cx="8229600" cy="2214578"/>
          </a:xfrm>
        </p:spPr>
        <p:txBody>
          <a:bodyPr/>
          <a:lstStyle/>
          <a:p>
            <a:r>
              <a:rPr lang="uk-UA" sz="1400" dirty="0"/>
              <a:t>Цей комплекс визначає не тільки характеристики чотирьох комунікаційних </a:t>
            </a:r>
            <a:r>
              <a:rPr lang="uk-UA" sz="1400" dirty="0" err="1"/>
              <a:t>підмереж</a:t>
            </a:r>
            <a:r>
              <a:rPr lang="uk-UA" sz="1400" dirty="0"/>
              <a:t>, але й описує єдину схему підключення в </a:t>
            </a:r>
            <a:r>
              <a:rPr lang="uk-UA" sz="1400" dirty="0" err="1"/>
              <a:t>підмережі</a:t>
            </a:r>
            <a:r>
              <a:rPr lang="uk-UA" sz="1400" dirty="0"/>
              <a:t> абонентської системи.</a:t>
            </a:r>
          </a:p>
          <a:p>
            <a:r>
              <a:rPr lang="uk-UA" sz="1400" dirty="0"/>
              <a:t>У ній комунікаційна </a:t>
            </a:r>
            <a:r>
              <a:rPr lang="uk-UA" sz="1400" dirty="0" err="1"/>
              <a:t>підмережа</a:t>
            </a:r>
            <a:r>
              <a:rPr lang="uk-UA" sz="1400" dirty="0"/>
              <a:t> ділиться на дві частини: фізичні засоби з'єднання і блоки доступу. Заради стандартизації для блока доступу визначаються два інтерфейси. Один із них описує підключення блока до фізичних засобів з'єднання, а іншій - до абонентської системи. У любому з чотирьох розглянутих функціональних профілів визначаються тільки два рівні: канальний (2) і фізичний (1). Тому профілі є базовими і служать опорою, на основі якої можуть, будуються різні (і навіть не сумісні) інформаційні мережі.</a:t>
            </a:r>
          </a:p>
          <a:p>
            <a:pPr lvl="0"/>
            <a:endParaRPr lang="uk-UA" sz="2000"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773F833E-7DC2-46D7-B595-D0319B7C18A9}" type="slidenum">
              <a:rPr lang="ru-RU" altLang="en-US" smtClean="0"/>
              <a:pPr/>
              <a:t>181</a:t>
            </a:fld>
            <a:r>
              <a:rPr lang="ru-RU" altLang="en-US" dirty="0"/>
              <a:t> из </a:t>
            </a:r>
            <a:r>
              <a:rPr lang="uk-UA" altLang="en-US" dirty="0"/>
              <a:t>52</a:t>
            </a:r>
            <a:endParaRPr lang="ru-RU" altLang="en-US" dirty="0"/>
          </a:p>
        </p:txBody>
      </p:sp>
      <p:pic>
        <p:nvPicPr>
          <p:cNvPr id="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93185" name="Object 1"/>
          <p:cNvGraphicFramePr>
            <a:graphicFrameLocks noChangeAspect="1"/>
          </p:cNvGraphicFramePr>
          <p:nvPr/>
        </p:nvGraphicFramePr>
        <p:xfrm>
          <a:off x="2643174" y="3071810"/>
          <a:ext cx="3019425" cy="2943225"/>
        </p:xfrm>
        <a:graphic>
          <a:graphicData uri="http://schemas.openxmlformats.org/presentationml/2006/ole">
            <mc:AlternateContent xmlns:mc="http://schemas.openxmlformats.org/markup-compatibility/2006">
              <mc:Choice xmlns:v="urn:schemas-microsoft-com:vml" Requires="v">
                <p:oleObj spid="_x0000_s4099" name="Visio" r:id="rId4" imgW="3019425" imgH="2952750" progId="Visio.Drawing.11">
                  <p:embed/>
                </p:oleObj>
              </mc:Choice>
              <mc:Fallback>
                <p:oleObj name="Visio" r:id="rId4" imgW="3019425" imgH="2952750" progId="Visio.Drawing.11">
                  <p:embed/>
                  <p:pic>
                    <p:nvPicPr>
                      <p:cNvPr id="9318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74" y="3071810"/>
                        <a:ext cx="3019425" cy="294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57200" y="277813"/>
            <a:ext cx="8229600" cy="650857"/>
          </a:xfrm>
        </p:spPr>
        <p:txBody>
          <a:bodyPr/>
          <a:lstStyle/>
          <a:p>
            <a:r>
              <a:rPr lang="uk-UA" sz="3200" i="1" dirty="0"/>
              <a:t>Глобальна мережа </a:t>
            </a:r>
            <a:endParaRPr lang="uk-UA" sz="3200" dirty="0"/>
          </a:p>
        </p:txBody>
      </p:sp>
      <p:sp>
        <p:nvSpPr>
          <p:cNvPr id="777219" name="Rectangle 3"/>
          <p:cNvSpPr>
            <a:spLocks noGrp="1" noChangeArrowheads="1"/>
          </p:cNvSpPr>
          <p:nvPr>
            <p:ph idx="1"/>
          </p:nvPr>
        </p:nvSpPr>
        <p:spPr>
          <a:xfrm>
            <a:off x="457200" y="1071546"/>
            <a:ext cx="8229600" cy="4857783"/>
          </a:xfrm>
        </p:spPr>
        <p:txBody>
          <a:bodyPr/>
          <a:lstStyle/>
          <a:p>
            <a:pPr lvl="0"/>
            <a:r>
              <a:rPr lang="uk-UA" sz="2400" b="1" i="1" dirty="0"/>
              <a:t>Глобальна мережа (</a:t>
            </a:r>
            <a:r>
              <a:rPr lang="en-US" sz="2400" b="1" i="1" dirty="0"/>
              <a:t>Global Area Network</a:t>
            </a:r>
            <a:r>
              <a:rPr lang="uk-UA" sz="2400" b="1" i="1" dirty="0"/>
              <a:t>, </a:t>
            </a:r>
            <a:r>
              <a:rPr lang="de-DE" sz="2400" b="1" i="1" dirty="0"/>
              <a:t>GAN) – </a:t>
            </a:r>
            <a:r>
              <a:rPr lang="uk-UA" sz="2400" dirty="0"/>
              <a:t>це загально планетарна мережа, яка об'єднує всі країни та континенти й забезпечує доступ користувачів мережі в будь-якій точці земної кулі.</a:t>
            </a:r>
          </a:p>
          <a:p>
            <a:pPr lvl="0"/>
            <a:r>
              <a:rPr lang="uk-UA" sz="2400" b="1" i="1" dirty="0"/>
              <a:t>Великомасштабна територіальна мережа (</a:t>
            </a:r>
            <a:r>
              <a:rPr lang="en-US" sz="2400" b="1" i="1" dirty="0"/>
              <a:t>Wide Area Network</a:t>
            </a:r>
            <a:r>
              <a:rPr lang="uk-UA" sz="2400" b="1" i="1" dirty="0"/>
              <a:t>, </a:t>
            </a:r>
            <a:r>
              <a:rPr lang="en-US" sz="2400" b="1" i="1" dirty="0"/>
              <a:t>WAN</a:t>
            </a:r>
            <a:r>
              <a:rPr lang="uk-UA" sz="2400" b="1" i="1" dirty="0"/>
              <a:t>) - </a:t>
            </a:r>
            <a:r>
              <a:rPr lang="uk-UA" sz="2400" dirty="0"/>
              <a:t>сегмент, призначений для об'єднання мереж міського масштабу або сільських районів, розташованих на території великого регіону, держави, континенту, а також на різних континентах.</a:t>
            </a:r>
            <a:endParaRPr lang="uk-UA" sz="2400" b="1" i="1" dirty="0"/>
          </a:p>
          <a:p>
            <a:pPr lvl="1">
              <a:lnSpc>
                <a:spcPct val="80000"/>
              </a:lnSpc>
            </a:pPr>
            <a:endParaRPr lang="ru-RU" sz="2000" dirty="0"/>
          </a:p>
        </p:txBody>
      </p:sp>
      <p:sp>
        <p:nvSpPr>
          <p:cNvPr id="46"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47" name="Номер слайда 5"/>
          <p:cNvSpPr>
            <a:spLocks noGrp="1"/>
          </p:cNvSpPr>
          <p:nvPr>
            <p:ph type="sldNum" sz="quarter" idx="12"/>
          </p:nvPr>
        </p:nvSpPr>
        <p:spPr/>
        <p:txBody>
          <a:bodyPr/>
          <a:lstStyle/>
          <a:p>
            <a:fld id="{DB2DA0CC-367B-4086-B424-30ED7503811C}" type="slidenum">
              <a:rPr lang="ru-RU" altLang="en-US"/>
              <a:pPr/>
              <a:t>182</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457200" y="277813"/>
            <a:ext cx="8229600" cy="650857"/>
          </a:xfrm>
        </p:spPr>
        <p:txBody>
          <a:bodyPr/>
          <a:lstStyle/>
          <a:p>
            <a:r>
              <a:rPr lang="uk-UA" sz="3200" i="1" dirty="0"/>
              <a:t>Мережа мегаполісу  </a:t>
            </a:r>
          </a:p>
        </p:txBody>
      </p:sp>
      <p:sp>
        <p:nvSpPr>
          <p:cNvPr id="778243" name="Rectangle 3"/>
          <p:cNvSpPr>
            <a:spLocks noGrp="1" noChangeArrowheads="1"/>
          </p:cNvSpPr>
          <p:nvPr>
            <p:ph idx="1"/>
          </p:nvPr>
        </p:nvSpPr>
        <p:spPr>
          <a:xfrm>
            <a:off x="428596" y="1000108"/>
            <a:ext cx="8229600" cy="4429156"/>
          </a:xfrm>
        </p:spPr>
        <p:txBody>
          <a:bodyPr/>
          <a:lstStyle/>
          <a:p>
            <a:pPr lvl="0"/>
            <a:r>
              <a:rPr lang="uk-UA" sz="2000" b="1" i="1" dirty="0"/>
              <a:t>Мережа мегаполісу (</a:t>
            </a:r>
            <a:r>
              <a:rPr lang="en-US" sz="2000" b="1" i="1" dirty="0"/>
              <a:t>Metropolitan Area Network</a:t>
            </a:r>
            <a:r>
              <a:rPr lang="uk-UA" sz="2000" b="1" i="1" dirty="0"/>
              <a:t>, </a:t>
            </a:r>
            <a:r>
              <a:rPr lang="en-US" sz="2000" b="1" i="1" dirty="0"/>
              <a:t>MAN</a:t>
            </a:r>
            <a:r>
              <a:rPr lang="uk-UA" sz="2000" b="1" i="1" dirty="0"/>
              <a:t>)</a:t>
            </a:r>
            <a:r>
              <a:rPr lang="uk-UA" sz="2000" dirty="0" err="1"/>
              <a:t>-сегмент</a:t>
            </a:r>
            <a:r>
              <a:rPr lang="uk-UA" sz="2000" dirty="0"/>
              <a:t>, що охоплює територію міста,сільського району,області або регіону.</a:t>
            </a:r>
          </a:p>
          <a:p>
            <a:pPr lvl="0"/>
            <a:endParaRPr lang="uk-UA" sz="2000" dirty="0"/>
          </a:p>
          <a:p>
            <a:pPr lvl="0"/>
            <a:r>
              <a:rPr lang="uk-UA" sz="2000" b="1" i="1" dirty="0"/>
              <a:t>Локальна мережа (</a:t>
            </a:r>
            <a:r>
              <a:rPr lang="en-US" sz="2000" b="1" i="1" dirty="0"/>
              <a:t>Local Area Network</a:t>
            </a:r>
            <a:r>
              <a:rPr lang="uk-UA" sz="2000" b="1" i="1" dirty="0"/>
              <a:t>, </a:t>
            </a:r>
            <a:r>
              <a:rPr lang="en-US" sz="2000" b="1" i="1" dirty="0"/>
              <a:t>LAN</a:t>
            </a:r>
            <a:r>
              <a:rPr lang="uk-UA" sz="2000" b="1" i="1" dirty="0"/>
              <a:t>) - </a:t>
            </a:r>
            <a:r>
              <a:rPr lang="uk-UA" sz="2000" dirty="0"/>
              <a:t>сегмент, у якому основна частина </a:t>
            </a:r>
            <a:r>
              <a:rPr lang="uk-UA" sz="2000" dirty="0" err="1"/>
              <a:t>трафіку</a:t>
            </a:r>
            <a:r>
              <a:rPr lang="uk-UA" sz="2000" dirty="0"/>
              <a:t> замикається в середині невеликої території, установи, промислового підприємства і т.п. Сегментами типу </a:t>
            </a:r>
            <a:r>
              <a:rPr lang="en-US" sz="2000" dirty="0"/>
              <a:t>LAN </a:t>
            </a:r>
            <a:r>
              <a:rPr lang="uk-UA" sz="2000" dirty="0"/>
              <a:t>також є мережі, утворені поєднанням декількох локальних мереж, розташованих на невеликій відстані один від одного (мережі </a:t>
            </a:r>
            <a:r>
              <a:rPr lang="uk-UA" sz="2000" dirty="0" err="1"/>
              <a:t>кампусів</a:t>
            </a:r>
            <a:r>
              <a:rPr lang="uk-UA" sz="2000" dirty="0"/>
              <a:t>).</a:t>
            </a:r>
          </a:p>
          <a:p>
            <a:pPr lvl="0"/>
            <a:endParaRPr lang="uk-UA" sz="2000" dirty="0"/>
          </a:p>
          <a:p>
            <a:pPr lvl="0"/>
            <a:endParaRPr lang="uk-UA" sz="2000" dirty="0"/>
          </a:p>
          <a:p>
            <a:endParaRPr lang="uk-UA" sz="2000"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ED89D73C-D887-4824-A069-DB07B17F5FCB}" type="slidenum">
              <a:rPr lang="ru-RU" altLang="en-US"/>
              <a:pPr/>
              <a:t>183</a:t>
            </a:fld>
            <a:r>
              <a:rPr lang="ru-RU" altLang="en-US" dirty="0"/>
              <a:t> из 52</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457200" y="277813"/>
            <a:ext cx="8229600" cy="579419"/>
          </a:xfrm>
        </p:spPr>
        <p:txBody>
          <a:bodyPr/>
          <a:lstStyle/>
          <a:p>
            <a:pPr algn="ctr"/>
            <a:r>
              <a:rPr lang="uk-UA" sz="2800" dirty="0"/>
              <a:t>Формування сегментів за масштабом охоплюваної території</a:t>
            </a:r>
            <a:endParaRPr lang="uk-UA" sz="2800" i="1"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1B918EE6-2E90-4C2C-94A9-828C32DD2EE1}" type="slidenum">
              <a:rPr lang="ru-RU" altLang="en-US"/>
              <a:pPr/>
              <a:t>184</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9" name="Рисунок 8"/>
          <p:cNvPicPr/>
          <p:nvPr/>
        </p:nvPicPr>
        <p:blipFill>
          <a:blip r:embed="rId3">
            <a:extLst>
              <a:ext uri="{28A0092B-C50C-407E-A947-70E740481C1C}">
                <a14:useLocalDpi xmlns:a14="http://schemas.microsoft.com/office/drawing/2010/main" val="0"/>
              </a:ext>
            </a:extLst>
          </a:blip>
          <a:srcRect/>
          <a:stretch>
            <a:fillRect/>
          </a:stretch>
        </p:blipFill>
        <p:spPr bwMode="auto">
          <a:xfrm>
            <a:off x="1285852" y="1500174"/>
            <a:ext cx="6286544" cy="4214842"/>
          </a:xfrm>
          <a:prstGeom prst="rect">
            <a:avLst/>
          </a:prstGeom>
          <a:noFill/>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457200" y="277813"/>
            <a:ext cx="8229600" cy="579419"/>
          </a:xfrm>
        </p:spPr>
        <p:txBody>
          <a:bodyPr/>
          <a:lstStyle/>
          <a:p>
            <a:r>
              <a:rPr lang="uk-UA" sz="3200" dirty="0" err="1"/>
              <a:t>Внутрішньосегментний</a:t>
            </a:r>
            <a:r>
              <a:rPr lang="uk-UA" sz="3200" dirty="0"/>
              <a:t> </a:t>
            </a:r>
            <a:r>
              <a:rPr lang="uk-UA" sz="3200" dirty="0" err="1"/>
              <a:t>трафік</a:t>
            </a:r>
            <a:endParaRPr lang="uk-UA" sz="3200" i="1" dirty="0"/>
          </a:p>
        </p:txBody>
      </p:sp>
      <p:sp>
        <p:nvSpPr>
          <p:cNvPr id="785411" name="Rectangle 3"/>
          <p:cNvSpPr>
            <a:spLocks noGrp="1" noChangeArrowheads="1"/>
          </p:cNvSpPr>
          <p:nvPr>
            <p:ph idx="1"/>
          </p:nvPr>
        </p:nvSpPr>
        <p:spPr>
          <a:xfrm>
            <a:off x="428596" y="857232"/>
            <a:ext cx="8229600" cy="5143536"/>
          </a:xfrm>
        </p:spPr>
        <p:txBody>
          <a:bodyPr/>
          <a:lstStyle/>
          <a:p>
            <a:r>
              <a:rPr lang="uk-UA" sz="2000" dirty="0" err="1"/>
              <a:t>Внутрішньосегментний</a:t>
            </a:r>
            <a:r>
              <a:rPr lang="uk-UA" sz="2000" dirty="0"/>
              <a:t> </a:t>
            </a:r>
            <a:r>
              <a:rPr lang="uk-UA" sz="2000" dirty="0" err="1"/>
              <a:t>трафік</a:t>
            </a:r>
            <a:r>
              <a:rPr lang="uk-UA" sz="2000" dirty="0"/>
              <a:t> в загальному випадку складається з </a:t>
            </a:r>
            <a:r>
              <a:rPr lang="uk-UA" sz="2000" b="1" i="1" dirty="0"/>
              <a:t>локального </a:t>
            </a:r>
            <a:r>
              <a:rPr lang="uk-UA" sz="2000" b="1" i="1" dirty="0" err="1"/>
              <a:t>трафіку</a:t>
            </a:r>
            <a:r>
              <a:rPr lang="uk-UA" sz="2000" b="1" i="1" dirty="0"/>
              <a:t>, вихідного, вхідного </a:t>
            </a:r>
            <a:r>
              <a:rPr lang="uk-UA" sz="2000" dirty="0"/>
              <a:t>і </a:t>
            </a:r>
            <a:r>
              <a:rPr lang="uk-UA" sz="2000" b="1" i="1" dirty="0"/>
              <a:t>транзитного </a:t>
            </a:r>
            <a:r>
              <a:rPr lang="uk-UA" sz="2000" dirty="0"/>
              <a:t>відносно сегменту, який розглядається.</a:t>
            </a:r>
          </a:p>
          <a:p>
            <a:r>
              <a:rPr lang="uk-UA" sz="2000" b="1" dirty="0"/>
              <a:t>Локальним</a:t>
            </a:r>
            <a:r>
              <a:rPr lang="uk-UA" sz="2000" dirty="0"/>
              <a:t> називається </a:t>
            </a:r>
            <a:r>
              <a:rPr lang="uk-UA" sz="2000" dirty="0" err="1"/>
              <a:t>трафік</a:t>
            </a:r>
            <a:r>
              <a:rPr lang="uk-UA" sz="2000" dirty="0"/>
              <a:t>, який формується в результаті інформаційного обміну вузлів в межах сегменту. Розподіл локального </a:t>
            </a:r>
            <a:r>
              <a:rPr lang="uk-UA" sz="2000" dirty="0" err="1"/>
              <a:t>трафіку</a:t>
            </a:r>
            <a:r>
              <a:rPr lang="uk-UA" sz="2000" dirty="0"/>
              <a:t> в сегменті </a:t>
            </a:r>
            <a:r>
              <a:rPr lang="uk-UA" sz="2000" dirty="0" err="1"/>
              <a:t>будем</a:t>
            </a:r>
            <a:r>
              <a:rPr lang="uk-UA" sz="2000" dirty="0"/>
              <a:t> називати </a:t>
            </a:r>
            <a:r>
              <a:rPr lang="uk-UA" sz="2000" b="1" i="1" dirty="0"/>
              <a:t>замиканням </a:t>
            </a:r>
            <a:r>
              <a:rPr lang="uk-UA" sz="2000" b="1" i="1" dirty="0" err="1"/>
              <a:t>трафіку</a:t>
            </a:r>
            <a:r>
              <a:rPr lang="uk-UA" sz="2000" b="1" i="1" dirty="0"/>
              <a:t> </a:t>
            </a:r>
            <a:r>
              <a:rPr lang="uk-UA" sz="2000" dirty="0"/>
              <a:t>в сегменті.</a:t>
            </a:r>
          </a:p>
          <a:p>
            <a:pPr lvl="0"/>
            <a:r>
              <a:rPr lang="uk-UA" sz="2000" b="1" dirty="0"/>
              <a:t>Вихідним </a:t>
            </a:r>
            <a:r>
              <a:rPr lang="uk-UA" sz="2000" dirty="0"/>
              <a:t>називається </a:t>
            </a:r>
            <a:r>
              <a:rPr lang="uk-UA" sz="2000" dirty="0" err="1"/>
              <a:t>трафік</a:t>
            </a:r>
            <a:r>
              <a:rPr lang="uk-UA" sz="2000" dirty="0"/>
              <a:t>, який генерується вузлами сегмента і є спрямованим за межі даного сегмента до вузлів інших сегментів.</a:t>
            </a:r>
          </a:p>
          <a:p>
            <a:pPr lvl="0"/>
            <a:r>
              <a:rPr lang="uk-UA" sz="2000" b="1" dirty="0"/>
              <a:t>Вхідним </a:t>
            </a:r>
            <a:r>
              <a:rPr lang="uk-UA" sz="2000" dirty="0"/>
              <a:t>називається </a:t>
            </a:r>
            <a:r>
              <a:rPr lang="uk-UA" sz="2000" dirty="0" err="1"/>
              <a:t>трафік</a:t>
            </a:r>
            <a:r>
              <a:rPr lang="uk-UA" sz="2000" dirty="0"/>
              <a:t>, генерований вузлами інших сегментів і призначений вузлам даного сегмента.</a:t>
            </a:r>
          </a:p>
          <a:p>
            <a:r>
              <a:rPr lang="uk-UA" sz="2000" b="1" dirty="0"/>
              <a:t>Транзитним </a:t>
            </a:r>
            <a:r>
              <a:rPr lang="uk-UA" sz="2000" dirty="0"/>
              <a:t>відносно сегмента називається </a:t>
            </a:r>
            <a:r>
              <a:rPr lang="uk-UA" sz="2000" dirty="0" err="1"/>
              <a:t>трафік</a:t>
            </a:r>
            <a:r>
              <a:rPr lang="uk-UA" sz="2000" dirty="0"/>
              <a:t>, генерований вузлами інших сегментів та адресований вузлам, розташованим по заданим сегментом.</a:t>
            </a:r>
          </a:p>
          <a:p>
            <a:pPr lvl="0"/>
            <a:endParaRPr lang="uk-UA" sz="2000" dirty="0"/>
          </a:p>
          <a:p>
            <a:pPr lvl="0"/>
            <a:endParaRPr lang="uk-UA" sz="1600" dirty="0"/>
          </a:p>
          <a:p>
            <a:endParaRPr lang="uk-UA" sz="1800" dirty="0"/>
          </a:p>
        </p:txBody>
      </p:sp>
      <p:sp>
        <p:nvSpPr>
          <p:cNvPr id="63"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4" name="Номер слайда 5"/>
          <p:cNvSpPr>
            <a:spLocks noGrp="1"/>
          </p:cNvSpPr>
          <p:nvPr>
            <p:ph type="sldNum" sz="quarter" idx="12"/>
          </p:nvPr>
        </p:nvSpPr>
        <p:spPr/>
        <p:txBody>
          <a:bodyPr/>
          <a:lstStyle/>
          <a:p>
            <a:fld id="{531A24CF-35C6-49C7-9146-B5A541D94981}" type="slidenum">
              <a:rPr lang="ru-RU" altLang="en-US"/>
              <a:pPr/>
              <a:t>185</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571472" y="857232"/>
            <a:ext cx="8229600" cy="5000660"/>
          </a:xfrm>
        </p:spPr>
        <p:txBody>
          <a:bodyPr/>
          <a:lstStyle/>
          <a:p>
            <a:pPr lvl="0"/>
            <a:r>
              <a:rPr lang="uk-UA" sz="1900" b="1" dirty="0"/>
              <a:t>Опорна магістраль (</a:t>
            </a:r>
            <a:r>
              <a:rPr lang="en-US" sz="1900" b="1" dirty="0"/>
              <a:t>Backbone</a:t>
            </a:r>
            <a:r>
              <a:rPr lang="uk-UA" sz="1900" b="1" dirty="0"/>
              <a:t>) </a:t>
            </a:r>
            <a:r>
              <a:rPr lang="uk-UA" sz="1900" dirty="0"/>
              <a:t>- сегмент, побудований з використанням обладнання та телекомунікаційних технологій фізичного рівня. Різницю </a:t>
            </a:r>
            <a:r>
              <a:rPr lang="uk-UA" sz="1900" dirty="0" err="1"/>
              <a:t>топологій</a:t>
            </a:r>
            <a:r>
              <a:rPr lang="uk-UA" sz="1900" dirty="0"/>
              <a:t> фізичних зв'язків у процесі реалізації опорної магістралі (ланцюг, кільце) відображено в таких поняттях, як: </a:t>
            </a:r>
            <a:r>
              <a:rPr lang="uk-UA" sz="1900" b="1" i="1" dirty="0"/>
              <a:t>«спільна шина», «хребтова мережа», «транспортне кільце».</a:t>
            </a:r>
          </a:p>
          <a:p>
            <a:r>
              <a:rPr lang="uk-UA" sz="1900" b="1" dirty="0" err="1"/>
              <a:t>Сколапсована</a:t>
            </a:r>
            <a:r>
              <a:rPr lang="uk-UA" sz="1900" b="1" dirty="0"/>
              <a:t> магістраль (</a:t>
            </a:r>
            <a:r>
              <a:rPr lang="en-US" sz="1900" b="1" dirty="0" err="1"/>
              <a:t>Collapced</a:t>
            </a:r>
            <a:r>
              <a:rPr lang="en-US" sz="1900" b="1" dirty="0"/>
              <a:t> Backbone</a:t>
            </a:r>
            <a:r>
              <a:rPr lang="uk-UA" sz="1900" b="1" dirty="0"/>
              <a:t>) </a:t>
            </a:r>
            <a:r>
              <a:rPr lang="uk-UA" sz="1900" dirty="0"/>
              <a:t>– стягнута в точку опорна мережа (точніше – один опорний вузол). Поєднання окремих сегментів у даному випадку здійснюється в межах одного комунікаційного пристрою (магістрального комутатора або маршрутизатора).</a:t>
            </a:r>
          </a:p>
          <a:p>
            <a:pPr lvl="0"/>
            <a:r>
              <a:rPr lang="uk-UA" sz="1900" b="1" dirty="0"/>
              <a:t>Базова мережа (</a:t>
            </a:r>
            <a:r>
              <a:rPr lang="en-US" sz="1900" b="1" dirty="0"/>
              <a:t>Core Network</a:t>
            </a:r>
            <a:r>
              <a:rPr lang="uk-UA" sz="1900" b="1" dirty="0"/>
              <a:t>) </a:t>
            </a:r>
            <a:r>
              <a:rPr lang="uk-UA" sz="1900" dirty="0"/>
              <a:t>– сегмент рівня ядра мережевої інфраструктури, реалізований з використанням технологій фізичного, канального та мережевого рівнів моделі </a:t>
            </a:r>
            <a:r>
              <a:rPr lang="en-US" sz="1900" dirty="0"/>
              <a:t>OSI</a:t>
            </a:r>
            <a:r>
              <a:rPr lang="uk-UA" sz="1900" dirty="0"/>
              <a:t>/</a:t>
            </a:r>
            <a:r>
              <a:rPr lang="en-US" sz="1900" dirty="0"/>
              <a:t>ISO</a:t>
            </a:r>
            <a:r>
              <a:rPr lang="uk-UA" sz="1900" dirty="0"/>
              <a:t>; поєднує мережі різних операторів і провайдерів у глобальну мережу.</a:t>
            </a:r>
            <a:endParaRPr lang="uk-UA" sz="1900" b="1" i="1" dirty="0"/>
          </a:p>
          <a:p>
            <a:pPr lvl="2"/>
            <a:endParaRPr lang="uk-UA" sz="2000" dirty="0"/>
          </a:p>
          <a:p>
            <a:pPr lvl="0"/>
            <a:endParaRPr lang="uk-UA" sz="2000" dirty="0"/>
          </a:p>
          <a:p>
            <a:endParaRPr lang="uk-UA" sz="2000" dirty="0"/>
          </a:p>
          <a:p>
            <a:pPr lvl="0"/>
            <a:endParaRPr lang="uk-UA" sz="2000" dirty="0"/>
          </a:p>
          <a:p>
            <a:pPr lvl="0"/>
            <a:endParaRPr lang="uk-UA" sz="1600" dirty="0"/>
          </a:p>
          <a:p>
            <a:endParaRPr lang="uk-UA" sz="1800" dirty="0"/>
          </a:p>
        </p:txBody>
      </p:sp>
      <p:sp>
        <p:nvSpPr>
          <p:cNvPr id="787458" name="Rectangle 2"/>
          <p:cNvSpPr>
            <a:spLocks noGrp="1" noChangeArrowheads="1"/>
          </p:cNvSpPr>
          <p:nvPr>
            <p:ph type="title"/>
          </p:nvPr>
        </p:nvSpPr>
        <p:spPr>
          <a:xfrm>
            <a:off x="457200" y="277813"/>
            <a:ext cx="8229600" cy="579419"/>
          </a:xfrm>
        </p:spPr>
        <p:txBody>
          <a:bodyPr/>
          <a:lstStyle/>
          <a:p>
            <a:r>
              <a:rPr lang="uk-UA" sz="3200" dirty="0"/>
              <a:t>Опорна магістраль</a:t>
            </a:r>
            <a:endParaRPr lang="uk-UA" sz="3200" i="1"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Лінії</a:t>
            </a:r>
            <a:r>
              <a:rPr lang="ru-RU" altLang="en-US" sz="1100" dirty="0"/>
              <a:t> </a:t>
            </a:r>
            <a:r>
              <a:rPr lang="ru-RU" altLang="en-US" sz="1100" dirty="0" err="1"/>
              <a:t>зв</a:t>
            </a:r>
            <a:r>
              <a:rPr lang="en-US" altLang="en-US" sz="1100" dirty="0"/>
              <a:t>’</a:t>
            </a:r>
            <a:r>
              <a:rPr lang="ru-RU" altLang="en-US" sz="1100" dirty="0" err="1"/>
              <a:t>язку</a:t>
            </a:r>
            <a:endParaRPr lang="ru-RU" altLang="en-US" sz="1100" dirty="0"/>
          </a:p>
        </p:txBody>
      </p:sp>
      <p:sp>
        <p:nvSpPr>
          <p:cNvPr id="6" name="Номер слайда 5"/>
          <p:cNvSpPr>
            <a:spLocks noGrp="1"/>
          </p:cNvSpPr>
          <p:nvPr>
            <p:ph type="sldNum" sz="quarter" idx="12"/>
          </p:nvPr>
        </p:nvSpPr>
        <p:spPr/>
        <p:txBody>
          <a:bodyPr/>
          <a:lstStyle/>
          <a:p>
            <a:fld id="{EAB9B754-9591-409D-AF0A-05D44D93F01A}" type="slidenum">
              <a:rPr lang="ru-RU" altLang="en-US"/>
              <a:pPr/>
              <a:t>186</a:t>
            </a:fld>
            <a:r>
              <a:rPr lang="ru-RU" altLang="en-US" dirty="0"/>
              <a:t> из </a:t>
            </a:r>
            <a:r>
              <a:rPr lang="uk-UA" altLang="en-US" dirty="0"/>
              <a:t>42</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457200" y="277813"/>
            <a:ext cx="8229600" cy="507981"/>
          </a:xfrm>
        </p:spPr>
        <p:txBody>
          <a:bodyPr/>
          <a:lstStyle/>
          <a:p>
            <a:pPr algn="ctr"/>
            <a:r>
              <a:rPr lang="uk-UA" sz="2800" dirty="0"/>
              <a:t>Магістральні сегменти</a:t>
            </a:r>
            <a:endParaRPr lang="uk-UA" sz="2800" i="1" dirty="0"/>
          </a:p>
        </p:txBody>
      </p:sp>
      <p:sp>
        <p:nvSpPr>
          <p:cNvPr id="309254" name="Rectangle 6"/>
          <p:cNvSpPr>
            <a:spLocks noGrp="1" noChangeArrowheads="1"/>
          </p:cNvSpPr>
          <p:nvPr>
            <p:ph idx="1"/>
          </p:nvPr>
        </p:nvSpPr>
        <p:spPr>
          <a:xfrm>
            <a:off x="500034" y="4857760"/>
            <a:ext cx="8229600" cy="1214446"/>
          </a:xfrm>
        </p:spPr>
        <p:txBody>
          <a:bodyPr/>
          <a:lstStyle/>
          <a:p>
            <a:endParaRPr lang="uk-UA" sz="1800" dirty="0"/>
          </a:p>
          <a:p>
            <a:endParaRPr lang="uk-UA" sz="1800"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259F8F0B-8460-4C6B-AAFE-E7C58A529BBF}" type="slidenum">
              <a:rPr lang="ru-RU" altLang="en-US"/>
              <a:pPr/>
              <a:t>187</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2000232" y="1000108"/>
            <a:ext cx="5072098" cy="3643338"/>
          </a:xfrm>
          <a:prstGeom prst="rect">
            <a:avLst/>
          </a:prstGeom>
          <a:noFill/>
        </p:spPr>
      </p:pic>
      <p:sp>
        <p:nvSpPr>
          <p:cNvPr id="87041" name="Rectangle 1"/>
          <p:cNvSpPr>
            <a:spLocks noChangeArrowheads="1"/>
          </p:cNvSpPr>
          <p:nvPr/>
        </p:nvSpPr>
        <p:spPr bwMode="auto">
          <a:xfrm>
            <a:off x="357158" y="4929198"/>
            <a:ext cx="835824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k-UA" b="0" i="0" u="none" strike="noStrike" cap="none" normalizeH="0" baseline="0" dirty="0">
                <a:ln>
                  <a:noFill/>
                </a:ln>
                <a:solidFill>
                  <a:srgbClr val="000000"/>
                </a:solidFill>
                <a:effectLst/>
                <a:latin typeface="Times New Roman" pitchFamily="18" charset="0"/>
                <a:ea typeface="Arial Unicode MS" pitchFamily="34" charset="-128"/>
                <a:cs typeface="Times New Roman" pitchFamily="18" charset="0"/>
              </a:rPr>
              <a:t>Магістральні сегменти, утворені на різних рівнях</a:t>
            </a:r>
          </a:p>
          <a:p>
            <a:pPr marL="0" marR="0" lvl="0" indent="0" algn="ctr" defTabSz="914400" rtl="0" eaLnBrk="1" fontAlgn="base" latinLnBrk="0" hangingPunct="1">
              <a:lnSpc>
                <a:spcPct val="100000"/>
              </a:lnSpc>
              <a:spcBef>
                <a:spcPct val="0"/>
              </a:spcBef>
              <a:spcAft>
                <a:spcPct val="0"/>
              </a:spcAft>
              <a:buClrTx/>
              <a:buSzTx/>
              <a:buFontTx/>
              <a:buNone/>
              <a:tabLst/>
            </a:pPr>
            <a:r>
              <a:rPr kumimoji="0" lang="uk-UA" b="0" i="0" u="none" strike="noStrike" cap="none" normalizeH="0" baseline="0" dirty="0">
                <a:ln>
                  <a:noFill/>
                </a:ln>
                <a:solidFill>
                  <a:srgbClr val="000000"/>
                </a:solidFill>
                <a:effectLst/>
                <a:latin typeface="Times New Roman" pitchFamily="18" charset="0"/>
                <a:ea typeface="Arial Unicode MS" pitchFamily="34" charset="-128"/>
                <a:cs typeface="Times New Roman" pitchFamily="18" charset="0"/>
              </a:rPr>
              <a:t>а) опорна магістральна на рівні доступу; </a:t>
            </a:r>
          </a:p>
          <a:p>
            <a:pPr marL="0" marR="0" lvl="0" indent="0" algn="ctr" defTabSz="914400" rtl="0" eaLnBrk="1" fontAlgn="base" latinLnBrk="0" hangingPunct="1">
              <a:lnSpc>
                <a:spcPct val="100000"/>
              </a:lnSpc>
              <a:spcBef>
                <a:spcPct val="0"/>
              </a:spcBef>
              <a:spcAft>
                <a:spcPct val="0"/>
              </a:spcAft>
              <a:buClrTx/>
              <a:buSzTx/>
              <a:buFontTx/>
              <a:buNone/>
              <a:tabLst/>
            </a:pPr>
            <a:r>
              <a:rPr kumimoji="0" lang="uk-UA" b="0" i="0" u="none" strike="noStrike" cap="none" normalizeH="0" baseline="0" dirty="0">
                <a:ln>
                  <a:noFill/>
                </a:ln>
                <a:solidFill>
                  <a:srgbClr val="000000"/>
                </a:solidFill>
                <a:effectLst/>
                <a:latin typeface="Times New Roman" pitchFamily="18" charset="0"/>
                <a:ea typeface="Arial Unicode MS" pitchFamily="34" charset="-128"/>
                <a:cs typeface="Times New Roman" pitchFamily="18" charset="0"/>
              </a:rPr>
              <a:t>б) опорна магістральна мережа на рівні розподілення;</a:t>
            </a:r>
            <a:br>
              <a:rPr kumimoji="0" lang="uk-UA" b="0" i="0" u="none" strike="noStrike" cap="none" normalizeH="0" baseline="0" dirty="0">
                <a:ln>
                  <a:noFill/>
                </a:ln>
                <a:solidFill>
                  <a:srgbClr val="000000"/>
                </a:solidFill>
                <a:effectLst/>
                <a:latin typeface="Times New Roman" pitchFamily="18" charset="0"/>
                <a:ea typeface="Arial Unicode MS" pitchFamily="34" charset="-128"/>
                <a:cs typeface="Times New Roman" pitchFamily="18" charset="0"/>
              </a:rPr>
            </a:br>
            <a:r>
              <a:rPr kumimoji="0" lang="uk-UA" b="0" i="0" u="none" strike="noStrike" cap="none" normalizeH="0" baseline="0" dirty="0">
                <a:ln>
                  <a:noFill/>
                </a:ln>
                <a:solidFill>
                  <a:srgbClr val="000000"/>
                </a:solidFill>
                <a:effectLst/>
                <a:latin typeface="Times New Roman" pitchFamily="18" charset="0"/>
                <a:ea typeface="Arial Unicode MS" pitchFamily="34" charset="-128"/>
                <a:cs typeface="Times New Roman" pitchFamily="18" charset="0"/>
              </a:rPr>
              <a:t>в) </a:t>
            </a:r>
            <a:r>
              <a:rPr kumimoji="0" lang="uk-UA" b="0" i="0" u="none" strike="noStrike" cap="none" normalizeH="0" baseline="0" dirty="0" err="1">
                <a:ln>
                  <a:noFill/>
                </a:ln>
                <a:solidFill>
                  <a:srgbClr val="000000"/>
                </a:solidFill>
                <a:effectLst/>
                <a:latin typeface="Times New Roman" pitchFamily="18" charset="0"/>
                <a:ea typeface="Arial Unicode MS" pitchFamily="34" charset="-128"/>
                <a:cs typeface="Times New Roman" pitchFamily="18" charset="0"/>
              </a:rPr>
              <a:t>сколапсована</a:t>
            </a:r>
            <a:r>
              <a:rPr kumimoji="0" lang="uk-UA" b="0" i="0" u="none" strike="noStrike" cap="none" normalizeH="0" baseline="0" dirty="0">
                <a:ln>
                  <a:noFill/>
                </a:ln>
                <a:solidFill>
                  <a:srgbClr val="000000"/>
                </a:solidFill>
                <a:effectLst/>
                <a:latin typeface="Times New Roman" pitchFamily="18" charset="0"/>
                <a:ea typeface="Arial Unicode MS" pitchFamily="34" charset="-128"/>
                <a:cs typeface="Times New Roman" pitchFamily="18" charset="0"/>
              </a:rPr>
              <a:t> магістральна рівні ядра.</a:t>
            </a:r>
            <a:endParaRPr kumimoji="0" lang="uk-UA"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dirty="0"/>
              <a:t>Ієрархія транспортної мережі</a:t>
            </a:r>
          </a:p>
        </p:txBody>
      </p:sp>
      <p:sp>
        <p:nvSpPr>
          <p:cNvPr id="3" name="Содержимое 2"/>
          <p:cNvSpPr>
            <a:spLocks noGrp="1"/>
          </p:cNvSpPr>
          <p:nvPr>
            <p:ph idx="1"/>
          </p:nvPr>
        </p:nvSpPr>
        <p:spPr>
          <a:xfrm>
            <a:off x="457200" y="1142984"/>
            <a:ext cx="8229600" cy="4987941"/>
          </a:xfrm>
        </p:spPr>
        <p:txBody>
          <a:bodyPr/>
          <a:lstStyle/>
          <a:p>
            <a:pPr>
              <a:buNone/>
            </a:pPr>
            <a:r>
              <a:rPr lang="uk-UA" sz="2000" dirty="0"/>
              <a:t>	</a:t>
            </a:r>
            <a:r>
              <a:rPr lang="uk-UA" sz="2800" dirty="0"/>
              <a:t>Принцип декомпозиції на основі транспортної функції передбачає виділення трьох типів елементів:</a:t>
            </a:r>
          </a:p>
          <a:p>
            <a:pPr>
              <a:buNone/>
            </a:pPr>
            <a:endParaRPr lang="uk-UA" sz="2800" dirty="0"/>
          </a:p>
          <a:p>
            <a:pPr lvl="0"/>
            <a:r>
              <a:rPr lang="uk-UA" sz="2800" dirty="0"/>
              <a:t>Транспортна мережа</a:t>
            </a:r>
          </a:p>
          <a:p>
            <a:pPr lvl="0"/>
            <a:r>
              <a:rPr lang="uk-UA" sz="2800" dirty="0"/>
              <a:t>Мережа доступу</a:t>
            </a:r>
          </a:p>
          <a:p>
            <a:pPr lvl="0"/>
            <a:r>
              <a:rPr lang="uk-UA" sz="2800" dirty="0"/>
              <a:t>Розподільча мережі</a:t>
            </a:r>
          </a:p>
          <a:p>
            <a:endParaRPr lang="uk-UA" sz="2000"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188</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pPr algn="ctr"/>
            <a:r>
              <a:rPr lang="uk-UA" sz="2800" dirty="0"/>
              <a:t>Транспортна мережа</a:t>
            </a:r>
            <a:endParaRPr lang="uk-UA" sz="2800" i="1"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189</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Місце для вмісту 3"/>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204" t="6920" r="5835" b="4399"/>
          <a:stretch/>
        </p:blipFill>
        <p:spPr bwMode="auto">
          <a:xfrm>
            <a:off x="1071538" y="1000108"/>
            <a:ext cx="6786610" cy="4929222"/>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457200" y="277813"/>
            <a:ext cx="8229600" cy="507981"/>
          </a:xfrm>
        </p:spPr>
        <p:txBody>
          <a:bodyPr/>
          <a:lstStyle/>
          <a:p>
            <a:r>
              <a:rPr lang="uk-UA" sz="3600" dirty="0">
                <a:solidFill>
                  <a:schemeClr val="tx1"/>
                </a:solidFill>
              </a:rPr>
              <a:t>Інформаційні технології</a:t>
            </a:r>
            <a:endParaRPr lang="ru-RU" sz="3600" dirty="0"/>
          </a:p>
        </p:txBody>
      </p:sp>
      <p:sp>
        <p:nvSpPr>
          <p:cNvPr id="773123" name="Rectangle 3"/>
          <p:cNvSpPr>
            <a:spLocks noGrp="1" noChangeArrowheads="1"/>
          </p:cNvSpPr>
          <p:nvPr>
            <p:ph idx="1"/>
          </p:nvPr>
        </p:nvSpPr>
        <p:spPr>
          <a:xfrm>
            <a:off x="457200" y="1357298"/>
            <a:ext cx="8229600" cy="4773627"/>
          </a:xfrm>
        </p:spPr>
        <p:txBody>
          <a:bodyPr/>
          <a:lstStyle/>
          <a:p>
            <a:r>
              <a:rPr lang="uk-UA" sz="2400" dirty="0"/>
              <a:t>Базовим компонентом, ядром інформаційної мережі, є </a:t>
            </a:r>
            <a:r>
              <a:rPr lang="uk-UA" sz="2400" i="1" dirty="0"/>
              <a:t>телекомунікаційна мережа.</a:t>
            </a:r>
          </a:p>
          <a:p>
            <a:pPr lvl="0"/>
            <a:r>
              <a:rPr lang="uk-UA" sz="2400" b="1" dirty="0"/>
              <a:t>Інформаційні технології </a:t>
            </a:r>
            <a:r>
              <a:rPr lang="fr-FR" sz="2400" b="1" dirty="0"/>
              <a:t>(Information Technologies) – </a:t>
            </a:r>
            <a:r>
              <a:rPr lang="uk-UA" sz="2400" dirty="0"/>
              <a:t>методи і способи накопичення, обробки, зберігання, відображення, пошуку і забезпечення цілісності інформації.</a:t>
            </a:r>
            <a:endParaRPr lang="uk-UA" sz="2400" b="1" dirty="0"/>
          </a:p>
          <a:p>
            <a:endParaRPr lang="uk-UA" sz="2400" dirty="0"/>
          </a:p>
        </p:txBody>
      </p:sp>
      <p:sp>
        <p:nvSpPr>
          <p:cNvPr id="3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3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36" name="Номер слайда 5"/>
          <p:cNvSpPr>
            <a:spLocks noGrp="1"/>
          </p:cNvSpPr>
          <p:nvPr>
            <p:ph type="sldNum" sz="quarter" idx="12"/>
          </p:nvPr>
        </p:nvSpPr>
        <p:spPr/>
        <p:txBody>
          <a:bodyPr/>
          <a:lstStyle/>
          <a:p>
            <a:fld id="{A8A87D43-3DCD-4558-9A2B-4D634F3906BC}" type="slidenum">
              <a:rPr lang="ru-RU" altLang="en-US"/>
              <a:pPr/>
              <a:t>19</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pPr algn="ctr"/>
            <a:r>
              <a:rPr lang="uk-UA" sz="2800" b="1" dirty="0"/>
              <a:t>Транспортна мережа</a:t>
            </a:r>
            <a:endParaRPr lang="uk-UA" sz="2800" i="1" dirty="0"/>
          </a:p>
        </p:txBody>
      </p:sp>
      <p:sp>
        <p:nvSpPr>
          <p:cNvPr id="5" name="Нижний колонтитул 4"/>
          <p:cNvSpPr>
            <a:spLocks noGrp="1"/>
          </p:cNvSpPr>
          <p:nvPr>
            <p:ph type="ftr" sz="quarter" idx="11"/>
          </p:nvPr>
        </p:nvSpPr>
        <p:spPr>
          <a:xfrm>
            <a:off x="2843213" y="6143644"/>
            <a:ext cx="3800489" cy="561956"/>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190</a:t>
            </a:fld>
            <a:r>
              <a:rPr lang="ru-RU" altLang="en-US" dirty="0"/>
              <a:t> из </a:t>
            </a:r>
            <a:r>
              <a:rPr lang="uk-UA" altLang="en-US" dirty="0"/>
              <a:t>52</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9" name="Содержимое 8"/>
          <p:cNvSpPr>
            <a:spLocks noGrp="1"/>
          </p:cNvSpPr>
          <p:nvPr>
            <p:ph idx="1"/>
          </p:nvPr>
        </p:nvSpPr>
        <p:spPr>
          <a:xfrm>
            <a:off x="428596" y="1071546"/>
            <a:ext cx="8229600" cy="4816477"/>
          </a:xfrm>
        </p:spPr>
        <p:txBody>
          <a:bodyPr/>
          <a:lstStyle/>
          <a:p>
            <a:pPr lvl="2"/>
            <a:r>
              <a:rPr lang="uk-UA" sz="2300" b="1" dirty="0"/>
              <a:t>Транспортна мережа </a:t>
            </a:r>
            <a:r>
              <a:rPr lang="uk-UA" sz="2300" dirty="0"/>
              <a:t>(</a:t>
            </a:r>
            <a:r>
              <a:rPr lang="en-US" sz="2300" dirty="0"/>
              <a:t>Transport Network</a:t>
            </a:r>
            <a:r>
              <a:rPr lang="uk-UA" sz="2300" dirty="0"/>
              <a:t>, </a:t>
            </a:r>
            <a:r>
              <a:rPr lang="en-US" sz="2300" dirty="0"/>
              <a:t>Transmission Media</a:t>
            </a:r>
            <a:r>
              <a:rPr lang="uk-UA" sz="2300" dirty="0"/>
              <a:t>) – це сегмент з високим ступенем концентрації </a:t>
            </a:r>
            <a:r>
              <a:rPr lang="uk-UA" sz="2300" dirty="0" err="1"/>
              <a:t>трафіку</a:t>
            </a:r>
            <a:r>
              <a:rPr lang="uk-UA" sz="2300" dirty="0"/>
              <a:t>, за допомогою якого здійснюється інформаційний обмін між сегментами з низьким ступенем концентрації </a:t>
            </a:r>
            <a:r>
              <a:rPr lang="uk-UA" sz="2300" dirty="0" err="1"/>
              <a:t>трафіку</a:t>
            </a:r>
            <a:r>
              <a:rPr lang="uk-UA" sz="2300" dirty="0"/>
              <a:t> і в якому транспортне середовище для передавання будь-якого типу інформації забезпечується </a:t>
            </a:r>
            <a:r>
              <a:rPr lang="uk-UA" sz="2300" b="1" u="sng" dirty="0"/>
              <a:t>використанням єдиних технологічних принципів і встановлених стандартів.</a:t>
            </a:r>
            <a:endParaRPr lang="uk-UA" sz="2300" dirty="0"/>
          </a:p>
          <a:p>
            <a:r>
              <a:rPr lang="uk-UA" sz="2300" dirty="0"/>
              <a:t>Транспортна мережа включає в себе магістральну та мережу доступу і може забезпечувати передачу потоків до 162 </a:t>
            </a:r>
            <a:r>
              <a:rPr lang="uk-UA" sz="2300" dirty="0" err="1"/>
              <a:t>Гбіт</a:t>
            </a:r>
            <a:r>
              <a:rPr lang="uk-UA" sz="2300" dirty="0"/>
              <a:t>/с</a:t>
            </a:r>
          </a:p>
          <a:p>
            <a:endParaRPr lang="uk-UA"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pPr algn="ctr"/>
            <a:r>
              <a:rPr lang="uk-UA" sz="3200" dirty="0"/>
              <a:t>Ієрархія транспортної мережі</a:t>
            </a:r>
            <a:endParaRPr lang="uk-UA" sz="3200" i="1" dirty="0"/>
          </a:p>
        </p:txBody>
      </p:sp>
      <p:sp>
        <p:nvSpPr>
          <p:cNvPr id="5" name="Нижний колонтитул 4"/>
          <p:cNvSpPr>
            <a:spLocks noGrp="1"/>
          </p:cNvSpPr>
          <p:nvPr>
            <p:ph type="ftr" sz="quarter" idx="11"/>
          </p:nvPr>
        </p:nvSpPr>
        <p:spPr>
          <a:xfrm>
            <a:off x="2843213" y="6248400"/>
            <a:ext cx="4014803"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191</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9" name="Picture 2" descr="http://masters.donntu.edu.ua/2009/kita/voropaeva/diss/ukr/19.jpg"/>
          <p:cNvPicPr/>
          <p:nvPr/>
        </p:nvPicPr>
        <p:blipFill rotWithShape="1">
          <a:blip r:embed="rId3">
            <a:extLst>
              <a:ext uri="{28A0092B-C50C-407E-A947-70E740481C1C}">
                <a14:useLocalDpi xmlns:a14="http://schemas.microsoft.com/office/drawing/2010/main" val="0"/>
              </a:ext>
            </a:extLst>
          </a:blip>
          <a:srcRect b="6547"/>
          <a:stretch/>
        </p:blipFill>
        <p:spPr bwMode="auto">
          <a:xfrm>
            <a:off x="928662" y="1142984"/>
            <a:ext cx="6929486" cy="4643470"/>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2800" i="1" dirty="0"/>
              <a:t>Мережа доступу</a:t>
            </a:r>
          </a:p>
        </p:txBody>
      </p:sp>
      <p:sp>
        <p:nvSpPr>
          <p:cNvPr id="3" name="Содержимое 2"/>
          <p:cNvSpPr>
            <a:spLocks noGrp="1"/>
          </p:cNvSpPr>
          <p:nvPr>
            <p:ph idx="1"/>
          </p:nvPr>
        </p:nvSpPr>
        <p:spPr>
          <a:xfrm>
            <a:off x="457200" y="1000108"/>
            <a:ext cx="8229600" cy="5130817"/>
          </a:xfrm>
        </p:spPr>
        <p:txBody>
          <a:bodyPr/>
          <a:lstStyle/>
          <a:p>
            <a:r>
              <a:rPr lang="uk-UA" sz="2400" dirty="0"/>
              <a:t>Мережа доступу з боку користувача має </a:t>
            </a:r>
            <a:r>
              <a:rPr lang="uk-UA" sz="2400" b="1" u="sng" dirty="0"/>
              <a:t>пристрій мережевого закінчення </a:t>
            </a:r>
            <a:r>
              <a:rPr lang="uk-UA" sz="2400" u="sng" dirty="0"/>
              <a:t>(</a:t>
            </a:r>
            <a:r>
              <a:rPr lang="en-US" sz="2400" u="sng" dirty="0"/>
              <a:t>Network Termination Unit</a:t>
            </a:r>
            <a:r>
              <a:rPr lang="uk-UA" sz="2400" u="sng" dirty="0"/>
              <a:t>, </a:t>
            </a:r>
            <a:r>
              <a:rPr lang="en-US" sz="2400" u="sng" dirty="0"/>
              <a:t>NTU</a:t>
            </a:r>
            <a:r>
              <a:rPr lang="uk-UA" sz="2400" u="sng" dirty="0"/>
              <a:t>), </a:t>
            </a:r>
            <a:r>
              <a:rPr lang="uk-UA" sz="2400" dirty="0"/>
              <a:t>якій ще називається просто </a:t>
            </a:r>
            <a:r>
              <a:rPr lang="uk-UA" sz="2400" b="1" u="sng" dirty="0"/>
              <a:t>мережевим закінченням </a:t>
            </a:r>
            <a:r>
              <a:rPr lang="uk-UA" sz="2400" u="sng" dirty="0"/>
              <a:t>(</a:t>
            </a:r>
            <a:r>
              <a:rPr lang="en-US" sz="2400" u="sng" dirty="0"/>
              <a:t>Network Termination</a:t>
            </a:r>
            <a:r>
              <a:rPr lang="uk-UA" sz="2400" u="sng" dirty="0"/>
              <a:t>, </a:t>
            </a:r>
            <a:r>
              <a:rPr lang="en-US" sz="2400" b="1" u="sng" dirty="0"/>
              <a:t>NT</a:t>
            </a:r>
            <a:r>
              <a:rPr lang="uk-UA" sz="2400" b="1" u="sng" dirty="0"/>
              <a:t>), </a:t>
            </a:r>
            <a:r>
              <a:rPr lang="uk-UA" sz="2400" dirty="0"/>
              <a:t>а на іншому кінці – </a:t>
            </a:r>
            <a:r>
              <a:rPr lang="uk-UA" sz="2400" b="1" u="sng" dirty="0"/>
              <a:t>інтерфейс вузла доступу </a:t>
            </a:r>
            <a:r>
              <a:rPr lang="uk-UA" sz="2400" u="sng" dirty="0"/>
              <a:t>(</a:t>
            </a:r>
            <a:r>
              <a:rPr lang="en-US" sz="2400" u="sng" dirty="0"/>
              <a:t>Access Node Interface</a:t>
            </a:r>
            <a:r>
              <a:rPr lang="uk-UA" sz="2400" u="sng" dirty="0"/>
              <a:t>, </a:t>
            </a:r>
            <a:r>
              <a:rPr lang="en-US" sz="2400" b="1" u="sng" dirty="0"/>
              <a:t>ANI</a:t>
            </a:r>
            <a:r>
              <a:rPr lang="uk-UA" sz="2400" b="1" u="sng" dirty="0"/>
              <a:t>) </a:t>
            </a:r>
            <a:r>
              <a:rPr lang="uk-UA" sz="2400" dirty="0"/>
              <a:t>до транспортної мережі.</a:t>
            </a:r>
          </a:p>
          <a:p>
            <a:endParaRPr lang="uk-UA"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192</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3200" dirty="0"/>
              <a:t>Принцип побудови мережі доступу</a:t>
            </a:r>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193</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857224" y="1071546"/>
            <a:ext cx="7429552" cy="471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22295"/>
          </a:xfrm>
        </p:spPr>
        <p:txBody>
          <a:bodyPr/>
          <a:lstStyle/>
          <a:p>
            <a:r>
              <a:rPr lang="uk-UA" sz="3200" dirty="0"/>
              <a:t>Розподільча мережа</a:t>
            </a:r>
            <a:endParaRPr lang="uk-UA" sz="3200" i="1" dirty="0"/>
          </a:p>
        </p:txBody>
      </p:sp>
      <p:sp>
        <p:nvSpPr>
          <p:cNvPr id="5"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194</a:t>
            </a:fld>
            <a:r>
              <a:rPr lang="ru-RU" altLang="en-US" dirty="0"/>
              <a:t> из </a:t>
            </a:r>
            <a:r>
              <a:rPr lang="uk-UA" altLang="en-US" dirty="0"/>
              <a:t>52</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10" name="Содержимое 2"/>
          <p:cNvSpPr>
            <a:spLocks noGrp="1"/>
          </p:cNvSpPr>
          <p:nvPr>
            <p:ph idx="1"/>
          </p:nvPr>
        </p:nvSpPr>
        <p:spPr>
          <a:xfrm>
            <a:off x="457200" y="928671"/>
            <a:ext cx="8229600" cy="5000660"/>
          </a:xfrm>
        </p:spPr>
        <p:txBody>
          <a:bodyPr/>
          <a:lstStyle/>
          <a:p>
            <a:pPr lvl="0"/>
            <a:r>
              <a:rPr lang="uk-UA" sz="2400" b="1" dirty="0"/>
              <a:t>Розподільча мережа </a:t>
            </a:r>
            <a:r>
              <a:rPr lang="uk-UA" sz="2400" dirty="0"/>
              <a:t>(</a:t>
            </a:r>
            <a:r>
              <a:rPr lang="en-US" sz="2400" dirty="0"/>
              <a:t>Distribution Network</a:t>
            </a:r>
            <a:r>
              <a:rPr lang="uk-UA" sz="2400" dirty="0"/>
              <a:t>) – сегмент телекомунікаційної мережі, за допомогою якого концентрований потік, що надходить з транспортної мережі, перерозподіляється та надходить до споживачів</a:t>
            </a:r>
          </a:p>
          <a:p>
            <a:r>
              <a:rPr lang="uk-UA" sz="2400" dirty="0"/>
              <a:t>На практиці функції мережі доступу та розподільчої мережі часто поєднуються в одному сегменті.</a:t>
            </a:r>
          </a:p>
          <a:p>
            <a:pPr lvl="0"/>
            <a:endParaRPr lang="uk-UA" sz="2000" dirty="0"/>
          </a:p>
          <a:p>
            <a:pPr lvl="0"/>
            <a:endParaRPr lang="uk-UA" sz="2400" dirty="0"/>
          </a:p>
          <a:p>
            <a:endParaRPr lang="uk-UA"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2800" dirty="0"/>
              <a:t>Телекомунікаційна технологія </a:t>
            </a:r>
            <a:endParaRPr lang="uk-UA" sz="2800" i="1"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uk-UA" sz="1100" dirty="0"/>
              <a:t>Компоненти </a:t>
            </a:r>
            <a:r>
              <a:rPr lang="uk-UA" sz="1100" dirty="0" err="1"/>
              <a:t>комп</a:t>
            </a:r>
            <a:r>
              <a:rPr lang="en-US" sz="1100" dirty="0"/>
              <a:t>’</a:t>
            </a:r>
            <a:r>
              <a:rPr lang="uk-UA" sz="1100" dirty="0" err="1"/>
              <a:t>ютерних</a:t>
            </a:r>
            <a:r>
              <a:rPr lang="uk-UA"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195</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8" name="Содержимое 2"/>
          <p:cNvSpPr>
            <a:spLocks noGrp="1"/>
          </p:cNvSpPr>
          <p:nvPr>
            <p:ph idx="1"/>
          </p:nvPr>
        </p:nvSpPr>
        <p:spPr>
          <a:xfrm>
            <a:off x="457200" y="1142984"/>
            <a:ext cx="8229600" cy="4987941"/>
          </a:xfrm>
        </p:spPr>
        <p:txBody>
          <a:bodyPr/>
          <a:lstStyle/>
          <a:p>
            <a:r>
              <a:rPr lang="uk-UA" sz="2000" dirty="0"/>
              <a:t>Спосіб реалізації перенесення даних (інформації) в просторі, що забезпечує певний гарантований рівень якості обслуговування в мережі називається </a:t>
            </a:r>
            <a:r>
              <a:rPr lang="uk-UA" sz="2000" b="1" dirty="0"/>
              <a:t>телекомунікаційною технологією (</a:t>
            </a:r>
            <a:r>
              <a:rPr lang="uk-UA" sz="2000" b="1" dirty="0" err="1"/>
              <a:t>Telecommunication</a:t>
            </a:r>
            <a:r>
              <a:rPr lang="uk-UA" sz="2000" b="1" dirty="0"/>
              <a:t> </a:t>
            </a:r>
            <a:r>
              <a:rPr lang="uk-UA" sz="2000" b="1" dirty="0" err="1"/>
              <a:t>technology</a:t>
            </a:r>
            <a:r>
              <a:rPr lang="uk-UA" sz="2000" b="1" dirty="0"/>
              <a:t>)</a:t>
            </a:r>
            <a:endParaRPr lang="uk-UA" sz="2000" dirty="0"/>
          </a:p>
          <a:p>
            <a:pPr lvl="0"/>
            <a:r>
              <a:rPr lang="uk-UA" sz="2000" b="1" dirty="0"/>
              <a:t>Режим перенесення (</a:t>
            </a:r>
            <a:r>
              <a:rPr lang="en-US" sz="2000" b="1" dirty="0" err="1"/>
              <a:t>TransferMode</a:t>
            </a:r>
            <a:r>
              <a:rPr lang="uk-UA" sz="2000" b="1" dirty="0"/>
              <a:t>) </a:t>
            </a:r>
            <a:r>
              <a:rPr lang="uk-UA" sz="2000" dirty="0"/>
              <a:t>сукупність методів мультиплексування, передавання та комутації, за допомогою яких у телекомунікаційній мережі здійснюється транспортування інформації з кінця в кінець, тобто від джерела до одержувача.</a:t>
            </a:r>
          </a:p>
          <a:p>
            <a:pPr>
              <a:buNone/>
            </a:pPr>
            <a:r>
              <a:rPr lang="uk-UA" sz="2000" dirty="0"/>
              <a:t>		Режим перенесення інформації в мережі можна організувати</a:t>
            </a:r>
          </a:p>
          <a:p>
            <a:pPr lvl="0"/>
            <a:r>
              <a:rPr lang="uk-UA" sz="2000" b="1" i="1" dirty="0"/>
              <a:t>Синхронним </a:t>
            </a:r>
            <a:r>
              <a:rPr lang="uk-UA" sz="2000" dirty="0"/>
              <a:t>способом</a:t>
            </a:r>
          </a:p>
          <a:p>
            <a:pPr lvl="0"/>
            <a:r>
              <a:rPr lang="uk-UA" sz="2000" b="1" i="1" dirty="0"/>
              <a:t>Асинхронним </a:t>
            </a:r>
            <a:r>
              <a:rPr lang="uk-UA" sz="2000" dirty="0"/>
              <a:t>способом</a:t>
            </a:r>
          </a:p>
          <a:p>
            <a:endParaRPr lang="uk-UA"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dirty="0"/>
              <a:t>Стек протоколів</a:t>
            </a:r>
            <a:endParaRPr lang="uk-UA" sz="3200" i="1" dirty="0"/>
          </a:p>
        </p:txBody>
      </p:sp>
      <p:sp>
        <p:nvSpPr>
          <p:cNvPr id="3" name="Содержимое 2"/>
          <p:cNvSpPr>
            <a:spLocks noGrp="1"/>
          </p:cNvSpPr>
          <p:nvPr>
            <p:ph idx="1"/>
          </p:nvPr>
        </p:nvSpPr>
        <p:spPr>
          <a:xfrm>
            <a:off x="457200" y="1071546"/>
            <a:ext cx="8229600" cy="5059379"/>
          </a:xfrm>
        </p:spPr>
        <p:txBody>
          <a:bodyPr/>
          <a:lstStyle/>
          <a:p>
            <a:pPr lvl="2"/>
            <a:r>
              <a:rPr lang="uk-UA" b="1" dirty="0"/>
              <a:t>Стек протоколів </a:t>
            </a:r>
            <a:r>
              <a:rPr lang="uk-UA" i="1" dirty="0"/>
              <a:t>– </a:t>
            </a:r>
            <a:r>
              <a:rPr lang="uk-UA" dirty="0"/>
              <a:t>це ієрархічно впорядкована сукупність протоколів, достатніх для реалізації взаємодії вузлів у мережі.</a:t>
            </a:r>
          </a:p>
          <a:p>
            <a:r>
              <a:rPr lang="uk-UA" sz="2400" dirty="0"/>
              <a:t>Стек протоколів представляє собою </a:t>
            </a:r>
            <a:r>
              <a:rPr lang="uk-UA" sz="2400" b="1" dirty="0"/>
              <a:t>набір специфікацій</a:t>
            </a:r>
            <a:r>
              <a:rPr lang="uk-UA" sz="2400" dirty="0"/>
              <a:t>, що дозволяє реалізувати мережеву взаємодію.</a:t>
            </a:r>
          </a:p>
          <a:p>
            <a:pPr lvl="2"/>
            <a:r>
              <a:rPr lang="uk-UA" b="1" dirty="0"/>
              <a:t>Протокол взаємодії </a:t>
            </a:r>
            <a:r>
              <a:rPr lang="uk-UA" dirty="0"/>
              <a:t>– формалізовані правила, які визначають послідовність інформаційних блоків під час взаємодії компонент (об</a:t>
            </a:r>
            <a:r>
              <a:rPr lang="en-US" dirty="0"/>
              <a:t>’</a:t>
            </a:r>
            <a:r>
              <a:rPr lang="uk-UA" dirty="0" err="1"/>
              <a:t>єктів</a:t>
            </a:r>
            <a:r>
              <a:rPr lang="uk-UA" dirty="0"/>
              <a:t>), що знаходяться на одному рівні у різних вузлах</a:t>
            </a:r>
          </a:p>
          <a:p>
            <a:pPr marL="342900" lvl="2" indent="-342900"/>
            <a:endParaRPr lang="uk-UA" sz="2000" dirty="0"/>
          </a:p>
          <a:p>
            <a:endParaRPr lang="uk-UA" sz="2000"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196</a:t>
            </a:fld>
            <a:r>
              <a:rPr lang="ru-RU" altLang="en-US" dirty="0"/>
              <a:t> из 52</a:t>
            </a:r>
          </a:p>
        </p:txBody>
      </p:sp>
      <p:pic>
        <p:nvPicPr>
          <p:cNvPr id="7"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2800" dirty="0"/>
              <a:t>Інтерфейс та специфікація</a:t>
            </a:r>
          </a:p>
        </p:txBody>
      </p:sp>
      <p:sp>
        <p:nvSpPr>
          <p:cNvPr id="3" name="Содержимое 2"/>
          <p:cNvSpPr>
            <a:spLocks noGrp="1"/>
          </p:cNvSpPr>
          <p:nvPr>
            <p:ph idx="1"/>
          </p:nvPr>
        </p:nvSpPr>
        <p:spPr>
          <a:xfrm>
            <a:off x="457200" y="928670"/>
            <a:ext cx="8229600" cy="5202255"/>
          </a:xfrm>
        </p:spPr>
        <p:txBody>
          <a:bodyPr/>
          <a:lstStyle/>
          <a:p>
            <a:pPr lvl="2"/>
            <a:r>
              <a:rPr lang="uk-UA" b="1" dirty="0"/>
              <a:t>Інтерфейс </a:t>
            </a:r>
            <a:r>
              <a:rPr lang="uk-UA" dirty="0"/>
              <a:t>– формально визначений набір функцій, які виконує даний рівень для вищого рівня, а також формати інформаційних блоків, якими обмінюються два сусідніх рівнів процесі своєї взаємодії</a:t>
            </a:r>
          </a:p>
          <a:p>
            <a:pPr lvl="2"/>
            <a:r>
              <a:rPr lang="uk-UA" b="1" dirty="0"/>
              <a:t>Специфікація – </a:t>
            </a:r>
            <a:r>
              <a:rPr lang="uk-UA" dirty="0"/>
              <a:t>формалізований опис апаратних та (або) програмних компонентів, способів їх функціонування, взаємодії з іншими компонентами, обмежень і особливих характеристик</a:t>
            </a:r>
          </a:p>
          <a:p>
            <a:endParaRPr lang="uk-UA" sz="2000" dirty="0"/>
          </a:p>
          <a:p>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197</a:t>
            </a:fld>
            <a:r>
              <a:rPr lang="ru-RU" altLang="en-US" dirty="0"/>
              <a:t> из 52</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865171"/>
          </a:xfrm>
        </p:spPr>
        <p:txBody>
          <a:bodyPr/>
          <a:lstStyle/>
          <a:p>
            <a:r>
              <a:rPr lang="uk-UA" sz="2800" i="1" dirty="0"/>
              <a:t>Рольове призначення вузлових пунктів в моделі організаційної структури</a:t>
            </a:r>
            <a:endParaRPr lang="uk-UA" sz="2800" dirty="0"/>
          </a:p>
        </p:txBody>
      </p:sp>
      <p:sp>
        <p:nvSpPr>
          <p:cNvPr id="3" name="Содержимое 2"/>
          <p:cNvSpPr>
            <a:spLocks noGrp="1"/>
          </p:cNvSpPr>
          <p:nvPr>
            <p:ph idx="1"/>
          </p:nvPr>
        </p:nvSpPr>
        <p:spPr>
          <a:xfrm>
            <a:off x="457200" y="1214422"/>
            <a:ext cx="8229600" cy="4916503"/>
          </a:xfrm>
        </p:spPr>
        <p:txBody>
          <a:bodyPr/>
          <a:lstStyle/>
          <a:p>
            <a:pPr lvl="0"/>
            <a:r>
              <a:rPr lang="uk-UA" sz="2400" dirty="0"/>
              <a:t>Якщо вузловий пункт забезпечує проходження </a:t>
            </a:r>
            <a:r>
              <a:rPr lang="uk-UA" sz="2400" dirty="0" err="1"/>
              <a:t>трафіку</a:t>
            </a:r>
            <a:r>
              <a:rPr lang="uk-UA" sz="2400" dirty="0"/>
              <a:t> тільки між кінцевими пунктами (</a:t>
            </a:r>
            <a:r>
              <a:rPr lang="uk-UA" sz="2400" dirty="0" err="1"/>
              <a:t>КП</a:t>
            </a:r>
            <a:r>
              <a:rPr lang="uk-UA" sz="2400" dirty="0"/>
              <a:t>) конкретної групи, то відносно цих </a:t>
            </a:r>
            <a:r>
              <a:rPr lang="uk-UA" sz="2400" dirty="0" err="1"/>
              <a:t>КП</a:t>
            </a:r>
            <a:r>
              <a:rPr lang="uk-UA" sz="2400" dirty="0"/>
              <a:t> він виступає в ролі </a:t>
            </a:r>
            <a:r>
              <a:rPr lang="uk-UA" sz="2400" b="1" dirty="0"/>
              <a:t>опорного вузла.</a:t>
            </a:r>
            <a:endParaRPr lang="uk-UA" sz="2400" dirty="0"/>
          </a:p>
          <a:p>
            <a:pPr lvl="0"/>
            <a:r>
              <a:rPr lang="uk-UA" sz="2400" dirty="0"/>
              <a:t>Якщо через вузловий пункт проходить </a:t>
            </a:r>
            <a:r>
              <a:rPr lang="uk-UA" sz="2400" dirty="0" err="1"/>
              <a:t>трафік</a:t>
            </a:r>
            <a:r>
              <a:rPr lang="uk-UA" sz="2400" dirty="0"/>
              <a:t> від деякої групи </a:t>
            </a:r>
            <a:r>
              <a:rPr lang="uk-UA" sz="2400" dirty="0" err="1"/>
              <a:t>КП</a:t>
            </a:r>
            <a:r>
              <a:rPr lang="uk-UA" sz="2400" dirty="0"/>
              <a:t> до будь-яких інших </a:t>
            </a:r>
            <a:r>
              <a:rPr lang="uk-UA" sz="2400" dirty="0" err="1"/>
              <a:t>КП</a:t>
            </a:r>
            <a:r>
              <a:rPr lang="uk-UA" sz="2400" dirty="0"/>
              <a:t> мережі, то він виступає в ролі </a:t>
            </a:r>
            <a:r>
              <a:rPr lang="uk-UA" sz="2400" b="1" dirty="0"/>
              <a:t>транзитного вузла.</a:t>
            </a:r>
            <a:endParaRPr lang="uk-UA" sz="2400" dirty="0"/>
          </a:p>
          <a:p>
            <a:pPr lvl="0"/>
            <a:r>
              <a:rPr lang="uk-UA" sz="2400" dirty="0"/>
              <a:t>Якщо вузловий пункт забезпечує проходження </a:t>
            </a:r>
            <a:r>
              <a:rPr lang="uk-UA" sz="2400" dirty="0" err="1"/>
              <a:t>трафіку</a:t>
            </a:r>
            <a:r>
              <a:rPr lang="uk-UA" sz="2400" dirty="0"/>
              <a:t> як внутрішнього, так і зовнішнього обміну деякого конкретного числа </a:t>
            </a:r>
            <a:r>
              <a:rPr lang="uk-UA" sz="2400" dirty="0" err="1"/>
              <a:t>КП</a:t>
            </a:r>
            <a:r>
              <a:rPr lang="uk-UA" sz="2400" dirty="0"/>
              <a:t> мережі, то відносно цих </a:t>
            </a:r>
            <a:r>
              <a:rPr lang="uk-UA" sz="2400" dirty="0" err="1"/>
              <a:t>КП</a:t>
            </a:r>
            <a:r>
              <a:rPr lang="uk-UA" sz="2400" dirty="0"/>
              <a:t> він виступає у ролі </a:t>
            </a:r>
            <a:r>
              <a:rPr lang="uk-UA" sz="2400" b="1" dirty="0"/>
              <a:t>опорно-транзитного вузла</a:t>
            </a:r>
            <a:endParaRPr lang="uk-UA" sz="2400" dirty="0"/>
          </a:p>
          <a:p>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198</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dirty="0"/>
              <a:t>Класифікація вузлових пунктів</a:t>
            </a:r>
          </a:p>
        </p:txBody>
      </p:sp>
      <p:sp>
        <p:nvSpPr>
          <p:cNvPr id="3" name="Содержимое 2"/>
          <p:cNvSpPr>
            <a:spLocks noGrp="1"/>
          </p:cNvSpPr>
          <p:nvPr>
            <p:ph idx="1"/>
          </p:nvPr>
        </p:nvSpPr>
        <p:spPr>
          <a:xfrm>
            <a:off x="457200" y="1000108"/>
            <a:ext cx="8229600" cy="5130817"/>
          </a:xfrm>
        </p:spPr>
        <p:txBody>
          <a:bodyPr/>
          <a:lstStyle/>
          <a:p>
            <a:pPr lvl="0"/>
            <a:r>
              <a:rPr lang="uk-UA" sz="2000" dirty="0"/>
              <a:t>Вузловий пункт, у якому забезпечується доступ користувачів до служб мережі з метою отримання телекомунікаційних та інформаційних послуг, називають </a:t>
            </a:r>
            <a:r>
              <a:rPr lang="uk-UA" sz="2000" b="1" dirty="0"/>
              <a:t>сервісним вузлом (</a:t>
            </a:r>
            <a:r>
              <a:rPr lang="uk-UA" sz="2000" b="1" dirty="0" err="1"/>
              <a:t>Service</a:t>
            </a:r>
            <a:r>
              <a:rPr lang="uk-UA" sz="2000" b="1" dirty="0"/>
              <a:t> </a:t>
            </a:r>
            <a:r>
              <a:rPr lang="uk-UA" sz="2000" b="1" dirty="0" err="1"/>
              <a:t>Node</a:t>
            </a:r>
            <a:r>
              <a:rPr lang="uk-UA" sz="2000" b="1" dirty="0"/>
              <a:t>, SN).</a:t>
            </a:r>
            <a:endParaRPr lang="uk-UA" sz="2000" dirty="0"/>
          </a:p>
          <a:p>
            <a:pPr lvl="0"/>
            <a:r>
              <a:rPr lang="uk-UA" sz="2000" dirty="0"/>
              <a:t>Вузловий пункт, де забезпечується з'єднання сегментів/під'єднання до сегментів телекомунікаційної мережі, називається </a:t>
            </a:r>
            <a:r>
              <a:rPr lang="uk-UA" sz="2000" b="1" dirty="0"/>
              <a:t>вузлом доступу (Access </a:t>
            </a:r>
            <a:r>
              <a:rPr lang="uk-UA" sz="2000" b="1" dirty="0" err="1"/>
              <a:t>Node</a:t>
            </a:r>
            <a:r>
              <a:rPr lang="uk-UA" sz="2000" b="1" dirty="0"/>
              <a:t>, AN).</a:t>
            </a:r>
            <a:endParaRPr lang="uk-UA" sz="2000" dirty="0"/>
          </a:p>
          <a:p>
            <a:pPr lvl="0"/>
            <a:r>
              <a:rPr lang="uk-UA" sz="2000" dirty="0"/>
              <a:t>Вузловий  пункт, у якому забезпечується підключення сервіс-провайдерів називається </a:t>
            </a:r>
            <a:r>
              <a:rPr lang="uk-UA" sz="2000" b="1" dirty="0"/>
              <a:t>точкою мережевого доступу (</a:t>
            </a:r>
            <a:r>
              <a:rPr lang="uk-UA" sz="2000" b="1" dirty="0" err="1"/>
              <a:t>Network</a:t>
            </a:r>
            <a:r>
              <a:rPr lang="uk-UA" sz="2000" b="1" dirty="0"/>
              <a:t> Access </a:t>
            </a:r>
            <a:r>
              <a:rPr lang="uk-UA" sz="2000" b="1" dirty="0" err="1"/>
              <a:t>Point</a:t>
            </a:r>
            <a:r>
              <a:rPr lang="uk-UA" sz="2000" b="1" dirty="0"/>
              <a:t>, NAP).</a:t>
            </a:r>
            <a:endParaRPr lang="uk-UA" sz="2000" dirty="0"/>
          </a:p>
          <a:p>
            <a:pPr lvl="0"/>
            <a:r>
              <a:rPr lang="uk-UA" sz="2000" dirty="0"/>
              <a:t>Сервіс-провайдер має вузлові пункти, які називаються </a:t>
            </a:r>
            <a:r>
              <a:rPr lang="uk-UA" sz="2000" b="1" dirty="0"/>
              <a:t>точками присутності (</a:t>
            </a:r>
            <a:r>
              <a:rPr lang="uk-UA" sz="2000" b="1" dirty="0" err="1"/>
              <a:t>Pointsof</a:t>
            </a:r>
            <a:r>
              <a:rPr lang="uk-UA" sz="2000" b="1" dirty="0"/>
              <a:t> </a:t>
            </a:r>
            <a:r>
              <a:rPr lang="uk-UA" sz="2000" b="1" dirty="0" err="1"/>
              <a:t>Presents</a:t>
            </a:r>
            <a:r>
              <a:rPr lang="uk-UA" sz="2000" b="1" dirty="0"/>
              <a:t>, POP).</a:t>
            </a:r>
            <a:endParaRPr lang="uk-UA" sz="2000" dirty="0"/>
          </a:p>
          <a:p>
            <a:endParaRPr lang="uk-UA" sz="2000" dirty="0"/>
          </a:p>
          <a:p>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199</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ru-RU" dirty="0" err="1"/>
              <a:t>Зміст</a:t>
            </a:r>
            <a:endParaRPr lang="uk-UA" dirty="0"/>
          </a:p>
        </p:txBody>
      </p:sp>
      <p:sp>
        <p:nvSpPr>
          <p:cNvPr id="3" name="Содержимое 2"/>
          <p:cNvSpPr>
            <a:spLocks noGrp="1"/>
          </p:cNvSpPr>
          <p:nvPr>
            <p:ph idx="1"/>
          </p:nvPr>
        </p:nvSpPr>
        <p:spPr>
          <a:xfrm>
            <a:off x="457200" y="928670"/>
            <a:ext cx="8229600" cy="5202255"/>
          </a:xfrm>
        </p:spPr>
        <p:txBody>
          <a:bodyPr/>
          <a:lstStyle/>
          <a:p>
            <a:r>
              <a:rPr lang="ru-RU" dirty="0" err="1"/>
              <a:t>Основні</a:t>
            </a:r>
            <a:r>
              <a:rPr lang="ru-RU" dirty="0"/>
              <a:t> </a:t>
            </a:r>
            <a:r>
              <a:rPr lang="ru-RU" dirty="0" err="1"/>
              <a:t>поняття</a:t>
            </a:r>
            <a:endParaRPr lang="ru-RU" dirty="0"/>
          </a:p>
          <a:p>
            <a:pPr lvl="1"/>
            <a:r>
              <a:rPr lang="uk-UA" dirty="0"/>
              <a:t>Телекомунікаційна мережа</a:t>
            </a:r>
          </a:p>
          <a:p>
            <a:pPr lvl="1"/>
            <a:r>
              <a:rPr lang="uk-UA" dirty="0"/>
              <a:t>Телекомунікаційні послуги </a:t>
            </a:r>
          </a:p>
          <a:p>
            <a:pPr lvl="1"/>
            <a:r>
              <a:rPr lang="uk-UA" dirty="0"/>
              <a:t>Інформаційна мережа </a:t>
            </a:r>
          </a:p>
          <a:p>
            <a:pPr lvl="1"/>
            <a:r>
              <a:rPr lang="uk-UA" dirty="0"/>
              <a:t>Інформаційні технології </a:t>
            </a:r>
            <a:endParaRPr lang="en-US" dirty="0"/>
          </a:p>
          <a:p>
            <a:r>
              <a:rPr lang="uk-UA" dirty="0" err="1"/>
              <a:t>Інфокомунікації</a:t>
            </a:r>
            <a:endParaRPr lang="uk-UA" dirty="0"/>
          </a:p>
          <a:p>
            <a:r>
              <a:rPr lang="uk-UA" dirty="0"/>
              <a:t>Глобальна Інформаційна Інфраструктура</a:t>
            </a:r>
          </a:p>
          <a:p>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2</a:t>
            </a:fld>
            <a:r>
              <a:rPr lang="ru-RU" altLang="en-US" dirty="0"/>
              <a:t> из </a:t>
            </a:r>
            <a:r>
              <a:rPr lang="en-US" altLang="en-US" dirty="0"/>
              <a:t>3</a:t>
            </a:r>
            <a:r>
              <a:rPr lang="uk-UA" altLang="en-US" dirty="0"/>
              <a:t>8</a:t>
            </a:r>
            <a:endParaRPr lang="ru-RU" altLang="en-US" dirty="0"/>
          </a:p>
        </p:txBody>
      </p:sp>
      <p:pic>
        <p:nvPicPr>
          <p:cNvPr id="3993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457200" y="277813"/>
            <a:ext cx="8229600" cy="650857"/>
          </a:xfrm>
        </p:spPr>
        <p:txBody>
          <a:bodyPr/>
          <a:lstStyle/>
          <a:p>
            <a:r>
              <a:rPr lang="uk-UA" sz="3200" dirty="0">
                <a:solidFill>
                  <a:schemeClr val="tx1"/>
                </a:solidFill>
              </a:rPr>
              <a:t>Інформаційні технології</a:t>
            </a:r>
            <a:endParaRPr lang="ru-RU" sz="3200" dirty="0"/>
          </a:p>
        </p:txBody>
      </p:sp>
      <p:sp>
        <p:nvSpPr>
          <p:cNvPr id="774147" name="Rectangle 3"/>
          <p:cNvSpPr>
            <a:spLocks noGrp="1" noChangeArrowheads="1"/>
          </p:cNvSpPr>
          <p:nvPr>
            <p:ph idx="1"/>
          </p:nvPr>
        </p:nvSpPr>
        <p:spPr>
          <a:xfrm>
            <a:off x="571472" y="3071810"/>
            <a:ext cx="8229600" cy="3000396"/>
          </a:xfrm>
        </p:spPr>
        <p:txBody>
          <a:bodyPr/>
          <a:lstStyle/>
          <a:p>
            <a:pPr>
              <a:lnSpc>
                <a:spcPct val="90000"/>
              </a:lnSpc>
            </a:pPr>
            <a:r>
              <a:rPr lang="uk-UA" dirty="0"/>
              <a:t>Метою інформаційної технології є виробництво інформації для її аналізу та прийняття рішення для виконання певної дії.</a:t>
            </a:r>
          </a:p>
          <a:p>
            <a:pPr>
              <a:lnSpc>
                <a:spcPct val="90000"/>
              </a:lnSpc>
            </a:pPr>
            <a:endParaRPr lang="ru-RU"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6C3645EE-6A9D-4E80-BF46-0EEE131E448D}" type="slidenum">
              <a:rPr lang="ru-RU" altLang="en-US"/>
              <a:pPr/>
              <a:t>20</a:t>
            </a:fld>
            <a:r>
              <a:rPr lang="ru-RU" altLang="en-US" dirty="0"/>
              <a:t> из </a:t>
            </a:r>
            <a:r>
              <a:rPr lang="en-US" altLang="en-US" dirty="0"/>
              <a:t>3</a:t>
            </a:r>
            <a:r>
              <a:rPr lang="uk-UA" altLang="en-US" dirty="0"/>
              <a:t>8</a:t>
            </a:r>
            <a:endParaRPr lang="ru-RU" altLang="en-US" dirty="0"/>
          </a:p>
        </p:txBody>
      </p:sp>
      <p:pic>
        <p:nvPicPr>
          <p:cNvPr id="7" name="Рисунок 6"/>
          <p:cNvPicPr/>
          <p:nvPr/>
        </p:nvPicPr>
        <p:blipFill>
          <a:blip r:embed="rId2">
            <a:extLst>
              <a:ext uri="{28A0092B-C50C-407E-A947-70E740481C1C}">
                <a14:useLocalDpi xmlns:a14="http://schemas.microsoft.com/office/drawing/2010/main" val="0"/>
              </a:ext>
            </a:extLst>
          </a:blip>
          <a:srcRect/>
          <a:stretch>
            <a:fillRect/>
          </a:stretch>
        </p:blipFill>
        <p:spPr bwMode="auto">
          <a:xfrm>
            <a:off x="642910" y="928670"/>
            <a:ext cx="7858180" cy="2000264"/>
          </a:xfrm>
          <a:prstGeom prst="rect">
            <a:avLst/>
          </a:prstGeom>
          <a:noFill/>
          <a:ln>
            <a:noFill/>
          </a:ln>
        </p:spPr>
      </p:pic>
      <p:pic>
        <p:nvPicPr>
          <p:cNvPr id="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1008047"/>
          </a:xfrm>
        </p:spPr>
        <p:txBody>
          <a:bodyPr/>
          <a:lstStyle/>
          <a:p>
            <a:r>
              <a:rPr lang="uk-UA" sz="3200" dirty="0"/>
              <a:t>Рольове призначення вузлових пунктів у інформаційних мережах</a:t>
            </a:r>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200</a:t>
            </a:fld>
            <a:r>
              <a:rPr lang="ru-RU" altLang="en-US" dirty="0"/>
              <a:t> из </a:t>
            </a:r>
            <a:r>
              <a:rPr lang="uk-UA" altLang="en-US" dirty="0"/>
              <a:t>52</a:t>
            </a:r>
            <a:endParaRPr lang="ru-RU" altLang="en-US" dirty="0"/>
          </a:p>
        </p:txBody>
      </p:sp>
      <p:pic>
        <p:nvPicPr>
          <p:cNvPr id="8" name="Рисунок 7"/>
          <p:cNvPicPr/>
          <p:nvPr/>
        </p:nvPicPr>
        <p:blipFill>
          <a:blip r:embed="rId2">
            <a:extLst>
              <a:ext uri="{28A0092B-C50C-407E-A947-70E740481C1C}">
                <a14:useLocalDpi xmlns:a14="http://schemas.microsoft.com/office/drawing/2010/main" val="0"/>
              </a:ext>
            </a:extLst>
          </a:blip>
          <a:srcRect/>
          <a:stretch>
            <a:fillRect/>
          </a:stretch>
        </p:blipFill>
        <p:spPr bwMode="auto">
          <a:xfrm>
            <a:off x="1928794" y="1407477"/>
            <a:ext cx="5072097" cy="4664729"/>
          </a:xfrm>
          <a:prstGeom prst="rect">
            <a:avLst/>
          </a:prstGeom>
          <a:noFill/>
        </p:spPr>
      </p:pic>
      <p:pic>
        <p:nvPicPr>
          <p:cNvPr id="9"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dirty="0"/>
              <a:t>Абонентські лінії </a:t>
            </a:r>
          </a:p>
        </p:txBody>
      </p:sp>
      <p:sp>
        <p:nvSpPr>
          <p:cNvPr id="3" name="Содержимое 2"/>
          <p:cNvSpPr>
            <a:spLocks noGrp="1"/>
          </p:cNvSpPr>
          <p:nvPr>
            <p:ph idx="1"/>
          </p:nvPr>
        </p:nvSpPr>
        <p:spPr>
          <a:xfrm>
            <a:off x="457200" y="928670"/>
            <a:ext cx="8229600" cy="5202255"/>
          </a:xfrm>
        </p:spPr>
        <p:txBody>
          <a:bodyPr/>
          <a:lstStyle/>
          <a:p>
            <a:r>
              <a:rPr lang="uk-UA" sz="1900" dirty="0"/>
              <a:t>Лінії, які з'єднують абонентські пункти з відповідним вузловим пунктом рівня доступу, мають найнижчий статус і називаються </a:t>
            </a:r>
            <a:r>
              <a:rPr lang="uk-UA" sz="1900" b="1" i="1" dirty="0"/>
              <a:t>абонентськими лініями.</a:t>
            </a:r>
            <a:endParaRPr lang="uk-UA" sz="1900" dirty="0"/>
          </a:p>
          <a:p>
            <a:r>
              <a:rPr lang="uk-UA" sz="1900" dirty="0"/>
              <a:t>Лінії, які з'єднують вузлові пункти між собою, називаються </a:t>
            </a:r>
            <a:r>
              <a:rPr lang="uk-UA" sz="1900" b="1" i="1" dirty="0"/>
              <a:t>магістральними. </a:t>
            </a:r>
            <a:r>
              <a:rPr lang="uk-UA" sz="1900" dirty="0"/>
              <a:t>Чим вищим є рівень ієрархії з'єднуваних магістралями вузлових пунктів, тим вищим-статус самих магістралей, і, відповідно, вимоги до їх пропускної здатності, надійності.</a:t>
            </a:r>
          </a:p>
          <a:p>
            <a:r>
              <a:rPr lang="uk-UA" sz="1800" dirty="0"/>
              <a:t>Магістралі, що з'єднують вузлові пункти, які належать різним рівням ієрархії, називаються </a:t>
            </a:r>
            <a:r>
              <a:rPr lang="uk-UA" sz="1800" b="1" i="1" dirty="0"/>
              <a:t>радіальними магістралями, </a:t>
            </a:r>
            <a:r>
              <a:rPr lang="uk-UA" sz="1800" dirty="0"/>
              <a:t>а ті, що з'єднують вузлові пункти одного рівня, - </a:t>
            </a:r>
            <a:r>
              <a:rPr lang="uk-UA" sz="1800" b="1" i="1" dirty="0"/>
              <a:t>поперечними магістралями. </a:t>
            </a:r>
            <a:endParaRPr lang="uk-UA" sz="1800" dirty="0"/>
          </a:p>
          <a:p>
            <a:pPr>
              <a:buNone/>
            </a:pPr>
            <a:r>
              <a:rPr lang="uk-UA" sz="2000" dirty="0"/>
              <a:t>	На логічному рівні мережу зв'язку описують такими моделями:</a:t>
            </a:r>
          </a:p>
          <a:p>
            <a:pPr lvl="0"/>
            <a:r>
              <a:rPr lang="uk-UA" sz="1800" dirty="0" err="1"/>
              <a:t>Функційна</a:t>
            </a:r>
            <a:r>
              <a:rPr lang="uk-UA" sz="1800" dirty="0"/>
              <a:t> модель;</a:t>
            </a:r>
          </a:p>
          <a:p>
            <a:pPr lvl="0"/>
            <a:r>
              <a:rPr lang="uk-UA" sz="1800" dirty="0"/>
              <a:t>Протокольна модель;</a:t>
            </a:r>
          </a:p>
          <a:p>
            <a:pPr lvl="0"/>
            <a:r>
              <a:rPr lang="uk-UA" sz="1800" dirty="0"/>
              <a:t>Модель програмного забезпечення.</a:t>
            </a:r>
          </a:p>
          <a:p>
            <a:endParaRPr lang="uk-UA" sz="2000" dirty="0"/>
          </a:p>
          <a:p>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201</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3200" dirty="0"/>
              <a:t>Модель організаційної структури</a:t>
            </a:r>
          </a:p>
        </p:txBody>
      </p:sp>
      <p:sp>
        <p:nvSpPr>
          <p:cNvPr id="5" name="Нижний колонтитул 4"/>
          <p:cNvSpPr>
            <a:spLocks noGrp="1"/>
          </p:cNvSpPr>
          <p:nvPr>
            <p:ph type="ftr" sz="quarter" idx="11"/>
          </p:nvPr>
        </p:nvSpPr>
        <p:spPr/>
        <p:txBody>
          <a:bodyPr/>
          <a:lstStyle/>
          <a:p>
            <a:r>
              <a:rPr lang="ru-RU" altLang="en-US"/>
              <a:t>Компьютерные сети</a:t>
            </a:r>
          </a:p>
          <a:p>
            <a:r>
              <a:rPr lang="ru-RU" altLang="en-US"/>
              <a:t>Технологии передачи</a:t>
            </a:r>
            <a:r>
              <a:rPr lang="en-US" altLang="en-US"/>
              <a:t>-</a:t>
            </a:r>
            <a:r>
              <a:rPr lang="ru-RU" altLang="en-US"/>
              <a:t>2</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202</a:t>
            </a:fld>
            <a:r>
              <a:rPr lang="ru-RU" altLang="en-US" dirty="0"/>
              <a:t> из </a:t>
            </a:r>
            <a:r>
              <a:rPr lang="uk-UA" altLang="en-US" dirty="0"/>
              <a:t>52</a:t>
            </a:r>
            <a:endParaRPr lang="ru-RU" altLang="en-US" dirty="0"/>
          </a:p>
        </p:txBody>
      </p:sp>
      <p:pic>
        <p:nvPicPr>
          <p:cNvPr id="7" name="Рисунок 6"/>
          <p:cNvPicPr/>
          <p:nvPr/>
        </p:nvPicPr>
        <p:blipFill rotWithShape="1">
          <a:blip r:embed="rId2">
            <a:extLst>
              <a:ext uri="{28A0092B-C50C-407E-A947-70E740481C1C}">
                <a14:useLocalDpi xmlns:a14="http://schemas.microsoft.com/office/drawing/2010/main" val="0"/>
              </a:ext>
            </a:extLst>
          </a:blip>
          <a:srcRect l="5792" t="8674" r="5779" b="1608"/>
          <a:stretch/>
        </p:blipFill>
        <p:spPr bwMode="auto">
          <a:xfrm>
            <a:off x="1214414" y="1000108"/>
            <a:ext cx="6143668" cy="4714908"/>
          </a:xfrm>
          <a:prstGeom prst="rect">
            <a:avLst/>
          </a:prstGeom>
          <a:noFill/>
          <a:ln>
            <a:noFill/>
          </a:ln>
          <a:extLst>
            <a:ext uri="{53640926-AAD7-44D8-BBD7-CCE9431645EC}">
              <a14:shadowObscured xmlns:a14="http://schemas.microsoft.com/office/drawing/2010/main"/>
            </a:ext>
          </a:extLst>
        </p:spPr>
      </p:pic>
      <p:pic>
        <p:nvPicPr>
          <p:cNvPr id="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3200" dirty="0" err="1"/>
              <a:t>Функційна</a:t>
            </a:r>
            <a:r>
              <a:rPr lang="uk-UA" sz="3200" dirty="0"/>
              <a:t> модель</a:t>
            </a:r>
            <a:br>
              <a:rPr lang="uk-UA" dirty="0"/>
            </a:br>
            <a:endParaRPr lang="uk-UA" dirty="0"/>
          </a:p>
        </p:txBody>
      </p:sp>
      <p:sp>
        <p:nvSpPr>
          <p:cNvPr id="3" name="Содержимое 2"/>
          <p:cNvSpPr>
            <a:spLocks noGrp="1"/>
          </p:cNvSpPr>
          <p:nvPr>
            <p:ph idx="1"/>
          </p:nvPr>
        </p:nvSpPr>
        <p:spPr>
          <a:xfrm>
            <a:off x="457200" y="928670"/>
            <a:ext cx="8229600" cy="5202255"/>
          </a:xfrm>
        </p:spPr>
        <p:txBody>
          <a:bodyPr/>
          <a:lstStyle/>
          <a:p>
            <a:pPr lvl="0"/>
            <a:r>
              <a:rPr lang="uk-UA" sz="2400" b="1" dirty="0" err="1"/>
              <a:t>Функційна</a:t>
            </a:r>
            <a:r>
              <a:rPr lang="uk-UA" sz="2400" b="1" dirty="0"/>
              <a:t> модель </a:t>
            </a:r>
            <a:r>
              <a:rPr lang="uk-UA" sz="2400" dirty="0"/>
              <a:t>– це абстрактний опис мережі зв'язку, що не залежить від принципів її фізичної реалізації.</a:t>
            </a:r>
          </a:p>
          <a:p>
            <a:r>
              <a:rPr lang="uk-UA" sz="2400" dirty="0" err="1"/>
              <a:t>Функційна</a:t>
            </a:r>
            <a:r>
              <a:rPr lang="uk-UA" sz="2400" dirty="0"/>
              <a:t> модель відображає взаємозв'язок функцій, які виконуються в мережі, які в даному випадку розглядаються як елементи моделі.</a:t>
            </a:r>
          </a:p>
          <a:p>
            <a:pPr lvl="0"/>
            <a:r>
              <a:rPr lang="uk-UA" sz="2400" b="1" dirty="0"/>
              <a:t>Функція </a:t>
            </a:r>
            <a:r>
              <a:rPr lang="uk-UA" sz="2400" dirty="0"/>
              <a:t>– це певний логічний елемент, що  виконує конкретне завдання в мережі.</a:t>
            </a:r>
          </a:p>
          <a:p>
            <a:pPr>
              <a:buNone/>
            </a:pPr>
            <a:r>
              <a:rPr lang="uk-UA" sz="2400" dirty="0"/>
              <a:t>	Функції реалізуються в наступних варіантах:</a:t>
            </a:r>
          </a:p>
          <a:p>
            <a:pPr lvl="0"/>
            <a:r>
              <a:rPr lang="uk-UA" sz="2400" dirty="0"/>
              <a:t>У вигляді апаратних засобів;</a:t>
            </a:r>
          </a:p>
          <a:p>
            <a:pPr lvl="0"/>
            <a:r>
              <a:rPr lang="uk-UA" sz="2400" dirty="0"/>
              <a:t>У вигляді програмного продукту.</a:t>
            </a:r>
          </a:p>
          <a:p>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203</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07981"/>
          </a:xfrm>
        </p:spPr>
        <p:txBody>
          <a:bodyPr/>
          <a:lstStyle/>
          <a:p>
            <a:r>
              <a:rPr lang="uk-UA" sz="3200" dirty="0"/>
              <a:t>Типи функцій</a:t>
            </a:r>
          </a:p>
        </p:txBody>
      </p:sp>
      <p:sp>
        <p:nvSpPr>
          <p:cNvPr id="3" name="Содержимое 2"/>
          <p:cNvSpPr>
            <a:spLocks noGrp="1"/>
          </p:cNvSpPr>
          <p:nvPr>
            <p:ph idx="1"/>
          </p:nvPr>
        </p:nvSpPr>
        <p:spPr>
          <a:xfrm>
            <a:off x="457200" y="928670"/>
            <a:ext cx="8229600" cy="5202255"/>
          </a:xfrm>
        </p:spPr>
        <p:txBody>
          <a:bodyPr/>
          <a:lstStyle/>
          <a:p>
            <a:pPr>
              <a:buNone/>
            </a:pPr>
            <a:r>
              <a:rPr lang="uk-UA" sz="1800" dirty="0"/>
              <a:t>Розрізняють такі основні типи функцій мережі зв'язку:</a:t>
            </a:r>
          </a:p>
          <a:p>
            <a:pPr lvl="0"/>
            <a:r>
              <a:rPr lang="uk-UA" sz="1800" b="1" dirty="0"/>
              <a:t>Прикладні функції </a:t>
            </a:r>
            <a:r>
              <a:rPr lang="uk-UA" sz="1800" dirty="0"/>
              <a:t>- об'єкти </a:t>
            </a:r>
            <a:r>
              <a:rPr lang="uk-UA" sz="1800" dirty="0" err="1"/>
              <a:t>застосовань</a:t>
            </a:r>
            <a:r>
              <a:rPr lang="uk-UA" sz="1800" dirty="0"/>
              <a:t> користувачів;</a:t>
            </a:r>
          </a:p>
          <a:p>
            <a:pPr lvl="0"/>
            <a:r>
              <a:rPr lang="uk-UA" sz="1800" b="1" dirty="0"/>
              <a:t>Функції обробки та зберігання даних </a:t>
            </a:r>
            <a:r>
              <a:rPr lang="uk-UA" sz="1800" dirty="0"/>
              <a:t>- об'єкти, що забезпечують виклик об'єктів </a:t>
            </a:r>
            <a:r>
              <a:rPr lang="uk-UA" sz="1800" dirty="0" err="1"/>
              <a:t>застосовань</a:t>
            </a:r>
            <a:r>
              <a:rPr lang="uk-UA" sz="1800" dirty="0"/>
              <a:t>, їх взаємодію, а також витяг необхідних даних або розміщення їх у базу даних;</a:t>
            </a:r>
          </a:p>
          <a:p>
            <a:pPr lvl="0"/>
            <a:r>
              <a:rPr lang="uk-UA" sz="1800" b="1" dirty="0"/>
              <a:t>Функції керування послугами </a:t>
            </a:r>
            <a:r>
              <a:rPr lang="uk-UA" sz="1800" dirty="0"/>
              <a:t>- об'єкти, що дозволяють формувати послуги, необхідні користувачами, управляти ресурсами мережі, пов'язаними з їх наданням, і взаємодією користувачів з цими послугами;</a:t>
            </a:r>
          </a:p>
          <a:p>
            <a:pPr lvl="0"/>
            <a:r>
              <a:rPr lang="uk-UA" sz="1800" b="1" dirty="0"/>
              <a:t>Комунікаційні функції </a:t>
            </a:r>
            <a:r>
              <a:rPr lang="uk-UA" sz="1800" dirty="0"/>
              <a:t>– транспортні функції, </a:t>
            </a:r>
            <a:r>
              <a:rPr lang="uk-UA" sz="1800" dirty="0" err="1"/>
              <a:t>функції</a:t>
            </a:r>
            <a:r>
              <a:rPr lang="uk-UA" sz="1800" dirty="0"/>
              <a:t> керування передачею потоків даних, функції керування телекомунікаційними послугами;</a:t>
            </a:r>
          </a:p>
          <a:p>
            <a:pPr lvl="0"/>
            <a:r>
              <a:rPr lang="uk-UA" sz="1800" b="1" dirty="0"/>
              <a:t>Функції керування мережею </a:t>
            </a:r>
            <a:r>
              <a:rPr lang="uk-UA" sz="1800" dirty="0"/>
              <a:t>- об'єкти, які здійснюють керування роботою мережі в цілому (моніторинг дієздатності елементів мережі, збір статистики про проходження сигналів, вирішення аварійних і неординарних ситуацій та ін.).</a:t>
            </a:r>
          </a:p>
          <a:p>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204</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07981"/>
          </a:xfrm>
        </p:spPr>
        <p:txBody>
          <a:bodyPr/>
          <a:lstStyle/>
          <a:p>
            <a:r>
              <a:rPr lang="uk-UA" sz="3200" dirty="0"/>
              <a:t>Логічний інтерфейс</a:t>
            </a:r>
          </a:p>
        </p:txBody>
      </p:sp>
      <p:sp>
        <p:nvSpPr>
          <p:cNvPr id="3" name="Содержимое 2"/>
          <p:cNvSpPr>
            <a:spLocks noGrp="1"/>
          </p:cNvSpPr>
          <p:nvPr>
            <p:ph idx="1"/>
          </p:nvPr>
        </p:nvSpPr>
        <p:spPr>
          <a:xfrm>
            <a:off x="457200" y="928670"/>
            <a:ext cx="8229600" cy="5202255"/>
          </a:xfrm>
        </p:spPr>
        <p:txBody>
          <a:bodyPr/>
          <a:lstStyle/>
          <a:p>
            <a:r>
              <a:rPr lang="uk-UA" sz="2200" dirty="0"/>
              <a:t>Порядок і правила взаємодії між функціями та об'єктами мережі формують </a:t>
            </a:r>
            <a:r>
              <a:rPr lang="uk-UA" sz="2200" b="1" i="1" dirty="0"/>
              <a:t>зв'язки </a:t>
            </a:r>
            <a:r>
              <a:rPr lang="uk-UA" sz="2200" dirty="0"/>
              <a:t>між елементами у функціональній моделі. Повна специфікація такої взаємодії називається </a:t>
            </a:r>
            <a:r>
              <a:rPr lang="uk-UA" sz="2200" b="1" dirty="0"/>
              <a:t>логічним інтерфейсом.</a:t>
            </a:r>
            <a:endParaRPr lang="uk-UA" sz="2200" dirty="0"/>
          </a:p>
          <a:p>
            <a:r>
              <a:rPr lang="uk-UA" sz="2200" dirty="0"/>
              <a:t>Логічний інтерфейс є поняттям, що охоплює як набір правил поведінки взаємодіючих елементів, так і формат подання інформації, якою вони обмінюються.</a:t>
            </a:r>
          </a:p>
          <a:p>
            <a:r>
              <a:rPr lang="uk-UA" sz="2200" dirty="0"/>
              <a:t>Логічний інтерфейс між об'єктами одного типу називається </a:t>
            </a:r>
            <a:r>
              <a:rPr lang="uk-UA" sz="2200" b="1" dirty="0"/>
              <a:t>протоколом.</a:t>
            </a:r>
            <a:endParaRPr lang="uk-UA" sz="2200" dirty="0"/>
          </a:p>
          <a:p>
            <a:r>
              <a:rPr lang="uk-UA" sz="2200" dirty="0"/>
              <a:t>Логічний інтерфейс між комунікаційними функціями отримав назву </a:t>
            </a:r>
            <a:r>
              <a:rPr lang="uk-UA" sz="2200" b="1" dirty="0"/>
              <a:t>еталонної точки телекомунікаційної мережі.</a:t>
            </a:r>
            <a:endParaRPr lang="uk-UA" sz="2200" dirty="0"/>
          </a:p>
          <a:p>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205</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07981"/>
          </a:xfrm>
        </p:spPr>
        <p:txBody>
          <a:bodyPr/>
          <a:lstStyle/>
          <a:p>
            <a:r>
              <a:rPr lang="uk-UA" sz="3200" dirty="0"/>
              <a:t>Протокольна модель</a:t>
            </a:r>
            <a:br>
              <a:rPr lang="uk-UA" dirty="0"/>
            </a:br>
            <a:endParaRPr lang="uk-UA" dirty="0"/>
          </a:p>
        </p:txBody>
      </p:sp>
      <p:sp>
        <p:nvSpPr>
          <p:cNvPr id="3" name="Содержимое 2"/>
          <p:cNvSpPr>
            <a:spLocks noGrp="1"/>
          </p:cNvSpPr>
          <p:nvPr>
            <p:ph idx="1"/>
          </p:nvPr>
        </p:nvSpPr>
        <p:spPr>
          <a:xfrm>
            <a:off x="457200" y="928670"/>
            <a:ext cx="8229600" cy="5202255"/>
          </a:xfrm>
        </p:spPr>
        <p:txBody>
          <a:bodyPr/>
          <a:lstStyle/>
          <a:p>
            <a:r>
              <a:rPr lang="uk-UA" sz="2800" dirty="0"/>
              <a:t>Протокольна модель опису є роботу мережі зв'язку на рівні правил взаємодії (протоколів) об'єктів (функцій) та </a:t>
            </a:r>
            <a:r>
              <a:rPr lang="uk-UA" sz="2800" b="1" i="1" dirty="0"/>
              <a:t>функціональних модулів, розосереджених </a:t>
            </a:r>
            <a:r>
              <a:rPr lang="uk-UA" sz="2800" dirty="0"/>
              <a:t>на різних кінцевих системах.</a:t>
            </a:r>
          </a:p>
          <a:p>
            <a:r>
              <a:rPr lang="uk-UA" sz="2800" b="1" dirty="0"/>
              <a:t>Типовим прикладом протокольної моделі є Еталонна модель взаємодії відкритих систем (</a:t>
            </a:r>
            <a:r>
              <a:rPr lang="en-US" sz="2800" b="1" dirty="0"/>
              <a:t>Open System Interconnection</a:t>
            </a:r>
            <a:r>
              <a:rPr lang="uk-UA" sz="2800" b="1" dirty="0"/>
              <a:t>, </a:t>
            </a:r>
            <a:r>
              <a:rPr lang="en-US" sz="2800" b="1" dirty="0"/>
              <a:t>OSI</a:t>
            </a:r>
            <a:r>
              <a:rPr lang="uk-UA" sz="2800" b="1" dirty="0"/>
              <a:t>)</a:t>
            </a:r>
          </a:p>
          <a:p>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206</a:t>
            </a:fld>
            <a:r>
              <a:rPr lang="ru-RU" altLang="en-US" dirty="0"/>
              <a:t> из </a:t>
            </a:r>
            <a:r>
              <a:rPr lang="uk-UA" altLang="en-US" dirty="0"/>
              <a:t>54</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436543"/>
          </a:xfrm>
        </p:spPr>
        <p:txBody>
          <a:bodyPr/>
          <a:lstStyle/>
          <a:p>
            <a:r>
              <a:rPr lang="uk-UA" sz="3200" dirty="0"/>
              <a:t>Модель програмного забезпечення</a:t>
            </a:r>
            <a:br>
              <a:rPr lang="uk-UA" dirty="0"/>
            </a:br>
            <a:endParaRPr lang="uk-UA" dirty="0"/>
          </a:p>
        </p:txBody>
      </p:sp>
      <p:sp>
        <p:nvSpPr>
          <p:cNvPr id="3" name="Содержимое 2"/>
          <p:cNvSpPr>
            <a:spLocks noGrp="1"/>
          </p:cNvSpPr>
          <p:nvPr>
            <p:ph idx="1"/>
          </p:nvPr>
        </p:nvSpPr>
        <p:spPr>
          <a:xfrm>
            <a:off x="457200" y="928670"/>
            <a:ext cx="8229600" cy="5202255"/>
          </a:xfrm>
        </p:spPr>
        <p:txBody>
          <a:bodyPr/>
          <a:lstStyle/>
          <a:p>
            <a:pPr>
              <a:buNone/>
            </a:pPr>
            <a:r>
              <a:rPr lang="uk-UA" sz="2000" dirty="0"/>
              <a:t>	Ієрархія програмного забезпечення (ПЗ) може бути подана таким чином:</a:t>
            </a:r>
          </a:p>
          <a:p>
            <a:pPr lvl="0"/>
            <a:r>
              <a:rPr lang="uk-UA" sz="2000" i="1" dirty="0"/>
              <a:t>Прикладне ПЗ;</a:t>
            </a:r>
          </a:p>
          <a:p>
            <a:pPr lvl="0"/>
            <a:r>
              <a:rPr lang="uk-UA" sz="2000" i="1" dirty="0"/>
              <a:t>Проміжне ПЗ;</a:t>
            </a:r>
          </a:p>
          <a:p>
            <a:pPr lvl="0"/>
            <a:r>
              <a:rPr lang="uk-UA" sz="2000" i="1" dirty="0"/>
              <a:t>Базове ПЗ.</a:t>
            </a:r>
          </a:p>
          <a:p>
            <a:pPr>
              <a:buNone/>
            </a:pPr>
            <a:r>
              <a:rPr lang="uk-UA" sz="1800" dirty="0"/>
              <a:t>	У прикладному ПЗ реалізовано об'єкти </a:t>
            </a:r>
            <a:r>
              <a:rPr lang="uk-UA" sz="1800" dirty="0" err="1"/>
              <a:t>застосовань</a:t>
            </a:r>
            <a:r>
              <a:rPr lang="uk-UA" sz="1800" dirty="0"/>
              <a:t>. Розрізняють два типи </a:t>
            </a:r>
            <a:r>
              <a:rPr lang="uk-UA" sz="1800" dirty="0" err="1"/>
              <a:t>застосовань</a:t>
            </a:r>
            <a:r>
              <a:rPr lang="uk-UA" sz="1800" dirty="0"/>
              <a:t>, які впливають на структуру організації ПЗ – </a:t>
            </a:r>
            <a:r>
              <a:rPr lang="uk-UA" sz="1800" b="1" i="1" dirty="0" err="1"/>
              <a:t>локальнообмежені</a:t>
            </a:r>
            <a:r>
              <a:rPr lang="uk-UA" sz="1800" b="1" i="1" dirty="0"/>
              <a:t> </a:t>
            </a:r>
            <a:r>
              <a:rPr lang="uk-UA" sz="1800" dirty="0"/>
              <a:t>і </a:t>
            </a:r>
            <a:r>
              <a:rPr lang="uk-UA" sz="1800" b="1" i="1" dirty="0"/>
              <a:t>розподільчі</a:t>
            </a:r>
            <a:r>
              <a:rPr lang="uk-UA" sz="1800" dirty="0"/>
              <a:t>.</a:t>
            </a:r>
          </a:p>
          <a:p>
            <a:r>
              <a:rPr lang="uk-UA" sz="1800" b="1" i="1" dirty="0"/>
              <a:t>Локально обмежене </a:t>
            </a:r>
            <a:r>
              <a:rPr lang="uk-UA" sz="1800" dirty="0" err="1"/>
              <a:t>застосовання</a:t>
            </a:r>
            <a:r>
              <a:rPr lang="uk-UA" sz="1800" dirty="0"/>
              <a:t> інсталюється, викликається, керується й виконується в межах однієї кінцевої системи та не вимагає залучення комунікаційних функцій. Прикладом може бути редагування документа при підготовці тексту на комп'ютері користувача (терміналі користувача).</a:t>
            </a:r>
          </a:p>
          <a:p>
            <a:r>
              <a:rPr lang="uk-UA" sz="1800" b="1" i="1" dirty="0"/>
              <a:t>Розподільче </a:t>
            </a:r>
            <a:r>
              <a:rPr lang="uk-UA" sz="1800" b="1" i="1" dirty="0" err="1"/>
              <a:t>застосовання</a:t>
            </a:r>
            <a:r>
              <a:rPr lang="uk-UA" sz="1800" b="1" i="1" dirty="0"/>
              <a:t> </a:t>
            </a:r>
            <a:r>
              <a:rPr lang="uk-UA" sz="1800" dirty="0"/>
              <a:t>складається з кількох компонентів, які можуть виконуватися в різних кінцевих системах а, отже, вимагають організації взаємодії цих кінцевих систем. </a:t>
            </a:r>
          </a:p>
          <a:p>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207</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3200" dirty="0"/>
              <a:t>Проміжне і базове ПЗ </a:t>
            </a:r>
          </a:p>
        </p:txBody>
      </p:sp>
      <p:sp>
        <p:nvSpPr>
          <p:cNvPr id="3" name="Содержимое 2"/>
          <p:cNvSpPr>
            <a:spLocks noGrp="1"/>
          </p:cNvSpPr>
          <p:nvPr>
            <p:ph idx="1"/>
          </p:nvPr>
        </p:nvSpPr>
        <p:spPr>
          <a:xfrm>
            <a:off x="457200" y="1000108"/>
            <a:ext cx="8229600" cy="5130817"/>
          </a:xfrm>
        </p:spPr>
        <p:txBody>
          <a:bodyPr/>
          <a:lstStyle/>
          <a:p>
            <a:r>
              <a:rPr lang="uk-UA" sz="2000" b="1" i="1" dirty="0"/>
              <a:t>Проміжне ПЗ </a:t>
            </a:r>
            <a:r>
              <a:rPr lang="uk-UA" sz="2000" dirty="0"/>
              <a:t>реалізує в мережі функції керування послугами та функції адміністративного керування мережею. Об'єкти обох груп ПЗ аналогічно до компонентів розподільчих </a:t>
            </a:r>
            <a:r>
              <a:rPr lang="uk-UA" sz="2000" dirty="0" err="1"/>
              <a:t>застосовань</a:t>
            </a:r>
            <a:r>
              <a:rPr lang="uk-UA" sz="2000" dirty="0"/>
              <a:t> взаємодіють за допомогою комунікаційних функцій мережі</a:t>
            </a:r>
          </a:p>
          <a:p>
            <a:r>
              <a:rPr lang="uk-UA" sz="2000" b="1" i="1" dirty="0"/>
              <a:t>Базове ПЗ </a:t>
            </a:r>
            <a:r>
              <a:rPr lang="uk-UA" sz="2000" dirty="0"/>
              <a:t>призначено для забезпечення об'єктів прикладного ПЗ та проміжного ПЗ виконанням спільних дій з іншими об'єктами за допомогою взаємодії середовища з комунікаційними функціями мережі й логічними інтерфейсами користувачів. Організація цього середовища здійснюється уніфікованими програмними комплексами, які називаються мережевими операційними системами. Від того, які концепції керування ресурсами покладено в основу мережевої ОС, залежить ефективність роботи не тільки об'єктів прикладного та проміжного ПЗ, але й мережі в цілому. </a:t>
            </a:r>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208</a:t>
            </a:fld>
            <a:r>
              <a:rPr lang="ru-RU" altLang="en-US" dirty="0"/>
              <a:t> из </a:t>
            </a:r>
            <a:r>
              <a:rPr lang="uk-UA" altLang="en-US" dirty="0"/>
              <a:t>53</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2800" dirty="0"/>
              <a:t>Типи об'єктних інтерфейсів (програмних інтерфейсів):</a:t>
            </a:r>
          </a:p>
        </p:txBody>
      </p:sp>
      <p:sp>
        <p:nvSpPr>
          <p:cNvPr id="3" name="Содержимое 2"/>
          <p:cNvSpPr>
            <a:spLocks noGrp="1"/>
          </p:cNvSpPr>
          <p:nvPr>
            <p:ph idx="1"/>
          </p:nvPr>
        </p:nvSpPr>
        <p:spPr>
          <a:xfrm>
            <a:off x="457200" y="1142984"/>
            <a:ext cx="8229600" cy="4987941"/>
          </a:xfrm>
        </p:spPr>
        <p:txBody>
          <a:bodyPr/>
          <a:lstStyle/>
          <a:p>
            <a:pPr>
              <a:buNone/>
            </a:pPr>
            <a:r>
              <a:rPr lang="uk-UA" sz="1800" dirty="0"/>
              <a:t>	</a:t>
            </a:r>
          </a:p>
          <a:p>
            <a:pPr lvl="0"/>
            <a:r>
              <a:rPr lang="uk-UA" sz="1800" i="1" dirty="0"/>
              <a:t>Прикладний протокол </a:t>
            </a:r>
            <a:r>
              <a:rPr lang="uk-UA" sz="1800" dirty="0"/>
              <a:t>(</a:t>
            </a:r>
            <a:r>
              <a:rPr lang="uk-UA" sz="1800" dirty="0" err="1"/>
              <a:t>Application</a:t>
            </a:r>
            <a:r>
              <a:rPr lang="uk-UA" sz="1800" dirty="0"/>
              <a:t> </a:t>
            </a:r>
            <a:r>
              <a:rPr lang="uk-UA" sz="1800" dirty="0" err="1"/>
              <a:t>Protocol</a:t>
            </a:r>
            <a:r>
              <a:rPr lang="uk-UA" sz="1800" dirty="0"/>
              <a:t>, АР) – логічний інтерфейс між прикладними об'єктами;</a:t>
            </a:r>
          </a:p>
          <a:p>
            <a:pPr lvl="0"/>
            <a:r>
              <a:rPr lang="uk-UA" sz="1800" i="1" dirty="0"/>
              <a:t>Інтерфейс прикладних програм </a:t>
            </a:r>
            <a:r>
              <a:rPr lang="uk-UA" sz="1800" dirty="0"/>
              <a:t>(</a:t>
            </a:r>
            <a:r>
              <a:rPr lang="uk-UA" sz="1800" dirty="0" err="1"/>
              <a:t>Application</a:t>
            </a:r>
            <a:r>
              <a:rPr lang="uk-UA" sz="1800" dirty="0"/>
              <a:t> </a:t>
            </a:r>
            <a:r>
              <a:rPr lang="uk-UA" sz="1800" dirty="0" err="1"/>
              <a:t>Program</a:t>
            </a:r>
            <a:r>
              <a:rPr lang="uk-UA" sz="1800" dirty="0"/>
              <a:t> </a:t>
            </a:r>
            <a:r>
              <a:rPr lang="uk-UA" sz="1800" dirty="0" err="1"/>
              <a:t>Interface</a:t>
            </a:r>
            <a:r>
              <a:rPr lang="uk-UA" sz="1800" dirty="0"/>
              <a:t>, API) – логічний інтерфейс між прикладними об'єктами та об'єктами проміжного ПЗ, які підтримують прикладні об'єкти;</a:t>
            </a:r>
          </a:p>
          <a:p>
            <a:pPr lvl="0"/>
            <a:r>
              <a:rPr lang="uk-UA" sz="1800" i="1" dirty="0"/>
              <a:t>Протокол проміжного ПЗ </a:t>
            </a:r>
            <a:r>
              <a:rPr lang="uk-UA" sz="1800" dirty="0"/>
              <a:t>(</a:t>
            </a:r>
            <a:r>
              <a:rPr lang="uk-UA" sz="1800" dirty="0" err="1"/>
              <a:t>Managing</a:t>
            </a:r>
            <a:r>
              <a:rPr lang="uk-UA" sz="1800" dirty="0"/>
              <a:t> </a:t>
            </a:r>
            <a:r>
              <a:rPr lang="uk-UA" sz="1800" dirty="0" err="1"/>
              <a:t>Protocol</a:t>
            </a:r>
            <a:r>
              <a:rPr lang="uk-UA" sz="1800" dirty="0"/>
              <a:t>, </a:t>
            </a:r>
            <a:r>
              <a:rPr lang="uk-UA" sz="1800" dirty="0" err="1"/>
              <a:t>МР</a:t>
            </a:r>
            <a:r>
              <a:rPr lang="uk-UA" sz="1800" dirty="0"/>
              <a:t>) – логічний інтерфейс між об'єктами проміжного ПЗ;</a:t>
            </a:r>
          </a:p>
          <a:p>
            <a:pPr lvl="0"/>
            <a:r>
              <a:rPr lang="uk-UA" sz="1800" i="1" dirty="0"/>
              <a:t>Інтерфейс базових програм </a:t>
            </a:r>
            <a:r>
              <a:rPr lang="uk-UA" sz="1800" dirty="0"/>
              <a:t>(</a:t>
            </a:r>
            <a:r>
              <a:rPr lang="uk-UA" sz="1800" dirty="0" err="1"/>
              <a:t>Base</a:t>
            </a:r>
            <a:r>
              <a:rPr lang="uk-UA" sz="1800" dirty="0"/>
              <a:t> </a:t>
            </a:r>
            <a:r>
              <a:rPr lang="uk-UA" sz="1800" dirty="0" err="1"/>
              <a:t>Program</a:t>
            </a:r>
            <a:r>
              <a:rPr lang="uk-UA" sz="1800" dirty="0"/>
              <a:t> </a:t>
            </a:r>
            <a:r>
              <a:rPr lang="uk-UA" sz="1800" dirty="0" err="1"/>
              <a:t>Interface</a:t>
            </a:r>
            <a:r>
              <a:rPr lang="uk-UA" sz="1800" dirty="0"/>
              <a:t>, ВРІ) – логічний інтерфейс між об'єктами проміжного та базового програмного забезпечення, які підтримують об'єкти проміжного ПЗ;</a:t>
            </a:r>
          </a:p>
          <a:p>
            <a:pPr lvl="0"/>
            <a:r>
              <a:rPr lang="uk-UA" sz="1800" i="1" dirty="0"/>
              <a:t>Інтерфейс "людина-комп'ютер" </a:t>
            </a:r>
            <a:r>
              <a:rPr lang="uk-UA" sz="1800" dirty="0"/>
              <a:t>(</a:t>
            </a:r>
            <a:r>
              <a:rPr lang="uk-UA" sz="1800" dirty="0" err="1"/>
              <a:t>User</a:t>
            </a:r>
            <a:r>
              <a:rPr lang="uk-UA" sz="1800" dirty="0"/>
              <a:t> – </a:t>
            </a:r>
            <a:r>
              <a:rPr lang="uk-UA" sz="1800" dirty="0" err="1"/>
              <a:t>Computer</a:t>
            </a:r>
            <a:r>
              <a:rPr lang="uk-UA" sz="1800" dirty="0"/>
              <a:t> </a:t>
            </a:r>
            <a:r>
              <a:rPr lang="uk-UA" sz="1800" dirty="0" err="1"/>
              <a:t>Interface</a:t>
            </a:r>
            <a:r>
              <a:rPr lang="uk-UA" sz="1800" dirty="0"/>
              <a:t>, UCI) – логічний інтерфейс між користувачем і, головним чином, об'єктами базового ПЗ, проте він може включати в себе також логічний інтерфейс з об'єктами проміжного ПЗ і навіть об'єктами </a:t>
            </a:r>
            <a:r>
              <a:rPr lang="uk-UA" sz="1800" dirty="0" err="1"/>
              <a:t>застосовань</a:t>
            </a:r>
            <a:r>
              <a:rPr lang="uk-UA" sz="1800" dirty="0"/>
              <a:t>.</a:t>
            </a:r>
          </a:p>
          <a:p>
            <a:endParaRPr lang="uk-UA" dirty="0"/>
          </a:p>
        </p:txBody>
      </p:sp>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uk-UA" dirty="0"/>
              <a:t>Компоненти </a:t>
            </a:r>
            <a:r>
              <a:rPr lang="uk-UA" dirty="0" err="1"/>
              <a:t>комп</a:t>
            </a:r>
            <a:r>
              <a:rPr lang="en-US" dirty="0"/>
              <a:t>’</a:t>
            </a:r>
            <a:r>
              <a:rPr lang="uk-UA" dirty="0" err="1"/>
              <a:t>ютерних</a:t>
            </a:r>
            <a:r>
              <a:rPr lang="uk-UA"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209</a:t>
            </a:fld>
            <a:r>
              <a:rPr lang="ru-RU" altLang="en-US" dirty="0"/>
              <a:t> из </a:t>
            </a:r>
            <a:r>
              <a:rPr lang="uk-UA" altLang="en-US" dirty="0"/>
              <a:t>52</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457200" y="277813"/>
            <a:ext cx="8229600" cy="650857"/>
          </a:xfrm>
        </p:spPr>
        <p:txBody>
          <a:bodyPr/>
          <a:lstStyle/>
          <a:p>
            <a:r>
              <a:rPr lang="uk-UA" sz="3200" dirty="0"/>
              <a:t>Інформаційні послуги </a:t>
            </a:r>
            <a:endParaRPr lang="ru-RU" sz="3200" dirty="0"/>
          </a:p>
        </p:txBody>
      </p:sp>
      <p:sp>
        <p:nvSpPr>
          <p:cNvPr id="781315" name="Rectangle 3"/>
          <p:cNvSpPr>
            <a:spLocks noGrp="1" noChangeArrowheads="1"/>
          </p:cNvSpPr>
          <p:nvPr>
            <p:ph idx="1"/>
          </p:nvPr>
        </p:nvSpPr>
        <p:spPr>
          <a:xfrm>
            <a:off x="457200" y="1268413"/>
            <a:ext cx="8229600" cy="4862512"/>
          </a:xfrm>
        </p:spPr>
        <p:txBody>
          <a:bodyPr/>
          <a:lstStyle/>
          <a:p>
            <a:pPr>
              <a:lnSpc>
                <a:spcPct val="80000"/>
              </a:lnSpc>
            </a:pPr>
            <a:r>
              <a:rPr lang="uk-UA" sz="2400" dirty="0"/>
              <a:t>Користувач отримує інформацію з мережі у вигляді </a:t>
            </a:r>
            <a:r>
              <a:rPr lang="uk-UA" sz="2400" b="1" dirty="0"/>
              <a:t>контенту </a:t>
            </a:r>
            <a:r>
              <a:rPr lang="fr-FR" sz="2400" b="1" dirty="0"/>
              <a:t>(content) </a:t>
            </a:r>
            <a:r>
              <a:rPr lang="uk-UA" sz="2400" dirty="0"/>
              <a:t>– </a:t>
            </a:r>
            <a:r>
              <a:rPr lang="uk-UA" sz="2400" i="1" dirty="0"/>
              <a:t>деякого обсягу, що забезпечує сприйняття його смислового змісту. У цьому контексті інформаційні послуги ще називають контент-послугами. </a:t>
            </a:r>
          </a:p>
          <a:p>
            <a:pPr>
              <a:lnSpc>
                <a:spcPct val="80000"/>
              </a:lnSpc>
            </a:pPr>
            <a:r>
              <a:rPr lang="uk-UA" sz="2400" dirty="0"/>
              <a:t>Під </a:t>
            </a:r>
            <a:r>
              <a:rPr lang="uk-UA" sz="2400" b="1" dirty="0"/>
              <a:t>контентом </a:t>
            </a:r>
            <a:r>
              <a:rPr lang="fr-FR" sz="2400" b="1" dirty="0"/>
              <a:t>(content) </a:t>
            </a:r>
            <a:r>
              <a:rPr lang="uk-UA" sz="2400" i="1" dirty="0">
                <a:solidFill>
                  <a:srgbClr val="00B050"/>
                </a:solidFill>
              </a:rPr>
              <a:t>розуміють дані, призначені для зберігання з метою подальшої можливості перетворення в будь-яку необхідну форму. </a:t>
            </a:r>
          </a:p>
          <a:p>
            <a:pPr lvl="0">
              <a:lnSpc>
                <a:spcPct val="80000"/>
              </a:lnSpc>
            </a:pPr>
            <a:r>
              <a:rPr lang="uk-UA" sz="2400" b="1" dirty="0"/>
              <a:t>Інформаційна послуга </a:t>
            </a:r>
            <a:r>
              <a:rPr lang="fr-FR" sz="2400" b="1" dirty="0"/>
              <a:t>(Information Service) </a:t>
            </a:r>
            <a:r>
              <a:rPr lang="uk-UA" sz="2400" dirty="0"/>
              <a:t>– </a:t>
            </a:r>
            <a:r>
              <a:rPr lang="uk-UA" sz="2400" i="1" dirty="0">
                <a:solidFill>
                  <a:srgbClr val="0070C0"/>
                </a:solidFill>
              </a:rPr>
              <a:t>це задоволення інформаційного запиту користувача, сформованого в результаті цілеспрямованого пошуку інформації в розподіленій системі інформаційних ресурсів, шляхом доставки засобами </a:t>
            </a:r>
            <a:r>
              <a:rPr lang="uk-UA" sz="2400" i="1" dirty="0" err="1">
                <a:solidFill>
                  <a:srgbClr val="0070C0"/>
                </a:solidFill>
              </a:rPr>
              <a:t>телекомунікацій</a:t>
            </a:r>
            <a:r>
              <a:rPr lang="uk-UA" sz="2400" i="1" dirty="0">
                <a:solidFill>
                  <a:srgbClr val="0070C0"/>
                </a:solidFill>
              </a:rPr>
              <a:t> затребуваної копії контенту.</a:t>
            </a:r>
          </a:p>
          <a:p>
            <a:pPr>
              <a:lnSpc>
                <a:spcPct val="80000"/>
              </a:lnSpc>
            </a:pPr>
            <a:endParaRPr lang="ru-RU" sz="18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B49F9C26-F788-4A40-949B-BFAAAEDD41CB}" type="slidenum">
              <a:rPr lang="ru-RU" altLang="en-US"/>
              <a:pPr/>
              <a:t>21</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457200" y="277813"/>
            <a:ext cx="8229600" cy="579419"/>
          </a:xfrm>
        </p:spPr>
        <p:txBody>
          <a:bodyPr/>
          <a:lstStyle/>
          <a:p>
            <a:r>
              <a:rPr lang="ru-RU" sz="3200" dirty="0" err="1"/>
              <a:t>Інфокомунікації</a:t>
            </a:r>
            <a:endParaRPr lang="ru-RU" sz="3200" dirty="0"/>
          </a:p>
        </p:txBody>
      </p:sp>
      <p:sp>
        <p:nvSpPr>
          <p:cNvPr id="782339" name="Rectangle 3"/>
          <p:cNvSpPr>
            <a:spLocks noGrp="1" noChangeArrowheads="1"/>
          </p:cNvSpPr>
          <p:nvPr>
            <p:ph idx="1"/>
          </p:nvPr>
        </p:nvSpPr>
        <p:spPr>
          <a:xfrm>
            <a:off x="457200" y="1000109"/>
            <a:ext cx="8229600" cy="5192730"/>
          </a:xfrm>
        </p:spPr>
        <p:txBody>
          <a:bodyPr/>
          <a:lstStyle/>
          <a:p>
            <a:pPr>
              <a:lnSpc>
                <a:spcPct val="80000"/>
              </a:lnSpc>
            </a:pPr>
            <a:r>
              <a:rPr lang="uk-UA" sz="2600" dirty="0"/>
              <a:t>Конвергенція на рівні мереж, технологій і послуг інформаційної та телекомунікаційної сфер породила нове концептуальне поняття «</a:t>
            </a:r>
            <a:r>
              <a:rPr lang="uk-UA" sz="2600" i="1" dirty="0" err="1">
                <a:solidFill>
                  <a:srgbClr val="0070C0"/>
                </a:solidFill>
              </a:rPr>
              <a:t>інфокомунікацій</a:t>
            </a:r>
            <a:r>
              <a:rPr lang="uk-UA" sz="2600" dirty="0"/>
              <a:t>». </a:t>
            </a:r>
          </a:p>
          <a:p>
            <a:pPr>
              <a:lnSpc>
                <a:spcPct val="80000"/>
              </a:lnSpc>
            </a:pPr>
            <a:r>
              <a:rPr lang="uk-UA" sz="2600" b="1" dirty="0" err="1"/>
              <a:t>Інфокомунікації</a:t>
            </a:r>
            <a:r>
              <a:rPr lang="uk-UA" sz="2600" dirty="0"/>
              <a:t> – </a:t>
            </a:r>
            <a:r>
              <a:rPr lang="uk-UA" sz="2600" i="1" dirty="0">
                <a:solidFill>
                  <a:srgbClr val="FF0000"/>
                </a:solidFill>
              </a:rPr>
              <a:t>порівняно новий термін, що означає нерозривний зв'язок інформаційних і телекомунікаційних елементів інформаційного обміну, які розвиваються в процесі конвергенції,тобто взаємного проникнення. </a:t>
            </a:r>
          </a:p>
          <a:p>
            <a:pPr>
              <a:lnSpc>
                <a:spcPct val="80000"/>
              </a:lnSpc>
            </a:pPr>
            <a:r>
              <a:rPr lang="uk-UA" sz="2600" i="1" dirty="0" err="1"/>
              <a:t>Інфокомунікації</a:t>
            </a:r>
            <a:r>
              <a:rPr lang="uk-UA" sz="2600" i="1" dirty="0"/>
              <a:t> це об'єднання </a:t>
            </a:r>
            <a:r>
              <a:rPr lang="uk-UA" sz="2600" i="1" dirty="0" err="1"/>
              <a:t>телекомунікацій</a:t>
            </a:r>
            <a:r>
              <a:rPr lang="uk-UA" sz="2600" i="1" dirty="0"/>
              <a:t> з інформаційними, комп'ютерними технологіями та </a:t>
            </a:r>
            <a:r>
              <a:rPr lang="uk-UA" sz="2600" i="1" dirty="0" err="1"/>
              <a:t>радіотехнологіями</a:t>
            </a:r>
            <a:r>
              <a:rPr lang="uk-UA" sz="2600" i="1" dirty="0"/>
              <a:t>.</a:t>
            </a:r>
          </a:p>
          <a:p>
            <a:pPr>
              <a:lnSpc>
                <a:spcPct val="80000"/>
              </a:lnSpc>
            </a:pPr>
            <a:endParaRPr lang="ru-RU" sz="20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0474721E-FD47-4617-87BF-76F5EE3226CD}" type="slidenum">
              <a:rPr lang="ru-RU" altLang="en-US"/>
              <a:pPr/>
              <a:t>22</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57200" y="277813"/>
            <a:ext cx="8229600" cy="579419"/>
          </a:xfrm>
        </p:spPr>
        <p:txBody>
          <a:bodyPr/>
          <a:lstStyle/>
          <a:p>
            <a:r>
              <a:rPr lang="ru-RU" sz="3200" dirty="0" err="1"/>
              <a:t>Інфокомунікації</a:t>
            </a:r>
            <a:endParaRPr lang="ru-RU" sz="3200" dirty="0"/>
          </a:p>
        </p:txBody>
      </p:sp>
      <p:sp>
        <p:nvSpPr>
          <p:cNvPr id="783363" name="Rectangle 3"/>
          <p:cNvSpPr>
            <a:spLocks noGrp="1" noChangeArrowheads="1"/>
          </p:cNvSpPr>
          <p:nvPr>
            <p:ph idx="1"/>
          </p:nvPr>
        </p:nvSpPr>
        <p:spPr>
          <a:xfrm>
            <a:off x="500034" y="1071546"/>
            <a:ext cx="8229600" cy="5000660"/>
          </a:xfrm>
        </p:spPr>
        <p:txBody>
          <a:bodyPr/>
          <a:lstStyle/>
          <a:p>
            <a:pPr lvl="0"/>
            <a:r>
              <a:rPr lang="uk-UA" sz="2000" b="1" dirty="0" err="1"/>
              <a:t>Інфокомунікації</a:t>
            </a:r>
            <a:r>
              <a:rPr lang="uk-UA" sz="2000" b="1" dirty="0"/>
              <a:t> (</a:t>
            </a:r>
            <a:r>
              <a:rPr lang="en-US" sz="2000" b="1" dirty="0" err="1"/>
              <a:t>Infocommunication</a:t>
            </a:r>
            <a:r>
              <a:rPr lang="uk-UA" sz="2000" b="1" dirty="0"/>
              <a:t>) </a:t>
            </a:r>
            <a:r>
              <a:rPr lang="uk-UA" sz="2000" dirty="0"/>
              <a:t>— це сукупність засобів обробки, накопичення, зберігання інформації та перенесення її в просторі, </a:t>
            </a:r>
            <a:r>
              <a:rPr lang="uk-UA" sz="2000" dirty="0" err="1"/>
              <a:t>імплементованих</a:t>
            </a:r>
            <a:r>
              <a:rPr lang="uk-UA" sz="2000" dirty="0"/>
              <a:t> в єдину мережну структуру, за допомогою якої забезпечується доступність інформаційних ресурсів та інформаційний обмін.</a:t>
            </a:r>
          </a:p>
          <a:p>
            <a:pPr lvl="0"/>
            <a:endParaRPr lang="uk-UA" sz="2000" dirty="0"/>
          </a:p>
          <a:p>
            <a:r>
              <a:rPr lang="uk-UA" sz="2000" b="1" dirty="0" err="1"/>
              <a:t>Інфокомунікаційна</a:t>
            </a:r>
            <a:r>
              <a:rPr lang="uk-UA" sz="2000" b="1" dirty="0"/>
              <a:t> мережа (</a:t>
            </a:r>
            <a:r>
              <a:rPr lang="en-US" sz="2000" b="1" dirty="0" err="1"/>
              <a:t>Infocommunication</a:t>
            </a:r>
            <a:r>
              <a:rPr lang="en-US" sz="2000" b="1" dirty="0"/>
              <a:t> Network</a:t>
            </a:r>
            <a:r>
              <a:rPr lang="uk-UA" sz="2000" b="1" dirty="0"/>
              <a:t>) </a:t>
            </a:r>
            <a:r>
              <a:rPr lang="uk-UA" sz="2000" dirty="0"/>
              <a:t>— це сукупність територіально розосереджених інформаційних, обчислювальних ресурсів, програмних комплексів управління, що розміщуються в кінцевих системах мережі та термінальних системах користувачів, взаємодія між якими забезпечується за допомогою </a:t>
            </a:r>
            <a:r>
              <a:rPr lang="uk-UA" sz="2000" dirty="0" err="1"/>
              <a:t>телекомунікацій</a:t>
            </a:r>
            <a:r>
              <a:rPr lang="uk-UA" sz="2000" dirty="0"/>
              <a:t> і які спільно утворюють єдину мультисервісну платформу</a:t>
            </a:r>
          </a:p>
          <a:p>
            <a:pPr lvl="0"/>
            <a:endParaRPr lang="uk-UA" sz="2000" dirty="0"/>
          </a:p>
          <a:p>
            <a:pPr lvl="3">
              <a:lnSpc>
                <a:spcPct val="80000"/>
              </a:lnSpc>
            </a:pPr>
            <a:endParaRPr lang="ru-RU" sz="14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773F833E-7DC2-46D7-B595-D0319B7C18A9}" type="slidenum">
              <a:rPr lang="ru-RU" altLang="en-US" smtClean="0"/>
              <a:pPr/>
              <a:t>23</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57200" y="277813"/>
            <a:ext cx="8229600" cy="650857"/>
          </a:xfrm>
        </p:spPr>
        <p:txBody>
          <a:bodyPr/>
          <a:lstStyle/>
          <a:p>
            <a:r>
              <a:rPr lang="ru-RU" sz="3200" dirty="0" err="1"/>
              <a:t>Інфокомунікації</a:t>
            </a:r>
            <a:endParaRPr lang="ru-RU" sz="3200" dirty="0"/>
          </a:p>
        </p:txBody>
      </p:sp>
      <p:sp>
        <p:nvSpPr>
          <p:cNvPr id="777219" name="Rectangle 3"/>
          <p:cNvSpPr>
            <a:spLocks noGrp="1" noChangeArrowheads="1"/>
          </p:cNvSpPr>
          <p:nvPr>
            <p:ph idx="1"/>
          </p:nvPr>
        </p:nvSpPr>
        <p:spPr>
          <a:xfrm>
            <a:off x="457200" y="1071546"/>
            <a:ext cx="8229600" cy="5059379"/>
          </a:xfrm>
        </p:spPr>
        <p:txBody>
          <a:bodyPr/>
          <a:lstStyle/>
          <a:p>
            <a:pPr lvl="0"/>
            <a:r>
              <a:rPr lang="uk-UA" sz="2200" b="1" dirty="0" err="1"/>
              <a:t>Інфокомунікаційна</a:t>
            </a:r>
            <a:r>
              <a:rPr lang="uk-UA" sz="2200" b="1" dirty="0"/>
              <a:t> послуга (</a:t>
            </a:r>
            <a:r>
              <a:rPr lang="en-US" sz="2200" b="1" dirty="0" err="1"/>
              <a:t>Infocommunication</a:t>
            </a:r>
            <a:r>
              <a:rPr lang="en-US" sz="2200" b="1" dirty="0"/>
              <a:t> Service</a:t>
            </a:r>
            <a:r>
              <a:rPr lang="uk-UA" sz="2200" b="1" dirty="0"/>
              <a:t>) — це </a:t>
            </a:r>
            <a:r>
              <a:rPr lang="uk-UA" sz="2200" dirty="0" err="1"/>
              <a:t>мультипослуга</a:t>
            </a:r>
            <a:r>
              <a:rPr lang="uk-UA" sz="2200" dirty="0"/>
              <a:t>, що забезпечує задоволення телекомунікаційних або інформаційних, або тих та інших одночасно потреб споживача з наданням йому можливості керувати процесом реалізації цієї послуги.</a:t>
            </a:r>
            <a:endParaRPr lang="uk-UA" sz="2200" b="1" dirty="0"/>
          </a:p>
          <a:p>
            <a:r>
              <a:rPr lang="uk-UA" sz="2200" b="1" dirty="0"/>
              <a:t>Глобальна Інформаційна Інфраструктура (</a:t>
            </a:r>
            <a:r>
              <a:rPr lang="en-US" sz="2200" b="1" dirty="0"/>
              <a:t>Global Information Infrastructure</a:t>
            </a:r>
            <a:r>
              <a:rPr lang="uk-UA" sz="2200" b="1" dirty="0"/>
              <a:t>, </a:t>
            </a:r>
            <a:r>
              <a:rPr lang="en-US" sz="2200" b="1" dirty="0"/>
              <a:t>GII</a:t>
            </a:r>
            <a:r>
              <a:rPr lang="uk-UA" sz="2200" b="1" dirty="0"/>
              <a:t>) </a:t>
            </a:r>
            <a:r>
              <a:rPr lang="uk-UA" sz="2200" dirty="0"/>
              <a:t>надає користувачам набір комунікаційних послуг, які забезпечують множину застосувань, що охоплює усі види інформації та надає можливість її отримання в будь-якому місці, в будь-який час, за прийнятною ціною і з прийнятною якістю.</a:t>
            </a:r>
          </a:p>
          <a:p>
            <a:pPr lvl="1">
              <a:lnSpc>
                <a:spcPct val="80000"/>
              </a:lnSpc>
            </a:pPr>
            <a:endParaRPr lang="ru-RU" sz="2000" dirty="0"/>
          </a:p>
        </p:txBody>
      </p:sp>
      <p:sp>
        <p:nvSpPr>
          <p:cNvPr id="45"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46"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47" name="Номер слайда 5"/>
          <p:cNvSpPr>
            <a:spLocks noGrp="1"/>
          </p:cNvSpPr>
          <p:nvPr>
            <p:ph type="sldNum" sz="quarter" idx="12"/>
          </p:nvPr>
        </p:nvSpPr>
        <p:spPr/>
        <p:txBody>
          <a:bodyPr/>
          <a:lstStyle/>
          <a:p>
            <a:fld id="{DB2DA0CC-367B-4086-B424-30ED7503811C}" type="slidenum">
              <a:rPr lang="ru-RU" altLang="en-US"/>
              <a:pPr/>
              <a:t>24</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457200" y="277813"/>
            <a:ext cx="8229600" cy="1150923"/>
          </a:xfrm>
        </p:spPr>
        <p:txBody>
          <a:bodyPr/>
          <a:lstStyle/>
          <a:p>
            <a:r>
              <a:rPr lang="uk-UA" sz="3200" b="1" dirty="0"/>
              <a:t>Глобальна Інформаційна Інфраструктура </a:t>
            </a:r>
            <a:endParaRPr lang="ru-RU" sz="3200" dirty="0"/>
          </a:p>
        </p:txBody>
      </p:sp>
      <p:sp>
        <p:nvSpPr>
          <p:cNvPr id="778243" name="Rectangle 3"/>
          <p:cNvSpPr>
            <a:spLocks noGrp="1" noChangeArrowheads="1"/>
          </p:cNvSpPr>
          <p:nvPr>
            <p:ph idx="1"/>
          </p:nvPr>
        </p:nvSpPr>
        <p:spPr>
          <a:xfrm>
            <a:off x="457200" y="1714488"/>
            <a:ext cx="8229600" cy="4416437"/>
          </a:xfrm>
        </p:spPr>
        <p:txBody>
          <a:bodyPr/>
          <a:lstStyle/>
          <a:p>
            <a:r>
              <a:rPr lang="uk-UA" sz="2400" dirty="0"/>
              <a:t>На Урядовій конференції країн "Великої сімки" (</a:t>
            </a:r>
            <a:r>
              <a:rPr lang="en-US" sz="2400" dirty="0"/>
              <a:t>G</a:t>
            </a:r>
            <a:r>
              <a:rPr lang="uk-UA" sz="2400" dirty="0"/>
              <a:t>7), що провадилась Комісією з Європейської Економічної Співдружності (ЄЕС), було прийнято основні принципи,на яких має базуватися розвиток </a:t>
            </a:r>
            <a:r>
              <a:rPr lang="en-US" sz="2400" dirty="0"/>
              <a:t>GII</a:t>
            </a:r>
            <a:r>
              <a:rPr lang="uk-UA" sz="2400" dirty="0"/>
              <a:t>,у числі яких:</a:t>
            </a:r>
          </a:p>
          <a:p>
            <a:pPr lvl="1">
              <a:lnSpc>
                <a:spcPct val="80000"/>
              </a:lnSpc>
            </a:pPr>
            <a:r>
              <a:rPr lang="ru-RU" sz="2200" dirty="0" err="1"/>
              <a:t>Мобільність</a:t>
            </a:r>
            <a:r>
              <a:rPr lang="ru-RU" sz="2200" dirty="0"/>
              <a:t> </a:t>
            </a:r>
          </a:p>
          <a:p>
            <a:pPr lvl="1">
              <a:lnSpc>
                <a:spcPct val="80000"/>
              </a:lnSpc>
            </a:pPr>
            <a:r>
              <a:rPr lang="ru-RU" sz="2200" dirty="0" err="1"/>
              <a:t>Номадізм</a:t>
            </a:r>
            <a:endParaRPr lang="ru-RU" sz="2200" dirty="0"/>
          </a:p>
          <a:p>
            <a:pPr lvl="1">
              <a:lnSpc>
                <a:spcPct val="80000"/>
              </a:lnSpc>
            </a:pPr>
            <a:r>
              <a:rPr lang="ru-RU" sz="2200" dirty="0" err="1"/>
              <a:t>Інтероперабельність</a:t>
            </a:r>
            <a:endParaRPr lang="ru-RU" sz="2200" dirty="0"/>
          </a:p>
          <a:p>
            <a:pPr lvl="1">
              <a:lnSpc>
                <a:spcPct val="80000"/>
              </a:lnSpc>
            </a:pPr>
            <a:r>
              <a:rPr lang="ru-RU" sz="2200" dirty="0" err="1"/>
              <a:t>Якість</a:t>
            </a:r>
            <a:endParaRPr lang="ru-RU" sz="2200" dirty="0"/>
          </a:p>
          <a:p>
            <a:pPr lvl="1">
              <a:lnSpc>
                <a:spcPct val="80000"/>
              </a:lnSpc>
            </a:pPr>
            <a:r>
              <a:rPr lang="ru-RU" sz="2200" dirty="0" err="1"/>
              <a:t>Маштабованість</a:t>
            </a:r>
            <a:endParaRPr lang="ru-RU" sz="2200" dirty="0"/>
          </a:p>
          <a:p>
            <a:pPr lvl="1">
              <a:lnSpc>
                <a:spcPct val="80000"/>
              </a:lnSpc>
            </a:pPr>
            <a:r>
              <a:rPr lang="ru-RU" sz="2200" dirty="0" err="1"/>
              <a:t>Безпека</a:t>
            </a:r>
            <a:endParaRPr lang="ru-RU" sz="2200" dirty="0"/>
          </a:p>
          <a:p>
            <a:pPr lvl="1">
              <a:lnSpc>
                <a:spcPct val="80000"/>
              </a:lnSpc>
              <a:buNone/>
            </a:pPr>
            <a:endParaRPr lang="ru-RU" sz="24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ED89D73C-D887-4824-A069-DB07B17F5FCB}" type="slidenum">
              <a:rPr lang="ru-RU" altLang="en-US"/>
              <a:pPr/>
              <a:t>25</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uk-UA" sz="3200" b="1" dirty="0"/>
              <a:t>Глобальна Інформаційна Інфраструктура </a:t>
            </a:r>
            <a:endParaRPr lang="ru-RU" sz="3200" dirty="0"/>
          </a:p>
        </p:txBody>
      </p:sp>
      <p:sp>
        <p:nvSpPr>
          <p:cNvPr id="784387" name="Rectangle 3"/>
          <p:cNvSpPr>
            <a:spLocks noGrp="1" noChangeArrowheads="1"/>
          </p:cNvSpPr>
          <p:nvPr>
            <p:ph idx="1"/>
          </p:nvPr>
        </p:nvSpPr>
        <p:spPr/>
        <p:txBody>
          <a:bodyPr/>
          <a:lstStyle/>
          <a:p>
            <a:r>
              <a:rPr lang="uk-UA" sz="2400" b="1" i="1" dirty="0">
                <a:solidFill>
                  <a:srgbClr val="FF0000"/>
                </a:solidFill>
              </a:rPr>
              <a:t>Мобільність (</a:t>
            </a:r>
            <a:r>
              <a:rPr lang="en-US" sz="2400" b="1" i="1" dirty="0">
                <a:solidFill>
                  <a:srgbClr val="FF0000"/>
                </a:solidFill>
              </a:rPr>
              <a:t>mobility</a:t>
            </a:r>
            <a:r>
              <a:rPr lang="uk-UA" sz="2400" b="1" i="1" dirty="0">
                <a:solidFill>
                  <a:srgbClr val="FF0000"/>
                </a:solidFill>
              </a:rPr>
              <a:t>) </a:t>
            </a:r>
            <a:r>
              <a:rPr lang="uk-UA" sz="2400" b="1" i="1" dirty="0"/>
              <a:t>– </a:t>
            </a:r>
            <a:r>
              <a:rPr lang="uk-UA" sz="2400" dirty="0"/>
              <a:t>можливості доступу до послуг із різних місць і під час руху. При цьому визначення й локалізація джерела надходження запитів мають забезпечуватися мережею;</a:t>
            </a:r>
          </a:p>
          <a:p>
            <a:r>
              <a:rPr lang="uk-UA" sz="2400" b="1" i="1" dirty="0">
                <a:solidFill>
                  <a:srgbClr val="FF0000"/>
                </a:solidFill>
              </a:rPr>
              <a:t>Номадизм (</a:t>
            </a:r>
            <a:r>
              <a:rPr lang="en-US" sz="2400" b="1" i="1" dirty="0" err="1">
                <a:solidFill>
                  <a:srgbClr val="FF0000"/>
                </a:solidFill>
              </a:rPr>
              <a:t>nomodicity</a:t>
            </a:r>
            <a:r>
              <a:rPr lang="uk-UA" sz="2400" b="1" i="1" dirty="0">
                <a:solidFill>
                  <a:srgbClr val="FF0000"/>
                </a:solidFill>
              </a:rPr>
              <a:t>) </a:t>
            </a:r>
            <a:r>
              <a:rPr lang="uk-UA" sz="2400" b="1" i="1" dirty="0"/>
              <a:t>– </a:t>
            </a:r>
            <a:r>
              <a:rPr lang="uk-UA" sz="2400" dirty="0"/>
              <a:t>можливості переміщення з одного місця в інше, зберігаючи при цьому доступ до послуг незалежно від доступності чи не доступності цих послуг у місцевому середовищі, </a:t>
            </a:r>
            <a:r>
              <a:rPr lang="uk-UA" sz="2400" b="1" i="1" dirty="0"/>
              <a:t>тобто безперервність доступу в просторі й часі;</a:t>
            </a:r>
            <a:endParaRPr lang="uk-UA" sz="24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1B918EE6-2E90-4C2C-94A9-828C32DD2EE1}" type="slidenum">
              <a:rPr lang="ru-RU" altLang="en-US"/>
              <a:pPr/>
              <a:t>26</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457200" y="277813"/>
            <a:ext cx="8229600" cy="650857"/>
          </a:xfrm>
        </p:spPr>
        <p:txBody>
          <a:bodyPr/>
          <a:lstStyle/>
          <a:p>
            <a:r>
              <a:rPr lang="uk-UA" sz="2800" dirty="0"/>
              <a:t>Глобальна Інформаційна Інфраструктура </a:t>
            </a:r>
            <a:endParaRPr lang="ru-RU" sz="2800" dirty="0"/>
          </a:p>
        </p:txBody>
      </p:sp>
      <p:sp>
        <p:nvSpPr>
          <p:cNvPr id="785411" name="Rectangle 3"/>
          <p:cNvSpPr>
            <a:spLocks noGrp="1" noChangeArrowheads="1"/>
          </p:cNvSpPr>
          <p:nvPr>
            <p:ph idx="1"/>
          </p:nvPr>
        </p:nvSpPr>
        <p:spPr>
          <a:xfrm>
            <a:off x="428596" y="928670"/>
            <a:ext cx="8229600" cy="5072098"/>
          </a:xfrm>
        </p:spPr>
        <p:txBody>
          <a:bodyPr/>
          <a:lstStyle/>
          <a:p>
            <a:r>
              <a:rPr lang="uk-UA" sz="2000" b="1" i="1" dirty="0" err="1">
                <a:solidFill>
                  <a:srgbClr val="FF0000"/>
                </a:solidFill>
              </a:rPr>
              <a:t>Інтероперабельність</a:t>
            </a:r>
            <a:r>
              <a:rPr lang="uk-UA" sz="2000" b="1" i="1" dirty="0">
                <a:solidFill>
                  <a:srgbClr val="FF0000"/>
                </a:solidFill>
              </a:rPr>
              <a:t> (</a:t>
            </a:r>
            <a:r>
              <a:rPr lang="en-US" sz="2000" b="1" i="1" dirty="0">
                <a:solidFill>
                  <a:srgbClr val="FF0000"/>
                </a:solidFill>
              </a:rPr>
              <a:t>interoperability</a:t>
            </a:r>
            <a:r>
              <a:rPr lang="uk-UA" sz="2000" b="1" i="1" dirty="0">
                <a:solidFill>
                  <a:srgbClr val="FF0000"/>
                </a:solidFill>
              </a:rPr>
              <a:t>) </a:t>
            </a:r>
            <a:r>
              <a:rPr lang="uk-UA" sz="2000" dirty="0"/>
              <a:t>— здатність мережі систем обмінюватися інформацією та спільно її використовувати;</a:t>
            </a:r>
          </a:p>
          <a:p>
            <a:r>
              <a:rPr lang="uk-UA" sz="2000" b="1" i="1" dirty="0">
                <a:solidFill>
                  <a:srgbClr val="FF0000"/>
                </a:solidFill>
              </a:rPr>
              <a:t>Якість (</a:t>
            </a:r>
            <a:r>
              <a:rPr lang="en-US" sz="2000" b="1" i="1" dirty="0">
                <a:solidFill>
                  <a:srgbClr val="FF0000"/>
                </a:solidFill>
              </a:rPr>
              <a:t>quality</a:t>
            </a:r>
            <a:r>
              <a:rPr lang="uk-UA" sz="2000" b="1" i="1" dirty="0">
                <a:solidFill>
                  <a:srgbClr val="FF0000"/>
                </a:solidFill>
              </a:rPr>
              <a:t>) </a:t>
            </a:r>
            <a:r>
              <a:rPr lang="uk-UA" sz="2000" dirty="0"/>
              <a:t>— забезпечення рівня якості, який очікує користувач;</a:t>
            </a:r>
          </a:p>
          <a:p>
            <a:r>
              <a:rPr lang="uk-UA" sz="2000" b="1" i="1" dirty="0">
                <a:solidFill>
                  <a:srgbClr val="FF0000"/>
                </a:solidFill>
              </a:rPr>
              <a:t>Масштабованість (</a:t>
            </a:r>
            <a:r>
              <a:rPr lang="en-US" sz="2000" b="1" i="1" dirty="0">
                <a:solidFill>
                  <a:srgbClr val="FF0000"/>
                </a:solidFill>
              </a:rPr>
              <a:t>scalability</a:t>
            </a:r>
            <a:r>
              <a:rPr lang="uk-UA" sz="2000" b="1" i="1" dirty="0">
                <a:solidFill>
                  <a:srgbClr val="FF0000"/>
                </a:solidFill>
              </a:rPr>
              <a:t>) </a:t>
            </a:r>
            <a:r>
              <a:rPr lang="uk-UA" sz="2000" dirty="0"/>
              <a:t>— властивість сервісів та систем ефективно виконувати свої функції при широкому діапазоні параметрів, що визначають технічні та ресурсні характеристики підтримуючого середовища;</a:t>
            </a:r>
          </a:p>
          <a:p>
            <a:r>
              <a:rPr lang="uk-UA" sz="2000" b="1" i="1" dirty="0">
                <a:solidFill>
                  <a:srgbClr val="FF0000"/>
                </a:solidFill>
              </a:rPr>
              <a:t>Безпека (</a:t>
            </a:r>
            <a:r>
              <a:rPr lang="en-US" sz="2000" b="1" i="1" dirty="0">
                <a:solidFill>
                  <a:srgbClr val="FF0000"/>
                </a:solidFill>
              </a:rPr>
              <a:t>security</a:t>
            </a:r>
            <a:r>
              <a:rPr lang="uk-UA" sz="2000" b="1" i="1" dirty="0">
                <a:solidFill>
                  <a:srgbClr val="FF0000"/>
                </a:solidFill>
              </a:rPr>
              <a:t>) </a:t>
            </a:r>
            <a:r>
              <a:rPr lang="uk-UA" sz="2000" dirty="0"/>
              <a:t>— захист ресурсів  (апаратних, програмних, інформаційних) від випадкових або навмисних дій, що призводять до несанкціонованого доступу до ресурсів і порушення конфіденційності їх використання, модифікації та руйнуванню ресурсів, а також розкриття інформації.</a:t>
            </a:r>
          </a:p>
        </p:txBody>
      </p:sp>
      <p:sp>
        <p:nvSpPr>
          <p:cNvPr id="62"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63"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4" name="Номер слайда 5"/>
          <p:cNvSpPr>
            <a:spLocks noGrp="1"/>
          </p:cNvSpPr>
          <p:nvPr>
            <p:ph type="sldNum" sz="quarter" idx="12"/>
          </p:nvPr>
        </p:nvSpPr>
        <p:spPr/>
        <p:txBody>
          <a:bodyPr/>
          <a:lstStyle/>
          <a:p>
            <a:fld id="{531A24CF-35C6-49C7-9146-B5A541D94981}" type="slidenum">
              <a:rPr lang="ru-RU" altLang="en-US"/>
              <a:pPr/>
              <a:t>27</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r>
              <a:rPr lang="uk-UA" sz="3200" b="1" dirty="0"/>
              <a:t>Глобальна Інформаційна Інфраструктура </a:t>
            </a:r>
            <a:endParaRPr lang="ru-RU" sz="32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EAB9B754-9591-409D-AF0A-05D44D93F01A}" type="slidenum">
              <a:rPr lang="ru-RU" altLang="en-US"/>
              <a:pPr/>
              <a:t>28</a:t>
            </a:fld>
            <a:r>
              <a:rPr lang="ru-RU" altLang="en-US" dirty="0"/>
              <a:t> из </a:t>
            </a:r>
            <a:r>
              <a:rPr lang="en-US" altLang="en-US" dirty="0"/>
              <a:t>3</a:t>
            </a:r>
            <a:r>
              <a:rPr lang="uk-UA" altLang="en-US" dirty="0"/>
              <a:t>8</a:t>
            </a:r>
            <a:endParaRPr lang="ru-RU" altLang="en-US" dirty="0"/>
          </a:p>
        </p:txBody>
      </p:sp>
      <p:pic>
        <p:nvPicPr>
          <p:cNvPr id="7" name="Рисунок 6"/>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643050"/>
            <a:ext cx="7500990" cy="4357718"/>
          </a:xfrm>
          <a:prstGeom prst="rect">
            <a:avLst/>
          </a:prstGeom>
          <a:noFill/>
          <a:ln>
            <a:noFill/>
          </a:ln>
        </p:spPr>
      </p:pic>
      <p:pic>
        <p:nvPicPr>
          <p:cNvPr id="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uk-UA" sz="3200" b="1" dirty="0"/>
              <a:t>Глобальна Інформаційна Інфраструктура </a:t>
            </a:r>
            <a:endParaRPr lang="ru-RU" sz="3200" dirty="0"/>
          </a:p>
        </p:txBody>
      </p:sp>
      <p:sp>
        <p:nvSpPr>
          <p:cNvPr id="309254" name="Rectangle 6"/>
          <p:cNvSpPr>
            <a:spLocks noGrp="1" noChangeArrowheads="1"/>
          </p:cNvSpPr>
          <p:nvPr>
            <p:ph idx="1"/>
          </p:nvPr>
        </p:nvSpPr>
        <p:spPr/>
        <p:txBody>
          <a:bodyPr/>
          <a:lstStyle/>
          <a:p>
            <a:r>
              <a:rPr lang="uk-UA" sz="2400" dirty="0"/>
              <a:t>Таким чином, </a:t>
            </a:r>
            <a:r>
              <a:rPr lang="en-US" sz="2400" dirty="0"/>
              <a:t>GII </a:t>
            </a:r>
            <a:r>
              <a:rPr lang="uk-UA" sz="2400" dirty="0"/>
              <a:t>можна вважати сукупністю термінального обладнання, за допомогою якого користувач має доступ до різних (1,2,...,N послуг і мереж доступу, транспортних та інших засобів, в т.ч. інформаційних ресурсів. Основою є сучасна </a:t>
            </a:r>
            <a:r>
              <a:rPr lang="uk-UA" sz="2400" dirty="0" err="1"/>
              <a:t>інфокомунікаційна</a:t>
            </a:r>
            <a:r>
              <a:rPr lang="uk-UA" sz="2400" dirty="0"/>
              <a:t> мережа.</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259F8F0B-8460-4C6B-AAFE-E7C58A529BBF}" type="slidenum">
              <a:rPr lang="ru-RU" altLang="en-US"/>
              <a:pPr/>
              <a:t>29</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457200" y="277813"/>
            <a:ext cx="8229600" cy="722295"/>
          </a:xfrm>
        </p:spPr>
        <p:txBody>
          <a:bodyPr/>
          <a:lstStyle/>
          <a:p>
            <a:r>
              <a:rPr lang="ru-RU" dirty="0" err="1"/>
              <a:t>Основні</a:t>
            </a:r>
            <a:r>
              <a:rPr lang="ru-RU" dirty="0"/>
              <a:t> </a:t>
            </a:r>
            <a:r>
              <a:rPr lang="ru-RU" dirty="0" err="1"/>
              <a:t>поняття</a:t>
            </a:r>
            <a:endParaRPr lang="ru-RU" dirty="0"/>
          </a:p>
        </p:txBody>
      </p:sp>
      <p:sp>
        <p:nvSpPr>
          <p:cNvPr id="265219" name="Rectangle 3"/>
          <p:cNvSpPr>
            <a:spLocks noGrp="1" noChangeArrowheads="1"/>
          </p:cNvSpPr>
          <p:nvPr>
            <p:ph idx="1"/>
          </p:nvPr>
        </p:nvSpPr>
        <p:spPr>
          <a:xfrm>
            <a:off x="457200" y="1285860"/>
            <a:ext cx="8229600" cy="4845065"/>
          </a:xfrm>
        </p:spPr>
        <p:txBody>
          <a:bodyPr/>
          <a:lstStyle/>
          <a:p>
            <a:pPr>
              <a:buNone/>
            </a:pPr>
            <a:r>
              <a:rPr lang="uk-UA" sz="2400" dirty="0"/>
              <a:t>	Еволюційні процеси в галузі зв'язку можна спостерігати як у вдосконаленні рівнів технологічного розвитку, так і в зміні термінології. </a:t>
            </a:r>
          </a:p>
          <a:p>
            <a:pPr>
              <a:buNone/>
            </a:pPr>
            <a:r>
              <a:rPr lang="uk-UA" sz="2400" dirty="0"/>
              <a:t>		Так, загальноприйнятий термін «електрозв'язок» поступово трансформувався в міжнародний термін «телекомунікації». 	Сучасні мережі зв'язку є, мабуть, найскладнішими штучними системами, які вдалося створити сучасній цивілізації. 	Вивчення таких систем вимагає комплексних знань у багатьох сферах інтелектуальної діяльності людини.</a:t>
            </a:r>
          </a:p>
          <a:p>
            <a:endParaRPr lang="uk-UA" dirty="0">
              <a:solidFill>
                <a:schemeClr val="tx1"/>
              </a:solidFill>
              <a:latin typeface="+mn-lt"/>
              <a:ea typeface="+mn-ea"/>
              <a:cs typeface="+mn-cs"/>
            </a:endParaRPr>
          </a:p>
          <a:p>
            <a:pPr>
              <a:buNone/>
            </a:pPr>
            <a:endParaRPr lang="ru-RU"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dirty="0" err="1"/>
              <a:t>Компьютерні</a:t>
            </a:r>
            <a:r>
              <a:rPr lang="ru-RU" altLang="en-US" dirty="0"/>
              <a:t> </a:t>
            </a:r>
            <a:r>
              <a:rPr lang="ru-RU" altLang="en-US" dirty="0" err="1"/>
              <a:t>мережі</a:t>
            </a:r>
            <a:endParaRPr lang="ru-RU" altLang="en-US" dirty="0"/>
          </a:p>
          <a:p>
            <a:r>
              <a:rPr lang="uk-UA" sz="1100" b="1" dirty="0"/>
              <a:t>Основні поняття і загальні принципи побудови мереж</a:t>
            </a:r>
            <a:endParaRPr lang="ru-RU" altLang="en-US" sz="1100" dirty="0"/>
          </a:p>
        </p:txBody>
      </p:sp>
      <p:sp>
        <p:nvSpPr>
          <p:cNvPr id="6" name="Номер слайда 5"/>
          <p:cNvSpPr>
            <a:spLocks noGrp="1"/>
          </p:cNvSpPr>
          <p:nvPr>
            <p:ph type="sldNum" sz="quarter" idx="12"/>
          </p:nvPr>
        </p:nvSpPr>
        <p:spPr/>
        <p:txBody>
          <a:bodyPr/>
          <a:lstStyle/>
          <a:p>
            <a:fld id="{417E35C2-17E8-4B1D-8C7F-272CC4AB215A}" type="slidenum">
              <a:rPr lang="ru-RU" altLang="en-US"/>
              <a:pPr/>
              <a:t>3</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dirty="0"/>
              <a:t>Системний опис </a:t>
            </a:r>
          </a:p>
        </p:txBody>
      </p:sp>
      <p:sp>
        <p:nvSpPr>
          <p:cNvPr id="3" name="Содержимое 2"/>
          <p:cNvSpPr>
            <a:spLocks noGrp="1"/>
          </p:cNvSpPr>
          <p:nvPr>
            <p:ph idx="1"/>
          </p:nvPr>
        </p:nvSpPr>
        <p:spPr>
          <a:xfrm>
            <a:off x="457200" y="1000108"/>
            <a:ext cx="8229600" cy="5130817"/>
          </a:xfrm>
        </p:spPr>
        <p:txBody>
          <a:bodyPr/>
          <a:lstStyle/>
          <a:p>
            <a:r>
              <a:rPr lang="uk-UA" sz="2400" dirty="0"/>
              <a:t>Усі мережі зв'язку належать до класу об'єктів, які називають </a:t>
            </a:r>
            <a:r>
              <a:rPr lang="uk-UA" sz="2400" dirty="0">
                <a:solidFill>
                  <a:srgbClr val="FF0000"/>
                </a:solidFill>
              </a:rPr>
              <a:t>складними системами</a:t>
            </a:r>
            <a:r>
              <a:rPr lang="uk-UA" sz="2400" dirty="0"/>
              <a:t>. </a:t>
            </a:r>
          </a:p>
          <a:p>
            <a:r>
              <a:rPr lang="uk-UA" sz="2400" dirty="0"/>
              <a:t>Складні системи за своїм складом є </a:t>
            </a:r>
            <a:r>
              <a:rPr lang="uk-UA" sz="2400" b="1" i="1" dirty="0">
                <a:solidFill>
                  <a:srgbClr val="FF0000"/>
                </a:solidFill>
              </a:rPr>
              <a:t>гетерогенними</a:t>
            </a:r>
            <a:r>
              <a:rPr lang="uk-UA" sz="2400" b="1" i="1" dirty="0"/>
              <a:t>, </a:t>
            </a:r>
            <a:r>
              <a:rPr lang="uk-UA" sz="2400" dirty="0"/>
              <a:t>тобто характеризуються величезною кількістю неоднорідних елементів і зв'язків між ними.</a:t>
            </a:r>
          </a:p>
          <a:p>
            <a:endParaRPr lang="uk-UA" sz="2400" dirty="0"/>
          </a:p>
          <a:p>
            <a:r>
              <a:rPr lang="uk-UA" sz="2400" dirty="0"/>
              <a:t>Під </a:t>
            </a:r>
            <a:r>
              <a:rPr lang="uk-UA" sz="2400" b="1" i="1" dirty="0">
                <a:solidFill>
                  <a:srgbClr val="FF0000"/>
                </a:solidFill>
              </a:rPr>
              <a:t>системним описом </a:t>
            </a:r>
            <a:r>
              <a:rPr lang="uk-UA" sz="2400" dirty="0"/>
              <a:t>розуміють багаторівневий опис об'єкта у вигляді </a:t>
            </a:r>
            <a:r>
              <a:rPr lang="uk-UA" sz="2400" b="1" i="1" dirty="0"/>
              <a:t>моделей, </a:t>
            </a:r>
            <a:r>
              <a:rPr lang="uk-UA" sz="2400" dirty="0"/>
              <a:t>кожна з яких відображає об'єкт в певному аспекті його розгляду (рівня абстрагування).</a:t>
            </a:r>
          </a:p>
          <a:p>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30</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dirty="0"/>
              <a:t>Модель</a:t>
            </a:r>
          </a:p>
        </p:txBody>
      </p:sp>
      <p:sp>
        <p:nvSpPr>
          <p:cNvPr id="3" name="Содержимое 2"/>
          <p:cNvSpPr>
            <a:spLocks noGrp="1"/>
          </p:cNvSpPr>
          <p:nvPr>
            <p:ph idx="1"/>
          </p:nvPr>
        </p:nvSpPr>
        <p:spPr>
          <a:xfrm>
            <a:off x="457200" y="1142984"/>
            <a:ext cx="8229600" cy="4987941"/>
          </a:xfrm>
        </p:spPr>
        <p:txBody>
          <a:bodyPr/>
          <a:lstStyle/>
          <a:p>
            <a:pPr lvl="0"/>
            <a:r>
              <a:rPr lang="uk-UA" sz="2400" b="1" i="1" dirty="0">
                <a:solidFill>
                  <a:srgbClr val="FF0000"/>
                </a:solidFill>
              </a:rPr>
              <a:t>Модель </a:t>
            </a:r>
            <a:r>
              <a:rPr lang="uk-UA" sz="2400" b="1" i="1" dirty="0"/>
              <a:t>– </a:t>
            </a:r>
            <a:r>
              <a:rPr lang="uk-UA" sz="2400" dirty="0"/>
              <a:t>це формалізований опис об'єкта, що дозволяє досліджувати його основні елементи, не відволікаючись на несуттєві, з точки зору поставленої мети, деталі. Рівні абстрагування зазвичай розташовуються в ієрархічному порядку (під порядкування за старшинством).</a:t>
            </a:r>
          </a:p>
          <a:p>
            <a:r>
              <a:rPr lang="uk-UA" sz="2400" dirty="0"/>
              <a:t>Мережам зв'язку властиво мати всі ознаки складних систем і підпорядковуватися відповідним їм закономірностям. Зазначимо деякі з них:</a:t>
            </a:r>
          </a:p>
          <a:p>
            <a:pPr lvl="0"/>
            <a:r>
              <a:rPr lang="uk-UA" sz="2200" b="1" dirty="0">
                <a:solidFill>
                  <a:srgbClr val="FF0000"/>
                </a:solidFill>
              </a:rPr>
              <a:t>Ієрархічність</a:t>
            </a:r>
          </a:p>
          <a:p>
            <a:pPr lvl="0"/>
            <a:r>
              <a:rPr lang="uk-UA" sz="2200" b="1" dirty="0" err="1">
                <a:solidFill>
                  <a:srgbClr val="FF0000"/>
                </a:solidFill>
              </a:rPr>
              <a:t>Комунікаційність</a:t>
            </a:r>
            <a:endParaRPr lang="uk-UA" sz="2200" b="1" dirty="0">
              <a:solidFill>
                <a:srgbClr val="FF0000"/>
              </a:solidFill>
            </a:endParaRPr>
          </a:p>
          <a:p>
            <a:pPr lvl="0"/>
            <a:r>
              <a:rPr lang="uk-UA" sz="2200" b="1" dirty="0" err="1">
                <a:solidFill>
                  <a:srgbClr val="FF0000"/>
                </a:solidFill>
              </a:rPr>
              <a:t>Емержентність</a:t>
            </a:r>
            <a:endParaRPr lang="uk-UA" sz="2200" dirty="0">
              <a:solidFill>
                <a:srgbClr val="FF0000"/>
              </a:solidFill>
            </a:endParaRP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31</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dirty="0"/>
              <a:t>Ознаки складних систем</a:t>
            </a:r>
          </a:p>
        </p:txBody>
      </p:sp>
      <p:sp>
        <p:nvSpPr>
          <p:cNvPr id="3" name="Содержимое 2"/>
          <p:cNvSpPr>
            <a:spLocks noGrp="1"/>
          </p:cNvSpPr>
          <p:nvPr>
            <p:ph idx="1"/>
          </p:nvPr>
        </p:nvSpPr>
        <p:spPr>
          <a:xfrm>
            <a:off x="457200" y="1142984"/>
            <a:ext cx="8229600" cy="4987941"/>
          </a:xfrm>
        </p:spPr>
        <p:txBody>
          <a:bodyPr/>
          <a:lstStyle/>
          <a:p>
            <a:pPr>
              <a:buNone/>
            </a:pPr>
            <a:r>
              <a:rPr lang="uk-UA" sz="2400" dirty="0"/>
              <a:t> </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a:xfrm>
            <a:off x="2843213" y="6143644"/>
            <a:ext cx="3457575" cy="561956"/>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32</a:t>
            </a:fld>
            <a:r>
              <a:rPr lang="ru-RU" altLang="en-US" dirty="0"/>
              <a:t> из </a:t>
            </a:r>
            <a:r>
              <a:rPr lang="en-US" altLang="en-US" dirty="0"/>
              <a:t>3</a:t>
            </a:r>
            <a:r>
              <a:rPr lang="uk-UA" altLang="en-US" dirty="0"/>
              <a:t>8</a:t>
            </a:r>
            <a:endParaRPr lang="ru-RU" altLang="en-US" dirty="0"/>
          </a:p>
        </p:txBody>
      </p:sp>
      <p:sp>
        <p:nvSpPr>
          <p:cNvPr id="3073" name="Rectangle 1"/>
          <p:cNvSpPr>
            <a:spLocks noChangeArrowheads="1"/>
          </p:cNvSpPr>
          <p:nvPr/>
        </p:nvSpPr>
        <p:spPr bwMode="auto">
          <a:xfrm>
            <a:off x="357158" y="857232"/>
            <a:ext cx="8286808" cy="504753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630238" algn="l"/>
              </a:tabLst>
            </a:pPr>
            <a:r>
              <a:rPr kumimoji="0" lang="uk-UA" sz="22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 </a:t>
            </a:r>
            <a:r>
              <a:rPr kumimoji="0" lang="uk-UA" sz="2000" b="1" i="0" u="none" strike="noStrike" cap="none" normalizeH="0" baseline="0" dirty="0">
                <a:ln>
                  <a:noFill/>
                </a:ln>
                <a:solidFill>
                  <a:srgbClr val="FF0000"/>
                </a:solidFill>
                <a:effectLst/>
                <a:latin typeface="+mn-lt"/>
                <a:ea typeface="Calibri" pitchFamily="34" charset="0"/>
                <a:cs typeface="Times New Roman" pitchFamily="18" charset="0"/>
              </a:rPr>
              <a:t>Ієрархічність</a:t>
            </a:r>
            <a:r>
              <a:rPr kumimoji="0" lang="uk-UA" sz="2000" b="1" i="0" u="none" strike="noStrike" cap="none" normalizeH="0" baseline="0" dirty="0">
                <a:ln>
                  <a:noFill/>
                </a:ln>
                <a:solidFill>
                  <a:srgbClr val="000000"/>
                </a:solidFill>
                <a:effectLst/>
                <a:latin typeface="+mn-lt"/>
                <a:ea typeface="Calibri" pitchFamily="34" charset="0"/>
                <a:cs typeface="Times New Roman" pitchFamily="18" charset="0"/>
              </a:rPr>
              <a:t> – </a:t>
            </a:r>
            <a:r>
              <a:rPr kumimoji="0" lang="uk-UA" sz="2000" b="0" i="0" u="none" strike="noStrike" cap="none" normalizeH="0" baseline="0" dirty="0">
                <a:ln>
                  <a:noFill/>
                </a:ln>
                <a:solidFill>
                  <a:schemeClr val="tx1"/>
                </a:solidFill>
                <a:effectLst/>
                <a:latin typeface="+mn-lt"/>
                <a:ea typeface="Calibri" pitchFamily="34" charset="0"/>
                <a:cs typeface="Times New Roman" pitchFamily="18" charset="0"/>
              </a:rPr>
              <a:t>розташування частин та елементів цілого в порядку від вищого до нижчого. Дотримуючись цієї закономірності, ми можемо розчленовувати мережу на окремі </a:t>
            </a:r>
            <a:r>
              <a:rPr kumimoji="0" lang="uk-UA" sz="2000" b="0" i="0" u="none" strike="noStrike" cap="none" normalizeH="0" baseline="0" dirty="0" err="1">
                <a:ln>
                  <a:noFill/>
                </a:ln>
                <a:solidFill>
                  <a:schemeClr val="tx1"/>
                </a:solidFill>
                <a:effectLst/>
                <a:latin typeface="+mn-lt"/>
                <a:ea typeface="Calibri" pitchFamily="34" charset="0"/>
                <a:cs typeface="Times New Roman" pitchFamily="18" charset="0"/>
              </a:rPr>
              <a:t>підмережі</a:t>
            </a:r>
            <a:r>
              <a:rPr kumimoji="0" lang="uk-UA" sz="2000" b="0" i="0" u="none" strike="noStrike" cap="none" normalizeH="0" baseline="0" dirty="0">
                <a:ln>
                  <a:noFill/>
                </a:ln>
                <a:solidFill>
                  <a:schemeClr val="tx1"/>
                </a:solidFill>
                <a:effectLst/>
                <a:latin typeface="+mn-lt"/>
                <a:ea typeface="Calibri" pitchFamily="34" charset="0"/>
                <a:cs typeface="Times New Roman" pitchFamily="18" charset="0"/>
              </a:rPr>
              <a:t> (сегменти) нижчого порядку. </a:t>
            </a:r>
            <a:r>
              <a:rPr kumimoji="0" lang="uk-UA" sz="2000" b="0" i="1" u="none" strike="noStrike" cap="none" normalizeH="0" baseline="0" dirty="0">
                <a:ln>
                  <a:noFill/>
                </a:ln>
                <a:solidFill>
                  <a:schemeClr val="tx1"/>
                </a:solidFill>
                <a:effectLst/>
                <a:latin typeface="+mn-lt"/>
                <a:ea typeface="Calibri" pitchFamily="34" charset="0"/>
                <a:cs typeface="Times New Roman" pitchFamily="18" charset="0"/>
              </a:rPr>
              <a:t>Наприклад, глобальна мережа може бути представлена сукупністю територіальних мереж різного масштабу: континентальних, регіональних, міських, локальних та ін.</a:t>
            </a:r>
            <a:endParaRPr kumimoji="0" lang="uk-UA" sz="2000" b="0" i="1" u="none" strike="noStrike" cap="none" normalizeH="0" baseline="0" dirty="0">
              <a:ln>
                <a:noFill/>
              </a:ln>
              <a:solidFill>
                <a:schemeClr val="tx1"/>
              </a:solidFill>
              <a:effectLst/>
              <a:latin typeface="+mn-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30238" algn="l"/>
              </a:tabLst>
            </a:pPr>
            <a:r>
              <a:rPr kumimoji="0" lang="uk-UA" sz="2000" b="1" i="0" u="none" strike="noStrike" cap="none" normalizeH="0" baseline="0" dirty="0">
                <a:ln>
                  <a:noFill/>
                </a:ln>
                <a:solidFill>
                  <a:schemeClr val="tx1"/>
                </a:solidFill>
                <a:effectLst/>
                <a:latin typeface="+mn-lt"/>
                <a:ea typeface="Calibri" pitchFamily="34" charset="0"/>
                <a:cs typeface="Times New Roman" pitchFamily="18" charset="0"/>
              </a:rPr>
              <a:t> </a:t>
            </a:r>
            <a:r>
              <a:rPr kumimoji="0" lang="uk-UA" sz="2000" b="1" i="0" u="none" strike="noStrike" cap="none" normalizeH="0" baseline="0" dirty="0" err="1">
                <a:ln>
                  <a:noFill/>
                </a:ln>
                <a:solidFill>
                  <a:srgbClr val="FF0000"/>
                </a:solidFill>
                <a:effectLst/>
                <a:latin typeface="+mn-lt"/>
                <a:ea typeface="Calibri" pitchFamily="34" charset="0"/>
                <a:cs typeface="Times New Roman" pitchFamily="18" charset="0"/>
              </a:rPr>
              <a:t>Комунікаційність</a:t>
            </a:r>
            <a:r>
              <a:rPr kumimoji="0" lang="uk-UA" sz="2000" b="1" i="0" u="none" strike="noStrike" cap="none" normalizeH="0" baseline="0" dirty="0">
                <a:ln>
                  <a:noFill/>
                </a:ln>
                <a:solidFill>
                  <a:srgbClr val="FF0000"/>
                </a:solidFill>
                <a:effectLst/>
                <a:latin typeface="+mn-lt"/>
                <a:ea typeface="Calibri" pitchFamily="34" charset="0"/>
                <a:cs typeface="Times New Roman" pitchFamily="18" charset="0"/>
              </a:rPr>
              <a:t> </a:t>
            </a:r>
            <a:r>
              <a:rPr kumimoji="0" lang="uk-UA" sz="2000" b="1" i="0" u="none" strike="noStrike" cap="none" normalizeH="0" baseline="0" dirty="0">
                <a:ln>
                  <a:noFill/>
                </a:ln>
                <a:solidFill>
                  <a:schemeClr val="tx1"/>
                </a:solidFill>
                <a:effectLst/>
                <a:latin typeface="+mn-lt"/>
                <a:ea typeface="Calibri" pitchFamily="34" charset="0"/>
                <a:cs typeface="Times New Roman" pitchFamily="18" charset="0"/>
              </a:rPr>
              <a:t>- </a:t>
            </a:r>
            <a:r>
              <a:rPr kumimoji="0" lang="uk-UA" sz="2000" b="0" i="0" u="none" strike="noStrike" cap="none" normalizeH="0" baseline="0" dirty="0">
                <a:ln>
                  <a:noFill/>
                </a:ln>
                <a:solidFill>
                  <a:schemeClr val="tx1"/>
                </a:solidFill>
                <a:effectLst/>
                <a:latin typeface="+mn-lt"/>
                <a:ea typeface="Calibri" pitchFamily="34" charset="0"/>
                <a:cs typeface="Times New Roman" pitchFamily="18" charset="0"/>
              </a:rPr>
              <a:t>закономірність, що вказує на велику кількість зв'язків (комунікацій) системи: зовнішніх – з середовищем і внутрішніх – з підсистемами та елементами. Це означає, що будь-яку мережу зв'язку можна розглядати як </a:t>
            </a:r>
            <a:r>
              <a:rPr kumimoji="0" lang="uk-UA" sz="2000" b="0" i="0" u="none" strike="noStrike" cap="none" normalizeH="0" baseline="0" dirty="0" err="1">
                <a:ln>
                  <a:noFill/>
                </a:ln>
                <a:solidFill>
                  <a:schemeClr val="tx1"/>
                </a:solidFill>
                <a:effectLst/>
                <a:latin typeface="+mn-lt"/>
                <a:ea typeface="Calibri" pitchFamily="34" charset="0"/>
                <a:cs typeface="Times New Roman" pitchFamily="18" charset="0"/>
              </a:rPr>
              <a:t>підмережу</a:t>
            </a:r>
            <a:r>
              <a:rPr kumimoji="0" lang="uk-UA" sz="2000" b="0" i="0" u="none" strike="noStrike" cap="none" normalizeH="0" baseline="0" dirty="0">
                <a:ln>
                  <a:noFill/>
                </a:ln>
                <a:solidFill>
                  <a:schemeClr val="tx1"/>
                </a:solidFill>
                <a:effectLst/>
                <a:latin typeface="+mn-lt"/>
                <a:ea typeface="Calibri" pitchFamily="34" charset="0"/>
                <a:cs typeface="Times New Roman" pitchFamily="18" charset="0"/>
              </a:rPr>
              <a:t> (підсистему) або елемент системи більш високого порядку (наприклад, як елемент Глобальної Інформаційної Інфраструктури) і в той же час вона може розглядатися як самостійна система, що включає підсистеми (сегменти) більш низького порядку.</a:t>
            </a:r>
            <a:endParaRPr kumimoji="0" lang="uk-UA" sz="2000" b="0" i="0" u="none" strike="noStrike" cap="none" normalizeH="0" baseline="0" dirty="0">
              <a:ln>
                <a:noFill/>
              </a:ln>
              <a:solidFill>
                <a:schemeClr val="tx1"/>
              </a:solidFill>
              <a:effectLst/>
              <a:latin typeface="+mn-lt"/>
              <a:cs typeface="Arial" pitchFamily="34" charset="0"/>
            </a:endParaRPr>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dirty="0"/>
              <a:t>Ознаки складних систем</a:t>
            </a:r>
          </a:p>
        </p:txBody>
      </p:sp>
      <p:sp>
        <p:nvSpPr>
          <p:cNvPr id="3" name="Содержимое 2"/>
          <p:cNvSpPr>
            <a:spLocks noGrp="1"/>
          </p:cNvSpPr>
          <p:nvPr>
            <p:ph idx="1"/>
          </p:nvPr>
        </p:nvSpPr>
        <p:spPr>
          <a:xfrm>
            <a:off x="457200" y="1142984"/>
            <a:ext cx="8229600" cy="4987941"/>
          </a:xfrm>
        </p:spPr>
        <p:txBody>
          <a:bodyPr/>
          <a:lstStyle/>
          <a:p>
            <a:pPr lvl="0"/>
            <a:r>
              <a:rPr lang="uk-UA" sz="2400" b="1" dirty="0" err="1">
                <a:solidFill>
                  <a:srgbClr val="FF0000"/>
                </a:solidFill>
              </a:rPr>
              <a:t>Емержентність</a:t>
            </a:r>
            <a:r>
              <a:rPr lang="uk-UA" sz="2400" b="1" dirty="0"/>
              <a:t> - </a:t>
            </a:r>
            <a:r>
              <a:rPr lang="uk-UA" sz="2400" dirty="0"/>
              <a:t>закономірність, яка полягає у вияві системою інтегрованої якості - цілісності, невластивої окремим її елементам. Так, наприклад, у мережі ми можемо виділити такі </a:t>
            </a:r>
            <a:r>
              <a:rPr lang="uk-UA" sz="2400" dirty="0" err="1"/>
              <a:t>функційно</a:t>
            </a:r>
            <a:r>
              <a:rPr lang="uk-UA" sz="2400" dirty="0"/>
              <a:t> важливі й відносно незалежні підсистеми, як мережа доступу, транспортна мережа, система керування мережею та ін. Жодну із зазначених систем неможна ототожнити з мережею зв'язку в цілому, і тільки їх взаємозв'язок відображає це поняття. З іншого боку, розглядаючи та вивчаючи структури окремих підсистем, ми поглиблюємо своє уявлення про систему.</a:t>
            </a:r>
          </a:p>
          <a:p>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33</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3200" dirty="0"/>
              <a:t>Архітектура мережі</a:t>
            </a:r>
          </a:p>
        </p:txBody>
      </p:sp>
      <p:sp>
        <p:nvSpPr>
          <p:cNvPr id="3" name="Содержимое 2"/>
          <p:cNvSpPr>
            <a:spLocks noGrp="1"/>
          </p:cNvSpPr>
          <p:nvPr>
            <p:ph idx="1"/>
          </p:nvPr>
        </p:nvSpPr>
        <p:spPr>
          <a:xfrm>
            <a:off x="457200" y="1000108"/>
            <a:ext cx="8229600" cy="5130817"/>
          </a:xfrm>
        </p:spPr>
        <p:txBody>
          <a:bodyPr/>
          <a:lstStyle/>
          <a:p>
            <a:r>
              <a:rPr lang="uk-UA" sz="2400" dirty="0"/>
              <a:t>Процес побудови ряду окремих структур системи має назву «структуризація».</a:t>
            </a:r>
          </a:p>
          <a:p>
            <a:r>
              <a:rPr lang="uk-UA" sz="2400" dirty="0"/>
              <a:t>Структуризація складної системи ототожнюється з </a:t>
            </a:r>
            <a:r>
              <a:rPr lang="uk-UA" sz="2400" i="1" dirty="0"/>
              <a:t>архітектурою.</a:t>
            </a:r>
            <a:endParaRPr lang="uk-UA" sz="2400" dirty="0"/>
          </a:p>
          <a:p>
            <a:r>
              <a:rPr lang="uk-UA" sz="2400" i="1" dirty="0"/>
              <a:t>Отже, </a:t>
            </a:r>
            <a:r>
              <a:rPr lang="uk-UA" sz="2400" b="1" dirty="0"/>
              <a:t>архітектура </a:t>
            </a:r>
            <a:r>
              <a:rPr lang="uk-UA" sz="2400" dirty="0"/>
              <a:t>– це багаторівневий опис системи, отриманий шляхом структуризації.</a:t>
            </a:r>
          </a:p>
          <a:p>
            <a:r>
              <a:rPr lang="uk-UA" sz="2400" dirty="0"/>
              <a:t>Поняття архітектури характеризує цілісне уявлення про побудову мережі і, отже, відбиває її </a:t>
            </a:r>
            <a:r>
              <a:rPr lang="uk-UA" sz="2400" i="1" dirty="0" err="1"/>
              <a:t>емержентність</a:t>
            </a:r>
            <a:r>
              <a:rPr lang="uk-UA" sz="2400" i="1" dirty="0"/>
              <a:t>.</a:t>
            </a:r>
            <a:endParaRPr lang="uk-UA" sz="2400" dirty="0"/>
          </a:p>
          <a:p>
            <a:pPr lvl="0"/>
            <a:r>
              <a:rPr lang="uk-UA" sz="2400" b="1" i="1" dirty="0"/>
              <a:t>Архітектурою </a:t>
            </a:r>
            <a:r>
              <a:rPr lang="uk-UA" sz="2400" i="1" dirty="0"/>
              <a:t>називається системний опис мережі, що відображає всю множину її елементів, зв'язків між ними і правил взаємодії.</a:t>
            </a:r>
          </a:p>
          <a:p>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34</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3200" dirty="0"/>
              <a:t>Протокольна модель</a:t>
            </a:r>
          </a:p>
        </p:txBody>
      </p:sp>
      <p:sp>
        <p:nvSpPr>
          <p:cNvPr id="3" name="Содержимое 2"/>
          <p:cNvSpPr>
            <a:spLocks noGrp="1"/>
          </p:cNvSpPr>
          <p:nvPr>
            <p:ph idx="1"/>
          </p:nvPr>
        </p:nvSpPr>
        <p:spPr>
          <a:xfrm>
            <a:off x="457200" y="928670"/>
            <a:ext cx="8229600" cy="5202255"/>
          </a:xfrm>
        </p:spPr>
        <p:txBody>
          <a:bodyPr/>
          <a:lstStyle/>
          <a:p>
            <a:pPr lvl="0"/>
            <a:r>
              <a:rPr lang="uk-UA" sz="2400" b="1" dirty="0"/>
              <a:t>Протокольна модель </a:t>
            </a:r>
            <a:r>
              <a:rPr lang="uk-UA" sz="2400" dirty="0"/>
              <a:t>— опис правил взаємодії систем у мережі на рівні взаємодії об'єктів і логічних модулів, необхідних для реалізації процесів передавання й оброблення інформації взаємодіючими системами. У цій моделі всі правила (протоколи) взаємодії групуються за їх </a:t>
            </a:r>
            <a:r>
              <a:rPr lang="uk-UA" sz="2400" dirty="0" err="1"/>
              <a:t>функційним</a:t>
            </a:r>
            <a:r>
              <a:rPr lang="uk-UA" sz="2400" dirty="0"/>
              <a:t> призначенням в окремі групи — </a:t>
            </a:r>
            <a:r>
              <a:rPr lang="uk-UA" sz="2400" i="1" dirty="0"/>
              <a:t>протокольні блоки</a:t>
            </a:r>
            <a:r>
              <a:rPr lang="uk-UA" sz="2400" b="1" i="1" dirty="0"/>
              <a:t>. </a:t>
            </a:r>
            <a:r>
              <a:rPr lang="uk-UA" sz="2400" dirty="0"/>
              <a:t>Ці блоки розміщуються в ієрархічному порядку, і кожний з них є множиною протоколів взаємодії об'єктів певного рівня систем.</a:t>
            </a:r>
          </a:p>
          <a:p>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35</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22295"/>
          </a:xfrm>
        </p:spPr>
        <p:txBody>
          <a:bodyPr/>
          <a:lstStyle/>
          <a:p>
            <a:r>
              <a:rPr lang="uk-UA" sz="2800" dirty="0"/>
              <a:t>Принцип побудови протокольної моделі</a:t>
            </a:r>
            <a:br>
              <a:rPr lang="uk-UA" sz="2800" dirty="0"/>
            </a:br>
            <a:endParaRPr lang="uk-UA" sz="28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36</a:t>
            </a:fld>
            <a:r>
              <a:rPr lang="ru-RU" altLang="en-US" dirty="0"/>
              <a:t> из </a:t>
            </a:r>
            <a:r>
              <a:rPr lang="en-US" altLang="en-US" dirty="0"/>
              <a:t>3</a:t>
            </a:r>
            <a:r>
              <a:rPr lang="uk-UA" altLang="en-US" dirty="0"/>
              <a:t>8</a:t>
            </a:r>
            <a:endParaRPr lang="ru-RU" altLang="en-US" dirty="0"/>
          </a:p>
        </p:txBody>
      </p:sp>
      <p:pic>
        <p:nvPicPr>
          <p:cNvPr id="7" name="Рисунок 6" descr="H:\media\image4.jpeg"/>
          <p:cNvPicPr/>
          <p:nvPr/>
        </p:nvPicPr>
        <p:blipFill>
          <a:blip r:embed="rId2"/>
          <a:srcRect/>
          <a:stretch>
            <a:fillRect/>
          </a:stretch>
        </p:blipFill>
        <p:spPr bwMode="auto">
          <a:xfrm>
            <a:off x="1000100" y="1500174"/>
            <a:ext cx="7286676" cy="3929090"/>
          </a:xfrm>
          <a:prstGeom prst="rect">
            <a:avLst/>
          </a:prstGeom>
          <a:noFill/>
          <a:ln w="9525">
            <a:noFill/>
            <a:miter lim="800000"/>
            <a:headEnd/>
            <a:tailEnd/>
          </a:ln>
        </p:spPr>
      </p:pic>
      <p:pic>
        <p:nvPicPr>
          <p:cNvPr id="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22295"/>
          </a:xfrm>
        </p:spPr>
        <p:txBody>
          <a:bodyPr/>
          <a:lstStyle/>
          <a:p>
            <a:r>
              <a:rPr lang="uk-UA" sz="2800" dirty="0"/>
              <a:t>Принцип побудови протокольної моделі</a:t>
            </a:r>
          </a:p>
        </p:txBody>
      </p:sp>
      <p:sp>
        <p:nvSpPr>
          <p:cNvPr id="3" name="Содержимое 2"/>
          <p:cNvSpPr>
            <a:spLocks noGrp="1"/>
          </p:cNvSpPr>
          <p:nvPr>
            <p:ph idx="1"/>
          </p:nvPr>
        </p:nvSpPr>
        <p:spPr>
          <a:xfrm>
            <a:off x="457200" y="1142984"/>
            <a:ext cx="8229600" cy="4987941"/>
          </a:xfrm>
        </p:spPr>
        <p:txBody>
          <a:bodyPr/>
          <a:lstStyle/>
          <a:p>
            <a:r>
              <a:rPr lang="uk-UA" sz="2200" dirty="0"/>
              <a:t>Всі правила взаємодії об'єктів у протокольній моделі визначають стандарти для конкретної мережі і класифікуються як протоколи (стандарти взаємодії об'єктів одного рівня з іншим) та інтерфейси (стандарти взаємодії об'єктів сусідніх рівнів). Будь-який об'єкт </a:t>
            </a:r>
            <a:r>
              <a:rPr lang="en-US" sz="2200" dirty="0"/>
              <a:t>N</a:t>
            </a:r>
            <a:r>
              <a:rPr lang="uk-UA" sz="2200" dirty="0"/>
              <a:t> рівня активізуючись видає інформацію двох типів:</a:t>
            </a:r>
          </a:p>
          <a:p>
            <a:pPr>
              <a:buNone/>
            </a:pPr>
            <a:r>
              <a:rPr lang="uk-UA" sz="2200" dirty="0"/>
              <a:t>		1) інформацію, яка призначена для N-об'єкту (дані користувача) і не пов'язана з операціями підтримання зв'язку N-рівня;</a:t>
            </a:r>
          </a:p>
          <a:p>
            <a:pPr>
              <a:buNone/>
            </a:pPr>
            <a:r>
              <a:rPr lang="uk-UA" sz="2200" dirty="0"/>
              <a:t>		2) інформацію керування, яка призначена для об'єкта (N-1) - рівня, за допомогою якої здійснюється координація процедур "з'єднання" об'єктів N-рівня.</a:t>
            </a:r>
          </a:p>
          <a:p>
            <a:endParaRPr lang="uk-UA"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37</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Grp="1" noChangeArrowheads="1"/>
          </p:cNvSpPr>
          <p:nvPr>
            <p:ph type="ctrTitle"/>
          </p:nvPr>
        </p:nvSpPr>
        <p:spPr>
          <a:xfrm>
            <a:off x="914400" y="1500174"/>
            <a:ext cx="7623175" cy="1776426"/>
          </a:xfrm>
        </p:spPr>
        <p:txBody>
          <a:bodyPr/>
          <a:lstStyle/>
          <a:p>
            <a:br>
              <a:rPr lang="ru-RU" sz="3200" b="1" dirty="0"/>
            </a:br>
            <a:br>
              <a:rPr lang="ru-RU" sz="1000" b="1" dirty="0"/>
            </a:br>
            <a:r>
              <a:rPr lang="ru-RU" sz="4400" b="1" i="1" dirty="0" err="1"/>
              <a:t>Комп</a:t>
            </a:r>
            <a:r>
              <a:rPr lang="en-US" sz="4400" b="1" i="1" dirty="0"/>
              <a:t>’</a:t>
            </a:r>
            <a:r>
              <a:rPr lang="ru-RU" sz="4400" b="1" i="1" dirty="0" err="1"/>
              <a:t>ютерні</a:t>
            </a:r>
            <a:r>
              <a:rPr lang="ru-RU" sz="4400" b="1" i="1" dirty="0"/>
              <a:t> </a:t>
            </a:r>
            <a:r>
              <a:rPr lang="ru-RU" sz="4400" b="1" i="1" dirty="0" err="1"/>
              <a:t>мережі</a:t>
            </a:r>
            <a:endParaRPr lang="ru-RU" sz="4400" b="1" i="1" dirty="0"/>
          </a:p>
        </p:txBody>
      </p:sp>
      <p:sp>
        <p:nvSpPr>
          <p:cNvPr id="171013" name="Rectangle 5"/>
          <p:cNvSpPr>
            <a:spLocks noGrp="1" noChangeArrowheads="1"/>
          </p:cNvSpPr>
          <p:nvPr>
            <p:ph type="subTitle" idx="1"/>
          </p:nvPr>
        </p:nvSpPr>
        <p:spPr>
          <a:xfrm>
            <a:off x="357158" y="3962400"/>
            <a:ext cx="8358246" cy="1609740"/>
          </a:xfrm>
        </p:spPr>
        <p:txBody>
          <a:bodyPr/>
          <a:lstStyle/>
          <a:p>
            <a:pPr algn="r">
              <a:lnSpc>
                <a:spcPct val="90000"/>
              </a:lnSpc>
            </a:pPr>
            <a:r>
              <a:rPr lang="ru-RU" u="sng" dirty="0" err="1"/>
              <a:t>Лекція</a:t>
            </a:r>
            <a:r>
              <a:rPr lang="ru-RU" u="sng" dirty="0"/>
              <a:t> 2</a:t>
            </a:r>
          </a:p>
          <a:p>
            <a:r>
              <a:rPr lang="uk-UA" b="1" dirty="0"/>
              <a:t>Узагальнена модель системного опису мережевої архітектури</a:t>
            </a:r>
            <a:endParaRPr lang="uk-UA" dirty="0"/>
          </a:p>
        </p:txBody>
      </p:sp>
      <p:sp>
        <p:nvSpPr>
          <p:cNvPr id="171016" name="Text Box 8"/>
          <p:cNvSpPr txBox="1">
            <a:spLocks noChangeArrowheads="1"/>
          </p:cNvSpPr>
          <p:nvPr/>
        </p:nvSpPr>
        <p:spPr bwMode="auto">
          <a:xfrm>
            <a:off x="900113" y="0"/>
            <a:ext cx="7632700" cy="830997"/>
          </a:xfrm>
          <a:prstGeom prst="rect">
            <a:avLst/>
          </a:prstGeom>
          <a:noFill/>
          <a:ln w="9525">
            <a:noFill/>
            <a:miter lim="800000"/>
            <a:headEnd/>
            <a:tailEnd/>
          </a:ln>
          <a:effectLst/>
        </p:spPr>
        <p:txBody>
          <a:bodyPr>
            <a:spAutoFit/>
          </a:bodyPr>
          <a:lstStyle/>
          <a:p>
            <a:pPr algn="ctr"/>
            <a:r>
              <a:rPr lang="ru-RU" sz="2400" b="1" dirty="0" err="1"/>
              <a:t>Національний</a:t>
            </a:r>
            <a:r>
              <a:rPr lang="ru-RU" sz="2400" b="1" dirty="0"/>
              <a:t> </a:t>
            </a:r>
            <a:r>
              <a:rPr lang="ru-RU" sz="2400" b="1" dirty="0" err="1"/>
              <a:t>технічний</a:t>
            </a:r>
            <a:r>
              <a:rPr lang="ru-RU" sz="2400" b="1" dirty="0"/>
              <a:t> </a:t>
            </a:r>
            <a:r>
              <a:rPr lang="ru-RU" sz="2400" b="1" dirty="0" err="1"/>
              <a:t>університет</a:t>
            </a:r>
            <a:r>
              <a:rPr lang="ru-RU" sz="2400" b="1" dirty="0"/>
              <a:t> </a:t>
            </a:r>
            <a:r>
              <a:rPr lang="ru-RU" sz="2400" b="1" dirty="0" err="1"/>
              <a:t>України</a:t>
            </a:r>
            <a:r>
              <a:rPr lang="ru-RU" sz="2400" b="1" dirty="0"/>
              <a:t> </a:t>
            </a:r>
            <a:br>
              <a:rPr lang="ru-RU" sz="2400" b="1" dirty="0"/>
            </a:br>
            <a:r>
              <a:rPr lang="ru-RU" sz="2400" b="1" dirty="0"/>
              <a:t>КПІ </a:t>
            </a:r>
            <a:r>
              <a:rPr lang="ru-RU" sz="2400" b="1" dirty="0" err="1"/>
              <a:t>ім</a:t>
            </a:r>
            <a:r>
              <a:rPr lang="ru-RU" sz="2400" b="1" dirty="0"/>
              <a:t>. І. </a:t>
            </a:r>
            <a:r>
              <a:rPr lang="ru-RU" sz="2400" b="1" dirty="0" err="1"/>
              <a:t>Сікорського</a:t>
            </a:r>
            <a:endParaRPr lang="ru-RU" sz="2400" b="1" dirty="0"/>
          </a:p>
        </p:txBody>
      </p:sp>
      <p:sp>
        <p:nvSpPr>
          <p:cNvPr id="171017" name="Text Box 9"/>
          <p:cNvSpPr txBox="1">
            <a:spLocks noChangeArrowheads="1"/>
          </p:cNvSpPr>
          <p:nvPr/>
        </p:nvSpPr>
        <p:spPr bwMode="auto">
          <a:xfrm>
            <a:off x="900113" y="793750"/>
            <a:ext cx="7632700" cy="369332"/>
          </a:xfrm>
          <a:prstGeom prst="rect">
            <a:avLst/>
          </a:prstGeom>
          <a:noFill/>
          <a:ln w="9525">
            <a:noFill/>
            <a:miter lim="800000"/>
            <a:headEnd/>
            <a:tailEnd/>
          </a:ln>
          <a:effectLst/>
        </p:spPr>
        <p:txBody>
          <a:bodyPr>
            <a:spAutoFit/>
          </a:bodyPr>
          <a:lstStyle/>
          <a:p>
            <a:pPr algn="ctr"/>
            <a:r>
              <a:rPr lang="ru-RU" b="1" i="1" dirty="0"/>
              <a:t>Кафедра </a:t>
            </a:r>
            <a:r>
              <a:rPr lang="ru-RU" b="1" i="1" dirty="0" err="1"/>
              <a:t>автоматизації</a:t>
            </a:r>
            <a:r>
              <a:rPr lang="ru-RU" b="1" i="1" dirty="0"/>
              <a:t> </a:t>
            </a:r>
            <a:r>
              <a:rPr lang="ru-RU" b="1" i="1" dirty="0" err="1"/>
              <a:t>енергетичних</a:t>
            </a:r>
            <a:r>
              <a:rPr lang="ru-RU" b="1" i="1" dirty="0"/>
              <a:t> </a:t>
            </a:r>
            <a:r>
              <a:rPr lang="ru-RU" b="1" i="1" dirty="0" err="1"/>
              <a:t>процесів</a:t>
            </a:r>
            <a:r>
              <a:rPr lang="ru-RU" b="1" i="1" dirty="0"/>
              <a:t> та систем</a:t>
            </a:r>
          </a:p>
        </p:txBody>
      </p:sp>
      <p:pic>
        <p:nvPicPr>
          <p:cNvPr id="40962" name="Picture 2" descr="Картинки по запросу эмблема КПИ"/>
          <p:cNvPicPr>
            <a:picLocks noChangeAspect="1" noChangeArrowheads="1"/>
          </p:cNvPicPr>
          <p:nvPr/>
        </p:nvPicPr>
        <p:blipFill>
          <a:blip r:embed="rId2"/>
          <a:srcRect/>
          <a:stretch>
            <a:fillRect/>
          </a:stretch>
        </p:blipFill>
        <p:spPr bwMode="auto">
          <a:xfrm>
            <a:off x="0" y="0"/>
            <a:ext cx="1199635" cy="1214446"/>
          </a:xfrm>
          <a:prstGeom prst="rect">
            <a:avLst/>
          </a:prstGeom>
          <a:noFill/>
        </p:spPr>
      </p:pic>
      <p:pic>
        <p:nvPicPr>
          <p:cNvPr id="1027" name="Picture 3" descr="E:\Дисциплины КПИ\Компьютерні мережі\Лекції КМ\images (7).png"/>
          <p:cNvPicPr>
            <a:picLocks noChangeAspect="1" noChangeArrowheads="1"/>
          </p:cNvPicPr>
          <p:nvPr/>
        </p:nvPicPr>
        <p:blipFill>
          <a:blip r:embed="rId3"/>
          <a:srcRect/>
          <a:stretch>
            <a:fillRect/>
          </a:stretch>
        </p:blipFill>
        <p:spPr bwMode="auto">
          <a:xfrm>
            <a:off x="285720" y="5643578"/>
            <a:ext cx="3101089" cy="1004910"/>
          </a:xfrm>
          <a:prstGeom prst="rect">
            <a:avLst/>
          </a:prstGeom>
          <a:noFill/>
        </p:spPr>
      </p:pic>
      <p:pic>
        <p:nvPicPr>
          <p:cNvPr id="1029" name="Picture 5" descr="E:\Дисциплины КПИ\Компьютерні мережі\Лекції КМ\images (9).png"/>
          <p:cNvPicPr>
            <a:picLocks noChangeAspect="1" noChangeArrowheads="1"/>
          </p:cNvPicPr>
          <p:nvPr/>
        </p:nvPicPr>
        <p:blipFill>
          <a:blip r:embed="rId4"/>
          <a:srcRect/>
          <a:stretch>
            <a:fillRect/>
          </a:stretch>
        </p:blipFill>
        <p:spPr bwMode="auto">
          <a:xfrm>
            <a:off x="357158" y="3286124"/>
            <a:ext cx="1241028" cy="1135408"/>
          </a:xfrm>
          <a:prstGeom prst="rect">
            <a:avLst/>
          </a:prstGeom>
          <a:noFill/>
        </p:spPr>
      </p:pic>
      <p:sp>
        <p:nvSpPr>
          <p:cNvPr id="10" name="Rectangle 7"/>
          <p:cNvSpPr>
            <a:spLocks noChangeArrowheads="1"/>
          </p:cNvSpPr>
          <p:nvPr/>
        </p:nvSpPr>
        <p:spPr bwMode="auto">
          <a:xfrm>
            <a:off x="4677378" y="5783300"/>
            <a:ext cx="3890393" cy="865188"/>
          </a:xfrm>
          <a:prstGeom prst="rect">
            <a:avLst/>
          </a:prstGeom>
          <a:noFill/>
          <a:ln w="9525">
            <a:noFill/>
            <a:miter lim="800000"/>
            <a:headEnd/>
            <a:tailEnd/>
          </a:ln>
          <a:effectLst/>
        </p:spPr>
        <p:txBody>
          <a:bodyPr/>
          <a:lstStyle/>
          <a:p>
            <a:pPr algn="r">
              <a:spcBef>
                <a:spcPct val="20000"/>
              </a:spcBef>
              <a:buClr>
                <a:srgbClr val="9A0000"/>
              </a:buClr>
              <a:buFont typeface="Wingdings" pitchFamily="2" charset="2"/>
              <a:buNone/>
            </a:pPr>
            <a:r>
              <a:rPr lang="ru-RU" sz="2200" dirty="0" err="1">
                <a:latin typeface="Verdana" pitchFamily="34" charset="0"/>
              </a:rPr>
              <a:t>Отрох</a:t>
            </a:r>
            <a:r>
              <a:rPr lang="ru-RU" sz="2200" dirty="0">
                <a:latin typeface="Verdana" pitchFamily="34" charset="0"/>
              </a:rPr>
              <a:t> </a:t>
            </a:r>
            <a:r>
              <a:rPr lang="ru-RU" sz="2200" dirty="0" err="1">
                <a:latin typeface="Verdana" pitchFamily="34" charset="0"/>
              </a:rPr>
              <a:t>Сергій</a:t>
            </a:r>
            <a:r>
              <a:rPr lang="ru-RU" sz="2200" dirty="0">
                <a:latin typeface="Verdana" pitchFamily="34" charset="0"/>
              </a:rPr>
              <a:t> </a:t>
            </a:r>
            <a:r>
              <a:rPr lang="ru-RU" sz="2200" dirty="0" err="1">
                <a:latin typeface="Verdana" pitchFamily="34" charset="0"/>
              </a:rPr>
              <a:t>Іванович</a:t>
            </a:r>
            <a:endParaRPr lang="ru-RU" sz="2200" dirty="0">
              <a:latin typeface="Verdana" pitchFamily="34" charset="0"/>
            </a:endParaRPr>
          </a:p>
          <a:p>
            <a:pPr algn="r">
              <a:spcBef>
                <a:spcPct val="20000"/>
              </a:spcBef>
              <a:buClr>
                <a:srgbClr val="9A0000"/>
              </a:buClr>
              <a:buFont typeface="Wingdings" pitchFamily="2" charset="2"/>
              <a:buNone/>
            </a:pPr>
            <a:r>
              <a:rPr lang="ru-RU" sz="2200" dirty="0">
                <a:latin typeface="Verdana" pitchFamily="34" charset="0"/>
              </a:rPr>
              <a:t>2022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ru-RU" dirty="0" err="1"/>
              <a:t>Зміст</a:t>
            </a:r>
            <a:endParaRPr lang="uk-UA" dirty="0"/>
          </a:p>
        </p:txBody>
      </p:sp>
      <p:sp>
        <p:nvSpPr>
          <p:cNvPr id="3" name="Содержимое 2"/>
          <p:cNvSpPr>
            <a:spLocks noGrp="1"/>
          </p:cNvSpPr>
          <p:nvPr>
            <p:ph idx="1"/>
          </p:nvPr>
        </p:nvSpPr>
        <p:spPr>
          <a:xfrm>
            <a:off x="457200" y="928670"/>
            <a:ext cx="8229600" cy="5202255"/>
          </a:xfrm>
        </p:spPr>
        <p:txBody>
          <a:bodyPr/>
          <a:lstStyle/>
          <a:p>
            <a:r>
              <a:rPr lang="ru-RU" sz="2400" dirty="0" err="1"/>
              <a:t>Відкрита</a:t>
            </a:r>
            <a:r>
              <a:rPr lang="ru-RU" sz="2400" dirty="0"/>
              <a:t> система</a:t>
            </a:r>
          </a:p>
          <a:p>
            <a:pPr lvl="1"/>
            <a:r>
              <a:rPr lang="uk-UA" sz="2400" dirty="0"/>
              <a:t>Переваги відкритих стандартів</a:t>
            </a:r>
          </a:p>
          <a:p>
            <a:pPr lvl="1"/>
            <a:r>
              <a:rPr lang="uk-UA" sz="2400" dirty="0"/>
              <a:t>Організації які працюють у сфері стандартизації</a:t>
            </a:r>
          </a:p>
          <a:p>
            <a:r>
              <a:rPr lang="uk-UA" sz="2400" dirty="0"/>
              <a:t>Еталонна модель </a:t>
            </a:r>
            <a:r>
              <a:rPr lang="en-US" sz="2400" dirty="0"/>
              <a:t>OSI </a:t>
            </a:r>
            <a:endParaRPr lang="uk-UA" sz="2400" dirty="0"/>
          </a:p>
          <a:p>
            <a:r>
              <a:rPr lang="uk-UA" sz="2400" dirty="0"/>
              <a:t>Системний опис мережної архітектури</a:t>
            </a:r>
          </a:p>
          <a:p>
            <a:r>
              <a:rPr lang="uk-UA" sz="2400" dirty="0"/>
              <a:t>Топологія мереж </a:t>
            </a:r>
          </a:p>
          <a:p>
            <a:r>
              <a:rPr lang="uk-UA" sz="2400" i="1" dirty="0"/>
              <a:t>Узагальнена модель апаратурної реалізації функцій та об'єктів</a:t>
            </a:r>
          </a:p>
          <a:p>
            <a:r>
              <a:rPr lang="uk-UA" sz="2400" i="1" dirty="0"/>
              <a:t>Елементи  моделі організаційної структури</a:t>
            </a:r>
            <a:endParaRPr lang="uk-UA" sz="2400" dirty="0"/>
          </a:p>
          <a:p>
            <a:endParaRPr lang="uk-UA" sz="2400" dirty="0"/>
          </a:p>
          <a:p>
            <a:endParaRPr lang="uk-UA" dirty="0"/>
          </a:p>
        </p:txBody>
      </p:sp>
      <p:sp>
        <p:nvSpPr>
          <p:cNvPr id="5" name="Нижний колонтитул 4"/>
          <p:cNvSpPr>
            <a:spLocks noGrp="1"/>
          </p:cNvSpPr>
          <p:nvPr>
            <p:ph type="ftr" sz="quarter" idx="11"/>
          </p:nvPr>
        </p:nvSpPr>
        <p:spPr>
          <a:xfrm>
            <a:off x="2643174" y="6248400"/>
            <a:ext cx="39290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39</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3993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457200" y="277813"/>
            <a:ext cx="8229600" cy="722295"/>
          </a:xfrm>
        </p:spPr>
        <p:txBody>
          <a:bodyPr/>
          <a:lstStyle/>
          <a:p>
            <a:r>
              <a:rPr lang="ru-RU" sz="3600" dirty="0" err="1"/>
              <a:t>Основні</a:t>
            </a:r>
            <a:r>
              <a:rPr lang="ru-RU" sz="3600" dirty="0"/>
              <a:t> </a:t>
            </a:r>
            <a:r>
              <a:rPr lang="ru-RU" sz="3600" dirty="0" err="1"/>
              <a:t>поняття</a:t>
            </a:r>
            <a:endParaRPr lang="ru-RU" sz="3600" dirty="0"/>
          </a:p>
        </p:txBody>
      </p:sp>
      <p:sp>
        <p:nvSpPr>
          <p:cNvPr id="745475" name="Rectangle 3"/>
          <p:cNvSpPr>
            <a:spLocks noGrp="1" noChangeArrowheads="1"/>
          </p:cNvSpPr>
          <p:nvPr>
            <p:ph idx="1"/>
          </p:nvPr>
        </p:nvSpPr>
        <p:spPr>
          <a:xfrm>
            <a:off x="457200" y="1071546"/>
            <a:ext cx="8229600" cy="5059379"/>
          </a:xfrm>
        </p:spPr>
        <p:txBody>
          <a:bodyPr/>
          <a:lstStyle/>
          <a:p>
            <a:pPr lvl="0"/>
            <a:r>
              <a:rPr lang="uk-UA" sz="2400" b="1" dirty="0">
                <a:solidFill>
                  <a:schemeClr val="tx1"/>
                </a:solidFill>
                <a:latin typeface="+mn-lt"/>
                <a:ea typeface="+mn-ea"/>
                <a:cs typeface="+mn-cs"/>
              </a:rPr>
              <a:t>Комунікація (</a:t>
            </a:r>
            <a:r>
              <a:rPr lang="en-US" sz="2400" b="1" dirty="0">
                <a:solidFill>
                  <a:schemeClr val="tx1"/>
                </a:solidFill>
                <a:latin typeface="+mn-lt"/>
                <a:ea typeface="+mn-ea"/>
                <a:cs typeface="+mn-cs"/>
              </a:rPr>
              <a:t>Communication</a:t>
            </a:r>
            <a:r>
              <a:rPr lang="uk-UA" sz="2400" b="1" dirty="0">
                <a:solidFill>
                  <a:schemeClr val="tx1"/>
                </a:solidFill>
                <a:latin typeface="+mn-lt"/>
                <a:ea typeface="+mn-ea"/>
                <a:cs typeface="+mn-cs"/>
              </a:rPr>
              <a:t>) - </a:t>
            </a:r>
            <a:r>
              <a:rPr lang="uk-UA" sz="2400" dirty="0">
                <a:solidFill>
                  <a:schemeClr val="tx1"/>
                </a:solidFill>
                <a:latin typeface="+mn-lt"/>
                <a:ea typeface="+mn-ea"/>
                <a:cs typeface="+mn-cs"/>
              </a:rPr>
              <a:t>поняття, що означає сполучення, зв'язок, а також засоби сполучення і зв'язку.</a:t>
            </a:r>
          </a:p>
          <a:p>
            <a:pPr lvl="0"/>
            <a:r>
              <a:rPr lang="uk-UA" sz="2400" b="1" dirty="0">
                <a:solidFill>
                  <a:schemeClr val="tx1"/>
                </a:solidFill>
                <a:latin typeface="+mn-lt"/>
                <a:ea typeface="+mn-ea"/>
                <a:cs typeface="+mn-cs"/>
              </a:rPr>
              <a:t>Телекомунікації </a:t>
            </a:r>
            <a:r>
              <a:rPr lang="uk-UA" sz="2400" dirty="0">
                <a:solidFill>
                  <a:schemeClr val="tx1"/>
                </a:solidFill>
                <a:latin typeface="+mn-lt"/>
                <a:ea typeface="+mn-ea"/>
                <a:cs typeface="+mn-cs"/>
              </a:rPr>
              <a:t>(</a:t>
            </a:r>
            <a:r>
              <a:rPr lang="uk-UA" sz="2400" dirty="0" err="1">
                <a:solidFill>
                  <a:schemeClr val="tx1"/>
                </a:solidFill>
                <a:latin typeface="+mn-lt"/>
                <a:ea typeface="+mn-ea"/>
                <a:cs typeface="+mn-cs"/>
              </a:rPr>
              <a:t>теле-у</a:t>
            </a:r>
            <a:r>
              <a:rPr lang="uk-UA" sz="2400" dirty="0">
                <a:solidFill>
                  <a:schemeClr val="tx1"/>
                </a:solidFill>
                <a:latin typeface="+mn-lt"/>
                <a:ea typeface="+mn-ea"/>
                <a:cs typeface="+mn-cs"/>
              </a:rPr>
              <a:t> перекладі з давньогрецької означає далеко)- сукупність засобів, що забезпечують можливість організації зв'язку на значній відстані.</a:t>
            </a:r>
          </a:p>
          <a:p>
            <a:pPr>
              <a:buNone/>
            </a:pPr>
            <a:r>
              <a:rPr lang="uk-UA" sz="2400" dirty="0">
                <a:solidFill>
                  <a:schemeClr val="tx1"/>
                </a:solidFill>
                <a:latin typeface="+mn-lt"/>
                <a:ea typeface="+mn-ea"/>
                <a:cs typeface="+mn-cs"/>
              </a:rPr>
              <a:t>	</a:t>
            </a:r>
          </a:p>
          <a:p>
            <a:pPr>
              <a:buNone/>
            </a:pPr>
            <a:r>
              <a:rPr lang="uk-UA" sz="2400" dirty="0"/>
              <a:t>	</a:t>
            </a:r>
            <a:r>
              <a:rPr lang="uk-UA" sz="2400" dirty="0">
                <a:solidFill>
                  <a:schemeClr val="tx1"/>
                </a:solidFill>
                <a:latin typeface="+mn-lt"/>
                <a:ea typeface="+mn-ea"/>
                <a:cs typeface="+mn-cs"/>
              </a:rPr>
              <a:t>Загальне поняття «телекомунікації» базується на уявленні про засоби, які дозволяють організувати зв'язок між двома і більше віддаленими пунктами.</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a:xfrm>
            <a:off x="2843213" y="6248400"/>
            <a:ext cx="4229117" cy="457200"/>
          </a:xfrm>
        </p:spPr>
        <p:txBody>
          <a:bodyPr/>
          <a:lstStyle/>
          <a:p>
            <a:r>
              <a:rPr lang="ru-RU" altLang="en-US" dirty="0" err="1"/>
              <a:t>Компьютерні</a:t>
            </a:r>
            <a:r>
              <a:rPr lang="ru-RU" altLang="en-US" dirty="0"/>
              <a:t> </a:t>
            </a:r>
            <a:r>
              <a:rPr lang="ru-RU" altLang="en-US" dirty="0" err="1"/>
              <a:t>мережі</a:t>
            </a:r>
            <a:endParaRPr lang="ru-RU" altLang="en-US" dirty="0"/>
          </a:p>
          <a:p>
            <a:r>
              <a:rPr lang="uk-UA" b="1" dirty="0"/>
              <a:t>Основні поняття і загальні принципи побудови мереж</a:t>
            </a:r>
            <a:endParaRPr lang="ru-RU" altLang="en-US" dirty="0"/>
          </a:p>
        </p:txBody>
      </p:sp>
      <p:sp>
        <p:nvSpPr>
          <p:cNvPr id="6" name="Номер слайда 5"/>
          <p:cNvSpPr>
            <a:spLocks noGrp="1"/>
          </p:cNvSpPr>
          <p:nvPr>
            <p:ph type="sldNum" sz="quarter" idx="12"/>
          </p:nvPr>
        </p:nvSpPr>
        <p:spPr/>
        <p:txBody>
          <a:bodyPr/>
          <a:lstStyle/>
          <a:p>
            <a:fld id="{D9B4F660-68F0-4F55-8629-22F48093674D}" type="slidenum">
              <a:rPr lang="ru-RU" altLang="en-US"/>
              <a:pPr/>
              <a:t>4</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457200" y="277813"/>
            <a:ext cx="8229600" cy="722295"/>
          </a:xfrm>
        </p:spPr>
        <p:txBody>
          <a:bodyPr/>
          <a:lstStyle/>
          <a:p>
            <a:r>
              <a:rPr lang="uk-UA" sz="3200" dirty="0"/>
              <a:t>Відкрита система</a:t>
            </a:r>
            <a:endParaRPr lang="ru-RU" sz="3200" dirty="0"/>
          </a:p>
        </p:txBody>
      </p:sp>
      <p:sp>
        <p:nvSpPr>
          <p:cNvPr id="265219" name="Rectangle 3"/>
          <p:cNvSpPr>
            <a:spLocks noGrp="1" noChangeArrowheads="1"/>
          </p:cNvSpPr>
          <p:nvPr>
            <p:ph idx="1"/>
          </p:nvPr>
        </p:nvSpPr>
        <p:spPr>
          <a:xfrm>
            <a:off x="457200" y="1285860"/>
            <a:ext cx="8229600" cy="4845065"/>
          </a:xfrm>
        </p:spPr>
        <p:txBody>
          <a:bodyPr/>
          <a:lstStyle/>
          <a:p>
            <a:pPr lvl="0">
              <a:buNone/>
            </a:pPr>
            <a:r>
              <a:rPr lang="uk-UA" sz="2400" dirty="0"/>
              <a:t>	</a:t>
            </a:r>
            <a:r>
              <a:rPr lang="uk-UA" sz="2400" b="1" dirty="0"/>
              <a:t>Відкритою системою </a:t>
            </a:r>
            <a:r>
              <a:rPr lang="uk-UA" sz="2400" dirty="0"/>
              <a:t>називається будь-яка система (мережа, програмний продукт, апаратний засіб), яка може взаємодіяти з аналогічною іншою системою та побудована відповідно до </a:t>
            </a:r>
            <a:r>
              <a:rPr lang="uk-UA" sz="2400" b="1" i="1" dirty="0"/>
              <a:t>відкритих специфікацій.</a:t>
            </a:r>
            <a:endParaRPr lang="uk-UA" sz="2400" dirty="0"/>
          </a:p>
          <a:p>
            <a:pPr>
              <a:buNone/>
            </a:pPr>
            <a:r>
              <a:rPr lang="uk-UA" sz="2400" dirty="0"/>
              <a:t>	Під терміном «специфікація» розуміють формалізований опис апаратного або програмного компонента мережі, способу його функціонування, взаємодії з іншими компонентами та особливих характеристик.</a:t>
            </a:r>
          </a:p>
          <a:p>
            <a:pPr>
              <a:buNone/>
            </a:pPr>
            <a:endParaRPr lang="uk-UA" sz="2400" dirty="0"/>
          </a:p>
          <a:p>
            <a:endParaRPr lang="uk-UA" dirty="0">
              <a:solidFill>
                <a:schemeClr val="tx1"/>
              </a:solidFill>
              <a:latin typeface="+mn-lt"/>
              <a:ea typeface="+mn-ea"/>
              <a:cs typeface="+mn-cs"/>
            </a:endParaRPr>
          </a:p>
          <a:p>
            <a:pPr>
              <a:buNone/>
            </a:pPr>
            <a:endParaRPr lang="ru-RU"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dirty="0" err="1"/>
              <a:t>Компьютерні</a:t>
            </a:r>
            <a:r>
              <a:rPr lang="ru-RU" altLang="en-US" dirty="0"/>
              <a:t> </a:t>
            </a:r>
            <a:r>
              <a:rPr lang="ru-RU" altLang="en-US" dirty="0" err="1"/>
              <a:t>мережі</a:t>
            </a:r>
            <a:endParaRPr lang="ru-RU" altLang="en-US"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417E35C2-17E8-4B1D-8C7F-272CC4AB215A}" type="slidenum">
              <a:rPr lang="ru-RU" altLang="en-US"/>
              <a:pPr/>
              <a:t>40</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457200" y="277813"/>
            <a:ext cx="8229600" cy="936609"/>
          </a:xfrm>
        </p:spPr>
        <p:txBody>
          <a:bodyPr/>
          <a:lstStyle/>
          <a:p>
            <a:r>
              <a:rPr lang="uk-UA" sz="3200" dirty="0"/>
              <a:t>Переваги при дотриманні відкритих стандартів</a:t>
            </a:r>
            <a:endParaRPr lang="ru-RU" sz="3200" dirty="0"/>
          </a:p>
        </p:txBody>
      </p:sp>
      <p:sp>
        <p:nvSpPr>
          <p:cNvPr id="745475" name="Rectangle 3"/>
          <p:cNvSpPr>
            <a:spLocks noGrp="1" noChangeArrowheads="1"/>
          </p:cNvSpPr>
          <p:nvPr>
            <p:ph idx="1"/>
          </p:nvPr>
        </p:nvSpPr>
        <p:spPr>
          <a:xfrm>
            <a:off x="457200" y="1357298"/>
            <a:ext cx="8229600" cy="4773627"/>
          </a:xfrm>
        </p:spPr>
        <p:txBody>
          <a:bodyPr/>
          <a:lstStyle/>
          <a:p>
            <a:pPr lvl="0"/>
            <a:r>
              <a:rPr lang="uk-UA" sz="2400" dirty="0"/>
              <a:t>можливість побудови мереж з апаратних і програмних засобів різних виробників;</a:t>
            </a:r>
          </a:p>
          <a:p>
            <a:pPr lvl="0"/>
            <a:r>
              <a:rPr lang="uk-UA" sz="2400" dirty="0"/>
              <a:t>безпроблемну заміну одних компонентів мережі іншими, більш досконалими, що дозволяє забезпечити розвиток мережі з мінімальними витратами;</a:t>
            </a:r>
          </a:p>
          <a:p>
            <a:pPr lvl="0"/>
            <a:r>
              <a:rPr lang="uk-UA" sz="2400" dirty="0"/>
              <a:t>вільне сполучення однієї мережі з іншою.</a:t>
            </a:r>
          </a:p>
        </p:txBody>
      </p:sp>
      <p:sp>
        <p:nvSpPr>
          <p:cNvPr id="5" name="Нижний колонтитул 4"/>
          <p:cNvSpPr>
            <a:spLocks noGrp="1"/>
          </p:cNvSpPr>
          <p:nvPr>
            <p:ph type="ftr" sz="quarter" idx="11"/>
          </p:nvPr>
        </p:nvSpPr>
        <p:spPr>
          <a:xfrm>
            <a:off x="2843213" y="6248400"/>
            <a:ext cx="4229117" cy="457200"/>
          </a:xfrm>
        </p:spPr>
        <p:txBody>
          <a:bodyPr/>
          <a:lstStyle/>
          <a:p>
            <a:r>
              <a:rPr lang="ru-RU" altLang="en-US" dirty="0" err="1"/>
              <a:t>Компьютерні</a:t>
            </a:r>
            <a:r>
              <a:rPr lang="ru-RU" altLang="en-US" dirty="0"/>
              <a:t> </a:t>
            </a:r>
            <a:r>
              <a:rPr lang="ru-RU" altLang="en-US" dirty="0" err="1"/>
              <a:t>мережі</a:t>
            </a:r>
            <a:endParaRPr lang="ru-RU" altLang="en-US" dirty="0"/>
          </a:p>
          <a:p>
            <a:r>
              <a:rPr lang="ru-RU" altLang="en-US" dirty="0" err="1"/>
              <a:t>Узагальнена</a:t>
            </a:r>
            <a:r>
              <a:rPr lang="ru-RU" altLang="en-US" dirty="0"/>
              <a:t> модель системного </a:t>
            </a:r>
            <a:r>
              <a:rPr lang="ru-RU" altLang="en-US" dirty="0" err="1"/>
              <a:t>опису</a:t>
            </a:r>
            <a:r>
              <a:rPr lang="ru-RU" altLang="en-US" dirty="0"/>
              <a:t> </a:t>
            </a:r>
            <a:r>
              <a:rPr lang="ru-RU" altLang="en-US" dirty="0" err="1"/>
              <a:t>мережевої</a:t>
            </a:r>
            <a:r>
              <a:rPr lang="ru-RU" altLang="en-US" dirty="0"/>
              <a:t> </a:t>
            </a:r>
            <a:r>
              <a:rPr lang="ru-RU" altLang="en-US" dirty="0" err="1"/>
              <a:t>архітектури</a:t>
            </a:r>
            <a:endParaRPr lang="ru-RU" altLang="en-US" dirty="0"/>
          </a:p>
        </p:txBody>
      </p:sp>
      <p:sp>
        <p:nvSpPr>
          <p:cNvPr id="6" name="Номер слайда 5"/>
          <p:cNvSpPr>
            <a:spLocks noGrp="1"/>
          </p:cNvSpPr>
          <p:nvPr>
            <p:ph type="sldNum" sz="quarter" idx="12"/>
          </p:nvPr>
        </p:nvSpPr>
        <p:spPr/>
        <p:txBody>
          <a:bodyPr/>
          <a:lstStyle/>
          <a:p>
            <a:fld id="{D9B4F660-68F0-4F55-8629-22F48093674D}" type="slidenum">
              <a:rPr lang="ru-RU" altLang="en-US"/>
              <a:pPr/>
              <a:t>41</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457200" y="277813"/>
            <a:ext cx="8229600" cy="650857"/>
          </a:xfrm>
        </p:spPr>
        <p:txBody>
          <a:bodyPr/>
          <a:lstStyle/>
          <a:p>
            <a:r>
              <a:rPr lang="uk-UA" sz="3200" dirty="0"/>
              <a:t>Організації у сфері стандартизації  </a:t>
            </a:r>
            <a:endParaRPr lang="ru-RU" sz="3200" dirty="0"/>
          </a:p>
        </p:txBody>
      </p:sp>
      <p:sp>
        <p:nvSpPr>
          <p:cNvPr id="746499" name="Rectangle 3"/>
          <p:cNvSpPr>
            <a:spLocks noGrp="1" noChangeArrowheads="1"/>
          </p:cNvSpPr>
          <p:nvPr>
            <p:ph idx="1"/>
          </p:nvPr>
        </p:nvSpPr>
        <p:spPr>
          <a:xfrm>
            <a:off x="457200" y="1000108"/>
            <a:ext cx="8229600" cy="5130817"/>
          </a:xfrm>
        </p:spPr>
        <p:txBody>
          <a:bodyPr/>
          <a:lstStyle/>
          <a:p>
            <a:pPr lvl="0"/>
            <a:r>
              <a:rPr lang="uk-UA" sz="2000" dirty="0"/>
              <a:t>окремі великі фірми-виробники (наприклад, </a:t>
            </a:r>
            <a:r>
              <a:rPr lang="fr-FR" sz="2000" dirty="0"/>
              <a:t>IBM, Sun </a:t>
            </a:r>
            <a:r>
              <a:rPr lang="uk-UA" sz="2000" dirty="0"/>
              <a:t>і т.п.);</a:t>
            </a:r>
          </a:p>
          <a:p>
            <a:pPr lvl="0"/>
            <a:r>
              <a:rPr lang="uk-UA" sz="2000" dirty="0"/>
              <a:t>спеціальні комітети та об'єднання, засновані декількома компаніями (наприклад, АТМ </a:t>
            </a:r>
            <a:r>
              <a:rPr lang="de-DE" sz="2000" dirty="0"/>
              <a:t>Forum </a:t>
            </a:r>
            <a:r>
              <a:rPr lang="uk-UA" sz="2000" dirty="0"/>
              <a:t>з кількісним складом колективних учасників близько 100, </a:t>
            </a:r>
            <a:r>
              <a:rPr lang="de-DE" sz="2000" dirty="0"/>
              <a:t>Fast Ethernet </a:t>
            </a:r>
            <a:r>
              <a:rPr lang="de-DE" sz="2000" dirty="0" err="1"/>
              <a:t>Alliance</a:t>
            </a:r>
            <a:r>
              <a:rPr lang="de-DE" sz="2000" dirty="0"/>
              <a:t> </a:t>
            </a:r>
            <a:r>
              <a:rPr lang="uk-UA" sz="2000" dirty="0"/>
              <a:t>з розробки стандартів 100Мбіт </a:t>
            </a:r>
            <a:r>
              <a:rPr lang="de-DE" sz="2000" dirty="0"/>
              <a:t>Ethernet </a:t>
            </a:r>
            <a:r>
              <a:rPr lang="uk-UA" sz="2000" dirty="0"/>
              <a:t>та ін.);</a:t>
            </a:r>
          </a:p>
          <a:p>
            <a:pPr lvl="0"/>
            <a:r>
              <a:rPr lang="uk-UA" sz="2000" dirty="0"/>
              <a:t>національні інститути та центри, які є організаціями країн і великих регіонів:</a:t>
            </a:r>
          </a:p>
          <a:p>
            <a:pPr lvl="0"/>
            <a:r>
              <a:rPr lang="uk-UA" sz="2000" dirty="0"/>
              <a:t> </a:t>
            </a:r>
            <a:r>
              <a:rPr lang="uk-UA" sz="2000" b="1" dirty="0"/>
              <a:t>Інститут національних стандартів США </a:t>
            </a:r>
            <a:r>
              <a:rPr lang="de-DE" sz="2000" dirty="0"/>
              <a:t>(</a:t>
            </a:r>
            <a:r>
              <a:rPr lang="de-DE" sz="2000" i="1" dirty="0"/>
              <a:t>American National Standards </a:t>
            </a:r>
            <a:r>
              <a:rPr lang="en-US" sz="2000" i="1" dirty="0"/>
              <a:t>Institute</a:t>
            </a:r>
            <a:r>
              <a:rPr lang="uk-UA" sz="2000" i="1" dirty="0"/>
              <a:t>, </a:t>
            </a:r>
            <a:r>
              <a:rPr lang="en-US" sz="2000" i="1" dirty="0"/>
              <a:t>ANSI</a:t>
            </a:r>
            <a:r>
              <a:rPr lang="uk-UA" sz="2000" dirty="0"/>
              <a:t>), </a:t>
            </a:r>
          </a:p>
          <a:p>
            <a:pPr lvl="0"/>
            <a:r>
              <a:rPr lang="uk-UA" sz="2000" b="1" dirty="0"/>
              <a:t>Інститут стандартів </a:t>
            </a:r>
            <a:r>
              <a:rPr lang="uk-UA" sz="2000" b="1" dirty="0" err="1"/>
              <a:t>телекомунікацій</a:t>
            </a:r>
            <a:r>
              <a:rPr lang="uk-UA" sz="2000" b="1" dirty="0"/>
              <a:t> Європейського Союзу </a:t>
            </a:r>
            <a:r>
              <a:rPr lang="uk-UA" sz="2000" dirty="0"/>
              <a:t>(</a:t>
            </a:r>
            <a:r>
              <a:rPr lang="en-US" sz="2000" i="1" dirty="0"/>
              <a:t>European Telecommunications Standards Institute</a:t>
            </a:r>
            <a:r>
              <a:rPr lang="uk-UA" sz="2000" i="1" dirty="0"/>
              <a:t>, </a:t>
            </a:r>
            <a:r>
              <a:rPr lang="en-US" sz="2000" i="1" dirty="0"/>
              <a:t>ETSI</a:t>
            </a:r>
            <a:r>
              <a:rPr lang="uk-UA" sz="2000" dirty="0"/>
              <a:t>), </a:t>
            </a:r>
          </a:p>
          <a:p>
            <a:pPr lvl="0"/>
            <a:r>
              <a:rPr lang="uk-UA" sz="2000" b="1" dirty="0"/>
              <a:t>Інститут інженерів з електротехніки та електроніки США </a:t>
            </a:r>
            <a:r>
              <a:rPr lang="uk-UA" sz="2000" dirty="0"/>
              <a:t>(</a:t>
            </a:r>
            <a:r>
              <a:rPr lang="en-US" sz="2000" i="1" dirty="0"/>
              <a:t>Institute of Electrical and Electronics Engineers</a:t>
            </a:r>
            <a:r>
              <a:rPr lang="uk-UA" sz="2000" i="1" dirty="0"/>
              <a:t>, </a:t>
            </a:r>
            <a:r>
              <a:rPr lang="en-US" sz="2000" i="1" dirty="0"/>
              <a:t>IEEE</a:t>
            </a:r>
            <a:r>
              <a:rPr lang="uk-UA" sz="2000" dirty="0"/>
              <a:t>), </a:t>
            </a:r>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01F4893E-C5D1-4BC6-A218-B8F2CF1DD338}" type="slidenum">
              <a:rPr lang="ru-RU" altLang="en-US"/>
              <a:pPr/>
              <a:t>42</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a:xfrm>
            <a:off x="457200" y="277813"/>
            <a:ext cx="8229600" cy="722295"/>
          </a:xfrm>
        </p:spPr>
        <p:txBody>
          <a:bodyPr/>
          <a:lstStyle/>
          <a:p>
            <a:pPr lvl="1"/>
            <a:r>
              <a:rPr lang="uk-UA" sz="3200" dirty="0"/>
              <a:t>Організації у сфері стандартизації </a:t>
            </a:r>
            <a:endParaRPr lang="uk-UA" sz="3200" dirty="0">
              <a:solidFill>
                <a:schemeClr val="tx1"/>
              </a:solidFill>
            </a:endParaRPr>
          </a:p>
        </p:txBody>
      </p:sp>
      <p:sp>
        <p:nvSpPr>
          <p:cNvPr id="747523" name="Rectangle 3"/>
          <p:cNvSpPr>
            <a:spLocks noGrp="1" noChangeArrowheads="1"/>
          </p:cNvSpPr>
          <p:nvPr>
            <p:ph idx="1"/>
          </p:nvPr>
        </p:nvSpPr>
        <p:spPr>
          <a:xfrm>
            <a:off x="457200" y="1000108"/>
            <a:ext cx="8229600" cy="5130817"/>
          </a:xfrm>
        </p:spPr>
        <p:txBody>
          <a:bodyPr/>
          <a:lstStyle/>
          <a:p>
            <a:r>
              <a:rPr lang="uk-UA" sz="2400" dirty="0"/>
              <a:t>Комітет з телекомунікаційних технологій Японії (</a:t>
            </a:r>
            <a:r>
              <a:rPr lang="en-US" sz="2400" i="1" dirty="0"/>
              <a:t>Telecommunication Technology </a:t>
            </a:r>
            <a:r>
              <a:rPr lang="en-US" sz="2400" i="1" dirty="0" err="1"/>
              <a:t>Commity</a:t>
            </a:r>
            <a:r>
              <a:rPr lang="uk-UA" sz="2400" i="1" dirty="0"/>
              <a:t>, </a:t>
            </a:r>
            <a:r>
              <a:rPr lang="en-US" sz="2400" i="1" dirty="0"/>
              <a:t>TTC</a:t>
            </a:r>
            <a:r>
              <a:rPr lang="uk-UA" sz="2400" dirty="0"/>
              <a:t>);</a:t>
            </a:r>
          </a:p>
          <a:p>
            <a:pPr lvl="0">
              <a:buNone/>
            </a:pPr>
            <a:r>
              <a:rPr lang="uk-UA" sz="2200" dirty="0"/>
              <a:t>	міжнародні організації, такі як:</a:t>
            </a:r>
          </a:p>
          <a:p>
            <a:pPr lvl="0"/>
            <a:r>
              <a:rPr lang="uk-UA" sz="2200" dirty="0"/>
              <a:t> Міжнародна організація стандартизації (</a:t>
            </a:r>
            <a:r>
              <a:rPr lang="uk-UA" sz="2200" i="1" dirty="0" err="1"/>
              <a:t>International</a:t>
            </a:r>
            <a:r>
              <a:rPr lang="uk-UA" sz="2200" i="1" dirty="0"/>
              <a:t> </a:t>
            </a:r>
            <a:r>
              <a:rPr lang="uk-UA" sz="2200" i="1" dirty="0" err="1"/>
              <a:t>Organization</a:t>
            </a:r>
            <a:r>
              <a:rPr lang="uk-UA" sz="2200" i="1" dirty="0"/>
              <a:t> </a:t>
            </a:r>
            <a:r>
              <a:rPr lang="uk-UA" sz="2200" i="1" dirty="0" err="1"/>
              <a:t>for</a:t>
            </a:r>
            <a:r>
              <a:rPr lang="uk-UA" sz="2200" i="1" dirty="0"/>
              <a:t> </a:t>
            </a:r>
            <a:r>
              <a:rPr lang="uk-UA" sz="2200" i="1" dirty="0" err="1"/>
              <a:t>Standardization</a:t>
            </a:r>
            <a:r>
              <a:rPr lang="uk-UA" sz="2200" i="1" dirty="0"/>
              <a:t>, ISO</a:t>
            </a:r>
            <a:r>
              <a:rPr lang="uk-UA" sz="2200" dirty="0"/>
              <a:t>), </a:t>
            </a:r>
          </a:p>
          <a:p>
            <a:pPr lvl="0"/>
            <a:r>
              <a:rPr lang="uk-UA" sz="2200" dirty="0"/>
              <a:t>Міжнародний союз електрозв'язку (</a:t>
            </a:r>
            <a:r>
              <a:rPr lang="uk-UA" sz="2200" i="1" dirty="0" err="1"/>
              <a:t>International</a:t>
            </a:r>
            <a:r>
              <a:rPr lang="uk-UA" sz="2200" i="1" dirty="0"/>
              <a:t> </a:t>
            </a:r>
            <a:r>
              <a:rPr lang="uk-UA" sz="2200" i="1" dirty="0" err="1"/>
              <a:t>Telecommunication</a:t>
            </a:r>
            <a:r>
              <a:rPr lang="uk-UA" sz="2200" i="1" dirty="0"/>
              <a:t> </a:t>
            </a:r>
            <a:r>
              <a:rPr lang="uk-UA" sz="2200" i="1" dirty="0" err="1"/>
              <a:t>Union</a:t>
            </a:r>
            <a:r>
              <a:rPr lang="uk-UA" sz="2200" i="1" dirty="0"/>
              <a:t>, ITU</a:t>
            </a:r>
            <a:r>
              <a:rPr lang="uk-UA" sz="2200" dirty="0"/>
              <a:t>) з такими  секціями: </a:t>
            </a:r>
            <a:r>
              <a:rPr lang="uk-UA" sz="2200" i="1" dirty="0"/>
              <a:t>ITU-R</a:t>
            </a:r>
            <a:r>
              <a:rPr lang="uk-UA" sz="2200" dirty="0"/>
              <a:t> - секція радіомовлення, </a:t>
            </a:r>
            <a:r>
              <a:rPr lang="uk-UA" sz="2200" i="1" dirty="0"/>
              <a:t>ITU-T</a:t>
            </a:r>
            <a:r>
              <a:rPr lang="uk-UA" sz="2200" dirty="0"/>
              <a:t> - секція </a:t>
            </a:r>
            <a:r>
              <a:rPr lang="uk-UA" sz="2200" dirty="0" err="1"/>
              <a:t>телекомунікацій</a:t>
            </a:r>
            <a:r>
              <a:rPr lang="uk-UA" sz="2200" dirty="0"/>
              <a:t>, </a:t>
            </a:r>
            <a:r>
              <a:rPr lang="uk-UA" sz="2200" i="1" dirty="0"/>
              <a:t>ITU-D</a:t>
            </a:r>
            <a:r>
              <a:rPr lang="uk-UA" sz="2200" dirty="0"/>
              <a:t> – секція розвитку;</a:t>
            </a:r>
          </a:p>
          <a:p>
            <a:pPr lvl="0"/>
            <a:r>
              <a:rPr lang="uk-UA" sz="2200" dirty="0"/>
              <a:t>всесвітні організації, очолені міжнародними групами. Це організації, які займаються </a:t>
            </a:r>
            <a:r>
              <a:rPr lang="uk-UA" sz="2200" dirty="0" err="1"/>
              <a:t>інтернет</a:t>
            </a:r>
            <a:r>
              <a:rPr lang="uk-UA" sz="2200" dirty="0"/>
              <a:t> - стандартизацією, серед яких основним є науково-адміністративне співтовариство Інтернету (Internet </a:t>
            </a:r>
            <a:r>
              <a:rPr lang="uk-UA" sz="2200" dirty="0" err="1"/>
              <a:t>Society</a:t>
            </a:r>
            <a:r>
              <a:rPr lang="uk-UA" sz="2200" dirty="0"/>
              <a:t>, </a:t>
            </a:r>
            <a:r>
              <a:rPr lang="uk-UA" sz="2200" i="1" dirty="0"/>
              <a:t>ISOC</a:t>
            </a:r>
            <a:r>
              <a:rPr lang="uk-UA" sz="2200" dirty="0"/>
              <a:t>) зі складом понад 100000 осіб. </a:t>
            </a:r>
          </a:p>
          <a:p>
            <a:pPr lvl="0">
              <a:lnSpc>
                <a:spcPct val="80000"/>
              </a:lnSpc>
            </a:pPr>
            <a:endParaRPr lang="ru-RU" sz="2400" dirty="0"/>
          </a:p>
        </p:txBody>
      </p:sp>
      <p:sp>
        <p:nvSpPr>
          <p:cNvPr id="5" name="Нижний колонтитул 4"/>
          <p:cNvSpPr>
            <a:spLocks noGrp="1"/>
          </p:cNvSpPr>
          <p:nvPr>
            <p:ph type="ftr" sz="quarter" idx="11"/>
          </p:nvPr>
        </p:nvSpPr>
        <p:spPr>
          <a:xfrm>
            <a:off x="2843213" y="6248400"/>
            <a:ext cx="4014803"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D8841D64-B906-4769-9DA3-92377BC2E8E9}" type="slidenum">
              <a:rPr lang="ru-RU" altLang="en-US"/>
              <a:pPr/>
              <a:t>43</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457200" y="277813"/>
            <a:ext cx="8229600" cy="650857"/>
          </a:xfrm>
        </p:spPr>
        <p:txBody>
          <a:bodyPr/>
          <a:lstStyle/>
          <a:p>
            <a:r>
              <a:rPr lang="uk-UA" sz="3200" dirty="0"/>
              <a:t>Еталонна модель </a:t>
            </a:r>
            <a:r>
              <a:rPr lang="en-US" sz="3200" dirty="0"/>
              <a:t>OSI</a:t>
            </a:r>
            <a:endParaRPr lang="ru-RU" sz="3200" dirty="0"/>
          </a:p>
        </p:txBody>
      </p:sp>
      <p:sp>
        <p:nvSpPr>
          <p:cNvPr id="748547" name="Rectangle 3"/>
          <p:cNvSpPr>
            <a:spLocks noGrp="1" noChangeArrowheads="1"/>
          </p:cNvSpPr>
          <p:nvPr>
            <p:ph idx="1"/>
          </p:nvPr>
        </p:nvSpPr>
        <p:spPr>
          <a:xfrm>
            <a:off x="457200" y="1000108"/>
            <a:ext cx="8229600" cy="5130817"/>
          </a:xfrm>
        </p:spPr>
        <p:txBody>
          <a:bodyPr/>
          <a:lstStyle/>
          <a:p>
            <a:pPr>
              <a:buNone/>
            </a:pPr>
            <a:r>
              <a:rPr lang="uk-UA" sz="1800" b="1" dirty="0"/>
              <a:t>	Еталонна модель </a:t>
            </a:r>
            <a:r>
              <a:rPr lang="en-US" sz="1800" b="1" dirty="0"/>
              <a:t>OSI </a:t>
            </a:r>
            <a:r>
              <a:rPr lang="uk-UA" sz="1800" dirty="0"/>
              <a:t>є визначальним документом для розробки відкритих стандартів з організації з'єднань систем і мереж зв'язку.</a:t>
            </a:r>
          </a:p>
          <a:p>
            <a:pPr>
              <a:buNone/>
            </a:pPr>
            <a:r>
              <a:rPr lang="uk-UA" sz="1800" dirty="0"/>
              <a:t>	Розробники еталонної моделі за основу взяли такі принципи:</a:t>
            </a:r>
          </a:p>
          <a:p>
            <a:pPr lvl="0"/>
            <a:r>
              <a:rPr lang="uk-UA" sz="1800" dirty="0"/>
              <a:t>кількість протокольних рівнів не повинна бути занадто великою, щоб розробка мережі та її реалізація не ускладнювалися, водночас ця кількість немає бути занадто малою, щоб не перевантажувати логічні модулі кожного рівня;</a:t>
            </a:r>
          </a:p>
          <a:p>
            <a:pPr lvl="0"/>
            <a:r>
              <a:rPr lang="uk-UA" sz="1800" dirty="0"/>
              <a:t>рівні повинні чітко відрізнятися логічними модулями й функціями (об'єктами), які на них виконуються;</a:t>
            </a:r>
          </a:p>
          <a:p>
            <a:pPr lvl="0"/>
            <a:r>
              <a:rPr lang="uk-UA" sz="1800" dirty="0"/>
              <a:t>функції та протоколи одного рівня можуть змінюватися, якщо це не порушує інші рівні;</a:t>
            </a:r>
          </a:p>
          <a:p>
            <a:pPr lvl="0"/>
            <a:r>
              <a:rPr lang="uk-UA" sz="1800" dirty="0"/>
              <a:t>кількість інформації, яка передається через інтерфейси між рівнями, повинна бути мінімальною;</a:t>
            </a:r>
          </a:p>
          <a:p>
            <a:r>
              <a:rPr lang="uk-UA" sz="1800" dirty="0"/>
              <a:t>допускається подальше структурування рівнів на підрівні, якщо виникає необхідність локального зосередження на функціях у межах одного рівня.</a:t>
            </a:r>
          </a:p>
          <a:p>
            <a:pPr lvl="0"/>
            <a:endParaRPr lang="uk-UA" sz="1800" dirty="0"/>
          </a:p>
          <a:p>
            <a:pPr lvl="0">
              <a:buNone/>
            </a:pPr>
            <a:endParaRPr lang="uk-UA" sz="2800" dirty="0">
              <a:solidFill>
                <a:schemeClr val="tx1"/>
              </a:solidFill>
              <a:latin typeface="+mn-lt"/>
              <a:ea typeface="+mn-ea"/>
              <a:cs typeface="+mn-cs"/>
            </a:endParaRPr>
          </a:p>
        </p:txBody>
      </p:sp>
      <p:sp>
        <p:nvSpPr>
          <p:cNvPr id="5"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D84B90A7-45A3-4E60-BB7D-E45B35D7004F}" type="slidenum">
              <a:rPr lang="ru-RU" altLang="en-US"/>
              <a:pPr/>
              <a:t>44</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277813"/>
            <a:ext cx="8229600" cy="579419"/>
          </a:xfrm>
        </p:spPr>
        <p:txBody>
          <a:bodyPr/>
          <a:lstStyle/>
          <a:p>
            <a:r>
              <a:rPr lang="uk-UA" sz="2800" dirty="0"/>
              <a:t>Структура еталонної моделі </a:t>
            </a:r>
            <a:r>
              <a:rPr lang="en-US" sz="2800" dirty="0"/>
              <a:t>OSI</a:t>
            </a:r>
            <a:endParaRPr lang="ru-RU" sz="2800" dirty="0"/>
          </a:p>
        </p:txBody>
      </p:sp>
      <p:sp>
        <p:nvSpPr>
          <p:cNvPr id="749571" name="Rectangle 3"/>
          <p:cNvSpPr>
            <a:spLocks noGrp="1" noChangeArrowheads="1"/>
          </p:cNvSpPr>
          <p:nvPr>
            <p:ph idx="1"/>
          </p:nvPr>
        </p:nvSpPr>
        <p:spPr>
          <a:xfrm>
            <a:off x="457200" y="4714884"/>
            <a:ext cx="8229600" cy="1416041"/>
          </a:xfrm>
        </p:spPr>
        <p:txBody>
          <a:bodyPr/>
          <a:lstStyle/>
          <a:p>
            <a:pPr>
              <a:lnSpc>
                <a:spcPct val="80000"/>
              </a:lnSpc>
              <a:buNone/>
            </a:pPr>
            <a:r>
              <a:rPr lang="uk-UA" sz="2400" dirty="0">
                <a:solidFill>
                  <a:schemeClr val="tx1"/>
                </a:solidFill>
                <a:latin typeface="+mn-lt"/>
                <a:ea typeface="+mn-ea"/>
                <a:cs typeface="+mn-cs"/>
              </a:rPr>
              <a:t>	</a:t>
            </a:r>
          </a:p>
          <a:p>
            <a:pPr>
              <a:lnSpc>
                <a:spcPct val="80000"/>
              </a:lnSpc>
            </a:pPr>
            <a:endParaRPr lang="ru-RU" sz="2400"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733BD1D4-8DB9-475F-8250-BEFCAE50FEA2}" type="slidenum">
              <a:rPr lang="ru-RU" altLang="en-US"/>
              <a:pPr/>
              <a:t>45</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9"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graphicFrame>
        <p:nvGraphicFramePr>
          <p:cNvPr id="10" name="Таблица 9"/>
          <p:cNvGraphicFramePr>
            <a:graphicFrameLocks noGrp="1"/>
          </p:cNvGraphicFramePr>
          <p:nvPr/>
        </p:nvGraphicFramePr>
        <p:xfrm>
          <a:off x="1000099" y="1214422"/>
          <a:ext cx="7358115" cy="4429157"/>
        </p:xfrm>
        <a:graphic>
          <a:graphicData uri="http://schemas.openxmlformats.org/drawingml/2006/table">
            <a:tbl>
              <a:tblPr/>
              <a:tblGrid>
                <a:gridCol w="1071963">
                  <a:extLst>
                    <a:ext uri="{9D8B030D-6E8A-4147-A177-3AD203B41FA5}">
                      <a16:colId xmlns:a16="http://schemas.microsoft.com/office/drawing/2014/main" val="20000"/>
                    </a:ext>
                  </a:extLst>
                </a:gridCol>
                <a:gridCol w="2297918">
                  <a:extLst>
                    <a:ext uri="{9D8B030D-6E8A-4147-A177-3AD203B41FA5}">
                      <a16:colId xmlns:a16="http://schemas.microsoft.com/office/drawing/2014/main" val="20001"/>
                    </a:ext>
                  </a:extLst>
                </a:gridCol>
                <a:gridCol w="1988745">
                  <a:extLst>
                    <a:ext uri="{9D8B030D-6E8A-4147-A177-3AD203B41FA5}">
                      <a16:colId xmlns:a16="http://schemas.microsoft.com/office/drawing/2014/main" val="20002"/>
                    </a:ext>
                  </a:extLst>
                </a:gridCol>
                <a:gridCol w="1999489">
                  <a:extLst>
                    <a:ext uri="{9D8B030D-6E8A-4147-A177-3AD203B41FA5}">
                      <a16:colId xmlns:a16="http://schemas.microsoft.com/office/drawing/2014/main" val="20003"/>
                    </a:ext>
                  </a:extLst>
                </a:gridCol>
              </a:tblGrid>
              <a:tr h="708406">
                <a:tc>
                  <a:txBody>
                    <a:bodyPr/>
                    <a:lstStyle/>
                    <a:p>
                      <a:pPr indent="-228600" algn="ctr">
                        <a:lnSpc>
                          <a:spcPts val="1100"/>
                        </a:lnSpc>
                        <a:spcBef>
                          <a:spcPts val="1500"/>
                        </a:spcBef>
                        <a:spcAft>
                          <a:spcPts val="300"/>
                        </a:spcAft>
                      </a:pPr>
                      <a:r>
                        <a:rPr lang="uk-UA" sz="1600" spc="0" dirty="0">
                          <a:solidFill>
                            <a:srgbClr val="000000"/>
                          </a:solidFill>
                          <a:latin typeface="+mn-lt"/>
                          <a:ea typeface="Calibri"/>
                          <a:cs typeface="Calibri"/>
                        </a:rPr>
                        <a:t>№</a:t>
                      </a:r>
                      <a:endParaRPr lang="uk-UA" sz="1600" dirty="0">
                        <a:latin typeface="+mn-lt"/>
                        <a:ea typeface="Calibri"/>
                        <a:cs typeface="Calibri"/>
                      </a:endParaRPr>
                    </a:p>
                    <a:p>
                      <a:pPr indent="-228600" algn="ctr">
                        <a:lnSpc>
                          <a:spcPts val="1100"/>
                        </a:lnSpc>
                        <a:spcBef>
                          <a:spcPts val="300"/>
                        </a:spcBef>
                        <a:spcAft>
                          <a:spcPts val="0"/>
                        </a:spcAft>
                      </a:pPr>
                      <a:r>
                        <a:rPr lang="uk-UA" sz="1600" spc="0" dirty="0">
                          <a:solidFill>
                            <a:srgbClr val="000000"/>
                          </a:solidFill>
                          <a:latin typeface="+mn-lt"/>
                          <a:ea typeface="Calibri"/>
                          <a:cs typeface="Calibri"/>
                        </a:rPr>
                        <a:t>Рівня</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228600" algn="ctr">
                        <a:lnSpc>
                          <a:spcPts val="1465"/>
                        </a:lnSpc>
                        <a:spcBef>
                          <a:spcPts val="1500"/>
                        </a:spcBef>
                        <a:spcAft>
                          <a:spcPts val="0"/>
                        </a:spcAft>
                      </a:pPr>
                      <a:r>
                        <a:rPr lang="uk-UA" sz="1600" spc="0" dirty="0">
                          <a:solidFill>
                            <a:srgbClr val="000000"/>
                          </a:solidFill>
                          <a:latin typeface="+mn-lt"/>
                          <a:ea typeface="Calibri"/>
                          <a:cs typeface="Calibri"/>
                        </a:rPr>
                        <a:t>Українська назва рівня</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228600" algn="ctr">
                        <a:lnSpc>
                          <a:spcPts val="1465"/>
                        </a:lnSpc>
                        <a:spcBef>
                          <a:spcPts val="1500"/>
                        </a:spcBef>
                        <a:spcAft>
                          <a:spcPts val="0"/>
                        </a:spcAft>
                      </a:pPr>
                      <a:r>
                        <a:rPr lang="uk-UA" sz="1600" spc="0" dirty="0">
                          <a:solidFill>
                            <a:srgbClr val="000000"/>
                          </a:solidFill>
                          <a:latin typeface="+mn-lt"/>
                          <a:ea typeface="Calibri"/>
                          <a:cs typeface="Calibri"/>
                        </a:rPr>
                        <a:t>Англійська назва рівня</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228600" algn="ctr">
                        <a:lnSpc>
                          <a:spcPts val="1100"/>
                        </a:lnSpc>
                        <a:spcBef>
                          <a:spcPts val="1500"/>
                        </a:spcBef>
                        <a:spcAft>
                          <a:spcPts val="300"/>
                        </a:spcAft>
                      </a:pPr>
                      <a:r>
                        <a:rPr lang="uk-UA" sz="1600" spc="0" dirty="0">
                          <a:solidFill>
                            <a:srgbClr val="000000"/>
                          </a:solidFill>
                          <a:latin typeface="+mn-lt"/>
                          <a:ea typeface="Calibri"/>
                          <a:cs typeface="Calibri"/>
                        </a:rPr>
                        <a:t>Позначення</a:t>
                      </a:r>
                      <a:endParaRPr lang="uk-UA" sz="1600" dirty="0">
                        <a:latin typeface="+mn-lt"/>
                        <a:ea typeface="Calibri"/>
                        <a:cs typeface="Calibri"/>
                      </a:endParaRPr>
                    </a:p>
                    <a:p>
                      <a:pPr indent="-228600" algn="ctr">
                        <a:lnSpc>
                          <a:spcPts val="1100"/>
                        </a:lnSpc>
                        <a:spcBef>
                          <a:spcPts val="300"/>
                        </a:spcBef>
                        <a:spcAft>
                          <a:spcPts val="0"/>
                        </a:spcAft>
                      </a:pPr>
                      <a:r>
                        <a:rPr lang="uk-UA" sz="1600" spc="0" dirty="0">
                          <a:solidFill>
                            <a:srgbClr val="000000"/>
                          </a:solidFill>
                          <a:latin typeface="+mn-lt"/>
                          <a:ea typeface="Calibri"/>
                          <a:cs typeface="Calibri"/>
                        </a:rPr>
                        <a:t>рівня</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524307">
                <a:tc>
                  <a:txBody>
                    <a:bodyPr/>
                    <a:lstStyle/>
                    <a:p>
                      <a:pPr indent="-228600" algn="ctr">
                        <a:lnSpc>
                          <a:spcPts val="1100"/>
                        </a:lnSpc>
                        <a:spcBef>
                          <a:spcPts val="1500"/>
                        </a:spcBef>
                        <a:spcAft>
                          <a:spcPts val="0"/>
                        </a:spcAft>
                      </a:pPr>
                      <a:r>
                        <a:rPr lang="uk-UA" sz="1600" spc="0" dirty="0">
                          <a:solidFill>
                            <a:srgbClr val="000000"/>
                          </a:solidFill>
                          <a:latin typeface="+mn-lt"/>
                          <a:ea typeface="Calibri"/>
                          <a:cs typeface="Calibri"/>
                        </a:rPr>
                        <a:t>7</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indent="-228600" algn="ctr">
                        <a:lnSpc>
                          <a:spcPts val="1100"/>
                        </a:lnSpc>
                        <a:spcBef>
                          <a:spcPts val="1500"/>
                        </a:spcBef>
                        <a:spcAft>
                          <a:spcPts val="0"/>
                        </a:spcAft>
                      </a:pPr>
                      <a:r>
                        <a:rPr lang="uk-UA" sz="1600" spc="0" dirty="0">
                          <a:solidFill>
                            <a:srgbClr val="000000"/>
                          </a:solidFill>
                          <a:latin typeface="+mn-lt"/>
                          <a:ea typeface="Calibri"/>
                          <a:cs typeface="Calibri"/>
                        </a:rPr>
                        <a:t>Прикладний</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indent="-228600" algn="ctr">
                        <a:lnSpc>
                          <a:spcPts val="1100"/>
                        </a:lnSpc>
                        <a:spcBef>
                          <a:spcPts val="1500"/>
                        </a:spcBef>
                        <a:spcAft>
                          <a:spcPts val="0"/>
                        </a:spcAft>
                      </a:pPr>
                      <a:r>
                        <a:rPr lang="en-US" sz="1600" spc="0">
                          <a:solidFill>
                            <a:srgbClr val="000000"/>
                          </a:solidFill>
                          <a:latin typeface="+mn-lt"/>
                          <a:ea typeface="Calibri"/>
                          <a:cs typeface="Calibri"/>
                        </a:rPr>
                        <a:t>Application</a:t>
                      </a:r>
                      <a:endParaRPr lang="uk-UA" sz="160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indent="-228600" algn="ctr">
                        <a:lnSpc>
                          <a:spcPts val="1100"/>
                        </a:lnSpc>
                        <a:spcBef>
                          <a:spcPts val="1500"/>
                        </a:spcBef>
                        <a:spcAft>
                          <a:spcPts val="0"/>
                        </a:spcAft>
                      </a:pPr>
                      <a:r>
                        <a:rPr lang="en-US" sz="1600" spc="0">
                          <a:solidFill>
                            <a:srgbClr val="000000"/>
                          </a:solidFill>
                          <a:latin typeface="+mn-lt"/>
                          <a:ea typeface="Calibri"/>
                          <a:cs typeface="Calibri"/>
                        </a:rPr>
                        <a:t>A</a:t>
                      </a:r>
                      <a:endParaRPr lang="uk-UA" sz="160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extLst>
                  <a:ext uri="{0D108BD9-81ED-4DB2-BD59-A6C34878D82A}">
                    <a16:rowId xmlns:a16="http://schemas.microsoft.com/office/drawing/2014/main" val="10001"/>
                  </a:ext>
                </a:extLst>
              </a:tr>
              <a:tr h="606129">
                <a:tc>
                  <a:txBody>
                    <a:bodyPr/>
                    <a:lstStyle/>
                    <a:p>
                      <a:pPr indent="-228600" algn="ctr">
                        <a:lnSpc>
                          <a:spcPts val="1100"/>
                        </a:lnSpc>
                        <a:spcBef>
                          <a:spcPts val="1500"/>
                        </a:spcBef>
                        <a:spcAft>
                          <a:spcPts val="0"/>
                        </a:spcAft>
                      </a:pPr>
                      <a:r>
                        <a:rPr lang="uk-UA" sz="1600" spc="0" dirty="0">
                          <a:solidFill>
                            <a:srgbClr val="000000"/>
                          </a:solidFill>
                          <a:latin typeface="+mn-lt"/>
                          <a:ea typeface="Calibri"/>
                          <a:cs typeface="Calibri"/>
                        </a:rPr>
                        <a:t>6</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indent="-228600" algn="ctr">
                        <a:lnSpc>
                          <a:spcPts val="1100"/>
                        </a:lnSpc>
                        <a:spcBef>
                          <a:spcPts val="1500"/>
                        </a:spcBef>
                        <a:spcAft>
                          <a:spcPts val="0"/>
                        </a:spcAft>
                      </a:pPr>
                      <a:r>
                        <a:rPr lang="uk-UA" sz="1600" spc="0" dirty="0">
                          <a:solidFill>
                            <a:srgbClr val="000000"/>
                          </a:solidFill>
                          <a:latin typeface="+mn-lt"/>
                          <a:ea typeface="Calibri"/>
                          <a:cs typeface="Calibri"/>
                        </a:rPr>
                        <a:t>Представлення</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indent="-228600" algn="ctr">
                        <a:lnSpc>
                          <a:spcPts val="1100"/>
                        </a:lnSpc>
                        <a:spcBef>
                          <a:spcPts val="1500"/>
                        </a:spcBef>
                        <a:spcAft>
                          <a:spcPts val="0"/>
                        </a:spcAft>
                      </a:pPr>
                      <a:r>
                        <a:rPr lang="en-US" sz="1600" spc="0" dirty="0">
                          <a:solidFill>
                            <a:srgbClr val="000000"/>
                          </a:solidFill>
                          <a:latin typeface="+mn-lt"/>
                          <a:ea typeface="Calibri"/>
                          <a:cs typeface="Calibri"/>
                        </a:rPr>
                        <a:t>Presentation</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indent="-228600" algn="ctr">
                        <a:lnSpc>
                          <a:spcPts val="1100"/>
                        </a:lnSpc>
                        <a:spcBef>
                          <a:spcPts val="1500"/>
                        </a:spcBef>
                        <a:spcAft>
                          <a:spcPts val="0"/>
                        </a:spcAft>
                      </a:pPr>
                      <a:r>
                        <a:rPr lang="en-US" sz="1600" spc="0" dirty="0">
                          <a:solidFill>
                            <a:srgbClr val="000000"/>
                          </a:solidFill>
                          <a:latin typeface="+mn-lt"/>
                          <a:ea typeface="Calibri"/>
                          <a:cs typeface="Calibri"/>
                        </a:rPr>
                        <a:t>P</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10002"/>
                  </a:ext>
                </a:extLst>
              </a:tr>
              <a:tr h="459711">
                <a:tc>
                  <a:txBody>
                    <a:bodyPr/>
                    <a:lstStyle/>
                    <a:p>
                      <a:pPr indent="-228600" algn="ctr">
                        <a:lnSpc>
                          <a:spcPts val="1100"/>
                        </a:lnSpc>
                        <a:spcBef>
                          <a:spcPts val="1500"/>
                        </a:spcBef>
                        <a:spcAft>
                          <a:spcPts val="0"/>
                        </a:spcAft>
                      </a:pPr>
                      <a:r>
                        <a:rPr lang="uk-UA" sz="1600" spc="0" dirty="0">
                          <a:solidFill>
                            <a:srgbClr val="000000"/>
                          </a:solidFill>
                          <a:latin typeface="+mn-lt"/>
                          <a:ea typeface="Calibri"/>
                          <a:cs typeface="Calibri"/>
                        </a:rPr>
                        <a:t>5</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indent="-228600" algn="ctr">
                        <a:lnSpc>
                          <a:spcPts val="1100"/>
                        </a:lnSpc>
                        <a:spcBef>
                          <a:spcPts val="1500"/>
                        </a:spcBef>
                        <a:spcAft>
                          <a:spcPts val="0"/>
                        </a:spcAft>
                      </a:pPr>
                      <a:r>
                        <a:rPr lang="uk-UA" sz="1600" spc="0" dirty="0" err="1">
                          <a:solidFill>
                            <a:srgbClr val="000000"/>
                          </a:solidFill>
                          <a:latin typeface="+mn-lt"/>
                          <a:ea typeface="Calibri"/>
                          <a:cs typeface="Calibri"/>
                        </a:rPr>
                        <a:t>Сеансовий</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indent="-228600" algn="ctr">
                        <a:lnSpc>
                          <a:spcPts val="1100"/>
                        </a:lnSpc>
                        <a:spcBef>
                          <a:spcPts val="1500"/>
                        </a:spcBef>
                        <a:spcAft>
                          <a:spcPts val="0"/>
                        </a:spcAft>
                      </a:pPr>
                      <a:r>
                        <a:rPr lang="en-US" sz="1600" spc="0" dirty="0">
                          <a:solidFill>
                            <a:srgbClr val="000000"/>
                          </a:solidFill>
                          <a:latin typeface="+mn-lt"/>
                          <a:ea typeface="Calibri"/>
                          <a:cs typeface="Calibri"/>
                        </a:rPr>
                        <a:t>Session</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indent="-228600" algn="ctr">
                        <a:lnSpc>
                          <a:spcPts val="1100"/>
                        </a:lnSpc>
                        <a:spcBef>
                          <a:spcPts val="1500"/>
                        </a:spcBef>
                        <a:spcAft>
                          <a:spcPts val="0"/>
                        </a:spcAft>
                      </a:pPr>
                      <a:r>
                        <a:rPr lang="en-US" sz="1600" spc="0" dirty="0">
                          <a:solidFill>
                            <a:srgbClr val="000000"/>
                          </a:solidFill>
                          <a:latin typeface="+mn-lt"/>
                          <a:ea typeface="Calibri"/>
                          <a:cs typeface="Calibri"/>
                        </a:rPr>
                        <a:t>S</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3"/>
                  </a:ext>
                </a:extLst>
              </a:tr>
              <a:tr h="512465">
                <a:tc>
                  <a:txBody>
                    <a:bodyPr/>
                    <a:lstStyle/>
                    <a:p>
                      <a:pPr indent="-228600" algn="ctr">
                        <a:lnSpc>
                          <a:spcPts val="1100"/>
                        </a:lnSpc>
                        <a:spcBef>
                          <a:spcPts val="1500"/>
                        </a:spcBef>
                        <a:spcAft>
                          <a:spcPts val="0"/>
                        </a:spcAft>
                      </a:pPr>
                      <a:r>
                        <a:rPr lang="uk-UA" sz="1600" spc="0" dirty="0">
                          <a:solidFill>
                            <a:srgbClr val="000000"/>
                          </a:solidFill>
                          <a:latin typeface="+mn-lt"/>
                          <a:ea typeface="Calibri"/>
                          <a:cs typeface="Calibri"/>
                        </a:rPr>
                        <a:t>4</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indent="-228600" algn="ctr">
                        <a:lnSpc>
                          <a:spcPts val="1100"/>
                        </a:lnSpc>
                        <a:spcBef>
                          <a:spcPts val="1500"/>
                        </a:spcBef>
                        <a:spcAft>
                          <a:spcPts val="0"/>
                        </a:spcAft>
                      </a:pPr>
                      <a:r>
                        <a:rPr lang="uk-UA" sz="1600" spc="0" dirty="0">
                          <a:solidFill>
                            <a:srgbClr val="000000"/>
                          </a:solidFill>
                          <a:latin typeface="+mn-lt"/>
                          <a:ea typeface="Calibri"/>
                          <a:cs typeface="Calibri"/>
                        </a:rPr>
                        <a:t>Транспортний</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indent="-228600" algn="ctr">
                        <a:lnSpc>
                          <a:spcPts val="1100"/>
                        </a:lnSpc>
                        <a:spcBef>
                          <a:spcPts val="1500"/>
                        </a:spcBef>
                        <a:spcAft>
                          <a:spcPts val="0"/>
                        </a:spcAft>
                      </a:pPr>
                      <a:r>
                        <a:rPr lang="en-US" sz="1600" spc="0" dirty="0">
                          <a:solidFill>
                            <a:srgbClr val="000000"/>
                          </a:solidFill>
                          <a:latin typeface="+mn-lt"/>
                          <a:ea typeface="Calibri"/>
                          <a:cs typeface="Calibri"/>
                        </a:rPr>
                        <a:t>Transport</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indent="-228600" algn="ctr">
                        <a:lnSpc>
                          <a:spcPts val="1100"/>
                        </a:lnSpc>
                        <a:spcBef>
                          <a:spcPts val="1500"/>
                        </a:spcBef>
                        <a:spcAft>
                          <a:spcPts val="0"/>
                        </a:spcAft>
                      </a:pPr>
                      <a:r>
                        <a:rPr lang="en-US" sz="1600" spc="0" dirty="0">
                          <a:solidFill>
                            <a:srgbClr val="000000"/>
                          </a:solidFill>
                          <a:latin typeface="+mn-lt"/>
                          <a:ea typeface="Calibri"/>
                          <a:cs typeface="Calibri"/>
                        </a:rPr>
                        <a:t>T</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4"/>
                  </a:ext>
                </a:extLst>
              </a:tr>
              <a:tr h="458634">
                <a:tc>
                  <a:txBody>
                    <a:bodyPr/>
                    <a:lstStyle/>
                    <a:p>
                      <a:pPr indent="-228600" algn="ctr">
                        <a:lnSpc>
                          <a:spcPts val="1100"/>
                        </a:lnSpc>
                        <a:spcBef>
                          <a:spcPts val="1500"/>
                        </a:spcBef>
                        <a:spcAft>
                          <a:spcPts val="0"/>
                        </a:spcAft>
                      </a:pPr>
                      <a:r>
                        <a:rPr lang="uk-UA" sz="1600" spc="0" dirty="0">
                          <a:solidFill>
                            <a:srgbClr val="000000"/>
                          </a:solidFill>
                          <a:latin typeface="+mn-lt"/>
                          <a:ea typeface="Calibri"/>
                          <a:cs typeface="Calibri"/>
                        </a:rPr>
                        <a:t>3</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228600" algn="ctr">
                        <a:lnSpc>
                          <a:spcPts val="1100"/>
                        </a:lnSpc>
                        <a:spcBef>
                          <a:spcPts val="1500"/>
                        </a:spcBef>
                        <a:spcAft>
                          <a:spcPts val="0"/>
                        </a:spcAft>
                      </a:pPr>
                      <a:r>
                        <a:rPr lang="uk-UA" sz="1600" spc="0" dirty="0">
                          <a:solidFill>
                            <a:srgbClr val="000000"/>
                          </a:solidFill>
                          <a:latin typeface="+mn-lt"/>
                          <a:ea typeface="Calibri"/>
                          <a:cs typeface="Calibri"/>
                        </a:rPr>
                        <a:t>Мереже</a:t>
                      </a:r>
                      <a:r>
                        <a:rPr lang="ru-RU" sz="1600" spc="0" dirty="0">
                          <a:solidFill>
                            <a:srgbClr val="000000"/>
                          </a:solidFill>
                          <a:latin typeface="+mn-lt"/>
                          <a:ea typeface="Calibri"/>
                          <a:cs typeface="Calibri"/>
                        </a:rPr>
                        <a:t>в</a:t>
                      </a:r>
                      <a:r>
                        <a:rPr lang="uk-UA" sz="1600" spc="0" dirty="0" err="1">
                          <a:solidFill>
                            <a:srgbClr val="000000"/>
                          </a:solidFill>
                          <a:latin typeface="+mn-lt"/>
                          <a:ea typeface="Calibri"/>
                          <a:cs typeface="Calibri"/>
                        </a:rPr>
                        <a:t>ий</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228600" algn="ctr">
                        <a:lnSpc>
                          <a:spcPts val="1100"/>
                        </a:lnSpc>
                        <a:spcBef>
                          <a:spcPts val="1500"/>
                        </a:spcBef>
                        <a:spcAft>
                          <a:spcPts val="0"/>
                        </a:spcAft>
                      </a:pPr>
                      <a:r>
                        <a:rPr lang="en-US" sz="1600" spc="0" dirty="0">
                          <a:solidFill>
                            <a:srgbClr val="000000"/>
                          </a:solidFill>
                          <a:latin typeface="+mn-lt"/>
                          <a:ea typeface="Calibri"/>
                          <a:cs typeface="Calibri"/>
                        </a:rPr>
                        <a:t>Network</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228600" algn="ctr">
                        <a:lnSpc>
                          <a:spcPts val="1100"/>
                        </a:lnSpc>
                        <a:spcBef>
                          <a:spcPts val="1500"/>
                        </a:spcBef>
                        <a:spcAft>
                          <a:spcPts val="0"/>
                        </a:spcAft>
                      </a:pPr>
                      <a:r>
                        <a:rPr lang="en-US" sz="1600" spc="0" dirty="0">
                          <a:solidFill>
                            <a:srgbClr val="000000"/>
                          </a:solidFill>
                          <a:latin typeface="+mn-lt"/>
                          <a:ea typeface="Calibri"/>
                          <a:cs typeface="Calibri"/>
                        </a:rPr>
                        <a:t>N</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5"/>
                  </a:ext>
                </a:extLst>
              </a:tr>
              <a:tr h="616896">
                <a:tc>
                  <a:txBody>
                    <a:bodyPr/>
                    <a:lstStyle/>
                    <a:p>
                      <a:pPr indent="-228600" algn="ctr">
                        <a:lnSpc>
                          <a:spcPts val="1100"/>
                        </a:lnSpc>
                        <a:spcBef>
                          <a:spcPts val="1500"/>
                        </a:spcBef>
                        <a:spcAft>
                          <a:spcPts val="0"/>
                        </a:spcAft>
                      </a:pPr>
                      <a:r>
                        <a:rPr lang="uk-UA" sz="1600" spc="0" dirty="0">
                          <a:solidFill>
                            <a:srgbClr val="000000"/>
                          </a:solidFill>
                          <a:latin typeface="+mn-lt"/>
                          <a:ea typeface="Calibri"/>
                          <a:cs typeface="Calibri"/>
                        </a:rPr>
                        <a:t>2</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tc>
                  <a:txBody>
                    <a:bodyPr/>
                    <a:lstStyle/>
                    <a:p>
                      <a:pPr indent="-228600" algn="ctr">
                        <a:lnSpc>
                          <a:spcPts val="1100"/>
                        </a:lnSpc>
                        <a:spcBef>
                          <a:spcPts val="1500"/>
                        </a:spcBef>
                        <a:spcAft>
                          <a:spcPts val="0"/>
                        </a:spcAft>
                      </a:pPr>
                      <a:r>
                        <a:rPr lang="uk-UA" sz="1600" spc="0" dirty="0">
                          <a:solidFill>
                            <a:srgbClr val="000000"/>
                          </a:solidFill>
                          <a:latin typeface="+mn-lt"/>
                          <a:ea typeface="Calibri"/>
                          <a:cs typeface="Calibri"/>
                        </a:rPr>
                        <a:t>Канальний</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tc>
                  <a:txBody>
                    <a:bodyPr/>
                    <a:lstStyle/>
                    <a:p>
                      <a:pPr indent="-228600" algn="ctr">
                        <a:lnSpc>
                          <a:spcPts val="1100"/>
                        </a:lnSpc>
                        <a:spcBef>
                          <a:spcPts val="1500"/>
                        </a:spcBef>
                        <a:spcAft>
                          <a:spcPts val="0"/>
                        </a:spcAft>
                      </a:pPr>
                      <a:r>
                        <a:rPr lang="en-US" sz="1600" spc="0" dirty="0" err="1">
                          <a:solidFill>
                            <a:srgbClr val="000000"/>
                          </a:solidFill>
                          <a:latin typeface="+mn-lt"/>
                          <a:ea typeface="Calibri"/>
                          <a:cs typeface="Calibri"/>
                        </a:rPr>
                        <a:t>DataLink</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tc>
                  <a:txBody>
                    <a:bodyPr/>
                    <a:lstStyle/>
                    <a:p>
                      <a:pPr indent="-228600" algn="ctr">
                        <a:lnSpc>
                          <a:spcPts val="1100"/>
                        </a:lnSpc>
                        <a:spcBef>
                          <a:spcPts val="1500"/>
                        </a:spcBef>
                        <a:spcAft>
                          <a:spcPts val="0"/>
                        </a:spcAft>
                      </a:pPr>
                      <a:r>
                        <a:rPr lang="en-US" sz="1600" spc="0" dirty="0">
                          <a:solidFill>
                            <a:srgbClr val="000000"/>
                          </a:solidFill>
                          <a:latin typeface="+mn-lt"/>
                          <a:ea typeface="Calibri"/>
                          <a:cs typeface="Calibri"/>
                        </a:rPr>
                        <a:t>DL</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006"/>
                  </a:ext>
                </a:extLst>
              </a:tr>
              <a:tr h="542609">
                <a:tc>
                  <a:txBody>
                    <a:bodyPr/>
                    <a:lstStyle/>
                    <a:p>
                      <a:pPr indent="-228600" algn="ctr">
                        <a:lnSpc>
                          <a:spcPts val="1100"/>
                        </a:lnSpc>
                        <a:spcBef>
                          <a:spcPts val="1500"/>
                        </a:spcBef>
                        <a:spcAft>
                          <a:spcPts val="0"/>
                        </a:spcAft>
                      </a:pPr>
                      <a:r>
                        <a:rPr lang="uk-UA" sz="1600" spc="0" dirty="0">
                          <a:solidFill>
                            <a:srgbClr val="000000"/>
                          </a:solidFill>
                          <a:latin typeface="+mn-lt"/>
                          <a:ea typeface="Calibri"/>
                          <a:cs typeface="Calibri"/>
                        </a:rPr>
                        <a:t>1</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indent="-228600" algn="ctr">
                        <a:lnSpc>
                          <a:spcPts val="1100"/>
                        </a:lnSpc>
                        <a:spcBef>
                          <a:spcPts val="1500"/>
                        </a:spcBef>
                        <a:spcAft>
                          <a:spcPts val="0"/>
                        </a:spcAft>
                      </a:pPr>
                      <a:r>
                        <a:rPr lang="uk-UA" sz="1600" spc="0" dirty="0">
                          <a:solidFill>
                            <a:srgbClr val="000000"/>
                          </a:solidFill>
                          <a:latin typeface="+mn-lt"/>
                          <a:ea typeface="Calibri"/>
                          <a:cs typeface="Calibri"/>
                        </a:rPr>
                        <a:t>Фізичний</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indent="-228600" algn="ctr">
                        <a:lnSpc>
                          <a:spcPts val="1100"/>
                        </a:lnSpc>
                        <a:spcBef>
                          <a:spcPts val="1500"/>
                        </a:spcBef>
                        <a:spcAft>
                          <a:spcPts val="0"/>
                        </a:spcAft>
                      </a:pPr>
                      <a:r>
                        <a:rPr lang="en-US" sz="1600" spc="0" dirty="0">
                          <a:solidFill>
                            <a:srgbClr val="000000"/>
                          </a:solidFill>
                          <a:latin typeface="+mn-lt"/>
                          <a:ea typeface="Calibri"/>
                          <a:cs typeface="Calibri"/>
                        </a:rPr>
                        <a:t>Physical Link</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indent="-228600" algn="ctr">
                        <a:lnSpc>
                          <a:spcPts val="1100"/>
                        </a:lnSpc>
                        <a:spcBef>
                          <a:spcPts val="1500"/>
                        </a:spcBef>
                        <a:spcAft>
                          <a:spcPts val="0"/>
                        </a:spcAft>
                      </a:pPr>
                      <a:r>
                        <a:rPr lang="en-US" sz="1600" spc="0" dirty="0">
                          <a:solidFill>
                            <a:srgbClr val="000000"/>
                          </a:solidFill>
                          <a:latin typeface="+mn-lt"/>
                          <a:ea typeface="Calibri"/>
                          <a:cs typeface="Calibri"/>
                        </a:rPr>
                        <a:t>PL</a:t>
                      </a:r>
                      <a:endParaRPr lang="uk-UA" sz="1600" dirty="0">
                        <a:latin typeface="+mn-lt"/>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457200" y="277813"/>
            <a:ext cx="8229600" cy="722295"/>
          </a:xfrm>
        </p:spPr>
        <p:txBody>
          <a:bodyPr/>
          <a:lstStyle/>
          <a:p>
            <a:r>
              <a:rPr lang="uk-UA" sz="3200" i="1" dirty="0"/>
              <a:t>Фізичний рівень</a:t>
            </a:r>
            <a:endParaRPr lang="ru-RU" sz="3200" dirty="0"/>
          </a:p>
        </p:txBody>
      </p:sp>
      <p:sp>
        <p:nvSpPr>
          <p:cNvPr id="750595" name="Rectangle 3"/>
          <p:cNvSpPr>
            <a:spLocks noGrp="1" noChangeArrowheads="1"/>
          </p:cNvSpPr>
          <p:nvPr>
            <p:ph idx="1"/>
          </p:nvPr>
        </p:nvSpPr>
        <p:spPr>
          <a:xfrm>
            <a:off x="457200" y="1142984"/>
            <a:ext cx="8229600" cy="4987941"/>
          </a:xfrm>
        </p:spPr>
        <p:txBody>
          <a:bodyPr/>
          <a:lstStyle/>
          <a:p>
            <a:r>
              <a:rPr lang="uk-UA" sz="2400" b="1" i="1" dirty="0"/>
              <a:t>Фізичний рівень (</a:t>
            </a:r>
            <a:r>
              <a:rPr lang="en-US" sz="2400" b="1" i="1" dirty="0"/>
              <a:t>Physical Layer</a:t>
            </a:r>
            <a:r>
              <a:rPr lang="uk-UA" sz="2400" b="1" i="1" dirty="0"/>
              <a:t>) (рівень1) </a:t>
            </a:r>
            <a:r>
              <a:rPr lang="uk-UA" sz="2400" dirty="0"/>
              <a:t>визначає електротехнічні, механічні, процедурні і функціональні характеристики встановлення, підтримки і роз'єднання фізичного каналу між кінцевими системами.</a:t>
            </a:r>
          </a:p>
          <a:p>
            <a:r>
              <a:rPr lang="uk-UA" sz="2400" dirty="0"/>
              <a:t>Специфікації фізичного рівня визначають такі характеристики, як величини напруги, параметри синхронізації, швидкість передачі фізичній інформації, максимальні відстані передачі інформації, фізичні з'єднувачі і інші аналогічні характеристики тощо.</a:t>
            </a:r>
          </a:p>
          <a:p>
            <a:pPr lvl="0"/>
            <a:endParaRPr lang="uk-UA" sz="2800" dirty="0">
              <a:solidFill>
                <a:schemeClr val="tx1"/>
              </a:solidFill>
              <a:latin typeface="+mn-lt"/>
              <a:ea typeface="+mn-ea"/>
              <a:cs typeface="+mn-cs"/>
            </a:endParaRPr>
          </a:p>
        </p:txBody>
      </p:sp>
      <p:sp>
        <p:nvSpPr>
          <p:cNvPr id="48"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49" name="Номер слайда 5"/>
          <p:cNvSpPr>
            <a:spLocks noGrp="1"/>
          </p:cNvSpPr>
          <p:nvPr>
            <p:ph type="sldNum" sz="quarter" idx="12"/>
          </p:nvPr>
        </p:nvSpPr>
        <p:spPr/>
        <p:txBody>
          <a:bodyPr/>
          <a:lstStyle/>
          <a:p>
            <a:fld id="{5A054009-8CC3-41DB-A156-F4E2E95DA30F}" type="slidenum">
              <a:rPr lang="ru-RU" altLang="en-US"/>
              <a:pPr/>
              <a:t>46</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457200" y="277813"/>
            <a:ext cx="8229600" cy="579419"/>
          </a:xfrm>
        </p:spPr>
        <p:txBody>
          <a:bodyPr/>
          <a:lstStyle/>
          <a:p>
            <a:r>
              <a:rPr lang="uk-UA" sz="3600" i="1" dirty="0"/>
              <a:t>Канальний рівень</a:t>
            </a:r>
            <a:endParaRPr lang="ru-RU" sz="3600" dirty="0"/>
          </a:p>
        </p:txBody>
      </p:sp>
      <p:sp>
        <p:nvSpPr>
          <p:cNvPr id="763907" name="Rectangle 3"/>
          <p:cNvSpPr>
            <a:spLocks noGrp="1" noChangeArrowheads="1"/>
          </p:cNvSpPr>
          <p:nvPr>
            <p:ph idx="1"/>
          </p:nvPr>
        </p:nvSpPr>
        <p:spPr>
          <a:xfrm>
            <a:off x="457200" y="1000108"/>
            <a:ext cx="8229600" cy="5130817"/>
          </a:xfrm>
        </p:spPr>
        <p:txBody>
          <a:bodyPr/>
          <a:lstStyle/>
          <a:p>
            <a:r>
              <a:rPr lang="uk-UA" sz="2000" b="1" i="1" dirty="0"/>
              <a:t>Канальний рівень (</a:t>
            </a:r>
            <a:r>
              <a:rPr lang="en-US" sz="2000" b="1" i="1" dirty="0"/>
              <a:t>Data Link Layer</a:t>
            </a:r>
            <a:r>
              <a:rPr lang="uk-UA" sz="2000" b="1" i="1" dirty="0"/>
              <a:t>) (рівень2) </a:t>
            </a:r>
            <a:r>
              <a:rPr lang="uk-UA" sz="2000" dirty="0"/>
              <a:t>відповідає за якісну передачу даних між двома пунктами, пов'язаними фізичним каналом з урахуванням особливостей середовища-передавача. Здійснює "прозору і безпомилкову" передачу. При цьому фізичні середовища передачі можуть відрізнятися (мідь, оптичне волокно, ефір). Несумісними можуть виявитися й вимоги до формату подання даних у кожному каналі, що називається лінійним кодуванням. У цій ситуації канальний рівень бере на себе функції адаптації даних до типу фізичного каналу зв'язку, надаючи вищим рівням «прозоре з'єднання». Також канальний рівень здійснює виявлення та виправлення помилок, тобто «безпомилкову передачу».</a:t>
            </a:r>
          </a:p>
          <a:p>
            <a:pPr lvl="0"/>
            <a:endParaRPr lang="uk-UA" sz="2000" dirty="0">
              <a:solidFill>
                <a:schemeClr val="tx1"/>
              </a:solidFill>
              <a:latin typeface="+mn-lt"/>
              <a:ea typeface="+mn-ea"/>
              <a:cs typeface="+mn-cs"/>
            </a:endParaRPr>
          </a:p>
          <a:p>
            <a:endParaRPr lang="uk-UA" sz="2000" dirty="0">
              <a:solidFill>
                <a:schemeClr val="tx1"/>
              </a:solidFill>
              <a:latin typeface="+mn-lt"/>
              <a:ea typeface="+mn-ea"/>
              <a:cs typeface="+mn-cs"/>
            </a:endParaRPr>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7364D6D9-E355-4C63-B16B-FDD2F833A965}" type="slidenum">
              <a:rPr lang="ru-RU" altLang="en-US"/>
              <a:pPr/>
              <a:t>47</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457200" y="277813"/>
            <a:ext cx="8229600" cy="579419"/>
          </a:xfrm>
        </p:spPr>
        <p:txBody>
          <a:bodyPr/>
          <a:lstStyle/>
          <a:p>
            <a:r>
              <a:rPr lang="uk-UA" sz="3200" i="1" dirty="0"/>
              <a:t>Мережевий рівень</a:t>
            </a:r>
            <a:endParaRPr lang="ru-RU" sz="3200" dirty="0"/>
          </a:p>
        </p:txBody>
      </p:sp>
      <p:sp>
        <p:nvSpPr>
          <p:cNvPr id="764931" name="Rectangle 3"/>
          <p:cNvSpPr>
            <a:spLocks noGrp="1" noChangeArrowheads="1"/>
          </p:cNvSpPr>
          <p:nvPr>
            <p:ph idx="1"/>
          </p:nvPr>
        </p:nvSpPr>
        <p:spPr>
          <a:xfrm>
            <a:off x="457200" y="1000108"/>
            <a:ext cx="8229600" cy="5130817"/>
          </a:xfrm>
        </p:spPr>
        <p:txBody>
          <a:bodyPr/>
          <a:lstStyle/>
          <a:p>
            <a:r>
              <a:rPr lang="uk-UA" sz="2400" b="1" i="1" dirty="0"/>
              <a:t>Мережевий рівень </a:t>
            </a:r>
            <a:r>
              <a:rPr lang="en-US" sz="2400" b="1" i="1" dirty="0"/>
              <a:t>Network Layer </a:t>
            </a:r>
            <a:r>
              <a:rPr lang="uk-UA" sz="2400" b="1" i="1" dirty="0"/>
              <a:t>(рівень3) – </a:t>
            </a:r>
            <a:r>
              <a:rPr lang="uk-UA" sz="2400" dirty="0"/>
              <a:t>це комплексний рівень, який забезпечує можливість з'єднання і вибір маршруту між двома кінцевими системами.</a:t>
            </a:r>
          </a:p>
          <a:p>
            <a:r>
              <a:rPr lang="uk-UA" sz="2400" dirty="0"/>
              <a:t>Основною функцією мережевого рівня є </a:t>
            </a:r>
            <a:r>
              <a:rPr lang="uk-UA" sz="2400" b="1" i="1" dirty="0"/>
              <a:t>маршрутизація. </a:t>
            </a:r>
            <a:r>
              <a:rPr lang="uk-UA" sz="2400" dirty="0"/>
              <a:t>Вона полягає в прийнятті рішення, через які конкретно проміжні пункти повинен пройти маршрут передавання даних, які направляються з однієї кінцевої системи в іншу, та як має виконуватися </a:t>
            </a:r>
            <a:r>
              <a:rPr lang="uk-UA" sz="2400" b="1" i="1" dirty="0"/>
              <a:t>комутація </a:t>
            </a:r>
            <a:r>
              <a:rPr lang="uk-UA" sz="2400" dirty="0"/>
              <a:t>(яка відповідає конкретному маршруту) між входами та виходами мережевих пристроїв, розташованих у проміжних пунктах мережі. </a:t>
            </a:r>
            <a:endParaRPr lang="uk-UA" sz="2400" dirty="0">
              <a:solidFill>
                <a:schemeClr val="tx1"/>
              </a:solidFill>
              <a:latin typeface="+mn-lt"/>
              <a:ea typeface="+mn-ea"/>
              <a:cs typeface="+mn-cs"/>
            </a:endParaRPr>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E18995CC-1653-44A8-9178-0A49D78188FD}" type="slidenum">
              <a:rPr lang="ru-RU" altLang="en-US"/>
              <a:pPr/>
              <a:t>48</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a:xfrm>
            <a:off x="457200" y="277813"/>
            <a:ext cx="8229600" cy="650857"/>
          </a:xfrm>
        </p:spPr>
        <p:txBody>
          <a:bodyPr/>
          <a:lstStyle/>
          <a:p>
            <a:r>
              <a:rPr lang="uk-UA" sz="3200" i="1" dirty="0"/>
              <a:t>Транспортний рівень</a:t>
            </a:r>
            <a:endParaRPr lang="ru-RU" sz="3200" dirty="0"/>
          </a:p>
        </p:txBody>
      </p:sp>
      <p:sp>
        <p:nvSpPr>
          <p:cNvPr id="765955" name="Rectangle 3"/>
          <p:cNvSpPr>
            <a:spLocks noGrp="1" noChangeArrowheads="1"/>
          </p:cNvSpPr>
          <p:nvPr>
            <p:ph idx="1"/>
          </p:nvPr>
        </p:nvSpPr>
        <p:spPr>
          <a:xfrm>
            <a:off x="457200" y="1000108"/>
            <a:ext cx="8229600" cy="5130817"/>
          </a:xfrm>
        </p:spPr>
        <p:txBody>
          <a:bodyPr/>
          <a:lstStyle/>
          <a:p>
            <a:r>
              <a:rPr lang="uk-UA" sz="2400" b="1" i="1" dirty="0"/>
              <a:t>Транспортний рівень </a:t>
            </a:r>
            <a:r>
              <a:rPr lang="en-US" sz="2400" b="1" i="1" dirty="0"/>
              <a:t>Transport Layer </a:t>
            </a:r>
            <a:r>
              <a:rPr lang="uk-UA" sz="2400" b="1" i="1" dirty="0"/>
              <a:t>(рівень 4) </a:t>
            </a:r>
            <a:r>
              <a:rPr lang="uk-UA" sz="2400" dirty="0"/>
              <a:t>забезпечує послуги з транспортування даних між двома взаємодіючими абонентами. </a:t>
            </a:r>
          </a:p>
          <a:p>
            <a:r>
              <a:rPr lang="uk-UA" sz="2400" dirty="0"/>
              <a:t>Функцією транспортного рівня є надійне транспортування даних через мережу. Транспортний рівень здійснює формування блоків даних та їх нумерацію та утворення неперервного потоку даних із блоків даних.</a:t>
            </a:r>
          </a:p>
          <a:p>
            <a:endParaRPr lang="uk-UA" sz="2400" dirty="0">
              <a:solidFill>
                <a:schemeClr val="tx1"/>
              </a:solidFill>
              <a:latin typeface="+mn-lt"/>
              <a:ea typeface="+mn-ea"/>
              <a:cs typeface="+mn-cs"/>
            </a:endParaRPr>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E0D73DCB-A2E0-40B2-9C75-D26F0AD0D244}" type="slidenum">
              <a:rPr lang="ru-RU" altLang="en-US"/>
              <a:pPr/>
              <a:t>49</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457200" y="277813"/>
            <a:ext cx="8229600" cy="722295"/>
          </a:xfrm>
        </p:spPr>
        <p:txBody>
          <a:bodyPr/>
          <a:lstStyle/>
          <a:p>
            <a:r>
              <a:rPr lang="ru-RU" sz="3200" dirty="0" err="1"/>
              <a:t>Основні</a:t>
            </a:r>
            <a:r>
              <a:rPr lang="ru-RU" sz="3200" dirty="0"/>
              <a:t> </a:t>
            </a:r>
            <a:r>
              <a:rPr lang="ru-RU" sz="3200" dirty="0" err="1"/>
              <a:t>поняття</a:t>
            </a:r>
            <a:endParaRPr lang="ru-RU" sz="3200" dirty="0"/>
          </a:p>
        </p:txBody>
      </p:sp>
      <p:sp>
        <p:nvSpPr>
          <p:cNvPr id="746499" name="Rectangle 3"/>
          <p:cNvSpPr>
            <a:spLocks noGrp="1" noChangeArrowheads="1"/>
          </p:cNvSpPr>
          <p:nvPr>
            <p:ph idx="1"/>
          </p:nvPr>
        </p:nvSpPr>
        <p:spPr>
          <a:xfrm>
            <a:off x="457200" y="1000108"/>
            <a:ext cx="8229600" cy="5130817"/>
          </a:xfrm>
        </p:spPr>
        <p:txBody>
          <a:bodyPr/>
          <a:lstStyle/>
          <a:p>
            <a:pPr>
              <a:buNone/>
            </a:pPr>
            <a:r>
              <a:rPr lang="uk-UA" sz="2800" b="1" dirty="0">
                <a:solidFill>
                  <a:schemeClr val="tx1"/>
                </a:solidFill>
                <a:latin typeface="+mn-lt"/>
                <a:ea typeface="+mn-ea"/>
                <a:cs typeface="+mn-cs"/>
              </a:rPr>
              <a:t>	</a:t>
            </a:r>
            <a:r>
              <a:rPr lang="uk-UA" sz="2000" b="1" dirty="0">
                <a:solidFill>
                  <a:schemeClr val="tx1"/>
                </a:solidFill>
                <a:latin typeface="+mn-lt"/>
                <a:ea typeface="+mn-ea"/>
                <a:cs typeface="+mn-cs"/>
              </a:rPr>
              <a:t>Секція </a:t>
            </a:r>
            <a:r>
              <a:rPr lang="uk-UA" sz="2000" b="1" dirty="0" err="1">
                <a:solidFill>
                  <a:schemeClr val="tx1"/>
                </a:solidFill>
                <a:latin typeface="+mn-lt"/>
                <a:ea typeface="+mn-ea"/>
                <a:cs typeface="+mn-cs"/>
              </a:rPr>
              <a:t>телекомунікацій</a:t>
            </a:r>
            <a:r>
              <a:rPr lang="uk-UA" sz="2000" b="1" dirty="0">
                <a:solidFill>
                  <a:schemeClr val="tx1"/>
                </a:solidFill>
                <a:latin typeface="+mn-lt"/>
                <a:ea typeface="+mn-ea"/>
                <a:cs typeface="+mn-cs"/>
              </a:rPr>
              <a:t> Міжнародного союзу електрозв'язку </a:t>
            </a:r>
            <a:r>
              <a:rPr lang="uk-UA" sz="2000" dirty="0">
                <a:solidFill>
                  <a:schemeClr val="tx1"/>
                </a:solidFill>
                <a:latin typeface="+mn-lt"/>
                <a:ea typeface="+mn-ea"/>
                <a:cs typeface="+mn-cs"/>
              </a:rPr>
              <a:t>(</a:t>
            </a:r>
            <a:r>
              <a:rPr lang="en-US" sz="2000" i="1" dirty="0">
                <a:solidFill>
                  <a:schemeClr val="tx1"/>
                </a:solidFill>
                <a:latin typeface="+mn-lt"/>
                <a:ea typeface="+mn-ea"/>
                <a:cs typeface="+mn-cs"/>
              </a:rPr>
              <a:t>Telecommunications Standardization Sector of International Telecommunications Union</a:t>
            </a:r>
            <a:r>
              <a:rPr lang="uk-UA" sz="2000" i="1" dirty="0">
                <a:solidFill>
                  <a:schemeClr val="tx1"/>
                </a:solidFill>
                <a:latin typeface="+mn-lt"/>
                <a:ea typeface="+mn-ea"/>
                <a:cs typeface="+mn-cs"/>
              </a:rPr>
              <a:t>, </a:t>
            </a:r>
            <a:r>
              <a:rPr lang="en-US" sz="2000" i="1" dirty="0">
                <a:solidFill>
                  <a:schemeClr val="tx1"/>
                </a:solidFill>
                <a:latin typeface="+mn-lt"/>
                <a:ea typeface="+mn-ea"/>
                <a:cs typeface="+mn-cs"/>
              </a:rPr>
              <a:t>ITU</a:t>
            </a:r>
            <a:r>
              <a:rPr lang="uk-UA" sz="2000" i="1" dirty="0">
                <a:solidFill>
                  <a:schemeClr val="tx1"/>
                </a:solidFill>
                <a:latin typeface="+mn-lt"/>
                <a:ea typeface="+mn-ea"/>
                <a:cs typeface="+mn-cs"/>
              </a:rPr>
              <a:t>-</a:t>
            </a:r>
            <a:r>
              <a:rPr lang="en-US" sz="2000" i="1" dirty="0">
                <a:solidFill>
                  <a:schemeClr val="tx1"/>
                </a:solidFill>
                <a:latin typeface="+mn-lt"/>
                <a:ea typeface="+mn-ea"/>
                <a:cs typeface="+mn-cs"/>
              </a:rPr>
              <a:t>T</a:t>
            </a:r>
            <a:r>
              <a:rPr lang="uk-UA" sz="2000" dirty="0">
                <a:solidFill>
                  <a:schemeClr val="tx1"/>
                </a:solidFill>
                <a:latin typeface="+mn-lt"/>
                <a:ea typeface="+mn-ea"/>
                <a:cs typeface="+mn-cs"/>
              </a:rPr>
              <a:t>) у Рекомендаціях серії І (</a:t>
            </a:r>
            <a:r>
              <a:rPr lang="uk-UA" sz="2000" dirty="0"/>
              <a:t>І</a:t>
            </a:r>
            <a:r>
              <a:rPr lang="uk-UA" sz="2000" dirty="0">
                <a:solidFill>
                  <a:schemeClr val="tx1"/>
                </a:solidFill>
                <a:latin typeface="+mn-lt"/>
                <a:ea typeface="+mn-ea"/>
                <a:cs typeface="+mn-cs"/>
              </a:rPr>
              <a:t>.110, І.112) визначає термін «</a:t>
            </a:r>
            <a:r>
              <a:rPr lang="uk-UA" sz="2000" i="1" dirty="0">
                <a:solidFill>
                  <a:schemeClr val="tx1"/>
                </a:solidFill>
                <a:latin typeface="+mn-lt"/>
                <a:ea typeface="+mn-ea"/>
                <a:cs typeface="+mn-cs"/>
              </a:rPr>
              <a:t>телекомунікації</a:t>
            </a:r>
            <a:r>
              <a:rPr lang="uk-UA" sz="2000" dirty="0">
                <a:solidFill>
                  <a:schemeClr val="tx1"/>
                </a:solidFill>
                <a:latin typeface="+mn-lt"/>
                <a:ea typeface="+mn-ea"/>
                <a:cs typeface="+mn-cs"/>
              </a:rPr>
              <a:t>» (</a:t>
            </a:r>
            <a:r>
              <a:rPr lang="en-US" sz="2000" dirty="0">
                <a:solidFill>
                  <a:schemeClr val="tx1"/>
                </a:solidFill>
                <a:latin typeface="+mn-lt"/>
                <a:ea typeface="+mn-ea"/>
                <a:cs typeface="+mn-cs"/>
              </a:rPr>
              <a:t>Telecommunications</a:t>
            </a:r>
            <a:r>
              <a:rPr lang="uk-UA" sz="2000" dirty="0">
                <a:solidFill>
                  <a:schemeClr val="tx1"/>
                </a:solidFill>
                <a:latin typeface="+mn-lt"/>
                <a:ea typeface="+mn-ea"/>
                <a:cs typeface="+mn-cs"/>
              </a:rPr>
              <a:t>) </a:t>
            </a:r>
            <a:r>
              <a:rPr lang="uk-UA" sz="2000" b="1" dirty="0">
                <a:solidFill>
                  <a:schemeClr val="tx1"/>
                </a:solidFill>
                <a:latin typeface="+mn-lt"/>
                <a:ea typeface="+mn-ea"/>
                <a:cs typeface="+mn-cs"/>
              </a:rPr>
              <a:t>– </a:t>
            </a:r>
            <a:r>
              <a:rPr lang="uk-UA" sz="2000" dirty="0">
                <a:solidFill>
                  <a:schemeClr val="tx1"/>
                </a:solidFill>
                <a:latin typeface="+mn-lt"/>
                <a:ea typeface="+mn-ea"/>
                <a:cs typeface="+mn-cs"/>
              </a:rPr>
              <a:t>як </a:t>
            </a:r>
            <a:r>
              <a:rPr lang="uk-UA" sz="2000" b="1" i="1" dirty="0">
                <a:solidFill>
                  <a:schemeClr val="tx1"/>
                </a:solidFill>
                <a:latin typeface="+mn-lt"/>
                <a:ea typeface="+mn-ea"/>
                <a:cs typeface="+mn-cs"/>
              </a:rPr>
              <a:t>сукупність засобів </a:t>
            </a:r>
            <a:r>
              <a:rPr lang="uk-UA" sz="2000" dirty="0" err="1">
                <a:solidFill>
                  <a:schemeClr val="tx1"/>
                </a:solidFill>
                <a:latin typeface="+mn-lt"/>
                <a:ea typeface="+mn-ea"/>
                <a:cs typeface="+mn-cs"/>
              </a:rPr>
              <a:t>телекомунікацій</a:t>
            </a:r>
            <a:r>
              <a:rPr lang="uk-UA" sz="2000" dirty="0">
                <a:solidFill>
                  <a:schemeClr val="tx1"/>
                </a:solidFill>
                <a:latin typeface="+mn-lt"/>
                <a:ea typeface="+mn-ea"/>
                <a:cs typeface="+mn-cs"/>
              </a:rPr>
              <a:t>, які забезпечують перенесення інформації, подану у необхідній формі, на значну відстань за допомогою поширення сигналів в одному з середовищ (міді, оптичному волокні, ефірі) або сукупності середовищ.</a:t>
            </a:r>
            <a:endParaRPr lang="uk-UA" sz="2000" b="1" dirty="0">
              <a:solidFill>
                <a:schemeClr val="tx1"/>
              </a:solidFill>
              <a:latin typeface="+mn-lt"/>
              <a:ea typeface="+mn-ea"/>
              <a:cs typeface="+mn-cs"/>
            </a:endParaRPr>
          </a:p>
          <a:p>
            <a:r>
              <a:rPr lang="uk-UA" sz="2000" dirty="0">
                <a:solidFill>
                  <a:schemeClr val="tx1"/>
                </a:solidFill>
                <a:latin typeface="+mn-lt"/>
                <a:ea typeface="+mn-ea"/>
                <a:cs typeface="+mn-cs"/>
              </a:rPr>
              <a:t>Засобами, визначеними загальним поняттям </a:t>
            </a:r>
            <a:r>
              <a:rPr lang="uk-UA" sz="2000" b="1" dirty="0">
                <a:solidFill>
                  <a:schemeClr val="tx1"/>
                </a:solidFill>
                <a:latin typeface="+mn-lt"/>
                <a:ea typeface="+mn-ea"/>
                <a:cs typeface="+mn-cs"/>
              </a:rPr>
              <a:t>«засоби </a:t>
            </a:r>
            <a:r>
              <a:rPr lang="uk-UA" sz="2000" b="1" dirty="0" err="1">
                <a:solidFill>
                  <a:schemeClr val="tx1"/>
                </a:solidFill>
                <a:latin typeface="+mn-lt"/>
                <a:ea typeface="+mn-ea"/>
                <a:cs typeface="+mn-cs"/>
              </a:rPr>
              <a:t>телекомунікацій</a:t>
            </a:r>
            <a:r>
              <a:rPr lang="uk-UA" sz="2000" b="1" dirty="0">
                <a:solidFill>
                  <a:schemeClr val="tx1"/>
                </a:solidFill>
                <a:latin typeface="+mn-lt"/>
                <a:ea typeface="+mn-ea"/>
                <a:cs typeface="+mn-cs"/>
              </a:rPr>
              <a:t>», </a:t>
            </a:r>
            <a:r>
              <a:rPr lang="uk-UA" sz="2000" dirty="0">
                <a:solidFill>
                  <a:schemeClr val="tx1"/>
                </a:solidFill>
                <a:latin typeface="+mn-lt"/>
                <a:ea typeface="+mn-ea"/>
                <a:cs typeface="+mn-cs"/>
              </a:rPr>
              <a:t>є лінії зв'язку, пристрої з'єднання середовищ, системи передачі, комунікаційні пристрої мережі, обладнання сигналізації, синхронізації та ін.</a:t>
            </a: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01F4893E-C5D1-4BC6-A218-B8F2CF1DD338}" type="slidenum">
              <a:rPr lang="ru-RU" altLang="en-US"/>
              <a:pPr/>
              <a:t>5</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a:xfrm>
            <a:off x="457200" y="277813"/>
            <a:ext cx="8229600" cy="579419"/>
          </a:xfrm>
        </p:spPr>
        <p:txBody>
          <a:bodyPr/>
          <a:lstStyle/>
          <a:p>
            <a:r>
              <a:rPr lang="uk-UA" sz="3200" i="1" dirty="0" err="1"/>
              <a:t>Сеансовий</a:t>
            </a:r>
            <a:r>
              <a:rPr lang="uk-UA" sz="3200" i="1" dirty="0"/>
              <a:t> рівень</a:t>
            </a:r>
            <a:endParaRPr lang="ru-RU" sz="3200" dirty="0"/>
          </a:p>
        </p:txBody>
      </p:sp>
      <p:sp>
        <p:nvSpPr>
          <p:cNvPr id="766979" name="Rectangle 3"/>
          <p:cNvSpPr>
            <a:spLocks noGrp="1" noChangeArrowheads="1"/>
          </p:cNvSpPr>
          <p:nvPr>
            <p:ph idx="1"/>
          </p:nvPr>
        </p:nvSpPr>
        <p:spPr>
          <a:xfrm>
            <a:off x="457200" y="785794"/>
            <a:ext cx="8229600" cy="5345131"/>
          </a:xfrm>
          <a:solidFill>
            <a:schemeClr val="bg1"/>
          </a:solidFill>
        </p:spPr>
        <p:txBody>
          <a:bodyPr/>
          <a:lstStyle/>
          <a:p>
            <a:r>
              <a:rPr lang="uk-UA" sz="2000" b="1" i="1" dirty="0" err="1"/>
              <a:t>Сеансовий</a:t>
            </a:r>
            <a:r>
              <a:rPr lang="uk-UA" sz="2000" b="1" i="1" dirty="0"/>
              <a:t> рівень </a:t>
            </a:r>
            <a:r>
              <a:rPr lang="en-US" sz="2000" b="1" i="1" dirty="0"/>
              <a:t>Session Layer </a:t>
            </a:r>
            <a:r>
              <a:rPr lang="uk-UA" sz="2000" b="1" i="1" dirty="0"/>
              <a:t>(рівень5) </a:t>
            </a:r>
            <a:r>
              <a:rPr lang="uk-UA" sz="2000" dirty="0"/>
              <a:t>встановлює, управляє і завершує сеанси взаємодії між прикладними завданнями. Сеанси складаються з діалогу між об'єктами. </a:t>
            </a:r>
          </a:p>
          <a:p>
            <a:r>
              <a:rPr lang="uk-UA" sz="2000" dirty="0" err="1"/>
              <a:t>Сеансовий</a:t>
            </a:r>
            <a:r>
              <a:rPr lang="uk-UA" sz="2000" dirty="0"/>
              <a:t> рівень синхронізує діалог між об'єктами рівня представлення і управляє обміном інформації між ними.</a:t>
            </a:r>
          </a:p>
          <a:p>
            <a:r>
              <a:rPr lang="uk-UA" sz="2000" dirty="0" err="1"/>
              <a:t>Сеансовий</a:t>
            </a:r>
            <a:r>
              <a:rPr lang="uk-UA" sz="2000" dirty="0"/>
              <a:t> рівень забезпечує виконання функцій керування сеансом зв'язку (сесією), орієнтованим на наскрізну передачу повідомлень, таких, наприклад, як встановлення й завершення сесії; керування черговістю й режимом передачі даних (симплекс, </a:t>
            </a:r>
            <a:r>
              <a:rPr lang="uk-UA" sz="2000" dirty="0" err="1"/>
              <a:t>напівдуплекс</a:t>
            </a:r>
            <a:r>
              <a:rPr lang="uk-UA" sz="2000" dirty="0"/>
              <a:t>, дуплекс); синхронізація; керування активністю сесії; складання звітів про надзвичайні ситуації. Разом із транспортним рівнем сеансів рівень формує протоколи, орієнтовані на встановлення з'єднання й протоколи, які забезпечують для вищих рівнів надійний сервіс без встановлення з'єднання.</a:t>
            </a:r>
          </a:p>
          <a:p>
            <a:endParaRPr lang="uk-UA" sz="2400" dirty="0">
              <a:solidFill>
                <a:schemeClr val="tx1"/>
              </a:solidFill>
              <a:latin typeface="+mn-lt"/>
              <a:ea typeface="+mn-ea"/>
              <a:cs typeface="+mn-cs"/>
            </a:endParaRPr>
          </a:p>
          <a:p>
            <a:endParaRPr lang="uk-UA" sz="2800" dirty="0">
              <a:solidFill>
                <a:schemeClr val="tx1"/>
              </a:solidFill>
              <a:latin typeface="+mn-lt"/>
              <a:ea typeface="+mn-ea"/>
              <a:cs typeface="+mn-cs"/>
            </a:endParaRPr>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94E75D80-C105-423D-B5DC-916F4A805F59}" type="slidenum">
              <a:rPr lang="ru-RU" altLang="en-US"/>
              <a:pPr/>
              <a:t>50</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457200" y="277813"/>
            <a:ext cx="8229600" cy="579419"/>
          </a:xfrm>
        </p:spPr>
        <p:txBody>
          <a:bodyPr/>
          <a:lstStyle/>
          <a:p>
            <a:r>
              <a:rPr lang="uk-UA" sz="3200" i="1" dirty="0"/>
              <a:t>Рівень представлення</a:t>
            </a:r>
            <a:endParaRPr lang="ru-RU" sz="3200" dirty="0"/>
          </a:p>
        </p:txBody>
      </p:sp>
      <p:sp>
        <p:nvSpPr>
          <p:cNvPr id="768003" name="Rectangle 3"/>
          <p:cNvSpPr>
            <a:spLocks noGrp="1" noChangeArrowheads="1"/>
          </p:cNvSpPr>
          <p:nvPr>
            <p:ph idx="1"/>
          </p:nvPr>
        </p:nvSpPr>
        <p:spPr>
          <a:xfrm>
            <a:off x="457200" y="928670"/>
            <a:ext cx="8229600" cy="5202255"/>
          </a:xfrm>
        </p:spPr>
        <p:txBody>
          <a:bodyPr/>
          <a:lstStyle/>
          <a:p>
            <a:r>
              <a:rPr lang="uk-UA" sz="2400" b="1" i="1" dirty="0"/>
              <a:t>Рівень представлення </a:t>
            </a:r>
            <a:r>
              <a:rPr lang="en-US" sz="2400" b="1" i="1" dirty="0"/>
              <a:t>Presentation layer </a:t>
            </a:r>
            <a:r>
              <a:rPr lang="uk-UA" sz="2400" b="1" i="1" dirty="0"/>
              <a:t>(рівень 6) </a:t>
            </a:r>
            <a:r>
              <a:rPr lang="uk-UA" sz="2400" dirty="0"/>
              <a:t>здійснює інтерпретацію і перетворення даних, які передаються у мережі до типу, що сприймається процесами прикладного рівня та зворотне перетворення; забезпечує подання даних в узгоджених форматах і синтаксис і, трансляцію й інтерпретацію програм з різних мов, шифрування й стиснення даних.</a:t>
            </a:r>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96889B76-B4BC-4C68-9206-2A3F3C7A4D47}" type="slidenum">
              <a:rPr lang="ru-RU" altLang="en-US"/>
              <a:pPr/>
              <a:t>51</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457200" y="277813"/>
            <a:ext cx="8229600" cy="650857"/>
          </a:xfrm>
        </p:spPr>
        <p:txBody>
          <a:bodyPr/>
          <a:lstStyle/>
          <a:p>
            <a:pPr lvl="1"/>
            <a:r>
              <a:rPr lang="uk-UA" sz="3200" i="1" dirty="0"/>
              <a:t>Прикладний рівень</a:t>
            </a:r>
            <a:endParaRPr lang="uk-UA" sz="3200" dirty="0">
              <a:solidFill>
                <a:schemeClr val="tx1"/>
              </a:solidFill>
            </a:endParaRPr>
          </a:p>
        </p:txBody>
      </p:sp>
      <p:sp>
        <p:nvSpPr>
          <p:cNvPr id="770051" name="Rectangle 3"/>
          <p:cNvSpPr>
            <a:spLocks noGrp="1" noChangeArrowheads="1"/>
          </p:cNvSpPr>
          <p:nvPr>
            <p:ph idx="1"/>
          </p:nvPr>
        </p:nvSpPr>
        <p:spPr>
          <a:xfrm>
            <a:off x="457200" y="1285860"/>
            <a:ext cx="8229600" cy="4845065"/>
          </a:xfrm>
        </p:spPr>
        <p:txBody>
          <a:bodyPr/>
          <a:lstStyle/>
          <a:p>
            <a:r>
              <a:rPr lang="uk-UA" sz="2000" b="1" i="1" dirty="0"/>
              <a:t>Прикладний рівень </a:t>
            </a:r>
            <a:r>
              <a:rPr lang="en-US" sz="2000" b="1" i="1" dirty="0"/>
              <a:t>Application Layer </a:t>
            </a:r>
            <a:r>
              <a:rPr lang="uk-UA" sz="2000" b="1" i="1" dirty="0"/>
              <a:t>(рівень7) </a:t>
            </a:r>
            <a:r>
              <a:rPr lang="uk-UA" sz="2000" dirty="0"/>
              <a:t>забезпечує послугами прикладні процеси, здійснює керування терміналами й прикладними процесами в кінцевих системах мережі, які є джерелами та споживачами інформації. </a:t>
            </a:r>
          </a:p>
          <a:p>
            <a:pPr>
              <a:buNone/>
            </a:pPr>
            <a:r>
              <a:rPr lang="uk-UA" sz="2000" dirty="0"/>
              <a:t>		Цей рівень надає сервіси безпосередньо для прикладних програмам користувачів, ідентифікує і встановлює наявність прикладних процесів, а також встановлює і погоджує процедури усунення помилок і управління цілісністю інформації. </a:t>
            </a:r>
          </a:p>
          <a:p>
            <a:pPr>
              <a:buNone/>
            </a:pPr>
            <a:r>
              <a:rPr lang="uk-UA" sz="2000" dirty="0"/>
              <a:t>		Протоколи взаємодії об'єктів сьомого рівня отримали назву прикладних.</a:t>
            </a:r>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0BB74A02-89E6-4C79-89B0-47F3A1F6285E}" type="slidenum">
              <a:rPr lang="ru-RU" altLang="en-US"/>
              <a:pPr/>
              <a:t>52</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457200" y="277813"/>
            <a:ext cx="8229600" cy="650857"/>
          </a:xfrm>
        </p:spPr>
        <p:txBody>
          <a:bodyPr/>
          <a:lstStyle/>
          <a:p>
            <a:r>
              <a:rPr lang="uk-UA" dirty="0"/>
              <a:t>Протоколи рівнів моделі OSI</a:t>
            </a:r>
            <a:endParaRPr lang="ru-RU"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1570E33F-CA77-4155-9C0F-E729440A1DB1}" type="slidenum">
              <a:rPr lang="ru-RU" altLang="en-US"/>
              <a:pPr/>
              <a:t>53</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8" name="Содержимое 7"/>
          <p:cNvSpPr>
            <a:spLocks noGrp="1"/>
          </p:cNvSpPr>
          <p:nvPr>
            <p:ph idx="1"/>
          </p:nvPr>
        </p:nvSpPr>
        <p:spPr>
          <a:xfrm>
            <a:off x="457200" y="4643446"/>
            <a:ext cx="8229600" cy="1487479"/>
          </a:xfrm>
        </p:spPr>
        <p:txBody>
          <a:bodyPr/>
          <a:lstStyle/>
          <a:p>
            <a:pPr algn="just">
              <a:buNone/>
            </a:pPr>
            <a:r>
              <a:rPr lang="uk-UA" sz="2000" dirty="0"/>
              <a:t>	Три нижніх рівні фізичний, канальний і мережний є мереже-залежними. Протоколи цих рівнів тісно пов'язані з технічною реалізацією мережі та з використаним комунікаційним устаткуванням.</a:t>
            </a:r>
          </a:p>
        </p:txBody>
      </p:sp>
      <p:grpSp>
        <p:nvGrpSpPr>
          <p:cNvPr id="24579" name="Group 3"/>
          <p:cNvGrpSpPr>
            <a:grpSpLocks noChangeAspect="1"/>
          </p:cNvGrpSpPr>
          <p:nvPr/>
        </p:nvGrpSpPr>
        <p:grpSpPr bwMode="auto">
          <a:xfrm>
            <a:off x="-2051049" y="1214438"/>
            <a:ext cx="10113962" cy="3314700"/>
            <a:chOff x="-1292" y="765"/>
            <a:chExt cx="6371" cy="2088"/>
          </a:xfrm>
        </p:grpSpPr>
        <p:sp>
          <p:nvSpPr>
            <p:cNvPr id="24578" name="AutoShape 2"/>
            <p:cNvSpPr>
              <a:spLocks noChangeAspect="1" noChangeArrowheads="1" noTextEdit="1"/>
            </p:cNvSpPr>
            <p:nvPr/>
          </p:nvSpPr>
          <p:spPr bwMode="auto">
            <a:xfrm>
              <a:off x="585" y="765"/>
              <a:ext cx="4455" cy="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grpSp>
          <p:nvGrpSpPr>
            <p:cNvPr id="24780" name="Group 204"/>
            <p:cNvGrpSpPr>
              <a:grpSpLocks/>
            </p:cNvGrpSpPr>
            <p:nvPr/>
          </p:nvGrpSpPr>
          <p:grpSpPr bwMode="auto">
            <a:xfrm>
              <a:off x="-1292" y="765"/>
              <a:ext cx="6371" cy="2085"/>
              <a:chOff x="-1292" y="765"/>
              <a:chExt cx="6371" cy="2085"/>
            </a:xfrm>
          </p:grpSpPr>
          <p:sp>
            <p:nvSpPr>
              <p:cNvPr id="24580" name="Rectangle 4"/>
              <p:cNvSpPr>
                <a:spLocks noChangeArrowheads="1"/>
              </p:cNvSpPr>
              <p:nvPr/>
            </p:nvSpPr>
            <p:spPr bwMode="auto">
              <a:xfrm>
                <a:off x="-1292" y="820"/>
                <a:ext cx="114" cy="2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800" b="0" i="0" u="none" strike="noStrike" cap="none" normalizeH="0" baseline="0">
                    <a:ln>
                      <a:noFill/>
                    </a:ln>
                    <a:solidFill>
                      <a:srgbClr val="000000"/>
                    </a:solidFill>
                    <a:effectLst/>
                    <a:latin typeface="Arial Unicode MS" pitchFamily="34" charset="-128"/>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581" name="Rectangle 5"/>
              <p:cNvSpPr>
                <a:spLocks noChangeArrowheads="1"/>
              </p:cNvSpPr>
              <p:nvPr/>
            </p:nvSpPr>
            <p:spPr bwMode="auto">
              <a:xfrm>
                <a:off x="850" y="771"/>
                <a:ext cx="695"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Рівні моделі </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582" name="Rectangle 6"/>
              <p:cNvSpPr>
                <a:spLocks noChangeArrowheads="1"/>
              </p:cNvSpPr>
              <p:nvPr/>
            </p:nvSpPr>
            <p:spPr bwMode="auto">
              <a:xfrm>
                <a:off x="1575" y="765"/>
                <a:ext cx="234"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OSI</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583" name="Rectangle 7"/>
              <p:cNvSpPr>
                <a:spLocks noChangeArrowheads="1"/>
              </p:cNvSpPr>
              <p:nvPr/>
            </p:nvSpPr>
            <p:spPr bwMode="auto">
              <a:xfrm>
                <a:off x="1658" y="77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584" name="Rectangle 8"/>
              <p:cNvSpPr>
                <a:spLocks noChangeArrowheads="1"/>
              </p:cNvSpPr>
              <p:nvPr/>
            </p:nvSpPr>
            <p:spPr bwMode="auto">
              <a:xfrm>
                <a:off x="2239" y="77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585" name="Rectangle 9"/>
              <p:cNvSpPr>
                <a:spLocks noChangeArrowheads="1"/>
              </p:cNvSpPr>
              <p:nvPr/>
            </p:nvSpPr>
            <p:spPr bwMode="auto">
              <a:xfrm>
                <a:off x="2693" y="771"/>
                <a:ext cx="563"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Реалізація</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586" name="Rectangle 10"/>
              <p:cNvSpPr>
                <a:spLocks noChangeArrowheads="1"/>
              </p:cNvSpPr>
              <p:nvPr/>
            </p:nvSpPr>
            <p:spPr bwMode="auto">
              <a:xfrm>
                <a:off x="3213" y="77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587" name="Rectangle 11"/>
              <p:cNvSpPr>
                <a:spLocks noChangeArrowheads="1"/>
              </p:cNvSpPr>
              <p:nvPr/>
            </p:nvSpPr>
            <p:spPr bwMode="auto">
              <a:xfrm>
                <a:off x="3548" y="771"/>
                <a:ext cx="1366"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Залежність від технології</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588" name="Rectangle 12"/>
              <p:cNvSpPr>
                <a:spLocks noChangeArrowheads="1"/>
              </p:cNvSpPr>
              <p:nvPr/>
            </p:nvSpPr>
            <p:spPr bwMode="auto">
              <a:xfrm>
                <a:off x="4811" y="77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589" name="Rectangle 13"/>
              <p:cNvSpPr>
                <a:spLocks noChangeArrowheads="1"/>
              </p:cNvSpPr>
              <p:nvPr/>
            </p:nvSpPr>
            <p:spPr bwMode="auto">
              <a:xfrm>
                <a:off x="627" y="765"/>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590" name="Rectangle 14"/>
              <p:cNvSpPr>
                <a:spLocks noChangeArrowheads="1"/>
              </p:cNvSpPr>
              <p:nvPr/>
            </p:nvSpPr>
            <p:spPr bwMode="auto">
              <a:xfrm>
                <a:off x="627" y="765"/>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591" name="Rectangle 15"/>
              <p:cNvSpPr>
                <a:spLocks noChangeArrowheads="1"/>
              </p:cNvSpPr>
              <p:nvPr/>
            </p:nvSpPr>
            <p:spPr bwMode="auto">
              <a:xfrm>
                <a:off x="633" y="765"/>
                <a:ext cx="1242"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592" name="Rectangle 16"/>
              <p:cNvSpPr>
                <a:spLocks noChangeArrowheads="1"/>
              </p:cNvSpPr>
              <p:nvPr/>
            </p:nvSpPr>
            <p:spPr bwMode="auto">
              <a:xfrm>
                <a:off x="1875" y="765"/>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593" name="Rectangle 17"/>
              <p:cNvSpPr>
                <a:spLocks noChangeArrowheads="1"/>
              </p:cNvSpPr>
              <p:nvPr/>
            </p:nvSpPr>
            <p:spPr bwMode="auto">
              <a:xfrm>
                <a:off x="1881" y="765"/>
                <a:ext cx="718"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594" name="Rectangle 18"/>
              <p:cNvSpPr>
                <a:spLocks noChangeArrowheads="1"/>
              </p:cNvSpPr>
              <p:nvPr/>
            </p:nvSpPr>
            <p:spPr bwMode="auto">
              <a:xfrm>
                <a:off x="2599" y="765"/>
                <a:ext cx="7"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595" name="Rectangle 19"/>
              <p:cNvSpPr>
                <a:spLocks noChangeArrowheads="1"/>
              </p:cNvSpPr>
              <p:nvPr/>
            </p:nvSpPr>
            <p:spPr bwMode="auto">
              <a:xfrm>
                <a:off x="2606" y="765"/>
                <a:ext cx="695"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596" name="Rectangle 20"/>
              <p:cNvSpPr>
                <a:spLocks noChangeArrowheads="1"/>
              </p:cNvSpPr>
              <p:nvPr/>
            </p:nvSpPr>
            <p:spPr bwMode="auto">
              <a:xfrm>
                <a:off x="3301" y="765"/>
                <a:ext cx="7"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597" name="Rectangle 21"/>
              <p:cNvSpPr>
                <a:spLocks noChangeArrowheads="1"/>
              </p:cNvSpPr>
              <p:nvPr/>
            </p:nvSpPr>
            <p:spPr bwMode="auto">
              <a:xfrm>
                <a:off x="3308" y="765"/>
                <a:ext cx="1748"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598" name="Rectangle 22"/>
              <p:cNvSpPr>
                <a:spLocks noChangeArrowheads="1"/>
              </p:cNvSpPr>
              <p:nvPr/>
            </p:nvSpPr>
            <p:spPr bwMode="auto">
              <a:xfrm>
                <a:off x="5056" y="765"/>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599" name="Rectangle 23"/>
              <p:cNvSpPr>
                <a:spLocks noChangeArrowheads="1"/>
              </p:cNvSpPr>
              <p:nvPr/>
            </p:nvSpPr>
            <p:spPr bwMode="auto">
              <a:xfrm>
                <a:off x="5056" y="765"/>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00" name="Rectangle 24"/>
              <p:cNvSpPr>
                <a:spLocks noChangeArrowheads="1"/>
              </p:cNvSpPr>
              <p:nvPr/>
            </p:nvSpPr>
            <p:spPr bwMode="auto">
              <a:xfrm>
                <a:off x="627" y="771"/>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01" name="Rectangle 25"/>
              <p:cNvSpPr>
                <a:spLocks noChangeArrowheads="1"/>
              </p:cNvSpPr>
              <p:nvPr/>
            </p:nvSpPr>
            <p:spPr bwMode="auto">
              <a:xfrm>
                <a:off x="1875" y="771"/>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02" name="Rectangle 26"/>
              <p:cNvSpPr>
                <a:spLocks noChangeArrowheads="1"/>
              </p:cNvSpPr>
              <p:nvPr/>
            </p:nvSpPr>
            <p:spPr bwMode="auto">
              <a:xfrm>
                <a:off x="2599" y="771"/>
                <a:ext cx="7"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03" name="Rectangle 27"/>
              <p:cNvSpPr>
                <a:spLocks noChangeArrowheads="1"/>
              </p:cNvSpPr>
              <p:nvPr/>
            </p:nvSpPr>
            <p:spPr bwMode="auto">
              <a:xfrm>
                <a:off x="3301" y="771"/>
                <a:ext cx="7"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04" name="Rectangle 28"/>
              <p:cNvSpPr>
                <a:spLocks noChangeArrowheads="1"/>
              </p:cNvSpPr>
              <p:nvPr/>
            </p:nvSpPr>
            <p:spPr bwMode="auto">
              <a:xfrm>
                <a:off x="5056" y="771"/>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05" name="Rectangle 29"/>
              <p:cNvSpPr>
                <a:spLocks noChangeArrowheads="1"/>
              </p:cNvSpPr>
              <p:nvPr/>
            </p:nvSpPr>
            <p:spPr bwMode="auto">
              <a:xfrm>
                <a:off x="701" y="982"/>
                <a:ext cx="66"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7</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606" name="Rectangle 30"/>
              <p:cNvSpPr>
                <a:spLocks noChangeArrowheads="1"/>
              </p:cNvSpPr>
              <p:nvPr/>
            </p:nvSpPr>
            <p:spPr bwMode="auto">
              <a:xfrm>
                <a:off x="761" y="982"/>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07" name="Rectangle 31"/>
              <p:cNvSpPr>
                <a:spLocks noChangeArrowheads="1"/>
              </p:cNvSpPr>
              <p:nvPr/>
            </p:nvSpPr>
            <p:spPr bwMode="auto">
              <a:xfrm>
                <a:off x="1038" y="982"/>
                <a:ext cx="685"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Прикладний</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608" name="Rectangle 32"/>
              <p:cNvSpPr>
                <a:spLocks noChangeArrowheads="1"/>
              </p:cNvSpPr>
              <p:nvPr/>
            </p:nvSpPr>
            <p:spPr bwMode="auto">
              <a:xfrm>
                <a:off x="1669" y="982"/>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09" name="Rectangle 33"/>
              <p:cNvSpPr>
                <a:spLocks noChangeArrowheads="1"/>
              </p:cNvSpPr>
              <p:nvPr/>
            </p:nvSpPr>
            <p:spPr bwMode="auto">
              <a:xfrm>
                <a:off x="1963" y="982"/>
                <a:ext cx="593"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Протоколи</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610" name="Rectangle 34"/>
              <p:cNvSpPr>
                <a:spLocks noChangeArrowheads="1"/>
              </p:cNvSpPr>
              <p:nvPr/>
            </p:nvSpPr>
            <p:spPr bwMode="auto">
              <a:xfrm>
                <a:off x="2512" y="982"/>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11" name="Rectangle 35"/>
              <p:cNvSpPr>
                <a:spLocks noChangeArrowheads="1"/>
              </p:cNvSpPr>
              <p:nvPr/>
            </p:nvSpPr>
            <p:spPr bwMode="auto">
              <a:xfrm>
                <a:off x="1981" y="1185"/>
                <a:ext cx="12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dirty="0">
                    <a:ln>
                      <a:noFill/>
                    </a:ln>
                    <a:solidFill>
                      <a:srgbClr val="000000"/>
                    </a:solidFill>
                    <a:effectLst/>
                    <a:latin typeface="Calibri" pitchFamily="34" charset="0"/>
                    <a:cs typeface="Arial" pitchFamily="34" charset="0"/>
                  </a:rPr>
                  <a:t>в</a:t>
                </a: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
            <p:nvSpPr>
              <p:cNvPr id="24612" name="Rectangle 36"/>
              <p:cNvSpPr>
                <a:spLocks noChangeArrowheads="1"/>
              </p:cNvSpPr>
              <p:nvPr/>
            </p:nvSpPr>
            <p:spPr bwMode="auto">
              <a:xfrm>
                <a:off x="2038" y="1185"/>
                <a:ext cx="541"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dirty="0" err="1">
                    <a:ln>
                      <a:noFill/>
                    </a:ln>
                    <a:solidFill>
                      <a:srgbClr val="000000"/>
                    </a:solidFill>
                    <a:effectLst/>
                    <a:latin typeface="Calibri" pitchFamily="34" charset="0"/>
                    <a:cs typeface="Arial" pitchFamily="34" charset="0"/>
                  </a:rPr>
                  <a:t>ерхнього</a:t>
                </a: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
            <p:nvSpPr>
              <p:cNvPr id="24613" name="Rectangle 37"/>
              <p:cNvSpPr>
                <a:spLocks noChangeArrowheads="1"/>
              </p:cNvSpPr>
              <p:nvPr/>
            </p:nvSpPr>
            <p:spPr bwMode="auto">
              <a:xfrm>
                <a:off x="2496" y="1185"/>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14" name="Rectangle 38"/>
              <p:cNvSpPr>
                <a:spLocks noChangeArrowheads="1"/>
              </p:cNvSpPr>
              <p:nvPr/>
            </p:nvSpPr>
            <p:spPr bwMode="auto">
              <a:xfrm>
                <a:off x="2106" y="1390"/>
                <a:ext cx="340"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dirty="0">
                    <a:ln>
                      <a:noFill/>
                    </a:ln>
                    <a:solidFill>
                      <a:srgbClr val="000000"/>
                    </a:solidFill>
                    <a:effectLst/>
                    <a:latin typeface="Calibri" pitchFamily="34" charset="0"/>
                    <a:cs typeface="Arial" pitchFamily="34" charset="0"/>
                  </a:rPr>
                  <a:t>рівня</a:t>
                </a: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
            <p:nvSpPr>
              <p:cNvPr id="24615" name="Rectangle 39"/>
              <p:cNvSpPr>
                <a:spLocks noChangeArrowheads="1"/>
              </p:cNvSpPr>
              <p:nvPr/>
            </p:nvSpPr>
            <p:spPr bwMode="auto">
              <a:xfrm>
                <a:off x="2371" y="1390"/>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16" name="Rectangle 40"/>
              <p:cNvSpPr>
                <a:spLocks noChangeArrowheads="1"/>
              </p:cNvSpPr>
              <p:nvPr/>
            </p:nvSpPr>
            <p:spPr bwMode="auto">
              <a:xfrm>
                <a:off x="2674" y="1501"/>
                <a:ext cx="647"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Програмна</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17" name="Rectangle 41"/>
              <p:cNvSpPr>
                <a:spLocks noChangeArrowheads="1"/>
              </p:cNvSpPr>
              <p:nvPr/>
            </p:nvSpPr>
            <p:spPr bwMode="auto">
              <a:xfrm>
                <a:off x="3233" y="150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18" name="Rectangle 42"/>
              <p:cNvSpPr>
                <a:spLocks noChangeArrowheads="1"/>
              </p:cNvSpPr>
              <p:nvPr/>
            </p:nvSpPr>
            <p:spPr bwMode="auto">
              <a:xfrm>
                <a:off x="3330" y="1305"/>
                <a:ext cx="531"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err="1">
                    <a:ln>
                      <a:noFill/>
                    </a:ln>
                    <a:solidFill>
                      <a:srgbClr val="000000"/>
                    </a:solidFill>
                    <a:effectLst/>
                    <a:latin typeface="Calibri" pitchFamily="34" charset="0"/>
                    <a:cs typeface="Arial" pitchFamily="34" charset="0"/>
                  </a:rPr>
                  <a:t>Мережно</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619" name="Rectangle 43"/>
              <p:cNvSpPr>
                <a:spLocks noChangeArrowheads="1"/>
              </p:cNvSpPr>
              <p:nvPr/>
            </p:nvSpPr>
            <p:spPr bwMode="auto">
              <a:xfrm>
                <a:off x="3863" y="1291"/>
                <a:ext cx="10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dirty="0">
                    <a:ln>
                      <a:noFill/>
                    </a:ln>
                    <a:solidFill>
                      <a:srgbClr val="000000"/>
                    </a:solidFill>
                    <a:effectLst/>
                    <a:latin typeface="Calibri" pitchFamily="34" charset="0"/>
                    <a:cs typeface="Arial" pitchFamily="34" charset="0"/>
                  </a:rPr>
                  <a:t>-</a:t>
                </a: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
            <p:nvSpPr>
              <p:cNvPr id="24620" name="Rectangle 44"/>
              <p:cNvSpPr>
                <a:spLocks noChangeArrowheads="1"/>
              </p:cNvSpPr>
              <p:nvPr/>
            </p:nvSpPr>
            <p:spPr bwMode="auto">
              <a:xfrm>
                <a:off x="3899" y="1291"/>
                <a:ext cx="1096"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незалежні</a:t>
                </a:r>
                <a:r>
                  <a:rPr kumimoji="0" lang="uk-UA" sz="1400" b="0" i="0" u="none" strike="noStrike" cap="none" normalizeH="0" baseline="0" dirty="0">
                    <a:ln>
                      <a:noFill/>
                    </a:ln>
                    <a:solidFill>
                      <a:srgbClr val="000000"/>
                    </a:solidFill>
                    <a:effectLst/>
                    <a:latin typeface="Calibri" pitchFamily="34" charset="0"/>
                    <a:cs typeface="Arial" pitchFamily="34" charset="0"/>
                  </a:rPr>
                  <a:t> протоколи</a:t>
                </a: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
            <p:nvSpPr>
              <p:cNvPr id="24621" name="Rectangle 45"/>
              <p:cNvSpPr>
                <a:spLocks noChangeArrowheads="1"/>
              </p:cNvSpPr>
              <p:nvPr/>
            </p:nvSpPr>
            <p:spPr bwMode="auto">
              <a:xfrm>
                <a:off x="4986" y="129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22" name="Rectangle 46"/>
              <p:cNvSpPr>
                <a:spLocks noChangeArrowheads="1"/>
              </p:cNvSpPr>
              <p:nvPr/>
            </p:nvSpPr>
            <p:spPr bwMode="auto">
              <a:xfrm>
                <a:off x="627" y="976"/>
                <a:ext cx="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23" name="Rectangle 47"/>
              <p:cNvSpPr>
                <a:spLocks noChangeArrowheads="1"/>
              </p:cNvSpPr>
              <p:nvPr/>
            </p:nvSpPr>
            <p:spPr bwMode="auto">
              <a:xfrm>
                <a:off x="633" y="976"/>
                <a:ext cx="19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24" name="Rectangle 48"/>
              <p:cNvSpPr>
                <a:spLocks noChangeArrowheads="1"/>
              </p:cNvSpPr>
              <p:nvPr/>
            </p:nvSpPr>
            <p:spPr bwMode="auto">
              <a:xfrm>
                <a:off x="829" y="976"/>
                <a:ext cx="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25" name="Rectangle 49"/>
              <p:cNvSpPr>
                <a:spLocks noChangeArrowheads="1"/>
              </p:cNvSpPr>
              <p:nvPr/>
            </p:nvSpPr>
            <p:spPr bwMode="auto">
              <a:xfrm>
                <a:off x="835" y="976"/>
                <a:ext cx="1040"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26" name="Rectangle 50"/>
              <p:cNvSpPr>
                <a:spLocks noChangeArrowheads="1"/>
              </p:cNvSpPr>
              <p:nvPr/>
            </p:nvSpPr>
            <p:spPr bwMode="auto">
              <a:xfrm>
                <a:off x="1875" y="976"/>
                <a:ext cx="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27" name="Rectangle 51"/>
              <p:cNvSpPr>
                <a:spLocks noChangeArrowheads="1"/>
              </p:cNvSpPr>
              <p:nvPr/>
            </p:nvSpPr>
            <p:spPr bwMode="auto">
              <a:xfrm>
                <a:off x="1881" y="976"/>
                <a:ext cx="718"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28" name="Rectangle 52"/>
              <p:cNvSpPr>
                <a:spLocks noChangeArrowheads="1"/>
              </p:cNvSpPr>
              <p:nvPr/>
            </p:nvSpPr>
            <p:spPr bwMode="auto">
              <a:xfrm>
                <a:off x="2599" y="976"/>
                <a:ext cx="7"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29" name="Rectangle 53"/>
              <p:cNvSpPr>
                <a:spLocks noChangeArrowheads="1"/>
              </p:cNvSpPr>
              <p:nvPr/>
            </p:nvSpPr>
            <p:spPr bwMode="auto">
              <a:xfrm>
                <a:off x="2606" y="976"/>
                <a:ext cx="695"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30" name="Rectangle 54"/>
              <p:cNvSpPr>
                <a:spLocks noChangeArrowheads="1"/>
              </p:cNvSpPr>
              <p:nvPr/>
            </p:nvSpPr>
            <p:spPr bwMode="auto">
              <a:xfrm>
                <a:off x="3301" y="976"/>
                <a:ext cx="7"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31" name="Rectangle 55"/>
              <p:cNvSpPr>
                <a:spLocks noChangeArrowheads="1"/>
              </p:cNvSpPr>
              <p:nvPr/>
            </p:nvSpPr>
            <p:spPr bwMode="auto">
              <a:xfrm>
                <a:off x="3308" y="976"/>
                <a:ext cx="1748"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32" name="Rectangle 56"/>
              <p:cNvSpPr>
                <a:spLocks noChangeArrowheads="1"/>
              </p:cNvSpPr>
              <p:nvPr/>
            </p:nvSpPr>
            <p:spPr bwMode="auto">
              <a:xfrm>
                <a:off x="5056" y="976"/>
                <a:ext cx="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33" name="Rectangle 57"/>
              <p:cNvSpPr>
                <a:spLocks noChangeArrowheads="1"/>
              </p:cNvSpPr>
              <p:nvPr/>
            </p:nvSpPr>
            <p:spPr bwMode="auto">
              <a:xfrm>
                <a:off x="627" y="981"/>
                <a:ext cx="6" cy="2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34" name="Rectangle 58"/>
              <p:cNvSpPr>
                <a:spLocks noChangeArrowheads="1"/>
              </p:cNvSpPr>
              <p:nvPr/>
            </p:nvSpPr>
            <p:spPr bwMode="auto">
              <a:xfrm>
                <a:off x="829" y="981"/>
                <a:ext cx="6" cy="2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35" name="Rectangle 59"/>
              <p:cNvSpPr>
                <a:spLocks noChangeArrowheads="1"/>
              </p:cNvSpPr>
              <p:nvPr/>
            </p:nvSpPr>
            <p:spPr bwMode="auto">
              <a:xfrm>
                <a:off x="1875" y="981"/>
                <a:ext cx="6" cy="2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36" name="Rectangle 60"/>
              <p:cNvSpPr>
                <a:spLocks noChangeArrowheads="1"/>
              </p:cNvSpPr>
              <p:nvPr/>
            </p:nvSpPr>
            <p:spPr bwMode="auto">
              <a:xfrm>
                <a:off x="2599" y="981"/>
                <a:ext cx="7" cy="2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37" name="Rectangle 61"/>
              <p:cNvSpPr>
                <a:spLocks noChangeArrowheads="1"/>
              </p:cNvSpPr>
              <p:nvPr/>
            </p:nvSpPr>
            <p:spPr bwMode="auto">
              <a:xfrm>
                <a:off x="3301" y="981"/>
                <a:ext cx="7" cy="2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38" name="Rectangle 62"/>
              <p:cNvSpPr>
                <a:spLocks noChangeArrowheads="1"/>
              </p:cNvSpPr>
              <p:nvPr/>
            </p:nvSpPr>
            <p:spPr bwMode="auto">
              <a:xfrm>
                <a:off x="5056" y="981"/>
                <a:ext cx="6" cy="2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39" name="Rectangle 63"/>
              <p:cNvSpPr>
                <a:spLocks noChangeArrowheads="1"/>
              </p:cNvSpPr>
              <p:nvPr/>
            </p:nvSpPr>
            <p:spPr bwMode="auto">
              <a:xfrm>
                <a:off x="701" y="1291"/>
                <a:ext cx="128"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dirty="0">
                    <a:ln>
                      <a:noFill/>
                    </a:ln>
                    <a:solidFill>
                      <a:srgbClr val="000000"/>
                    </a:solidFill>
                    <a:effectLst/>
                    <a:latin typeface="Calibri" pitchFamily="34" charset="0"/>
                    <a:cs typeface="Arial" pitchFamily="34" charset="0"/>
                  </a:rPr>
                  <a:t>6</a:t>
                </a: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
            <p:nvSpPr>
              <p:cNvPr id="24640" name="Rectangle 64"/>
              <p:cNvSpPr>
                <a:spLocks noChangeArrowheads="1"/>
              </p:cNvSpPr>
              <p:nvPr/>
            </p:nvSpPr>
            <p:spPr bwMode="auto">
              <a:xfrm>
                <a:off x="761" y="129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41" name="Rectangle 65"/>
              <p:cNvSpPr>
                <a:spLocks noChangeArrowheads="1"/>
              </p:cNvSpPr>
              <p:nvPr/>
            </p:nvSpPr>
            <p:spPr bwMode="auto">
              <a:xfrm>
                <a:off x="904" y="1291"/>
                <a:ext cx="977"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Представницький</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642" name="Rectangle 66"/>
              <p:cNvSpPr>
                <a:spLocks noChangeArrowheads="1"/>
              </p:cNvSpPr>
              <p:nvPr/>
            </p:nvSpPr>
            <p:spPr bwMode="auto">
              <a:xfrm>
                <a:off x="1805" y="129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43" name="Rectangle 67"/>
              <p:cNvSpPr>
                <a:spLocks noChangeArrowheads="1"/>
              </p:cNvSpPr>
              <p:nvPr/>
            </p:nvSpPr>
            <p:spPr bwMode="auto">
              <a:xfrm>
                <a:off x="627" y="1185"/>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44" name="Rectangle 68"/>
              <p:cNvSpPr>
                <a:spLocks noChangeArrowheads="1"/>
              </p:cNvSpPr>
              <p:nvPr/>
            </p:nvSpPr>
            <p:spPr bwMode="auto">
              <a:xfrm>
                <a:off x="633" y="1185"/>
                <a:ext cx="19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45" name="Rectangle 69"/>
              <p:cNvSpPr>
                <a:spLocks noChangeArrowheads="1"/>
              </p:cNvSpPr>
              <p:nvPr/>
            </p:nvSpPr>
            <p:spPr bwMode="auto">
              <a:xfrm>
                <a:off x="829" y="1185"/>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46" name="Rectangle 70"/>
              <p:cNvSpPr>
                <a:spLocks noChangeArrowheads="1"/>
              </p:cNvSpPr>
              <p:nvPr/>
            </p:nvSpPr>
            <p:spPr bwMode="auto">
              <a:xfrm>
                <a:off x="835" y="1185"/>
                <a:ext cx="1040"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47" name="Rectangle 71"/>
              <p:cNvSpPr>
                <a:spLocks noChangeArrowheads="1"/>
              </p:cNvSpPr>
              <p:nvPr/>
            </p:nvSpPr>
            <p:spPr bwMode="auto">
              <a:xfrm>
                <a:off x="1875" y="1185"/>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48" name="Rectangle 72"/>
              <p:cNvSpPr>
                <a:spLocks noChangeArrowheads="1"/>
              </p:cNvSpPr>
              <p:nvPr/>
            </p:nvSpPr>
            <p:spPr bwMode="auto">
              <a:xfrm>
                <a:off x="2599" y="1185"/>
                <a:ext cx="7"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49" name="Rectangle 73"/>
              <p:cNvSpPr>
                <a:spLocks noChangeArrowheads="1"/>
              </p:cNvSpPr>
              <p:nvPr/>
            </p:nvSpPr>
            <p:spPr bwMode="auto">
              <a:xfrm>
                <a:off x="3301" y="1185"/>
                <a:ext cx="7"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50" name="Rectangle 74"/>
              <p:cNvSpPr>
                <a:spLocks noChangeArrowheads="1"/>
              </p:cNvSpPr>
              <p:nvPr/>
            </p:nvSpPr>
            <p:spPr bwMode="auto">
              <a:xfrm>
                <a:off x="5056" y="1185"/>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51" name="Rectangle 75"/>
              <p:cNvSpPr>
                <a:spLocks noChangeArrowheads="1"/>
              </p:cNvSpPr>
              <p:nvPr/>
            </p:nvSpPr>
            <p:spPr bwMode="auto">
              <a:xfrm>
                <a:off x="627" y="1191"/>
                <a:ext cx="6" cy="40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52" name="Rectangle 76"/>
              <p:cNvSpPr>
                <a:spLocks noChangeArrowheads="1"/>
              </p:cNvSpPr>
              <p:nvPr/>
            </p:nvSpPr>
            <p:spPr bwMode="auto">
              <a:xfrm>
                <a:off x="829" y="1191"/>
                <a:ext cx="6" cy="40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53" name="Rectangle 77"/>
              <p:cNvSpPr>
                <a:spLocks noChangeArrowheads="1"/>
              </p:cNvSpPr>
              <p:nvPr/>
            </p:nvSpPr>
            <p:spPr bwMode="auto">
              <a:xfrm>
                <a:off x="1875" y="1191"/>
                <a:ext cx="6" cy="40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54" name="Rectangle 78"/>
              <p:cNvSpPr>
                <a:spLocks noChangeArrowheads="1"/>
              </p:cNvSpPr>
              <p:nvPr/>
            </p:nvSpPr>
            <p:spPr bwMode="auto">
              <a:xfrm>
                <a:off x="2599" y="1191"/>
                <a:ext cx="7" cy="40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55" name="Rectangle 79"/>
              <p:cNvSpPr>
                <a:spLocks noChangeArrowheads="1"/>
              </p:cNvSpPr>
              <p:nvPr/>
            </p:nvSpPr>
            <p:spPr bwMode="auto">
              <a:xfrm>
                <a:off x="3301" y="1191"/>
                <a:ext cx="7" cy="40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56" name="Rectangle 80"/>
              <p:cNvSpPr>
                <a:spLocks noChangeArrowheads="1"/>
              </p:cNvSpPr>
              <p:nvPr/>
            </p:nvSpPr>
            <p:spPr bwMode="auto">
              <a:xfrm>
                <a:off x="5056" y="1191"/>
                <a:ext cx="6" cy="40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57" name="Rectangle 81"/>
              <p:cNvSpPr>
                <a:spLocks noChangeArrowheads="1"/>
              </p:cNvSpPr>
              <p:nvPr/>
            </p:nvSpPr>
            <p:spPr bwMode="auto">
              <a:xfrm>
                <a:off x="701" y="1601"/>
                <a:ext cx="66"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a:ln>
                      <a:noFill/>
                    </a:ln>
                    <a:solidFill>
                      <a:srgbClr val="000000"/>
                    </a:solidFill>
                    <a:effectLst/>
                    <a:latin typeface="Calibri" pitchFamily="34" charset="0"/>
                    <a:cs typeface="Arial" pitchFamily="34" charset="0"/>
                  </a:rPr>
                  <a:t>5</a:t>
                </a:r>
                <a:endParaRPr kumimoji="0" lang="uk-UA" sz="1600" b="0" i="0" u="none" strike="noStrike" cap="none" normalizeH="0" baseline="0">
                  <a:ln>
                    <a:noFill/>
                  </a:ln>
                  <a:solidFill>
                    <a:schemeClr val="tx1"/>
                  </a:solidFill>
                  <a:effectLst/>
                  <a:latin typeface="Arial" pitchFamily="34" charset="0"/>
                  <a:cs typeface="Arial" pitchFamily="34" charset="0"/>
                </a:endParaRPr>
              </a:p>
            </p:txBody>
          </p:sp>
          <p:sp>
            <p:nvSpPr>
              <p:cNvPr id="24658" name="Rectangle 82"/>
              <p:cNvSpPr>
                <a:spLocks noChangeArrowheads="1"/>
              </p:cNvSpPr>
              <p:nvPr/>
            </p:nvSpPr>
            <p:spPr bwMode="auto">
              <a:xfrm>
                <a:off x="761" y="160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59" name="Rectangle 83"/>
              <p:cNvSpPr>
                <a:spLocks noChangeArrowheads="1"/>
              </p:cNvSpPr>
              <p:nvPr/>
            </p:nvSpPr>
            <p:spPr bwMode="auto">
              <a:xfrm>
                <a:off x="1084" y="1601"/>
                <a:ext cx="588"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err="1">
                    <a:ln>
                      <a:noFill/>
                    </a:ln>
                    <a:solidFill>
                      <a:srgbClr val="000000"/>
                    </a:solidFill>
                    <a:effectLst/>
                    <a:latin typeface="Calibri" pitchFamily="34" charset="0"/>
                    <a:cs typeface="Arial" pitchFamily="34" charset="0"/>
                  </a:rPr>
                  <a:t>Сеансовий</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660" name="Rectangle 84"/>
              <p:cNvSpPr>
                <a:spLocks noChangeArrowheads="1"/>
              </p:cNvSpPr>
              <p:nvPr/>
            </p:nvSpPr>
            <p:spPr bwMode="auto">
              <a:xfrm>
                <a:off x="1625" y="160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61" name="Rectangle 85"/>
              <p:cNvSpPr>
                <a:spLocks noChangeArrowheads="1"/>
              </p:cNvSpPr>
              <p:nvPr/>
            </p:nvSpPr>
            <p:spPr bwMode="auto">
              <a:xfrm>
                <a:off x="1963" y="1607"/>
                <a:ext cx="637"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Протоколи</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62" name="Rectangle 86"/>
              <p:cNvSpPr>
                <a:spLocks noChangeArrowheads="1"/>
              </p:cNvSpPr>
              <p:nvPr/>
            </p:nvSpPr>
            <p:spPr bwMode="auto">
              <a:xfrm>
                <a:off x="2512" y="1607"/>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63" name="Rectangle 87"/>
              <p:cNvSpPr>
                <a:spLocks noChangeArrowheads="1"/>
              </p:cNvSpPr>
              <p:nvPr/>
            </p:nvSpPr>
            <p:spPr bwMode="auto">
              <a:xfrm>
                <a:off x="1947" y="1810"/>
                <a:ext cx="669"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середнього</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64" name="Rectangle 88"/>
              <p:cNvSpPr>
                <a:spLocks noChangeArrowheads="1"/>
              </p:cNvSpPr>
              <p:nvPr/>
            </p:nvSpPr>
            <p:spPr bwMode="auto">
              <a:xfrm>
                <a:off x="2530" y="1810"/>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65" name="Rectangle 89"/>
              <p:cNvSpPr>
                <a:spLocks noChangeArrowheads="1"/>
              </p:cNvSpPr>
              <p:nvPr/>
            </p:nvSpPr>
            <p:spPr bwMode="auto">
              <a:xfrm>
                <a:off x="2106" y="2015"/>
                <a:ext cx="340"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рівня</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66" name="Rectangle 90"/>
              <p:cNvSpPr>
                <a:spLocks noChangeArrowheads="1"/>
              </p:cNvSpPr>
              <p:nvPr/>
            </p:nvSpPr>
            <p:spPr bwMode="auto">
              <a:xfrm>
                <a:off x="2371" y="2015"/>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67" name="Rectangle 91"/>
              <p:cNvSpPr>
                <a:spLocks noChangeArrowheads="1"/>
              </p:cNvSpPr>
              <p:nvPr/>
            </p:nvSpPr>
            <p:spPr bwMode="auto">
              <a:xfrm>
                <a:off x="627" y="1593"/>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68" name="Rectangle 92"/>
              <p:cNvSpPr>
                <a:spLocks noChangeArrowheads="1"/>
              </p:cNvSpPr>
              <p:nvPr/>
            </p:nvSpPr>
            <p:spPr bwMode="auto">
              <a:xfrm>
                <a:off x="633" y="1593"/>
                <a:ext cx="19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69" name="Rectangle 93"/>
              <p:cNvSpPr>
                <a:spLocks noChangeArrowheads="1"/>
              </p:cNvSpPr>
              <p:nvPr/>
            </p:nvSpPr>
            <p:spPr bwMode="auto">
              <a:xfrm>
                <a:off x="829" y="1593"/>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70" name="Rectangle 94"/>
              <p:cNvSpPr>
                <a:spLocks noChangeArrowheads="1"/>
              </p:cNvSpPr>
              <p:nvPr/>
            </p:nvSpPr>
            <p:spPr bwMode="auto">
              <a:xfrm>
                <a:off x="835" y="1593"/>
                <a:ext cx="1040"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71" name="Rectangle 95"/>
              <p:cNvSpPr>
                <a:spLocks noChangeArrowheads="1"/>
              </p:cNvSpPr>
              <p:nvPr/>
            </p:nvSpPr>
            <p:spPr bwMode="auto">
              <a:xfrm>
                <a:off x="1875" y="1593"/>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72" name="Rectangle 96"/>
              <p:cNvSpPr>
                <a:spLocks noChangeArrowheads="1"/>
              </p:cNvSpPr>
              <p:nvPr/>
            </p:nvSpPr>
            <p:spPr bwMode="auto">
              <a:xfrm>
                <a:off x="1881" y="1593"/>
                <a:ext cx="718"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73" name="Rectangle 97"/>
              <p:cNvSpPr>
                <a:spLocks noChangeArrowheads="1"/>
              </p:cNvSpPr>
              <p:nvPr/>
            </p:nvSpPr>
            <p:spPr bwMode="auto">
              <a:xfrm>
                <a:off x="2599" y="1593"/>
                <a:ext cx="7"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74" name="Rectangle 98"/>
              <p:cNvSpPr>
                <a:spLocks noChangeArrowheads="1"/>
              </p:cNvSpPr>
              <p:nvPr/>
            </p:nvSpPr>
            <p:spPr bwMode="auto">
              <a:xfrm>
                <a:off x="3301" y="1593"/>
                <a:ext cx="7"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75" name="Rectangle 99"/>
              <p:cNvSpPr>
                <a:spLocks noChangeArrowheads="1"/>
              </p:cNvSpPr>
              <p:nvPr/>
            </p:nvSpPr>
            <p:spPr bwMode="auto">
              <a:xfrm>
                <a:off x="5056" y="1593"/>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76" name="Rectangle 100"/>
              <p:cNvSpPr>
                <a:spLocks noChangeArrowheads="1"/>
              </p:cNvSpPr>
              <p:nvPr/>
            </p:nvSpPr>
            <p:spPr bwMode="auto">
              <a:xfrm>
                <a:off x="627" y="1599"/>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77" name="Rectangle 101"/>
              <p:cNvSpPr>
                <a:spLocks noChangeArrowheads="1"/>
              </p:cNvSpPr>
              <p:nvPr/>
            </p:nvSpPr>
            <p:spPr bwMode="auto">
              <a:xfrm>
                <a:off x="829" y="1599"/>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78" name="Rectangle 102"/>
              <p:cNvSpPr>
                <a:spLocks noChangeArrowheads="1"/>
              </p:cNvSpPr>
              <p:nvPr/>
            </p:nvSpPr>
            <p:spPr bwMode="auto">
              <a:xfrm>
                <a:off x="1875" y="1599"/>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79" name="Rectangle 103"/>
              <p:cNvSpPr>
                <a:spLocks noChangeArrowheads="1"/>
              </p:cNvSpPr>
              <p:nvPr/>
            </p:nvSpPr>
            <p:spPr bwMode="auto">
              <a:xfrm>
                <a:off x="2599" y="1599"/>
                <a:ext cx="7"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80" name="Rectangle 104"/>
              <p:cNvSpPr>
                <a:spLocks noChangeArrowheads="1"/>
              </p:cNvSpPr>
              <p:nvPr/>
            </p:nvSpPr>
            <p:spPr bwMode="auto">
              <a:xfrm>
                <a:off x="3301" y="1599"/>
                <a:ext cx="7"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81" name="Rectangle 105"/>
              <p:cNvSpPr>
                <a:spLocks noChangeArrowheads="1"/>
              </p:cNvSpPr>
              <p:nvPr/>
            </p:nvSpPr>
            <p:spPr bwMode="auto">
              <a:xfrm>
                <a:off x="5056" y="1599"/>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82" name="Rectangle 106"/>
              <p:cNvSpPr>
                <a:spLocks noChangeArrowheads="1"/>
              </p:cNvSpPr>
              <p:nvPr/>
            </p:nvSpPr>
            <p:spPr bwMode="auto">
              <a:xfrm>
                <a:off x="701" y="1810"/>
                <a:ext cx="128"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dirty="0">
                    <a:ln>
                      <a:noFill/>
                    </a:ln>
                    <a:solidFill>
                      <a:srgbClr val="000000"/>
                    </a:solidFill>
                    <a:effectLst/>
                    <a:latin typeface="Calibri" pitchFamily="34" charset="0"/>
                    <a:cs typeface="Arial" pitchFamily="34" charset="0"/>
                  </a:rPr>
                  <a:t>4</a:t>
                </a: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
            <p:nvSpPr>
              <p:cNvPr id="24683" name="Rectangle 107"/>
              <p:cNvSpPr>
                <a:spLocks noChangeArrowheads="1"/>
              </p:cNvSpPr>
              <p:nvPr/>
            </p:nvSpPr>
            <p:spPr bwMode="auto">
              <a:xfrm>
                <a:off x="761" y="1810"/>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84" name="Rectangle 108"/>
              <p:cNvSpPr>
                <a:spLocks noChangeArrowheads="1"/>
              </p:cNvSpPr>
              <p:nvPr/>
            </p:nvSpPr>
            <p:spPr bwMode="auto">
              <a:xfrm>
                <a:off x="997" y="1810"/>
                <a:ext cx="768"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Транспортний</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685" name="Rectangle 109"/>
              <p:cNvSpPr>
                <a:spLocks noChangeArrowheads="1"/>
              </p:cNvSpPr>
              <p:nvPr/>
            </p:nvSpPr>
            <p:spPr bwMode="auto">
              <a:xfrm>
                <a:off x="1712" y="1810"/>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86" name="Rectangle 110"/>
              <p:cNvSpPr>
                <a:spLocks noChangeArrowheads="1"/>
              </p:cNvSpPr>
              <p:nvPr/>
            </p:nvSpPr>
            <p:spPr bwMode="auto">
              <a:xfrm>
                <a:off x="4179" y="1810"/>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687" name="Rectangle 111"/>
              <p:cNvSpPr>
                <a:spLocks noChangeArrowheads="1"/>
              </p:cNvSpPr>
              <p:nvPr/>
            </p:nvSpPr>
            <p:spPr bwMode="auto">
              <a:xfrm>
                <a:off x="627" y="1804"/>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88" name="Rectangle 112"/>
              <p:cNvSpPr>
                <a:spLocks noChangeArrowheads="1"/>
              </p:cNvSpPr>
              <p:nvPr/>
            </p:nvSpPr>
            <p:spPr bwMode="auto">
              <a:xfrm>
                <a:off x="633" y="1804"/>
                <a:ext cx="19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89" name="Rectangle 113"/>
              <p:cNvSpPr>
                <a:spLocks noChangeArrowheads="1"/>
              </p:cNvSpPr>
              <p:nvPr/>
            </p:nvSpPr>
            <p:spPr bwMode="auto">
              <a:xfrm>
                <a:off x="829" y="1804"/>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90" name="Rectangle 114"/>
              <p:cNvSpPr>
                <a:spLocks noChangeArrowheads="1"/>
              </p:cNvSpPr>
              <p:nvPr/>
            </p:nvSpPr>
            <p:spPr bwMode="auto">
              <a:xfrm>
                <a:off x="835" y="1804"/>
                <a:ext cx="1040"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91" name="Rectangle 115"/>
              <p:cNvSpPr>
                <a:spLocks noChangeArrowheads="1"/>
              </p:cNvSpPr>
              <p:nvPr/>
            </p:nvSpPr>
            <p:spPr bwMode="auto">
              <a:xfrm>
                <a:off x="1875" y="1804"/>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92" name="Rectangle 116"/>
              <p:cNvSpPr>
                <a:spLocks noChangeArrowheads="1"/>
              </p:cNvSpPr>
              <p:nvPr/>
            </p:nvSpPr>
            <p:spPr bwMode="auto">
              <a:xfrm>
                <a:off x="2599" y="1804"/>
                <a:ext cx="7"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93" name="Rectangle 117"/>
              <p:cNvSpPr>
                <a:spLocks noChangeArrowheads="1"/>
              </p:cNvSpPr>
              <p:nvPr/>
            </p:nvSpPr>
            <p:spPr bwMode="auto">
              <a:xfrm>
                <a:off x="3301" y="1804"/>
                <a:ext cx="7"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94" name="Rectangle 118"/>
              <p:cNvSpPr>
                <a:spLocks noChangeArrowheads="1"/>
              </p:cNvSpPr>
              <p:nvPr/>
            </p:nvSpPr>
            <p:spPr bwMode="auto">
              <a:xfrm>
                <a:off x="3308" y="1804"/>
                <a:ext cx="1748"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95" name="Rectangle 119"/>
              <p:cNvSpPr>
                <a:spLocks noChangeArrowheads="1"/>
              </p:cNvSpPr>
              <p:nvPr/>
            </p:nvSpPr>
            <p:spPr bwMode="auto">
              <a:xfrm>
                <a:off x="5056" y="1804"/>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96" name="Rectangle 120"/>
              <p:cNvSpPr>
                <a:spLocks noChangeArrowheads="1"/>
              </p:cNvSpPr>
              <p:nvPr/>
            </p:nvSpPr>
            <p:spPr bwMode="auto">
              <a:xfrm>
                <a:off x="627" y="1810"/>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97" name="Rectangle 121"/>
              <p:cNvSpPr>
                <a:spLocks noChangeArrowheads="1"/>
              </p:cNvSpPr>
              <p:nvPr/>
            </p:nvSpPr>
            <p:spPr bwMode="auto">
              <a:xfrm>
                <a:off x="829" y="1810"/>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98" name="Rectangle 122"/>
              <p:cNvSpPr>
                <a:spLocks noChangeArrowheads="1"/>
              </p:cNvSpPr>
              <p:nvPr/>
            </p:nvSpPr>
            <p:spPr bwMode="auto">
              <a:xfrm>
                <a:off x="1875" y="1810"/>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699" name="Rectangle 123"/>
              <p:cNvSpPr>
                <a:spLocks noChangeArrowheads="1"/>
              </p:cNvSpPr>
              <p:nvPr/>
            </p:nvSpPr>
            <p:spPr bwMode="auto">
              <a:xfrm>
                <a:off x="2599" y="1810"/>
                <a:ext cx="7"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00" name="Rectangle 124"/>
              <p:cNvSpPr>
                <a:spLocks noChangeArrowheads="1"/>
              </p:cNvSpPr>
              <p:nvPr/>
            </p:nvSpPr>
            <p:spPr bwMode="auto">
              <a:xfrm>
                <a:off x="3301" y="1810"/>
                <a:ext cx="7"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01" name="Rectangle 125"/>
              <p:cNvSpPr>
                <a:spLocks noChangeArrowheads="1"/>
              </p:cNvSpPr>
              <p:nvPr/>
            </p:nvSpPr>
            <p:spPr bwMode="auto">
              <a:xfrm>
                <a:off x="5056" y="1810"/>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02" name="Rectangle 126"/>
              <p:cNvSpPr>
                <a:spLocks noChangeArrowheads="1"/>
              </p:cNvSpPr>
              <p:nvPr/>
            </p:nvSpPr>
            <p:spPr bwMode="auto">
              <a:xfrm>
                <a:off x="701" y="2021"/>
                <a:ext cx="128"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dirty="0">
                    <a:ln>
                      <a:noFill/>
                    </a:ln>
                    <a:solidFill>
                      <a:srgbClr val="000000"/>
                    </a:solidFill>
                    <a:effectLst/>
                    <a:latin typeface="Calibri" pitchFamily="34" charset="0"/>
                    <a:cs typeface="Arial" pitchFamily="34" charset="0"/>
                  </a:rPr>
                  <a:t>3</a:t>
                </a: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
            <p:nvSpPr>
              <p:cNvPr id="24703" name="Rectangle 127"/>
              <p:cNvSpPr>
                <a:spLocks noChangeArrowheads="1"/>
              </p:cNvSpPr>
              <p:nvPr/>
            </p:nvSpPr>
            <p:spPr bwMode="auto">
              <a:xfrm>
                <a:off x="761" y="202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04" name="Rectangle 128"/>
              <p:cNvSpPr>
                <a:spLocks noChangeArrowheads="1"/>
              </p:cNvSpPr>
              <p:nvPr/>
            </p:nvSpPr>
            <p:spPr bwMode="auto">
              <a:xfrm>
                <a:off x="1076" y="2021"/>
                <a:ext cx="602"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Мережний</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705" name="Rectangle 129"/>
              <p:cNvSpPr>
                <a:spLocks noChangeArrowheads="1"/>
              </p:cNvSpPr>
              <p:nvPr/>
            </p:nvSpPr>
            <p:spPr bwMode="auto">
              <a:xfrm>
                <a:off x="1631" y="202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06" name="Rectangle 130"/>
              <p:cNvSpPr>
                <a:spLocks noChangeArrowheads="1"/>
              </p:cNvSpPr>
              <p:nvPr/>
            </p:nvSpPr>
            <p:spPr bwMode="auto">
              <a:xfrm>
                <a:off x="3436" y="2330"/>
                <a:ext cx="1424" cy="15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err="1">
                    <a:ln>
                      <a:noFill/>
                    </a:ln>
                    <a:solidFill>
                      <a:srgbClr val="000000"/>
                    </a:solidFill>
                    <a:effectLst/>
                    <a:latin typeface="Calibri" pitchFamily="34" charset="0"/>
                    <a:cs typeface="Arial" pitchFamily="34" charset="0"/>
                  </a:rPr>
                  <a:t>Мережно</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707" name="Rectangle 131"/>
              <p:cNvSpPr>
                <a:spLocks noChangeArrowheads="1"/>
              </p:cNvSpPr>
              <p:nvPr/>
            </p:nvSpPr>
            <p:spPr bwMode="auto">
              <a:xfrm>
                <a:off x="3925" y="2330"/>
                <a:ext cx="10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08" name="Rectangle 132"/>
              <p:cNvSpPr>
                <a:spLocks noChangeArrowheads="1"/>
              </p:cNvSpPr>
              <p:nvPr/>
            </p:nvSpPr>
            <p:spPr bwMode="auto">
              <a:xfrm>
                <a:off x="3961" y="2330"/>
                <a:ext cx="1041"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залежні протоколи</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709" name="Rectangle 133"/>
              <p:cNvSpPr>
                <a:spLocks noChangeArrowheads="1"/>
              </p:cNvSpPr>
              <p:nvPr/>
            </p:nvSpPr>
            <p:spPr bwMode="auto">
              <a:xfrm>
                <a:off x="4924" y="2330"/>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10" name="Rectangle 134"/>
              <p:cNvSpPr>
                <a:spLocks noChangeArrowheads="1"/>
              </p:cNvSpPr>
              <p:nvPr/>
            </p:nvSpPr>
            <p:spPr bwMode="auto">
              <a:xfrm>
                <a:off x="627" y="2015"/>
                <a:ext cx="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11" name="Rectangle 135"/>
              <p:cNvSpPr>
                <a:spLocks noChangeArrowheads="1"/>
              </p:cNvSpPr>
              <p:nvPr/>
            </p:nvSpPr>
            <p:spPr bwMode="auto">
              <a:xfrm>
                <a:off x="633" y="2015"/>
                <a:ext cx="19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12" name="Rectangle 136"/>
              <p:cNvSpPr>
                <a:spLocks noChangeArrowheads="1"/>
              </p:cNvSpPr>
              <p:nvPr/>
            </p:nvSpPr>
            <p:spPr bwMode="auto">
              <a:xfrm>
                <a:off x="829" y="2015"/>
                <a:ext cx="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13" name="Rectangle 137"/>
              <p:cNvSpPr>
                <a:spLocks noChangeArrowheads="1"/>
              </p:cNvSpPr>
              <p:nvPr/>
            </p:nvSpPr>
            <p:spPr bwMode="auto">
              <a:xfrm>
                <a:off x="835" y="2015"/>
                <a:ext cx="1040"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14" name="Rectangle 138"/>
              <p:cNvSpPr>
                <a:spLocks noChangeArrowheads="1"/>
              </p:cNvSpPr>
              <p:nvPr/>
            </p:nvSpPr>
            <p:spPr bwMode="auto">
              <a:xfrm>
                <a:off x="1875" y="2015"/>
                <a:ext cx="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15" name="Rectangle 139"/>
              <p:cNvSpPr>
                <a:spLocks noChangeArrowheads="1"/>
              </p:cNvSpPr>
              <p:nvPr/>
            </p:nvSpPr>
            <p:spPr bwMode="auto">
              <a:xfrm>
                <a:off x="2599" y="2015"/>
                <a:ext cx="7"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16" name="Rectangle 140"/>
              <p:cNvSpPr>
                <a:spLocks noChangeArrowheads="1"/>
              </p:cNvSpPr>
              <p:nvPr/>
            </p:nvSpPr>
            <p:spPr bwMode="auto">
              <a:xfrm>
                <a:off x="3301" y="2015"/>
                <a:ext cx="7"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18" name="Rectangle 142"/>
              <p:cNvSpPr>
                <a:spLocks noChangeArrowheads="1"/>
              </p:cNvSpPr>
              <p:nvPr/>
            </p:nvSpPr>
            <p:spPr bwMode="auto">
              <a:xfrm>
                <a:off x="5056" y="2015"/>
                <a:ext cx="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19" name="Rectangle 143"/>
              <p:cNvSpPr>
                <a:spLocks noChangeArrowheads="1"/>
              </p:cNvSpPr>
              <p:nvPr/>
            </p:nvSpPr>
            <p:spPr bwMode="auto">
              <a:xfrm>
                <a:off x="627" y="2020"/>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20" name="Rectangle 144"/>
              <p:cNvSpPr>
                <a:spLocks noChangeArrowheads="1"/>
              </p:cNvSpPr>
              <p:nvPr/>
            </p:nvSpPr>
            <p:spPr bwMode="auto">
              <a:xfrm>
                <a:off x="829" y="2020"/>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21" name="Rectangle 145"/>
              <p:cNvSpPr>
                <a:spLocks noChangeArrowheads="1"/>
              </p:cNvSpPr>
              <p:nvPr/>
            </p:nvSpPr>
            <p:spPr bwMode="auto">
              <a:xfrm>
                <a:off x="1875" y="2020"/>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22" name="Rectangle 146"/>
              <p:cNvSpPr>
                <a:spLocks noChangeArrowheads="1"/>
              </p:cNvSpPr>
              <p:nvPr/>
            </p:nvSpPr>
            <p:spPr bwMode="auto">
              <a:xfrm>
                <a:off x="2599" y="2020"/>
                <a:ext cx="7"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23" name="Rectangle 147"/>
              <p:cNvSpPr>
                <a:spLocks noChangeArrowheads="1"/>
              </p:cNvSpPr>
              <p:nvPr/>
            </p:nvSpPr>
            <p:spPr bwMode="auto">
              <a:xfrm>
                <a:off x="3301" y="2020"/>
                <a:ext cx="7"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24" name="Rectangle 148"/>
              <p:cNvSpPr>
                <a:spLocks noChangeArrowheads="1"/>
              </p:cNvSpPr>
              <p:nvPr/>
            </p:nvSpPr>
            <p:spPr bwMode="auto">
              <a:xfrm>
                <a:off x="5056" y="2020"/>
                <a:ext cx="6" cy="20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25" name="Rectangle 149"/>
              <p:cNvSpPr>
                <a:spLocks noChangeArrowheads="1"/>
              </p:cNvSpPr>
              <p:nvPr/>
            </p:nvSpPr>
            <p:spPr bwMode="auto">
              <a:xfrm>
                <a:off x="701" y="2231"/>
                <a:ext cx="128"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dirty="0">
                    <a:ln>
                      <a:noFill/>
                    </a:ln>
                    <a:solidFill>
                      <a:srgbClr val="000000"/>
                    </a:solidFill>
                    <a:effectLst/>
                    <a:latin typeface="Calibri" pitchFamily="34" charset="0"/>
                    <a:cs typeface="Arial" pitchFamily="34" charset="0"/>
                  </a:rPr>
                  <a:t>2</a:t>
                </a: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
            <p:nvSpPr>
              <p:cNvPr id="24726" name="Rectangle 150"/>
              <p:cNvSpPr>
                <a:spLocks noChangeArrowheads="1"/>
              </p:cNvSpPr>
              <p:nvPr/>
            </p:nvSpPr>
            <p:spPr bwMode="auto">
              <a:xfrm>
                <a:off x="761" y="223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27" name="Rectangle 151"/>
              <p:cNvSpPr>
                <a:spLocks noChangeArrowheads="1"/>
              </p:cNvSpPr>
              <p:nvPr/>
            </p:nvSpPr>
            <p:spPr bwMode="auto">
              <a:xfrm>
                <a:off x="1079" y="2231"/>
                <a:ext cx="596"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Канальний</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728" name="Rectangle 152"/>
              <p:cNvSpPr>
                <a:spLocks noChangeArrowheads="1"/>
              </p:cNvSpPr>
              <p:nvPr/>
            </p:nvSpPr>
            <p:spPr bwMode="auto">
              <a:xfrm>
                <a:off x="1628" y="223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29" name="Rectangle 153"/>
              <p:cNvSpPr>
                <a:spLocks noChangeArrowheads="1"/>
              </p:cNvSpPr>
              <p:nvPr/>
            </p:nvSpPr>
            <p:spPr bwMode="auto">
              <a:xfrm>
                <a:off x="1963" y="2231"/>
                <a:ext cx="637"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Протоколи</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30" name="Rectangle 154"/>
              <p:cNvSpPr>
                <a:spLocks noChangeArrowheads="1"/>
              </p:cNvSpPr>
              <p:nvPr/>
            </p:nvSpPr>
            <p:spPr bwMode="auto">
              <a:xfrm>
                <a:off x="2512" y="2231"/>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31" name="Rectangle 155"/>
              <p:cNvSpPr>
                <a:spLocks noChangeArrowheads="1"/>
              </p:cNvSpPr>
              <p:nvPr/>
            </p:nvSpPr>
            <p:spPr bwMode="auto">
              <a:xfrm>
                <a:off x="1990" y="2435"/>
                <a:ext cx="28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ниж</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32" name="Rectangle 156"/>
              <p:cNvSpPr>
                <a:spLocks noChangeArrowheads="1"/>
              </p:cNvSpPr>
              <p:nvPr/>
            </p:nvSpPr>
            <p:spPr bwMode="auto">
              <a:xfrm>
                <a:off x="2201" y="2435"/>
                <a:ext cx="362"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нього</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33" name="Rectangle 157"/>
              <p:cNvSpPr>
                <a:spLocks noChangeArrowheads="1"/>
              </p:cNvSpPr>
              <p:nvPr/>
            </p:nvSpPr>
            <p:spPr bwMode="auto">
              <a:xfrm>
                <a:off x="2485" y="2435"/>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34" name="Rectangle 158"/>
              <p:cNvSpPr>
                <a:spLocks noChangeArrowheads="1"/>
              </p:cNvSpPr>
              <p:nvPr/>
            </p:nvSpPr>
            <p:spPr bwMode="auto">
              <a:xfrm>
                <a:off x="2106" y="2640"/>
                <a:ext cx="340"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рівня</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35" name="Rectangle 159"/>
              <p:cNvSpPr>
                <a:spLocks noChangeArrowheads="1"/>
              </p:cNvSpPr>
              <p:nvPr/>
            </p:nvSpPr>
            <p:spPr bwMode="auto">
              <a:xfrm>
                <a:off x="2371" y="2640"/>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36" name="Rectangle 160"/>
              <p:cNvSpPr>
                <a:spLocks noChangeArrowheads="1"/>
              </p:cNvSpPr>
              <p:nvPr/>
            </p:nvSpPr>
            <p:spPr bwMode="auto">
              <a:xfrm>
                <a:off x="2716" y="2435"/>
                <a:ext cx="514"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Апаратна</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737" name="Rectangle 161"/>
              <p:cNvSpPr>
                <a:spLocks noChangeArrowheads="1"/>
              </p:cNvSpPr>
              <p:nvPr/>
            </p:nvSpPr>
            <p:spPr bwMode="auto">
              <a:xfrm>
                <a:off x="3189" y="2435"/>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38" name="Rectangle 162"/>
              <p:cNvSpPr>
                <a:spLocks noChangeArrowheads="1"/>
              </p:cNvSpPr>
              <p:nvPr/>
            </p:nvSpPr>
            <p:spPr bwMode="auto">
              <a:xfrm>
                <a:off x="627" y="2225"/>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39" name="Rectangle 163"/>
              <p:cNvSpPr>
                <a:spLocks noChangeArrowheads="1"/>
              </p:cNvSpPr>
              <p:nvPr/>
            </p:nvSpPr>
            <p:spPr bwMode="auto">
              <a:xfrm>
                <a:off x="633" y="2225"/>
                <a:ext cx="19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40" name="Rectangle 164"/>
              <p:cNvSpPr>
                <a:spLocks noChangeArrowheads="1"/>
              </p:cNvSpPr>
              <p:nvPr/>
            </p:nvSpPr>
            <p:spPr bwMode="auto">
              <a:xfrm>
                <a:off x="829" y="2225"/>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41" name="Rectangle 165"/>
              <p:cNvSpPr>
                <a:spLocks noChangeArrowheads="1"/>
              </p:cNvSpPr>
              <p:nvPr/>
            </p:nvSpPr>
            <p:spPr bwMode="auto">
              <a:xfrm>
                <a:off x="835" y="2225"/>
                <a:ext cx="1040"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42" name="Rectangle 166"/>
              <p:cNvSpPr>
                <a:spLocks noChangeArrowheads="1"/>
              </p:cNvSpPr>
              <p:nvPr/>
            </p:nvSpPr>
            <p:spPr bwMode="auto">
              <a:xfrm>
                <a:off x="1875" y="2225"/>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43" name="Rectangle 167"/>
              <p:cNvSpPr>
                <a:spLocks noChangeArrowheads="1"/>
              </p:cNvSpPr>
              <p:nvPr/>
            </p:nvSpPr>
            <p:spPr bwMode="auto">
              <a:xfrm>
                <a:off x="1881" y="2225"/>
                <a:ext cx="718"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44" name="Rectangle 168"/>
              <p:cNvSpPr>
                <a:spLocks noChangeArrowheads="1"/>
              </p:cNvSpPr>
              <p:nvPr/>
            </p:nvSpPr>
            <p:spPr bwMode="auto">
              <a:xfrm>
                <a:off x="2599" y="2225"/>
                <a:ext cx="7"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45" name="Rectangle 169"/>
              <p:cNvSpPr>
                <a:spLocks noChangeArrowheads="1"/>
              </p:cNvSpPr>
              <p:nvPr/>
            </p:nvSpPr>
            <p:spPr bwMode="auto">
              <a:xfrm>
                <a:off x="2606" y="2225"/>
                <a:ext cx="695"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46" name="Rectangle 170"/>
              <p:cNvSpPr>
                <a:spLocks noChangeArrowheads="1"/>
              </p:cNvSpPr>
              <p:nvPr/>
            </p:nvSpPr>
            <p:spPr bwMode="auto">
              <a:xfrm>
                <a:off x="3301" y="2225"/>
                <a:ext cx="7"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47" name="Rectangle 171"/>
              <p:cNvSpPr>
                <a:spLocks noChangeArrowheads="1"/>
              </p:cNvSpPr>
              <p:nvPr/>
            </p:nvSpPr>
            <p:spPr bwMode="auto">
              <a:xfrm>
                <a:off x="5056" y="2225"/>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48" name="Rectangle 172"/>
              <p:cNvSpPr>
                <a:spLocks noChangeArrowheads="1"/>
              </p:cNvSpPr>
              <p:nvPr/>
            </p:nvSpPr>
            <p:spPr bwMode="auto">
              <a:xfrm>
                <a:off x="627" y="2231"/>
                <a:ext cx="6" cy="2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49" name="Rectangle 173"/>
              <p:cNvSpPr>
                <a:spLocks noChangeArrowheads="1"/>
              </p:cNvSpPr>
              <p:nvPr/>
            </p:nvSpPr>
            <p:spPr bwMode="auto">
              <a:xfrm>
                <a:off x="829" y="2231"/>
                <a:ext cx="6" cy="2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50" name="Rectangle 174"/>
              <p:cNvSpPr>
                <a:spLocks noChangeArrowheads="1"/>
              </p:cNvSpPr>
              <p:nvPr/>
            </p:nvSpPr>
            <p:spPr bwMode="auto">
              <a:xfrm>
                <a:off x="1875" y="2231"/>
                <a:ext cx="6" cy="2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51" name="Rectangle 175"/>
              <p:cNvSpPr>
                <a:spLocks noChangeArrowheads="1"/>
              </p:cNvSpPr>
              <p:nvPr/>
            </p:nvSpPr>
            <p:spPr bwMode="auto">
              <a:xfrm>
                <a:off x="2599" y="2231"/>
                <a:ext cx="7" cy="2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52" name="Rectangle 176"/>
              <p:cNvSpPr>
                <a:spLocks noChangeArrowheads="1"/>
              </p:cNvSpPr>
              <p:nvPr/>
            </p:nvSpPr>
            <p:spPr bwMode="auto">
              <a:xfrm>
                <a:off x="3301" y="2231"/>
                <a:ext cx="7" cy="2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53" name="Rectangle 177"/>
              <p:cNvSpPr>
                <a:spLocks noChangeArrowheads="1"/>
              </p:cNvSpPr>
              <p:nvPr/>
            </p:nvSpPr>
            <p:spPr bwMode="auto">
              <a:xfrm>
                <a:off x="5056" y="2231"/>
                <a:ext cx="6" cy="2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54" name="Rectangle 178"/>
              <p:cNvSpPr>
                <a:spLocks noChangeArrowheads="1"/>
              </p:cNvSpPr>
              <p:nvPr/>
            </p:nvSpPr>
            <p:spPr bwMode="auto">
              <a:xfrm>
                <a:off x="701" y="2540"/>
                <a:ext cx="66"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a:ln>
                      <a:noFill/>
                    </a:ln>
                    <a:solidFill>
                      <a:srgbClr val="000000"/>
                    </a:solidFill>
                    <a:effectLst/>
                    <a:latin typeface="Calibri" pitchFamily="34" charset="0"/>
                    <a:cs typeface="Arial" pitchFamily="34" charset="0"/>
                  </a:rPr>
                  <a:t>1</a:t>
                </a:r>
                <a:endParaRPr kumimoji="0" lang="uk-UA" sz="1600" b="0" i="0" u="none" strike="noStrike" cap="none" normalizeH="0" baseline="0">
                  <a:ln>
                    <a:noFill/>
                  </a:ln>
                  <a:solidFill>
                    <a:schemeClr val="tx1"/>
                  </a:solidFill>
                  <a:effectLst/>
                  <a:latin typeface="Arial" pitchFamily="34" charset="0"/>
                  <a:cs typeface="Arial" pitchFamily="34" charset="0"/>
                </a:endParaRPr>
              </a:p>
            </p:txBody>
          </p:sp>
          <p:sp>
            <p:nvSpPr>
              <p:cNvPr id="24755" name="Rectangle 179"/>
              <p:cNvSpPr>
                <a:spLocks noChangeArrowheads="1"/>
              </p:cNvSpPr>
              <p:nvPr/>
            </p:nvSpPr>
            <p:spPr bwMode="auto">
              <a:xfrm>
                <a:off x="761" y="2540"/>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56" name="Rectangle 180"/>
              <p:cNvSpPr>
                <a:spLocks noChangeArrowheads="1"/>
              </p:cNvSpPr>
              <p:nvPr/>
            </p:nvSpPr>
            <p:spPr bwMode="auto">
              <a:xfrm>
                <a:off x="1119" y="2540"/>
                <a:ext cx="512"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0" u="none" strike="noStrike" cap="none" normalizeH="0" baseline="0" dirty="0">
                    <a:ln>
                      <a:noFill/>
                    </a:ln>
                    <a:solidFill>
                      <a:srgbClr val="000000"/>
                    </a:solidFill>
                    <a:effectLst/>
                    <a:latin typeface="Calibri" pitchFamily="34" charset="0"/>
                    <a:cs typeface="Arial" pitchFamily="34" charset="0"/>
                  </a:rPr>
                  <a:t>Фізичний</a:t>
                </a:r>
                <a:endParaRPr kumimoji="0" lang="uk-UA" sz="1600" b="0" i="0" u="none" strike="noStrike" cap="none" normalizeH="0" baseline="0" dirty="0">
                  <a:ln>
                    <a:noFill/>
                  </a:ln>
                  <a:solidFill>
                    <a:schemeClr val="tx1"/>
                  </a:solidFill>
                  <a:effectLst/>
                  <a:latin typeface="Arial" pitchFamily="34" charset="0"/>
                  <a:cs typeface="Arial" pitchFamily="34" charset="0"/>
                </a:endParaRPr>
              </a:p>
            </p:txBody>
          </p:sp>
          <p:sp>
            <p:nvSpPr>
              <p:cNvPr id="24757" name="Rectangle 181"/>
              <p:cNvSpPr>
                <a:spLocks noChangeArrowheads="1"/>
              </p:cNvSpPr>
              <p:nvPr/>
            </p:nvSpPr>
            <p:spPr bwMode="auto">
              <a:xfrm>
                <a:off x="1590" y="2540"/>
                <a:ext cx="9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a:ln>
                      <a:noFill/>
                    </a:ln>
                    <a:solidFill>
                      <a:srgbClr val="000000"/>
                    </a:solidFill>
                    <a:effectLst/>
                    <a:latin typeface="Calibri"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24758" name="Rectangle 182"/>
              <p:cNvSpPr>
                <a:spLocks noChangeArrowheads="1"/>
              </p:cNvSpPr>
              <p:nvPr/>
            </p:nvSpPr>
            <p:spPr bwMode="auto">
              <a:xfrm>
                <a:off x="627" y="2435"/>
                <a:ext cx="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59" name="Rectangle 183"/>
              <p:cNvSpPr>
                <a:spLocks noChangeArrowheads="1"/>
              </p:cNvSpPr>
              <p:nvPr/>
            </p:nvSpPr>
            <p:spPr bwMode="auto">
              <a:xfrm>
                <a:off x="633" y="2435"/>
                <a:ext cx="19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60" name="Rectangle 184"/>
              <p:cNvSpPr>
                <a:spLocks noChangeArrowheads="1"/>
              </p:cNvSpPr>
              <p:nvPr/>
            </p:nvSpPr>
            <p:spPr bwMode="auto">
              <a:xfrm>
                <a:off x="829" y="2435"/>
                <a:ext cx="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61" name="Rectangle 185"/>
              <p:cNvSpPr>
                <a:spLocks noChangeArrowheads="1"/>
              </p:cNvSpPr>
              <p:nvPr/>
            </p:nvSpPr>
            <p:spPr bwMode="auto">
              <a:xfrm>
                <a:off x="835" y="2435"/>
                <a:ext cx="1040"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62" name="Rectangle 186"/>
              <p:cNvSpPr>
                <a:spLocks noChangeArrowheads="1"/>
              </p:cNvSpPr>
              <p:nvPr/>
            </p:nvSpPr>
            <p:spPr bwMode="auto">
              <a:xfrm>
                <a:off x="1875" y="2435"/>
                <a:ext cx="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63" name="Rectangle 187"/>
              <p:cNvSpPr>
                <a:spLocks noChangeArrowheads="1"/>
              </p:cNvSpPr>
              <p:nvPr/>
            </p:nvSpPr>
            <p:spPr bwMode="auto">
              <a:xfrm>
                <a:off x="2599" y="2435"/>
                <a:ext cx="7"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64" name="Rectangle 188"/>
              <p:cNvSpPr>
                <a:spLocks noChangeArrowheads="1"/>
              </p:cNvSpPr>
              <p:nvPr/>
            </p:nvSpPr>
            <p:spPr bwMode="auto">
              <a:xfrm>
                <a:off x="3301" y="2435"/>
                <a:ext cx="7"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65" name="Rectangle 189"/>
              <p:cNvSpPr>
                <a:spLocks noChangeArrowheads="1"/>
              </p:cNvSpPr>
              <p:nvPr/>
            </p:nvSpPr>
            <p:spPr bwMode="auto">
              <a:xfrm>
                <a:off x="5056" y="2435"/>
                <a:ext cx="6"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66" name="Rectangle 190"/>
              <p:cNvSpPr>
                <a:spLocks noChangeArrowheads="1"/>
              </p:cNvSpPr>
              <p:nvPr/>
            </p:nvSpPr>
            <p:spPr bwMode="auto">
              <a:xfrm>
                <a:off x="627" y="2440"/>
                <a:ext cx="6" cy="4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67" name="Rectangle 191"/>
              <p:cNvSpPr>
                <a:spLocks noChangeArrowheads="1"/>
              </p:cNvSpPr>
              <p:nvPr/>
            </p:nvSpPr>
            <p:spPr bwMode="auto">
              <a:xfrm>
                <a:off x="627" y="2844"/>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68" name="Rectangle 192"/>
              <p:cNvSpPr>
                <a:spLocks noChangeArrowheads="1"/>
              </p:cNvSpPr>
              <p:nvPr/>
            </p:nvSpPr>
            <p:spPr bwMode="auto">
              <a:xfrm>
                <a:off x="627" y="2844"/>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69" name="Rectangle 193"/>
              <p:cNvSpPr>
                <a:spLocks noChangeArrowheads="1"/>
              </p:cNvSpPr>
              <p:nvPr/>
            </p:nvSpPr>
            <p:spPr bwMode="auto">
              <a:xfrm>
                <a:off x="633" y="2844"/>
                <a:ext cx="19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70" name="Rectangle 194"/>
              <p:cNvSpPr>
                <a:spLocks noChangeArrowheads="1"/>
              </p:cNvSpPr>
              <p:nvPr/>
            </p:nvSpPr>
            <p:spPr bwMode="auto">
              <a:xfrm>
                <a:off x="829" y="2440"/>
                <a:ext cx="6" cy="4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71" name="Rectangle 195"/>
              <p:cNvSpPr>
                <a:spLocks noChangeArrowheads="1"/>
              </p:cNvSpPr>
              <p:nvPr/>
            </p:nvSpPr>
            <p:spPr bwMode="auto">
              <a:xfrm>
                <a:off x="829" y="2844"/>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72" name="Rectangle 196"/>
              <p:cNvSpPr>
                <a:spLocks noChangeArrowheads="1"/>
              </p:cNvSpPr>
              <p:nvPr/>
            </p:nvSpPr>
            <p:spPr bwMode="auto">
              <a:xfrm>
                <a:off x="835" y="2844"/>
                <a:ext cx="1040"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73" name="Rectangle 197"/>
              <p:cNvSpPr>
                <a:spLocks noChangeArrowheads="1"/>
              </p:cNvSpPr>
              <p:nvPr/>
            </p:nvSpPr>
            <p:spPr bwMode="auto">
              <a:xfrm>
                <a:off x="1875" y="2440"/>
                <a:ext cx="6" cy="4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74" name="Rectangle 198"/>
              <p:cNvSpPr>
                <a:spLocks noChangeArrowheads="1"/>
              </p:cNvSpPr>
              <p:nvPr/>
            </p:nvSpPr>
            <p:spPr bwMode="auto">
              <a:xfrm>
                <a:off x="1875" y="2844"/>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75" name="Rectangle 199"/>
              <p:cNvSpPr>
                <a:spLocks noChangeArrowheads="1"/>
              </p:cNvSpPr>
              <p:nvPr/>
            </p:nvSpPr>
            <p:spPr bwMode="auto">
              <a:xfrm>
                <a:off x="1881" y="2844"/>
                <a:ext cx="718"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76" name="Rectangle 200"/>
              <p:cNvSpPr>
                <a:spLocks noChangeArrowheads="1"/>
              </p:cNvSpPr>
              <p:nvPr/>
            </p:nvSpPr>
            <p:spPr bwMode="auto">
              <a:xfrm>
                <a:off x="2599" y="2440"/>
                <a:ext cx="7" cy="4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77" name="Rectangle 201"/>
              <p:cNvSpPr>
                <a:spLocks noChangeArrowheads="1"/>
              </p:cNvSpPr>
              <p:nvPr/>
            </p:nvSpPr>
            <p:spPr bwMode="auto">
              <a:xfrm>
                <a:off x="2599" y="2844"/>
                <a:ext cx="7"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78" name="Rectangle 202"/>
              <p:cNvSpPr>
                <a:spLocks noChangeArrowheads="1"/>
              </p:cNvSpPr>
              <p:nvPr/>
            </p:nvSpPr>
            <p:spPr bwMode="auto">
              <a:xfrm>
                <a:off x="2606" y="2844"/>
                <a:ext cx="695"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79" name="Rectangle 203"/>
              <p:cNvSpPr>
                <a:spLocks noChangeArrowheads="1"/>
              </p:cNvSpPr>
              <p:nvPr/>
            </p:nvSpPr>
            <p:spPr bwMode="auto">
              <a:xfrm>
                <a:off x="3301" y="2440"/>
                <a:ext cx="7" cy="4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grpSp>
        <p:sp>
          <p:nvSpPr>
            <p:cNvPr id="24781" name="Rectangle 205"/>
            <p:cNvSpPr>
              <a:spLocks noChangeArrowheads="1"/>
            </p:cNvSpPr>
            <p:nvPr/>
          </p:nvSpPr>
          <p:spPr bwMode="auto">
            <a:xfrm>
              <a:off x="3301" y="2844"/>
              <a:ext cx="7"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82" name="Rectangle 206"/>
            <p:cNvSpPr>
              <a:spLocks noChangeArrowheads="1"/>
            </p:cNvSpPr>
            <p:nvPr/>
          </p:nvSpPr>
          <p:spPr bwMode="auto">
            <a:xfrm>
              <a:off x="3308" y="2844"/>
              <a:ext cx="1748"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83" name="Rectangle 207"/>
            <p:cNvSpPr>
              <a:spLocks noChangeArrowheads="1"/>
            </p:cNvSpPr>
            <p:nvPr/>
          </p:nvSpPr>
          <p:spPr bwMode="auto">
            <a:xfrm>
              <a:off x="5056" y="2440"/>
              <a:ext cx="6" cy="40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84" name="Rectangle 208"/>
            <p:cNvSpPr>
              <a:spLocks noChangeArrowheads="1"/>
            </p:cNvSpPr>
            <p:nvPr/>
          </p:nvSpPr>
          <p:spPr bwMode="auto">
            <a:xfrm>
              <a:off x="5056" y="2844"/>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785" name="Rectangle 209"/>
            <p:cNvSpPr>
              <a:spLocks noChangeArrowheads="1"/>
            </p:cNvSpPr>
            <p:nvPr/>
          </p:nvSpPr>
          <p:spPr bwMode="auto">
            <a:xfrm>
              <a:off x="5056" y="2844"/>
              <a:ext cx="6"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grpSp>
      <p:cxnSp>
        <p:nvCxnSpPr>
          <p:cNvPr id="219" name="Прямая соединительная линия 218"/>
          <p:cNvCxnSpPr/>
          <p:nvPr/>
        </p:nvCxnSpPr>
        <p:spPr bwMode="auto">
          <a:xfrm rot="5400000" flipH="1" flipV="1">
            <a:off x="6606783" y="1751407"/>
            <a:ext cx="1588" cy="2785269"/>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277813"/>
            <a:ext cx="8229600" cy="650857"/>
          </a:xfrm>
        </p:spPr>
        <p:txBody>
          <a:bodyPr/>
          <a:lstStyle/>
          <a:p>
            <a:r>
              <a:rPr lang="uk-UA" dirty="0"/>
              <a:t>Протоколи рівнів моделі OSI</a:t>
            </a:r>
            <a:endParaRPr lang="ru-RU"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4743309D-C9E9-4BB4-9294-7C40A7E88DDA}" type="slidenum">
              <a:rPr lang="ru-RU" altLang="en-US"/>
              <a:pPr/>
              <a:t>54</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23553" name="Rectangle 1"/>
          <p:cNvSpPr>
            <a:spLocks noChangeArrowheads="1"/>
          </p:cNvSpPr>
          <p:nvPr/>
        </p:nvSpPr>
        <p:spPr bwMode="auto">
          <a:xfrm>
            <a:off x="500034" y="1071546"/>
            <a:ext cx="8286808" cy="477053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2000" b="0" i="0" u="none" strike="noStrike" cap="none" normalizeH="0" baseline="0" dirty="0">
                <a:ln>
                  <a:noFill/>
                </a:ln>
                <a:solidFill>
                  <a:schemeClr val="tx1"/>
                </a:solidFill>
                <a:effectLst/>
                <a:latin typeface="+mn-lt"/>
                <a:ea typeface="Calibri" pitchFamily="34" charset="0"/>
                <a:cs typeface="Times New Roman" pitchFamily="18" charset="0"/>
              </a:rPr>
              <a:t>	</a:t>
            </a:r>
            <a:r>
              <a:rPr kumimoji="0" lang="uk-UA" sz="1900" b="0" i="0" u="none" strike="noStrike" cap="none" normalizeH="0" baseline="0" dirty="0">
                <a:ln>
                  <a:noFill/>
                </a:ln>
                <a:solidFill>
                  <a:schemeClr val="tx1"/>
                </a:solidFill>
                <a:effectLst/>
                <a:latin typeface="+mn-lt"/>
                <a:ea typeface="Calibri" pitchFamily="34" charset="0"/>
                <a:cs typeface="Times New Roman" pitchFamily="18" charset="0"/>
              </a:rPr>
              <a:t>Три верхні рівні </a:t>
            </a:r>
            <a:r>
              <a:rPr kumimoji="0" lang="uk-UA" sz="1900" b="0" i="1" u="none" strike="noStrike" cap="none" normalizeH="0" baseline="0" dirty="0" err="1">
                <a:ln>
                  <a:noFill/>
                </a:ln>
                <a:solidFill>
                  <a:schemeClr val="tx1"/>
                </a:solidFill>
                <a:effectLst/>
                <a:latin typeface="+mn-lt"/>
                <a:ea typeface="Calibri" pitchFamily="34" charset="0"/>
                <a:cs typeface="Times New Roman" pitchFamily="18" charset="0"/>
              </a:rPr>
              <a:t>сеансовий</a:t>
            </a:r>
            <a:r>
              <a:rPr kumimoji="0" lang="uk-UA" sz="1900" b="0" i="0" u="none" strike="noStrike" cap="none" normalizeH="0" baseline="0" dirty="0">
                <a:ln>
                  <a:noFill/>
                </a:ln>
                <a:solidFill>
                  <a:schemeClr val="tx1"/>
                </a:solidFill>
                <a:effectLst/>
                <a:latin typeface="+mn-lt"/>
                <a:ea typeface="Calibri" pitchFamily="34" charset="0"/>
                <a:cs typeface="Times New Roman" pitchFamily="18" charset="0"/>
              </a:rPr>
              <a:t>, </a:t>
            </a:r>
            <a:r>
              <a:rPr kumimoji="0" lang="uk-UA" sz="1900" b="0" i="1" u="none" strike="noStrike" cap="none" normalizeH="0" baseline="0" dirty="0">
                <a:ln>
                  <a:noFill/>
                </a:ln>
                <a:solidFill>
                  <a:schemeClr val="tx1"/>
                </a:solidFill>
                <a:effectLst/>
                <a:latin typeface="+mn-lt"/>
                <a:ea typeface="Calibri" pitchFamily="34" charset="0"/>
                <a:cs typeface="Times New Roman" pitchFamily="18" charset="0"/>
              </a:rPr>
              <a:t>представлення</a:t>
            </a:r>
            <a:r>
              <a:rPr kumimoji="0" lang="uk-UA" sz="1900" b="0" i="0" u="none" strike="noStrike" cap="none" normalizeH="0" baseline="0" dirty="0">
                <a:ln>
                  <a:noFill/>
                </a:ln>
                <a:solidFill>
                  <a:schemeClr val="tx1"/>
                </a:solidFill>
                <a:effectLst/>
                <a:latin typeface="+mn-lt"/>
                <a:ea typeface="Calibri" pitchFamily="34" charset="0"/>
                <a:cs typeface="Times New Roman" pitchFamily="18" charset="0"/>
              </a:rPr>
              <a:t> і </a:t>
            </a:r>
            <a:r>
              <a:rPr kumimoji="0" lang="uk-UA" sz="1900" b="0" i="1" u="none" strike="noStrike" cap="none" normalizeH="0" baseline="0" dirty="0">
                <a:ln>
                  <a:noFill/>
                </a:ln>
                <a:solidFill>
                  <a:schemeClr val="tx1"/>
                </a:solidFill>
                <a:effectLst/>
                <a:latin typeface="+mn-lt"/>
                <a:ea typeface="Calibri" pitchFamily="34" charset="0"/>
                <a:cs typeface="Times New Roman" pitchFamily="18" charset="0"/>
              </a:rPr>
              <a:t>прикладний</a:t>
            </a:r>
            <a:r>
              <a:rPr kumimoji="0" lang="uk-UA" sz="1900" b="0" i="0" u="none" strike="noStrike" cap="none" normalizeH="0" baseline="0" dirty="0">
                <a:ln>
                  <a:noFill/>
                </a:ln>
                <a:solidFill>
                  <a:schemeClr val="tx1"/>
                </a:solidFill>
                <a:effectLst/>
                <a:latin typeface="+mn-lt"/>
                <a:ea typeface="Calibri" pitchFamily="34" charset="0"/>
                <a:cs typeface="Times New Roman" pitchFamily="18" charset="0"/>
              </a:rPr>
              <a:t> вирішують задачі надання прикладних сервісів на підставі існуючої транспортної підсистеми.</a:t>
            </a:r>
            <a:endParaRPr kumimoji="0" lang="uk-UA" sz="1900" b="0" i="0" u="none" strike="noStrike" cap="none" normalizeH="0" baseline="0" dirty="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sz="1900" b="0" i="0" u="none" strike="noStrike" cap="none" normalizeH="0" baseline="0" dirty="0">
                <a:ln>
                  <a:noFill/>
                </a:ln>
                <a:solidFill>
                  <a:schemeClr val="tx1"/>
                </a:solidFill>
                <a:effectLst/>
                <a:latin typeface="+mn-lt"/>
                <a:ea typeface="Times New Roman" pitchFamily="18" charset="0"/>
                <a:cs typeface="Arial" pitchFamily="34" charset="0"/>
              </a:rPr>
              <a:t>	Вони орієнтовані на застосування і мало залежать від технічних особливостей побудови мережі. На протоколи цих рівнів не впливають жодні зміни в топології мережі, заміна устаткування або перехід на іншу мережну технологію. </a:t>
            </a:r>
          </a:p>
          <a:p>
            <a:r>
              <a:rPr lang="uk-UA" sz="1900" dirty="0">
                <a:latin typeface="+mn-lt"/>
              </a:rPr>
              <a:t>	Транспортний рівень є проміжним, він приховує всі деталі функціонування протоколів нижніх рівнів від протоколів верхніх рівнів. Це дозволяє розробляти застосування, що не залежать від технічних засобів передавання повідомлень, які безпосередньо займаються транспортуванням.</a:t>
            </a:r>
          </a:p>
          <a:p>
            <a:r>
              <a:rPr lang="uk-UA" sz="1900" dirty="0">
                <a:latin typeface="+mn-lt"/>
              </a:rPr>
              <a:t>	Розрізняють протоколи нижнього, середнього і верхнього рівнів, а також стеки протоколів з апаратною та програмною реалізацією.</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xfrm>
            <a:off x="457200" y="277813"/>
            <a:ext cx="8258204" cy="650857"/>
          </a:xfrm>
        </p:spPr>
        <p:txBody>
          <a:bodyPr/>
          <a:lstStyle/>
          <a:p>
            <a:r>
              <a:rPr lang="uk-UA" sz="3000" dirty="0"/>
              <a:t>Системний опис мережевої архітектури</a:t>
            </a:r>
          </a:p>
        </p:txBody>
      </p:sp>
      <p:sp>
        <p:nvSpPr>
          <p:cNvPr id="772099" name="Rectangle 3"/>
          <p:cNvSpPr>
            <a:spLocks noGrp="1" noChangeArrowheads="1"/>
          </p:cNvSpPr>
          <p:nvPr>
            <p:ph idx="1"/>
          </p:nvPr>
        </p:nvSpPr>
        <p:spPr>
          <a:xfrm>
            <a:off x="428596" y="4572007"/>
            <a:ext cx="8229600" cy="1500199"/>
          </a:xfrm>
        </p:spPr>
        <p:txBody>
          <a:bodyPr/>
          <a:lstStyle/>
          <a:p>
            <a:r>
              <a:rPr lang="uk-UA" sz="2400" dirty="0"/>
              <a:t>Сукупність таких моделей будемо називати </a:t>
            </a:r>
            <a:r>
              <a:rPr lang="uk-UA" sz="2400" b="1" i="1" dirty="0"/>
              <a:t>системним описом мережевої архітектури</a:t>
            </a:r>
            <a:endParaRPr lang="uk-UA" sz="2400"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88F23BC5-FB2F-46AF-B838-02046498213E}" type="slidenum">
              <a:rPr lang="ru-RU" altLang="en-US"/>
              <a:pPr/>
              <a:t>55</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descr="image5"/>
          <p:cNvPicPr/>
          <p:nvPr/>
        </p:nvPicPr>
        <p:blipFill>
          <a:blip r:embed="rId3"/>
          <a:srcRect/>
          <a:stretch>
            <a:fillRect/>
          </a:stretch>
        </p:blipFill>
        <p:spPr bwMode="auto">
          <a:xfrm>
            <a:off x="1571604" y="1000109"/>
            <a:ext cx="5857916" cy="3515056"/>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457200" y="277813"/>
            <a:ext cx="8229600" cy="507981"/>
          </a:xfrm>
        </p:spPr>
        <p:txBody>
          <a:bodyPr/>
          <a:lstStyle/>
          <a:p>
            <a:r>
              <a:rPr lang="uk-UA" sz="3000" dirty="0"/>
              <a:t>Системний опис мережевої архітектури</a:t>
            </a:r>
            <a:endParaRPr lang="ru-RU" sz="3000" dirty="0"/>
          </a:p>
        </p:txBody>
      </p:sp>
      <p:sp>
        <p:nvSpPr>
          <p:cNvPr id="773123" name="Rectangle 3"/>
          <p:cNvSpPr>
            <a:spLocks noGrp="1" noChangeArrowheads="1"/>
          </p:cNvSpPr>
          <p:nvPr>
            <p:ph idx="1"/>
          </p:nvPr>
        </p:nvSpPr>
        <p:spPr>
          <a:xfrm>
            <a:off x="457200" y="928670"/>
            <a:ext cx="8229600" cy="5202255"/>
          </a:xfrm>
        </p:spPr>
        <p:txBody>
          <a:bodyPr/>
          <a:lstStyle/>
          <a:p>
            <a:pPr lvl="0"/>
            <a:r>
              <a:rPr lang="uk-UA" sz="2300" b="1" i="1" dirty="0"/>
              <a:t>Топологічна модель -</a:t>
            </a:r>
            <a:r>
              <a:rPr lang="uk-UA" sz="2300" dirty="0"/>
              <a:t> визначає розташування пунктів мережі та ліній зв'язку.</a:t>
            </a:r>
          </a:p>
          <a:p>
            <a:pPr lvl="0"/>
            <a:r>
              <a:rPr lang="uk-UA" sz="2300" b="1" i="1" dirty="0"/>
              <a:t>Фізична модель -</a:t>
            </a:r>
            <a:r>
              <a:rPr lang="uk-UA" sz="2300" dirty="0"/>
              <a:t> відображає фізичні пристрої та програмні засоби, в котрих реалізовано функціональні елементи мережі, фізичні середовища передавання сигналів.</a:t>
            </a:r>
          </a:p>
          <a:p>
            <a:pPr lvl="0"/>
            <a:r>
              <a:rPr lang="uk-UA" sz="2300" b="1" i="1" dirty="0"/>
              <a:t>Організаційна модель -</a:t>
            </a:r>
            <a:r>
              <a:rPr lang="uk-UA" sz="2300" dirty="0"/>
              <a:t> визначає тип, призначення, статус елементів мережі залежно від виконуваних ними функцій;</a:t>
            </a:r>
          </a:p>
          <a:p>
            <a:pPr lvl="0"/>
            <a:r>
              <a:rPr lang="uk-UA" sz="2300" b="1" i="1" dirty="0"/>
              <a:t>Логічна модель -</a:t>
            </a:r>
            <a:r>
              <a:rPr lang="uk-UA" sz="2300" dirty="0"/>
              <a:t> описує роботу мережі на рівні взаємодії мережевих функцій та правил встановлення зв'язку між кінцевими системами, взаємодіючими через телекомунікаційну мережу.</a:t>
            </a:r>
          </a:p>
          <a:p>
            <a:endParaRPr lang="uk-UA" sz="2400" dirty="0"/>
          </a:p>
        </p:txBody>
      </p:sp>
      <p:sp>
        <p:nvSpPr>
          <p:cNvPr id="3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36" name="Номер слайда 5"/>
          <p:cNvSpPr>
            <a:spLocks noGrp="1"/>
          </p:cNvSpPr>
          <p:nvPr>
            <p:ph type="sldNum" sz="quarter" idx="12"/>
          </p:nvPr>
        </p:nvSpPr>
        <p:spPr/>
        <p:txBody>
          <a:bodyPr/>
          <a:lstStyle/>
          <a:p>
            <a:fld id="{A8A87D43-3DCD-4558-9A2B-4D634F3906BC}" type="slidenum">
              <a:rPr lang="ru-RU" altLang="en-US"/>
              <a:pPr/>
              <a:t>56</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457200" y="277813"/>
            <a:ext cx="8229600" cy="650857"/>
          </a:xfrm>
        </p:spPr>
        <p:txBody>
          <a:bodyPr/>
          <a:lstStyle/>
          <a:p>
            <a:r>
              <a:rPr lang="uk-UA" sz="3200" dirty="0"/>
              <a:t>Топологія фізичних зв'язків</a:t>
            </a:r>
            <a:endParaRPr lang="ru-RU" sz="3200" dirty="0"/>
          </a:p>
        </p:txBody>
      </p:sp>
      <p:sp>
        <p:nvSpPr>
          <p:cNvPr id="774147" name="Rectangle 3"/>
          <p:cNvSpPr>
            <a:spLocks noGrp="1" noChangeArrowheads="1"/>
          </p:cNvSpPr>
          <p:nvPr>
            <p:ph idx="1"/>
          </p:nvPr>
        </p:nvSpPr>
        <p:spPr>
          <a:xfrm>
            <a:off x="571472" y="928670"/>
            <a:ext cx="8229600" cy="5143536"/>
          </a:xfrm>
        </p:spPr>
        <p:txBody>
          <a:bodyPr/>
          <a:lstStyle/>
          <a:p>
            <a:r>
              <a:rPr lang="uk-UA" sz="2400" b="1" i="1" dirty="0"/>
              <a:t>Топологією </a:t>
            </a:r>
            <a:r>
              <a:rPr lang="uk-UA" sz="2400" dirty="0"/>
              <a:t>називається структура взаємозв'язків пунктів і з'єднуючих їх ліній</a:t>
            </a:r>
          </a:p>
          <a:p>
            <a:r>
              <a:rPr lang="uk-UA" sz="2400" dirty="0"/>
              <a:t>Розрізняють </a:t>
            </a:r>
            <a:r>
              <a:rPr lang="uk-UA" sz="2400" b="1" i="1" dirty="0"/>
              <a:t>топології фізичних зв'язків і топології логічних зв'язків</a:t>
            </a:r>
            <a:r>
              <a:rPr lang="uk-UA" sz="2400" dirty="0"/>
              <a:t>.</a:t>
            </a:r>
          </a:p>
          <a:p>
            <a:pPr lvl="0"/>
            <a:r>
              <a:rPr lang="uk-UA" sz="2400" b="1" dirty="0"/>
              <a:t>Топологія фізичних зв'язків (Фізична топологія) </a:t>
            </a:r>
            <a:r>
              <a:rPr lang="uk-UA" sz="2400" dirty="0"/>
              <a:t>– це граф, вершинами якого є вузли мережі, а ребрами – фізичні зв’язки між ними (лінії зв’язку).</a:t>
            </a:r>
          </a:p>
          <a:p>
            <a:r>
              <a:rPr lang="uk-UA" sz="2400" dirty="0"/>
              <a:t>Топологія фізичних зв'язків відображає схему з'єднань елементів мережі.</a:t>
            </a:r>
          </a:p>
          <a:p>
            <a:pPr>
              <a:lnSpc>
                <a:spcPct val="90000"/>
              </a:lnSpc>
            </a:pPr>
            <a:endParaRPr lang="ru-RU" dirty="0"/>
          </a:p>
        </p:txBody>
      </p:sp>
      <p:sp>
        <p:nvSpPr>
          <p:cNvPr id="5" name="Нижний колонтитул 4"/>
          <p:cNvSpPr>
            <a:spLocks noGrp="1"/>
          </p:cNvSpPr>
          <p:nvPr>
            <p:ph type="ftr" sz="quarter" idx="11"/>
          </p:nvPr>
        </p:nvSpPr>
        <p:spPr>
          <a:xfrm>
            <a:off x="2843213" y="6248400"/>
            <a:ext cx="4014803"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6C3645EE-6A9D-4E80-BF46-0EEE131E448D}" type="slidenum">
              <a:rPr lang="ru-RU" altLang="en-US"/>
              <a:pPr/>
              <a:t>57</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457200" y="277813"/>
            <a:ext cx="8229600" cy="650857"/>
          </a:xfrm>
        </p:spPr>
        <p:txBody>
          <a:bodyPr/>
          <a:lstStyle/>
          <a:p>
            <a:r>
              <a:rPr lang="uk-UA" sz="3200" dirty="0"/>
              <a:t>Логічна топологія</a:t>
            </a:r>
          </a:p>
        </p:txBody>
      </p:sp>
      <p:sp>
        <p:nvSpPr>
          <p:cNvPr id="781315" name="Rectangle 3"/>
          <p:cNvSpPr>
            <a:spLocks noGrp="1" noChangeArrowheads="1"/>
          </p:cNvSpPr>
          <p:nvPr>
            <p:ph idx="1"/>
          </p:nvPr>
        </p:nvSpPr>
        <p:spPr>
          <a:xfrm>
            <a:off x="428596" y="857232"/>
            <a:ext cx="8229600" cy="3017843"/>
          </a:xfrm>
        </p:spPr>
        <p:txBody>
          <a:bodyPr/>
          <a:lstStyle/>
          <a:p>
            <a:r>
              <a:rPr lang="uk-UA" sz="1800" b="1" dirty="0"/>
              <a:t>Логічна топологія </a:t>
            </a:r>
            <a:r>
              <a:rPr lang="uk-UA" sz="1800" dirty="0"/>
              <a:t>відображає розподіл інформаційних потоків між вузлами </a:t>
            </a:r>
          </a:p>
          <a:p>
            <a:r>
              <a:rPr lang="uk-UA" sz="1800" dirty="0"/>
              <a:t>Фізична і логічна топологія мережі можуть </a:t>
            </a:r>
            <a:r>
              <a:rPr lang="uk-UA" sz="1800" dirty="0" err="1"/>
              <a:t>неспівпадати</a:t>
            </a:r>
            <a:r>
              <a:rPr lang="uk-UA" sz="1800" dirty="0"/>
              <a:t> між собою.</a:t>
            </a:r>
          </a:p>
          <a:p>
            <a:r>
              <a:rPr lang="uk-UA" sz="1800" dirty="0"/>
              <a:t>Фактично логічна топологія визначає алгоритм, згідно із яким мережеві вузли будуть здійснювати доступ до середовище передачі даних</a:t>
            </a:r>
          </a:p>
          <a:p>
            <a:r>
              <a:rPr lang="uk-UA" sz="1800" dirty="0"/>
              <a:t>Для дослідження топологічних особливостей мережі її зручно зобразити у вигляді графа.</a:t>
            </a:r>
          </a:p>
          <a:p>
            <a:pPr>
              <a:buNone/>
            </a:pPr>
            <a:r>
              <a:rPr lang="uk-UA" sz="1800" dirty="0"/>
              <a:t>	 </a:t>
            </a:r>
            <a:r>
              <a:rPr lang="uk-UA" sz="1800" b="1" i="1" dirty="0"/>
              <a:t>Граф є моделлю топологічної структури мережі.</a:t>
            </a:r>
            <a:endParaRPr lang="uk-UA" sz="1800" dirty="0"/>
          </a:p>
          <a:p>
            <a:pPr>
              <a:lnSpc>
                <a:spcPct val="80000"/>
              </a:lnSpc>
            </a:pPr>
            <a:endParaRPr lang="ru-RU" sz="1800"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B49F9C26-F788-4A40-949B-BFAAAEDD41CB}" type="slidenum">
              <a:rPr lang="ru-RU" altLang="en-US"/>
              <a:pPr/>
              <a:t>58</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1500166" y="4071942"/>
            <a:ext cx="5857916" cy="17859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457200" y="277813"/>
            <a:ext cx="8229600" cy="579419"/>
          </a:xfrm>
        </p:spPr>
        <p:txBody>
          <a:bodyPr/>
          <a:lstStyle/>
          <a:p>
            <a:r>
              <a:rPr lang="uk-UA" sz="3200" i="1" dirty="0"/>
              <a:t>Шина топологія</a:t>
            </a:r>
            <a:endParaRPr lang="uk-UA" sz="3200" dirty="0"/>
          </a:p>
        </p:txBody>
      </p:sp>
      <p:sp>
        <p:nvSpPr>
          <p:cNvPr id="782339" name="Rectangle 3"/>
          <p:cNvSpPr>
            <a:spLocks noGrp="1" noChangeArrowheads="1"/>
          </p:cNvSpPr>
          <p:nvPr>
            <p:ph idx="1"/>
          </p:nvPr>
        </p:nvSpPr>
        <p:spPr>
          <a:xfrm>
            <a:off x="457200" y="1000109"/>
            <a:ext cx="8229600" cy="2214577"/>
          </a:xfrm>
        </p:spPr>
        <p:txBody>
          <a:bodyPr/>
          <a:lstStyle/>
          <a:p>
            <a:r>
              <a:rPr lang="uk-UA" sz="2800" dirty="0"/>
              <a:t>Топологія </a:t>
            </a:r>
            <a:r>
              <a:rPr lang="uk-UA" sz="2800" b="1" i="1" dirty="0"/>
              <a:t>шина</a:t>
            </a:r>
            <a:r>
              <a:rPr lang="uk-UA" sz="2800" dirty="0"/>
              <a:t> (</a:t>
            </a:r>
            <a:r>
              <a:rPr lang="en-US" sz="2800" dirty="0"/>
              <a:t>bus</a:t>
            </a:r>
            <a:r>
              <a:rPr lang="uk-UA" sz="2800" dirty="0"/>
              <a:t>), при якій всі вузли під'єднанні до одного середовища передавання даних (лінії зв'язку) і інформація від кожного вузла одночасно передається всім іншим вузлам</a:t>
            </a:r>
          </a:p>
          <a:p>
            <a:pPr>
              <a:lnSpc>
                <a:spcPct val="80000"/>
              </a:lnSpc>
            </a:pPr>
            <a:endParaRPr lang="ru-RU" sz="2000"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0474721E-FD47-4617-87BF-76F5EE3226CD}" type="slidenum">
              <a:rPr lang="ru-RU" altLang="en-US"/>
              <a:pPr/>
              <a:t>59</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p:cNvPicPr/>
          <p:nvPr/>
        </p:nvPicPr>
        <p:blipFill rotWithShape="1">
          <a:blip r:embed="rId3">
            <a:extLst>
              <a:ext uri="{28A0092B-C50C-407E-A947-70E740481C1C}">
                <a14:useLocalDpi xmlns:a14="http://schemas.microsoft.com/office/drawing/2010/main" val="0"/>
              </a:ext>
            </a:extLst>
          </a:blip>
          <a:srcRect b="20652"/>
          <a:stretch/>
        </p:blipFill>
        <p:spPr bwMode="auto">
          <a:xfrm>
            <a:off x="2071670" y="3357562"/>
            <a:ext cx="5143536" cy="2286016"/>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a:xfrm>
            <a:off x="457200" y="277813"/>
            <a:ext cx="8229600" cy="722295"/>
          </a:xfrm>
        </p:spPr>
        <p:txBody>
          <a:bodyPr/>
          <a:lstStyle/>
          <a:p>
            <a:pPr lvl="1"/>
            <a:r>
              <a:rPr lang="uk-UA" dirty="0">
                <a:solidFill>
                  <a:schemeClr val="tx1"/>
                </a:solidFill>
              </a:rPr>
              <a:t>Телекомунікаційна мережа</a:t>
            </a:r>
          </a:p>
        </p:txBody>
      </p:sp>
      <p:sp>
        <p:nvSpPr>
          <p:cNvPr id="747523" name="Rectangle 3"/>
          <p:cNvSpPr>
            <a:spLocks noGrp="1" noChangeArrowheads="1"/>
          </p:cNvSpPr>
          <p:nvPr>
            <p:ph idx="1"/>
          </p:nvPr>
        </p:nvSpPr>
        <p:spPr>
          <a:xfrm>
            <a:off x="457200" y="1000108"/>
            <a:ext cx="8229600" cy="5130817"/>
          </a:xfrm>
        </p:spPr>
        <p:txBody>
          <a:bodyPr/>
          <a:lstStyle/>
          <a:p>
            <a:pPr lvl="0">
              <a:lnSpc>
                <a:spcPct val="80000"/>
              </a:lnSpc>
            </a:pPr>
            <a:r>
              <a:rPr lang="uk-UA" sz="2400" b="1" i="1" dirty="0">
                <a:solidFill>
                  <a:schemeClr val="tx1"/>
                </a:solidFill>
                <a:latin typeface="+mn-lt"/>
                <a:ea typeface="+mn-ea"/>
                <a:cs typeface="+mn-cs"/>
              </a:rPr>
              <a:t>Телекомунікаційна мережа </a:t>
            </a:r>
            <a:r>
              <a:rPr lang="uk-UA" sz="2400" dirty="0">
                <a:solidFill>
                  <a:schemeClr val="tx1"/>
                </a:solidFill>
                <a:latin typeface="+mn-lt"/>
                <a:ea typeface="+mn-ea"/>
                <a:cs typeface="+mn-cs"/>
              </a:rPr>
              <a:t>(</a:t>
            </a:r>
            <a:r>
              <a:rPr lang="en-US" sz="2400" dirty="0">
                <a:solidFill>
                  <a:schemeClr val="tx1"/>
                </a:solidFill>
                <a:latin typeface="+mn-lt"/>
                <a:ea typeface="+mn-ea"/>
                <a:cs typeface="+mn-cs"/>
              </a:rPr>
              <a:t>Telecommunication</a:t>
            </a:r>
            <a:r>
              <a:rPr lang="uk-UA" sz="2400" dirty="0">
                <a:solidFill>
                  <a:schemeClr val="tx1"/>
                </a:solidFill>
                <a:latin typeface="+mn-lt"/>
                <a:ea typeface="+mn-ea"/>
                <a:cs typeface="+mn-cs"/>
              </a:rPr>
              <a:t> </a:t>
            </a:r>
            <a:r>
              <a:rPr lang="en-US" sz="2400" dirty="0">
                <a:solidFill>
                  <a:schemeClr val="tx1"/>
                </a:solidFill>
                <a:latin typeface="+mn-lt"/>
                <a:ea typeface="+mn-ea"/>
                <a:cs typeface="+mn-cs"/>
              </a:rPr>
              <a:t>Network</a:t>
            </a:r>
            <a:r>
              <a:rPr lang="uk-UA" sz="2400" dirty="0">
                <a:solidFill>
                  <a:schemeClr val="tx1"/>
                </a:solidFill>
                <a:latin typeface="+mn-lt"/>
                <a:ea typeface="+mn-ea"/>
                <a:cs typeface="+mn-cs"/>
              </a:rPr>
              <a:t>, </a:t>
            </a:r>
            <a:r>
              <a:rPr lang="en-US" sz="2400" dirty="0">
                <a:solidFill>
                  <a:schemeClr val="tx1"/>
                </a:solidFill>
                <a:latin typeface="+mn-lt"/>
                <a:ea typeface="+mn-ea"/>
                <a:cs typeface="+mn-cs"/>
              </a:rPr>
              <a:t>TN</a:t>
            </a:r>
            <a:r>
              <a:rPr lang="uk-UA" sz="2400" b="1" dirty="0">
                <a:solidFill>
                  <a:schemeClr val="tx1"/>
                </a:solidFill>
                <a:latin typeface="+mn-lt"/>
                <a:ea typeface="+mn-ea"/>
                <a:cs typeface="+mn-cs"/>
              </a:rPr>
              <a:t>) </a:t>
            </a:r>
            <a:r>
              <a:rPr lang="uk-UA" sz="2400" dirty="0">
                <a:solidFill>
                  <a:schemeClr val="tx1"/>
                </a:solidFill>
                <a:latin typeface="+mn-lt"/>
                <a:ea typeface="+mn-ea"/>
                <a:cs typeface="+mn-cs"/>
              </a:rPr>
              <a:t>– це </a:t>
            </a:r>
            <a:r>
              <a:rPr lang="uk-UA" sz="2400" dirty="0" err="1">
                <a:solidFill>
                  <a:schemeClr val="tx1"/>
                </a:solidFill>
                <a:latin typeface="+mn-lt"/>
                <a:ea typeface="+mn-ea"/>
                <a:cs typeface="+mn-cs"/>
              </a:rPr>
              <a:t>системоутворююча</a:t>
            </a:r>
            <a:r>
              <a:rPr lang="uk-UA" sz="2400" dirty="0">
                <a:solidFill>
                  <a:schemeClr val="tx1"/>
                </a:solidFill>
                <a:latin typeface="+mn-lt"/>
                <a:ea typeface="+mn-ea"/>
                <a:cs typeface="+mn-cs"/>
              </a:rPr>
              <a:t> сукупність засобів </a:t>
            </a:r>
            <a:r>
              <a:rPr lang="uk-UA" sz="2400" dirty="0" err="1">
                <a:solidFill>
                  <a:schemeClr val="tx1"/>
                </a:solidFill>
                <a:latin typeface="+mn-lt"/>
                <a:ea typeface="+mn-ea"/>
                <a:cs typeface="+mn-cs"/>
              </a:rPr>
              <a:t>телекомунікацій</a:t>
            </a:r>
            <a:r>
              <a:rPr lang="uk-UA" sz="2400" dirty="0">
                <a:solidFill>
                  <a:schemeClr val="tx1"/>
                </a:solidFill>
                <a:latin typeface="+mn-lt"/>
                <a:ea typeface="+mn-ea"/>
                <a:cs typeface="+mn-cs"/>
              </a:rPr>
              <a:t>, що надає територіально віддаленим об'єктам можливість інформаційної взаємодії шляхом обміну сигналами (електричними, оптичними або радіо).</a:t>
            </a:r>
          </a:p>
          <a:p>
            <a:pPr>
              <a:lnSpc>
                <a:spcPct val="80000"/>
              </a:lnSpc>
            </a:pPr>
            <a:endParaRPr lang="ru-RU" sz="2400" dirty="0"/>
          </a:p>
          <a:p>
            <a:pPr lvl="1">
              <a:lnSpc>
                <a:spcPct val="80000"/>
              </a:lnSpc>
            </a:pPr>
            <a:r>
              <a:rPr lang="uk-UA" sz="2400" i="1" dirty="0">
                <a:solidFill>
                  <a:schemeClr val="tx1"/>
                </a:solidFill>
                <a:latin typeface="+mn-lt"/>
              </a:rPr>
              <a:t>Телекомунікаційна мережа </a:t>
            </a:r>
            <a:r>
              <a:rPr lang="uk-UA" sz="2400" dirty="0">
                <a:solidFill>
                  <a:schemeClr val="tx1"/>
                </a:solidFill>
                <a:latin typeface="+mn-lt"/>
              </a:rPr>
              <a:t>(</a:t>
            </a:r>
            <a:r>
              <a:rPr lang="uk-UA" sz="2400" dirty="0" err="1">
                <a:solidFill>
                  <a:schemeClr val="tx1"/>
                </a:solidFill>
                <a:latin typeface="+mn-lt"/>
              </a:rPr>
              <a:t>мережа</a:t>
            </a:r>
            <a:r>
              <a:rPr lang="uk-UA" sz="2400" dirty="0">
                <a:solidFill>
                  <a:schemeClr val="tx1"/>
                </a:solidFill>
                <a:latin typeface="+mn-lt"/>
              </a:rPr>
              <a:t> зв'язку) є </a:t>
            </a:r>
            <a:r>
              <a:rPr lang="uk-UA" sz="2400" i="1" dirty="0">
                <a:solidFill>
                  <a:schemeClr val="tx1"/>
                </a:solidFill>
                <a:latin typeface="+mn-lt"/>
              </a:rPr>
              <a:t>базовим </a:t>
            </a:r>
            <a:r>
              <a:rPr lang="uk-UA" sz="2400" i="1" dirty="0" err="1">
                <a:solidFill>
                  <a:schemeClr val="tx1"/>
                </a:solidFill>
                <a:latin typeface="+mn-lt"/>
              </a:rPr>
              <a:t>зв'язуючими</a:t>
            </a:r>
            <a:r>
              <a:rPr lang="uk-UA" sz="2400" i="1" dirty="0">
                <a:solidFill>
                  <a:schemeClr val="tx1"/>
                </a:solidFill>
                <a:latin typeface="+mn-lt"/>
              </a:rPr>
              <a:t> компонентами </a:t>
            </a:r>
            <a:r>
              <a:rPr lang="uk-UA" sz="2400" dirty="0">
                <a:solidFill>
                  <a:schemeClr val="tx1"/>
                </a:solidFill>
                <a:latin typeface="+mn-lt"/>
              </a:rPr>
              <a:t>будь-якої </a:t>
            </a:r>
            <a:r>
              <a:rPr lang="uk-UA" sz="2400" i="1" dirty="0">
                <a:solidFill>
                  <a:schemeClr val="tx1"/>
                </a:solidFill>
                <a:latin typeface="+mn-lt"/>
              </a:rPr>
              <a:t>територіально-розподіленої системи. </a:t>
            </a:r>
            <a:r>
              <a:rPr lang="uk-UA" sz="2400" dirty="0">
                <a:solidFill>
                  <a:schemeClr val="tx1"/>
                </a:solidFill>
                <a:latin typeface="+mn-lt"/>
              </a:rPr>
              <a:t>Поняття </a:t>
            </a:r>
            <a:r>
              <a:rPr lang="uk-UA" sz="2400" i="1" dirty="0">
                <a:solidFill>
                  <a:schemeClr val="tx1"/>
                </a:solidFill>
                <a:latin typeface="+mn-lt"/>
              </a:rPr>
              <a:t>система </a:t>
            </a:r>
            <a:r>
              <a:rPr lang="uk-UA" sz="2400" dirty="0">
                <a:solidFill>
                  <a:schemeClr val="tx1"/>
                </a:solidFill>
                <a:latin typeface="+mn-lt"/>
              </a:rPr>
              <a:t>характеризує складність об'єкта (численність і неоднорідність елементів, зв'язків між ними), а поняття </a:t>
            </a:r>
            <a:r>
              <a:rPr lang="uk-UA" sz="2400" i="1" dirty="0">
                <a:solidFill>
                  <a:schemeClr val="tx1"/>
                </a:solidFill>
                <a:latin typeface="+mn-lt"/>
              </a:rPr>
              <a:t>розподілена </a:t>
            </a:r>
            <a:r>
              <a:rPr lang="uk-UA" sz="2400" dirty="0">
                <a:solidFill>
                  <a:schemeClr val="tx1"/>
                </a:solidFill>
                <a:latin typeface="+mn-lt"/>
              </a:rPr>
              <a:t>– його мережну структуру. </a:t>
            </a:r>
            <a:endParaRPr lang="ru-RU" sz="2400" dirty="0"/>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D8841D64-B906-4769-9DA3-92377BC2E8E9}" type="slidenum">
              <a:rPr lang="ru-RU" altLang="en-US"/>
              <a:pPr/>
              <a:t>6</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57200" y="277813"/>
            <a:ext cx="8229600" cy="579419"/>
          </a:xfrm>
        </p:spPr>
        <p:txBody>
          <a:bodyPr/>
          <a:lstStyle/>
          <a:p>
            <a:r>
              <a:rPr lang="uk-UA" sz="3200" i="1" dirty="0"/>
              <a:t>Зіркоподібна топологія</a:t>
            </a:r>
            <a:endParaRPr lang="uk-UA" sz="3200" dirty="0"/>
          </a:p>
        </p:txBody>
      </p:sp>
      <p:sp>
        <p:nvSpPr>
          <p:cNvPr id="783363" name="Rectangle 3"/>
          <p:cNvSpPr>
            <a:spLocks noGrp="1" noChangeArrowheads="1"/>
          </p:cNvSpPr>
          <p:nvPr>
            <p:ph idx="1"/>
          </p:nvPr>
        </p:nvSpPr>
        <p:spPr>
          <a:xfrm>
            <a:off x="500034" y="1071546"/>
            <a:ext cx="8229600" cy="1285884"/>
          </a:xfrm>
        </p:spPr>
        <p:txBody>
          <a:bodyPr/>
          <a:lstStyle/>
          <a:p>
            <a:r>
              <a:rPr lang="uk-UA" sz="2000" dirty="0"/>
              <a:t>Топологія </a:t>
            </a:r>
            <a:r>
              <a:rPr lang="uk-UA" sz="2000" b="1" i="1" dirty="0"/>
              <a:t>зірка</a:t>
            </a:r>
            <a:r>
              <a:rPr lang="uk-UA" sz="2000" dirty="0"/>
              <a:t> (</a:t>
            </a:r>
            <a:r>
              <a:rPr lang="uk-UA" sz="2000" dirty="0" err="1"/>
              <a:t>star</a:t>
            </a:r>
            <a:r>
              <a:rPr lang="uk-UA" sz="2000" dirty="0"/>
              <a:t>) - це топологія при якій до одного центрального вузла приєднуються інші вузли, при чому кожен з них використовує свою окрему лінію зв'язку</a:t>
            </a:r>
          </a:p>
          <a:p>
            <a:endParaRPr lang="uk-UA" sz="2000" dirty="0"/>
          </a:p>
          <a:p>
            <a:pPr lvl="0"/>
            <a:endParaRPr lang="uk-UA" sz="2000" dirty="0"/>
          </a:p>
          <a:p>
            <a:pPr lvl="3">
              <a:lnSpc>
                <a:spcPct val="80000"/>
              </a:lnSpc>
            </a:pPr>
            <a:endParaRPr lang="ru-RU" sz="1400"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773F833E-7DC2-46D7-B595-D0319B7C18A9}" type="slidenum">
              <a:rPr lang="ru-RU" altLang="en-US" smtClean="0"/>
              <a:pPr/>
              <a:t>60</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Рисунок 6"/>
          <p:cNvPicPr/>
          <p:nvPr/>
        </p:nvPicPr>
        <p:blipFill>
          <a:blip r:embed="rId2">
            <a:extLst>
              <a:ext uri="{28A0092B-C50C-407E-A947-70E740481C1C}">
                <a14:useLocalDpi xmlns:a14="http://schemas.microsoft.com/office/drawing/2010/main" val="0"/>
              </a:ext>
            </a:extLst>
          </a:blip>
          <a:srcRect/>
          <a:stretch>
            <a:fillRect/>
          </a:stretch>
        </p:blipFill>
        <p:spPr bwMode="auto">
          <a:xfrm>
            <a:off x="2357422" y="2409824"/>
            <a:ext cx="4143404" cy="3376630"/>
          </a:xfrm>
          <a:prstGeom prst="rect">
            <a:avLst/>
          </a:prstGeom>
          <a:noFill/>
        </p:spPr>
      </p:pic>
      <p:pic>
        <p:nvPicPr>
          <p:cNvPr id="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57200" y="277813"/>
            <a:ext cx="8229600" cy="650857"/>
          </a:xfrm>
        </p:spPr>
        <p:txBody>
          <a:bodyPr/>
          <a:lstStyle/>
          <a:p>
            <a:r>
              <a:rPr lang="uk-UA" sz="3200" i="1" dirty="0"/>
              <a:t>Розширена зіркоподібна топологія</a:t>
            </a:r>
            <a:endParaRPr lang="uk-UA" sz="3200" dirty="0"/>
          </a:p>
        </p:txBody>
      </p:sp>
      <p:sp>
        <p:nvSpPr>
          <p:cNvPr id="777219" name="Rectangle 3"/>
          <p:cNvSpPr>
            <a:spLocks noGrp="1" noChangeArrowheads="1"/>
          </p:cNvSpPr>
          <p:nvPr>
            <p:ph idx="1"/>
          </p:nvPr>
        </p:nvSpPr>
        <p:spPr>
          <a:xfrm>
            <a:off x="457200" y="1071547"/>
            <a:ext cx="8229600" cy="1857388"/>
          </a:xfrm>
        </p:spPr>
        <p:txBody>
          <a:bodyPr/>
          <a:lstStyle/>
          <a:p>
            <a:r>
              <a:rPr lang="uk-UA" sz="2400" dirty="0"/>
              <a:t>Топологія </a:t>
            </a:r>
            <a:r>
              <a:rPr lang="uk-UA" sz="2400" b="1" i="1" dirty="0"/>
              <a:t>розширена зірка </a:t>
            </a:r>
            <a:r>
              <a:rPr lang="uk-UA" sz="2400" dirty="0"/>
              <a:t>(</a:t>
            </a:r>
            <a:r>
              <a:rPr lang="uk-UA" sz="2400" dirty="0" err="1"/>
              <a:t>Extended</a:t>
            </a:r>
            <a:r>
              <a:rPr lang="uk-UA" sz="2400" dirty="0"/>
              <a:t> </a:t>
            </a:r>
            <a:r>
              <a:rPr lang="uk-UA" sz="2400" dirty="0" err="1"/>
              <a:t>Star</a:t>
            </a:r>
            <a:r>
              <a:rPr lang="uk-UA" sz="2400" dirty="0"/>
              <a:t>) це топологія при якій до одного центрального вузла приєднуються інші вузли, причому до кожного з них може бути </a:t>
            </a:r>
            <a:r>
              <a:rPr lang="uk-UA" sz="2400" dirty="0" err="1"/>
              <a:t>під'єднана</a:t>
            </a:r>
            <a:r>
              <a:rPr lang="uk-UA" sz="2400" dirty="0"/>
              <a:t> зіркоподібна топологія </a:t>
            </a:r>
            <a:endParaRPr lang="uk-UA" sz="2200" dirty="0"/>
          </a:p>
          <a:p>
            <a:pPr lvl="1">
              <a:lnSpc>
                <a:spcPct val="80000"/>
              </a:lnSpc>
            </a:pPr>
            <a:endParaRPr lang="ru-RU" sz="2000" dirty="0"/>
          </a:p>
        </p:txBody>
      </p:sp>
      <p:sp>
        <p:nvSpPr>
          <p:cNvPr id="46"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47" name="Номер слайда 5"/>
          <p:cNvSpPr>
            <a:spLocks noGrp="1"/>
          </p:cNvSpPr>
          <p:nvPr>
            <p:ph type="sldNum" sz="quarter" idx="12"/>
          </p:nvPr>
        </p:nvSpPr>
        <p:spPr/>
        <p:txBody>
          <a:bodyPr/>
          <a:lstStyle/>
          <a:p>
            <a:fld id="{DB2DA0CC-367B-4086-B424-30ED7503811C}" type="slidenum">
              <a:rPr lang="ru-RU" altLang="en-US"/>
              <a:pPr/>
              <a:t>61</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2214546" y="3214686"/>
            <a:ext cx="3500462" cy="2571768"/>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457200" y="277813"/>
            <a:ext cx="8229600" cy="650857"/>
          </a:xfrm>
        </p:spPr>
        <p:txBody>
          <a:bodyPr/>
          <a:lstStyle/>
          <a:p>
            <a:r>
              <a:rPr lang="uk-UA" sz="3200" i="1" dirty="0"/>
              <a:t>Деревоподібна топологія</a:t>
            </a:r>
            <a:endParaRPr lang="uk-UA" sz="3200" dirty="0"/>
          </a:p>
        </p:txBody>
      </p:sp>
      <p:sp>
        <p:nvSpPr>
          <p:cNvPr id="778243" name="Rectangle 3"/>
          <p:cNvSpPr>
            <a:spLocks noGrp="1" noChangeArrowheads="1"/>
          </p:cNvSpPr>
          <p:nvPr>
            <p:ph idx="1"/>
          </p:nvPr>
        </p:nvSpPr>
        <p:spPr>
          <a:xfrm>
            <a:off x="428596" y="1000108"/>
            <a:ext cx="8229600" cy="3143272"/>
          </a:xfrm>
        </p:spPr>
        <p:txBody>
          <a:bodyPr/>
          <a:lstStyle/>
          <a:p>
            <a:r>
              <a:rPr lang="uk-UA" sz="2000" dirty="0"/>
              <a:t>У мережі з </a:t>
            </a:r>
            <a:r>
              <a:rPr lang="uk-UA" sz="2000" b="1" i="1" dirty="0"/>
              <a:t>деревоподібною</a:t>
            </a:r>
            <a:r>
              <a:rPr lang="uk-UA" sz="2000" dirty="0"/>
              <a:t> </a:t>
            </a:r>
            <a:r>
              <a:rPr lang="uk-UA" sz="2000" cap="small" dirty="0"/>
              <a:t>(</a:t>
            </a:r>
            <a:r>
              <a:rPr lang="uk-UA" sz="2000" cap="small" dirty="0" err="1"/>
              <a:t>Тгєє</a:t>
            </a:r>
            <a:r>
              <a:rPr lang="uk-UA" sz="2000" cap="small" dirty="0"/>
              <a:t> </a:t>
            </a:r>
            <a:r>
              <a:rPr lang="uk-UA" sz="2000" dirty="0" err="1"/>
              <a:t>Тopology</a:t>
            </a:r>
            <a:r>
              <a:rPr lang="uk-UA" sz="2000" dirty="0"/>
              <a:t>) чи ієрархічною топологією кожен вузол зв'язаний з одним вузлом вищої ієрархії і одним чи декількома вузлами нижчої ієрархії. Назва топології зв'язана з тим, що вона нагадує дерево, гілки якого ростуть з кореня вниз до самого нижнього рівня. Топологія деревоподібної мережі найчастіше відображає ієрархічну організаційну структуру мережі. </a:t>
            </a:r>
          </a:p>
          <a:p>
            <a:r>
              <a:rPr lang="uk-UA" sz="2000" dirty="0"/>
              <a:t>Окремий вид деревоподібної топології – топологія «точка-точка».</a:t>
            </a:r>
            <a:endParaRPr lang="ru-RU" sz="2000"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ED89D73C-D887-4824-A069-DB07B17F5FCB}" type="slidenum">
              <a:rPr lang="ru-RU" altLang="en-US"/>
              <a:pPr/>
              <a:t>62</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1357290" y="4286256"/>
            <a:ext cx="2181225" cy="1533525"/>
          </a:xfrm>
          <a:prstGeom prst="rect">
            <a:avLst/>
          </a:prstGeom>
          <a:noFill/>
        </p:spPr>
      </p:pic>
      <p:pic>
        <p:nvPicPr>
          <p:cNvPr id="9" name="Рисунок 8"/>
          <p:cNvPicPr/>
          <p:nvPr/>
        </p:nvPicPr>
        <p:blipFill>
          <a:blip r:embed="rId4">
            <a:extLst>
              <a:ext uri="{28A0092B-C50C-407E-A947-70E740481C1C}">
                <a14:useLocalDpi xmlns:a14="http://schemas.microsoft.com/office/drawing/2010/main" val="0"/>
              </a:ext>
            </a:extLst>
          </a:blip>
          <a:srcRect/>
          <a:stretch>
            <a:fillRect/>
          </a:stretch>
        </p:blipFill>
        <p:spPr bwMode="auto">
          <a:xfrm>
            <a:off x="5357818" y="4357694"/>
            <a:ext cx="514350" cy="1414464"/>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457200" y="277813"/>
            <a:ext cx="8229600" cy="579419"/>
          </a:xfrm>
        </p:spPr>
        <p:txBody>
          <a:bodyPr/>
          <a:lstStyle/>
          <a:p>
            <a:r>
              <a:rPr lang="uk-UA" sz="3200" i="1" dirty="0"/>
              <a:t>Кільцева топологія</a:t>
            </a:r>
            <a:endParaRPr lang="uk-UA" sz="3200" dirty="0"/>
          </a:p>
        </p:txBody>
      </p:sp>
      <p:sp>
        <p:nvSpPr>
          <p:cNvPr id="784387" name="Rectangle 3"/>
          <p:cNvSpPr>
            <a:spLocks noGrp="1" noChangeArrowheads="1"/>
          </p:cNvSpPr>
          <p:nvPr>
            <p:ph idx="1"/>
          </p:nvPr>
        </p:nvSpPr>
        <p:spPr>
          <a:xfrm>
            <a:off x="457200" y="928671"/>
            <a:ext cx="8229600" cy="3000396"/>
          </a:xfrm>
        </p:spPr>
        <p:txBody>
          <a:bodyPr/>
          <a:lstStyle/>
          <a:p>
            <a:r>
              <a:rPr lang="uk-UA" sz="2400" b="1" i="1" dirty="0"/>
              <a:t>Кільцева топологія </a:t>
            </a:r>
            <a:r>
              <a:rPr lang="uk-UA" sz="2400" dirty="0"/>
              <a:t>(</a:t>
            </a:r>
            <a:r>
              <a:rPr lang="uk-UA" sz="2400" dirty="0" err="1"/>
              <a:t>Ring</a:t>
            </a:r>
            <a:r>
              <a:rPr lang="uk-UA" sz="2400" dirty="0"/>
              <a:t> </a:t>
            </a:r>
            <a:r>
              <a:rPr lang="uk-UA" sz="2400" dirty="0" err="1"/>
              <a:t>Topology</a:t>
            </a:r>
            <a:r>
              <a:rPr lang="uk-UA" sz="2400" dirty="0"/>
              <a:t>) – це мережева топологія, в якій кожен вузол має точно два з'єднання з іншими вузлами. Кільцева топологія широко використовується в локальних мережах, у сегментах </a:t>
            </a:r>
            <a:r>
              <a:rPr lang="uk-UA" sz="2400" dirty="0" err="1"/>
              <a:t>міжвузлових</a:t>
            </a:r>
            <a:r>
              <a:rPr lang="uk-UA" sz="2400" dirty="0"/>
              <a:t> з'єднань територіальних мереж, а також у мережах абонентського доступу, організованих на базі волоконно-оптичного кабелю.</a:t>
            </a:r>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1B918EE6-2E90-4C2C-94A9-828C32DD2EE1}" type="slidenum">
              <a:rPr lang="ru-RU" altLang="en-US"/>
              <a:pPr/>
              <a:t>63</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3428992" y="3929066"/>
            <a:ext cx="2171700" cy="217170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457200" y="277813"/>
            <a:ext cx="8229600" cy="579419"/>
          </a:xfrm>
        </p:spPr>
        <p:txBody>
          <a:bodyPr/>
          <a:lstStyle/>
          <a:p>
            <a:r>
              <a:rPr lang="uk-UA" sz="3200" i="1" dirty="0"/>
              <a:t>Топологія подвійне кільце</a:t>
            </a:r>
            <a:endParaRPr lang="uk-UA" sz="3200" dirty="0"/>
          </a:p>
        </p:txBody>
      </p:sp>
      <p:sp>
        <p:nvSpPr>
          <p:cNvPr id="785411" name="Rectangle 3"/>
          <p:cNvSpPr>
            <a:spLocks noGrp="1" noChangeArrowheads="1"/>
          </p:cNvSpPr>
          <p:nvPr>
            <p:ph idx="1"/>
          </p:nvPr>
        </p:nvSpPr>
        <p:spPr>
          <a:xfrm>
            <a:off x="428596" y="1000108"/>
            <a:ext cx="8229600" cy="1214446"/>
          </a:xfrm>
        </p:spPr>
        <p:txBody>
          <a:bodyPr/>
          <a:lstStyle/>
          <a:p>
            <a:r>
              <a:rPr lang="uk-UA" sz="1800" dirty="0"/>
              <a:t>Топологія </a:t>
            </a:r>
            <a:r>
              <a:rPr lang="uk-UA" sz="1800" b="1" i="1" dirty="0"/>
              <a:t>подвійне кільце </a:t>
            </a:r>
            <a:r>
              <a:rPr lang="uk-UA" sz="1800" dirty="0"/>
              <a:t>(</a:t>
            </a:r>
            <a:r>
              <a:rPr lang="uk-UA" sz="1800" dirty="0" err="1"/>
              <a:t>Dual</a:t>
            </a:r>
            <a:r>
              <a:rPr lang="uk-UA" sz="1800" dirty="0"/>
              <a:t> </a:t>
            </a:r>
            <a:r>
              <a:rPr lang="uk-UA" sz="1800" dirty="0" err="1"/>
              <a:t>Ring</a:t>
            </a:r>
            <a:r>
              <a:rPr lang="uk-UA" sz="1800" dirty="0"/>
              <a:t> </a:t>
            </a:r>
            <a:r>
              <a:rPr lang="uk-UA" sz="1800" dirty="0" err="1"/>
              <a:t>Apology</a:t>
            </a:r>
            <a:r>
              <a:rPr lang="uk-UA" sz="1800" dirty="0"/>
              <a:t>) – це мережева топологія, в якій утворюється подвійні з'єднання між парами вузлів, при яких інформаційний потік направляється в двох протилежних напрямках </a:t>
            </a:r>
          </a:p>
        </p:txBody>
      </p:sp>
      <p:sp>
        <p:nvSpPr>
          <p:cNvPr id="63"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4" name="Номер слайда 5"/>
          <p:cNvSpPr>
            <a:spLocks noGrp="1"/>
          </p:cNvSpPr>
          <p:nvPr>
            <p:ph type="sldNum" sz="quarter" idx="12"/>
          </p:nvPr>
        </p:nvSpPr>
        <p:spPr/>
        <p:txBody>
          <a:bodyPr/>
          <a:lstStyle/>
          <a:p>
            <a:fld id="{531A24CF-35C6-49C7-9146-B5A541D94981}" type="slidenum">
              <a:rPr lang="ru-RU" altLang="en-US"/>
              <a:pPr/>
              <a:t>64</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3000364" y="2528887"/>
            <a:ext cx="3214711" cy="2971815"/>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457200" y="277813"/>
            <a:ext cx="8229600" cy="579419"/>
          </a:xfrm>
        </p:spPr>
        <p:txBody>
          <a:bodyPr/>
          <a:lstStyle/>
          <a:p>
            <a:r>
              <a:rPr lang="uk-UA" sz="3200" i="1" dirty="0" err="1"/>
              <a:t>Повнозв'язна</a:t>
            </a:r>
            <a:r>
              <a:rPr lang="uk-UA" sz="3200" i="1" dirty="0"/>
              <a:t> топологія</a:t>
            </a:r>
            <a:endParaRPr lang="uk-UA" sz="3200"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EAB9B754-9591-409D-AF0A-05D44D93F01A}" type="slidenum">
              <a:rPr lang="ru-RU" altLang="en-US"/>
              <a:pPr/>
              <a:t>65</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12289" name="Rectangle 1"/>
          <p:cNvSpPr>
            <a:spLocks noChangeArrowheads="1"/>
          </p:cNvSpPr>
          <p:nvPr/>
        </p:nvSpPr>
        <p:spPr bwMode="auto">
          <a:xfrm>
            <a:off x="500034" y="1142984"/>
            <a:ext cx="8215370" cy="15696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uk-UA" sz="2400" b="0" i="1" u="none" strike="noStrike" cap="none" normalizeH="0" baseline="0" dirty="0" err="1">
                <a:ln>
                  <a:noFill/>
                </a:ln>
                <a:solidFill>
                  <a:schemeClr val="tx1"/>
                </a:solidFill>
                <a:effectLst/>
                <a:latin typeface="+mn-lt"/>
                <a:ea typeface="Calibri" pitchFamily="34" charset="0"/>
                <a:cs typeface="Times New Roman" pitchFamily="18" charset="0"/>
              </a:rPr>
              <a:t>Повнозв'язна</a:t>
            </a:r>
            <a:r>
              <a:rPr kumimoji="0" lang="uk-UA" sz="2400" b="0" i="1" u="none" strike="noStrike" cap="none" normalizeH="0" baseline="0" dirty="0">
                <a:ln>
                  <a:noFill/>
                </a:ln>
                <a:solidFill>
                  <a:schemeClr val="tx1"/>
                </a:solidFill>
                <a:effectLst/>
                <a:latin typeface="+mn-lt"/>
                <a:ea typeface="Calibri" pitchFamily="34" charset="0"/>
                <a:cs typeface="Times New Roman" pitchFamily="18" charset="0"/>
              </a:rPr>
              <a:t> топологія </a:t>
            </a:r>
            <a:r>
              <a:rPr kumimoji="0" lang="uk-UA" sz="2400" b="0" i="0" u="none" strike="noStrike" cap="none" normalizeH="0" baseline="0" dirty="0">
                <a:ln>
                  <a:noFill/>
                </a:ln>
                <a:solidFill>
                  <a:schemeClr val="tx1"/>
                </a:solidFill>
                <a:effectLst/>
                <a:latin typeface="+mn-lt"/>
                <a:ea typeface="Calibri" pitchFamily="34" charset="0"/>
                <a:cs typeface="Times New Roman" pitchFamily="18" charset="0"/>
              </a:rPr>
              <a:t>забезпечує з'єднання вузлів за принципом «кожен з кожним». </a:t>
            </a:r>
            <a:r>
              <a:rPr kumimoji="0" lang="uk-UA" sz="2400" b="0" i="0" u="none" strike="noStrike" cap="none" normalizeH="0" baseline="0" dirty="0" err="1">
                <a:ln>
                  <a:noFill/>
                </a:ln>
                <a:solidFill>
                  <a:schemeClr val="tx1"/>
                </a:solidFill>
                <a:effectLst/>
                <a:latin typeface="+mn-lt"/>
                <a:ea typeface="Calibri" pitchFamily="34" charset="0"/>
                <a:cs typeface="Times New Roman" pitchFamily="18" charset="0"/>
              </a:rPr>
              <a:t>Повнозв'язна</a:t>
            </a:r>
            <a:r>
              <a:rPr kumimoji="0" lang="uk-UA" sz="2400" b="0" i="0" u="none" strike="noStrike" cap="none" normalizeH="0" baseline="0" dirty="0">
                <a:ln>
                  <a:noFill/>
                </a:ln>
                <a:solidFill>
                  <a:schemeClr val="tx1"/>
                </a:solidFill>
                <a:effectLst/>
                <a:latin typeface="+mn-lt"/>
                <a:ea typeface="Calibri" pitchFamily="34" charset="0"/>
                <a:cs typeface="Times New Roman" pitchFamily="18" charset="0"/>
              </a:rPr>
              <a:t> топологія містить п*(п-1)/2 каналів зв'язку, де </a:t>
            </a:r>
            <a:r>
              <a:rPr kumimoji="0" lang="uk-UA" sz="2400" b="0" i="0" u="none" strike="noStrike" cap="none" normalizeH="0" baseline="0" dirty="0" err="1">
                <a:ln>
                  <a:noFill/>
                </a:ln>
                <a:solidFill>
                  <a:schemeClr val="tx1"/>
                </a:solidFill>
                <a:effectLst/>
                <a:latin typeface="+mn-lt"/>
                <a:ea typeface="Calibri" pitchFamily="34" charset="0"/>
                <a:cs typeface="Times New Roman" pitchFamily="18" charset="0"/>
              </a:rPr>
              <a:t>п—кількість</a:t>
            </a:r>
            <a:r>
              <a:rPr kumimoji="0" lang="uk-UA" sz="2400" b="0" i="0" u="none" strike="noStrike" cap="none" normalizeH="0" baseline="0" dirty="0">
                <a:ln>
                  <a:noFill/>
                </a:ln>
                <a:solidFill>
                  <a:schemeClr val="tx1"/>
                </a:solidFill>
                <a:effectLst/>
                <a:latin typeface="+mn-lt"/>
                <a:ea typeface="Calibri" pitchFamily="34" charset="0"/>
                <a:cs typeface="Times New Roman" pitchFamily="18" charset="0"/>
              </a:rPr>
              <a:t> вузлів.</a:t>
            </a:r>
            <a:endParaRPr kumimoji="0" lang="uk-UA" sz="2400" b="0" i="0" u="none" strike="noStrike" cap="none" normalizeH="0" baseline="0" dirty="0">
              <a:ln>
                <a:noFill/>
              </a:ln>
              <a:solidFill>
                <a:schemeClr val="tx1"/>
              </a:solidFill>
              <a:effectLst/>
              <a:latin typeface="+mn-lt"/>
              <a:cs typeface="Arial" pitchFamily="34" charset="0"/>
            </a:endParaRPr>
          </a:p>
        </p:txBody>
      </p:sp>
      <p:pic>
        <p:nvPicPr>
          <p:cNvPr id="9" name="Рисунок 8"/>
          <p:cNvPicPr/>
          <p:nvPr/>
        </p:nvPicPr>
        <p:blipFill>
          <a:blip r:embed="rId3">
            <a:extLst>
              <a:ext uri="{28A0092B-C50C-407E-A947-70E740481C1C}">
                <a14:useLocalDpi xmlns:a14="http://schemas.microsoft.com/office/drawing/2010/main" val="0"/>
              </a:ext>
            </a:extLst>
          </a:blip>
          <a:srcRect/>
          <a:stretch>
            <a:fillRect/>
          </a:stretch>
        </p:blipFill>
        <p:spPr bwMode="auto">
          <a:xfrm>
            <a:off x="2428860" y="2786058"/>
            <a:ext cx="4071966" cy="3071834"/>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457200" y="277813"/>
            <a:ext cx="8229600" cy="650857"/>
          </a:xfrm>
        </p:spPr>
        <p:txBody>
          <a:bodyPr/>
          <a:lstStyle/>
          <a:p>
            <a:r>
              <a:rPr lang="uk-UA" sz="3200" i="1" dirty="0"/>
              <a:t>Комірчаста (стільникова) топологія</a:t>
            </a:r>
            <a:endParaRPr lang="uk-UA" sz="3200" dirty="0"/>
          </a:p>
        </p:txBody>
      </p:sp>
      <p:sp>
        <p:nvSpPr>
          <p:cNvPr id="309254" name="Rectangle 6"/>
          <p:cNvSpPr>
            <a:spLocks noGrp="1" noChangeArrowheads="1"/>
          </p:cNvSpPr>
          <p:nvPr>
            <p:ph idx="1"/>
          </p:nvPr>
        </p:nvSpPr>
        <p:spPr>
          <a:xfrm>
            <a:off x="428596" y="1000109"/>
            <a:ext cx="8229600" cy="1214446"/>
          </a:xfrm>
        </p:spPr>
        <p:txBody>
          <a:bodyPr/>
          <a:lstStyle/>
          <a:p>
            <a:r>
              <a:rPr lang="uk-UA" sz="2400" dirty="0"/>
              <a:t>Кожен пункт сегмента має безпосередній зв'язок і з невеликою кількістю пунктів, найближчих за відстанню.</a:t>
            </a:r>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259F8F0B-8460-4C6B-AAFE-E7C58A529BBF}" type="slidenum">
              <a:rPr lang="ru-RU" altLang="en-US"/>
              <a:pPr/>
              <a:t>66</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785786" y="2833687"/>
            <a:ext cx="7643866" cy="2238387"/>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dirty="0"/>
              <a:t>Фізична структура мережі</a:t>
            </a:r>
          </a:p>
        </p:txBody>
      </p:sp>
      <p:sp>
        <p:nvSpPr>
          <p:cNvPr id="3" name="Содержимое 2"/>
          <p:cNvSpPr>
            <a:spLocks noGrp="1"/>
          </p:cNvSpPr>
          <p:nvPr>
            <p:ph idx="1"/>
          </p:nvPr>
        </p:nvSpPr>
        <p:spPr>
          <a:xfrm>
            <a:off x="457200" y="1000108"/>
            <a:ext cx="8229600" cy="5130817"/>
          </a:xfrm>
        </p:spPr>
        <p:txBody>
          <a:bodyPr/>
          <a:lstStyle/>
          <a:p>
            <a:r>
              <a:rPr lang="uk-UA" sz="2400" dirty="0"/>
              <a:t>Під </a:t>
            </a:r>
            <a:r>
              <a:rPr lang="uk-UA" sz="2400" b="1" dirty="0"/>
              <a:t>фізичною структурою мережі </a:t>
            </a:r>
            <a:r>
              <a:rPr lang="uk-UA" sz="2400" dirty="0"/>
              <a:t>будемо розуміти склад її активного та пасивного обладнання та топологію його розміщення в просторі.</a:t>
            </a:r>
          </a:p>
          <a:p>
            <a:r>
              <a:rPr lang="uk-UA" sz="2000" b="1" dirty="0"/>
              <a:t>Активне мережеве обладнання </a:t>
            </a:r>
            <a:r>
              <a:rPr lang="uk-UA" sz="2000" dirty="0"/>
              <a:t>кінцеве і комунікаційне обладнання, функціонування якого забезпечується за рахунок споживання електроенергії від зовнішніх джерел живлення. Активне мережеве обладнання виконує комплекси тих функцій мережі, які реалізуються в апаратурі.</a:t>
            </a:r>
          </a:p>
          <a:p>
            <a:r>
              <a:rPr lang="uk-UA" sz="2000" b="1" dirty="0"/>
              <a:t>Пасивне обладнання мережі, </a:t>
            </a:r>
            <a:r>
              <a:rPr lang="uk-UA" sz="2000" dirty="0"/>
              <a:t>на відміну від активного, немає потреби в джерелах електроживлення й містить у собі кабельну систему, телекомунікаційні </a:t>
            </a:r>
            <a:r>
              <a:rPr lang="uk-UA" sz="2000" dirty="0" err="1"/>
              <a:t>роз'єми</a:t>
            </a:r>
            <a:r>
              <a:rPr lang="uk-UA" sz="2000" dirty="0"/>
              <a:t>, </a:t>
            </a:r>
            <a:r>
              <a:rPr lang="uk-UA" sz="2000" dirty="0" err="1"/>
              <a:t>комутаційн</a:t>
            </a:r>
            <a:r>
              <a:rPr lang="uk-UA" sz="2000" dirty="0"/>
              <a:t> панелі, комутаційні шнури, монтажне обладнання тощо.</a:t>
            </a:r>
          </a:p>
          <a:p>
            <a:endParaRPr lang="uk-UA"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67</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1008047"/>
          </a:xfrm>
        </p:spPr>
        <p:txBody>
          <a:bodyPr/>
          <a:lstStyle/>
          <a:p>
            <a:r>
              <a:rPr lang="uk-UA" sz="3200" i="1" dirty="0"/>
              <a:t>Узагальнена модель апаратурної реалізації функцій та об'єктів</a:t>
            </a:r>
            <a:endParaRPr lang="uk-UA" sz="3200" dirty="0"/>
          </a:p>
        </p:txBody>
      </p:sp>
      <p:sp>
        <p:nvSpPr>
          <p:cNvPr id="3" name="Содержимое 2"/>
          <p:cNvSpPr>
            <a:spLocks noGrp="1"/>
          </p:cNvSpPr>
          <p:nvPr>
            <p:ph idx="1"/>
          </p:nvPr>
        </p:nvSpPr>
        <p:spPr>
          <a:xfrm>
            <a:off x="457200" y="3357562"/>
            <a:ext cx="8229600" cy="2773363"/>
          </a:xfrm>
        </p:spPr>
        <p:txBody>
          <a:bodyPr/>
          <a:lstStyle/>
          <a:p>
            <a:pPr lvl="0"/>
            <a:r>
              <a:rPr lang="uk-UA" sz="2400" dirty="0"/>
              <a:t>під </a:t>
            </a:r>
            <a:r>
              <a:rPr lang="uk-UA" sz="2400" b="1" i="1" dirty="0"/>
              <a:t>апаратурою (</a:t>
            </a:r>
            <a:r>
              <a:rPr lang="uk-UA" sz="2400" b="1" i="1" dirty="0" err="1"/>
              <a:t>Equipment</a:t>
            </a:r>
            <a:r>
              <a:rPr lang="uk-UA" sz="2400" b="1" i="1" dirty="0"/>
              <a:t>) </a:t>
            </a:r>
            <a:r>
              <a:rPr lang="uk-UA" sz="2400" dirty="0"/>
              <a:t>розуміють активне обладнання, в якому функції можуть бути реалізовані як у вигляді апаратного забезпечення, так і у вигляді програмного забезпечення</a:t>
            </a:r>
            <a:endParaRPr lang="uk-UA" sz="2200"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68</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714348" y="1500174"/>
            <a:ext cx="4786346" cy="1643074"/>
          </a:xfrm>
          <a:prstGeom prst="rect">
            <a:avLst/>
          </a:prstGeom>
          <a:noFill/>
        </p:spPr>
      </p:pic>
      <p:sp>
        <p:nvSpPr>
          <p:cNvPr id="9217" name="Rectangle 1"/>
          <p:cNvSpPr>
            <a:spLocks noChangeArrowheads="1"/>
          </p:cNvSpPr>
          <p:nvPr/>
        </p:nvSpPr>
        <p:spPr bwMode="auto">
          <a:xfrm>
            <a:off x="5786446" y="1571612"/>
            <a:ext cx="2786082" cy="120032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k-UA" sz="12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uk-UA"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Н-апаратне</a:t>
            </a:r>
            <a:r>
              <a:rPr kumimoji="0" lang="uk-UA"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забезпечення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Hard</a:t>
            </a:r>
            <a:r>
              <a:rPr kumimoji="0" lang="uk-UA"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ware</a:t>
            </a:r>
            <a:r>
              <a:rPr kumimoji="0" lang="uk-UA"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uk-UA"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S-програмне забезпечення (</a:t>
            </a:r>
            <a:r>
              <a:rPr kumimoji="0" lang="uk-UA"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Software</a:t>
            </a:r>
            <a:r>
              <a:rPr kumimoji="0" lang="uk-UA"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uk-UA"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2800" dirty="0"/>
              <a:t>Елементами моделі апаратурної реалізації</a:t>
            </a:r>
          </a:p>
        </p:txBody>
      </p:sp>
      <p:sp>
        <p:nvSpPr>
          <p:cNvPr id="3" name="Содержимое 2"/>
          <p:cNvSpPr>
            <a:spLocks noGrp="1"/>
          </p:cNvSpPr>
          <p:nvPr>
            <p:ph idx="1"/>
          </p:nvPr>
        </p:nvSpPr>
        <p:spPr>
          <a:xfrm>
            <a:off x="457200" y="1142984"/>
            <a:ext cx="8229600" cy="4987941"/>
          </a:xfrm>
        </p:spPr>
        <p:txBody>
          <a:bodyPr/>
          <a:lstStyle/>
          <a:p>
            <a:pPr>
              <a:buNone/>
            </a:pPr>
            <a:r>
              <a:rPr lang="uk-UA" sz="2400" dirty="0"/>
              <a:t> </a:t>
            </a:r>
          </a:p>
        </p:txBody>
      </p:sp>
      <p:sp>
        <p:nvSpPr>
          <p:cNvPr id="5" name="Нижний колонтитул 4"/>
          <p:cNvSpPr>
            <a:spLocks noGrp="1"/>
          </p:cNvSpPr>
          <p:nvPr>
            <p:ph type="ftr" sz="quarter" idx="11"/>
          </p:nvPr>
        </p:nvSpPr>
        <p:spPr>
          <a:xfrm>
            <a:off x="2843213" y="6143644"/>
            <a:ext cx="3800489" cy="561956"/>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69</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sp>
        <p:nvSpPr>
          <p:cNvPr id="3073" name="Rectangle 1"/>
          <p:cNvSpPr>
            <a:spLocks noChangeArrowheads="1"/>
          </p:cNvSpPr>
          <p:nvPr/>
        </p:nvSpPr>
        <p:spPr bwMode="auto">
          <a:xfrm>
            <a:off x="357158" y="1071546"/>
            <a:ext cx="8286808" cy="452431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kumimoji="0" lang="uk-UA" sz="22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 </a:t>
            </a:r>
            <a:r>
              <a:rPr lang="uk-UA" sz="2400" dirty="0"/>
              <a:t>Елементами моделі апаратурної реалізації є такі:</a:t>
            </a:r>
          </a:p>
          <a:p>
            <a:pPr lvl="0"/>
            <a:endParaRPr lang="uk-UA" sz="2400" b="1" i="1" dirty="0"/>
          </a:p>
          <a:p>
            <a:pPr lvl="0"/>
            <a:r>
              <a:rPr lang="uk-UA" sz="2400" b="1" i="1" dirty="0"/>
              <a:t>Апаратне забезпечення </a:t>
            </a:r>
            <a:r>
              <a:rPr lang="uk-UA" sz="2400" dirty="0"/>
              <a:t>(</a:t>
            </a:r>
            <a:r>
              <a:rPr lang="uk-UA" sz="2400" dirty="0" err="1"/>
              <a:t>Hardware</a:t>
            </a:r>
            <a:r>
              <a:rPr lang="uk-UA" sz="2400" dirty="0"/>
              <a:t>) - обладнання, в якому одна або декілька функцій реалізовано фізично.</a:t>
            </a:r>
          </a:p>
          <a:p>
            <a:pPr lvl="0"/>
            <a:endParaRPr lang="uk-UA" sz="2400" b="1" i="1" dirty="0"/>
          </a:p>
          <a:p>
            <a:pPr lvl="0"/>
            <a:r>
              <a:rPr lang="uk-UA" sz="2400" b="1" i="1" dirty="0"/>
              <a:t>Програмне забезпечення </a:t>
            </a:r>
            <a:r>
              <a:rPr lang="uk-UA" sz="2400" dirty="0"/>
              <a:t>(</a:t>
            </a:r>
            <a:r>
              <a:rPr lang="uk-UA" sz="2400" dirty="0" err="1"/>
              <a:t>Software</a:t>
            </a:r>
            <a:r>
              <a:rPr lang="uk-UA" sz="2400" dirty="0"/>
              <a:t>) – один або декілька програмних модулів, які представляють собою реалізацію одного або декількох об'єктів.</a:t>
            </a:r>
          </a:p>
          <a:p>
            <a:pPr lvl="0"/>
            <a:endParaRPr lang="uk-UA" sz="2400" b="1" i="1" dirty="0"/>
          </a:p>
          <a:p>
            <a:pPr lvl="0"/>
            <a:r>
              <a:rPr lang="uk-UA" sz="2400" b="1" i="1" dirty="0"/>
              <a:t>Фізичний інтерфейс </a:t>
            </a:r>
            <a:r>
              <a:rPr lang="uk-UA" sz="2400" i="1" dirty="0"/>
              <a:t>(</a:t>
            </a:r>
            <a:r>
              <a:rPr lang="uk-UA" sz="2400" dirty="0" err="1"/>
              <a:t>Phisical</a:t>
            </a:r>
            <a:r>
              <a:rPr lang="uk-UA" sz="2400" dirty="0"/>
              <a:t> </a:t>
            </a:r>
            <a:r>
              <a:rPr lang="uk-UA" sz="2400" dirty="0" err="1"/>
              <a:t>interface</a:t>
            </a:r>
            <a:r>
              <a:rPr lang="uk-UA" sz="2400" dirty="0"/>
              <a:t>) – фізичне середовище (проводи) для передачі сигналів між різною апаратурою.</a:t>
            </a:r>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457200" y="277813"/>
            <a:ext cx="8229600" cy="650857"/>
          </a:xfrm>
        </p:spPr>
        <p:txBody>
          <a:bodyPr/>
          <a:lstStyle/>
          <a:p>
            <a:r>
              <a:rPr lang="uk-UA" sz="3600" dirty="0">
                <a:solidFill>
                  <a:schemeClr val="tx1"/>
                </a:solidFill>
              </a:rPr>
              <a:t>Телекомунікаційна мережа</a:t>
            </a:r>
            <a:endParaRPr lang="ru-RU" sz="3600" dirty="0"/>
          </a:p>
        </p:txBody>
      </p:sp>
      <p:sp>
        <p:nvSpPr>
          <p:cNvPr id="748547" name="Rectangle 3"/>
          <p:cNvSpPr>
            <a:spLocks noGrp="1" noChangeArrowheads="1"/>
          </p:cNvSpPr>
          <p:nvPr>
            <p:ph idx="1"/>
          </p:nvPr>
        </p:nvSpPr>
        <p:spPr>
          <a:xfrm>
            <a:off x="457200" y="1000108"/>
            <a:ext cx="8229600" cy="5130817"/>
          </a:xfrm>
        </p:spPr>
        <p:txBody>
          <a:bodyPr/>
          <a:lstStyle/>
          <a:p>
            <a:pPr lvl="0"/>
            <a:r>
              <a:rPr lang="uk-UA" sz="2800" b="1" i="1" dirty="0">
                <a:solidFill>
                  <a:schemeClr val="tx1"/>
                </a:solidFill>
                <a:latin typeface="+mn-lt"/>
                <a:ea typeface="+mn-ea"/>
                <a:cs typeface="+mn-cs"/>
              </a:rPr>
              <a:t>Транспортування</a:t>
            </a:r>
            <a:r>
              <a:rPr lang="uk-UA" sz="2800" b="1" dirty="0">
                <a:solidFill>
                  <a:schemeClr val="tx1"/>
                </a:solidFill>
                <a:latin typeface="+mn-lt"/>
                <a:ea typeface="+mn-ea"/>
                <a:cs typeface="+mn-cs"/>
              </a:rPr>
              <a:t> </a:t>
            </a:r>
            <a:r>
              <a:rPr lang="uk-UA" sz="2800" dirty="0">
                <a:solidFill>
                  <a:schemeClr val="tx1"/>
                </a:solidFill>
                <a:latin typeface="+mn-lt"/>
                <a:ea typeface="+mn-ea"/>
                <a:cs typeface="+mn-cs"/>
              </a:rPr>
              <a:t>(</a:t>
            </a:r>
            <a:r>
              <a:rPr lang="en-US" sz="2800" b="1" dirty="0">
                <a:solidFill>
                  <a:schemeClr val="tx1"/>
                </a:solidFill>
                <a:latin typeface="+mn-lt"/>
                <a:ea typeface="+mn-ea"/>
                <a:cs typeface="+mn-cs"/>
              </a:rPr>
              <a:t>Transfer</a:t>
            </a:r>
            <a:r>
              <a:rPr lang="uk-UA" sz="2800" b="1" dirty="0">
                <a:solidFill>
                  <a:schemeClr val="tx1"/>
                </a:solidFill>
                <a:latin typeface="+mn-lt"/>
                <a:ea typeface="+mn-ea"/>
                <a:cs typeface="+mn-cs"/>
              </a:rPr>
              <a:t>) </a:t>
            </a:r>
            <a:r>
              <a:rPr lang="uk-UA" sz="2800" dirty="0">
                <a:solidFill>
                  <a:schemeClr val="tx1"/>
                </a:solidFill>
                <a:latin typeface="+mn-lt"/>
                <a:ea typeface="+mn-ea"/>
                <a:cs typeface="+mn-cs"/>
              </a:rPr>
              <a:t>інформації в мережевій термінології означає </a:t>
            </a:r>
            <a:r>
              <a:rPr lang="uk-UA" sz="2800" i="1" dirty="0">
                <a:solidFill>
                  <a:schemeClr val="tx1"/>
                </a:solidFill>
                <a:latin typeface="+mn-lt"/>
                <a:ea typeface="+mn-ea"/>
                <a:cs typeface="+mn-cs"/>
              </a:rPr>
              <a:t>перенесення інформації, </a:t>
            </a:r>
            <a:r>
              <a:rPr lang="uk-UA" sz="2800" dirty="0">
                <a:solidFill>
                  <a:schemeClr val="tx1"/>
                </a:solidFill>
                <a:latin typeface="+mn-lt"/>
                <a:ea typeface="+mn-ea"/>
                <a:cs typeface="+mn-cs"/>
              </a:rPr>
              <a:t>перетвореної в сигнал від джерела до одержувача.</a:t>
            </a:r>
          </a:p>
          <a:p>
            <a:pPr>
              <a:buNone/>
            </a:pPr>
            <a:r>
              <a:rPr lang="uk-UA" sz="2800" dirty="0">
                <a:solidFill>
                  <a:schemeClr val="tx1"/>
                </a:solidFill>
                <a:latin typeface="+mn-lt"/>
                <a:ea typeface="+mn-ea"/>
                <a:cs typeface="+mn-cs"/>
              </a:rPr>
              <a:t>	Його слід відрізняти від терміна </a:t>
            </a:r>
            <a:r>
              <a:rPr lang="uk-UA" sz="2800" b="1" dirty="0">
                <a:solidFill>
                  <a:schemeClr val="tx1"/>
                </a:solidFill>
                <a:latin typeface="+mn-lt"/>
                <a:ea typeface="+mn-ea"/>
                <a:cs typeface="+mn-cs"/>
              </a:rPr>
              <a:t>«передача» (</a:t>
            </a:r>
            <a:r>
              <a:rPr lang="en-US" sz="2800" b="1" dirty="0">
                <a:solidFill>
                  <a:schemeClr val="tx1"/>
                </a:solidFill>
                <a:latin typeface="+mn-lt"/>
                <a:ea typeface="+mn-ea"/>
                <a:cs typeface="+mn-cs"/>
              </a:rPr>
              <a:t>Transmission</a:t>
            </a:r>
            <a:r>
              <a:rPr lang="uk-UA" sz="2800" b="1" dirty="0">
                <a:solidFill>
                  <a:schemeClr val="tx1"/>
                </a:solidFill>
                <a:latin typeface="+mn-lt"/>
                <a:ea typeface="+mn-ea"/>
                <a:cs typeface="+mn-cs"/>
              </a:rPr>
              <a:t>), </a:t>
            </a:r>
            <a:r>
              <a:rPr lang="uk-UA" sz="2800" dirty="0">
                <a:solidFill>
                  <a:schemeClr val="tx1"/>
                </a:solidFill>
                <a:latin typeface="+mn-lt"/>
                <a:ea typeface="+mn-ea"/>
                <a:cs typeface="+mn-cs"/>
              </a:rPr>
              <a:t>під яким розуміється </a:t>
            </a:r>
            <a:r>
              <a:rPr lang="uk-UA" sz="2800" i="1" dirty="0">
                <a:solidFill>
                  <a:schemeClr val="tx1"/>
                </a:solidFill>
                <a:latin typeface="+mn-lt"/>
                <a:ea typeface="+mn-ea"/>
                <a:cs typeface="+mn-cs"/>
              </a:rPr>
              <a:t>процес поширення сигналу </a:t>
            </a:r>
            <a:r>
              <a:rPr lang="uk-UA" sz="2800" dirty="0">
                <a:solidFill>
                  <a:schemeClr val="tx1"/>
                </a:solidFill>
                <a:latin typeface="+mn-lt"/>
                <a:ea typeface="+mn-ea"/>
                <a:cs typeface="+mn-cs"/>
              </a:rPr>
              <a:t>у фізичному середовищі між двома суміжними пунктами мережі.</a:t>
            </a:r>
          </a:p>
          <a:p>
            <a:pPr lvl="0">
              <a:buNone/>
            </a:pPr>
            <a:endParaRPr lang="uk-UA" sz="2800" dirty="0">
              <a:solidFill>
                <a:schemeClr val="tx1"/>
              </a:solidFill>
              <a:latin typeface="+mn-lt"/>
              <a:ea typeface="+mn-ea"/>
              <a:cs typeface="+mn-cs"/>
            </a:endParaRPr>
          </a:p>
        </p:txBody>
      </p:sp>
      <p:sp>
        <p:nvSpPr>
          <p:cNvPr id="4"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D84B90A7-45A3-4E60-BB7D-E45B35D7004F}" type="slidenum">
              <a:rPr lang="ru-RU" altLang="en-US"/>
              <a:pPr/>
              <a:t>7</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650857"/>
          </a:xfrm>
        </p:spPr>
        <p:txBody>
          <a:bodyPr/>
          <a:lstStyle/>
          <a:p>
            <a:r>
              <a:rPr lang="uk-UA" sz="3200" i="1" dirty="0"/>
              <a:t>Активне обладнання мережі</a:t>
            </a:r>
            <a:endParaRPr lang="uk-UA" sz="3200" dirty="0"/>
          </a:p>
        </p:txBody>
      </p:sp>
      <p:sp>
        <p:nvSpPr>
          <p:cNvPr id="3" name="Содержимое 2"/>
          <p:cNvSpPr>
            <a:spLocks noGrp="1"/>
          </p:cNvSpPr>
          <p:nvPr>
            <p:ph idx="1"/>
          </p:nvPr>
        </p:nvSpPr>
        <p:spPr>
          <a:xfrm>
            <a:off x="457200" y="1142984"/>
            <a:ext cx="8229600" cy="4987941"/>
          </a:xfrm>
        </p:spPr>
        <p:txBody>
          <a:bodyPr/>
          <a:lstStyle/>
          <a:p>
            <a:pPr lvl="0"/>
            <a:r>
              <a:rPr lang="uk-UA" sz="2400" dirty="0"/>
              <a:t>У технічній літературі набули вжитку такі позначення класів апаратури: </a:t>
            </a:r>
            <a:r>
              <a:rPr lang="uk-UA" sz="2400" b="1" i="1" dirty="0"/>
              <a:t>DTE, DCE і DTE/DCE.</a:t>
            </a:r>
          </a:p>
          <a:p>
            <a:r>
              <a:rPr lang="uk-UA" sz="2400" dirty="0"/>
              <a:t>Клас </a:t>
            </a:r>
            <a:r>
              <a:rPr lang="uk-UA" sz="2400" b="1" dirty="0"/>
              <a:t>DTE (</a:t>
            </a:r>
            <a:r>
              <a:rPr lang="uk-UA" sz="2400" b="1" dirty="0" err="1"/>
              <a:t>Data</a:t>
            </a:r>
            <a:r>
              <a:rPr lang="uk-UA" sz="2400" b="1" dirty="0"/>
              <a:t> Terminal </a:t>
            </a:r>
            <a:r>
              <a:rPr lang="uk-UA" sz="2400" b="1" dirty="0" err="1"/>
              <a:t>Equipment</a:t>
            </a:r>
            <a:r>
              <a:rPr lang="uk-UA" sz="2400" b="1" dirty="0"/>
              <a:t>) </a:t>
            </a:r>
            <a:r>
              <a:rPr lang="uk-UA" sz="2400" dirty="0"/>
              <a:t>– кінцева апаратура даних (кінцеве обладнання даних)</a:t>
            </a:r>
          </a:p>
          <a:p>
            <a:r>
              <a:rPr lang="uk-UA" sz="2400" dirty="0"/>
              <a:t>Клас </a:t>
            </a:r>
            <a:r>
              <a:rPr lang="uk-UA" sz="2400" b="1" dirty="0"/>
              <a:t>DCE (</a:t>
            </a:r>
            <a:r>
              <a:rPr lang="uk-UA" sz="2400" b="1" dirty="0" err="1"/>
              <a:t>Data</a:t>
            </a:r>
            <a:r>
              <a:rPr lang="uk-UA" sz="2400" b="1" dirty="0"/>
              <a:t> </a:t>
            </a:r>
            <a:r>
              <a:rPr lang="uk-UA" sz="2400" b="1" dirty="0" err="1"/>
              <a:t>Communication</a:t>
            </a:r>
            <a:r>
              <a:rPr lang="uk-UA" sz="2400" b="1" dirty="0"/>
              <a:t> </a:t>
            </a:r>
            <a:r>
              <a:rPr lang="uk-UA" sz="2400" b="1" dirty="0" err="1"/>
              <a:t>Equipment</a:t>
            </a:r>
            <a:r>
              <a:rPr lang="uk-UA" sz="2400" b="1" dirty="0"/>
              <a:t>) </a:t>
            </a:r>
            <a:r>
              <a:rPr lang="uk-UA" sz="2400" dirty="0"/>
              <a:t>– апаратура передачі даних</a:t>
            </a:r>
          </a:p>
          <a:p>
            <a:r>
              <a:rPr lang="uk-UA" sz="2400" dirty="0"/>
              <a:t>Клас </a:t>
            </a:r>
            <a:r>
              <a:rPr lang="uk-UA" sz="2400" b="1" dirty="0"/>
              <a:t>DTE/DCE</a:t>
            </a:r>
            <a:r>
              <a:rPr lang="uk-UA" sz="2400" dirty="0"/>
              <a:t> – змішаний клас (комунікаційні пристрої-мости, комутатори і маршрутизатори)</a:t>
            </a:r>
          </a:p>
          <a:p>
            <a:pPr lvl="0"/>
            <a:endParaRPr lang="uk-UA" sz="2400" dirty="0"/>
          </a:p>
          <a:p>
            <a:endParaRPr lang="uk-UA" dirty="0"/>
          </a:p>
        </p:txBody>
      </p:sp>
      <p:sp>
        <p:nvSpPr>
          <p:cNvPr id="5" name="Нижний колонтитул 4"/>
          <p:cNvSpPr>
            <a:spLocks noGrp="1"/>
          </p:cNvSpPr>
          <p:nvPr>
            <p:ph type="ftr" sz="quarter" idx="11"/>
          </p:nvPr>
        </p:nvSpPr>
        <p:spPr>
          <a:xfrm>
            <a:off x="2843213" y="6248400"/>
            <a:ext cx="4014803"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70</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2800" i="1" dirty="0"/>
              <a:t>Елементи  моделі організаційної структури</a:t>
            </a:r>
            <a:endParaRPr lang="uk-UA" sz="2800" dirty="0"/>
          </a:p>
        </p:txBody>
      </p:sp>
      <p:sp>
        <p:nvSpPr>
          <p:cNvPr id="3" name="Содержимое 2"/>
          <p:cNvSpPr>
            <a:spLocks noGrp="1"/>
          </p:cNvSpPr>
          <p:nvPr>
            <p:ph idx="1"/>
          </p:nvPr>
        </p:nvSpPr>
        <p:spPr>
          <a:xfrm>
            <a:off x="457200" y="1000108"/>
            <a:ext cx="8229600" cy="5130817"/>
          </a:xfrm>
        </p:spPr>
        <p:txBody>
          <a:bodyPr/>
          <a:lstStyle/>
          <a:p>
            <a:r>
              <a:rPr lang="uk-UA" sz="2400" dirty="0"/>
              <a:t>Пункти та лінії зв'язку передусім розглядаються як елементи моделі організаційної структури мережі.</a:t>
            </a:r>
          </a:p>
          <a:p>
            <a:pPr lvl="0"/>
            <a:r>
              <a:rPr lang="uk-UA" sz="2400" dirty="0"/>
              <a:t>Елементами організаційної структури мережі є: пункти та </a:t>
            </a:r>
            <a:r>
              <a:rPr lang="uk-UA" sz="2400" dirty="0" err="1"/>
              <a:t>зв'язуючі</a:t>
            </a:r>
            <a:r>
              <a:rPr lang="uk-UA" sz="2400" dirty="0"/>
              <a:t> системи передавання (напрямні системи).</a:t>
            </a:r>
          </a:p>
          <a:p>
            <a:r>
              <a:rPr lang="uk-UA" sz="2400" dirty="0"/>
              <a:t>Пункти мережі підрозділяються на кінцеві і вузлові.</a:t>
            </a:r>
          </a:p>
          <a:p>
            <a:r>
              <a:rPr lang="uk-UA" sz="2000" b="1" dirty="0"/>
              <a:t>Кінцеві пункти (</a:t>
            </a:r>
            <a:r>
              <a:rPr lang="uk-UA" sz="2000" b="1" dirty="0" err="1"/>
              <a:t>КП</a:t>
            </a:r>
            <a:r>
              <a:rPr lang="uk-UA" sz="2000" b="1" dirty="0"/>
              <a:t>, </a:t>
            </a:r>
            <a:r>
              <a:rPr lang="uk-UA" sz="2000" b="1" dirty="0" err="1"/>
              <a:t>End</a:t>
            </a:r>
            <a:r>
              <a:rPr lang="uk-UA" sz="2000" b="1" dirty="0"/>
              <a:t> </a:t>
            </a:r>
            <a:r>
              <a:rPr lang="uk-UA" sz="2000" b="1" dirty="0" err="1"/>
              <a:t>points</a:t>
            </a:r>
            <a:r>
              <a:rPr lang="uk-UA" sz="2000" b="1" dirty="0"/>
              <a:t>) </a:t>
            </a:r>
            <a:r>
              <a:rPr lang="uk-UA" sz="2000" dirty="0"/>
              <a:t>– це пункти, в яких розміщено </a:t>
            </a:r>
            <a:r>
              <a:rPr lang="uk-UA" sz="2000" b="1" i="1" dirty="0"/>
              <a:t>термінальне обладнання користувачів </a:t>
            </a:r>
            <a:r>
              <a:rPr lang="uk-UA" sz="2000" dirty="0"/>
              <a:t>і </a:t>
            </a:r>
            <a:r>
              <a:rPr lang="uk-UA" sz="2000" b="1" i="1" dirty="0"/>
              <a:t>кінцеві системи мережі</a:t>
            </a:r>
            <a:endParaRPr lang="uk-UA" sz="2000" dirty="0"/>
          </a:p>
          <a:p>
            <a:r>
              <a:rPr lang="uk-UA" sz="2000" dirty="0"/>
              <a:t>Вузловий пункт (</a:t>
            </a:r>
            <a:r>
              <a:rPr lang="uk-UA" sz="2000" dirty="0" err="1"/>
              <a:t>Node</a:t>
            </a:r>
            <a:r>
              <a:rPr lang="uk-UA" sz="2000" dirty="0"/>
              <a:t> </a:t>
            </a:r>
            <a:r>
              <a:rPr lang="uk-UA" sz="2000" dirty="0" err="1"/>
              <a:t>Points</a:t>
            </a:r>
            <a:r>
              <a:rPr lang="uk-UA" sz="2000" dirty="0"/>
              <a:t>) – це пункт мережі, в якому сходяться дві і більше ліній зв'язку.</a:t>
            </a:r>
          </a:p>
          <a:p>
            <a:endParaRPr lang="uk-UA"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71</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uk-UA" sz="3200" dirty="0"/>
              <a:t>Вузловий пункт</a:t>
            </a:r>
          </a:p>
        </p:txBody>
      </p:sp>
      <p:sp>
        <p:nvSpPr>
          <p:cNvPr id="3" name="Содержимое 2"/>
          <p:cNvSpPr>
            <a:spLocks noGrp="1"/>
          </p:cNvSpPr>
          <p:nvPr>
            <p:ph idx="1"/>
          </p:nvPr>
        </p:nvSpPr>
        <p:spPr>
          <a:xfrm>
            <a:off x="457200" y="928670"/>
            <a:ext cx="8229600" cy="5202255"/>
          </a:xfrm>
        </p:spPr>
        <p:txBody>
          <a:bodyPr/>
          <a:lstStyle/>
          <a:p>
            <a:r>
              <a:rPr lang="uk-UA" sz="2800" dirty="0"/>
              <a:t>У вузловому пункті зазвичай розміщується комунікаційне (мережеве) обладнання, за допомогою якого можуть виконуватися такі функції, як:</a:t>
            </a:r>
          </a:p>
          <a:p>
            <a:pPr>
              <a:buNone/>
            </a:pPr>
            <a:r>
              <a:rPr lang="uk-UA" dirty="0"/>
              <a:t>	-   </a:t>
            </a:r>
            <a:r>
              <a:rPr lang="uk-UA" b="1" i="1" dirty="0"/>
              <a:t>концентрація; </a:t>
            </a:r>
          </a:p>
          <a:p>
            <a:pPr>
              <a:buNone/>
            </a:pPr>
            <a:r>
              <a:rPr lang="uk-UA" b="1" i="1" dirty="0"/>
              <a:t>	-	розподілення;  </a:t>
            </a:r>
          </a:p>
          <a:p>
            <a:pPr>
              <a:buNone/>
            </a:pPr>
            <a:r>
              <a:rPr lang="uk-UA" b="1" i="1" dirty="0"/>
              <a:t>	-	мультиплексування; </a:t>
            </a:r>
          </a:p>
          <a:p>
            <a:pPr>
              <a:buNone/>
            </a:pPr>
            <a:r>
              <a:rPr lang="uk-UA" b="1" i="1" dirty="0"/>
              <a:t>   - 	комутація;</a:t>
            </a:r>
          </a:p>
          <a:p>
            <a:pPr>
              <a:buNone/>
            </a:pPr>
            <a:r>
              <a:rPr lang="uk-UA" b="1" i="1" dirty="0"/>
              <a:t>   -  маршрутизація.</a:t>
            </a:r>
            <a:endParaRPr lang="uk-UA" dirty="0"/>
          </a:p>
          <a:p>
            <a:endParaRPr lang="uk-UA"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72</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22295"/>
          </a:xfrm>
        </p:spPr>
        <p:txBody>
          <a:bodyPr/>
          <a:lstStyle/>
          <a:p>
            <a:r>
              <a:rPr lang="uk-UA" sz="2800" dirty="0"/>
              <a:t>Вузловий пункт </a:t>
            </a:r>
            <a:br>
              <a:rPr lang="uk-UA" sz="2800" dirty="0"/>
            </a:br>
            <a:endParaRPr lang="uk-UA" sz="2800" dirty="0"/>
          </a:p>
        </p:txBody>
      </p:sp>
      <p:sp>
        <p:nvSpPr>
          <p:cNvPr id="5"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73</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4097" name="Rectangle 1"/>
          <p:cNvSpPr>
            <a:spLocks noChangeArrowheads="1"/>
          </p:cNvSpPr>
          <p:nvPr/>
        </p:nvSpPr>
        <p:spPr bwMode="auto">
          <a:xfrm>
            <a:off x="642910" y="1142984"/>
            <a:ext cx="8001056" cy="498598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630238" algn="l"/>
              </a:tabLst>
            </a:pPr>
            <a:endParaRPr kumimoji="0" lang="uk-UA" sz="12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630238" algn="l"/>
              </a:tabLst>
            </a:pPr>
            <a:r>
              <a:rPr kumimoji="0" lang="uk-UA" sz="2400" b="1" i="0" u="none" strike="noStrike" cap="none" normalizeH="0" baseline="0" dirty="0">
                <a:ln>
                  <a:noFill/>
                </a:ln>
                <a:solidFill>
                  <a:schemeClr val="tx1"/>
                </a:solidFill>
                <a:effectLst/>
                <a:latin typeface="+mn-lt"/>
                <a:ea typeface="Calibri" pitchFamily="34" charset="0"/>
                <a:cs typeface="Times New Roman" pitchFamily="18" charset="0"/>
              </a:rPr>
              <a:t>Концентрація (</a:t>
            </a:r>
            <a:r>
              <a:rPr kumimoji="0" lang="uk-UA" sz="2400" b="1" i="0" u="none" strike="noStrike" cap="none" normalizeH="0" baseline="0" dirty="0" err="1">
                <a:ln>
                  <a:noFill/>
                </a:ln>
                <a:solidFill>
                  <a:schemeClr val="tx1"/>
                </a:solidFill>
                <a:effectLst/>
                <a:latin typeface="+mn-lt"/>
                <a:ea typeface="Calibri" pitchFamily="34" charset="0"/>
                <a:cs typeface="Times New Roman" pitchFamily="18" charset="0"/>
              </a:rPr>
              <a:t>Concentration</a:t>
            </a:r>
            <a:r>
              <a:rPr kumimoji="0" lang="uk-UA" sz="2400" b="1" i="0" u="none" strike="noStrike" cap="none" normalizeH="0" baseline="0" dirty="0">
                <a:ln>
                  <a:noFill/>
                </a:ln>
                <a:solidFill>
                  <a:schemeClr val="tx1"/>
                </a:solidFill>
                <a:effectLst/>
                <a:latin typeface="+mn-lt"/>
                <a:ea typeface="Calibri" pitchFamily="34" charset="0"/>
                <a:cs typeface="Times New Roman" pitchFamily="18" charset="0"/>
              </a:rPr>
              <a:t>) </a:t>
            </a:r>
            <a:r>
              <a:rPr kumimoji="0" lang="uk-UA" sz="2400" b="0" i="0" u="none" strike="noStrike" cap="none" normalizeH="0" baseline="0" dirty="0">
                <a:ln>
                  <a:noFill/>
                </a:ln>
                <a:solidFill>
                  <a:schemeClr val="tx1"/>
                </a:solidFill>
                <a:effectLst/>
                <a:latin typeface="+mn-lt"/>
                <a:ea typeface="Calibri" pitchFamily="34" charset="0"/>
                <a:cs typeface="Times New Roman" pitchFamily="18" charset="0"/>
              </a:rPr>
              <a:t>– поєднання декількох вхідних потоків з метою отримання вихідного швидкісного потоку.</a:t>
            </a:r>
          </a:p>
          <a:p>
            <a:pPr marL="0" marR="0" lvl="0" indent="0" algn="just" defTabSz="914400" rtl="0" eaLnBrk="1" fontAlgn="base" latinLnBrk="0" hangingPunct="1">
              <a:lnSpc>
                <a:spcPct val="100000"/>
              </a:lnSpc>
              <a:spcBef>
                <a:spcPct val="0"/>
              </a:spcBef>
              <a:spcAft>
                <a:spcPct val="0"/>
              </a:spcAft>
              <a:buClrTx/>
              <a:buSzTx/>
              <a:tabLst>
                <a:tab pos="630238" algn="l"/>
              </a:tabLst>
            </a:pPr>
            <a:endParaRPr kumimoji="0" lang="uk-UA" sz="2400" b="0" i="0" u="none" strike="noStrike" cap="none" normalizeH="0" baseline="0" dirty="0">
              <a:ln>
                <a:noFill/>
              </a:ln>
              <a:solidFill>
                <a:schemeClr val="tx1"/>
              </a:solidFill>
              <a:effectLst/>
              <a:latin typeface="+mn-lt"/>
              <a:ea typeface="Calibri" pitchFamily="34" charset="0"/>
              <a:cs typeface="Times New Roman" pitchFamily="18" charset="0"/>
            </a:endParaRPr>
          </a:p>
          <a:p>
            <a:pPr algn="just">
              <a:buFontTx/>
              <a:buChar char="•"/>
              <a:tabLst>
                <a:tab pos="630238" algn="l"/>
              </a:tabLst>
            </a:pPr>
            <a:r>
              <a:rPr lang="uk-UA" sz="2400" b="1" dirty="0"/>
              <a:t> </a:t>
            </a:r>
            <a:r>
              <a:rPr lang="uk-UA" sz="2400" b="1" dirty="0">
                <a:latin typeface="+mn-lt"/>
              </a:rPr>
              <a:t>Розподілення (</a:t>
            </a:r>
            <a:r>
              <a:rPr lang="uk-UA" sz="2400" b="1" dirty="0" err="1">
                <a:latin typeface="+mn-lt"/>
              </a:rPr>
              <a:t>Distribution</a:t>
            </a:r>
            <a:r>
              <a:rPr lang="uk-UA" sz="2400" b="1" dirty="0">
                <a:latin typeface="+mn-lt"/>
              </a:rPr>
              <a:t>, </a:t>
            </a:r>
            <a:r>
              <a:rPr lang="uk-UA" sz="2400" b="1" dirty="0" err="1">
                <a:latin typeface="+mn-lt"/>
              </a:rPr>
              <a:t>Aggregation</a:t>
            </a:r>
            <a:r>
              <a:rPr lang="uk-UA" sz="2400" b="1" dirty="0">
                <a:latin typeface="+mn-lt"/>
              </a:rPr>
              <a:t>) </a:t>
            </a:r>
            <a:r>
              <a:rPr lang="uk-UA" sz="2400" dirty="0">
                <a:latin typeface="+mn-lt"/>
              </a:rPr>
              <a:t>– відгалуження від концентрованого вхідного потоку декількох вихідних потоків і їх розподіл між виходами.</a:t>
            </a:r>
          </a:p>
          <a:p>
            <a:pPr algn="just">
              <a:tabLst>
                <a:tab pos="630238" algn="l"/>
              </a:tabLst>
            </a:pPr>
            <a:endParaRPr lang="uk-UA" sz="2400" dirty="0">
              <a:latin typeface="+mn-lt"/>
            </a:endParaRPr>
          </a:p>
          <a:p>
            <a:pPr algn="just">
              <a:buFontTx/>
              <a:buChar char="•"/>
              <a:tabLst>
                <a:tab pos="630238" algn="l"/>
              </a:tabLst>
            </a:pPr>
            <a:r>
              <a:rPr lang="uk-UA" sz="2400" b="1" dirty="0">
                <a:latin typeface="+mn-lt"/>
              </a:rPr>
              <a:t> Мультиплексування (</a:t>
            </a:r>
            <a:r>
              <a:rPr lang="uk-UA" sz="2400" b="1" dirty="0" err="1">
                <a:latin typeface="+mn-lt"/>
              </a:rPr>
              <a:t>Multiplexing</a:t>
            </a:r>
            <a:r>
              <a:rPr lang="uk-UA" sz="2400" b="1" dirty="0">
                <a:latin typeface="+mn-lt"/>
              </a:rPr>
              <a:t>) </a:t>
            </a:r>
            <a:r>
              <a:rPr lang="uk-UA" sz="2400" dirty="0">
                <a:latin typeface="+mn-lt"/>
              </a:rPr>
              <a:t>– передавання декількох потоків інформації по одному каналу.</a:t>
            </a:r>
          </a:p>
          <a:p>
            <a:pPr algn="just">
              <a:tabLst>
                <a:tab pos="630238" algn="l"/>
              </a:tabLst>
            </a:pP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22295"/>
          </a:xfrm>
        </p:spPr>
        <p:txBody>
          <a:bodyPr/>
          <a:lstStyle/>
          <a:p>
            <a:r>
              <a:rPr lang="uk-UA" sz="2800" dirty="0"/>
              <a:t>Вузловий пункт</a:t>
            </a:r>
          </a:p>
        </p:txBody>
      </p:sp>
      <p:sp>
        <p:nvSpPr>
          <p:cNvPr id="3" name="Содержимое 2"/>
          <p:cNvSpPr>
            <a:spLocks noGrp="1"/>
          </p:cNvSpPr>
          <p:nvPr>
            <p:ph idx="1"/>
          </p:nvPr>
        </p:nvSpPr>
        <p:spPr>
          <a:xfrm>
            <a:off x="457200" y="1142984"/>
            <a:ext cx="8229600" cy="4987941"/>
          </a:xfrm>
        </p:spPr>
        <p:txBody>
          <a:bodyPr/>
          <a:lstStyle/>
          <a:p>
            <a:pPr algn="just">
              <a:buFontTx/>
              <a:buChar char="•"/>
              <a:tabLst>
                <a:tab pos="630238" algn="l"/>
              </a:tabLst>
            </a:pPr>
            <a:r>
              <a:rPr lang="uk-UA" sz="2400" b="1" dirty="0"/>
              <a:t>Комутація (</a:t>
            </a:r>
            <a:r>
              <a:rPr lang="uk-UA" sz="2400" b="1" dirty="0" err="1"/>
              <a:t>Switching</a:t>
            </a:r>
            <a:r>
              <a:rPr lang="uk-UA" sz="2400" b="1" dirty="0"/>
              <a:t>) </a:t>
            </a:r>
            <a:r>
              <a:rPr lang="uk-UA" sz="2400" dirty="0"/>
              <a:t>– процес встановлення з'єднання між входами та виходами комутаційного пристрою на основі аналізу адресної інформації.</a:t>
            </a:r>
          </a:p>
          <a:p>
            <a:pPr algn="just">
              <a:buNone/>
              <a:tabLst>
                <a:tab pos="630238" algn="l"/>
              </a:tabLst>
            </a:pPr>
            <a:endParaRPr lang="uk-UA" sz="2400" dirty="0"/>
          </a:p>
          <a:p>
            <a:pPr algn="just">
              <a:buFontTx/>
              <a:buChar char="•"/>
              <a:tabLst>
                <a:tab pos="630238" algn="l"/>
              </a:tabLst>
            </a:pPr>
            <a:r>
              <a:rPr lang="uk-UA" sz="2400" b="1" dirty="0"/>
              <a:t> Маршрутизація (</a:t>
            </a:r>
            <a:r>
              <a:rPr lang="uk-UA" sz="2400" b="1" dirty="0" err="1"/>
              <a:t>Routing</a:t>
            </a:r>
            <a:r>
              <a:rPr lang="uk-UA" sz="2400" b="1" dirty="0"/>
              <a:t>) </a:t>
            </a:r>
            <a:r>
              <a:rPr lang="uk-UA" sz="2400" dirty="0"/>
              <a:t>– це поєднання процедур пошуку шляхів (маршрутів) між вузлами мережі та встановлення з'єднання між вузлами мережі.</a:t>
            </a:r>
          </a:p>
          <a:p>
            <a:endParaRPr lang="uk-UA"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Узагальнена</a:t>
            </a:r>
            <a:r>
              <a:rPr lang="ru-RU" altLang="en-US" sz="1100" dirty="0"/>
              <a:t> модель системного </a:t>
            </a:r>
            <a:r>
              <a:rPr lang="ru-RU" altLang="en-US" sz="1100" dirty="0" err="1"/>
              <a:t>опису</a:t>
            </a:r>
            <a:r>
              <a:rPr lang="ru-RU" altLang="en-US" sz="1100" dirty="0"/>
              <a:t> </a:t>
            </a:r>
            <a:r>
              <a:rPr lang="ru-RU" altLang="en-US" sz="1100" dirty="0" err="1"/>
              <a:t>мережевої</a:t>
            </a:r>
            <a:r>
              <a:rPr lang="ru-RU" altLang="en-US" sz="1100" dirty="0"/>
              <a:t> </a:t>
            </a:r>
            <a:r>
              <a:rPr lang="ru-RU" altLang="en-US" sz="1100" dirty="0" err="1"/>
              <a:t>архітектури</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74</a:t>
            </a:fld>
            <a:r>
              <a:rPr lang="ru-RU" altLang="en-US" dirty="0"/>
              <a:t> </a:t>
            </a:r>
            <a:r>
              <a:rPr lang="ru-RU" altLang="en-US" dirty="0" err="1"/>
              <a:t>з</a:t>
            </a:r>
            <a:r>
              <a:rPr lang="ru-RU" altLang="en-US" dirty="0"/>
              <a:t>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Grp="1" noChangeArrowheads="1"/>
          </p:cNvSpPr>
          <p:nvPr>
            <p:ph type="ctrTitle"/>
          </p:nvPr>
        </p:nvSpPr>
        <p:spPr>
          <a:xfrm>
            <a:off x="914400" y="1500174"/>
            <a:ext cx="7623175" cy="1776426"/>
          </a:xfrm>
        </p:spPr>
        <p:txBody>
          <a:bodyPr/>
          <a:lstStyle/>
          <a:p>
            <a:br>
              <a:rPr lang="ru-RU" sz="3200" b="1" dirty="0"/>
            </a:br>
            <a:br>
              <a:rPr lang="ru-RU" sz="1000" b="1" dirty="0"/>
            </a:br>
            <a:r>
              <a:rPr lang="ru-RU" sz="4400" b="1" i="1" dirty="0" err="1"/>
              <a:t>Комп</a:t>
            </a:r>
            <a:r>
              <a:rPr lang="en-US" sz="4400" b="1" i="1" dirty="0"/>
              <a:t>’</a:t>
            </a:r>
            <a:r>
              <a:rPr lang="ru-RU" sz="4400" b="1" i="1" dirty="0" err="1"/>
              <a:t>ютерні</a:t>
            </a:r>
            <a:r>
              <a:rPr lang="ru-RU" sz="4400" b="1" i="1" dirty="0"/>
              <a:t> </a:t>
            </a:r>
            <a:r>
              <a:rPr lang="ru-RU" sz="4400" b="1" i="1" dirty="0" err="1"/>
              <a:t>мережі</a:t>
            </a:r>
            <a:endParaRPr lang="ru-RU" sz="4400" b="1" i="1" dirty="0"/>
          </a:p>
        </p:txBody>
      </p:sp>
      <p:sp>
        <p:nvSpPr>
          <p:cNvPr id="171013" name="Rectangle 5"/>
          <p:cNvSpPr>
            <a:spLocks noGrp="1" noChangeArrowheads="1"/>
          </p:cNvSpPr>
          <p:nvPr>
            <p:ph type="subTitle" idx="1"/>
          </p:nvPr>
        </p:nvSpPr>
        <p:spPr>
          <a:xfrm>
            <a:off x="357158" y="3962400"/>
            <a:ext cx="8358246" cy="1609740"/>
          </a:xfrm>
        </p:spPr>
        <p:txBody>
          <a:bodyPr/>
          <a:lstStyle/>
          <a:p>
            <a:pPr algn="r">
              <a:lnSpc>
                <a:spcPct val="90000"/>
              </a:lnSpc>
            </a:pPr>
            <a:r>
              <a:rPr lang="ru-RU" u="sng" dirty="0" err="1"/>
              <a:t>Лекція</a:t>
            </a:r>
            <a:r>
              <a:rPr lang="ru-RU" u="sng" dirty="0"/>
              <a:t> 3</a:t>
            </a:r>
          </a:p>
          <a:p>
            <a:pPr algn="r"/>
            <a:r>
              <a:rPr lang="uk-UA" b="1" dirty="0"/>
              <a:t>Базові принципи побудови </a:t>
            </a:r>
            <a:r>
              <a:rPr lang="uk-UA" b="1" dirty="0" err="1"/>
              <a:t>комп</a:t>
            </a:r>
            <a:r>
              <a:rPr lang="ru-RU" b="1" dirty="0"/>
              <a:t>’</a:t>
            </a:r>
            <a:r>
              <a:rPr lang="uk-UA" b="1" dirty="0" err="1"/>
              <a:t>ютерних</a:t>
            </a:r>
            <a:r>
              <a:rPr lang="uk-UA" b="1" dirty="0"/>
              <a:t> мереж</a:t>
            </a:r>
          </a:p>
        </p:txBody>
      </p:sp>
      <p:sp>
        <p:nvSpPr>
          <p:cNvPr id="171016" name="Text Box 8"/>
          <p:cNvSpPr txBox="1">
            <a:spLocks noChangeArrowheads="1"/>
          </p:cNvSpPr>
          <p:nvPr/>
        </p:nvSpPr>
        <p:spPr bwMode="auto">
          <a:xfrm>
            <a:off x="900113" y="0"/>
            <a:ext cx="7632700" cy="830997"/>
          </a:xfrm>
          <a:prstGeom prst="rect">
            <a:avLst/>
          </a:prstGeom>
          <a:noFill/>
          <a:ln w="9525">
            <a:noFill/>
            <a:miter lim="800000"/>
            <a:headEnd/>
            <a:tailEnd/>
          </a:ln>
          <a:effectLst/>
        </p:spPr>
        <p:txBody>
          <a:bodyPr>
            <a:spAutoFit/>
          </a:bodyPr>
          <a:lstStyle/>
          <a:p>
            <a:pPr algn="ctr"/>
            <a:r>
              <a:rPr lang="ru-RU" sz="2400" b="1" dirty="0" err="1"/>
              <a:t>Національний</a:t>
            </a:r>
            <a:r>
              <a:rPr lang="ru-RU" sz="2400" b="1" dirty="0"/>
              <a:t> </a:t>
            </a:r>
            <a:r>
              <a:rPr lang="ru-RU" sz="2400" b="1" dirty="0" err="1"/>
              <a:t>технічний</a:t>
            </a:r>
            <a:r>
              <a:rPr lang="ru-RU" sz="2400" b="1" dirty="0"/>
              <a:t> </a:t>
            </a:r>
            <a:r>
              <a:rPr lang="ru-RU" sz="2400" b="1" dirty="0" err="1"/>
              <a:t>університет</a:t>
            </a:r>
            <a:r>
              <a:rPr lang="ru-RU" sz="2400" b="1" dirty="0"/>
              <a:t> </a:t>
            </a:r>
            <a:r>
              <a:rPr lang="ru-RU" sz="2400" b="1" dirty="0" err="1"/>
              <a:t>України</a:t>
            </a:r>
            <a:r>
              <a:rPr lang="ru-RU" sz="2400" b="1" dirty="0"/>
              <a:t> </a:t>
            </a:r>
            <a:br>
              <a:rPr lang="ru-RU" sz="2400" b="1" dirty="0"/>
            </a:br>
            <a:r>
              <a:rPr lang="ru-RU" sz="2400" b="1" dirty="0"/>
              <a:t>КПІ </a:t>
            </a:r>
            <a:r>
              <a:rPr lang="ru-RU" sz="2400" b="1" dirty="0" err="1"/>
              <a:t>ім</a:t>
            </a:r>
            <a:r>
              <a:rPr lang="ru-RU" sz="2400" b="1" dirty="0"/>
              <a:t>. І. </a:t>
            </a:r>
            <a:r>
              <a:rPr lang="ru-RU" sz="2400" b="1" dirty="0" err="1"/>
              <a:t>Сікорського</a:t>
            </a:r>
            <a:endParaRPr lang="ru-RU" sz="2400" b="1" dirty="0"/>
          </a:p>
        </p:txBody>
      </p:sp>
      <p:pic>
        <p:nvPicPr>
          <p:cNvPr id="40962" name="Picture 2" descr="Картинки по запросу эмблема КПИ"/>
          <p:cNvPicPr>
            <a:picLocks noChangeAspect="1" noChangeArrowheads="1"/>
          </p:cNvPicPr>
          <p:nvPr/>
        </p:nvPicPr>
        <p:blipFill>
          <a:blip r:embed="rId2"/>
          <a:srcRect/>
          <a:stretch>
            <a:fillRect/>
          </a:stretch>
        </p:blipFill>
        <p:spPr bwMode="auto">
          <a:xfrm>
            <a:off x="0" y="0"/>
            <a:ext cx="1199635" cy="1214446"/>
          </a:xfrm>
          <a:prstGeom prst="rect">
            <a:avLst/>
          </a:prstGeom>
          <a:noFill/>
        </p:spPr>
      </p:pic>
      <p:pic>
        <p:nvPicPr>
          <p:cNvPr id="10" name="Picture 6" descr="E:\Дисциплины КПИ\Компьютерні мережі\Лекції КМ\35075f2e16f5aee3c186b20bbdd02cf0.jpg"/>
          <p:cNvPicPr>
            <a:picLocks noChangeAspect="1" noChangeArrowheads="1"/>
          </p:cNvPicPr>
          <p:nvPr/>
        </p:nvPicPr>
        <p:blipFill>
          <a:blip r:embed="rId3" cstate="print"/>
          <a:srcRect/>
          <a:stretch>
            <a:fillRect/>
          </a:stretch>
        </p:blipFill>
        <p:spPr bwMode="auto">
          <a:xfrm>
            <a:off x="428596" y="3059017"/>
            <a:ext cx="1357322" cy="1418097"/>
          </a:xfrm>
          <a:prstGeom prst="rect">
            <a:avLst/>
          </a:prstGeom>
          <a:noFill/>
        </p:spPr>
      </p:pic>
      <p:pic>
        <p:nvPicPr>
          <p:cNvPr id="11" name="Picture 4" descr="E:\Дисциплины КПИ\Компьютерні мережі\Лекції КМ\images (1).jpg"/>
          <p:cNvPicPr>
            <a:picLocks noChangeAspect="1" noChangeArrowheads="1"/>
          </p:cNvPicPr>
          <p:nvPr/>
        </p:nvPicPr>
        <p:blipFill>
          <a:blip r:embed="rId4"/>
          <a:srcRect/>
          <a:stretch>
            <a:fillRect/>
          </a:stretch>
        </p:blipFill>
        <p:spPr bwMode="auto">
          <a:xfrm>
            <a:off x="500035" y="5643578"/>
            <a:ext cx="2000264" cy="957264"/>
          </a:xfrm>
          <a:prstGeom prst="rect">
            <a:avLst/>
          </a:prstGeom>
          <a:noFill/>
        </p:spPr>
      </p:pic>
      <p:pic>
        <p:nvPicPr>
          <p:cNvPr id="44033" name="Picture 1" descr="E:\Дисциплины КПИ\Компьютерні мережі\Лекції КМ\images (8).png"/>
          <p:cNvPicPr>
            <a:picLocks noChangeAspect="1" noChangeArrowheads="1"/>
          </p:cNvPicPr>
          <p:nvPr/>
        </p:nvPicPr>
        <p:blipFill>
          <a:blip r:embed="rId5"/>
          <a:srcRect/>
          <a:stretch>
            <a:fillRect/>
          </a:stretch>
        </p:blipFill>
        <p:spPr bwMode="auto">
          <a:xfrm>
            <a:off x="2857488" y="5643578"/>
            <a:ext cx="2357453" cy="1019172"/>
          </a:xfrm>
          <a:prstGeom prst="rect">
            <a:avLst/>
          </a:prstGeom>
          <a:noFill/>
        </p:spPr>
      </p:pic>
      <p:sp>
        <p:nvSpPr>
          <p:cNvPr id="12" name="Rectangle 7"/>
          <p:cNvSpPr>
            <a:spLocks noChangeArrowheads="1"/>
          </p:cNvSpPr>
          <p:nvPr/>
        </p:nvSpPr>
        <p:spPr bwMode="auto">
          <a:xfrm>
            <a:off x="4644008" y="5661025"/>
            <a:ext cx="3890393" cy="865188"/>
          </a:xfrm>
          <a:prstGeom prst="rect">
            <a:avLst/>
          </a:prstGeom>
          <a:noFill/>
          <a:ln w="9525">
            <a:noFill/>
            <a:miter lim="800000"/>
            <a:headEnd/>
            <a:tailEnd/>
          </a:ln>
          <a:effectLst/>
        </p:spPr>
        <p:txBody>
          <a:bodyPr/>
          <a:lstStyle/>
          <a:p>
            <a:pPr algn="r">
              <a:spcBef>
                <a:spcPct val="20000"/>
              </a:spcBef>
              <a:buClr>
                <a:srgbClr val="9A0000"/>
              </a:buClr>
              <a:buFont typeface="Wingdings" pitchFamily="2" charset="2"/>
              <a:buNone/>
            </a:pPr>
            <a:r>
              <a:rPr lang="ru-RU" sz="2200" dirty="0" err="1">
                <a:latin typeface="Verdana" pitchFamily="34" charset="0"/>
              </a:rPr>
              <a:t>Отрох</a:t>
            </a:r>
            <a:r>
              <a:rPr lang="ru-RU" sz="2200" dirty="0">
                <a:latin typeface="Verdana" pitchFamily="34" charset="0"/>
              </a:rPr>
              <a:t> </a:t>
            </a:r>
            <a:r>
              <a:rPr lang="ru-RU" sz="2200" dirty="0" err="1">
                <a:latin typeface="Verdana" pitchFamily="34" charset="0"/>
              </a:rPr>
              <a:t>Сергій</a:t>
            </a:r>
            <a:r>
              <a:rPr lang="ru-RU" sz="2200" dirty="0">
                <a:latin typeface="Verdana" pitchFamily="34" charset="0"/>
              </a:rPr>
              <a:t> </a:t>
            </a:r>
            <a:r>
              <a:rPr lang="ru-RU" sz="2200" dirty="0" err="1">
                <a:latin typeface="Verdana" pitchFamily="34" charset="0"/>
              </a:rPr>
              <a:t>Іванович</a:t>
            </a:r>
            <a:endParaRPr lang="ru-RU" sz="2200" dirty="0">
              <a:latin typeface="Verdana" pitchFamily="34" charset="0"/>
            </a:endParaRPr>
          </a:p>
          <a:p>
            <a:pPr algn="r">
              <a:spcBef>
                <a:spcPct val="20000"/>
              </a:spcBef>
              <a:buClr>
                <a:srgbClr val="9A0000"/>
              </a:buClr>
              <a:buFont typeface="Wingdings" pitchFamily="2" charset="2"/>
              <a:buNone/>
            </a:pPr>
            <a:r>
              <a:rPr lang="ru-RU" sz="2200">
                <a:latin typeface="Verdana" pitchFamily="34" charset="0"/>
              </a:rPr>
              <a:t>2022</a:t>
            </a:r>
            <a:endParaRPr lang="ru-RU" sz="2200" dirty="0">
              <a:latin typeface="Verdana" pitchFamily="34" charset="0"/>
            </a:endParaRPr>
          </a:p>
        </p:txBody>
      </p:sp>
      <p:sp>
        <p:nvSpPr>
          <p:cNvPr id="13" name="Text Box 9"/>
          <p:cNvSpPr txBox="1">
            <a:spLocks noChangeArrowheads="1"/>
          </p:cNvSpPr>
          <p:nvPr/>
        </p:nvSpPr>
        <p:spPr bwMode="auto">
          <a:xfrm>
            <a:off x="900113" y="793750"/>
            <a:ext cx="7632700" cy="369332"/>
          </a:xfrm>
          <a:prstGeom prst="rect">
            <a:avLst/>
          </a:prstGeom>
          <a:noFill/>
          <a:ln w="9525">
            <a:noFill/>
            <a:miter lim="800000"/>
            <a:headEnd/>
            <a:tailEnd/>
          </a:ln>
          <a:effectLst/>
        </p:spPr>
        <p:txBody>
          <a:bodyPr>
            <a:spAutoFit/>
          </a:bodyPr>
          <a:lstStyle/>
          <a:p>
            <a:pPr algn="ctr"/>
            <a:r>
              <a:rPr lang="ru-RU" b="1" i="1" dirty="0"/>
              <a:t>Кафедра </a:t>
            </a:r>
            <a:r>
              <a:rPr lang="ru-RU" b="1" i="1" dirty="0" err="1"/>
              <a:t>автоматизації</a:t>
            </a:r>
            <a:r>
              <a:rPr lang="ru-RU" b="1" i="1" dirty="0"/>
              <a:t> </a:t>
            </a:r>
            <a:r>
              <a:rPr lang="ru-RU" b="1" i="1" dirty="0" err="1"/>
              <a:t>енергетичних</a:t>
            </a:r>
            <a:r>
              <a:rPr lang="ru-RU" b="1" i="1" dirty="0"/>
              <a:t> </a:t>
            </a:r>
            <a:r>
              <a:rPr lang="ru-RU" b="1" i="1" dirty="0" err="1"/>
              <a:t>процесів</a:t>
            </a:r>
            <a:r>
              <a:rPr lang="ru-RU" b="1" i="1" dirty="0"/>
              <a:t> та систем</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79419"/>
          </a:xfrm>
        </p:spPr>
        <p:txBody>
          <a:bodyPr/>
          <a:lstStyle/>
          <a:p>
            <a:r>
              <a:rPr lang="ru-RU" sz="3200" dirty="0" err="1"/>
              <a:t>Зміст</a:t>
            </a:r>
            <a:endParaRPr lang="uk-UA" sz="3200" dirty="0"/>
          </a:p>
        </p:txBody>
      </p:sp>
      <p:sp>
        <p:nvSpPr>
          <p:cNvPr id="3" name="Содержимое 2"/>
          <p:cNvSpPr>
            <a:spLocks noGrp="1"/>
          </p:cNvSpPr>
          <p:nvPr>
            <p:ph idx="1"/>
          </p:nvPr>
        </p:nvSpPr>
        <p:spPr>
          <a:xfrm>
            <a:off x="457200" y="928670"/>
            <a:ext cx="8229600" cy="5202255"/>
          </a:xfrm>
        </p:spPr>
        <p:txBody>
          <a:bodyPr/>
          <a:lstStyle/>
          <a:p>
            <a:r>
              <a:rPr lang="uk-UA" sz="2800" dirty="0"/>
              <a:t>Канали </a:t>
            </a:r>
            <a:r>
              <a:rPr lang="uk-UA" sz="2800" dirty="0" err="1"/>
              <a:t>комп</a:t>
            </a:r>
            <a:r>
              <a:rPr lang="en-US" sz="2800" dirty="0"/>
              <a:t>’</a:t>
            </a:r>
            <a:r>
              <a:rPr lang="uk-UA" sz="2800" dirty="0" err="1"/>
              <a:t>ютерних</a:t>
            </a:r>
            <a:r>
              <a:rPr lang="uk-UA" sz="2800" dirty="0"/>
              <a:t> мереж</a:t>
            </a:r>
          </a:p>
          <a:p>
            <a:r>
              <a:rPr lang="uk-UA" sz="2800" dirty="0"/>
              <a:t>Спосіб з’єднання мереж</a:t>
            </a:r>
          </a:p>
          <a:p>
            <a:r>
              <a:rPr lang="uk-UA" sz="2800" dirty="0"/>
              <a:t>Класифікація способів комутації </a:t>
            </a:r>
          </a:p>
          <a:p>
            <a:r>
              <a:rPr lang="uk-UA" sz="2800" dirty="0"/>
              <a:t>Мережа загального користування</a:t>
            </a:r>
          </a:p>
          <a:p>
            <a:r>
              <a:rPr lang="uk-UA" sz="2800" dirty="0"/>
              <a:t>Мережі обмеженого користування</a:t>
            </a:r>
          </a:p>
          <a:p>
            <a:r>
              <a:rPr lang="uk-UA" sz="2800" dirty="0"/>
              <a:t>Сегменти мережі</a:t>
            </a:r>
          </a:p>
          <a:p>
            <a:r>
              <a:rPr lang="uk-UA" sz="2800" i="1" dirty="0"/>
              <a:t>Транспортна мережа</a:t>
            </a:r>
          </a:p>
          <a:p>
            <a:r>
              <a:rPr lang="uk-UA" sz="2800" i="1" dirty="0"/>
              <a:t>Мережа доступу</a:t>
            </a:r>
          </a:p>
          <a:p>
            <a:r>
              <a:rPr lang="uk-UA" sz="2800" i="1" dirty="0"/>
              <a:t>Розподільча мережа</a:t>
            </a:r>
            <a:endParaRPr lang="uk-UA" sz="2800" dirty="0"/>
          </a:p>
          <a:p>
            <a:endParaRPr lang="uk-UA" sz="2800" dirty="0"/>
          </a:p>
          <a:p>
            <a:endParaRPr lang="uk-UA" dirty="0"/>
          </a:p>
        </p:txBody>
      </p:sp>
      <p:sp>
        <p:nvSpPr>
          <p:cNvPr id="5" name="Нижний колонтитул 4"/>
          <p:cNvSpPr>
            <a:spLocks noGrp="1"/>
          </p:cNvSpPr>
          <p:nvPr>
            <p:ph type="ftr" sz="quarter" idx="11"/>
          </p:nvPr>
        </p:nvSpPr>
        <p:spPr>
          <a:xfrm>
            <a:off x="2643174" y="6248400"/>
            <a:ext cx="39290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76</a:t>
            </a:fld>
            <a:r>
              <a:rPr lang="ru-RU" altLang="en-US" dirty="0"/>
              <a:t> из 41</a:t>
            </a:r>
          </a:p>
        </p:txBody>
      </p:sp>
      <p:pic>
        <p:nvPicPr>
          <p:cNvPr id="39938"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457200" y="277813"/>
            <a:ext cx="8229600" cy="579419"/>
          </a:xfrm>
        </p:spPr>
        <p:txBody>
          <a:bodyPr/>
          <a:lstStyle/>
          <a:p>
            <a:r>
              <a:rPr lang="uk-UA" sz="3200" dirty="0"/>
              <a:t>Канали передачі даних мереж</a:t>
            </a:r>
          </a:p>
        </p:txBody>
      </p:sp>
      <p:sp>
        <p:nvSpPr>
          <p:cNvPr id="265219" name="Rectangle 3"/>
          <p:cNvSpPr>
            <a:spLocks noGrp="1" noChangeArrowheads="1"/>
          </p:cNvSpPr>
          <p:nvPr>
            <p:ph idx="1"/>
          </p:nvPr>
        </p:nvSpPr>
        <p:spPr>
          <a:xfrm>
            <a:off x="457200" y="1071547"/>
            <a:ext cx="8229600" cy="2857519"/>
          </a:xfrm>
        </p:spPr>
        <p:txBody>
          <a:bodyPr/>
          <a:lstStyle/>
          <a:p>
            <a:pPr lvl="0"/>
            <a:r>
              <a:rPr lang="uk-UA" sz="2000" i="1" dirty="0"/>
              <a:t>Канал передачі даних </a:t>
            </a:r>
            <a:r>
              <a:rPr lang="uk-UA" sz="2000" dirty="0"/>
              <a:t>(КПД) — канал зв’язку, оснащений спеціальною апаратурою для передачі дискретних сигналів. </a:t>
            </a:r>
          </a:p>
          <a:p>
            <a:r>
              <a:rPr lang="uk-UA" sz="2000" dirty="0"/>
              <a:t>До складу апаратури передачі даних (А</a:t>
            </a:r>
            <a:r>
              <a:rPr lang="ru-RU" sz="2000" dirty="0"/>
              <a:t>П</a:t>
            </a:r>
            <a:r>
              <a:rPr lang="uk-UA" sz="2000" dirty="0"/>
              <a:t>Д) входять: автоматичні викличні пристрої, </a:t>
            </a:r>
            <a:r>
              <a:rPr lang="uk-UA" sz="2000" dirty="0" err="1"/>
              <a:t>пристрої</a:t>
            </a:r>
            <a:r>
              <a:rPr lang="uk-UA" sz="2000" dirty="0"/>
              <a:t> захисту від помилок і пристрої перетворення сигналів. В якості кінцевого устаткування даних (</a:t>
            </a:r>
            <a:r>
              <a:rPr lang="uk-UA" sz="2000" dirty="0" err="1"/>
              <a:t>КУД</a:t>
            </a:r>
            <a:r>
              <a:rPr lang="uk-UA" sz="2000" dirty="0"/>
              <a:t>) виступають сервери, абонентські системи (АС) та вузли комутації (ВК).</a:t>
            </a:r>
          </a:p>
          <a:p>
            <a:pPr>
              <a:buNone/>
            </a:pPr>
            <a:endParaRPr lang="uk-UA" sz="2400" dirty="0"/>
          </a:p>
          <a:p>
            <a:endParaRPr lang="uk-UA" dirty="0">
              <a:solidFill>
                <a:schemeClr val="tx1"/>
              </a:solidFill>
              <a:latin typeface="+mn-lt"/>
              <a:ea typeface="+mn-ea"/>
              <a:cs typeface="+mn-cs"/>
            </a:endParaRPr>
          </a:p>
          <a:p>
            <a:pPr>
              <a:buNone/>
            </a:pPr>
            <a:endParaRPr lang="ru-RU"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ru-RU" altLang="en-US" dirty="0" err="1"/>
              <a:t>Базові</a:t>
            </a:r>
            <a:r>
              <a:rPr lang="ru-RU" altLang="en-US" dirty="0"/>
              <a:t> </a:t>
            </a:r>
            <a:r>
              <a:rPr lang="ru-RU" altLang="en-US" dirty="0" err="1"/>
              <a:t>принципи</a:t>
            </a:r>
            <a:r>
              <a:rPr lang="ru-RU" altLang="en-US" dirty="0"/>
              <a:t> </a:t>
            </a:r>
            <a:r>
              <a:rPr lang="ru-RU" altLang="en-US" dirty="0" err="1"/>
              <a:t>побудови</a:t>
            </a:r>
            <a:r>
              <a:rPr lang="ru-RU" altLang="en-US" dirty="0"/>
              <a:t> </a:t>
            </a:r>
            <a:r>
              <a:rPr lang="ru-RU" altLang="en-US" dirty="0" err="1"/>
              <a:t>комп</a:t>
            </a:r>
            <a:r>
              <a:rPr lang="en-US" altLang="en-US" dirty="0"/>
              <a:t>’</a:t>
            </a:r>
            <a:r>
              <a:rPr lang="ru-RU" altLang="en-US" dirty="0" err="1"/>
              <a:t>ю</a:t>
            </a:r>
            <a:r>
              <a:rPr lang="uk-UA" altLang="en-US" dirty="0" err="1"/>
              <a:t>терних</a:t>
            </a:r>
            <a:r>
              <a:rPr lang="uk-UA" altLang="en-US" dirty="0"/>
              <a:t> мереж</a:t>
            </a:r>
            <a:endParaRPr lang="ru-RU" altLang="en-US" dirty="0"/>
          </a:p>
        </p:txBody>
      </p:sp>
      <p:sp>
        <p:nvSpPr>
          <p:cNvPr id="6" name="Номер слайда 5"/>
          <p:cNvSpPr>
            <a:spLocks noGrp="1"/>
          </p:cNvSpPr>
          <p:nvPr>
            <p:ph type="sldNum" sz="quarter" idx="12"/>
          </p:nvPr>
        </p:nvSpPr>
        <p:spPr/>
        <p:txBody>
          <a:bodyPr/>
          <a:lstStyle/>
          <a:p>
            <a:fld id="{417E35C2-17E8-4B1D-8C7F-272CC4AB215A}" type="slidenum">
              <a:rPr lang="ru-RU" altLang="en-US"/>
              <a:pPr/>
              <a:t>77</a:t>
            </a:fld>
            <a:r>
              <a:rPr lang="ru-RU" altLang="en-US" dirty="0"/>
              <a:t> из 41</a:t>
            </a:r>
          </a:p>
        </p:txBody>
      </p:sp>
      <p:pic>
        <p:nvPicPr>
          <p:cNvPr id="7"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pic>
        <p:nvPicPr>
          <p:cNvPr id="8" name="Рисунок 7" descr="Рисунок8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8662" y="4286256"/>
            <a:ext cx="6929486" cy="142876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457200" y="277813"/>
            <a:ext cx="8229600" cy="507981"/>
          </a:xfrm>
        </p:spPr>
        <p:txBody>
          <a:bodyPr/>
          <a:lstStyle/>
          <a:p>
            <a:r>
              <a:rPr lang="uk-UA" sz="3200" dirty="0"/>
              <a:t>Канали </a:t>
            </a:r>
            <a:r>
              <a:rPr lang="uk-UA" sz="3200" dirty="0" err="1"/>
              <a:t>комп</a:t>
            </a:r>
            <a:r>
              <a:rPr lang="en-US" sz="3200" dirty="0"/>
              <a:t>’</a:t>
            </a:r>
            <a:r>
              <a:rPr lang="uk-UA" sz="3200" dirty="0" err="1"/>
              <a:t>ютерних</a:t>
            </a:r>
            <a:r>
              <a:rPr lang="uk-UA" sz="3200" dirty="0"/>
              <a:t> мереж</a:t>
            </a:r>
            <a:endParaRPr lang="ru-RU" sz="3200" dirty="0"/>
          </a:p>
        </p:txBody>
      </p:sp>
      <p:sp>
        <p:nvSpPr>
          <p:cNvPr id="745475" name="Rectangle 3"/>
          <p:cNvSpPr>
            <a:spLocks noGrp="1" noChangeArrowheads="1"/>
          </p:cNvSpPr>
          <p:nvPr>
            <p:ph idx="1"/>
          </p:nvPr>
        </p:nvSpPr>
        <p:spPr>
          <a:xfrm>
            <a:off x="457200" y="928670"/>
            <a:ext cx="8229600" cy="5202255"/>
          </a:xfrm>
        </p:spPr>
        <p:txBody>
          <a:bodyPr/>
          <a:lstStyle/>
          <a:p>
            <a:pPr>
              <a:buNone/>
            </a:pPr>
            <a:r>
              <a:rPr lang="uk-UA" sz="2000" dirty="0"/>
              <a:t>	За можливістю </a:t>
            </a:r>
            <a:r>
              <a:rPr lang="uk-UA" sz="2000" b="1" i="1" dirty="0"/>
              <a:t>зміни напрямку передачі</a:t>
            </a:r>
            <a:r>
              <a:rPr lang="uk-UA" sz="2000" dirty="0"/>
              <a:t> інформації розрізняють канали: </a:t>
            </a:r>
          </a:p>
          <a:p>
            <a:pPr lvl="0"/>
            <a:r>
              <a:rPr lang="uk-UA" sz="2000" b="1" i="1" dirty="0"/>
              <a:t>симплексні,</a:t>
            </a:r>
            <a:r>
              <a:rPr lang="uk-UA" sz="2000" dirty="0"/>
              <a:t> що забезпечують передачу інформації тільки в одному напрямку; </a:t>
            </a:r>
          </a:p>
          <a:p>
            <a:pPr lvl="0"/>
            <a:r>
              <a:rPr lang="uk-UA" sz="2000" b="1" i="1" dirty="0" err="1"/>
              <a:t>напівдуплексні</a:t>
            </a:r>
            <a:r>
              <a:rPr lang="uk-UA" sz="2000" dirty="0"/>
              <a:t>, що дають можливість передавати почергово інформацію у двох напрямках; </a:t>
            </a:r>
          </a:p>
          <a:p>
            <a:pPr lvl="0"/>
            <a:r>
              <a:rPr lang="uk-UA" sz="2000" b="1" i="1" dirty="0"/>
              <a:t>дуплексні</a:t>
            </a:r>
            <a:r>
              <a:rPr lang="uk-UA" sz="2000" dirty="0"/>
              <a:t>, що передають інформацію одночасно в обох напрямках. </a:t>
            </a:r>
          </a:p>
          <a:p>
            <a:pPr>
              <a:buNone/>
            </a:pPr>
            <a:r>
              <a:rPr lang="uk-UA" sz="2000" dirty="0"/>
              <a:t>	Залежно </a:t>
            </a:r>
            <a:r>
              <a:rPr lang="uk-UA" sz="2000" b="1" i="1" dirty="0"/>
              <a:t>від способу передачі даних</a:t>
            </a:r>
            <a:r>
              <a:rPr lang="uk-UA" sz="2000" dirty="0"/>
              <a:t> розрізняють канали зв’язку: </a:t>
            </a:r>
          </a:p>
          <a:p>
            <a:pPr lvl="0"/>
            <a:r>
              <a:rPr lang="uk-UA" sz="2000" b="1" i="1" dirty="0"/>
              <a:t>з послідовною передачею сигналів</a:t>
            </a:r>
            <a:r>
              <a:rPr lang="uk-UA" sz="2000" dirty="0"/>
              <a:t> - розряди кожного символу передаються послідовно по одним і тим самим лініям зв’язку</a:t>
            </a:r>
          </a:p>
          <a:p>
            <a:pPr lvl="0"/>
            <a:r>
              <a:rPr lang="uk-UA" sz="2000" b="1" i="1" dirty="0"/>
              <a:t>з паралельною передачею сигналів</a:t>
            </a:r>
            <a:r>
              <a:rPr lang="uk-UA" sz="2000" dirty="0"/>
              <a:t> - всі розряди кожного символу передаються одночасно по окремим лініям зв’язку.  </a:t>
            </a:r>
          </a:p>
        </p:txBody>
      </p:sp>
      <p:sp>
        <p:nvSpPr>
          <p:cNvPr id="5" name="Нижний колонтитул 4"/>
          <p:cNvSpPr>
            <a:spLocks noGrp="1"/>
          </p:cNvSpPr>
          <p:nvPr>
            <p:ph type="ftr" sz="quarter" idx="11"/>
          </p:nvPr>
        </p:nvSpPr>
        <p:spPr>
          <a:xfrm>
            <a:off x="2843213" y="6248400"/>
            <a:ext cx="4229117" cy="457200"/>
          </a:xfrm>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ru-RU" altLang="en-US" dirty="0" err="1"/>
              <a:t>Базові</a:t>
            </a:r>
            <a:r>
              <a:rPr lang="ru-RU" altLang="en-US" dirty="0"/>
              <a:t> </a:t>
            </a:r>
            <a:r>
              <a:rPr lang="ru-RU" altLang="en-US" dirty="0" err="1"/>
              <a:t>принципи</a:t>
            </a:r>
            <a:r>
              <a:rPr lang="ru-RU" altLang="en-US" dirty="0"/>
              <a:t> </a:t>
            </a:r>
            <a:r>
              <a:rPr lang="ru-RU" altLang="en-US" dirty="0" err="1"/>
              <a:t>побудови</a:t>
            </a:r>
            <a:r>
              <a:rPr lang="ru-RU" altLang="en-US" dirty="0"/>
              <a:t> </a:t>
            </a:r>
            <a:r>
              <a:rPr lang="ru-RU" altLang="en-US" dirty="0" err="1"/>
              <a:t>комп</a:t>
            </a:r>
            <a:r>
              <a:rPr lang="en-US" altLang="en-US" dirty="0"/>
              <a:t>’</a:t>
            </a:r>
            <a:r>
              <a:rPr lang="ru-RU" altLang="en-US" dirty="0" err="1"/>
              <a:t>ю</a:t>
            </a:r>
            <a:r>
              <a:rPr lang="uk-UA" altLang="en-US" dirty="0" err="1"/>
              <a:t>терних</a:t>
            </a:r>
            <a:r>
              <a:rPr lang="uk-UA" altLang="en-US" dirty="0"/>
              <a:t> мереж</a:t>
            </a:r>
            <a:endParaRPr lang="ru-RU" altLang="en-US" dirty="0"/>
          </a:p>
        </p:txBody>
      </p:sp>
      <p:sp>
        <p:nvSpPr>
          <p:cNvPr id="6" name="Номер слайда 5"/>
          <p:cNvSpPr>
            <a:spLocks noGrp="1"/>
          </p:cNvSpPr>
          <p:nvPr>
            <p:ph type="sldNum" sz="quarter" idx="12"/>
          </p:nvPr>
        </p:nvSpPr>
        <p:spPr/>
        <p:txBody>
          <a:bodyPr/>
          <a:lstStyle/>
          <a:p>
            <a:fld id="{D9B4F660-68F0-4F55-8629-22F48093674D}" type="slidenum">
              <a:rPr lang="ru-RU" altLang="en-US"/>
              <a:pPr/>
              <a:t>78</a:t>
            </a:fld>
            <a:r>
              <a:rPr lang="ru-RU" altLang="en-US" dirty="0"/>
              <a:t> из 41</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457200" y="277813"/>
            <a:ext cx="8229600" cy="650857"/>
          </a:xfrm>
        </p:spPr>
        <p:txBody>
          <a:bodyPr/>
          <a:lstStyle/>
          <a:p>
            <a:r>
              <a:rPr lang="uk-UA" sz="3200" i="1" dirty="0"/>
              <a:t>Складений канал зв’язку</a:t>
            </a:r>
            <a:endParaRPr lang="ru-RU" sz="3200" dirty="0"/>
          </a:p>
        </p:txBody>
      </p:sp>
      <p:sp>
        <p:nvSpPr>
          <p:cNvPr id="746499" name="Rectangle 3"/>
          <p:cNvSpPr>
            <a:spLocks noGrp="1" noChangeArrowheads="1"/>
          </p:cNvSpPr>
          <p:nvPr>
            <p:ph idx="1"/>
          </p:nvPr>
        </p:nvSpPr>
        <p:spPr>
          <a:xfrm>
            <a:off x="457200" y="1000108"/>
            <a:ext cx="8229600" cy="5130817"/>
          </a:xfrm>
        </p:spPr>
        <p:txBody>
          <a:bodyPr/>
          <a:lstStyle/>
          <a:p>
            <a:pPr lvl="0">
              <a:buNone/>
            </a:pPr>
            <a:r>
              <a:rPr lang="uk-UA" sz="2000" dirty="0"/>
              <a:t>	Часто фізичне з’єднання між передавачем і приймачем утворюється послідовним з’єднанням кількох каналів зв’язку в єдиний </a:t>
            </a:r>
            <a:r>
              <a:rPr lang="uk-UA" sz="2000" b="1" i="1" dirty="0"/>
              <a:t>складений канал зв’язку</a:t>
            </a:r>
            <a:r>
              <a:rPr lang="uk-UA" sz="2000" dirty="0"/>
              <a:t>. </a:t>
            </a:r>
          </a:p>
          <a:p>
            <a:pPr>
              <a:buNone/>
            </a:pPr>
            <a:r>
              <a:rPr lang="uk-UA" sz="2000" b="1" i="1" dirty="0"/>
              <a:t>	Залежно від режиму використання</a:t>
            </a:r>
            <a:r>
              <a:rPr lang="uk-UA" sz="2000" dirty="0"/>
              <a:t> складеного каналу зв’язку розрізняють: </a:t>
            </a:r>
          </a:p>
          <a:p>
            <a:pPr lvl="0"/>
            <a:r>
              <a:rPr lang="uk-UA" sz="2000" b="1" i="1" dirty="0" err="1"/>
              <a:t>некомутовані</a:t>
            </a:r>
            <a:r>
              <a:rPr lang="uk-UA" sz="2000" b="1" i="1" dirty="0"/>
              <a:t> (орендовані) канали</a:t>
            </a:r>
            <a:r>
              <a:rPr lang="uk-UA" sz="2000" dirty="0"/>
              <a:t> - складений канал, який створюється й існує протягом певного інтервалу часу незалежно від того, передається інформація чи ні.</a:t>
            </a:r>
          </a:p>
          <a:p>
            <a:pPr lvl="0"/>
            <a:r>
              <a:rPr lang="uk-UA" sz="2000" b="1" i="1" dirty="0"/>
              <a:t>комутовані канали</a:t>
            </a:r>
            <a:r>
              <a:rPr lang="uk-UA" sz="2000" dirty="0"/>
              <a:t> - створюється тільки на час передачі повідомлень, а поза цим — окремі канали зв’язку, з яких він складається, можуть використовуватися за іншим призначенням. </a:t>
            </a:r>
          </a:p>
          <a:p>
            <a:pPr lvl="0"/>
            <a:endParaRPr lang="uk-UA" sz="2000"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01F4893E-C5D1-4BC6-A218-B8F2CF1DD338}" type="slidenum">
              <a:rPr lang="ru-RU" altLang="en-US"/>
              <a:pPr/>
              <a:t>79</a:t>
            </a:fld>
            <a:r>
              <a:rPr lang="ru-RU" altLang="en-US" dirty="0"/>
              <a:t> из 41</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277813"/>
            <a:ext cx="8229600" cy="579419"/>
          </a:xfrm>
        </p:spPr>
        <p:txBody>
          <a:bodyPr/>
          <a:lstStyle/>
          <a:p>
            <a:r>
              <a:rPr lang="uk-UA" sz="2800" dirty="0">
                <a:solidFill>
                  <a:schemeClr val="tx1"/>
                </a:solidFill>
              </a:rPr>
              <a:t>Телекомунікаційна мережа</a:t>
            </a:r>
            <a:endParaRPr lang="ru-RU" sz="2800" dirty="0"/>
          </a:p>
        </p:txBody>
      </p:sp>
      <p:sp>
        <p:nvSpPr>
          <p:cNvPr id="749571" name="Rectangle 3"/>
          <p:cNvSpPr>
            <a:spLocks noGrp="1" noChangeArrowheads="1"/>
          </p:cNvSpPr>
          <p:nvPr>
            <p:ph idx="1"/>
          </p:nvPr>
        </p:nvSpPr>
        <p:spPr>
          <a:xfrm>
            <a:off x="457200" y="4714884"/>
            <a:ext cx="8229600" cy="1416041"/>
          </a:xfrm>
        </p:spPr>
        <p:txBody>
          <a:bodyPr/>
          <a:lstStyle/>
          <a:p>
            <a:pPr>
              <a:lnSpc>
                <a:spcPct val="80000"/>
              </a:lnSpc>
              <a:buNone/>
            </a:pPr>
            <a:r>
              <a:rPr lang="uk-UA" sz="2400" dirty="0">
                <a:solidFill>
                  <a:schemeClr val="tx1"/>
                </a:solidFill>
                <a:latin typeface="+mn-lt"/>
                <a:ea typeface="+mn-ea"/>
                <a:cs typeface="+mn-cs"/>
              </a:rPr>
              <a:t>	Територіально віддаленими об'єктами у мережі зв'язку можуть виступати як термінальні пристрої користувачів так і кінцеві системи мережі,так і окремі мережі.</a:t>
            </a:r>
          </a:p>
          <a:p>
            <a:pPr>
              <a:lnSpc>
                <a:spcPct val="80000"/>
              </a:lnSpc>
            </a:pPr>
            <a:endParaRPr lang="ru-RU" sz="2400" dirty="0"/>
          </a:p>
        </p:txBody>
      </p:sp>
      <p:sp>
        <p:nvSpPr>
          <p:cNvPr id="4" name="Дата 3"/>
          <p:cNvSpPr>
            <a:spLocks noGrp="1"/>
          </p:cNvSpPr>
          <p:nvPr>
            <p:ph type="dt" sz="half" idx="10"/>
          </p:nvPr>
        </p:nvSpPr>
        <p:spPr>
          <a:xfrm>
            <a:off x="1071538" y="6286520"/>
            <a:ext cx="1547812" cy="457200"/>
          </a:xfrm>
        </p:spPr>
        <p:txBody>
          <a:bodyPr/>
          <a:lstStyle/>
          <a:p>
            <a:r>
              <a:rPr lang="ru-RU" altLang="en-US" dirty="0" err="1"/>
              <a:t>Київ</a:t>
            </a:r>
            <a:endParaRPr lang="ru-RU" altLang="en-US" dirty="0"/>
          </a:p>
          <a:p>
            <a:r>
              <a:rPr lang="ru-RU" altLang="en-US" dirty="0"/>
              <a:t>2022</a:t>
            </a:r>
          </a:p>
        </p:txBody>
      </p:sp>
      <p:sp>
        <p:nvSpPr>
          <p:cNvPr id="5"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6" name="Номер слайда 5"/>
          <p:cNvSpPr>
            <a:spLocks noGrp="1"/>
          </p:cNvSpPr>
          <p:nvPr>
            <p:ph type="sldNum" sz="quarter" idx="12"/>
          </p:nvPr>
        </p:nvSpPr>
        <p:spPr/>
        <p:txBody>
          <a:bodyPr/>
          <a:lstStyle/>
          <a:p>
            <a:fld id="{733BD1D4-8DB9-475F-8250-BEFCAE50FEA2}" type="slidenum">
              <a:rPr lang="ru-RU" altLang="en-US"/>
              <a:pPr/>
              <a:t>8</a:t>
            </a:fld>
            <a:r>
              <a:rPr lang="ru-RU" altLang="en-US" dirty="0"/>
              <a:t> из </a:t>
            </a:r>
            <a:r>
              <a:rPr lang="en-US" altLang="en-US" dirty="0"/>
              <a:t>3</a:t>
            </a:r>
            <a:r>
              <a:rPr lang="uk-UA" altLang="en-US" dirty="0"/>
              <a:t>8</a:t>
            </a:r>
            <a:endParaRPr lang="ru-RU" altLang="en-US" dirty="0"/>
          </a:p>
        </p:txBody>
      </p:sp>
      <p:pic>
        <p:nvPicPr>
          <p:cNvPr id="8" name="Рисунок 7"/>
          <p:cNvPicPr/>
          <p:nvPr/>
        </p:nvPicPr>
        <p:blipFill>
          <a:blip r:embed="rId2">
            <a:extLst>
              <a:ext uri="{28A0092B-C50C-407E-A947-70E740481C1C}">
                <a14:useLocalDpi xmlns:a14="http://schemas.microsoft.com/office/drawing/2010/main" val="0"/>
              </a:ext>
            </a:extLst>
          </a:blip>
          <a:srcRect/>
          <a:stretch>
            <a:fillRect/>
          </a:stretch>
        </p:blipFill>
        <p:spPr bwMode="auto">
          <a:xfrm>
            <a:off x="2571736" y="1214422"/>
            <a:ext cx="3857652" cy="3214710"/>
          </a:xfrm>
          <a:prstGeom prst="rect">
            <a:avLst/>
          </a:prstGeom>
          <a:noFill/>
          <a:ln>
            <a:noFill/>
          </a:ln>
        </p:spPr>
      </p:pic>
      <p:pic>
        <p:nvPicPr>
          <p:cNvPr id="9" name="Picture 2" descr="Картинки по запросу эмблема КПИ"/>
          <p:cNvPicPr>
            <a:picLocks noChangeAspect="1" noChangeArrowheads="1"/>
          </p:cNvPicPr>
          <p:nvPr/>
        </p:nvPicPr>
        <p:blipFill>
          <a:blip r:embed="rId3" cstate="print"/>
          <a:srcRect/>
          <a:stretch>
            <a:fillRect/>
          </a:stretch>
        </p:blipFill>
        <p:spPr bwMode="auto">
          <a:xfrm>
            <a:off x="357158" y="6207153"/>
            <a:ext cx="642910" cy="650847"/>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a:xfrm>
            <a:off x="457200" y="277813"/>
            <a:ext cx="8229600" cy="722295"/>
          </a:xfrm>
        </p:spPr>
        <p:txBody>
          <a:bodyPr/>
          <a:lstStyle/>
          <a:p>
            <a:pPr lvl="1"/>
            <a:r>
              <a:rPr lang="uk-UA" sz="3200" dirty="0"/>
              <a:t>Спосіб з’єднання мереж</a:t>
            </a:r>
            <a:endParaRPr lang="uk-UA" sz="3200" dirty="0">
              <a:solidFill>
                <a:schemeClr val="tx1"/>
              </a:solidFill>
            </a:endParaRPr>
          </a:p>
        </p:txBody>
      </p:sp>
      <p:sp>
        <p:nvSpPr>
          <p:cNvPr id="747523" name="Rectangle 3"/>
          <p:cNvSpPr>
            <a:spLocks noGrp="1" noChangeArrowheads="1"/>
          </p:cNvSpPr>
          <p:nvPr>
            <p:ph idx="1"/>
          </p:nvPr>
        </p:nvSpPr>
        <p:spPr>
          <a:xfrm>
            <a:off x="457200" y="1000108"/>
            <a:ext cx="8229600" cy="2714644"/>
          </a:xfrm>
        </p:spPr>
        <p:txBody>
          <a:bodyPr/>
          <a:lstStyle/>
          <a:p>
            <a:pPr lvl="0"/>
            <a:r>
              <a:rPr lang="uk-UA" sz="2400" dirty="0"/>
              <a:t>Залежно від способу з’єднання розрізняють: Р2Р («точка-точка») і  М2Р підключення кінцевого устаткування даних до каналу передачі.</a:t>
            </a:r>
          </a:p>
          <a:p>
            <a:pPr algn="ctr">
              <a:buNone/>
            </a:pPr>
            <a:r>
              <a:rPr lang="uk-UA" sz="2400" dirty="0"/>
              <a:t>	</a:t>
            </a:r>
          </a:p>
          <a:p>
            <a:pPr algn="ctr">
              <a:buNone/>
            </a:pPr>
            <a:r>
              <a:rPr lang="uk-UA" sz="2400" b="1" i="1" dirty="0"/>
              <a:t>Р2Р підключення пристроїв кінцевого устаткування даних, </a:t>
            </a:r>
          </a:p>
          <a:p>
            <a:pPr algn="ctr">
              <a:buNone/>
            </a:pPr>
            <a:r>
              <a:rPr lang="uk-UA" sz="2400" dirty="0"/>
              <a:t>де АС – абонентська система; С – сервер</a:t>
            </a:r>
          </a:p>
          <a:p>
            <a:pPr lvl="0"/>
            <a:endParaRPr lang="ru-RU" sz="2400" dirty="0"/>
          </a:p>
        </p:txBody>
      </p:sp>
      <p:sp>
        <p:nvSpPr>
          <p:cNvPr id="5" name="Нижний колонтитул 4"/>
          <p:cNvSpPr>
            <a:spLocks noGrp="1"/>
          </p:cNvSpPr>
          <p:nvPr>
            <p:ph type="ftr" sz="quarter" idx="11"/>
          </p:nvPr>
        </p:nvSpPr>
        <p:spPr>
          <a:xfrm>
            <a:off x="2843213" y="6248400"/>
            <a:ext cx="4014803"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D8841D64-B906-4769-9DA3-92377BC2E8E9}" type="slidenum">
              <a:rPr lang="ru-RU" altLang="en-US"/>
              <a:pPr/>
              <a:t>80</a:t>
            </a:fld>
            <a:r>
              <a:rPr lang="ru-RU" altLang="en-US" dirty="0"/>
              <a:t> из 41</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descr="Рисунок9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3042" y="4357694"/>
            <a:ext cx="5572164" cy="1714512"/>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457200" y="277813"/>
            <a:ext cx="8229600" cy="650857"/>
          </a:xfrm>
        </p:spPr>
        <p:txBody>
          <a:bodyPr/>
          <a:lstStyle/>
          <a:p>
            <a:r>
              <a:rPr lang="uk-UA" sz="3200" dirty="0"/>
              <a:t>Спосіб з’єднання мереж</a:t>
            </a:r>
            <a:endParaRPr lang="ru-RU" sz="3200" dirty="0"/>
          </a:p>
        </p:txBody>
      </p:sp>
      <p:sp>
        <p:nvSpPr>
          <p:cNvPr id="748547" name="Rectangle 3"/>
          <p:cNvSpPr>
            <a:spLocks noGrp="1" noChangeArrowheads="1"/>
          </p:cNvSpPr>
          <p:nvPr>
            <p:ph idx="1"/>
          </p:nvPr>
        </p:nvSpPr>
        <p:spPr>
          <a:xfrm>
            <a:off x="457200" y="1000108"/>
            <a:ext cx="8229600" cy="1857388"/>
          </a:xfrm>
        </p:spPr>
        <p:txBody>
          <a:bodyPr/>
          <a:lstStyle/>
          <a:p>
            <a:pPr>
              <a:buNone/>
            </a:pPr>
            <a:r>
              <a:rPr lang="uk-UA" sz="1800" b="1" dirty="0"/>
              <a:t>	</a:t>
            </a:r>
            <a:r>
              <a:rPr lang="uk-UA" sz="1800" dirty="0"/>
              <a:t>Якщо до одного каналу </a:t>
            </a:r>
            <a:r>
              <a:rPr lang="uk-UA" sz="1800" dirty="0" err="1"/>
              <a:t>під’єднується</a:t>
            </a:r>
            <a:r>
              <a:rPr lang="uk-UA" sz="1800" dirty="0"/>
              <a:t> більше двох пристроїв кінцевого устаткування даних, такий спосіб підключення називається </a:t>
            </a:r>
            <a:r>
              <a:rPr lang="uk-UA" sz="1800" b="1" i="1" dirty="0" err="1"/>
              <a:t>багатоточковим</a:t>
            </a:r>
            <a:r>
              <a:rPr lang="uk-UA" sz="1800" b="1" i="1" dirty="0"/>
              <a:t> М2Р</a:t>
            </a:r>
          </a:p>
          <a:p>
            <a:pPr algn="ctr">
              <a:buNone/>
            </a:pPr>
            <a:endParaRPr lang="uk-UA" sz="1800" dirty="0"/>
          </a:p>
          <a:p>
            <a:pPr algn="ctr">
              <a:buNone/>
            </a:pPr>
            <a:r>
              <a:rPr lang="uk-UA" sz="1800" dirty="0"/>
              <a:t>М2Р підключення пристроїв кінцевого устаткування даних, </a:t>
            </a:r>
          </a:p>
          <a:p>
            <a:pPr algn="ctr">
              <a:buNone/>
            </a:pPr>
            <a:r>
              <a:rPr lang="uk-UA" sz="1800" dirty="0"/>
              <a:t>де АС – абонентська система; С – сервер</a:t>
            </a:r>
          </a:p>
          <a:p>
            <a:pPr>
              <a:buNone/>
            </a:pPr>
            <a:endParaRPr lang="uk-UA" sz="1800" b="1" i="1" dirty="0"/>
          </a:p>
          <a:p>
            <a:pPr lvl="0"/>
            <a:endParaRPr lang="uk-UA" sz="1800" dirty="0"/>
          </a:p>
          <a:p>
            <a:pPr lvl="0">
              <a:buNone/>
            </a:pPr>
            <a:endParaRPr lang="uk-UA" sz="2800" dirty="0">
              <a:solidFill>
                <a:schemeClr val="tx1"/>
              </a:solidFill>
              <a:latin typeface="+mn-lt"/>
              <a:ea typeface="+mn-ea"/>
              <a:cs typeface="+mn-cs"/>
            </a:endParaRPr>
          </a:p>
        </p:txBody>
      </p:sp>
      <p:sp>
        <p:nvSpPr>
          <p:cNvPr id="5"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D84B90A7-45A3-4E60-BB7D-E45B35D7004F}" type="slidenum">
              <a:rPr lang="ru-RU" altLang="en-US"/>
              <a:pPr/>
              <a:t>81</a:t>
            </a:fld>
            <a:r>
              <a:rPr lang="ru-RU" altLang="en-US" dirty="0"/>
              <a:t> из 41</a:t>
            </a:r>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pic>
        <p:nvPicPr>
          <p:cNvPr id="8" name="Рисунок 7" descr="Рисунок9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1604" y="3000372"/>
            <a:ext cx="5857916" cy="2786082"/>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277813"/>
            <a:ext cx="8229600" cy="579419"/>
          </a:xfrm>
        </p:spPr>
        <p:txBody>
          <a:bodyPr/>
          <a:lstStyle/>
          <a:p>
            <a:r>
              <a:rPr lang="uk-UA" sz="2800" dirty="0"/>
              <a:t>Класифікація способів комутації </a:t>
            </a:r>
            <a:endParaRPr lang="ru-RU" sz="2800" dirty="0"/>
          </a:p>
        </p:txBody>
      </p:sp>
      <p:sp>
        <p:nvSpPr>
          <p:cNvPr id="749571" name="Rectangle 3"/>
          <p:cNvSpPr>
            <a:spLocks noGrp="1" noChangeArrowheads="1"/>
          </p:cNvSpPr>
          <p:nvPr>
            <p:ph idx="1"/>
          </p:nvPr>
        </p:nvSpPr>
        <p:spPr>
          <a:xfrm>
            <a:off x="457200" y="4714884"/>
            <a:ext cx="8229600" cy="1416041"/>
          </a:xfrm>
        </p:spPr>
        <p:txBody>
          <a:bodyPr/>
          <a:lstStyle/>
          <a:p>
            <a:pPr>
              <a:lnSpc>
                <a:spcPct val="80000"/>
              </a:lnSpc>
              <a:buNone/>
            </a:pPr>
            <a:r>
              <a:rPr lang="uk-UA" sz="2400" dirty="0">
                <a:solidFill>
                  <a:schemeClr val="tx1"/>
                </a:solidFill>
                <a:latin typeface="+mn-lt"/>
                <a:ea typeface="+mn-ea"/>
                <a:cs typeface="+mn-cs"/>
              </a:rPr>
              <a:t>	</a:t>
            </a:r>
          </a:p>
          <a:p>
            <a:pPr>
              <a:lnSpc>
                <a:spcPct val="80000"/>
              </a:lnSpc>
            </a:pPr>
            <a:endParaRPr lang="ru-RU" sz="2400"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733BD1D4-8DB9-475F-8250-BEFCAE50FEA2}" type="slidenum">
              <a:rPr lang="ru-RU" altLang="en-US"/>
              <a:pPr/>
              <a:t>82</a:t>
            </a:fld>
            <a:r>
              <a:rPr lang="ru-RU" altLang="en-US" dirty="0"/>
              <a:t> из </a:t>
            </a:r>
            <a:r>
              <a:rPr lang="uk-UA" altLang="en-US" dirty="0"/>
              <a:t>41</a:t>
            </a:r>
            <a:endParaRPr lang="ru-RU" altLang="en-US" dirty="0"/>
          </a:p>
        </p:txBody>
      </p:sp>
      <p:pic>
        <p:nvPicPr>
          <p:cNvPr id="9"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32769" name="Rectangle 1"/>
          <p:cNvSpPr>
            <a:spLocks noChangeArrowheads="1"/>
          </p:cNvSpPr>
          <p:nvPr/>
        </p:nvSpPr>
        <p:spPr bwMode="auto">
          <a:xfrm>
            <a:off x="357158" y="928670"/>
            <a:ext cx="8215370" cy="54322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tab pos="457200" algn="l"/>
              </a:tabLst>
            </a:pPr>
            <a:r>
              <a:rPr kumimoji="0" lang="uk-UA" sz="2000" b="0" i="0" u="none" strike="noStrike" cap="none" normalizeH="0" baseline="0" dirty="0">
                <a:ln>
                  <a:noFill/>
                </a:ln>
                <a:solidFill>
                  <a:srgbClr val="333333"/>
                </a:solidFill>
                <a:effectLst/>
                <a:latin typeface="Arial" pitchFamily="34" charset="0"/>
                <a:ea typeface="Times New Roman" pitchFamily="18" charset="0"/>
                <a:cs typeface="Arial" pitchFamily="34" charset="0"/>
              </a:rPr>
              <a:t>Серед безлічі можливих підходів до вирішення завдання комутації абонентів у мережах виділяють два основних:</a:t>
            </a:r>
            <a:endParaRPr kumimoji="0" lang="uk-UA" sz="20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uk-UA" sz="2000" b="0" i="0" u="none" strike="noStrike" cap="none" normalizeH="0" baseline="0" dirty="0">
                <a:ln>
                  <a:noFill/>
                </a:ln>
                <a:solidFill>
                  <a:srgbClr val="333333"/>
                </a:solidFill>
                <a:effectLst/>
                <a:latin typeface="Arial" pitchFamily="34" charset="0"/>
                <a:ea typeface="Times New Roman" pitchFamily="18" charset="0"/>
                <a:cs typeface="Arial" pitchFamily="34" charset="0"/>
              </a:rPr>
              <a:t> </a:t>
            </a:r>
            <a:r>
              <a:rPr kumimoji="0" lang="uk-UA" sz="2000" b="1" i="1" u="none" strike="noStrike" cap="none" normalizeH="0" baseline="0" dirty="0">
                <a:ln>
                  <a:noFill/>
                </a:ln>
                <a:solidFill>
                  <a:srgbClr val="333333"/>
                </a:solidFill>
                <a:effectLst/>
                <a:latin typeface="Arial" pitchFamily="34" charset="0"/>
                <a:ea typeface="Times New Roman" pitchFamily="18" charset="0"/>
                <a:cs typeface="Arial" pitchFamily="34" charset="0"/>
              </a:rPr>
              <a:t>комутація каналів (</a:t>
            </a:r>
            <a:r>
              <a:rPr kumimoji="0" lang="uk-UA" sz="2000" b="1" i="1" u="none" strike="noStrike" cap="none" normalizeH="0" baseline="0" dirty="0" err="1">
                <a:ln>
                  <a:noFill/>
                </a:ln>
                <a:solidFill>
                  <a:srgbClr val="333333"/>
                </a:solidFill>
                <a:effectLst/>
                <a:latin typeface="Arial" pitchFamily="34" charset="0"/>
                <a:ea typeface="Times New Roman" pitchFamily="18" charset="0"/>
                <a:cs typeface="Arial" pitchFamily="34" charset="0"/>
              </a:rPr>
              <a:t>circuit</a:t>
            </a:r>
            <a:r>
              <a:rPr kumimoji="0" lang="uk-UA" sz="2000" b="1" i="1" u="none" strike="noStrike" cap="none" normalizeH="0" baseline="0" dirty="0">
                <a:ln>
                  <a:noFill/>
                </a:ln>
                <a:solidFill>
                  <a:srgbClr val="333333"/>
                </a:solidFill>
                <a:effectLst/>
                <a:latin typeface="Arial" pitchFamily="34" charset="0"/>
                <a:ea typeface="Times New Roman" pitchFamily="18" charset="0"/>
                <a:cs typeface="Arial" pitchFamily="34" charset="0"/>
              </a:rPr>
              <a:t> </a:t>
            </a:r>
            <a:r>
              <a:rPr kumimoji="0" lang="uk-UA" sz="2000" b="1" i="1" u="none" strike="noStrike" cap="none" normalizeH="0" baseline="0" dirty="0" err="1">
                <a:ln>
                  <a:noFill/>
                </a:ln>
                <a:solidFill>
                  <a:srgbClr val="333333"/>
                </a:solidFill>
                <a:effectLst/>
                <a:latin typeface="Arial" pitchFamily="34" charset="0"/>
                <a:ea typeface="Times New Roman" pitchFamily="18" charset="0"/>
                <a:cs typeface="Arial" pitchFamily="34" charset="0"/>
              </a:rPr>
              <a:t>switching</a:t>
            </a:r>
            <a:r>
              <a:rPr kumimoji="0" lang="uk-UA" sz="2000" b="1" i="1" u="none" strike="noStrike" cap="none" normalizeH="0" baseline="0" dirty="0">
                <a:ln>
                  <a:noFill/>
                </a:ln>
                <a:solidFill>
                  <a:srgbClr val="333333"/>
                </a:solidFill>
                <a:effectLst/>
                <a:latin typeface="Arial" pitchFamily="34" charset="0"/>
                <a:ea typeface="Times New Roman" pitchFamily="18" charset="0"/>
                <a:cs typeface="Arial" pitchFamily="34" charset="0"/>
              </a:rPr>
              <a:t>);</a:t>
            </a:r>
            <a:endParaRPr kumimoji="0" lang="uk-UA" sz="2000" b="1" i="1"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uk-UA" sz="2000" b="1" i="1" u="none" strike="noStrike" cap="none" normalizeH="0" baseline="0" dirty="0">
                <a:ln>
                  <a:noFill/>
                </a:ln>
                <a:solidFill>
                  <a:srgbClr val="333333"/>
                </a:solidFill>
                <a:effectLst/>
                <a:latin typeface="Arial" pitchFamily="34" charset="0"/>
                <a:ea typeface="Times New Roman" pitchFamily="18" charset="0"/>
                <a:cs typeface="Arial" pitchFamily="34" charset="0"/>
              </a:rPr>
              <a:t> комутація пакетів (</a:t>
            </a:r>
            <a:r>
              <a:rPr kumimoji="0" lang="uk-UA" sz="2000" b="1" i="1" u="none" strike="noStrike" cap="none" normalizeH="0" baseline="0" dirty="0" err="1">
                <a:ln>
                  <a:noFill/>
                </a:ln>
                <a:solidFill>
                  <a:srgbClr val="333333"/>
                </a:solidFill>
                <a:effectLst/>
                <a:latin typeface="Arial" pitchFamily="34" charset="0"/>
                <a:ea typeface="Times New Roman" pitchFamily="18" charset="0"/>
                <a:cs typeface="Arial" pitchFamily="34" charset="0"/>
              </a:rPr>
              <a:t>packet</a:t>
            </a:r>
            <a:r>
              <a:rPr kumimoji="0" lang="uk-UA" sz="2000" b="1" i="1" u="none" strike="noStrike" cap="none" normalizeH="0" baseline="0" dirty="0">
                <a:ln>
                  <a:noFill/>
                </a:ln>
                <a:solidFill>
                  <a:srgbClr val="333333"/>
                </a:solidFill>
                <a:effectLst/>
                <a:latin typeface="Arial" pitchFamily="34" charset="0"/>
                <a:ea typeface="Times New Roman" pitchFamily="18" charset="0"/>
                <a:cs typeface="Arial" pitchFamily="34" charset="0"/>
              </a:rPr>
              <a:t> </a:t>
            </a:r>
            <a:r>
              <a:rPr kumimoji="0" lang="uk-UA" sz="2000" b="1" i="1" u="none" strike="noStrike" cap="none" normalizeH="0" baseline="0" dirty="0" err="1">
                <a:ln>
                  <a:noFill/>
                </a:ln>
                <a:solidFill>
                  <a:srgbClr val="333333"/>
                </a:solidFill>
                <a:effectLst/>
                <a:latin typeface="Arial" pitchFamily="34" charset="0"/>
                <a:ea typeface="Times New Roman" pitchFamily="18" charset="0"/>
                <a:cs typeface="Arial" pitchFamily="34" charset="0"/>
              </a:rPr>
              <a:t>switching</a:t>
            </a:r>
            <a:r>
              <a:rPr kumimoji="0" lang="uk-UA" sz="2000" b="1" i="1" u="none" strike="noStrike" cap="none" normalizeH="0" baseline="0" dirty="0">
                <a:ln>
                  <a:noFill/>
                </a:ln>
                <a:solidFill>
                  <a:srgbClr val="333333"/>
                </a:solidFill>
                <a:effectLst/>
                <a:latin typeface="Arial" pitchFamily="34" charset="0"/>
                <a:ea typeface="Times New Roman" pitchFamily="18" charset="0"/>
                <a:cs typeface="Arial" pitchFamily="34" charset="0"/>
              </a:rPr>
              <a:t>).</a:t>
            </a:r>
          </a:p>
          <a:p>
            <a:r>
              <a:rPr lang="uk-UA" sz="2000" b="1" dirty="0"/>
              <a:t>	Комутація каналів</a:t>
            </a:r>
            <a:endParaRPr lang="uk-UA" sz="2000" dirty="0"/>
          </a:p>
          <a:p>
            <a:pPr algn="just"/>
            <a:r>
              <a:rPr lang="uk-UA" sz="2000" dirty="0"/>
              <a:t>	</a:t>
            </a:r>
            <a:r>
              <a:rPr lang="uk-UA" sz="1900" dirty="0"/>
              <a:t>При комутації каналів комутаційна мережа утворює між кінцевими вузлами безперервний складовою фізичний канал з послідовно з'єднаних комутаторами проміжних канальних ділянок. 	Умовою того, що кілька фізичних каналів при послідовному з'єднанні утворюють єдиний фізичний канал, є рівність швидкостей передачі даних у кожному зі складових фізичних каналів. Рівність швидкостей означає, що комутатори такої мережі не повинні </a:t>
            </a:r>
            <a:r>
              <a:rPr lang="uk-UA" sz="1900" dirty="0" err="1"/>
              <a:t>буферизувати</a:t>
            </a:r>
            <a:r>
              <a:rPr lang="uk-UA" sz="1900" dirty="0"/>
              <a:t> передані дані.</a:t>
            </a:r>
          </a:p>
          <a:p>
            <a:pPr algn="just"/>
            <a:r>
              <a:rPr lang="uk-UA" sz="1900" dirty="0"/>
              <a:t>	У мережі з комутацією каналів перед передачею даних завжди необхідно виконати процедуру встановлення з'єднання, у процесі якої і створюється складений канал. І тільки після цього можна починати передавати дані.</a:t>
            </a:r>
          </a:p>
          <a:p>
            <a:pPr marL="0" marR="0" lvl="0" indent="0" algn="just" defTabSz="914400" rtl="0" eaLnBrk="0" fontAlgn="base" latinLnBrk="0" hangingPunct="0">
              <a:lnSpc>
                <a:spcPct val="100000"/>
              </a:lnSpc>
              <a:spcBef>
                <a:spcPct val="0"/>
              </a:spcBef>
              <a:spcAft>
                <a:spcPct val="0"/>
              </a:spcAft>
              <a:buClrTx/>
              <a:buSzTx/>
              <a:tabLst>
                <a:tab pos="457200" algn="l"/>
              </a:tabLst>
            </a:pP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457200" y="277813"/>
            <a:ext cx="8229600" cy="722295"/>
          </a:xfrm>
        </p:spPr>
        <p:txBody>
          <a:bodyPr/>
          <a:lstStyle/>
          <a:p>
            <a:r>
              <a:rPr lang="uk-UA" sz="3200" dirty="0"/>
              <a:t>Переваги комутації каналів</a:t>
            </a:r>
          </a:p>
        </p:txBody>
      </p:sp>
      <p:sp>
        <p:nvSpPr>
          <p:cNvPr id="750595" name="Rectangle 3"/>
          <p:cNvSpPr>
            <a:spLocks noGrp="1" noChangeArrowheads="1"/>
          </p:cNvSpPr>
          <p:nvPr>
            <p:ph idx="1"/>
          </p:nvPr>
        </p:nvSpPr>
        <p:spPr>
          <a:xfrm>
            <a:off x="457200" y="1142984"/>
            <a:ext cx="8229600" cy="4987941"/>
          </a:xfrm>
        </p:spPr>
        <p:txBody>
          <a:bodyPr/>
          <a:lstStyle/>
          <a:p>
            <a:r>
              <a:rPr lang="uk-UA" sz="2400" i="1" dirty="0"/>
              <a:t>Постійна і відома швидкість передачі даних за встановленим між кінцевими вузлами каналу</a:t>
            </a:r>
            <a:r>
              <a:rPr lang="uk-UA" sz="2400" dirty="0"/>
              <a:t> </a:t>
            </a:r>
          </a:p>
          <a:p>
            <a:r>
              <a:rPr lang="uk-UA" sz="2400" i="1" dirty="0"/>
              <a:t>Низький і постійний рівень затримки передачі даних через мережу</a:t>
            </a:r>
          </a:p>
          <a:p>
            <a:r>
              <a:rPr lang="uk-UA" sz="2400" i="1" kern="1200" dirty="0">
                <a:solidFill>
                  <a:schemeClr val="dk1"/>
                </a:solidFill>
              </a:rPr>
              <a:t>Не потребує ресурсів  мережі для обробки повідомлень</a:t>
            </a:r>
          </a:p>
          <a:p>
            <a:pPr>
              <a:buNone/>
            </a:pPr>
            <a:r>
              <a:rPr lang="uk-UA" sz="2400" dirty="0"/>
              <a:t> </a:t>
            </a:r>
          </a:p>
          <a:p>
            <a:endParaRPr lang="uk-UA" sz="2400" dirty="0"/>
          </a:p>
          <a:p>
            <a:pPr lvl="0"/>
            <a:endParaRPr lang="uk-UA" sz="2800" dirty="0">
              <a:solidFill>
                <a:schemeClr val="tx1"/>
              </a:solidFill>
              <a:latin typeface="+mn-lt"/>
              <a:ea typeface="+mn-ea"/>
              <a:cs typeface="+mn-cs"/>
            </a:endParaRPr>
          </a:p>
        </p:txBody>
      </p:sp>
      <p:sp>
        <p:nvSpPr>
          <p:cNvPr id="48" name="Нижний колонтитул 4"/>
          <p:cNvSpPr>
            <a:spLocks noGrp="1"/>
          </p:cNvSpPr>
          <p:nvPr>
            <p:ph type="ftr" sz="quarter" idx="11"/>
          </p:nvPr>
        </p:nvSpPr>
        <p:spPr>
          <a:xfrm>
            <a:off x="2843213" y="6248400"/>
            <a:ext cx="3943365"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49" name="Номер слайда 5"/>
          <p:cNvSpPr>
            <a:spLocks noGrp="1"/>
          </p:cNvSpPr>
          <p:nvPr>
            <p:ph type="sldNum" sz="quarter" idx="12"/>
          </p:nvPr>
        </p:nvSpPr>
        <p:spPr/>
        <p:txBody>
          <a:bodyPr/>
          <a:lstStyle/>
          <a:p>
            <a:fld id="{5A054009-8CC3-41DB-A156-F4E2E95DA30F}" type="slidenum">
              <a:rPr lang="ru-RU" altLang="en-US"/>
              <a:pPr/>
              <a:t>83</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457200" y="277813"/>
            <a:ext cx="8229600" cy="579419"/>
          </a:xfrm>
        </p:spPr>
        <p:txBody>
          <a:bodyPr/>
          <a:lstStyle/>
          <a:p>
            <a:r>
              <a:rPr lang="uk-UA" sz="3200" dirty="0"/>
              <a:t>Недоліки комутації каналів</a:t>
            </a:r>
          </a:p>
        </p:txBody>
      </p:sp>
      <p:sp>
        <p:nvSpPr>
          <p:cNvPr id="763907" name="Rectangle 3"/>
          <p:cNvSpPr>
            <a:spLocks noGrp="1" noChangeArrowheads="1"/>
          </p:cNvSpPr>
          <p:nvPr>
            <p:ph idx="1"/>
          </p:nvPr>
        </p:nvSpPr>
        <p:spPr>
          <a:xfrm>
            <a:off x="457200" y="1000108"/>
            <a:ext cx="8229600" cy="5130817"/>
          </a:xfrm>
        </p:spPr>
        <p:txBody>
          <a:bodyPr/>
          <a:lstStyle/>
          <a:p>
            <a:r>
              <a:rPr lang="uk-UA" sz="1800" i="1" dirty="0"/>
              <a:t>Відмова мережі в обслуговуванні запиту на встановлення з'єднання</a:t>
            </a:r>
            <a:r>
              <a:rPr lang="uk-UA" sz="1800" dirty="0"/>
              <a:t>. </a:t>
            </a:r>
          </a:p>
          <a:p>
            <a:r>
              <a:rPr lang="uk-UA" sz="1800" i="1" dirty="0"/>
              <a:t>Нераціональне використання пропускної здатності фізичних каналів</a:t>
            </a:r>
            <a:r>
              <a:rPr lang="uk-UA" sz="1800" dirty="0"/>
              <a:t>. </a:t>
            </a:r>
          </a:p>
          <a:p>
            <a:r>
              <a:rPr lang="uk-UA" sz="1800" i="1" dirty="0"/>
              <a:t>Обов'язкова затримка перед передачею даних через фази встановлення з'єднання</a:t>
            </a:r>
            <a:r>
              <a:rPr lang="uk-UA" sz="1800" dirty="0"/>
              <a:t>.</a:t>
            </a:r>
          </a:p>
          <a:p>
            <a:r>
              <a:rPr lang="uk-UA" sz="1800" i="1" kern="1200" dirty="0">
                <a:solidFill>
                  <a:schemeClr val="dk1"/>
                </a:solidFill>
              </a:rPr>
              <a:t>Неможливі зміни смуги пропускання каналу</a:t>
            </a:r>
          </a:p>
          <a:p>
            <a:r>
              <a:rPr lang="uk-UA" sz="1800" i="1" kern="1200" dirty="0">
                <a:solidFill>
                  <a:schemeClr val="dk1"/>
                </a:solidFill>
              </a:rPr>
              <a:t>Неможлива інтеграція в одній мережі видів служб з різними швидкостями передачі</a:t>
            </a:r>
          </a:p>
          <a:p>
            <a:endParaRPr lang="uk-UA" sz="1800" dirty="0"/>
          </a:p>
          <a:p>
            <a:endParaRPr lang="uk-UA" sz="1800" dirty="0"/>
          </a:p>
          <a:p>
            <a:endParaRPr lang="uk-UA" sz="1600" dirty="0"/>
          </a:p>
          <a:p>
            <a:endParaRPr lang="uk-UA" sz="2000" dirty="0"/>
          </a:p>
          <a:p>
            <a:pPr lvl="0"/>
            <a:endParaRPr lang="uk-UA" sz="2000" dirty="0">
              <a:solidFill>
                <a:schemeClr val="tx1"/>
              </a:solidFill>
              <a:latin typeface="+mn-lt"/>
              <a:ea typeface="+mn-ea"/>
              <a:cs typeface="+mn-cs"/>
            </a:endParaRPr>
          </a:p>
          <a:p>
            <a:endParaRPr lang="uk-UA" sz="2000" dirty="0">
              <a:solidFill>
                <a:schemeClr val="tx1"/>
              </a:solidFill>
              <a:latin typeface="+mn-lt"/>
              <a:ea typeface="+mn-ea"/>
              <a:cs typeface="+mn-cs"/>
            </a:endParaRPr>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7364D6D9-E355-4C63-B16B-FDD2F833A965}" type="slidenum">
              <a:rPr lang="ru-RU" altLang="en-US"/>
              <a:pPr/>
              <a:t>84</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457200" y="277813"/>
            <a:ext cx="8229600" cy="579419"/>
          </a:xfrm>
        </p:spPr>
        <p:txBody>
          <a:bodyPr/>
          <a:lstStyle/>
          <a:p>
            <a:r>
              <a:rPr lang="uk-UA" sz="3200" dirty="0"/>
              <a:t>Комутація пакетів</a:t>
            </a:r>
            <a:r>
              <a:rPr lang="uk-UA" sz="3200" b="1" dirty="0"/>
              <a:t> </a:t>
            </a:r>
            <a:endParaRPr lang="uk-UA" sz="3200" dirty="0"/>
          </a:p>
        </p:txBody>
      </p:sp>
      <p:sp>
        <p:nvSpPr>
          <p:cNvPr id="764931" name="Rectangle 3"/>
          <p:cNvSpPr>
            <a:spLocks noGrp="1" noChangeArrowheads="1"/>
          </p:cNvSpPr>
          <p:nvPr>
            <p:ph idx="1"/>
          </p:nvPr>
        </p:nvSpPr>
        <p:spPr>
          <a:xfrm>
            <a:off x="457200" y="1000108"/>
            <a:ext cx="8229600" cy="5130817"/>
          </a:xfrm>
        </p:spPr>
        <p:txBody>
          <a:bodyPr/>
          <a:lstStyle/>
          <a:p>
            <a:r>
              <a:rPr lang="uk-UA" sz="2400" dirty="0"/>
              <a:t>Ця техніка комутації була спеціально розроблена для ефективної передачі комп'ютерного </a:t>
            </a:r>
            <a:r>
              <a:rPr lang="uk-UA" sz="2400" dirty="0" err="1"/>
              <a:t>трафіку</a:t>
            </a:r>
            <a:r>
              <a:rPr lang="uk-UA" sz="2400" dirty="0"/>
              <a:t>. </a:t>
            </a:r>
          </a:p>
          <a:p>
            <a:r>
              <a:rPr lang="uk-UA" sz="2400" dirty="0"/>
              <a:t>Комутація каналів не дозволяє досягти високої загальної пропускної здатності мережі. Типові мережеві додатки генерують </a:t>
            </a:r>
            <a:r>
              <a:rPr lang="uk-UA" sz="2400" dirty="0" err="1"/>
              <a:t>трафік</a:t>
            </a:r>
            <a:r>
              <a:rPr lang="uk-UA" sz="2400" dirty="0"/>
              <a:t> дуже нерівномірно, з високим рівнем пульсації швидкості передачі даних </a:t>
            </a:r>
          </a:p>
          <a:p>
            <a:r>
              <a:rPr lang="uk-UA" sz="2400" dirty="0"/>
              <a:t>При комутації пакетів всі передані користувачем повідомлення розбиваються у вихідному вузлі на порівняно невеликі частини, що називаються пакетами </a:t>
            </a:r>
            <a:endParaRPr lang="uk-UA" sz="2400" dirty="0">
              <a:solidFill>
                <a:schemeClr val="tx1"/>
              </a:solidFill>
              <a:latin typeface="+mn-lt"/>
              <a:ea typeface="+mn-ea"/>
              <a:cs typeface="+mn-cs"/>
            </a:endParaRPr>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E18995CC-1653-44A8-9178-0A49D78188FD}" type="slidenum">
              <a:rPr lang="ru-RU" altLang="en-US"/>
              <a:pPr/>
              <a:t>85</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a:xfrm>
            <a:off x="457200" y="277813"/>
            <a:ext cx="8229600" cy="650857"/>
          </a:xfrm>
        </p:spPr>
        <p:txBody>
          <a:bodyPr/>
          <a:lstStyle/>
          <a:p>
            <a:r>
              <a:rPr lang="uk-UA" sz="3000" i="1" dirty="0"/>
              <a:t>Затримки в мережі з комутацією пакетів</a:t>
            </a:r>
            <a:endParaRPr lang="ru-RU" sz="3000" dirty="0"/>
          </a:p>
        </p:txBody>
      </p:sp>
      <p:sp>
        <p:nvSpPr>
          <p:cNvPr id="765955" name="Rectangle 3"/>
          <p:cNvSpPr>
            <a:spLocks noGrp="1" noChangeArrowheads="1"/>
          </p:cNvSpPr>
          <p:nvPr>
            <p:ph idx="1"/>
          </p:nvPr>
        </p:nvSpPr>
        <p:spPr>
          <a:xfrm>
            <a:off x="457200" y="1000108"/>
            <a:ext cx="8229600" cy="5130817"/>
          </a:xfrm>
        </p:spPr>
        <p:txBody>
          <a:bodyPr/>
          <a:lstStyle/>
          <a:p>
            <a:pPr>
              <a:buNone/>
            </a:pPr>
            <a:r>
              <a:rPr lang="uk-UA" sz="2400" dirty="0"/>
              <a:t>	Мережа з </a:t>
            </a:r>
            <a:r>
              <a:rPr lang="uk-UA" sz="2400" b="1" i="1" dirty="0"/>
              <a:t>комутацією пакетів </a:t>
            </a:r>
            <a:r>
              <a:rPr lang="uk-UA" sz="2400" dirty="0"/>
              <a:t>уповільнює процес взаємодії конкретної пари абонентів, але підвищує пропускну здатність мережі в цілому.</a:t>
            </a:r>
          </a:p>
          <a:p>
            <a:pPr>
              <a:buNone/>
            </a:pPr>
            <a:r>
              <a:rPr lang="uk-UA" sz="2400" dirty="0"/>
              <a:t>	Затримки в джерелі передачі:</a:t>
            </a:r>
          </a:p>
          <a:p>
            <a:pPr lvl="0"/>
            <a:r>
              <a:rPr lang="uk-UA" sz="2000" dirty="0"/>
              <a:t>час на передачу заголовків;</a:t>
            </a:r>
          </a:p>
          <a:p>
            <a:pPr lvl="0"/>
            <a:r>
              <a:rPr lang="uk-UA" sz="2000" dirty="0"/>
              <a:t>затримки, викликані інтервалами між передачею кожного наступного пакета.</a:t>
            </a:r>
          </a:p>
          <a:p>
            <a:pPr>
              <a:buNone/>
            </a:pPr>
            <a:r>
              <a:rPr lang="uk-UA" sz="2400" dirty="0"/>
              <a:t>	Затримки в кожному комутаторі:</a:t>
            </a:r>
          </a:p>
          <a:p>
            <a:pPr lvl="0"/>
            <a:r>
              <a:rPr lang="uk-UA" sz="2000" dirty="0"/>
              <a:t>час </a:t>
            </a:r>
            <a:r>
              <a:rPr lang="uk-UA" sz="2000" dirty="0" err="1"/>
              <a:t>буферизації</a:t>
            </a:r>
            <a:r>
              <a:rPr lang="uk-UA" sz="2000" dirty="0"/>
              <a:t> пакета;</a:t>
            </a:r>
          </a:p>
          <a:p>
            <a:pPr lvl="0"/>
            <a:r>
              <a:rPr lang="uk-UA" sz="2000" dirty="0"/>
              <a:t>час комутації, яке складається з:</a:t>
            </a:r>
          </a:p>
          <a:p>
            <a:pPr lvl="0"/>
            <a:r>
              <a:rPr lang="uk-UA" sz="2000" dirty="0"/>
              <a:t>часу очікування пакета в черзі (змінна величина);</a:t>
            </a:r>
          </a:p>
          <a:p>
            <a:pPr lvl="0"/>
            <a:r>
              <a:rPr lang="uk-UA" sz="2000" dirty="0"/>
              <a:t>часу переміщення пакета у вихідний порт.</a:t>
            </a:r>
          </a:p>
          <a:p>
            <a:endParaRPr lang="uk-UA" sz="2400" dirty="0">
              <a:solidFill>
                <a:schemeClr val="tx1"/>
              </a:solidFill>
              <a:latin typeface="+mn-lt"/>
              <a:ea typeface="+mn-ea"/>
              <a:cs typeface="+mn-cs"/>
            </a:endParaRPr>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E0D73DCB-A2E0-40B2-9C75-D26F0AD0D244}" type="slidenum">
              <a:rPr lang="ru-RU" altLang="en-US"/>
              <a:pPr/>
              <a:t>86</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a:xfrm>
            <a:off x="457200" y="277813"/>
            <a:ext cx="8229600" cy="579419"/>
          </a:xfrm>
        </p:spPr>
        <p:txBody>
          <a:bodyPr/>
          <a:lstStyle/>
          <a:p>
            <a:r>
              <a:rPr lang="uk-UA" sz="3200" dirty="0"/>
              <a:t>Переваги комутації пакетів</a:t>
            </a:r>
            <a:r>
              <a:rPr lang="uk-UA" sz="3200" b="1" dirty="0"/>
              <a:t> </a:t>
            </a:r>
            <a:endParaRPr lang="uk-UA" sz="3200" dirty="0"/>
          </a:p>
        </p:txBody>
      </p:sp>
      <p:sp>
        <p:nvSpPr>
          <p:cNvPr id="766979" name="Rectangle 3"/>
          <p:cNvSpPr>
            <a:spLocks noGrp="1" noChangeArrowheads="1"/>
          </p:cNvSpPr>
          <p:nvPr>
            <p:ph idx="1"/>
          </p:nvPr>
        </p:nvSpPr>
        <p:spPr>
          <a:xfrm>
            <a:off x="457200" y="928670"/>
            <a:ext cx="8229600" cy="5202255"/>
          </a:xfrm>
          <a:solidFill>
            <a:schemeClr val="bg1"/>
          </a:solidFill>
        </p:spPr>
        <p:txBody>
          <a:bodyPr/>
          <a:lstStyle/>
          <a:p>
            <a:r>
              <a:rPr lang="uk-UA" sz="2400" dirty="0"/>
              <a:t>Висока загальна пропускна здатність мережі при передачі пульсуючого </a:t>
            </a:r>
            <a:r>
              <a:rPr lang="uk-UA" sz="2400" dirty="0" err="1"/>
              <a:t>трафіку</a:t>
            </a:r>
            <a:r>
              <a:rPr lang="uk-UA" sz="2400" dirty="0"/>
              <a:t>.</a:t>
            </a:r>
          </a:p>
          <a:p>
            <a:r>
              <a:rPr lang="uk-UA" sz="2400" dirty="0"/>
              <a:t>Можливість динамічно перерозподіляти пропускну здатність фізичних каналів зв'язку між абонентами відповідно до реальних потреб їхнього </a:t>
            </a:r>
            <a:r>
              <a:rPr lang="uk-UA" sz="2400" dirty="0" err="1"/>
              <a:t>трафіку</a:t>
            </a:r>
            <a:r>
              <a:rPr lang="uk-UA" sz="2400" dirty="0"/>
              <a:t>.</a:t>
            </a:r>
          </a:p>
          <a:p>
            <a:endParaRPr lang="uk-UA" sz="2400" dirty="0"/>
          </a:p>
          <a:p>
            <a:endParaRPr lang="uk-UA" sz="2400" dirty="0">
              <a:solidFill>
                <a:schemeClr val="tx1"/>
              </a:solidFill>
              <a:latin typeface="+mn-lt"/>
              <a:ea typeface="+mn-ea"/>
              <a:cs typeface="+mn-cs"/>
            </a:endParaRPr>
          </a:p>
          <a:p>
            <a:endParaRPr lang="uk-UA" sz="2800" dirty="0">
              <a:solidFill>
                <a:schemeClr val="tx1"/>
              </a:solidFill>
              <a:latin typeface="+mn-lt"/>
              <a:ea typeface="+mn-ea"/>
              <a:cs typeface="+mn-cs"/>
            </a:endParaRPr>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94E75D80-C105-423D-B5DC-916F4A805F59}" type="slidenum">
              <a:rPr lang="ru-RU" altLang="en-US"/>
              <a:pPr/>
              <a:t>87</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457200" y="277813"/>
            <a:ext cx="8229600" cy="579419"/>
          </a:xfrm>
        </p:spPr>
        <p:txBody>
          <a:bodyPr/>
          <a:lstStyle/>
          <a:p>
            <a:r>
              <a:rPr lang="uk-UA" sz="3200" dirty="0"/>
              <a:t>Недоліки комутації пакетів</a:t>
            </a:r>
          </a:p>
        </p:txBody>
      </p:sp>
      <p:sp>
        <p:nvSpPr>
          <p:cNvPr id="768003" name="Rectangle 3"/>
          <p:cNvSpPr>
            <a:spLocks noGrp="1" noChangeArrowheads="1"/>
          </p:cNvSpPr>
          <p:nvPr>
            <p:ph idx="1"/>
          </p:nvPr>
        </p:nvSpPr>
        <p:spPr>
          <a:xfrm>
            <a:off x="457200" y="928670"/>
            <a:ext cx="8229600" cy="5202255"/>
          </a:xfrm>
        </p:spPr>
        <p:txBody>
          <a:bodyPr/>
          <a:lstStyle/>
          <a:p>
            <a:r>
              <a:rPr lang="uk-UA" sz="2400" b="1" i="1" dirty="0"/>
              <a:t>Невизначеність швидкості передачі даних між абонентами мережі</a:t>
            </a:r>
            <a:r>
              <a:rPr lang="uk-UA" sz="2400" i="1" dirty="0"/>
              <a:t>,</a:t>
            </a:r>
            <a:r>
              <a:rPr lang="uk-UA" sz="2400" dirty="0"/>
              <a:t> обумовлена ​​тим, що затримки в чергах буферів комутаторів мережі залежать від загального завантаження мережі</a:t>
            </a:r>
          </a:p>
          <a:p>
            <a:r>
              <a:rPr lang="uk-UA" sz="2400" b="1" i="1" dirty="0"/>
              <a:t>Змінна величина затримки пакетів даних</a:t>
            </a:r>
            <a:r>
              <a:rPr lang="uk-UA" sz="2400" i="1" dirty="0"/>
              <a:t>,</a:t>
            </a:r>
            <a:r>
              <a:rPr lang="uk-UA" sz="2400" dirty="0"/>
              <a:t> яка може бути досить тривалою у моменти миттєвих перевантажень мережі</a:t>
            </a:r>
          </a:p>
          <a:p>
            <a:r>
              <a:rPr lang="uk-UA" sz="2400" b="1" i="1" dirty="0"/>
              <a:t>Можливі втрати даних через переповнення буферів</a:t>
            </a:r>
            <a:endParaRPr lang="uk-UA" sz="2400" b="1" dirty="0"/>
          </a:p>
          <a:p>
            <a:r>
              <a:rPr lang="uk-UA" sz="2400" b="1" i="1" kern="1200" dirty="0">
                <a:solidFill>
                  <a:schemeClr val="dk1"/>
                </a:solidFill>
              </a:rPr>
              <a:t>Висока складність протоколів канального і мережного рівнів</a:t>
            </a:r>
            <a:endParaRPr lang="uk-UA" sz="2400" b="1" i="1" dirty="0"/>
          </a:p>
          <a:p>
            <a:endParaRPr lang="uk-UA" sz="2400" dirty="0"/>
          </a:p>
        </p:txBody>
      </p:sp>
      <p:sp>
        <p:nvSpPr>
          <p:cNvPr id="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96889B76-B4BC-4C68-9206-2A3F3C7A4D47}" type="slidenum">
              <a:rPr lang="ru-RU" altLang="en-US"/>
              <a:pPr/>
              <a:t>88</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457200" y="277813"/>
            <a:ext cx="8229600" cy="650857"/>
          </a:xfrm>
        </p:spPr>
        <p:txBody>
          <a:bodyPr/>
          <a:lstStyle/>
          <a:p>
            <a:r>
              <a:rPr lang="uk-UA" sz="3200" dirty="0"/>
              <a:t>Комутація повідомлень</a:t>
            </a:r>
            <a:r>
              <a:rPr lang="uk-UA" b="1" dirty="0"/>
              <a:t> </a:t>
            </a:r>
            <a:endParaRPr lang="uk-UA" dirty="0"/>
          </a:p>
        </p:txBody>
      </p:sp>
      <p:sp>
        <p:nvSpPr>
          <p:cNvPr id="770051" name="Rectangle 3"/>
          <p:cNvSpPr>
            <a:spLocks noGrp="1" noChangeArrowheads="1"/>
          </p:cNvSpPr>
          <p:nvPr>
            <p:ph idx="1"/>
          </p:nvPr>
        </p:nvSpPr>
        <p:spPr>
          <a:xfrm>
            <a:off x="457200" y="1285860"/>
            <a:ext cx="8229600" cy="4845065"/>
          </a:xfrm>
        </p:spPr>
        <p:txBody>
          <a:bodyPr/>
          <a:lstStyle/>
          <a:p>
            <a:r>
              <a:rPr lang="uk-UA" sz="2000" dirty="0"/>
              <a:t>Комутація повідомлень за своїми принципами близька до комутації пакетів. </a:t>
            </a:r>
          </a:p>
          <a:p>
            <a:r>
              <a:rPr lang="uk-UA" sz="2000" dirty="0"/>
              <a:t>Під комутацією повідомлень розуміється передача єдиного блоку даних між транзитними комп'ютерами мережі з тимчасовою </a:t>
            </a:r>
            <a:r>
              <a:rPr lang="uk-UA" sz="2000" dirty="0" err="1"/>
              <a:t>буферизацією</a:t>
            </a:r>
            <a:r>
              <a:rPr lang="uk-UA" sz="2000" dirty="0"/>
              <a:t> цього блоку на диску кожного комп'ютера. </a:t>
            </a:r>
          </a:p>
          <a:p>
            <a:r>
              <a:rPr lang="uk-UA" sz="2000" dirty="0"/>
              <a:t>Повідомлення на відміну від пакета має довільну довжину, яка визначається не технологічними міркуваннями, а змістом інформації, що становить повідомлення.</a:t>
            </a:r>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0BB74A02-89E6-4C79-89B0-47F3A1F6285E}" type="slidenum">
              <a:rPr lang="ru-RU" altLang="en-US"/>
              <a:pPr/>
              <a:t>89</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457200" y="277813"/>
            <a:ext cx="8229600" cy="722295"/>
          </a:xfrm>
        </p:spPr>
        <p:txBody>
          <a:bodyPr/>
          <a:lstStyle/>
          <a:p>
            <a:r>
              <a:rPr lang="uk-UA" sz="4400" dirty="0">
                <a:solidFill>
                  <a:schemeClr val="tx1"/>
                </a:solidFill>
                <a:latin typeface="+mj-lt"/>
                <a:ea typeface="+mj-ea"/>
                <a:cs typeface="+mj-cs"/>
              </a:rPr>
              <a:t>Телекомунікаційні послуги</a:t>
            </a:r>
            <a:endParaRPr lang="ru-RU" sz="3600" dirty="0"/>
          </a:p>
        </p:txBody>
      </p:sp>
      <p:sp>
        <p:nvSpPr>
          <p:cNvPr id="750595" name="Rectangle 3"/>
          <p:cNvSpPr>
            <a:spLocks noGrp="1" noChangeArrowheads="1"/>
          </p:cNvSpPr>
          <p:nvPr>
            <p:ph idx="1"/>
          </p:nvPr>
        </p:nvSpPr>
        <p:spPr>
          <a:xfrm>
            <a:off x="457200" y="1142984"/>
            <a:ext cx="8229600" cy="4987941"/>
          </a:xfrm>
        </p:spPr>
        <p:txBody>
          <a:bodyPr/>
          <a:lstStyle/>
          <a:p>
            <a:pPr>
              <a:buNone/>
            </a:pPr>
            <a:r>
              <a:rPr lang="uk-UA" sz="2800" dirty="0">
                <a:solidFill>
                  <a:schemeClr val="tx1"/>
                </a:solidFill>
                <a:latin typeface="+mn-lt"/>
                <a:ea typeface="+mn-ea"/>
                <a:cs typeface="+mn-cs"/>
              </a:rPr>
              <a:t>	</a:t>
            </a:r>
            <a:r>
              <a:rPr lang="uk-UA" sz="2400" dirty="0">
                <a:solidFill>
                  <a:schemeClr val="tx1"/>
                </a:solidFill>
                <a:latin typeface="+mn-lt"/>
                <a:ea typeface="+mn-ea"/>
                <a:cs typeface="+mn-cs"/>
              </a:rPr>
              <a:t>Обслуговування користувачів з боку телекомунікаційної мережі здійснюється шляхом надання </a:t>
            </a:r>
            <a:r>
              <a:rPr lang="uk-UA" sz="2400" b="1" i="1" dirty="0">
                <a:solidFill>
                  <a:schemeClr val="tx1"/>
                </a:solidFill>
                <a:latin typeface="+mn-lt"/>
                <a:ea typeface="+mn-ea"/>
                <a:cs typeface="+mn-cs"/>
              </a:rPr>
              <a:t>послуг </a:t>
            </a:r>
            <a:r>
              <a:rPr lang="uk-UA" sz="2400" dirty="0">
                <a:solidFill>
                  <a:schemeClr val="tx1"/>
                </a:solidFill>
                <a:latin typeface="+mn-lt"/>
                <a:ea typeface="+mn-ea"/>
                <a:cs typeface="+mn-cs"/>
              </a:rPr>
              <a:t>і </a:t>
            </a:r>
            <a:r>
              <a:rPr lang="uk-UA" sz="2400" b="1" i="1" dirty="0">
                <a:solidFill>
                  <a:schemeClr val="tx1"/>
                </a:solidFill>
                <a:latin typeface="+mn-lt"/>
                <a:ea typeface="+mn-ea"/>
                <a:cs typeface="+mn-cs"/>
              </a:rPr>
              <a:t>додатків.</a:t>
            </a:r>
            <a:endParaRPr lang="uk-UA" sz="2400" dirty="0">
              <a:solidFill>
                <a:schemeClr val="tx1"/>
              </a:solidFill>
              <a:latin typeface="+mn-lt"/>
              <a:ea typeface="+mn-ea"/>
              <a:cs typeface="+mn-cs"/>
            </a:endParaRPr>
          </a:p>
          <a:p>
            <a:pPr lvl="0"/>
            <a:r>
              <a:rPr lang="uk-UA" sz="2400" b="1" i="1" dirty="0">
                <a:solidFill>
                  <a:schemeClr val="tx1"/>
                </a:solidFill>
                <a:latin typeface="+mn-lt"/>
                <a:ea typeface="+mn-ea"/>
                <a:cs typeface="+mn-cs"/>
              </a:rPr>
              <a:t>Послуга (</a:t>
            </a:r>
            <a:r>
              <a:rPr lang="en-US" sz="2400" b="1" i="1" dirty="0">
                <a:solidFill>
                  <a:schemeClr val="tx1"/>
                </a:solidFill>
                <a:latin typeface="+mn-lt"/>
                <a:ea typeface="+mn-ea"/>
                <a:cs typeface="+mn-cs"/>
              </a:rPr>
              <a:t>Service</a:t>
            </a:r>
            <a:r>
              <a:rPr lang="uk-UA" sz="2400" b="1" i="1" dirty="0">
                <a:solidFill>
                  <a:schemeClr val="tx1"/>
                </a:solidFill>
                <a:latin typeface="+mn-lt"/>
                <a:ea typeface="+mn-ea"/>
                <a:cs typeface="+mn-cs"/>
              </a:rPr>
              <a:t>) </a:t>
            </a:r>
            <a:r>
              <a:rPr lang="uk-UA" sz="2400" dirty="0">
                <a:solidFill>
                  <a:schemeClr val="tx1"/>
                </a:solidFill>
                <a:latin typeface="+mn-lt"/>
                <a:ea typeface="+mn-ea"/>
                <a:cs typeface="+mn-cs"/>
              </a:rPr>
              <a:t>- це те, що пропонується мережею користувачеві з метою задоволення його комунікаційних потреб.</a:t>
            </a:r>
          </a:p>
          <a:p>
            <a:r>
              <a:rPr lang="uk-UA" sz="2400" b="1" i="1" dirty="0">
                <a:solidFill>
                  <a:schemeClr val="tx1"/>
                </a:solidFill>
                <a:latin typeface="+mn-lt"/>
                <a:ea typeface="+mn-ea"/>
                <a:cs typeface="+mn-cs"/>
              </a:rPr>
              <a:t>Телекомунікаційні послуги (</a:t>
            </a:r>
            <a:r>
              <a:rPr lang="uk-UA" sz="2400" b="1" i="1" dirty="0" err="1">
                <a:solidFill>
                  <a:schemeClr val="tx1"/>
                </a:solidFill>
                <a:latin typeface="+mn-lt"/>
                <a:ea typeface="+mn-ea"/>
                <a:cs typeface="+mn-cs"/>
              </a:rPr>
              <a:t>Telecommunication</a:t>
            </a:r>
            <a:r>
              <a:rPr lang="uk-UA" sz="2400" b="1" i="1" dirty="0">
                <a:solidFill>
                  <a:schemeClr val="tx1"/>
                </a:solidFill>
                <a:latin typeface="+mn-lt"/>
                <a:ea typeface="+mn-ea"/>
                <a:cs typeface="+mn-cs"/>
              </a:rPr>
              <a:t> </a:t>
            </a:r>
            <a:r>
              <a:rPr lang="uk-UA" sz="2400" b="1" i="1" dirty="0" err="1">
                <a:solidFill>
                  <a:schemeClr val="tx1"/>
                </a:solidFill>
                <a:latin typeface="+mn-lt"/>
                <a:ea typeface="+mn-ea"/>
                <a:cs typeface="+mn-cs"/>
              </a:rPr>
              <a:t>Service</a:t>
            </a:r>
            <a:r>
              <a:rPr lang="uk-UA" sz="2400" b="1" i="1" dirty="0">
                <a:solidFill>
                  <a:schemeClr val="tx1"/>
                </a:solidFill>
                <a:latin typeface="+mn-lt"/>
                <a:ea typeface="+mn-ea"/>
                <a:cs typeface="+mn-cs"/>
              </a:rPr>
              <a:t>) </a:t>
            </a:r>
            <a:r>
              <a:rPr lang="uk-UA" sz="2400" dirty="0">
                <a:solidFill>
                  <a:schemeClr val="tx1"/>
                </a:solidFill>
                <a:latin typeface="+mn-lt"/>
                <a:ea typeface="+mn-ea"/>
                <a:cs typeface="+mn-cs"/>
              </a:rPr>
              <a:t>– результат функціонування телекомунікаційної мережі, при якому задовольняється запит на доставку (транспортування) даних або на встановлення зв'язку.</a:t>
            </a:r>
          </a:p>
          <a:p>
            <a:pPr lvl="0"/>
            <a:endParaRPr lang="uk-UA" sz="2800" dirty="0">
              <a:solidFill>
                <a:schemeClr val="tx1"/>
              </a:solidFill>
              <a:latin typeface="+mn-lt"/>
              <a:ea typeface="+mn-ea"/>
              <a:cs typeface="+mn-cs"/>
            </a:endParaRPr>
          </a:p>
        </p:txBody>
      </p:sp>
      <p:sp>
        <p:nvSpPr>
          <p:cNvPr id="47" name="Дата 3"/>
          <p:cNvSpPr>
            <a:spLocks noGrp="1"/>
          </p:cNvSpPr>
          <p:nvPr>
            <p:ph type="dt" sz="half" idx="10"/>
          </p:nvPr>
        </p:nvSpPr>
        <p:spPr/>
        <p:txBody>
          <a:bodyPr/>
          <a:lstStyle/>
          <a:p>
            <a:r>
              <a:rPr lang="ru-RU" altLang="en-US" dirty="0" err="1"/>
              <a:t>Київ</a:t>
            </a:r>
            <a:endParaRPr lang="ru-RU" altLang="en-US" dirty="0"/>
          </a:p>
          <a:p>
            <a:r>
              <a:rPr lang="ru-RU" altLang="en-US" dirty="0"/>
              <a:t>2022</a:t>
            </a:r>
          </a:p>
        </p:txBody>
      </p:sp>
      <p:sp>
        <p:nvSpPr>
          <p:cNvPr id="48" name="Нижний колонтитул 4"/>
          <p:cNvSpPr>
            <a:spLocks noGrp="1"/>
          </p:cNvSpPr>
          <p:nvPr>
            <p:ph type="ftr" sz="quarter" idx="11"/>
          </p:nvPr>
        </p:nvSpPr>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Основні</a:t>
            </a:r>
            <a:r>
              <a:rPr lang="ru-RU" altLang="en-US" sz="1100" dirty="0"/>
              <a:t> </a:t>
            </a:r>
            <a:r>
              <a:rPr lang="ru-RU" altLang="en-US" sz="1100" dirty="0" err="1"/>
              <a:t>поняття</a:t>
            </a:r>
            <a:r>
              <a:rPr lang="ru-RU" altLang="en-US" sz="1100" dirty="0"/>
              <a:t> </a:t>
            </a:r>
            <a:r>
              <a:rPr lang="ru-RU" altLang="en-US" sz="1100" dirty="0" err="1"/>
              <a:t>і</a:t>
            </a:r>
            <a:r>
              <a:rPr lang="ru-RU" altLang="en-US" sz="1100" dirty="0"/>
              <a:t> </a:t>
            </a:r>
            <a:r>
              <a:rPr lang="ru-RU" altLang="en-US" sz="1100" dirty="0" err="1"/>
              <a:t>загальні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мереж</a:t>
            </a:r>
          </a:p>
        </p:txBody>
      </p:sp>
      <p:sp>
        <p:nvSpPr>
          <p:cNvPr id="49" name="Номер слайда 5"/>
          <p:cNvSpPr>
            <a:spLocks noGrp="1"/>
          </p:cNvSpPr>
          <p:nvPr>
            <p:ph type="sldNum" sz="quarter" idx="12"/>
          </p:nvPr>
        </p:nvSpPr>
        <p:spPr/>
        <p:txBody>
          <a:bodyPr/>
          <a:lstStyle/>
          <a:p>
            <a:fld id="{5A054009-8CC3-41DB-A156-F4E2E95DA30F}" type="slidenum">
              <a:rPr lang="ru-RU" altLang="en-US"/>
              <a:pPr/>
              <a:t>9</a:t>
            </a:fld>
            <a:r>
              <a:rPr lang="ru-RU" altLang="en-US" dirty="0"/>
              <a:t> из </a:t>
            </a:r>
            <a:r>
              <a:rPr lang="en-US" altLang="en-US" dirty="0"/>
              <a:t>3</a:t>
            </a:r>
            <a:r>
              <a:rPr lang="uk-UA" altLang="en-US" dirty="0"/>
              <a:t>8</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457200" y="277813"/>
            <a:ext cx="8229600" cy="650857"/>
          </a:xfrm>
        </p:spPr>
        <p:txBody>
          <a:bodyPr/>
          <a:lstStyle/>
          <a:p>
            <a:r>
              <a:rPr lang="uk-UA" sz="3000" dirty="0"/>
              <a:t>Порівняння комутації каналів і пакетів</a:t>
            </a:r>
            <a:r>
              <a:rPr lang="uk-UA" b="1" dirty="0"/>
              <a:t> </a:t>
            </a:r>
            <a:endParaRPr lang="uk-UA"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1570E33F-CA77-4155-9C0F-E729440A1DB1}" type="slidenum">
              <a:rPr lang="ru-RU" altLang="en-US"/>
              <a:pPr/>
              <a:t>90</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8" name="Содержимое 7"/>
          <p:cNvSpPr>
            <a:spLocks noGrp="1"/>
          </p:cNvSpPr>
          <p:nvPr>
            <p:ph idx="1"/>
          </p:nvPr>
        </p:nvSpPr>
        <p:spPr>
          <a:xfrm>
            <a:off x="457200" y="1071546"/>
            <a:ext cx="8229600" cy="5059379"/>
          </a:xfrm>
        </p:spPr>
        <p:txBody>
          <a:bodyPr/>
          <a:lstStyle/>
          <a:p>
            <a:pPr>
              <a:buNone/>
            </a:pPr>
            <a:r>
              <a:rPr lang="uk-UA" sz="2000" b="1" dirty="0"/>
              <a:t>	Комутація каналів </a:t>
            </a:r>
            <a:endParaRPr lang="uk-UA" sz="2000" dirty="0"/>
          </a:p>
          <a:p>
            <a:r>
              <a:rPr lang="uk-UA" sz="1900" dirty="0"/>
              <a:t>Гарантована пропускна здатність (смуга) для взаємодіючих абонентів</a:t>
            </a:r>
          </a:p>
          <a:p>
            <a:r>
              <a:rPr lang="uk-UA" sz="1900" dirty="0"/>
              <a:t>Мережа може відмовити абоненту у встановленні з'єднання</a:t>
            </a:r>
          </a:p>
          <a:p>
            <a:r>
              <a:rPr lang="uk-UA" sz="1900" dirty="0" err="1"/>
              <a:t>Трафік</a:t>
            </a:r>
            <a:r>
              <a:rPr lang="uk-UA" sz="1900" dirty="0"/>
              <a:t> реального часу передається без затримок</a:t>
            </a:r>
          </a:p>
          <a:p>
            <a:r>
              <a:rPr lang="uk-UA" sz="1900" dirty="0"/>
              <a:t>Адреса використовується тільки на етапі встановлення з'єднання</a:t>
            </a:r>
          </a:p>
          <a:p>
            <a:pPr>
              <a:buNone/>
            </a:pPr>
            <a:r>
              <a:rPr lang="uk-UA" sz="2000" b="1" dirty="0"/>
              <a:t>	Комутація пакетів </a:t>
            </a:r>
            <a:endParaRPr lang="uk-UA" sz="2000" dirty="0"/>
          </a:p>
          <a:p>
            <a:r>
              <a:rPr lang="uk-UA" sz="1900" dirty="0"/>
              <a:t>Пропускна здатність мережі для абонентів невідома, затримки передачі носять випадковий характер</a:t>
            </a:r>
          </a:p>
          <a:p>
            <a:r>
              <a:rPr lang="uk-UA" sz="1900" dirty="0"/>
              <a:t>Мережа завжди готова прийняти дані від абонента</a:t>
            </a:r>
          </a:p>
          <a:p>
            <a:r>
              <a:rPr lang="uk-UA" sz="1900" dirty="0"/>
              <a:t>Ресурси мережі використовуються ефективно при передачі пульсуючого </a:t>
            </a:r>
            <a:r>
              <a:rPr lang="uk-UA" sz="1900" dirty="0" err="1"/>
              <a:t>трафіка</a:t>
            </a:r>
            <a:endParaRPr lang="uk-UA" sz="1900" dirty="0"/>
          </a:p>
          <a:p>
            <a:r>
              <a:rPr lang="uk-UA" sz="1900" dirty="0"/>
              <a:t>Адреса передається з кожним пакетом.</a:t>
            </a:r>
          </a:p>
          <a:p>
            <a:pPr algn="just">
              <a:buNone/>
            </a:pPr>
            <a:endParaRPr lang="uk-UA"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277813"/>
            <a:ext cx="8229600" cy="650857"/>
          </a:xfrm>
        </p:spPr>
        <p:txBody>
          <a:bodyPr/>
          <a:lstStyle/>
          <a:p>
            <a:r>
              <a:rPr lang="uk-UA" sz="3200" dirty="0"/>
              <a:t>Постійна і динамічна комутація</a:t>
            </a:r>
            <a:r>
              <a:rPr lang="uk-UA" b="1" dirty="0"/>
              <a:t> </a:t>
            </a:r>
            <a:endParaRPr lang="uk-UA"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4743309D-C9E9-4BB4-9294-7C40A7E88DDA}" type="slidenum">
              <a:rPr lang="ru-RU" altLang="en-US"/>
              <a:pPr/>
              <a:t>91</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
        <p:nvSpPr>
          <p:cNvPr id="23553" name="Rectangle 1"/>
          <p:cNvSpPr>
            <a:spLocks noChangeArrowheads="1"/>
          </p:cNvSpPr>
          <p:nvPr/>
        </p:nvSpPr>
        <p:spPr bwMode="auto">
          <a:xfrm>
            <a:off x="285720" y="928670"/>
            <a:ext cx="8572560" cy="515525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kumimoji="0" lang="uk-UA" sz="2000" b="0" i="0" u="none" strike="noStrike" cap="none" normalizeH="0" baseline="0" dirty="0">
                <a:ln>
                  <a:noFill/>
                </a:ln>
                <a:solidFill>
                  <a:schemeClr val="tx1"/>
                </a:solidFill>
                <a:effectLst/>
                <a:latin typeface="+mn-lt"/>
                <a:ea typeface="Calibri" pitchFamily="34" charset="0"/>
                <a:cs typeface="Times New Roman" pitchFamily="18" charset="0"/>
              </a:rPr>
              <a:t>	</a:t>
            </a:r>
            <a:r>
              <a:rPr lang="uk-UA" sz="2000" dirty="0"/>
              <a:t>Як мережі з комутацією пакетів, так і мережі з комутацією каналів можна розділити на два класи:</a:t>
            </a:r>
          </a:p>
          <a:p>
            <a:pPr lvl="0"/>
            <a:r>
              <a:rPr lang="uk-UA" sz="2000" dirty="0"/>
              <a:t>- мережі з </a:t>
            </a:r>
            <a:r>
              <a:rPr lang="uk-UA" sz="2000" b="1" i="1" dirty="0"/>
              <a:t>динамічною комутацією</a:t>
            </a:r>
            <a:r>
              <a:rPr lang="uk-UA" sz="2000" dirty="0"/>
              <a:t>;</a:t>
            </a:r>
          </a:p>
          <a:p>
            <a:pPr lvl="0"/>
            <a:r>
              <a:rPr lang="uk-UA" sz="2000" dirty="0"/>
              <a:t> - мережі з </a:t>
            </a:r>
            <a:r>
              <a:rPr lang="uk-UA" sz="2000" b="1" i="1" dirty="0"/>
              <a:t>постійною комутацією</a:t>
            </a:r>
            <a:r>
              <a:rPr lang="uk-UA" sz="2000" dirty="0"/>
              <a:t>.</a:t>
            </a:r>
          </a:p>
          <a:p>
            <a:r>
              <a:rPr lang="uk-UA" sz="2000" dirty="0"/>
              <a:t>	</a:t>
            </a:r>
          </a:p>
          <a:p>
            <a:r>
              <a:rPr lang="uk-UA" sz="2000" dirty="0"/>
              <a:t>У мережах з </a:t>
            </a:r>
            <a:r>
              <a:rPr lang="uk-UA" sz="2000" b="1" i="1" dirty="0"/>
              <a:t>динамічною</a:t>
            </a:r>
            <a:r>
              <a:rPr lang="uk-UA" sz="2000" dirty="0"/>
              <a:t> комутацією:</a:t>
            </a:r>
          </a:p>
          <a:p>
            <a:pPr lvl="0"/>
            <a:r>
              <a:rPr lang="uk-UA" sz="2000" dirty="0"/>
              <a:t>- </a:t>
            </a:r>
            <a:r>
              <a:rPr lang="uk-UA" sz="1900" dirty="0"/>
              <a:t>дозволяється встановлювати з'єднання з ініціативи користувача мережі;</a:t>
            </a:r>
          </a:p>
          <a:p>
            <a:pPr lvl="0"/>
            <a:r>
              <a:rPr lang="uk-UA" sz="1900" dirty="0"/>
              <a:t>- комутація виконується тільки на час сеансу зв'язку, а потім (за ініціативою одного з користувачів) розривається;</a:t>
            </a:r>
          </a:p>
          <a:p>
            <a:pPr lvl="0"/>
            <a:r>
              <a:rPr lang="uk-UA" sz="1900" dirty="0"/>
              <a:t>- в загальному випадку користувач мережі може з'єднатися з будь-яким іншим користувачем мережі;</a:t>
            </a:r>
          </a:p>
          <a:p>
            <a:pPr lvl="0"/>
            <a:r>
              <a:rPr lang="uk-UA" sz="1900" dirty="0"/>
              <a:t>- час з'єднання між парою користувачів при динамічній комутації складає від декількох секунд до декількох годин і завершується після виконання певної роботи - передачі файлу, перегляду сторінки тексту або зображення і т.п.</a:t>
            </a:r>
          </a:p>
          <a:p>
            <a:endParaRPr lang="uk-UA" sz="19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xfrm>
            <a:off x="457200" y="277813"/>
            <a:ext cx="8258204" cy="650857"/>
          </a:xfrm>
        </p:spPr>
        <p:txBody>
          <a:bodyPr/>
          <a:lstStyle/>
          <a:p>
            <a:r>
              <a:rPr lang="uk-UA" sz="2800" dirty="0"/>
              <a:t>Постійна і динамічна комутація</a:t>
            </a:r>
            <a:endParaRPr lang="uk-UA" sz="3000" dirty="0"/>
          </a:p>
        </p:txBody>
      </p:sp>
      <p:sp>
        <p:nvSpPr>
          <p:cNvPr id="772099" name="Rectangle 3"/>
          <p:cNvSpPr>
            <a:spLocks noGrp="1" noChangeArrowheads="1"/>
          </p:cNvSpPr>
          <p:nvPr>
            <p:ph idx="1"/>
          </p:nvPr>
        </p:nvSpPr>
        <p:spPr>
          <a:xfrm>
            <a:off x="428596" y="928671"/>
            <a:ext cx="8229600" cy="5143536"/>
          </a:xfrm>
        </p:spPr>
        <p:txBody>
          <a:bodyPr/>
          <a:lstStyle/>
          <a:p>
            <a:pPr>
              <a:buNone/>
            </a:pPr>
            <a:r>
              <a:rPr lang="uk-UA" sz="2400" dirty="0"/>
              <a:t>	</a:t>
            </a:r>
            <a:r>
              <a:rPr lang="uk-UA" sz="1900" dirty="0"/>
              <a:t>Мережа, що працює в режимі </a:t>
            </a:r>
            <a:r>
              <a:rPr lang="uk-UA" sz="1900" b="1" i="1" dirty="0"/>
              <a:t>постійної комутації</a:t>
            </a:r>
            <a:r>
              <a:rPr lang="uk-UA" sz="1900" dirty="0"/>
              <a:t>:</a:t>
            </a:r>
          </a:p>
          <a:p>
            <a:pPr lvl="0"/>
            <a:r>
              <a:rPr lang="uk-UA" sz="1900" dirty="0"/>
              <a:t>дозволяє парі користувачів замовити з'єднання на тривалий період часу;</a:t>
            </a:r>
          </a:p>
          <a:p>
            <a:pPr lvl="0"/>
            <a:r>
              <a:rPr lang="uk-UA" sz="1900" dirty="0"/>
              <a:t>з'єднання встановлюється не користувачами, а персоналом, який обслуговує мережу;</a:t>
            </a:r>
          </a:p>
          <a:p>
            <a:pPr lvl="0"/>
            <a:r>
              <a:rPr lang="uk-UA" sz="1900" dirty="0"/>
              <a:t>період, на який встановлюється постійна комутація, складає зазвичай декілька місяців;</a:t>
            </a:r>
          </a:p>
          <a:p>
            <a:pPr lvl="0"/>
            <a:r>
              <a:rPr lang="uk-UA" sz="1900" dirty="0"/>
              <a:t>режим постійної (</a:t>
            </a:r>
            <a:r>
              <a:rPr lang="uk-UA" sz="1900" i="1" dirty="0" err="1"/>
              <a:t>permanent</a:t>
            </a:r>
            <a:r>
              <a:rPr lang="uk-UA" sz="1900" dirty="0"/>
              <a:t>) комутації в мережах з комутацією каналів часто називається сервісом виділених (</a:t>
            </a:r>
            <a:r>
              <a:rPr lang="uk-UA" sz="1900" i="1" dirty="0" err="1"/>
              <a:t>dedicated</a:t>
            </a:r>
            <a:r>
              <a:rPr lang="uk-UA" sz="1900" dirty="0"/>
              <a:t>) або орендованих (</a:t>
            </a:r>
            <a:r>
              <a:rPr lang="uk-UA" sz="1900" i="1" dirty="0" err="1"/>
              <a:t>leased</a:t>
            </a:r>
            <a:r>
              <a:rPr lang="uk-UA" sz="1900" dirty="0"/>
              <a:t>) каналів;</a:t>
            </a:r>
          </a:p>
          <a:p>
            <a:pPr lvl="0"/>
            <a:r>
              <a:rPr lang="uk-UA" sz="1900" dirty="0"/>
              <a:t>в тому випадку, коли постійне з'єднання через мережу комутаторів встановлюється за допомогою автоматичних процедур, ініційованих обслуговуючим персоналом, його часто називають </a:t>
            </a:r>
            <a:r>
              <a:rPr lang="uk-UA" sz="1900" dirty="0" err="1"/>
              <a:t>полупостійним</a:t>
            </a:r>
            <a:r>
              <a:rPr lang="uk-UA" sz="1900" dirty="0"/>
              <a:t> (</a:t>
            </a:r>
            <a:r>
              <a:rPr lang="uk-UA" sz="1900" i="1" dirty="0"/>
              <a:t>semi-</a:t>
            </a:r>
            <a:r>
              <a:rPr lang="uk-UA" sz="1900" i="1" dirty="0" err="1"/>
              <a:t>permanent</a:t>
            </a:r>
            <a:r>
              <a:rPr lang="uk-UA" sz="1900" dirty="0"/>
              <a:t>) з'єднанням, на відміну від режиму ручного конфігурування кожного комутатора.</a:t>
            </a:r>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88F23BC5-FB2F-46AF-B838-02046498213E}" type="slidenum">
              <a:rPr lang="ru-RU" altLang="en-US"/>
              <a:pPr/>
              <a:t>92</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457200" y="277813"/>
            <a:ext cx="8229600" cy="507981"/>
          </a:xfrm>
        </p:spPr>
        <p:txBody>
          <a:bodyPr/>
          <a:lstStyle/>
          <a:p>
            <a:r>
              <a:rPr lang="uk-UA" sz="2800" dirty="0"/>
              <a:t>Переваги та недоліки способів комутації </a:t>
            </a:r>
            <a:endParaRPr lang="ru-RU" sz="2800" dirty="0"/>
          </a:p>
        </p:txBody>
      </p:sp>
      <p:sp>
        <p:nvSpPr>
          <p:cNvPr id="35" name="Нижний колонтитул 4"/>
          <p:cNvSpPr>
            <a:spLocks noGrp="1"/>
          </p:cNvSpPr>
          <p:nvPr>
            <p:ph type="ftr" sz="quarter" idx="11"/>
          </p:nvPr>
        </p:nvSpPr>
        <p:spPr>
          <a:xfrm>
            <a:off x="2843213" y="6248400"/>
            <a:ext cx="3871927"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36" name="Номер слайда 5"/>
          <p:cNvSpPr>
            <a:spLocks noGrp="1"/>
          </p:cNvSpPr>
          <p:nvPr>
            <p:ph type="sldNum" sz="quarter" idx="12"/>
          </p:nvPr>
        </p:nvSpPr>
        <p:spPr/>
        <p:txBody>
          <a:bodyPr/>
          <a:lstStyle/>
          <a:p>
            <a:fld id="{A8A87D43-3DCD-4558-9A2B-4D634F3906BC}" type="slidenum">
              <a:rPr lang="ru-RU" altLang="en-US"/>
              <a:pPr/>
              <a:t>93</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graphicFrame>
        <p:nvGraphicFramePr>
          <p:cNvPr id="8" name="Таблица 7"/>
          <p:cNvGraphicFramePr>
            <a:graphicFrameLocks noGrp="1"/>
          </p:cNvGraphicFramePr>
          <p:nvPr/>
        </p:nvGraphicFramePr>
        <p:xfrm>
          <a:off x="357158" y="1071546"/>
          <a:ext cx="8215371" cy="4663440"/>
        </p:xfrm>
        <a:graphic>
          <a:graphicData uri="http://schemas.openxmlformats.org/drawingml/2006/table">
            <a:tbl>
              <a:tblPr firstRow="1" bandRow="1">
                <a:tableStyleId>{5C22544A-7EE6-4342-B048-85BDC9FD1C3A}</a:tableStyleId>
              </a:tblPr>
              <a:tblGrid>
                <a:gridCol w="1500199">
                  <a:extLst>
                    <a:ext uri="{9D8B030D-6E8A-4147-A177-3AD203B41FA5}">
                      <a16:colId xmlns:a16="http://schemas.microsoft.com/office/drawing/2014/main" val="20000"/>
                    </a:ext>
                  </a:extLst>
                </a:gridCol>
                <a:gridCol w="3000396">
                  <a:extLst>
                    <a:ext uri="{9D8B030D-6E8A-4147-A177-3AD203B41FA5}">
                      <a16:colId xmlns:a16="http://schemas.microsoft.com/office/drawing/2014/main" val="20001"/>
                    </a:ext>
                  </a:extLst>
                </a:gridCol>
                <a:gridCol w="3714776">
                  <a:extLst>
                    <a:ext uri="{9D8B030D-6E8A-4147-A177-3AD203B41FA5}">
                      <a16:colId xmlns:a16="http://schemas.microsoft.com/office/drawing/2014/main" val="20002"/>
                    </a:ext>
                  </a:extLst>
                </a:gridCol>
              </a:tblGrid>
              <a:tr h="478794">
                <a:tc>
                  <a:txBody>
                    <a:bodyPr/>
                    <a:lstStyle/>
                    <a:p>
                      <a:pPr algn="ctr"/>
                      <a:r>
                        <a:rPr lang="uk-UA" sz="1600" b="1" kern="1200" dirty="0">
                          <a:solidFill>
                            <a:schemeClr val="lt1"/>
                          </a:solidFill>
                          <a:latin typeface="+mn-lt"/>
                          <a:ea typeface="+mn-ea"/>
                          <a:cs typeface="+mn-cs"/>
                        </a:rPr>
                        <a:t>Спосіб комутації </a:t>
                      </a:r>
                      <a:endParaRPr lang="uk-UA" sz="1600" dirty="0"/>
                    </a:p>
                  </a:txBody>
                  <a:tcPr>
                    <a:solidFill>
                      <a:schemeClr val="accent2"/>
                    </a:solidFill>
                  </a:tcPr>
                </a:tc>
                <a:tc>
                  <a:txBody>
                    <a:bodyPr/>
                    <a:lstStyle/>
                    <a:p>
                      <a:pPr algn="ctr"/>
                      <a:r>
                        <a:rPr lang="uk-UA" sz="1600" b="1" kern="1200" dirty="0">
                          <a:solidFill>
                            <a:schemeClr val="lt1"/>
                          </a:solidFill>
                          <a:latin typeface="+mn-lt"/>
                          <a:ea typeface="+mn-ea"/>
                          <a:cs typeface="+mn-cs"/>
                        </a:rPr>
                        <a:t>Переваги</a:t>
                      </a:r>
                      <a:endParaRPr lang="uk-UA" sz="1600" dirty="0"/>
                    </a:p>
                  </a:txBody>
                  <a:tcPr>
                    <a:solidFill>
                      <a:schemeClr val="accent2"/>
                    </a:solidFill>
                  </a:tcPr>
                </a:tc>
                <a:tc>
                  <a:txBody>
                    <a:bodyPr/>
                    <a:lstStyle/>
                    <a:p>
                      <a:pPr algn="ctr"/>
                      <a:r>
                        <a:rPr lang="uk-UA" sz="1600" b="1" kern="1200" dirty="0">
                          <a:solidFill>
                            <a:schemeClr val="lt1"/>
                          </a:solidFill>
                          <a:latin typeface="+mn-lt"/>
                          <a:ea typeface="+mn-ea"/>
                          <a:cs typeface="+mn-cs"/>
                        </a:rPr>
                        <a:t>Недоліки</a:t>
                      </a:r>
                      <a:endParaRPr lang="uk-UA" sz="1600" dirty="0"/>
                    </a:p>
                  </a:txBody>
                  <a:tcPr>
                    <a:solidFill>
                      <a:schemeClr val="accent2"/>
                    </a:solidFill>
                  </a:tcPr>
                </a:tc>
                <a:extLst>
                  <a:ext uri="{0D108BD9-81ED-4DB2-BD59-A6C34878D82A}">
                    <a16:rowId xmlns:a16="http://schemas.microsoft.com/office/drawing/2014/main" val="10000"/>
                  </a:ext>
                </a:extLst>
              </a:tr>
              <a:tr h="478794">
                <a:tc>
                  <a:txBody>
                    <a:bodyPr/>
                    <a:lstStyle/>
                    <a:p>
                      <a:r>
                        <a:rPr lang="uk-UA" sz="1600" kern="1200" dirty="0">
                          <a:solidFill>
                            <a:schemeClr val="dk1"/>
                          </a:solidFill>
                          <a:latin typeface="+mn-lt"/>
                          <a:ea typeface="+mn-ea"/>
                          <a:cs typeface="+mn-cs"/>
                        </a:rPr>
                        <a:t>Комутація каналів (КК)</a:t>
                      </a:r>
                      <a:endParaRPr lang="uk-UA" sz="1600" dirty="0"/>
                    </a:p>
                  </a:txBody>
                  <a:tcPr/>
                </a:tc>
                <a:tc>
                  <a:txBody>
                    <a:bodyPr/>
                    <a:lstStyle/>
                    <a:p>
                      <a:r>
                        <a:rPr lang="uk-UA" sz="1600" kern="1200" dirty="0">
                          <a:solidFill>
                            <a:schemeClr val="dk1"/>
                          </a:solidFill>
                          <a:latin typeface="+mn-lt"/>
                          <a:ea typeface="+mn-ea"/>
                          <a:cs typeface="+mn-cs"/>
                        </a:rPr>
                        <a:t>1) не потребує ресурсів  мережі для обробки повідомлень;</a:t>
                      </a:r>
                    </a:p>
                    <a:p>
                      <a:r>
                        <a:rPr lang="uk-UA" sz="1600" kern="1200" dirty="0">
                          <a:solidFill>
                            <a:schemeClr val="dk1"/>
                          </a:solidFill>
                          <a:latin typeface="+mn-lt"/>
                          <a:ea typeface="+mn-ea"/>
                          <a:cs typeface="+mn-cs"/>
                        </a:rPr>
                        <a:t>2) </a:t>
                      </a:r>
                      <a:r>
                        <a:rPr lang="uk-UA" sz="1600" i="1" kern="1200" dirty="0">
                          <a:solidFill>
                            <a:schemeClr val="dk1"/>
                          </a:solidFill>
                          <a:latin typeface="+mn-lt"/>
                          <a:ea typeface="+mn-ea"/>
                          <a:cs typeface="+mn-cs"/>
                        </a:rPr>
                        <a:t>затримка доставки повідомлень мінімальна</a:t>
                      </a:r>
                      <a:r>
                        <a:rPr lang="uk-UA" sz="1600" kern="1200" dirty="0">
                          <a:solidFill>
                            <a:schemeClr val="dk1"/>
                          </a:solidFill>
                          <a:latin typeface="+mn-lt"/>
                          <a:ea typeface="+mn-ea"/>
                          <a:cs typeface="+mn-cs"/>
                        </a:rPr>
                        <a:t> (вона дорівнює часу встановлення з</a:t>
                      </a:r>
                      <a:r>
                        <a:rPr lang="ru-RU" sz="1600" kern="1200" dirty="0">
                          <a:solidFill>
                            <a:schemeClr val="dk1"/>
                          </a:solidFill>
                          <a:latin typeface="+mn-lt"/>
                          <a:ea typeface="+mn-ea"/>
                          <a:cs typeface="+mn-cs"/>
                        </a:rPr>
                        <a:t>’</a:t>
                      </a:r>
                      <a:r>
                        <a:rPr lang="uk-UA" sz="1600" kern="1200" dirty="0">
                          <a:solidFill>
                            <a:schemeClr val="dk1"/>
                          </a:solidFill>
                          <a:latin typeface="+mn-lt"/>
                          <a:ea typeface="+mn-ea"/>
                          <a:cs typeface="+mn-cs"/>
                        </a:rPr>
                        <a:t>єднання </a:t>
                      </a:r>
                      <a:r>
                        <a:rPr lang="uk-UA" sz="1600" i="1" kern="1200" dirty="0" err="1">
                          <a:solidFill>
                            <a:schemeClr val="dk1"/>
                          </a:solidFill>
                          <a:latin typeface="+mn-lt"/>
                          <a:ea typeface="+mn-ea"/>
                          <a:cs typeface="+mn-cs"/>
                        </a:rPr>
                        <a:t>t</a:t>
                      </a:r>
                      <a:r>
                        <a:rPr lang="uk-UA" sz="1100" i="1" kern="1200" dirty="0" err="1">
                          <a:solidFill>
                            <a:schemeClr val="dk1"/>
                          </a:solidFill>
                          <a:latin typeface="+mn-lt"/>
                          <a:ea typeface="+mn-ea"/>
                          <a:cs typeface="+mn-cs"/>
                        </a:rPr>
                        <a:t>вз</a:t>
                      </a:r>
                      <a:r>
                        <a:rPr lang="uk-UA" sz="1600" kern="1200" dirty="0">
                          <a:solidFill>
                            <a:schemeClr val="dk1"/>
                          </a:solidFill>
                          <a:latin typeface="+mn-lt"/>
                          <a:ea typeface="+mn-ea"/>
                          <a:cs typeface="+mn-cs"/>
                        </a:rPr>
                        <a:t>).</a:t>
                      </a:r>
                      <a:endParaRPr lang="uk-UA" sz="1600" dirty="0"/>
                    </a:p>
                  </a:txBody>
                  <a:tcPr/>
                </a:tc>
                <a:tc>
                  <a:txBody>
                    <a:bodyPr/>
                    <a:lstStyle/>
                    <a:p>
                      <a:r>
                        <a:rPr lang="uk-UA" sz="1600" kern="1200" dirty="0">
                          <a:solidFill>
                            <a:schemeClr val="dk1"/>
                          </a:solidFill>
                          <a:latin typeface="+mn-lt"/>
                          <a:ea typeface="+mn-ea"/>
                          <a:cs typeface="+mn-cs"/>
                        </a:rPr>
                        <a:t>1) неможливо зміни смуги пропускання каналу;</a:t>
                      </a:r>
                    </a:p>
                    <a:p>
                      <a:r>
                        <a:rPr lang="uk-UA" sz="1600" kern="1200" dirty="0">
                          <a:solidFill>
                            <a:schemeClr val="dk1"/>
                          </a:solidFill>
                          <a:latin typeface="+mn-lt"/>
                          <a:ea typeface="+mn-ea"/>
                          <a:cs typeface="+mn-cs"/>
                        </a:rPr>
                        <a:t>2) неможлива інтеграція в одній мережі видів служб з різними швидкостями передачі;</a:t>
                      </a:r>
                    </a:p>
                    <a:p>
                      <a:r>
                        <a:rPr lang="uk-UA" sz="1600" kern="1200" dirty="0">
                          <a:solidFill>
                            <a:schemeClr val="dk1"/>
                          </a:solidFill>
                          <a:latin typeface="+mn-lt"/>
                          <a:ea typeface="+mn-ea"/>
                          <a:cs typeface="+mn-cs"/>
                        </a:rPr>
                        <a:t>3) низьке використання смуги пропускання каналу</a:t>
                      </a:r>
                      <a:endParaRPr lang="uk-UA" sz="1600" dirty="0"/>
                    </a:p>
                  </a:txBody>
                  <a:tcPr/>
                </a:tc>
                <a:extLst>
                  <a:ext uri="{0D108BD9-81ED-4DB2-BD59-A6C34878D82A}">
                    <a16:rowId xmlns:a16="http://schemas.microsoft.com/office/drawing/2014/main" val="10001"/>
                  </a:ext>
                </a:extLst>
              </a:tr>
              <a:tr h="478794">
                <a:tc>
                  <a:txBody>
                    <a:bodyPr/>
                    <a:lstStyle/>
                    <a:p>
                      <a:r>
                        <a:rPr lang="uk-UA" sz="1600" kern="1200" dirty="0" err="1">
                          <a:solidFill>
                            <a:schemeClr val="dk1"/>
                          </a:solidFill>
                          <a:latin typeface="+mn-lt"/>
                          <a:ea typeface="+mn-ea"/>
                          <a:cs typeface="+mn-cs"/>
                        </a:rPr>
                        <a:t>Коммутація</a:t>
                      </a:r>
                      <a:r>
                        <a:rPr lang="uk-UA" sz="1600" kern="1200" dirty="0">
                          <a:solidFill>
                            <a:schemeClr val="dk1"/>
                          </a:solidFill>
                          <a:latin typeface="+mn-lt"/>
                          <a:ea typeface="+mn-ea"/>
                          <a:cs typeface="+mn-cs"/>
                        </a:rPr>
                        <a:t> пакетів  (</a:t>
                      </a:r>
                      <a:r>
                        <a:rPr lang="uk-UA" sz="1600" kern="1200" dirty="0" err="1">
                          <a:solidFill>
                            <a:schemeClr val="dk1"/>
                          </a:solidFill>
                          <a:latin typeface="+mn-lt"/>
                          <a:ea typeface="+mn-ea"/>
                          <a:cs typeface="+mn-cs"/>
                        </a:rPr>
                        <a:t>КП</a:t>
                      </a:r>
                      <a:r>
                        <a:rPr lang="uk-UA" sz="1600" kern="1200" dirty="0">
                          <a:solidFill>
                            <a:schemeClr val="dk1"/>
                          </a:solidFill>
                          <a:latin typeface="+mn-lt"/>
                          <a:ea typeface="+mn-ea"/>
                          <a:cs typeface="+mn-cs"/>
                        </a:rPr>
                        <a:t>)</a:t>
                      </a:r>
                      <a:endParaRPr lang="uk-UA" sz="1600" dirty="0"/>
                    </a:p>
                  </a:txBody>
                  <a:tcPr/>
                </a:tc>
                <a:tc>
                  <a:txBody>
                    <a:bodyPr/>
                    <a:lstStyle/>
                    <a:p>
                      <a:r>
                        <a:rPr lang="uk-UA" sz="1600" kern="1200" dirty="0">
                          <a:solidFill>
                            <a:schemeClr val="dk1"/>
                          </a:solidFill>
                          <a:latin typeface="+mn-lt"/>
                          <a:ea typeface="+mn-ea"/>
                          <a:cs typeface="+mn-cs"/>
                        </a:rPr>
                        <a:t>1) динамічна зміна швидкості передачі;</a:t>
                      </a:r>
                    </a:p>
                    <a:p>
                      <a:r>
                        <a:rPr lang="uk-UA" sz="1600" kern="1200" dirty="0">
                          <a:solidFill>
                            <a:schemeClr val="dk1"/>
                          </a:solidFill>
                          <a:latin typeface="+mn-lt"/>
                          <a:ea typeface="+mn-ea"/>
                          <a:cs typeface="+mn-cs"/>
                        </a:rPr>
                        <a:t>2) високе використання ресурсів мережі при пачечному </a:t>
                      </a:r>
                      <a:r>
                        <a:rPr lang="uk-UA" sz="1600" kern="1200" dirty="0" err="1">
                          <a:solidFill>
                            <a:schemeClr val="dk1"/>
                          </a:solidFill>
                          <a:latin typeface="+mn-lt"/>
                          <a:ea typeface="+mn-ea"/>
                          <a:cs typeface="+mn-cs"/>
                        </a:rPr>
                        <a:t>трафіку</a:t>
                      </a:r>
                      <a:r>
                        <a:rPr lang="uk-UA" sz="1600" kern="1200" dirty="0">
                          <a:solidFill>
                            <a:schemeClr val="dk1"/>
                          </a:solidFill>
                          <a:latin typeface="+mn-lt"/>
                          <a:ea typeface="+mn-ea"/>
                          <a:cs typeface="+mn-cs"/>
                        </a:rPr>
                        <a:t>. </a:t>
                      </a:r>
                      <a:endParaRPr lang="uk-UA" sz="1600" dirty="0"/>
                    </a:p>
                  </a:txBody>
                  <a:tcPr/>
                </a:tc>
                <a:tc>
                  <a:txBody>
                    <a:bodyPr/>
                    <a:lstStyle/>
                    <a:p>
                      <a:r>
                        <a:rPr lang="uk-UA" sz="1600" kern="1200" dirty="0">
                          <a:solidFill>
                            <a:schemeClr val="dk1"/>
                          </a:solidFill>
                          <a:latin typeface="+mn-lt"/>
                          <a:ea typeface="+mn-ea"/>
                          <a:cs typeface="+mn-cs"/>
                        </a:rPr>
                        <a:t>1) затримка для пакетів з мовною інформацією може бути недопустимо великою;</a:t>
                      </a:r>
                    </a:p>
                    <a:p>
                      <a:r>
                        <a:rPr lang="uk-UA" sz="1600" kern="1200" dirty="0">
                          <a:solidFill>
                            <a:schemeClr val="dk1"/>
                          </a:solidFill>
                          <a:latin typeface="+mn-lt"/>
                          <a:ea typeface="+mn-ea"/>
                          <a:cs typeface="+mn-cs"/>
                        </a:rPr>
                        <a:t>2) висока складність протоколів канального і мережного рівнів; </a:t>
                      </a:r>
                    </a:p>
                    <a:p>
                      <a:r>
                        <a:rPr lang="uk-UA" sz="1600" kern="1200" dirty="0">
                          <a:solidFill>
                            <a:schemeClr val="dk1"/>
                          </a:solidFill>
                          <a:latin typeface="+mn-lt"/>
                          <a:ea typeface="+mn-ea"/>
                          <a:cs typeface="+mn-cs"/>
                        </a:rPr>
                        <a:t>3) велика залежність затримки повідомлень від навантаження, що поступає. </a:t>
                      </a:r>
                      <a:endParaRPr lang="uk-UA" sz="16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507981"/>
          </a:xfrm>
        </p:spPr>
        <p:txBody>
          <a:bodyPr/>
          <a:lstStyle/>
          <a:p>
            <a:r>
              <a:rPr lang="uk-UA" sz="2800" dirty="0"/>
              <a:t>Переваги та недоліки способів комутації </a:t>
            </a:r>
          </a:p>
        </p:txBody>
      </p:sp>
      <p:graphicFrame>
        <p:nvGraphicFramePr>
          <p:cNvPr id="7" name="Содержимое 6"/>
          <p:cNvGraphicFramePr>
            <a:graphicFrameLocks noGrp="1"/>
          </p:cNvGraphicFramePr>
          <p:nvPr>
            <p:ph idx="1"/>
          </p:nvPr>
        </p:nvGraphicFramePr>
        <p:xfrm>
          <a:off x="428596" y="785794"/>
          <a:ext cx="8229600" cy="5394960"/>
        </p:xfrm>
        <a:graphic>
          <a:graphicData uri="http://schemas.openxmlformats.org/drawingml/2006/table">
            <a:tbl>
              <a:tblPr firstRow="1" bandRow="1">
                <a:tableStyleId>{5C22544A-7EE6-4342-B048-85BDC9FD1C3A}</a:tableStyleId>
              </a:tblPr>
              <a:tblGrid>
                <a:gridCol w="1428760">
                  <a:extLst>
                    <a:ext uri="{9D8B030D-6E8A-4147-A177-3AD203B41FA5}">
                      <a16:colId xmlns:a16="http://schemas.microsoft.com/office/drawing/2014/main" val="20000"/>
                    </a:ext>
                  </a:extLst>
                </a:gridCol>
                <a:gridCol w="3214710">
                  <a:extLst>
                    <a:ext uri="{9D8B030D-6E8A-4147-A177-3AD203B41FA5}">
                      <a16:colId xmlns:a16="http://schemas.microsoft.com/office/drawing/2014/main" val="20001"/>
                    </a:ext>
                  </a:extLst>
                </a:gridCol>
                <a:gridCol w="3586130">
                  <a:extLst>
                    <a:ext uri="{9D8B030D-6E8A-4147-A177-3AD203B41FA5}">
                      <a16:colId xmlns:a16="http://schemas.microsoft.com/office/drawing/2014/main" val="20002"/>
                    </a:ext>
                  </a:extLst>
                </a:gridCol>
              </a:tblGrid>
              <a:tr h="370840">
                <a:tc>
                  <a:txBody>
                    <a:bodyPr/>
                    <a:lstStyle/>
                    <a:p>
                      <a:pPr algn="ctr"/>
                      <a:r>
                        <a:rPr lang="uk-UA" sz="1400" b="1" kern="1200" dirty="0">
                          <a:solidFill>
                            <a:schemeClr val="lt1"/>
                          </a:solidFill>
                          <a:latin typeface="+mn-lt"/>
                          <a:ea typeface="+mn-ea"/>
                          <a:cs typeface="+mn-cs"/>
                        </a:rPr>
                        <a:t>Спосіб комутації </a:t>
                      </a:r>
                      <a:endParaRPr lang="uk-UA" sz="1400" dirty="0"/>
                    </a:p>
                  </a:txBody>
                  <a:tcPr>
                    <a:solidFill>
                      <a:schemeClr val="accent2"/>
                    </a:solidFill>
                  </a:tcPr>
                </a:tc>
                <a:tc>
                  <a:txBody>
                    <a:bodyPr/>
                    <a:lstStyle/>
                    <a:p>
                      <a:pPr algn="ctr"/>
                      <a:r>
                        <a:rPr lang="uk-UA" sz="1400" b="1" kern="1200" dirty="0">
                          <a:solidFill>
                            <a:schemeClr val="lt1"/>
                          </a:solidFill>
                          <a:latin typeface="+mn-lt"/>
                          <a:ea typeface="+mn-ea"/>
                          <a:cs typeface="+mn-cs"/>
                        </a:rPr>
                        <a:t>Переваги</a:t>
                      </a:r>
                      <a:endParaRPr lang="uk-UA" sz="1400" dirty="0"/>
                    </a:p>
                  </a:txBody>
                  <a:tcPr>
                    <a:solidFill>
                      <a:schemeClr val="accent2"/>
                    </a:solidFill>
                  </a:tcPr>
                </a:tc>
                <a:tc>
                  <a:txBody>
                    <a:bodyPr/>
                    <a:lstStyle/>
                    <a:p>
                      <a:pPr algn="ctr"/>
                      <a:r>
                        <a:rPr lang="uk-UA" sz="1400" b="1" kern="1200" dirty="0">
                          <a:solidFill>
                            <a:schemeClr val="lt1"/>
                          </a:solidFill>
                          <a:latin typeface="+mn-lt"/>
                          <a:ea typeface="+mn-ea"/>
                          <a:cs typeface="+mn-cs"/>
                        </a:rPr>
                        <a:t>Недоліки</a:t>
                      </a:r>
                      <a:endParaRPr lang="uk-UA" sz="1400" dirty="0"/>
                    </a:p>
                  </a:txBody>
                  <a:tcPr>
                    <a:solidFill>
                      <a:schemeClr val="accent2"/>
                    </a:solidFill>
                  </a:tcPr>
                </a:tc>
                <a:extLst>
                  <a:ext uri="{0D108BD9-81ED-4DB2-BD59-A6C34878D82A}">
                    <a16:rowId xmlns:a16="http://schemas.microsoft.com/office/drawing/2014/main" val="10000"/>
                  </a:ext>
                </a:extLst>
              </a:tr>
              <a:tr h="370840">
                <a:tc>
                  <a:txBody>
                    <a:bodyPr/>
                    <a:lstStyle/>
                    <a:p>
                      <a:r>
                        <a:rPr lang="uk-UA" sz="1400" kern="1200" dirty="0">
                          <a:solidFill>
                            <a:schemeClr val="dk1"/>
                          </a:solidFill>
                          <a:latin typeface="+mn-lt"/>
                          <a:ea typeface="+mn-ea"/>
                          <a:cs typeface="+mn-cs"/>
                        </a:rPr>
                        <a:t>Швидка комутація  каналів  (ШКК)</a:t>
                      </a:r>
                      <a:endParaRPr lang="uk-UA" sz="1400" dirty="0"/>
                    </a:p>
                  </a:txBody>
                  <a:tcPr/>
                </a:tc>
                <a:tc>
                  <a:txBody>
                    <a:bodyPr/>
                    <a:lstStyle/>
                    <a:p>
                      <a:r>
                        <a:rPr lang="uk-UA" sz="1400" kern="1200" dirty="0">
                          <a:solidFill>
                            <a:schemeClr val="dk1"/>
                          </a:solidFill>
                          <a:latin typeface="+mn-lt"/>
                          <a:ea typeface="+mn-ea"/>
                          <a:cs typeface="+mn-cs"/>
                        </a:rPr>
                        <a:t>1) можливість передачі пакетів даних в паузах мовного сигналу;</a:t>
                      </a:r>
                    </a:p>
                    <a:p>
                      <a:r>
                        <a:rPr lang="uk-UA" sz="1400" kern="1200" dirty="0">
                          <a:solidFill>
                            <a:schemeClr val="dk1"/>
                          </a:solidFill>
                          <a:latin typeface="+mn-lt"/>
                          <a:ea typeface="+mn-ea"/>
                          <a:cs typeface="+mn-cs"/>
                        </a:rPr>
                        <a:t>2) покращене використання смуги каналу при </a:t>
                      </a:r>
                      <a:r>
                        <a:rPr lang="uk-UA" sz="1400" kern="1200" dirty="0" err="1">
                          <a:solidFill>
                            <a:schemeClr val="dk1"/>
                          </a:solidFill>
                          <a:latin typeface="+mn-lt"/>
                          <a:ea typeface="+mn-ea"/>
                          <a:cs typeface="+mn-cs"/>
                        </a:rPr>
                        <a:t>трафіку</a:t>
                      </a:r>
                      <a:r>
                        <a:rPr lang="uk-UA" sz="1400" kern="1200" dirty="0">
                          <a:solidFill>
                            <a:schemeClr val="dk1"/>
                          </a:solidFill>
                          <a:latin typeface="+mn-lt"/>
                          <a:ea typeface="+mn-ea"/>
                          <a:cs typeface="+mn-cs"/>
                        </a:rPr>
                        <a:t> пачечного типу (</a:t>
                      </a:r>
                      <a:r>
                        <a:rPr lang="uk-UA" sz="1400" kern="1200" dirty="0" err="1">
                          <a:solidFill>
                            <a:schemeClr val="dk1"/>
                          </a:solidFill>
                          <a:latin typeface="+mn-lt"/>
                          <a:ea typeface="+mn-ea"/>
                          <a:cs typeface="+mn-cs"/>
                        </a:rPr>
                        <a:t>Кп</a:t>
                      </a:r>
                      <a:r>
                        <a:rPr lang="uk-UA" sz="1400" kern="1200" dirty="0">
                          <a:solidFill>
                            <a:schemeClr val="dk1"/>
                          </a:solidFill>
                          <a:latin typeface="+mn-lt"/>
                          <a:ea typeface="+mn-ea"/>
                          <a:cs typeface="+mn-cs"/>
                        </a:rPr>
                        <a:t> &gt;1);</a:t>
                      </a:r>
                    </a:p>
                    <a:p>
                      <a:r>
                        <a:rPr lang="uk-UA" sz="1400" kern="1200" dirty="0">
                          <a:solidFill>
                            <a:schemeClr val="dk1"/>
                          </a:solidFill>
                          <a:latin typeface="+mn-lt"/>
                          <a:ea typeface="+mn-ea"/>
                          <a:cs typeface="+mn-cs"/>
                        </a:rPr>
                        <a:t>3) затримка доставки пакетів мала.</a:t>
                      </a:r>
                      <a:endParaRPr lang="uk-UA" sz="1400" dirty="0"/>
                    </a:p>
                  </a:txBody>
                  <a:tcPr/>
                </a:tc>
                <a:tc>
                  <a:txBody>
                    <a:bodyPr/>
                    <a:lstStyle/>
                    <a:p>
                      <a:r>
                        <a:rPr lang="uk-UA" sz="1400" kern="1200" dirty="0">
                          <a:solidFill>
                            <a:schemeClr val="dk1"/>
                          </a:solidFill>
                          <a:latin typeface="+mn-lt"/>
                          <a:ea typeface="+mn-ea"/>
                          <a:cs typeface="+mn-cs"/>
                        </a:rPr>
                        <a:t>1) при перевантаженнях швидко ростуть втрати;</a:t>
                      </a:r>
                    </a:p>
                    <a:p>
                      <a:r>
                        <a:rPr lang="uk-UA" sz="1400" kern="1200" dirty="0">
                          <a:solidFill>
                            <a:schemeClr val="dk1"/>
                          </a:solidFill>
                          <a:latin typeface="+mn-lt"/>
                          <a:ea typeface="+mn-ea"/>
                          <a:cs typeface="+mn-cs"/>
                        </a:rPr>
                        <a:t>2) при перевантаженнях частина мовних відрізків втрачається;</a:t>
                      </a:r>
                    </a:p>
                    <a:p>
                      <a:r>
                        <a:rPr lang="uk-UA" sz="1400" kern="1200" dirty="0">
                          <a:solidFill>
                            <a:schemeClr val="dk1"/>
                          </a:solidFill>
                          <a:latin typeface="+mn-lt"/>
                          <a:ea typeface="+mn-ea"/>
                          <a:cs typeface="+mn-cs"/>
                        </a:rPr>
                        <a:t>3) після передачі кожного пакета (в паузах мовного обміну) необхідно відновлювати з</a:t>
                      </a:r>
                      <a:r>
                        <a:rPr lang="ru-RU" sz="1400" kern="1200" dirty="0">
                          <a:solidFill>
                            <a:schemeClr val="dk1"/>
                          </a:solidFill>
                          <a:latin typeface="+mn-lt"/>
                          <a:ea typeface="+mn-ea"/>
                          <a:cs typeface="+mn-cs"/>
                        </a:rPr>
                        <a:t>’</a:t>
                      </a:r>
                      <a:r>
                        <a:rPr lang="uk-UA" sz="1400" kern="1200" dirty="0">
                          <a:solidFill>
                            <a:schemeClr val="dk1"/>
                          </a:solidFill>
                          <a:latin typeface="+mn-lt"/>
                          <a:ea typeface="+mn-ea"/>
                          <a:cs typeface="+mn-cs"/>
                        </a:rPr>
                        <a:t>єднання між користувачами за час </a:t>
                      </a:r>
                      <a:r>
                        <a:rPr lang="uk-UA" sz="1400" kern="1200" dirty="0" err="1">
                          <a:solidFill>
                            <a:schemeClr val="dk1"/>
                          </a:solidFill>
                          <a:latin typeface="+mn-lt"/>
                          <a:ea typeface="+mn-ea"/>
                          <a:cs typeface="+mn-cs"/>
                        </a:rPr>
                        <a:t>t</a:t>
                      </a:r>
                      <a:r>
                        <a:rPr lang="uk-UA" sz="1100" kern="1200" dirty="0" err="1">
                          <a:solidFill>
                            <a:schemeClr val="dk1"/>
                          </a:solidFill>
                          <a:latin typeface="+mn-lt"/>
                          <a:ea typeface="+mn-ea"/>
                          <a:cs typeface="+mn-cs"/>
                        </a:rPr>
                        <a:t>вз</a:t>
                      </a:r>
                      <a:r>
                        <a:rPr lang="uk-UA" sz="1400" kern="1200" dirty="0">
                          <a:solidFill>
                            <a:schemeClr val="dk1"/>
                          </a:solidFill>
                          <a:latin typeface="+mn-lt"/>
                          <a:ea typeface="+mn-ea"/>
                          <a:cs typeface="+mn-cs"/>
                        </a:rPr>
                        <a:t> </a:t>
                      </a:r>
                      <a:r>
                        <a:rPr lang="uk-UA" sz="1400" kern="1200" dirty="0">
                          <a:solidFill>
                            <a:schemeClr val="dk1"/>
                          </a:solidFill>
                          <a:latin typeface="+mn-lt"/>
                          <a:ea typeface="+mn-ea"/>
                          <a:cs typeface="+mn-cs"/>
                          <a:sym typeface="Symbol"/>
                        </a:rPr>
                        <a:t></a:t>
                      </a:r>
                      <a:r>
                        <a:rPr lang="uk-UA" sz="1400" kern="1200" dirty="0">
                          <a:solidFill>
                            <a:schemeClr val="dk1"/>
                          </a:solidFill>
                          <a:latin typeface="+mn-lt"/>
                          <a:ea typeface="+mn-ea"/>
                          <a:cs typeface="+mn-cs"/>
                        </a:rPr>
                        <a:t> 140 </a:t>
                      </a:r>
                      <a:r>
                        <a:rPr lang="uk-UA" sz="1400" kern="1200" dirty="0" err="1">
                          <a:solidFill>
                            <a:schemeClr val="dk1"/>
                          </a:solidFill>
                          <a:latin typeface="+mn-lt"/>
                          <a:ea typeface="+mn-ea"/>
                          <a:cs typeface="+mn-cs"/>
                        </a:rPr>
                        <a:t>мс</a:t>
                      </a:r>
                      <a:r>
                        <a:rPr lang="uk-UA" sz="1400" kern="1200" dirty="0">
                          <a:solidFill>
                            <a:schemeClr val="dk1"/>
                          </a:solidFill>
                          <a:latin typeface="+mn-lt"/>
                          <a:ea typeface="+mn-ea"/>
                          <a:cs typeface="+mn-cs"/>
                        </a:rPr>
                        <a:t>, щоб затримка «з кінця в кінець» не перевищувала 240 </a:t>
                      </a:r>
                      <a:r>
                        <a:rPr lang="uk-UA" sz="1400" kern="1200" dirty="0" err="1">
                          <a:solidFill>
                            <a:schemeClr val="dk1"/>
                          </a:solidFill>
                          <a:latin typeface="+mn-lt"/>
                          <a:ea typeface="+mn-ea"/>
                          <a:cs typeface="+mn-cs"/>
                        </a:rPr>
                        <a:t>мс</a:t>
                      </a:r>
                      <a:r>
                        <a:rPr lang="uk-UA" sz="1400" kern="1200" dirty="0">
                          <a:solidFill>
                            <a:schemeClr val="dk1"/>
                          </a:solidFill>
                          <a:latin typeface="+mn-lt"/>
                          <a:ea typeface="+mn-ea"/>
                          <a:cs typeface="+mn-cs"/>
                        </a:rPr>
                        <a:t>.</a:t>
                      </a:r>
                      <a:endParaRPr lang="uk-UA" sz="1400" dirty="0"/>
                    </a:p>
                  </a:txBody>
                  <a:tcPr/>
                </a:tc>
                <a:extLst>
                  <a:ext uri="{0D108BD9-81ED-4DB2-BD59-A6C34878D82A}">
                    <a16:rowId xmlns:a16="http://schemas.microsoft.com/office/drawing/2014/main" val="10001"/>
                  </a:ext>
                </a:extLst>
              </a:tr>
              <a:tr h="370840">
                <a:tc>
                  <a:txBody>
                    <a:bodyPr/>
                    <a:lstStyle/>
                    <a:p>
                      <a:r>
                        <a:rPr lang="uk-UA" sz="1400" kern="1200" dirty="0">
                          <a:solidFill>
                            <a:schemeClr val="dk1"/>
                          </a:solidFill>
                          <a:latin typeface="+mn-lt"/>
                          <a:ea typeface="+mn-ea"/>
                          <a:cs typeface="+mn-cs"/>
                        </a:rPr>
                        <a:t>Швидка комутація пакетів (ШКП)</a:t>
                      </a:r>
                      <a:endParaRPr lang="uk-UA" sz="1400" dirty="0"/>
                    </a:p>
                  </a:txBody>
                  <a:tcPr/>
                </a:tc>
                <a:tc>
                  <a:txBody>
                    <a:bodyPr/>
                    <a:lstStyle/>
                    <a:p>
                      <a:r>
                        <a:rPr lang="uk-UA" sz="1400" kern="1200" dirty="0">
                          <a:solidFill>
                            <a:schemeClr val="dk1"/>
                          </a:solidFill>
                          <a:latin typeface="+mn-lt"/>
                          <a:ea typeface="+mn-ea"/>
                          <a:cs typeface="+mn-cs"/>
                        </a:rPr>
                        <a:t>1) динамічна зміна швидкості передачі (смуги пропускання каналу); </a:t>
                      </a:r>
                    </a:p>
                    <a:p>
                      <a:r>
                        <a:rPr lang="uk-UA" sz="1400" kern="1200" dirty="0">
                          <a:solidFill>
                            <a:schemeClr val="dk1"/>
                          </a:solidFill>
                          <a:latin typeface="+mn-lt"/>
                          <a:ea typeface="+mn-ea"/>
                          <a:cs typeface="+mn-cs"/>
                        </a:rPr>
                        <a:t>2) мала ймовірність помилки;</a:t>
                      </a:r>
                    </a:p>
                    <a:p>
                      <a:r>
                        <a:rPr lang="uk-UA" sz="1400" kern="1200" dirty="0">
                          <a:solidFill>
                            <a:schemeClr val="dk1"/>
                          </a:solidFill>
                          <a:latin typeface="+mn-lt"/>
                          <a:ea typeface="+mn-ea"/>
                          <a:cs typeface="+mn-cs"/>
                        </a:rPr>
                        <a:t>3) простота протоколів ланки даних і мережевого рівнів в вузлах мережі; </a:t>
                      </a:r>
                    </a:p>
                    <a:p>
                      <a:r>
                        <a:rPr lang="uk-UA" sz="1400" kern="1200" dirty="0">
                          <a:solidFill>
                            <a:schemeClr val="dk1"/>
                          </a:solidFill>
                          <a:latin typeface="+mn-lt"/>
                          <a:ea typeface="+mn-ea"/>
                          <a:cs typeface="+mn-cs"/>
                        </a:rPr>
                        <a:t>4) мала величина затримки;</a:t>
                      </a:r>
                    </a:p>
                    <a:p>
                      <a:r>
                        <a:rPr lang="uk-UA" sz="1400" kern="1200" dirty="0">
                          <a:solidFill>
                            <a:schemeClr val="dk1"/>
                          </a:solidFill>
                          <a:latin typeface="+mn-lt"/>
                          <a:ea typeface="+mn-ea"/>
                          <a:cs typeface="+mn-cs"/>
                        </a:rPr>
                        <a:t>5) добре використання ресурсів мережі при пачечному </a:t>
                      </a:r>
                      <a:r>
                        <a:rPr lang="uk-UA" sz="1400" kern="1200" dirty="0" err="1">
                          <a:solidFill>
                            <a:schemeClr val="dk1"/>
                          </a:solidFill>
                          <a:latin typeface="+mn-lt"/>
                          <a:ea typeface="+mn-ea"/>
                          <a:cs typeface="+mn-cs"/>
                        </a:rPr>
                        <a:t>трафіку</a:t>
                      </a:r>
                      <a:r>
                        <a:rPr lang="uk-UA" sz="1400" kern="1200" dirty="0">
                          <a:solidFill>
                            <a:schemeClr val="dk1"/>
                          </a:solidFill>
                          <a:latin typeface="+mn-lt"/>
                          <a:ea typeface="+mn-ea"/>
                          <a:cs typeface="+mn-cs"/>
                        </a:rPr>
                        <a:t>; </a:t>
                      </a:r>
                    </a:p>
                    <a:p>
                      <a:r>
                        <a:rPr lang="uk-UA" sz="1400" kern="1200" dirty="0">
                          <a:solidFill>
                            <a:schemeClr val="dk1"/>
                          </a:solidFill>
                          <a:latin typeface="+mn-lt"/>
                          <a:ea typeface="+mn-ea"/>
                          <a:cs typeface="+mn-cs"/>
                        </a:rPr>
                        <a:t>6) гнучкість в умовах перевантаження.</a:t>
                      </a:r>
                      <a:endParaRPr lang="uk-UA" sz="1400" dirty="0"/>
                    </a:p>
                  </a:txBody>
                  <a:tcPr/>
                </a:tc>
                <a:tc>
                  <a:txBody>
                    <a:bodyPr/>
                    <a:lstStyle/>
                    <a:p>
                      <a:r>
                        <a:rPr lang="uk-UA" sz="1400" kern="1200" dirty="0">
                          <a:solidFill>
                            <a:schemeClr val="dk1"/>
                          </a:solidFill>
                          <a:latin typeface="+mn-lt"/>
                          <a:ea typeface="+mn-ea"/>
                          <a:cs typeface="+mn-cs"/>
                        </a:rPr>
                        <a:t>1) втрата швидкості передачі із-за необхідності включення адреси в кожний пакет;</a:t>
                      </a:r>
                    </a:p>
                    <a:p>
                      <a:r>
                        <a:rPr lang="uk-UA" sz="1400" kern="1200" dirty="0">
                          <a:solidFill>
                            <a:schemeClr val="dk1"/>
                          </a:solidFill>
                          <a:latin typeface="+mn-lt"/>
                          <a:ea typeface="+mn-ea"/>
                          <a:cs typeface="+mn-cs"/>
                        </a:rPr>
                        <a:t>2) ускладнення комутаційних полів комутаторів.</a:t>
                      </a:r>
                      <a:endParaRPr lang="uk-UA" sz="1400" dirty="0"/>
                    </a:p>
                  </a:txBody>
                  <a:tcPr/>
                </a:tc>
                <a:extLst>
                  <a:ext uri="{0D108BD9-81ED-4DB2-BD59-A6C34878D82A}">
                    <a16:rowId xmlns:a16="http://schemas.microsoft.com/office/drawing/2014/main" val="10002"/>
                  </a:ext>
                </a:extLst>
              </a:tr>
            </a:tbl>
          </a:graphicData>
        </a:graphic>
      </p:graphicFrame>
      <p:sp>
        <p:nvSpPr>
          <p:cNvPr id="5" name="Нижний колонтитул 4"/>
          <p:cNvSpPr>
            <a:spLocks noGrp="1"/>
          </p:cNvSpPr>
          <p:nvPr>
            <p:ph type="ftr" sz="quarter" idx="11"/>
          </p:nvPr>
        </p:nvSpPr>
        <p:spPr/>
        <p:txBody>
          <a:bodyPr/>
          <a:lstStyle/>
          <a:p>
            <a:r>
              <a:rPr lang="ru-RU" altLang="en-US" dirty="0" err="1"/>
              <a:t>Комп</a:t>
            </a:r>
            <a:r>
              <a:rPr lang="en-US" altLang="en-US" dirty="0"/>
              <a:t>’</a:t>
            </a:r>
            <a:r>
              <a:rPr lang="ru-RU" altLang="en-US" dirty="0" err="1"/>
              <a:t>ьютерні</a:t>
            </a:r>
            <a:r>
              <a:rPr lang="ru-RU" altLang="en-US" dirty="0"/>
              <a:t> </a:t>
            </a:r>
            <a:r>
              <a:rPr lang="ru-RU" altLang="en-US" dirty="0" err="1"/>
              <a:t>мережі</a:t>
            </a:r>
            <a:endParaRPr lang="ru-RU" altLang="en-US" dirty="0"/>
          </a:p>
          <a:p>
            <a:r>
              <a:rPr lang="ru-RU" altLang="en-US" dirty="0" err="1"/>
              <a:t>Базові</a:t>
            </a:r>
            <a:r>
              <a:rPr lang="ru-RU" altLang="en-US" dirty="0"/>
              <a:t> </a:t>
            </a:r>
            <a:r>
              <a:rPr lang="ru-RU" altLang="en-US" dirty="0" err="1"/>
              <a:t>принципи</a:t>
            </a:r>
            <a:r>
              <a:rPr lang="ru-RU" altLang="en-US" dirty="0"/>
              <a:t> </a:t>
            </a:r>
            <a:r>
              <a:rPr lang="ru-RU" altLang="en-US" dirty="0" err="1"/>
              <a:t>побудови</a:t>
            </a:r>
            <a:r>
              <a:rPr lang="ru-RU" altLang="en-US" dirty="0"/>
              <a:t> </a:t>
            </a:r>
            <a:r>
              <a:rPr lang="ru-RU" altLang="en-US" dirty="0" err="1"/>
              <a:t>комп</a:t>
            </a:r>
            <a:r>
              <a:rPr lang="en-US" altLang="en-US" dirty="0"/>
              <a:t>’</a:t>
            </a:r>
            <a:r>
              <a:rPr lang="ru-RU" altLang="en-US" dirty="0" err="1"/>
              <a:t>ю</a:t>
            </a:r>
            <a:r>
              <a:rPr lang="uk-UA" altLang="en-US" dirty="0" err="1"/>
              <a:t>терних</a:t>
            </a:r>
            <a:r>
              <a:rPr lang="uk-UA" altLang="en-US" dirty="0"/>
              <a:t> мереж</a:t>
            </a:r>
            <a:endParaRPr lang="ru-RU" altLang="en-US" dirty="0"/>
          </a:p>
        </p:txBody>
      </p:sp>
      <p:sp>
        <p:nvSpPr>
          <p:cNvPr id="6" name="Номер слайда 5"/>
          <p:cNvSpPr>
            <a:spLocks noGrp="1"/>
          </p:cNvSpPr>
          <p:nvPr>
            <p:ph type="sldNum" sz="quarter" idx="12"/>
          </p:nvPr>
        </p:nvSpPr>
        <p:spPr/>
        <p:txBody>
          <a:bodyPr/>
          <a:lstStyle/>
          <a:p>
            <a:fld id="{D9B6DA49-7464-493C-A044-9A3B2CDCE39A}" type="slidenum">
              <a:rPr lang="ru-RU" altLang="en-US" smtClean="0"/>
              <a:pPr/>
              <a:t>94</a:t>
            </a:fld>
            <a:r>
              <a:rPr lang="ru-RU" altLang="en-US" dirty="0"/>
              <a:t> из </a:t>
            </a:r>
            <a:r>
              <a:rPr lang="uk-UA" altLang="en-US" dirty="0"/>
              <a:t>41</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457200" y="277813"/>
            <a:ext cx="8229600" cy="650857"/>
          </a:xfrm>
        </p:spPr>
        <p:txBody>
          <a:bodyPr/>
          <a:lstStyle/>
          <a:p>
            <a:r>
              <a:rPr lang="uk-UA" sz="3200" dirty="0"/>
              <a:t>Мережа загального користування</a:t>
            </a:r>
            <a:endParaRPr lang="ru-RU" sz="3200" dirty="0"/>
          </a:p>
        </p:txBody>
      </p:sp>
      <p:sp>
        <p:nvSpPr>
          <p:cNvPr id="774147" name="Rectangle 3"/>
          <p:cNvSpPr>
            <a:spLocks noGrp="1" noChangeArrowheads="1"/>
          </p:cNvSpPr>
          <p:nvPr>
            <p:ph idx="1"/>
          </p:nvPr>
        </p:nvSpPr>
        <p:spPr>
          <a:xfrm>
            <a:off x="571472" y="928670"/>
            <a:ext cx="8229600" cy="5143536"/>
          </a:xfrm>
        </p:spPr>
        <p:txBody>
          <a:bodyPr/>
          <a:lstStyle/>
          <a:p>
            <a:r>
              <a:rPr lang="uk-UA" sz="2400" dirty="0"/>
              <a:t>В умовах ринкової економіки суб'єктами підприємницької діяльності у галузі телекомунікації виступають мережеві оператори та сервіс-провайдери (постачальники послуг). </a:t>
            </a:r>
          </a:p>
          <a:p>
            <a:r>
              <a:rPr lang="uk-UA" sz="2400" dirty="0"/>
              <a:t>Вони забезпечують побудову </a:t>
            </a:r>
            <a:r>
              <a:rPr lang="uk-UA" sz="2400" b="1" i="1" dirty="0"/>
              <a:t>мереж зв'язку загального користування, </a:t>
            </a:r>
            <a:r>
              <a:rPr lang="uk-UA" sz="2400" dirty="0"/>
              <a:t>так званих </a:t>
            </a:r>
            <a:r>
              <a:rPr lang="uk-UA" sz="2400" b="1" i="1" dirty="0"/>
              <a:t>публічних мереж (</a:t>
            </a:r>
            <a:r>
              <a:rPr lang="en-US" sz="2400" b="1" i="1" dirty="0"/>
              <a:t>Public Network</a:t>
            </a:r>
            <a:r>
              <a:rPr lang="uk-UA" sz="2400" b="1" i="1" dirty="0"/>
              <a:t>). </a:t>
            </a:r>
            <a:r>
              <a:rPr lang="uk-UA" sz="2400" dirty="0"/>
              <a:t>Ці мережі призначені постачати послуги зв'язку широкому колу користувачів різних категорій.</a:t>
            </a:r>
          </a:p>
          <a:p>
            <a:pPr lvl="0">
              <a:lnSpc>
                <a:spcPct val="90000"/>
              </a:lnSpc>
            </a:pPr>
            <a:r>
              <a:rPr lang="uk-UA" sz="2400" b="1" i="1" dirty="0"/>
              <a:t>Телекомунікаційна мережа загального користування </a:t>
            </a:r>
            <a:r>
              <a:rPr lang="uk-UA" sz="2400" dirty="0"/>
              <a:t>– телекомунікаційна мережа, доступ до якої відкрито для всіх споживачів.</a:t>
            </a:r>
          </a:p>
          <a:p>
            <a:pPr>
              <a:lnSpc>
                <a:spcPct val="90000"/>
              </a:lnSpc>
            </a:pPr>
            <a:endParaRPr lang="ru-RU" dirty="0"/>
          </a:p>
        </p:txBody>
      </p:sp>
      <p:sp>
        <p:nvSpPr>
          <p:cNvPr id="5" name="Нижний колонтитул 4"/>
          <p:cNvSpPr>
            <a:spLocks noGrp="1"/>
          </p:cNvSpPr>
          <p:nvPr>
            <p:ph type="ftr" sz="quarter" idx="11"/>
          </p:nvPr>
        </p:nvSpPr>
        <p:spPr>
          <a:xfrm>
            <a:off x="2843213" y="6248400"/>
            <a:ext cx="4014803"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6C3645EE-6A9D-4E80-BF46-0EEE131E448D}" type="slidenum">
              <a:rPr lang="ru-RU" altLang="en-US"/>
              <a:pPr/>
              <a:t>95</a:t>
            </a:fld>
            <a:r>
              <a:rPr lang="ru-RU" altLang="en-US" dirty="0"/>
              <a:t> из </a:t>
            </a:r>
            <a:r>
              <a:rPr lang="uk-UA" altLang="en-US" dirty="0"/>
              <a:t>41</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457200" y="277813"/>
            <a:ext cx="8229600" cy="650857"/>
          </a:xfrm>
        </p:spPr>
        <p:txBody>
          <a:bodyPr/>
          <a:lstStyle/>
          <a:p>
            <a:r>
              <a:rPr lang="uk-UA" sz="3200" dirty="0"/>
              <a:t>Мережі загального користування</a:t>
            </a:r>
          </a:p>
        </p:txBody>
      </p:sp>
      <p:sp>
        <p:nvSpPr>
          <p:cNvPr id="781315" name="Rectangle 3"/>
          <p:cNvSpPr>
            <a:spLocks noGrp="1" noChangeArrowheads="1"/>
          </p:cNvSpPr>
          <p:nvPr>
            <p:ph idx="1"/>
          </p:nvPr>
        </p:nvSpPr>
        <p:spPr>
          <a:xfrm>
            <a:off x="428596" y="857232"/>
            <a:ext cx="8229600" cy="5000660"/>
          </a:xfrm>
        </p:spPr>
        <p:txBody>
          <a:bodyPr/>
          <a:lstStyle/>
          <a:p>
            <a:pPr>
              <a:buNone/>
            </a:pPr>
            <a:r>
              <a:rPr lang="uk-UA" sz="1800" dirty="0"/>
              <a:t>Мережі загального користування поділяються на:</a:t>
            </a:r>
          </a:p>
          <a:p>
            <a:pPr lvl="0"/>
            <a:r>
              <a:rPr lang="uk-UA" sz="1800" b="1" i="1" dirty="0"/>
              <a:t>Мережі операторів</a:t>
            </a:r>
          </a:p>
          <a:p>
            <a:pPr lvl="0"/>
            <a:r>
              <a:rPr lang="uk-UA" sz="1800" b="1" i="1" dirty="0"/>
              <a:t>Мережі провайдерів</a:t>
            </a:r>
          </a:p>
          <a:p>
            <a:pPr>
              <a:buNone/>
            </a:pPr>
            <a:r>
              <a:rPr lang="uk-UA" sz="1800" dirty="0"/>
              <a:t>	Мережі операторів</a:t>
            </a:r>
          </a:p>
          <a:p>
            <a:r>
              <a:rPr lang="uk-UA" sz="1800" b="1" dirty="0"/>
              <a:t>Оператором мережі </a:t>
            </a:r>
            <a:r>
              <a:rPr lang="fr-FR" sz="1800" dirty="0"/>
              <a:t>(Network </a:t>
            </a:r>
            <a:r>
              <a:rPr lang="en-US" sz="1800" dirty="0"/>
              <a:t>Operator</a:t>
            </a:r>
            <a:r>
              <a:rPr lang="uk-UA" sz="1800" dirty="0"/>
              <a:t>) називається компанія, яка є власником телекомунікаційної інфраструктури та бере на себе всі витрати щодо забезпечення її працездатності з заданим рівнем якості обслуговування. Її ще називають </a:t>
            </a:r>
            <a:r>
              <a:rPr lang="uk-UA" sz="1800" b="1" i="1" dirty="0"/>
              <a:t>мережевим оператором, </a:t>
            </a:r>
            <a:r>
              <a:rPr lang="uk-UA" sz="1800" dirty="0"/>
              <a:t>або просто </a:t>
            </a:r>
            <a:r>
              <a:rPr lang="uk-UA" sz="1800" b="1" i="1" dirty="0"/>
              <a:t>оператором.</a:t>
            </a:r>
          </a:p>
          <a:p>
            <a:r>
              <a:rPr lang="uk-UA" sz="1800" dirty="0"/>
              <a:t>Кінцевим продуктом діяльності мережевого оператора є надання послуг з транспортування інформації його мережею. Ці послуги називаються </a:t>
            </a:r>
            <a:r>
              <a:rPr lang="uk-UA" sz="1800" b="1" dirty="0"/>
              <a:t>телекомунікаційними послугами (</a:t>
            </a:r>
            <a:r>
              <a:rPr lang="en-US" sz="1800" b="1" dirty="0"/>
              <a:t>Telecommunication Services</a:t>
            </a:r>
            <a:r>
              <a:rPr lang="uk-UA" sz="1800" b="1" dirty="0"/>
              <a:t>) </a:t>
            </a:r>
            <a:r>
              <a:rPr lang="uk-UA" sz="1800" dirty="0"/>
              <a:t>та надаються як кінцевим користувачам мережі, так і іншим мережевим операторам, забезпечуючи їх транзитною можливістю з передачі </a:t>
            </a:r>
            <a:r>
              <a:rPr lang="uk-UA" sz="1800" dirty="0" err="1"/>
              <a:t>трафіку</a:t>
            </a:r>
            <a:r>
              <a:rPr lang="uk-UA" sz="1800" dirty="0"/>
              <a:t> через свої мережі.</a:t>
            </a:r>
          </a:p>
          <a:p>
            <a:endParaRPr lang="uk-UA" sz="1800" dirty="0"/>
          </a:p>
          <a:p>
            <a:pPr>
              <a:lnSpc>
                <a:spcPct val="80000"/>
              </a:lnSpc>
            </a:pPr>
            <a:endParaRPr lang="ru-RU" sz="1800"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B49F9C26-F788-4A40-949B-BFAAAEDD41CB}" type="slidenum">
              <a:rPr lang="ru-RU" altLang="en-US"/>
              <a:pPr/>
              <a:t>96</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457200" y="277813"/>
            <a:ext cx="8229600" cy="579419"/>
          </a:xfrm>
        </p:spPr>
        <p:txBody>
          <a:bodyPr/>
          <a:lstStyle/>
          <a:p>
            <a:r>
              <a:rPr lang="uk-UA" sz="3200" i="1" dirty="0"/>
              <a:t>Оператори мережі</a:t>
            </a:r>
            <a:endParaRPr lang="uk-UA" sz="3200" dirty="0"/>
          </a:p>
        </p:txBody>
      </p:sp>
      <p:sp>
        <p:nvSpPr>
          <p:cNvPr id="782339" name="Rectangle 3"/>
          <p:cNvSpPr>
            <a:spLocks noGrp="1" noChangeArrowheads="1"/>
          </p:cNvSpPr>
          <p:nvPr>
            <p:ph idx="1"/>
          </p:nvPr>
        </p:nvSpPr>
        <p:spPr>
          <a:xfrm>
            <a:off x="457200" y="1000109"/>
            <a:ext cx="8229600" cy="4929221"/>
          </a:xfrm>
        </p:spPr>
        <p:txBody>
          <a:bodyPr/>
          <a:lstStyle/>
          <a:p>
            <a:pPr>
              <a:buNone/>
            </a:pPr>
            <a:r>
              <a:rPr lang="uk-UA" sz="1900" dirty="0"/>
              <a:t>		Створюючи мережу загального користування, оператор зобов'язаний забезпечити в будь-якому місці мережі, до якого </a:t>
            </a:r>
            <a:r>
              <a:rPr lang="uk-UA" sz="1900" dirty="0" err="1"/>
              <a:t>під'єднано</a:t>
            </a:r>
            <a:r>
              <a:rPr lang="uk-UA" sz="1900" dirty="0"/>
              <a:t> кінцеві пристрої, </a:t>
            </a:r>
            <a:r>
              <a:rPr lang="uk-UA" sz="1900" b="1" i="1" dirty="0"/>
              <a:t>стандартний інтерфейс </a:t>
            </a:r>
            <a:r>
              <a:rPr lang="uk-UA" sz="1900" dirty="0"/>
              <a:t>(точку з'єднання).</a:t>
            </a:r>
          </a:p>
          <a:p>
            <a:pPr>
              <a:buNone/>
            </a:pPr>
            <a:r>
              <a:rPr lang="uk-UA" sz="1900" b="1" i="1" dirty="0"/>
              <a:t>		Розрізняють операторів фіксованого та мобільного (стільникового) зв'язку.</a:t>
            </a:r>
          </a:p>
          <a:p>
            <a:pPr lvl="0"/>
            <a:r>
              <a:rPr lang="uk-UA" sz="1900" b="1" dirty="0"/>
              <a:t>Оператори фіксованого зв'язку (</a:t>
            </a:r>
            <a:r>
              <a:rPr lang="en-US" sz="1900" b="1" dirty="0"/>
              <a:t>Fixed Communication Operators</a:t>
            </a:r>
            <a:r>
              <a:rPr lang="uk-UA" sz="1900" b="1" dirty="0"/>
              <a:t>) – </a:t>
            </a:r>
            <a:r>
              <a:rPr lang="uk-UA" sz="1900" dirty="0"/>
              <a:t>організовують стаціонарні мережі, в яких комунікаційне обладнання та пристрої користувачів розміщуються в стаціонарних пунктах мережі.</a:t>
            </a:r>
            <a:endParaRPr lang="uk-UA" sz="1900" b="1" dirty="0"/>
          </a:p>
          <a:p>
            <a:pPr lvl="0"/>
            <a:r>
              <a:rPr lang="uk-UA" sz="1900" b="1" dirty="0"/>
              <a:t>Оператори мобільного зв'язку (</a:t>
            </a:r>
            <a:r>
              <a:rPr lang="en-US" sz="1900" b="1" dirty="0"/>
              <a:t>Mobile Communication Operators</a:t>
            </a:r>
            <a:r>
              <a:rPr lang="uk-UA" sz="1900" b="1" dirty="0"/>
              <a:t>) – </a:t>
            </a:r>
            <a:r>
              <a:rPr lang="uk-UA" sz="1900" dirty="0"/>
              <a:t>створюють мережеве покриття території, розміщуючи свої базові станції за стільниковою схемою в стаціонарних або рухомих пунктах, забезпечуючи тим самим можливість вільного переміщення або </a:t>
            </a:r>
            <a:r>
              <a:rPr lang="uk-UA" sz="1900" dirty="0" err="1"/>
              <a:t>нентіву</a:t>
            </a:r>
            <a:r>
              <a:rPr lang="uk-UA" sz="1900" dirty="0"/>
              <a:t> зоні покриття.</a:t>
            </a:r>
            <a:endParaRPr lang="uk-UA" sz="1900" b="1" dirty="0"/>
          </a:p>
          <a:p>
            <a:pPr>
              <a:lnSpc>
                <a:spcPct val="80000"/>
              </a:lnSpc>
            </a:pPr>
            <a:endParaRPr lang="ru-RU" sz="2000" dirty="0"/>
          </a:p>
        </p:txBody>
      </p:sp>
      <p:sp>
        <p:nvSpPr>
          <p:cNvPr id="5" name="Нижний колонтитул 4"/>
          <p:cNvSpPr>
            <a:spLocks noGrp="1"/>
          </p:cNvSpPr>
          <p:nvPr>
            <p:ph type="ftr" sz="quarter" idx="11"/>
          </p:nvPr>
        </p:nvSpPr>
        <p:spPr>
          <a:xfrm>
            <a:off x="2843213" y="6248400"/>
            <a:ext cx="3729051"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0474721E-FD47-4617-87BF-76F5EE3226CD}" type="slidenum">
              <a:rPr lang="ru-RU" altLang="en-US"/>
              <a:pPr/>
              <a:t>97</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57200" y="277813"/>
            <a:ext cx="8229600" cy="579419"/>
          </a:xfrm>
        </p:spPr>
        <p:txBody>
          <a:bodyPr/>
          <a:lstStyle/>
          <a:p>
            <a:r>
              <a:rPr lang="uk-UA" sz="3200" dirty="0"/>
              <a:t>Мережі провайдерів</a:t>
            </a:r>
          </a:p>
        </p:txBody>
      </p:sp>
      <p:sp>
        <p:nvSpPr>
          <p:cNvPr id="783363" name="Rectangle 3"/>
          <p:cNvSpPr>
            <a:spLocks noGrp="1" noChangeArrowheads="1"/>
          </p:cNvSpPr>
          <p:nvPr>
            <p:ph idx="1"/>
          </p:nvPr>
        </p:nvSpPr>
        <p:spPr>
          <a:xfrm>
            <a:off x="500034" y="1071546"/>
            <a:ext cx="8229600" cy="4929222"/>
          </a:xfrm>
        </p:spPr>
        <p:txBody>
          <a:bodyPr/>
          <a:lstStyle/>
          <a:p>
            <a:pPr lvl="0"/>
            <a:r>
              <a:rPr lang="uk-UA" sz="2000" b="1" dirty="0"/>
              <a:t>Провайдер послуг </a:t>
            </a:r>
            <a:r>
              <a:rPr lang="uk-UA" sz="2000" dirty="0"/>
              <a:t>– це суб'єкт господарювання, який має право на здійснення діяльності у сфері </a:t>
            </a:r>
            <a:r>
              <a:rPr lang="uk-UA" sz="2000" dirty="0" err="1"/>
              <a:t>телекомунікацій</a:t>
            </a:r>
            <a:r>
              <a:rPr lang="uk-UA" sz="2000" dirty="0"/>
              <a:t> без права на технічне обслуговування та експлуатацію телекомунікаційних мережі надання в користування каналів електрозв'язку. </a:t>
            </a:r>
          </a:p>
          <a:p>
            <a:pPr lvl="0"/>
            <a:r>
              <a:rPr lang="uk-UA" sz="2000" b="1" dirty="0"/>
              <a:t>Провайдер послуг Інтернету </a:t>
            </a:r>
            <a:r>
              <a:rPr lang="uk-UA" sz="2000" dirty="0"/>
              <a:t>(</a:t>
            </a:r>
            <a:r>
              <a:rPr lang="en-US" sz="2000" dirty="0"/>
              <a:t>Internet Service Provider</a:t>
            </a:r>
            <a:r>
              <a:rPr lang="uk-UA" sz="2000" dirty="0"/>
              <a:t>, </a:t>
            </a:r>
            <a:r>
              <a:rPr lang="en-US" sz="2000" dirty="0"/>
              <a:t>ISP</a:t>
            </a:r>
            <a:r>
              <a:rPr lang="uk-UA" sz="2000" dirty="0"/>
              <a:t>), Інтернет – провайдер — це суб'єкт господарювання, що надає послуги доступу до мережі Інтернет та інші пов'язані з Інтернетом послуги.</a:t>
            </a:r>
          </a:p>
          <a:p>
            <a:pPr lvl="0"/>
            <a:endParaRPr lang="uk-UA" sz="2000" dirty="0"/>
          </a:p>
          <a:p>
            <a:pPr lvl="3">
              <a:lnSpc>
                <a:spcPct val="80000"/>
              </a:lnSpc>
            </a:pPr>
            <a:endParaRPr lang="ru-RU" sz="1400" dirty="0"/>
          </a:p>
        </p:txBody>
      </p:sp>
      <p:sp>
        <p:nvSpPr>
          <p:cNvPr id="5"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6" name="Номер слайда 5"/>
          <p:cNvSpPr>
            <a:spLocks noGrp="1"/>
          </p:cNvSpPr>
          <p:nvPr>
            <p:ph type="sldNum" sz="quarter" idx="12"/>
          </p:nvPr>
        </p:nvSpPr>
        <p:spPr/>
        <p:txBody>
          <a:bodyPr/>
          <a:lstStyle/>
          <a:p>
            <a:fld id="{773F833E-7DC2-46D7-B595-D0319B7C18A9}" type="slidenum">
              <a:rPr lang="ru-RU" altLang="en-US" smtClean="0"/>
              <a:pPr/>
              <a:t>98</a:t>
            </a:fld>
            <a:r>
              <a:rPr lang="ru-RU" altLang="en-US" dirty="0"/>
              <a:t> из </a:t>
            </a:r>
            <a:r>
              <a:rPr lang="uk-UA" altLang="en-US" dirty="0"/>
              <a:t>41</a:t>
            </a:r>
            <a:endParaRPr lang="ru-RU" altLang="en-US" dirty="0"/>
          </a:p>
        </p:txBody>
      </p:sp>
      <p:pic>
        <p:nvPicPr>
          <p:cNvPr id="8"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57200" y="277813"/>
            <a:ext cx="8229600" cy="650857"/>
          </a:xfrm>
        </p:spPr>
        <p:txBody>
          <a:bodyPr/>
          <a:lstStyle/>
          <a:p>
            <a:r>
              <a:rPr lang="uk-UA" sz="3200" dirty="0"/>
              <a:t>Мережі обмеженого користування</a:t>
            </a:r>
          </a:p>
        </p:txBody>
      </p:sp>
      <p:sp>
        <p:nvSpPr>
          <p:cNvPr id="777219" name="Rectangle 3"/>
          <p:cNvSpPr>
            <a:spLocks noGrp="1" noChangeArrowheads="1"/>
          </p:cNvSpPr>
          <p:nvPr>
            <p:ph idx="1"/>
          </p:nvPr>
        </p:nvSpPr>
        <p:spPr>
          <a:xfrm>
            <a:off x="457200" y="1071546"/>
            <a:ext cx="8229600" cy="4857783"/>
          </a:xfrm>
        </p:spPr>
        <p:txBody>
          <a:bodyPr/>
          <a:lstStyle/>
          <a:p>
            <a:pPr marL="342900" lvl="2" indent="-342900"/>
            <a:r>
              <a:rPr lang="uk-UA" b="1" dirty="0"/>
              <a:t>Мережі обмеженого користування, </a:t>
            </a:r>
            <a:r>
              <a:rPr lang="uk-UA" b="1" dirty="0" err="1"/>
              <a:t>Private</a:t>
            </a:r>
            <a:r>
              <a:rPr lang="uk-UA" b="1" dirty="0"/>
              <a:t> </a:t>
            </a:r>
            <a:r>
              <a:rPr lang="en-US" b="1" dirty="0"/>
              <a:t>Networks</a:t>
            </a:r>
            <a:r>
              <a:rPr lang="uk-UA" b="1" dirty="0"/>
              <a:t>, Приватні мережі </a:t>
            </a:r>
            <a:r>
              <a:rPr lang="uk-UA" dirty="0"/>
              <a:t>– це телекомунікаційні мережі ресурси яких використовуються тільки співробітниками суб'єкту господарювання, який володіє мережею.</a:t>
            </a:r>
          </a:p>
          <a:p>
            <a:r>
              <a:rPr lang="uk-UA" dirty="0"/>
              <a:t>Мережі обмеженого користування поділяються на:</a:t>
            </a:r>
          </a:p>
          <a:p>
            <a:pPr lvl="6"/>
            <a:r>
              <a:rPr lang="uk-UA" sz="2400" dirty="0"/>
              <a:t>Мережі підприємств та установ</a:t>
            </a:r>
          </a:p>
          <a:p>
            <a:pPr lvl="6"/>
            <a:r>
              <a:rPr lang="uk-UA" sz="2400" dirty="0"/>
              <a:t>Мережі спеціального призначення</a:t>
            </a:r>
          </a:p>
          <a:p>
            <a:pPr lvl="1">
              <a:lnSpc>
                <a:spcPct val="80000"/>
              </a:lnSpc>
            </a:pPr>
            <a:endParaRPr lang="ru-RU" sz="2000" dirty="0"/>
          </a:p>
        </p:txBody>
      </p:sp>
      <p:sp>
        <p:nvSpPr>
          <p:cNvPr id="46" name="Нижний колонтитул 4"/>
          <p:cNvSpPr>
            <a:spLocks noGrp="1"/>
          </p:cNvSpPr>
          <p:nvPr>
            <p:ph type="ftr" sz="quarter" idx="11"/>
          </p:nvPr>
        </p:nvSpPr>
        <p:spPr>
          <a:xfrm>
            <a:off x="2843213" y="6248400"/>
            <a:ext cx="3800489" cy="457200"/>
          </a:xfrm>
        </p:spPr>
        <p:txBody>
          <a:bodyPr/>
          <a:lstStyle/>
          <a:p>
            <a:r>
              <a:rPr lang="ru-RU" altLang="en-US" sz="1100" dirty="0" err="1"/>
              <a:t>Комп</a:t>
            </a:r>
            <a:r>
              <a:rPr lang="en-US" altLang="en-US" sz="1100" dirty="0"/>
              <a:t>’</a:t>
            </a:r>
            <a:r>
              <a:rPr lang="ru-RU" altLang="en-US" sz="1100" dirty="0" err="1"/>
              <a:t>ьютерні</a:t>
            </a:r>
            <a:r>
              <a:rPr lang="ru-RU" altLang="en-US" sz="1100" dirty="0"/>
              <a:t> </a:t>
            </a:r>
            <a:r>
              <a:rPr lang="ru-RU" altLang="en-US" sz="1100" dirty="0" err="1"/>
              <a:t>мережі</a:t>
            </a:r>
            <a:endParaRPr lang="ru-RU" altLang="en-US" sz="1100" dirty="0"/>
          </a:p>
          <a:p>
            <a:r>
              <a:rPr lang="ru-RU" altLang="en-US" sz="1100" dirty="0" err="1"/>
              <a:t>Базові</a:t>
            </a:r>
            <a:r>
              <a:rPr lang="ru-RU" altLang="en-US" sz="1100" dirty="0"/>
              <a:t> </a:t>
            </a:r>
            <a:r>
              <a:rPr lang="ru-RU" altLang="en-US" sz="1100" dirty="0" err="1"/>
              <a:t>принципи</a:t>
            </a:r>
            <a:r>
              <a:rPr lang="ru-RU" altLang="en-US" sz="1100" dirty="0"/>
              <a:t> </a:t>
            </a:r>
            <a:r>
              <a:rPr lang="ru-RU" altLang="en-US" sz="1100" dirty="0" err="1"/>
              <a:t>побудови</a:t>
            </a:r>
            <a:r>
              <a:rPr lang="ru-RU" altLang="en-US" sz="1100" dirty="0"/>
              <a:t> </a:t>
            </a:r>
            <a:r>
              <a:rPr lang="ru-RU" altLang="en-US" sz="1100" dirty="0" err="1"/>
              <a:t>комп</a:t>
            </a:r>
            <a:r>
              <a:rPr lang="en-US" altLang="en-US" sz="1100" dirty="0"/>
              <a:t>’</a:t>
            </a:r>
            <a:r>
              <a:rPr lang="ru-RU" altLang="en-US" sz="1100" dirty="0" err="1"/>
              <a:t>ю</a:t>
            </a:r>
            <a:r>
              <a:rPr lang="uk-UA" altLang="en-US" sz="1100" dirty="0" err="1"/>
              <a:t>терних</a:t>
            </a:r>
            <a:r>
              <a:rPr lang="uk-UA" altLang="en-US" sz="1100" dirty="0"/>
              <a:t> мереж</a:t>
            </a:r>
            <a:endParaRPr lang="ru-RU" altLang="en-US" sz="1100" dirty="0"/>
          </a:p>
        </p:txBody>
      </p:sp>
      <p:sp>
        <p:nvSpPr>
          <p:cNvPr id="47" name="Номер слайда 5"/>
          <p:cNvSpPr>
            <a:spLocks noGrp="1"/>
          </p:cNvSpPr>
          <p:nvPr>
            <p:ph type="sldNum" sz="quarter" idx="12"/>
          </p:nvPr>
        </p:nvSpPr>
        <p:spPr/>
        <p:txBody>
          <a:bodyPr/>
          <a:lstStyle/>
          <a:p>
            <a:fld id="{DB2DA0CC-367B-4086-B424-30ED7503811C}" type="slidenum">
              <a:rPr lang="ru-RU" altLang="en-US"/>
              <a:pPr/>
              <a:t>99</a:t>
            </a:fld>
            <a:r>
              <a:rPr lang="ru-RU" altLang="en-US" dirty="0"/>
              <a:t> из </a:t>
            </a:r>
            <a:r>
              <a:rPr lang="uk-UA" altLang="en-US" dirty="0"/>
              <a:t>41</a:t>
            </a:r>
            <a:endParaRPr lang="ru-RU" altLang="en-US" dirty="0"/>
          </a:p>
        </p:txBody>
      </p:sp>
      <p:pic>
        <p:nvPicPr>
          <p:cNvPr id="7" name="Picture 2" descr="Картинки по запросу эмблема КПИ"/>
          <p:cNvPicPr>
            <a:picLocks noChangeAspect="1" noChangeArrowheads="1"/>
          </p:cNvPicPr>
          <p:nvPr/>
        </p:nvPicPr>
        <p:blipFill>
          <a:blip r:embed="rId2" cstate="print"/>
          <a:srcRect/>
          <a:stretch>
            <a:fillRect/>
          </a:stretch>
        </p:blipFill>
        <p:spPr bwMode="auto">
          <a:xfrm>
            <a:off x="357158" y="6207153"/>
            <a:ext cx="642910" cy="650847"/>
          </a:xfrm>
          <a:prstGeom prst="rect">
            <a:avLst/>
          </a:prstGeom>
          <a:noFill/>
        </p:spPr>
      </p:pic>
    </p:spTree>
  </p:cSld>
  <p:clrMapOvr>
    <a:masterClrMapping/>
  </p:clrMapOvr>
</p:sld>
</file>

<file path=ppt/theme/theme1.xml><?xml version="1.0" encoding="utf-8"?>
<a:theme xmlns:a="http://schemas.openxmlformats.org/drawingml/2006/main" name="Край">
  <a:themeElements>
    <a:clrScheme name="Край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Край">
      <a:majorFont>
        <a:latin typeface="Verdana"/>
        <a:ea typeface=""/>
        <a:cs typeface=""/>
      </a:majorFont>
      <a:minorFont>
        <a:latin typeface="Verdana"/>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Край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Край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Край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Край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Край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Край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Край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Край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Край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12167</TotalTime>
  <Words>17422</Words>
  <Application>Microsoft Office PowerPoint</Application>
  <PresentationFormat>Экран (4:3)</PresentationFormat>
  <Paragraphs>1920</Paragraphs>
  <Slides>209</Slides>
  <Notes>14</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1</vt:i4>
      </vt:variant>
      <vt:variant>
        <vt:lpstr>Заголовки слайдов</vt:lpstr>
      </vt:variant>
      <vt:variant>
        <vt:i4>209</vt:i4>
      </vt:variant>
    </vt:vector>
  </HeadingPairs>
  <TitlesOfParts>
    <vt:vector size="219" baseType="lpstr">
      <vt:lpstr>Arial</vt:lpstr>
      <vt:lpstr>Arial Unicode MS</vt:lpstr>
      <vt:lpstr>Calibri</vt:lpstr>
      <vt:lpstr>Garamond</vt:lpstr>
      <vt:lpstr>Times New Roman</vt:lpstr>
      <vt:lpstr>Times New Roman Cyr</vt:lpstr>
      <vt:lpstr>Verdana</vt:lpstr>
      <vt:lpstr>Wingdings</vt:lpstr>
      <vt:lpstr>Край</vt:lpstr>
      <vt:lpstr>Visio</vt:lpstr>
      <vt:lpstr>  Комп’ютерні мережі</vt:lpstr>
      <vt:lpstr>Зміст</vt:lpstr>
      <vt:lpstr>Основні поняття</vt:lpstr>
      <vt:lpstr>Основні поняття</vt:lpstr>
      <vt:lpstr>Основні поняття</vt:lpstr>
      <vt:lpstr>Телекомунікаційна мережа</vt:lpstr>
      <vt:lpstr>Телекомунікаційна мережа</vt:lpstr>
      <vt:lpstr>Телекомунікаційна мережа</vt:lpstr>
      <vt:lpstr>Телекомунікаційні послуги</vt:lpstr>
      <vt:lpstr>Телекомунікаційні послуги</vt:lpstr>
      <vt:lpstr>Телекомунікаційні послуги</vt:lpstr>
      <vt:lpstr>Телекомунікаційні технології</vt:lpstr>
      <vt:lpstr>Телекомунікаційні технології</vt:lpstr>
      <vt:lpstr>Телекомунікаційні технології</vt:lpstr>
      <vt:lpstr>Інформаційна мережа </vt:lpstr>
      <vt:lpstr>Інформаційна мережа </vt:lpstr>
      <vt:lpstr>Інформаційна мережа </vt:lpstr>
      <vt:lpstr>Інформаційна мережа </vt:lpstr>
      <vt:lpstr>Інформаційні технології</vt:lpstr>
      <vt:lpstr>Інформаційні технології</vt:lpstr>
      <vt:lpstr>Інформаційні послуги </vt:lpstr>
      <vt:lpstr>Інфокомунікації</vt:lpstr>
      <vt:lpstr>Інфокомунікації</vt:lpstr>
      <vt:lpstr>Інфокомунікації</vt:lpstr>
      <vt:lpstr>Глобальна Інформаційна Інфраструктура </vt:lpstr>
      <vt:lpstr>Глобальна Інформаційна Інфраструктура </vt:lpstr>
      <vt:lpstr>Глобальна Інформаційна Інфраструктура </vt:lpstr>
      <vt:lpstr>Глобальна Інформаційна Інфраструктура </vt:lpstr>
      <vt:lpstr>Глобальна Інформаційна Інфраструктура </vt:lpstr>
      <vt:lpstr>Системний опис </vt:lpstr>
      <vt:lpstr>Модель</vt:lpstr>
      <vt:lpstr>Ознаки складних систем</vt:lpstr>
      <vt:lpstr>Ознаки складних систем</vt:lpstr>
      <vt:lpstr>Архітектура мережі</vt:lpstr>
      <vt:lpstr>Протокольна модель</vt:lpstr>
      <vt:lpstr>Принцип побудови протокольної моделі </vt:lpstr>
      <vt:lpstr>Принцип побудови протокольної моделі</vt:lpstr>
      <vt:lpstr>  Комп’ютерні мережі</vt:lpstr>
      <vt:lpstr>Зміст</vt:lpstr>
      <vt:lpstr>Відкрита система</vt:lpstr>
      <vt:lpstr>Переваги при дотриманні відкритих стандартів</vt:lpstr>
      <vt:lpstr>Організації у сфері стандартизації  </vt:lpstr>
      <vt:lpstr>Організації у сфері стандартизації </vt:lpstr>
      <vt:lpstr>Еталонна модель OSI</vt:lpstr>
      <vt:lpstr>Структура еталонної моделі OSI</vt:lpstr>
      <vt:lpstr>Фізичний рівень</vt:lpstr>
      <vt:lpstr>Канальний рівень</vt:lpstr>
      <vt:lpstr>Мережевий рівень</vt:lpstr>
      <vt:lpstr>Транспортний рівень</vt:lpstr>
      <vt:lpstr>Сеансовий рівень</vt:lpstr>
      <vt:lpstr>Рівень представлення</vt:lpstr>
      <vt:lpstr>Прикладний рівень</vt:lpstr>
      <vt:lpstr>Протоколи рівнів моделі OSI</vt:lpstr>
      <vt:lpstr>Протоколи рівнів моделі OSI</vt:lpstr>
      <vt:lpstr>Системний опис мережевої архітектури</vt:lpstr>
      <vt:lpstr>Системний опис мережевої архітектури</vt:lpstr>
      <vt:lpstr>Топологія фізичних зв'язків</vt:lpstr>
      <vt:lpstr>Логічна топологія</vt:lpstr>
      <vt:lpstr>Шина топологія</vt:lpstr>
      <vt:lpstr>Зіркоподібна топологія</vt:lpstr>
      <vt:lpstr>Розширена зіркоподібна топологія</vt:lpstr>
      <vt:lpstr>Деревоподібна топологія</vt:lpstr>
      <vt:lpstr>Кільцева топологія</vt:lpstr>
      <vt:lpstr>Топологія подвійне кільце</vt:lpstr>
      <vt:lpstr>Повнозв'язна топологія</vt:lpstr>
      <vt:lpstr>Комірчаста (стільникова) топологія</vt:lpstr>
      <vt:lpstr>Фізична структура мережі</vt:lpstr>
      <vt:lpstr>Узагальнена модель апаратурної реалізації функцій та об'єктів</vt:lpstr>
      <vt:lpstr>Елементами моделі апаратурної реалізації</vt:lpstr>
      <vt:lpstr>Активне обладнання мережі</vt:lpstr>
      <vt:lpstr>Елементи  моделі організаційної структури</vt:lpstr>
      <vt:lpstr>Вузловий пункт</vt:lpstr>
      <vt:lpstr>Вузловий пункт  </vt:lpstr>
      <vt:lpstr>Вузловий пункт</vt:lpstr>
      <vt:lpstr>  Комп’ютерні мережі</vt:lpstr>
      <vt:lpstr>Зміст</vt:lpstr>
      <vt:lpstr>Канали передачі даних мереж</vt:lpstr>
      <vt:lpstr>Канали комп’ютерних мереж</vt:lpstr>
      <vt:lpstr>Складений канал зв’язку</vt:lpstr>
      <vt:lpstr>Спосіб з’єднання мереж</vt:lpstr>
      <vt:lpstr>Спосіб з’єднання мереж</vt:lpstr>
      <vt:lpstr>Класифікація способів комутації </vt:lpstr>
      <vt:lpstr>Переваги комутації каналів</vt:lpstr>
      <vt:lpstr>Недоліки комутації каналів</vt:lpstr>
      <vt:lpstr>Комутація пакетів </vt:lpstr>
      <vt:lpstr>Затримки в мережі з комутацією пакетів</vt:lpstr>
      <vt:lpstr>Переваги комутації пакетів </vt:lpstr>
      <vt:lpstr>Недоліки комутації пакетів</vt:lpstr>
      <vt:lpstr>Комутація повідомлень </vt:lpstr>
      <vt:lpstr>Порівняння комутації каналів і пакетів </vt:lpstr>
      <vt:lpstr>Постійна і динамічна комутація </vt:lpstr>
      <vt:lpstr>Постійна і динамічна комутація</vt:lpstr>
      <vt:lpstr>Переваги та недоліки способів комутації </vt:lpstr>
      <vt:lpstr>Переваги та недоліки способів комутації </vt:lpstr>
      <vt:lpstr>Мережа загального користування</vt:lpstr>
      <vt:lpstr>Мережі загального користування</vt:lpstr>
      <vt:lpstr>Оператори мережі</vt:lpstr>
      <vt:lpstr>Мережі провайдерів</vt:lpstr>
      <vt:lpstr>Мережі обмеженого користування</vt:lpstr>
      <vt:lpstr>Мережі підприємств та установ</vt:lpstr>
      <vt:lpstr>Мережі робочих груп</vt:lpstr>
      <vt:lpstr>Мережі відділів</vt:lpstr>
      <vt:lpstr>Мережа будівлі або кампусу</vt:lpstr>
      <vt:lpstr>Корпоративні мережі</vt:lpstr>
      <vt:lpstr>Розподіл мереж</vt:lpstr>
      <vt:lpstr>Розподіл мереж</vt:lpstr>
      <vt:lpstr>Мережі спеціального призначення</vt:lpstr>
      <vt:lpstr>Сегменти мережі</vt:lpstr>
      <vt:lpstr>Транспортна мережа  </vt:lpstr>
      <vt:lpstr>Транспортна мережа</vt:lpstr>
      <vt:lpstr>Мережа доступу</vt:lpstr>
      <vt:lpstr>Мережа доступу</vt:lpstr>
      <vt:lpstr>Розподільча мережа</vt:lpstr>
      <vt:lpstr>Розподільча мережа</vt:lpstr>
      <vt:lpstr>  Комп’ютерні мережі</vt:lpstr>
      <vt:lpstr>Зміст</vt:lpstr>
      <vt:lpstr>Типи ліній зв'язку</vt:lpstr>
      <vt:lpstr>Фізичне середовище передачі</vt:lpstr>
      <vt:lpstr>Провідні (повітряні) лінії зв'язку</vt:lpstr>
      <vt:lpstr>Кабельні лінії</vt:lpstr>
      <vt:lpstr>Кручена пара та коаксиал</vt:lpstr>
      <vt:lpstr>Волоконно-оптичний кабель</vt:lpstr>
      <vt:lpstr>Радіоканали наземного і супутникового зв'язку</vt:lpstr>
      <vt:lpstr>УКВ та СВЧ</vt:lpstr>
      <vt:lpstr>Застосування каналів </vt:lpstr>
      <vt:lpstr>Характеристики ліній зв'язку  </vt:lpstr>
      <vt:lpstr>Подання періодичного сигналу сумою синусоїд</vt:lpstr>
      <vt:lpstr>Спектральний аналіз сигналів на лініях зв'язку </vt:lpstr>
      <vt:lpstr>Спотворення імпульсу в лінії зв'язку </vt:lpstr>
      <vt:lpstr>Амплітудно-частотна характеристика  </vt:lpstr>
      <vt:lpstr>Смуга пропускання</vt:lpstr>
      <vt:lpstr>Загасання</vt:lpstr>
      <vt:lpstr>Смуги пропускання ліній зв'язку та популярні частотні діапазони</vt:lpstr>
      <vt:lpstr>Пропускна здатність лінії</vt:lpstr>
      <vt:lpstr>Пропускна здатність лінії</vt:lpstr>
      <vt:lpstr>Завадостійкість лінії </vt:lpstr>
      <vt:lpstr>Перехресні наведення</vt:lpstr>
      <vt:lpstr>Вірогідність передачі даних</vt:lpstr>
      <vt:lpstr>Стандарти кабелів </vt:lpstr>
      <vt:lpstr>Характеристики кабелю</vt:lpstr>
      <vt:lpstr>Характеристики кабелю</vt:lpstr>
      <vt:lpstr>Характеристики кабелю</vt:lpstr>
      <vt:lpstr>Кручена пара</vt:lpstr>
      <vt:lpstr>Кабелі на основі неекранованої крученої пари</vt:lpstr>
      <vt:lpstr>Кабелі на основі неекранованої крученої пари</vt:lpstr>
      <vt:lpstr>Кабелі на основі неекранованої крученої пари</vt:lpstr>
      <vt:lpstr>Кабелі на основі екранованої кручений пари</vt:lpstr>
      <vt:lpstr>Кабелі на основі екранованої кручений пари</vt:lpstr>
      <vt:lpstr>Коаксіальні кабелі</vt:lpstr>
      <vt:lpstr>Коаксіальні кабелі</vt:lpstr>
      <vt:lpstr>Коаксіальні кабелі</vt:lpstr>
      <vt:lpstr>Волоконно-оптичні кабелі</vt:lpstr>
      <vt:lpstr>Принцип розміщення волокон в оптичному кабелі</vt:lpstr>
      <vt:lpstr>Волоконно-оптичні кабелі</vt:lpstr>
      <vt:lpstr>Одномодовий кабель</vt:lpstr>
      <vt:lpstr>Багатомодовий кабель</vt:lpstr>
      <vt:lpstr>Джерела випромінювання світла</vt:lpstr>
      <vt:lpstr>Джерела випромінювання світла</vt:lpstr>
      <vt:lpstr>  Комп’ютерні мережі</vt:lpstr>
      <vt:lpstr>Зміст</vt:lpstr>
      <vt:lpstr>Абонентські системи </vt:lpstr>
      <vt:lpstr>Термінальне устаткування</vt:lpstr>
      <vt:lpstr>Канальна, транспортна, абонентська станція</vt:lpstr>
      <vt:lpstr>Канальна, транспортна, абонентська станція</vt:lpstr>
      <vt:lpstr>Канальна, транспортна, абонентська станція</vt:lpstr>
      <vt:lpstr>Канальна, транспортна, абонентська станція</vt:lpstr>
      <vt:lpstr>Асоціативна система</vt:lpstr>
      <vt:lpstr>Типи асоціативних систем</vt:lpstr>
      <vt:lpstr>Повторювач </vt:lpstr>
      <vt:lpstr>Повторювач</vt:lpstr>
      <vt:lpstr>Міст   </vt:lpstr>
      <vt:lpstr>Міст</vt:lpstr>
      <vt:lpstr>Маршрутизатор</vt:lpstr>
      <vt:lpstr>Шлюз</vt:lpstr>
      <vt:lpstr>Шлюз  </vt:lpstr>
      <vt:lpstr>Комплекс базових профілів</vt:lpstr>
      <vt:lpstr>Структура стандартів 802</vt:lpstr>
      <vt:lpstr>Структура стандартів 802</vt:lpstr>
      <vt:lpstr>Структура стандартів 802</vt:lpstr>
      <vt:lpstr>Структура стандартів 802 </vt:lpstr>
      <vt:lpstr>Схема підключення абонентської системи</vt:lpstr>
      <vt:lpstr>Глобальна мережа </vt:lpstr>
      <vt:lpstr>Мережа мегаполісу  </vt:lpstr>
      <vt:lpstr>Формування сегментів за масштабом охоплюваної території</vt:lpstr>
      <vt:lpstr>Внутрішньосегментний трафік</vt:lpstr>
      <vt:lpstr>Опорна магістраль</vt:lpstr>
      <vt:lpstr>Магістральні сегменти</vt:lpstr>
      <vt:lpstr>Ієрархія транспортної мережі</vt:lpstr>
      <vt:lpstr>Транспортна мережа</vt:lpstr>
      <vt:lpstr>Транспортна мережа</vt:lpstr>
      <vt:lpstr>Ієрархія транспортної мережі</vt:lpstr>
      <vt:lpstr>Мережа доступу</vt:lpstr>
      <vt:lpstr>Принцип побудови мережі доступу</vt:lpstr>
      <vt:lpstr>Розподільча мережа</vt:lpstr>
      <vt:lpstr>Телекомунікаційна технологія </vt:lpstr>
      <vt:lpstr>Стек протоколів</vt:lpstr>
      <vt:lpstr>Інтерфейс та специфікація</vt:lpstr>
      <vt:lpstr>Рольове призначення вузлових пунктів в моделі організаційної структури</vt:lpstr>
      <vt:lpstr>Класифікація вузлових пунктів</vt:lpstr>
      <vt:lpstr>Рольове призначення вузлових пунктів у інформаційних мережах</vt:lpstr>
      <vt:lpstr>Абонентські лінії </vt:lpstr>
      <vt:lpstr>Модель організаційної структури</vt:lpstr>
      <vt:lpstr>Функційна модель </vt:lpstr>
      <vt:lpstr>Типи функцій</vt:lpstr>
      <vt:lpstr>Логічний інтерфейс</vt:lpstr>
      <vt:lpstr>Протокольна модель </vt:lpstr>
      <vt:lpstr>Модель програмного забезпечення </vt:lpstr>
      <vt:lpstr>Проміжне і базове ПЗ </vt:lpstr>
      <vt:lpstr>Типи об'єктних інтерфейсів (програмних інтерфейсів):</vt:lpstr>
    </vt:vector>
  </TitlesOfParts>
  <Company>ННГУ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Компьютерные сети</dc:title>
  <dc:creator>Алексей Линёв</dc:creator>
  <cp:lastModifiedBy>Димас Антонюк</cp:lastModifiedBy>
  <cp:revision>625</cp:revision>
  <dcterms:created xsi:type="dcterms:W3CDTF">2003-06-05T04:07:34Z</dcterms:created>
  <dcterms:modified xsi:type="dcterms:W3CDTF">2022-10-12T05:15:24Z</dcterms:modified>
</cp:coreProperties>
</file>