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62" r:id="rId3"/>
    <p:sldId id="263" r:id="rId4"/>
    <p:sldId id="264" r:id="rId5"/>
    <p:sldId id="265" r:id="rId6"/>
    <p:sldId id="266" r:id="rId7"/>
    <p:sldId id="267"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7384" autoAdjust="0"/>
  </p:normalViewPr>
  <p:slideViewPr>
    <p:cSldViewPr snapToGrid="0">
      <p:cViewPr varScale="1">
        <p:scale>
          <a:sx n="59" d="100"/>
          <a:sy n="59" d="100"/>
        </p:scale>
        <p:origin x="964" y="5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1" y="2438401"/>
            <a:ext cx="12012084"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zh-CN" altLang="en-US" sz="180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zh-CN" altLang="en-US" sz="1800"/>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zh-CN" altLang="en-US" sz="1800"/>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zh-CN" altLang="en-US" sz="180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zh-CN" altLang="en-US" sz="1800"/>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zh-CN" altLang="en-US" sz="180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zh-CN" altLang="en-US" sz="1800"/>
            </a:p>
          </p:txBody>
        </p:sp>
      </p:grpSp>
      <p:sp>
        <p:nvSpPr>
          <p:cNvPr id="6156" name="Rectangle 12"/>
          <p:cNvSpPr>
            <a:spLocks noGrp="1" noChangeArrowheads="1"/>
          </p:cNvSpPr>
          <p:nvPr>
            <p:ph type="ctrTitle"/>
          </p:nvPr>
        </p:nvSpPr>
        <p:spPr>
          <a:xfrm>
            <a:off x="1320800" y="1828800"/>
            <a:ext cx="10363200" cy="1143000"/>
          </a:xfrm>
        </p:spPr>
        <p:txBody>
          <a:bodyPr/>
          <a:lstStyle>
            <a:lvl1pPr>
              <a:defRPr/>
            </a:lvl1pPr>
          </a:lstStyle>
          <a:p>
            <a:r>
              <a:rPr lang="zh-CN" altLang="en-US"/>
              <a:t>单击此处编辑母版标题样式</a:t>
            </a:r>
          </a:p>
        </p:txBody>
      </p:sp>
      <p:sp>
        <p:nvSpPr>
          <p:cNvPr id="6157" name="Rectangle 13"/>
          <p:cNvSpPr>
            <a:spLocks noGrp="1" noChangeArrowheads="1"/>
          </p:cNvSpPr>
          <p:nvPr>
            <p:ph type="subTitle" idx="1"/>
          </p:nvPr>
        </p:nvSpPr>
        <p:spPr>
          <a:xfrm>
            <a:off x="1828800" y="3886200"/>
            <a:ext cx="85344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4" name="Rectangle 14"/>
          <p:cNvSpPr>
            <a:spLocks noGrp="1" noChangeArrowheads="1"/>
          </p:cNvSpPr>
          <p:nvPr>
            <p:ph type="dt" sz="half" idx="10"/>
          </p:nvPr>
        </p:nvSpPr>
        <p:spPr>
          <a:xfrm>
            <a:off x="1320800" y="6248400"/>
            <a:ext cx="2540000" cy="457200"/>
          </a:xfrm>
        </p:spPr>
        <p:txBody>
          <a:bodyPr/>
          <a:lstStyle>
            <a:lvl1pPr>
              <a:defRPr>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a:xfrm>
            <a:off x="4572000" y="6248400"/>
            <a:ext cx="3860800" cy="457200"/>
          </a:xfrm>
        </p:spPr>
        <p:txBody>
          <a:bodyPr/>
          <a:lstStyle>
            <a:lvl1pPr>
              <a:defRPr>
                <a:solidFill>
                  <a:schemeClr val="bg2"/>
                </a:solidFill>
              </a:defRPr>
            </a:lvl1pPr>
          </a:lstStyle>
          <a:p>
            <a:pPr>
              <a:defRPr/>
            </a:pPr>
            <a:r>
              <a:rPr lang="zh-CN" altLang="en-US"/>
              <a:t>陈立军</a:t>
            </a:r>
            <a:endParaRPr lang="en-US" altLang="zh-CN"/>
          </a:p>
        </p:txBody>
      </p:sp>
      <p:sp>
        <p:nvSpPr>
          <p:cNvPr id="16" name="Rectangle 16"/>
          <p:cNvSpPr>
            <a:spLocks noGrp="1" noChangeArrowheads="1"/>
          </p:cNvSpPr>
          <p:nvPr>
            <p:ph type="sldNum" sz="quarter" idx="12"/>
          </p:nvPr>
        </p:nvSpPr>
        <p:spPr>
          <a:xfrm>
            <a:off x="9144000" y="6248400"/>
            <a:ext cx="2540000" cy="457200"/>
          </a:xfrm>
        </p:spPr>
        <p:txBody>
          <a:bodyPr/>
          <a:lstStyle>
            <a:lvl1pPr>
              <a:defRPr>
                <a:solidFill>
                  <a:schemeClr val="bg2"/>
                </a:solidFill>
              </a:defRPr>
            </a:lvl1pPr>
          </a:lstStyle>
          <a:p>
            <a:pPr>
              <a:defRPr/>
            </a:pPr>
            <a:fld id="{45C86A94-886C-42A9-A3A4-2F967A017607}" type="slidenum">
              <a:rPr lang="zh-CN" altLang="en-US"/>
              <a:pPr>
                <a:defRPr/>
              </a:pPr>
              <a:t>‹#›</a:t>
            </a:fld>
            <a:endParaRPr lang="en-US" altLang="zh-CN"/>
          </a:p>
        </p:txBody>
      </p:sp>
    </p:spTree>
    <p:extLst>
      <p:ext uri="{BB962C8B-B14F-4D97-AF65-F5344CB8AC3E}">
        <p14:creationId xmlns:p14="http://schemas.microsoft.com/office/powerpoint/2010/main" val="2481032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fld id="{96ECAD74-1C4C-47CE-B435-7FAE87EB6777}" type="datetime8">
              <a:rPr lang="zh-CN" altLang="en-US"/>
              <a:pPr>
                <a:defRPr/>
              </a:pPr>
              <a:t>2023年4月25日10时4分</a:t>
            </a:fld>
            <a:endParaRPr lang="zh-CN" altLang="zh-CN"/>
          </a:p>
        </p:txBody>
      </p:sp>
      <p:sp>
        <p:nvSpPr>
          <p:cNvPr id="5" name="Rectangle 12"/>
          <p:cNvSpPr>
            <a:spLocks noGrp="1" noChangeArrowheads="1"/>
          </p:cNvSpPr>
          <p:nvPr>
            <p:ph type="ftr" sz="quarter" idx="11"/>
          </p:nvPr>
        </p:nvSpPr>
        <p:spPr>
          <a:ln/>
        </p:spPr>
        <p:txBody>
          <a:bodyPr/>
          <a:lstStyle>
            <a:lvl1pPr>
              <a:defRPr/>
            </a:lvl1pPr>
          </a:lstStyle>
          <a:p>
            <a:pPr>
              <a:defRPr/>
            </a:pPr>
            <a:r>
              <a:rPr lang="zh-CN" altLang="en-US"/>
              <a:t>陈立军</a:t>
            </a: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BEE1AFE8-BA73-4CF9-B2B1-C961DD038CE4}" type="slidenum">
              <a:rPr lang="zh-CN" altLang="en-US"/>
              <a:pPr>
                <a:defRPr/>
              </a:pPr>
              <a:t>‹#›</a:t>
            </a:fld>
            <a:endParaRPr lang="en-US" altLang="zh-CN"/>
          </a:p>
        </p:txBody>
      </p:sp>
    </p:spTree>
    <p:extLst>
      <p:ext uri="{BB962C8B-B14F-4D97-AF65-F5344CB8AC3E}">
        <p14:creationId xmlns:p14="http://schemas.microsoft.com/office/powerpoint/2010/main" val="2157858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31818" y="150814"/>
            <a:ext cx="2908300" cy="64785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4801" y="150814"/>
            <a:ext cx="8523817" cy="64785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fld id="{26ACA4AD-312F-4AA2-AA20-F2DB0784B4E4}" type="datetime8">
              <a:rPr lang="zh-CN" altLang="en-US"/>
              <a:pPr>
                <a:defRPr/>
              </a:pPr>
              <a:t>2023年4月25日10时4分</a:t>
            </a:fld>
            <a:endParaRPr lang="zh-CN" altLang="zh-CN"/>
          </a:p>
        </p:txBody>
      </p:sp>
      <p:sp>
        <p:nvSpPr>
          <p:cNvPr id="5" name="Rectangle 12"/>
          <p:cNvSpPr>
            <a:spLocks noGrp="1" noChangeArrowheads="1"/>
          </p:cNvSpPr>
          <p:nvPr>
            <p:ph type="ftr" sz="quarter" idx="11"/>
          </p:nvPr>
        </p:nvSpPr>
        <p:spPr>
          <a:ln/>
        </p:spPr>
        <p:txBody>
          <a:bodyPr/>
          <a:lstStyle>
            <a:lvl1pPr>
              <a:defRPr/>
            </a:lvl1pPr>
          </a:lstStyle>
          <a:p>
            <a:pPr>
              <a:defRPr/>
            </a:pPr>
            <a:r>
              <a:rPr lang="zh-CN" altLang="en-US"/>
              <a:t>陈立军</a:t>
            </a: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8EDB8D5A-3914-4F8D-ABF2-B944B3CB0A9C}" type="slidenum">
              <a:rPr lang="zh-CN" altLang="en-US"/>
              <a:pPr>
                <a:defRPr/>
              </a:pPr>
              <a:t>‹#›</a:t>
            </a:fld>
            <a:endParaRPr lang="en-US" altLang="zh-CN"/>
          </a:p>
        </p:txBody>
      </p:sp>
    </p:spTree>
    <p:extLst>
      <p:ext uri="{BB962C8B-B14F-4D97-AF65-F5344CB8AC3E}">
        <p14:creationId xmlns:p14="http://schemas.microsoft.com/office/powerpoint/2010/main" val="1632265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14400" y="150814"/>
            <a:ext cx="10390717" cy="752475"/>
          </a:xfrm>
        </p:spPr>
        <p:txBody>
          <a:bodyPr/>
          <a:lstStyle/>
          <a:p>
            <a:r>
              <a:rPr lang="zh-CN" altLang="en-US"/>
              <a:t>单击此处编辑母版标题样式</a:t>
            </a:r>
          </a:p>
        </p:txBody>
      </p:sp>
      <p:sp>
        <p:nvSpPr>
          <p:cNvPr id="3" name="表格占位符 2"/>
          <p:cNvSpPr>
            <a:spLocks noGrp="1"/>
          </p:cNvSpPr>
          <p:nvPr>
            <p:ph type="tbl" idx="1"/>
          </p:nvPr>
        </p:nvSpPr>
        <p:spPr>
          <a:xfrm>
            <a:off x="304800" y="1196976"/>
            <a:ext cx="11635317" cy="5432425"/>
          </a:xfrm>
        </p:spPr>
        <p:txBody>
          <a:bodyPr/>
          <a:lstStyle/>
          <a:p>
            <a:pPr lvl="0"/>
            <a:endParaRPr lang="zh-CN" altLang="en-US" noProof="0"/>
          </a:p>
        </p:txBody>
      </p:sp>
      <p:sp>
        <p:nvSpPr>
          <p:cNvPr id="4" name="Rectangle 11"/>
          <p:cNvSpPr>
            <a:spLocks noGrp="1" noChangeArrowheads="1"/>
          </p:cNvSpPr>
          <p:nvPr>
            <p:ph type="dt" sz="half" idx="10"/>
          </p:nvPr>
        </p:nvSpPr>
        <p:spPr>
          <a:ln/>
        </p:spPr>
        <p:txBody>
          <a:bodyPr/>
          <a:lstStyle>
            <a:lvl1pPr>
              <a:defRPr/>
            </a:lvl1pPr>
          </a:lstStyle>
          <a:p>
            <a:pPr>
              <a:defRPr/>
            </a:pPr>
            <a:fld id="{4415D5C1-AEE2-49E7-8B34-0A581C2310A2}" type="datetime8">
              <a:rPr lang="zh-CN" altLang="en-US"/>
              <a:pPr>
                <a:defRPr/>
              </a:pPr>
              <a:t>2023年4月25日10时4分</a:t>
            </a:fld>
            <a:endParaRPr lang="zh-CN" altLang="zh-CN"/>
          </a:p>
        </p:txBody>
      </p:sp>
      <p:sp>
        <p:nvSpPr>
          <p:cNvPr id="5" name="Rectangle 12"/>
          <p:cNvSpPr>
            <a:spLocks noGrp="1" noChangeArrowheads="1"/>
          </p:cNvSpPr>
          <p:nvPr>
            <p:ph type="ftr" sz="quarter" idx="11"/>
          </p:nvPr>
        </p:nvSpPr>
        <p:spPr>
          <a:ln/>
        </p:spPr>
        <p:txBody>
          <a:bodyPr/>
          <a:lstStyle>
            <a:lvl1pPr>
              <a:defRPr/>
            </a:lvl1pPr>
          </a:lstStyle>
          <a:p>
            <a:pPr>
              <a:defRPr/>
            </a:pPr>
            <a:r>
              <a:rPr lang="zh-CN" altLang="en-US"/>
              <a:t>陈立军</a:t>
            </a: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A6E8BEDD-C469-455A-AE3F-0C3D96D3761B}" type="slidenum">
              <a:rPr lang="zh-CN" altLang="en-US"/>
              <a:pPr>
                <a:defRPr/>
              </a:pPr>
              <a:t>‹#›</a:t>
            </a:fld>
            <a:endParaRPr lang="en-US" altLang="zh-CN"/>
          </a:p>
        </p:txBody>
      </p:sp>
    </p:spTree>
    <p:extLst>
      <p:ext uri="{BB962C8B-B14F-4D97-AF65-F5344CB8AC3E}">
        <p14:creationId xmlns:p14="http://schemas.microsoft.com/office/powerpoint/2010/main" val="28669023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150814"/>
            <a:ext cx="10390717" cy="752475"/>
          </a:xfrm>
        </p:spPr>
        <p:txBody>
          <a:bodyPr/>
          <a:lstStyle/>
          <a:p>
            <a:r>
              <a:rPr lang="zh-CN" altLang="en-US"/>
              <a:t>单击此处编辑母版标题样式</a:t>
            </a:r>
          </a:p>
        </p:txBody>
      </p:sp>
      <p:sp>
        <p:nvSpPr>
          <p:cNvPr id="3" name="文本占位符 2"/>
          <p:cNvSpPr>
            <a:spLocks noGrp="1"/>
          </p:cNvSpPr>
          <p:nvPr>
            <p:ph type="body" sz="half" idx="1"/>
          </p:nvPr>
        </p:nvSpPr>
        <p:spPr>
          <a:xfrm>
            <a:off x="304800" y="1196976"/>
            <a:ext cx="5715000" cy="54324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223000" y="1196976"/>
            <a:ext cx="5717117" cy="26400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223000" y="3989388"/>
            <a:ext cx="5717117" cy="26400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11"/>
          <p:cNvSpPr>
            <a:spLocks noGrp="1" noChangeArrowheads="1"/>
          </p:cNvSpPr>
          <p:nvPr>
            <p:ph type="dt" sz="half" idx="10"/>
          </p:nvPr>
        </p:nvSpPr>
        <p:spPr>
          <a:ln/>
        </p:spPr>
        <p:txBody>
          <a:bodyPr/>
          <a:lstStyle>
            <a:lvl1pPr>
              <a:defRPr/>
            </a:lvl1pPr>
          </a:lstStyle>
          <a:p>
            <a:pPr>
              <a:defRPr/>
            </a:pPr>
            <a:fld id="{53E61F19-5A52-4C20-985D-782318143AE8}" type="datetime8">
              <a:rPr lang="zh-CN" altLang="en-US"/>
              <a:pPr>
                <a:defRPr/>
              </a:pPr>
              <a:t>2023年4月25日10时4分</a:t>
            </a:fld>
            <a:endParaRPr lang="zh-CN" altLang="zh-CN"/>
          </a:p>
        </p:txBody>
      </p:sp>
      <p:sp>
        <p:nvSpPr>
          <p:cNvPr id="7" name="Rectangle 12"/>
          <p:cNvSpPr>
            <a:spLocks noGrp="1" noChangeArrowheads="1"/>
          </p:cNvSpPr>
          <p:nvPr>
            <p:ph type="ftr" sz="quarter" idx="11"/>
          </p:nvPr>
        </p:nvSpPr>
        <p:spPr>
          <a:ln/>
        </p:spPr>
        <p:txBody>
          <a:bodyPr/>
          <a:lstStyle>
            <a:lvl1pPr>
              <a:defRPr/>
            </a:lvl1pPr>
          </a:lstStyle>
          <a:p>
            <a:pPr>
              <a:defRPr/>
            </a:pPr>
            <a:r>
              <a:rPr lang="zh-CN" altLang="en-US"/>
              <a:t>陈立军</a:t>
            </a:r>
            <a:endParaRPr lang="en-US" altLang="zh-CN"/>
          </a:p>
        </p:txBody>
      </p:sp>
      <p:sp>
        <p:nvSpPr>
          <p:cNvPr id="8" name="Rectangle 13"/>
          <p:cNvSpPr>
            <a:spLocks noGrp="1" noChangeArrowheads="1"/>
          </p:cNvSpPr>
          <p:nvPr>
            <p:ph type="sldNum" sz="quarter" idx="12"/>
          </p:nvPr>
        </p:nvSpPr>
        <p:spPr>
          <a:ln/>
        </p:spPr>
        <p:txBody>
          <a:bodyPr/>
          <a:lstStyle>
            <a:lvl1pPr>
              <a:defRPr/>
            </a:lvl1pPr>
          </a:lstStyle>
          <a:p>
            <a:pPr>
              <a:defRPr/>
            </a:pPr>
            <a:fld id="{C764D18C-8108-40F6-B680-7F948763C18C}" type="slidenum">
              <a:rPr lang="zh-CN" altLang="en-US"/>
              <a:pPr>
                <a:defRPr/>
              </a:pPr>
              <a:t>‹#›</a:t>
            </a:fld>
            <a:endParaRPr lang="en-US" altLang="zh-CN"/>
          </a:p>
        </p:txBody>
      </p:sp>
    </p:spTree>
    <p:extLst>
      <p:ext uri="{BB962C8B-B14F-4D97-AF65-F5344CB8AC3E}">
        <p14:creationId xmlns:p14="http://schemas.microsoft.com/office/powerpoint/2010/main" val="31902722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150814"/>
            <a:ext cx="10390717" cy="752475"/>
          </a:xfrm>
        </p:spPr>
        <p:txBody>
          <a:bodyPr/>
          <a:lstStyle/>
          <a:p>
            <a:r>
              <a:rPr lang="zh-CN" altLang="en-US"/>
              <a:t>单击此处编辑母版标题样式</a:t>
            </a:r>
          </a:p>
        </p:txBody>
      </p:sp>
      <p:sp>
        <p:nvSpPr>
          <p:cNvPr id="3" name="文本占位符 2"/>
          <p:cNvSpPr>
            <a:spLocks noGrp="1"/>
          </p:cNvSpPr>
          <p:nvPr>
            <p:ph type="body" sz="half" idx="1"/>
          </p:nvPr>
        </p:nvSpPr>
        <p:spPr>
          <a:xfrm>
            <a:off x="304800" y="1196976"/>
            <a:ext cx="5715000" cy="54324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23000" y="1196976"/>
            <a:ext cx="5717117" cy="54324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p:cNvSpPr>
            <a:spLocks noGrp="1" noChangeArrowheads="1"/>
          </p:cNvSpPr>
          <p:nvPr>
            <p:ph type="dt" sz="half" idx="10"/>
          </p:nvPr>
        </p:nvSpPr>
        <p:spPr>
          <a:ln/>
        </p:spPr>
        <p:txBody>
          <a:bodyPr/>
          <a:lstStyle>
            <a:lvl1pPr>
              <a:defRPr/>
            </a:lvl1pPr>
          </a:lstStyle>
          <a:p>
            <a:pPr>
              <a:defRPr/>
            </a:pPr>
            <a:fld id="{C042B1DF-7264-422F-90DF-FC1D88EA00C4}" type="datetime8">
              <a:rPr lang="zh-CN" altLang="en-US"/>
              <a:pPr>
                <a:defRPr/>
              </a:pPr>
              <a:t>2023年4月25日10时4分</a:t>
            </a:fld>
            <a:endParaRPr lang="zh-CN" altLang="zh-CN"/>
          </a:p>
        </p:txBody>
      </p:sp>
      <p:sp>
        <p:nvSpPr>
          <p:cNvPr id="6" name="Rectangle 12"/>
          <p:cNvSpPr>
            <a:spLocks noGrp="1" noChangeArrowheads="1"/>
          </p:cNvSpPr>
          <p:nvPr>
            <p:ph type="ftr" sz="quarter" idx="11"/>
          </p:nvPr>
        </p:nvSpPr>
        <p:spPr>
          <a:ln/>
        </p:spPr>
        <p:txBody>
          <a:bodyPr/>
          <a:lstStyle>
            <a:lvl1pPr>
              <a:defRPr/>
            </a:lvl1pPr>
          </a:lstStyle>
          <a:p>
            <a:pPr>
              <a:defRPr/>
            </a:pPr>
            <a:r>
              <a:rPr lang="zh-CN" altLang="en-US"/>
              <a:t>陈立军</a:t>
            </a: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6695DB95-238A-4218-BC87-B9A645228B11}" type="slidenum">
              <a:rPr lang="zh-CN" altLang="en-US"/>
              <a:pPr>
                <a:defRPr/>
              </a:pPr>
              <a:t>‹#›</a:t>
            </a:fld>
            <a:endParaRPr lang="en-US" altLang="zh-CN"/>
          </a:p>
        </p:txBody>
      </p:sp>
    </p:spTree>
    <p:extLst>
      <p:ext uri="{BB962C8B-B14F-4D97-AF65-F5344CB8AC3E}">
        <p14:creationId xmlns:p14="http://schemas.microsoft.com/office/powerpoint/2010/main" val="583949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 y="2"/>
            <a:ext cx="12192000" cy="836711"/>
          </a:xfrm>
          <a:solidFill>
            <a:srgbClr val="FF0000"/>
          </a:solidFill>
        </p:spPr>
        <p:txBody>
          <a:bodyPr/>
          <a:lstStyle>
            <a:lvl1pPr>
              <a:defRPr>
                <a:solidFill>
                  <a:schemeClr val="bg1"/>
                </a:solidFill>
              </a:defRPr>
            </a:lvl1pPr>
          </a:lstStyle>
          <a:p>
            <a:r>
              <a:rPr lang="zh-CN" altLang="en-US" dirty="0"/>
              <a:t>单击此处编辑母版标题样式</a:t>
            </a:r>
          </a:p>
        </p:txBody>
      </p:sp>
      <p:sp>
        <p:nvSpPr>
          <p:cNvPr id="3" name="内容占位符 2"/>
          <p:cNvSpPr>
            <a:spLocks noGrp="1"/>
          </p:cNvSpPr>
          <p:nvPr>
            <p:ph idx="1"/>
          </p:nvPr>
        </p:nvSpPr>
        <p:spPr>
          <a:xfrm>
            <a:off x="304800" y="1052737"/>
            <a:ext cx="11635317" cy="557666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44856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fld id="{1A4EE849-A1A1-415F-86AD-6616A00ADB07}" type="datetime8">
              <a:rPr lang="zh-CN" altLang="en-US"/>
              <a:pPr>
                <a:defRPr/>
              </a:pPr>
              <a:t>2023年4月25日10时4分</a:t>
            </a:fld>
            <a:endParaRPr lang="zh-CN" altLang="zh-CN"/>
          </a:p>
        </p:txBody>
      </p:sp>
      <p:sp>
        <p:nvSpPr>
          <p:cNvPr id="5" name="Rectangle 12"/>
          <p:cNvSpPr>
            <a:spLocks noGrp="1" noChangeArrowheads="1"/>
          </p:cNvSpPr>
          <p:nvPr>
            <p:ph type="ftr" sz="quarter" idx="11"/>
          </p:nvPr>
        </p:nvSpPr>
        <p:spPr>
          <a:ln/>
        </p:spPr>
        <p:txBody>
          <a:bodyPr/>
          <a:lstStyle>
            <a:lvl1pPr>
              <a:defRPr/>
            </a:lvl1pPr>
          </a:lstStyle>
          <a:p>
            <a:pPr>
              <a:defRPr/>
            </a:pPr>
            <a:r>
              <a:rPr lang="zh-CN" altLang="en-US"/>
              <a:t>陈立军</a:t>
            </a: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938F40A9-47C6-40B1-9E91-1614A5A2F500}" type="slidenum">
              <a:rPr lang="zh-CN" altLang="en-US"/>
              <a:pPr>
                <a:defRPr/>
              </a:pPr>
              <a:t>‹#›</a:t>
            </a:fld>
            <a:endParaRPr lang="en-US" altLang="zh-CN"/>
          </a:p>
        </p:txBody>
      </p:sp>
    </p:spTree>
    <p:extLst>
      <p:ext uri="{BB962C8B-B14F-4D97-AF65-F5344CB8AC3E}">
        <p14:creationId xmlns:p14="http://schemas.microsoft.com/office/powerpoint/2010/main" val="773170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4800" y="1196976"/>
            <a:ext cx="5715000" cy="5432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23000" y="1196976"/>
            <a:ext cx="5717117" cy="5432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p:cNvSpPr>
            <a:spLocks noGrp="1" noChangeArrowheads="1"/>
          </p:cNvSpPr>
          <p:nvPr>
            <p:ph type="dt" sz="half" idx="10"/>
          </p:nvPr>
        </p:nvSpPr>
        <p:spPr>
          <a:ln/>
        </p:spPr>
        <p:txBody>
          <a:bodyPr/>
          <a:lstStyle>
            <a:lvl1pPr>
              <a:defRPr/>
            </a:lvl1pPr>
          </a:lstStyle>
          <a:p>
            <a:pPr>
              <a:defRPr/>
            </a:pPr>
            <a:fld id="{F5FE8166-6DFA-4A37-90C1-E590F0614A43}" type="datetime8">
              <a:rPr lang="zh-CN" altLang="en-US"/>
              <a:pPr>
                <a:defRPr/>
              </a:pPr>
              <a:t>2023年4月25日10时4分</a:t>
            </a:fld>
            <a:endParaRPr lang="zh-CN" altLang="zh-CN"/>
          </a:p>
        </p:txBody>
      </p:sp>
      <p:sp>
        <p:nvSpPr>
          <p:cNvPr id="6" name="Rectangle 12"/>
          <p:cNvSpPr>
            <a:spLocks noGrp="1" noChangeArrowheads="1"/>
          </p:cNvSpPr>
          <p:nvPr>
            <p:ph type="ftr" sz="quarter" idx="11"/>
          </p:nvPr>
        </p:nvSpPr>
        <p:spPr>
          <a:ln/>
        </p:spPr>
        <p:txBody>
          <a:bodyPr/>
          <a:lstStyle>
            <a:lvl1pPr>
              <a:defRPr/>
            </a:lvl1pPr>
          </a:lstStyle>
          <a:p>
            <a:pPr>
              <a:defRPr/>
            </a:pPr>
            <a:r>
              <a:rPr lang="zh-CN" altLang="en-US"/>
              <a:t>陈立军</a:t>
            </a: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F583DB4E-3FA1-42C2-B858-124222D89A88}" type="slidenum">
              <a:rPr lang="zh-CN" altLang="en-US"/>
              <a:pPr>
                <a:defRPr/>
              </a:pPr>
              <a:t>‹#›</a:t>
            </a:fld>
            <a:endParaRPr lang="en-US" altLang="zh-CN"/>
          </a:p>
        </p:txBody>
      </p:sp>
    </p:spTree>
    <p:extLst>
      <p:ext uri="{BB962C8B-B14F-4D97-AF65-F5344CB8AC3E}">
        <p14:creationId xmlns:p14="http://schemas.microsoft.com/office/powerpoint/2010/main" val="2488693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p:cNvSpPr>
            <a:spLocks noGrp="1" noChangeArrowheads="1"/>
          </p:cNvSpPr>
          <p:nvPr>
            <p:ph type="dt" sz="half" idx="10"/>
          </p:nvPr>
        </p:nvSpPr>
        <p:spPr>
          <a:ln/>
        </p:spPr>
        <p:txBody>
          <a:bodyPr/>
          <a:lstStyle>
            <a:lvl1pPr>
              <a:defRPr/>
            </a:lvl1pPr>
          </a:lstStyle>
          <a:p>
            <a:pPr>
              <a:defRPr/>
            </a:pPr>
            <a:fld id="{A7E0F191-FF55-4032-B4F3-4728AFD909E7}" type="datetime8">
              <a:rPr lang="zh-CN" altLang="en-US"/>
              <a:pPr>
                <a:defRPr/>
              </a:pPr>
              <a:t>2023年4月25日10时4分</a:t>
            </a:fld>
            <a:endParaRPr lang="zh-CN" altLang="zh-CN"/>
          </a:p>
        </p:txBody>
      </p:sp>
      <p:sp>
        <p:nvSpPr>
          <p:cNvPr id="8" name="Rectangle 12"/>
          <p:cNvSpPr>
            <a:spLocks noGrp="1" noChangeArrowheads="1"/>
          </p:cNvSpPr>
          <p:nvPr>
            <p:ph type="ftr" sz="quarter" idx="11"/>
          </p:nvPr>
        </p:nvSpPr>
        <p:spPr>
          <a:ln/>
        </p:spPr>
        <p:txBody>
          <a:bodyPr/>
          <a:lstStyle>
            <a:lvl1pPr>
              <a:defRPr/>
            </a:lvl1pPr>
          </a:lstStyle>
          <a:p>
            <a:pPr>
              <a:defRPr/>
            </a:pPr>
            <a:r>
              <a:rPr lang="zh-CN" altLang="en-US"/>
              <a:t>陈立军</a:t>
            </a:r>
            <a:endParaRPr lang="en-US" altLang="zh-CN"/>
          </a:p>
        </p:txBody>
      </p:sp>
      <p:sp>
        <p:nvSpPr>
          <p:cNvPr id="9" name="Rectangle 13"/>
          <p:cNvSpPr>
            <a:spLocks noGrp="1" noChangeArrowheads="1"/>
          </p:cNvSpPr>
          <p:nvPr>
            <p:ph type="sldNum" sz="quarter" idx="12"/>
          </p:nvPr>
        </p:nvSpPr>
        <p:spPr>
          <a:ln/>
        </p:spPr>
        <p:txBody>
          <a:bodyPr/>
          <a:lstStyle>
            <a:lvl1pPr>
              <a:defRPr/>
            </a:lvl1pPr>
          </a:lstStyle>
          <a:p>
            <a:pPr>
              <a:defRPr/>
            </a:pPr>
            <a:fld id="{17452384-EC76-470D-8215-F3851A16C086}" type="slidenum">
              <a:rPr lang="zh-CN" altLang="en-US"/>
              <a:pPr>
                <a:defRPr/>
              </a:pPr>
              <a:t>‹#›</a:t>
            </a:fld>
            <a:endParaRPr lang="en-US" altLang="zh-CN"/>
          </a:p>
        </p:txBody>
      </p:sp>
    </p:spTree>
    <p:extLst>
      <p:ext uri="{BB962C8B-B14F-4D97-AF65-F5344CB8AC3E}">
        <p14:creationId xmlns:p14="http://schemas.microsoft.com/office/powerpoint/2010/main" val="3114590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p:cNvSpPr>
            <a:spLocks noGrp="1" noChangeArrowheads="1"/>
          </p:cNvSpPr>
          <p:nvPr>
            <p:ph type="dt" sz="half" idx="10"/>
          </p:nvPr>
        </p:nvSpPr>
        <p:spPr>
          <a:ln/>
        </p:spPr>
        <p:txBody>
          <a:bodyPr/>
          <a:lstStyle>
            <a:lvl1pPr>
              <a:defRPr/>
            </a:lvl1pPr>
          </a:lstStyle>
          <a:p>
            <a:pPr>
              <a:defRPr/>
            </a:pPr>
            <a:fld id="{6EC15C75-3443-411B-9BA4-F26D1B7AB720}" type="datetime8">
              <a:rPr lang="zh-CN" altLang="en-US"/>
              <a:pPr>
                <a:defRPr/>
              </a:pPr>
              <a:t>2023年4月25日10时4分</a:t>
            </a:fld>
            <a:endParaRPr lang="zh-CN" altLang="zh-CN"/>
          </a:p>
        </p:txBody>
      </p:sp>
      <p:sp>
        <p:nvSpPr>
          <p:cNvPr id="4" name="Rectangle 12"/>
          <p:cNvSpPr>
            <a:spLocks noGrp="1" noChangeArrowheads="1"/>
          </p:cNvSpPr>
          <p:nvPr>
            <p:ph type="ftr" sz="quarter" idx="11"/>
          </p:nvPr>
        </p:nvSpPr>
        <p:spPr>
          <a:ln/>
        </p:spPr>
        <p:txBody>
          <a:bodyPr/>
          <a:lstStyle>
            <a:lvl1pPr>
              <a:defRPr/>
            </a:lvl1pPr>
          </a:lstStyle>
          <a:p>
            <a:pPr>
              <a:defRPr/>
            </a:pPr>
            <a:r>
              <a:rPr lang="zh-CN" altLang="en-US"/>
              <a:t>陈立军</a:t>
            </a:r>
            <a:endParaRPr lang="en-US" altLang="zh-CN"/>
          </a:p>
        </p:txBody>
      </p:sp>
      <p:sp>
        <p:nvSpPr>
          <p:cNvPr id="5" name="Rectangle 13"/>
          <p:cNvSpPr>
            <a:spLocks noGrp="1" noChangeArrowheads="1"/>
          </p:cNvSpPr>
          <p:nvPr>
            <p:ph type="sldNum" sz="quarter" idx="12"/>
          </p:nvPr>
        </p:nvSpPr>
        <p:spPr>
          <a:ln/>
        </p:spPr>
        <p:txBody>
          <a:bodyPr/>
          <a:lstStyle>
            <a:lvl1pPr>
              <a:defRPr/>
            </a:lvl1pPr>
          </a:lstStyle>
          <a:p>
            <a:pPr>
              <a:defRPr/>
            </a:pPr>
            <a:fld id="{63A59481-CBAE-432F-9C18-AF5FB14C53F7}" type="slidenum">
              <a:rPr lang="zh-CN" altLang="en-US"/>
              <a:pPr>
                <a:defRPr/>
              </a:pPr>
              <a:t>‹#›</a:t>
            </a:fld>
            <a:endParaRPr lang="en-US" altLang="zh-CN"/>
          </a:p>
        </p:txBody>
      </p:sp>
    </p:spTree>
    <p:extLst>
      <p:ext uri="{BB962C8B-B14F-4D97-AF65-F5344CB8AC3E}">
        <p14:creationId xmlns:p14="http://schemas.microsoft.com/office/powerpoint/2010/main" val="2268408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fld id="{ED5A3AA7-044A-46EF-845F-56DB0F13F210}" type="datetime8">
              <a:rPr lang="zh-CN" altLang="en-US"/>
              <a:pPr>
                <a:defRPr/>
              </a:pPr>
              <a:t>2023年4月25日10时4分</a:t>
            </a:fld>
            <a:endParaRPr lang="zh-CN" altLang="zh-CN"/>
          </a:p>
        </p:txBody>
      </p:sp>
      <p:sp>
        <p:nvSpPr>
          <p:cNvPr id="3" name="Rectangle 12"/>
          <p:cNvSpPr>
            <a:spLocks noGrp="1" noChangeArrowheads="1"/>
          </p:cNvSpPr>
          <p:nvPr>
            <p:ph type="ftr" sz="quarter" idx="11"/>
          </p:nvPr>
        </p:nvSpPr>
        <p:spPr>
          <a:ln/>
        </p:spPr>
        <p:txBody>
          <a:bodyPr/>
          <a:lstStyle>
            <a:lvl1pPr>
              <a:defRPr/>
            </a:lvl1pPr>
          </a:lstStyle>
          <a:p>
            <a:pPr>
              <a:defRPr/>
            </a:pPr>
            <a:r>
              <a:rPr lang="zh-CN" altLang="en-US"/>
              <a:t>陈立军</a:t>
            </a:r>
            <a:endParaRPr lang="en-US" altLang="zh-CN"/>
          </a:p>
        </p:txBody>
      </p:sp>
      <p:sp>
        <p:nvSpPr>
          <p:cNvPr id="4" name="Rectangle 13"/>
          <p:cNvSpPr>
            <a:spLocks noGrp="1" noChangeArrowheads="1"/>
          </p:cNvSpPr>
          <p:nvPr>
            <p:ph type="sldNum" sz="quarter" idx="12"/>
          </p:nvPr>
        </p:nvSpPr>
        <p:spPr>
          <a:ln/>
        </p:spPr>
        <p:txBody>
          <a:bodyPr/>
          <a:lstStyle>
            <a:lvl1pPr>
              <a:defRPr/>
            </a:lvl1pPr>
          </a:lstStyle>
          <a:p>
            <a:pPr>
              <a:defRPr/>
            </a:pPr>
            <a:fld id="{10F4CE98-0784-42F6-86A6-44CEC324D2F4}" type="slidenum">
              <a:rPr lang="zh-CN" altLang="en-US"/>
              <a:pPr>
                <a:defRPr/>
              </a:pPr>
              <a:t>‹#›</a:t>
            </a:fld>
            <a:endParaRPr lang="en-US" altLang="zh-CN"/>
          </a:p>
        </p:txBody>
      </p:sp>
    </p:spTree>
    <p:extLst>
      <p:ext uri="{BB962C8B-B14F-4D97-AF65-F5344CB8AC3E}">
        <p14:creationId xmlns:p14="http://schemas.microsoft.com/office/powerpoint/2010/main" val="2218880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fld id="{63D0ADD4-EFA2-42AD-B838-7856D70BC5C3}" type="datetime8">
              <a:rPr lang="zh-CN" altLang="en-US"/>
              <a:pPr>
                <a:defRPr/>
              </a:pPr>
              <a:t>2023年4月25日10时4分</a:t>
            </a:fld>
            <a:endParaRPr lang="zh-CN" altLang="zh-CN"/>
          </a:p>
        </p:txBody>
      </p:sp>
      <p:sp>
        <p:nvSpPr>
          <p:cNvPr id="6" name="Rectangle 12"/>
          <p:cNvSpPr>
            <a:spLocks noGrp="1" noChangeArrowheads="1"/>
          </p:cNvSpPr>
          <p:nvPr>
            <p:ph type="ftr" sz="quarter" idx="11"/>
          </p:nvPr>
        </p:nvSpPr>
        <p:spPr>
          <a:ln/>
        </p:spPr>
        <p:txBody>
          <a:bodyPr/>
          <a:lstStyle>
            <a:lvl1pPr>
              <a:defRPr/>
            </a:lvl1pPr>
          </a:lstStyle>
          <a:p>
            <a:pPr>
              <a:defRPr/>
            </a:pPr>
            <a:r>
              <a:rPr lang="zh-CN" altLang="en-US"/>
              <a:t>陈立军</a:t>
            </a: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2BD51802-0C49-402D-A958-AA67EAC4E4A4}" type="slidenum">
              <a:rPr lang="zh-CN" altLang="en-US"/>
              <a:pPr>
                <a:defRPr/>
              </a:pPr>
              <a:t>‹#›</a:t>
            </a:fld>
            <a:endParaRPr lang="en-US" altLang="zh-CN"/>
          </a:p>
        </p:txBody>
      </p:sp>
    </p:spTree>
    <p:extLst>
      <p:ext uri="{BB962C8B-B14F-4D97-AF65-F5344CB8AC3E}">
        <p14:creationId xmlns:p14="http://schemas.microsoft.com/office/powerpoint/2010/main" val="3998210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fld id="{DCC1BC65-D5B7-432B-B7DE-5BD6FBC9A24A}" type="datetime8">
              <a:rPr lang="zh-CN" altLang="en-US"/>
              <a:pPr>
                <a:defRPr/>
              </a:pPr>
              <a:t>2023年4月25日10时4分</a:t>
            </a:fld>
            <a:endParaRPr lang="zh-CN" altLang="zh-CN"/>
          </a:p>
        </p:txBody>
      </p:sp>
      <p:sp>
        <p:nvSpPr>
          <p:cNvPr id="6" name="Rectangle 12"/>
          <p:cNvSpPr>
            <a:spLocks noGrp="1" noChangeArrowheads="1"/>
          </p:cNvSpPr>
          <p:nvPr>
            <p:ph type="ftr" sz="quarter" idx="11"/>
          </p:nvPr>
        </p:nvSpPr>
        <p:spPr>
          <a:ln/>
        </p:spPr>
        <p:txBody>
          <a:bodyPr/>
          <a:lstStyle>
            <a:lvl1pPr>
              <a:defRPr/>
            </a:lvl1pPr>
          </a:lstStyle>
          <a:p>
            <a:pPr>
              <a:defRPr/>
            </a:pPr>
            <a:r>
              <a:rPr lang="zh-CN" altLang="en-US"/>
              <a:t>陈立军</a:t>
            </a: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73CBBD63-1FA3-42FF-85DF-AF98BE5C1850}" type="slidenum">
              <a:rPr lang="zh-CN" altLang="en-US"/>
              <a:pPr>
                <a:defRPr/>
              </a:pPr>
              <a:t>‹#›</a:t>
            </a:fld>
            <a:endParaRPr lang="en-US" altLang="zh-CN"/>
          </a:p>
        </p:txBody>
      </p:sp>
    </p:spTree>
    <p:extLst>
      <p:ext uri="{BB962C8B-B14F-4D97-AF65-F5344CB8AC3E}">
        <p14:creationId xmlns:p14="http://schemas.microsoft.com/office/powerpoint/2010/main" val="1919716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ChangeArrowheads="1"/>
          </p:cNvSpPr>
          <p:nvPr/>
        </p:nvSpPr>
        <p:spPr bwMode="ltGray">
          <a:xfrm>
            <a:off x="556684" y="314326"/>
            <a:ext cx="584200" cy="474663"/>
          </a:xfrm>
          <a:prstGeom prst="rect">
            <a:avLst/>
          </a:prstGeom>
          <a:solidFill>
            <a:schemeClr val="accent2"/>
          </a:solidFill>
          <a:ln w="9525">
            <a:noFill/>
            <a:miter lim="800000"/>
            <a:headEnd/>
            <a:tailEnd/>
          </a:ln>
          <a:effectLst/>
        </p:spPr>
        <p:txBody>
          <a:bodyPr wrap="none" anchor="ctr"/>
          <a:lstStyle/>
          <a:p>
            <a:pPr>
              <a:lnSpc>
                <a:spcPct val="100000"/>
              </a:lnSpc>
              <a:spcBef>
                <a:spcPct val="0"/>
              </a:spcBef>
              <a:buClrTx/>
              <a:buSzTx/>
              <a:buFontTx/>
              <a:buNone/>
              <a:defRPr/>
            </a:pPr>
            <a:endParaRPr lang="zh-CN" altLang="en-US" sz="1800"/>
          </a:p>
        </p:txBody>
      </p:sp>
      <p:sp>
        <p:nvSpPr>
          <p:cNvPr id="5123" name="Rectangle 3"/>
          <p:cNvSpPr>
            <a:spLocks noChangeArrowheads="1"/>
          </p:cNvSpPr>
          <p:nvPr/>
        </p:nvSpPr>
        <p:spPr bwMode="ltGray">
          <a:xfrm>
            <a:off x="1066801" y="314326"/>
            <a:ext cx="438151"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nSpc>
                <a:spcPct val="100000"/>
              </a:lnSpc>
              <a:spcBef>
                <a:spcPct val="0"/>
              </a:spcBef>
              <a:buClrTx/>
              <a:buSzTx/>
              <a:buFontTx/>
              <a:buNone/>
              <a:defRPr/>
            </a:pPr>
            <a:endParaRPr lang="zh-CN" altLang="en-US" sz="1800"/>
          </a:p>
        </p:txBody>
      </p:sp>
      <p:sp>
        <p:nvSpPr>
          <p:cNvPr id="5124" name="Rectangle 4"/>
          <p:cNvSpPr>
            <a:spLocks noChangeArrowheads="1"/>
          </p:cNvSpPr>
          <p:nvPr/>
        </p:nvSpPr>
        <p:spPr bwMode="ltGray">
          <a:xfrm>
            <a:off x="721785" y="736600"/>
            <a:ext cx="563033" cy="474663"/>
          </a:xfrm>
          <a:prstGeom prst="rect">
            <a:avLst/>
          </a:prstGeom>
          <a:solidFill>
            <a:schemeClr val="folHlink"/>
          </a:solidFill>
          <a:ln w="9525">
            <a:noFill/>
            <a:miter lim="800000"/>
            <a:headEnd/>
            <a:tailEnd/>
          </a:ln>
          <a:effectLst/>
        </p:spPr>
        <p:txBody>
          <a:bodyPr wrap="none" anchor="ctr"/>
          <a:lstStyle/>
          <a:p>
            <a:pPr>
              <a:lnSpc>
                <a:spcPct val="100000"/>
              </a:lnSpc>
              <a:spcBef>
                <a:spcPct val="0"/>
              </a:spcBef>
              <a:buClrTx/>
              <a:buSzTx/>
              <a:buFontTx/>
              <a:buNone/>
              <a:defRPr/>
            </a:pPr>
            <a:endParaRPr lang="zh-CN" altLang="en-US" sz="1800"/>
          </a:p>
        </p:txBody>
      </p:sp>
      <p:sp>
        <p:nvSpPr>
          <p:cNvPr id="5125" name="Rectangle 5"/>
          <p:cNvSpPr>
            <a:spLocks noChangeArrowheads="1"/>
          </p:cNvSpPr>
          <p:nvPr/>
        </p:nvSpPr>
        <p:spPr bwMode="ltGray">
          <a:xfrm>
            <a:off x="1214967" y="736600"/>
            <a:ext cx="491067"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nSpc>
                <a:spcPct val="100000"/>
              </a:lnSpc>
              <a:spcBef>
                <a:spcPct val="0"/>
              </a:spcBef>
              <a:buClrTx/>
              <a:buSzTx/>
              <a:buFontTx/>
              <a:buNone/>
              <a:defRPr/>
            </a:pPr>
            <a:endParaRPr lang="zh-CN" altLang="en-US" sz="1800"/>
          </a:p>
        </p:txBody>
      </p:sp>
      <p:sp>
        <p:nvSpPr>
          <p:cNvPr id="5126" name="Rectangle 6"/>
          <p:cNvSpPr>
            <a:spLocks noChangeArrowheads="1"/>
          </p:cNvSpPr>
          <p:nvPr/>
        </p:nvSpPr>
        <p:spPr bwMode="ltGray">
          <a:xfrm>
            <a:off x="169333" y="919164"/>
            <a:ext cx="747184"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nSpc>
                <a:spcPct val="100000"/>
              </a:lnSpc>
              <a:spcBef>
                <a:spcPct val="0"/>
              </a:spcBef>
              <a:buClrTx/>
              <a:buSzTx/>
              <a:buFontTx/>
              <a:buNone/>
              <a:defRPr/>
            </a:pPr>
            <a:endParaRPr lang="zh-CN" altLang="en-US" sz="1800"/>
          </a:p>
        </p:txBody>
      </p:sp>
      <p:sp>
        <p:nvSpPr>
          <p:cNvPr id="5127" name="Rectangle 7"/>
          <p:cNvSpPr>
            <a:spLocks noChangeArrowheads="1"/>
          </p:cNvSpPr>
          <p:nvPr/>
        </p:nvSpPr>
        <p:spPr bwMode="gray">
          <a:xfrm>
            <a:off x="1016000" y="206376"/>
            <a:ext cx="42333" cy="1052513"/>
          </a:xfrm>
          <a:prstGeom prst="rect">
            <a:avLst/>
          </a:prstGeom>
          <a:solidFill>
            <a:schemeClr val="bg2"/>
          </a:solidFill>
          <a:ln w="9525">
            <a:noFill/>
            <a:miter lim="800000"/>
            <a:headEnd/>
            <a:tailEnd/>
          </a:ln>
          <a:effectLst/>
        </p:spPr>
        <p:txBody>
          <a:bodyPr wrap="none" anchor="ctr"/>
          <a:lstStyle/>
          <a:p>
            <a:pPr>
              <a:lnSpc>
                <a:spcPct val="100000"/>
              </a:lnSpc>
              <a:spcBef>
                <a:spcPct val="0"/>
              </a:spcBef>
              <a:buClrTx/>
              <a:buSzTx/>
              <a:buFontTx/>
              <a:buNone/>
              <a:defRPr/>
            </a:pPr>
            <a:endParaRPr lang="zh-CN" altLang="en-US" sz="1800"/>
          </a:p>
        </p:txBody>
      </p:sp>
      <p:sp>
        <p:nvSpPr>
          <p:cNvPr id="5128" name="Rectangle 8"/>
          <p:cNvSpPr>
            <a:spLocks noChangeArrowheads="1"/>
          </p:cNvSpPr>
          <p:nvPr/>
        </p:nvSpPr>
        <p:spPr bwMode="gray">
          <a:xfrm>
            <a:off x="590551" y="996950"/>
            <a:ext cx="10968567"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nSpc>
                <a:spcPct val="100000"/>
              </a:lnSpc>
              <a:spcBef>
                <a:spcPct val="0"/>
              </a:spcBef>
              <a:buClrTx/>
              <a:buSzTx/>
              <a:buFontTx/>
              <a:buNone/>
              <a:defRPr/>
            </a:pPr>
            <a:endParaRPr lang="zh-CN" altLang="en-US" sz="1800"/>
          </a:p>
        </p:txBody>
      </p:sp>
      <p:sp>
        <p:nvSpPr>
          <p:cNvPr id="2057" name="Rectangle 9"/>
          <p:cNvSpPr>
            <a:spLocks noGrp="1" noChangeArrowheads="1"/>
          </p:cNvSpPr>
          <p:nvPr>
            <p:ph type="title"/>
          </p:nvPr>
        </p:nvSpPr>
        <p:spPr bwMode="auto">
          <a:xfrm>
            <a:off x="914400" y="150814"/>
            <a:ext cx="10390717" cy="75247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2058" name="Rectangle 10"/>
          <p:cNvSpPr>
            <a:spLocks noGrp="1" noChangeArrowheads="1"/>
          </p:cNvSpPr>
          <p:nvPr>
            <p:ph type="body" idx="1"/>
          </p:nvPr>
        </p:nvSpPr>
        <p:spPr bwMode="auto">
          <a:xfrm>
            <a:off x="304800" y="1196976"/>
            <a:ext cx="11635317" cy="5432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131" name="Rectangle 11"/>
          <p:cNvSpPr>
            <a:spLocks noGrp="1" noChangeArrowheads="1"/>
          </p:cNvSpPr>
          <p:nvPr>
            <p:ph type="dt" sz="half" idx="2"/>
          </p:nvPr>
        </p:nvSpPr>
        <p:spPr bwMode="auto">
          <a:xfrm>
            <a:off x="46567" y="6453188"/>
            <a:ext cx="2944284" cy="3286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spcBef>
                <a:spcPct val="0"/>
              </a:spcBef>
              <a:buClrTx/>
              <a:buSzTx/>
              <a:buFontTx/>
              <a:buNone/>
              <a:defRPr kumimoji="0" sz="1400"/>
            </a:lvl1pPr>
          </a:lstStyle>
          <a:p>
            <a:pPr>
              <a:defRPr/>
            </a:pPr>
            <a:fld id="{26E66555-249F-4641-9C09-BC377E64F282}" type="datetime8">
              <a:rPr lang="zh-CN" altLang="en-US"/>
              <a:pPr>
                <a:defRPr/>
              </a:pPr>
              <a:t>2023年4月25日10时4分</a:t>
            </a:fld>
            <a:endParaRPr lang="zh-CN" altLang="zh-CN"/>
          </a:p>
        </p:txBody>
      </p:sp>
      <p:sp>
        <p:nvSpPr>
          <p:cNvPr id="5132" name="Rectangle 12"/>
          <p:cNvSpPr>
            <a:spLocks noGrp="1" noChangeArrowheads="1"/>
          </p:cNvSpPr>
          <p:nvPr>
            <p:ph type="ftr" sz="quarter" idx="3"/>
          </p:nvPr>
        </p:nvSpPr>
        <p:spPr bwMode="auto">
          <a:xfrm>
            <a:off x="4470400" y="6324600"/>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ClrTx/>
              <a:buSzTx/>
              <a:buFontTx/>
              <a:buNone/>
              <a:defRPr kumimoji="0" sz="1400"/>
            </a:lvl1pPr>
          </a:lstStyle>
          <a:p>
            <a:pPr>
              <a:defRPr/>
            </a:pPr>
            <a:r>
              <a:rPr lang="zh-CN" altLang="en-US"/>
              <a:t>陈立军</a:t>
            </a:r>
            <a:endParaRPr lang="en-US" altLang="zh-CN"/>
          </a:p>
        </p:txBody>
      </p:sp>
      <p:sp>
        <p:nvSpPr>
          <p:cNvPr id="5133" name="Rectangle 13"/>
          <p:cNvSpPr>
            <a:spLocks noGrp="1" noChangeArrowheads="1"/>
          </p:cNvSpPr>
          <p:nvPr>
            <p:ph type="sldNum" sz="quarter" idx="4"/>
          </p:nvPr>
        </p:nvSpPr>
        <p:spPr bwMode="auto">
          <a:xfrm>
            <a:off x="9042400" y="63246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ClrTx/>
              <a:buSzTx/>
              <a:buFontTx/>
              <a:buNone/>
              <a:defRPr kumimoji="0" sz="1400"/>
            </a:lvl1pPr>
          </a:lstStyle>
          <a:p>
            <a:pPr>
              <a:defRPr/>
            </a:pPr>
            <a:fld id="{1A1A38E4-F4C3-44B1-A7A4-0A42EC0B256A}" type="slidenum">
              <a:rPr lang="zh-CN" altLang="en-US"/>
              <a:pPr>
                <a:defRPr/>
              </a:pPr>
              <a:t>‹#›</a:t>
            </a:fld>
            <a:endParaRPr lang="en-US" altLang="zh-CN"/>
          </a:p>
        </p:txBody>
      </p:sp>
    </p:spTree>
    <p:extLst>
      <p:ext uri="{BB962C8B-B14F-4D97-AF65-F5344CB8AC3E}">
        <p14:creationId xmlns:p14="http://schemas.microsoft.com/office/powerpoint/2010/main" val="36813232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ahoma" pitchFamily="34" charset="0"/>
          <a:ea typeface="隶书" pitchFamily="49" charset="-122"/>
        </a:defRPr>
      </a:lvl2pPr>
      <a:lvl3pPr algn="ctr" rtl="0" eaLnBrk="0" fontAlgn="base" hangingPunct="0">
        <a:spcBef>
          <a:spcPct val="0"/>
        </a:spcBef>
        <a:spcAft>
          <a:spcPct val="0"/>
        </a:spcAft>
        <a:defRPr kumimoji="1" sz="4400">
          <a:solidFill>
            <a:schemeClr val="tx2"/>
          </a:solidFill>
          <a:latin typeface="Tahoma" pitchFamily="34" charset="0"/>
          <a:ea typeface="隶书" pitchFamily="49" charset="-122"/>
        </a:defRPr>
      </a:lvl3pPr>
      <a:lvl4pPr algn="ctr" rtl="0" eaLnBrk="0" fontAlgn="base" hangingPunct="0">
        <a:spcBef>
          <a:spcPct val="0"/>
        </a:spcBef>
        <a:spcAft>
          <a:spcPct val="0"/>
        </a:spcAft>
        <a:defRPr kumimoji="1" sz="4400">
          <a:solidFill>
            <a:schemeClr val="tx2"/>
          </a:solidFill>
          <a:latin typeface="Tahoma" pitchFamily="34" charset="0"/>
          <a:ea typeface="隶书" pitchFamily="49" charset="-122"/>
        </a:defRPr>
      </a:lvl4pPr>
      <a:lvl5pPr algn="ctr" rtl="0" eaLnBrk="0" fontAlgn="base" hangingPunct="0">
        <a:spcBef>
          <a:spcPct val="0"/>
        </a:spcBef>
        <a:spcAft>
          <a:spcPct val="0"/>
        </a:spcAft>
        <a:defRPr kumimoji="1" sz="4400">
          <a:solidFill>
            <a:schemeClr val="tx2"/>
          </a:solidFill>
          <a:latin typeface="Tahoma" pitchFamily="34" charset="0"/>
          <a:ea typeface="隶书" pitchFamily="49" charset="-122"/>
        </a:defRPr>
      </a:lvl5pPr>
      <a:lvl6pPr marL="457200" algn="ctr" rtl="0" fontAlgn="base">
        <a:spcBef>
          <a:spcPct val="0"/>
        </a:spcBef>
        <a:spcAft>
          <a:spcPct val="0"/>
        </a:spcAft>
        <a:defRPr kumimoji="1" sz="4400">
          <a:solidFill>
            <a:schemeClr val="tx2"/>
          </a:solidFill>
          <a:latin typeface="Tahoma" pitchFamily="34" charset="0"/>
          <a:ea typeface="隶书" pitchFamily="49" charset="-122"/>
        </a:defRPr>
      </a:lvl6pPr>
      <a:lvl7pPr marL="914400" algn="ctr" rtl="0" fontAlgn="base">
        <a:spcBef>
          <a:spcPct val="0"/>
        </a:spcBef>
        <a:spcAft>
          <a:spcPct val="0"/>
        </a:spcAft>
        <a:defRPr kumimoji="1" sz="4400">
          <a:solidFill>
            <a:schemeClr val="tx2"/>
          </a:solidFill>
          <a:latin typeface="Tahoma" pitchFamily="34" charset="0"/>
          <a:ea typeface="隶书" pitchFamily="49" charset="-122"/>
        </a:defRPr>
      </a:lvl7pPr>
      <a:lvl8pPr marL="1371600" algn="ctr" rtl="0" fontAlgn="base">
        <a:spcBef>
          <a:spcPct val="0"/>
        </a:spcBef>
        <a:spcAft>
          <a:spcPct val="0"/>
        </a:spcAft>
        <a:defRPr kumimoji="1" sz="4400">
          <a:solidFill>
            <a:schemeClr val="tx2"/>
          </a:solidFill>
          <a:latin typeface="Tahoma" pitchFamily="34" charset="0"/>
          <a:ea typeface="隶书" pitchFamily="49" charset="-122"/>
        </a:defRPr>
      </a:lvl8pPr>
      <a:lvl9pPr marL="1828800" algn="ctr" rtl="0" fontAlgn="base">
        <a:spcBef>
          <a:spcPct val="0"/>
        </a:spcBef>
        <a:spcAft>
          <a:spcPct val="0"/>
        </a:spcAft>
        <a:defRPr kumimoji="1" sz="4400">
          <a:solidFill>
            <a:schemeClr val="tx2"/>
          </a:solidFill>
          <a:latin typeface="Tahoma" pitchFamily="34" charset="0"/>
          <a:ea typeface="隶书" pitchFamily="49" charset="-122"/>
        </a:defRPr>
      </a:lvl9pPr>
    </p:titleStyle>
    <p:bodyStyle>
      <a:lvl1pPr marL="342900" indent="-342900" algn="just" rtl="0" eaLnBrk="0" fontAlgn="base" hangingPunct="0">
        <a:spcBef>
          <a:spcPct val="20000"/>
        </a:spcBef>
        <a:spcAft>
          <a:spcPct val="0"/>
        </a:spcAft>
        <a:buClr>
          <a:schemeClr val="folHlink"/>
        </a:buClr>
        <a:buSzPct val="60000"/>
        <a:buFont typeface="Wingdings" pitchFamily="2" charset="2"/>
        <a:buChar char="n"/>
        <a:defRPr kumimoji="1" sz="3200">
          <a:solidFill>
            <a:schemeClr val="folHlink"/>
          </a:solidFill>
          <a:latin typeface="+mn-lt"/>
          <a:ea typeface="+mn-ea"/>
          <a:cs typeface="+mn-cs"/>
        </a:defRPr>
      </a:lvl1pPr>
      <a:lvl2pPr marL="742950" indent="-285750" algn="just" rtl="0" eaLnBrk="0" fontAlgn="base" hangingPunct="0">
        <a:spcBef>
          <a:spcPct val="20000"/>
        </a:spcBef>
        <a:spcAft>
          <a:spcPct val="0"/>
        </a:spcAft>
        <a:buClr>
          <a:schemeClr val="hlink"/>
        </a:buClr>
        <a:buSzPct val="55000"/>
        <a:buFont typeface="Wingdings" pitchFamily="2" charset="2"/>
        <a:buChar char="n"/>
        <a:defRPr kumimoji="1" sz="2800">
          <a:solidFill>
            <a:srgbClr val="660066"/>
          </a:solidFill>
          <a:latin typeface="+mn-lt"/>
          <a:ea typeface="华文新魏" pitchFamily="2" charset="-122"/>
        </a:defRPr>
      </a:lvl2pPr>
      <a:lvl3pPr marL="1143000" indent="-228600" algn="just" rtl="0" eaLnBrk="0" fontAlgn="base" hangingPunct="0">
        <a:spcBef>
          <a:spcPct val="20000"/>
        </a:spcBef>
        <a:spcAft>
          <a:spcPct val="0"/>
        </a:spcAft>
        <a:buClr>
          <a:schemeClr val="folHlink"/>
        </a:buClr>
        <a:buSzPct val="50000"/>
        <a:buFont typeface="Wingdings" pitchFamily="2" charset="2"/>
        <a:buChar char="n"/>
        <a:defRPr kumimoji="1" sz="2400">
          <a:solidFill>
            <a:srgbClr val="6600CC"/>
          </a:solidFill>
          <a:latin typeface="+mn-lt"/>
          <a:ea typeface="华文新魏" pitchFamily="2" charset="-122"/>
        </a:defRPr>
      </a:lvl3pPr>
      <a:lvl4pPr marL="1600200" indent="-228600" algn="just"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华文新魏" pitchFamily="2" charset="-122"/>
        </a:defRPr>
      </a:lvl4pPr>
      <a:lvl5pPr marL="2057400" indent="-228600" algn="just"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5pPr>
      <a:lvl6pPr marL="25146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6pPr>
      <a:lvl7pPr marL="29718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7pPr>
      <a:lvl8pPr marL="34290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8pPr>
      <a:lvl9pPr marL="38862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joinquant.com/data/dict/alpha191#alpha%E8%8E%B7%E5%8F%96%E5%85%A8%E9%83%A8%E5%9B%A0%E5%AD%90%E5%80%BC"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zhuanlan.zhihu.com/p/28440433"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实习三：非关系数据</a:t>
            </a:r>
          </a:p>
        </p:txBody>
      </p:sp>
      <p:sp>
        <p:nvSpPr>
          <p:cNvPr id="4" name="Rectangle 1"/>
          <p:cNvSpPr>
            <a:spLocks noGrp="1" noChangeArrowheads="1"/>
          </p:cNvSpPr>
          <p:nvPr>
            <p:ph idx="1"/>
          </p:nvPr>
        </p:nvSpPr>
        <p:spPr bwMode="auto">
          <a:xfrm>
            <a:off x="464128" y="1485025"/>
            <a:ext cx="11263744" cy="3597716"/>
          </a:xfrm>
          <a:prstGeom prst="rect">
            <a:avLst/>
          </a:prstGeom>
          <a:solidFill>
            <a:srgbClr val="F4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algn="l" eaLnBrk="0" hangingPunct="0">
              <a:spcBef>
                <a:spcPct val="0"/>
              </a:spcBef>
              <a:defRPr>
                <a:solidFill>
                  <a:schemeClr val="tx1"/>
                </a:solidFill>
                <a:latin typeface="Arial" panose="020B0604020202020204" pitchFamily="34" charset="0"/>
              </a:defRPr>
            </a:lvl1pPr>
            <a:lvl2pPr algn="l" eaLnBrk="0" hangingPunct="0">
              <a:spcBef>
                <a:spcPct val="0"/>
              </a:spcBef>
              <a:defRPr>
                <a:solidFill>
                  <a:schemeClr val="tx1"/>
                </a:solidFill>
                <a:latin typeface="Arial" panose="020B0604020202020204" pitchFamily="34" charset="0"/>
              </a:defRPr>
            </a:lvl2pPr>
            <a:lvl3pPr algn="l" eaLnBrk="0" hangingPunct="0">
              <a:spcBef>
                <a:spcPct val="0"/>
              </a:spcBef>
              <a:defRPr>
                <a:solidFill>
                  <a:schemeClr val="tx1"/>
                </a:solidFill>
                <a:latin typeface="Arial" panose="020B0604020202020204" pitchFamily="34" charset="0"/>
              </a:defRPr>
            </a:lvl3pPr>
            <a:lvl4pPr algn="l" eaLnBrk="0" hangingPunct="0">
              <a:spcBef>
                <a:spcPct val="0"/>
              </a:spcBef>
              <a:defRPr>
                <a:solidFill>
                  <a:schemeClr val="tx1"/>
                </a:solidFill>
                <a:latin typeface="Arial" panose="020B0604020202020204" pitchFamily="34" charset="0"/>
              </a:defRPr>
            </a:lvl4pPr>
            <a:lvl5pPr algn="l"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lgn="just">
              <a:lnSpc>
                <a:spcPct val="150000"/>
              </a:lnSpc>
              <a:buClr>
                <a:srgbClr val="FF0000"/>
              </a:buClr>
              <a:buSzPct val="100000"/>
              <a:buNone/>
            </a:pPr>
            <a:r>
              <a:rPr lang="zh-CN" altLang="en-US" dirty="0">
                <a:solidFill>
                  <a:srgbClr val="6600CC"/>
                </a:solidFill>
              </a:rPr>
              <a:t>本次实习的目标是请同学们掌握一些典型的非关系数据类型在关系数据库中的处理手段。主要包括如下几方面的练习：</a:t>
            </a:r>
            <a:endParaRPr lang="en-US" altLang="zh-CN" dirty="0">
              <a:solidFill>
                <a:srgbClr val="6600CC"/>
              </a:solidFill>
            </a:endParaRPr>
          </a:p>
          <a:p>
            <a:pPr marL="0" indent="0" algn="just">
              <a:lnSpc>
                <a:spcPct val="150000"/>
              </a:lnSpc>
              <a:buClr>
                <a:srgbClr val="FF0000"/>
              </a:buClr>
              <a:buSzPct val="100000"/>
              <a:buNone/>
            </a:pPr>
            <a:r>
              <a:rPr lang="en-US" altLang="zh-CN" dirty="0">
                <a:solidFill>
                  <a:srgbClr val="6600CC"/>
                </a:solidFill>
              </a:rPr>
              <a:t>1</a:t>
            </a:r>
            <a:r>
              <a:rPr lang="zh-CN" altLang="en-US" dirty="0">
                <a:solidFill>
                  <a:srgbClr val="6600CC"/>
                </a:solidFill>
              </a:rPr>
              <a:t>、时序数据的窗口查询</a:t>
            </a:r>
            <a:endParaRPr lang="en-US" altLang="zh-CN" dirty="0">
              <a:solidFill>
                <a:srgbClr val="6600CC"/>
              </a:solidFill>
            </a:endParaRPr>
          </a:p>
          <a:p>
            <a:pPr marL="0" indent="0" algn="just">
              <a:lnSpc>
                <a:spcPct val="150000"/>
              </a:lnSpc>
              <a:buClr>
                <a:srgbClr val="FF0000"/>
              </a:buClr>
              <a:buSzPct val="100000"/>
              <a:buNone/>
            </a:pPr>
            <a:r>
              <a:rPr lang="en-US" altLang="zh-CN" dirty="0">
                <a:solidFill>
                  <a:srgbClr val="6600CC"/>
                </a:solidFill>
              </a:rPr>
              <a:t>2</a:t>
            </a:r>
            <a:r>
              <a:rPr lang="zh-CN" altLang="en-US" dirty="0">
                <a:solidFill>
                  <a:srgbClr val="6600CC"/>
                </a:solidFill>
              </a:rPr>
              <a:t>、使用递归查询生成层次结构</a:t>
            </a:r>
            <a:endParaRPr lang="en-US" altLang="zh-CN" dirty="0">
              <a:solidFill>
                <a:srgbClr val="6600CC"/>
              </a:solidFill>
            </a:endParaRPr>
          </a:p>
          <a:p>
            <a:pPr marL="0" indent="0" algn="just">
              <a:lnSpc>
                <a:spcPct val="150000"/>
              </a:lnSpc>
              <a:buClr>
                <a:srgbClr val="FF0000"/>
              </a:buClr>
              <a:buSzPct val="100000"/>
              <a:buNone/>
            </a:pPr>
            <a:r>
              <a:rPr lang="en-US" altLang="zh-CN" dirty="0">
                <a:solidFill>
                  <a:srgbClr val="6600CC"/>
                </a:solidFill>
              </a:rPr>
              <a:t>2</a:t>
            </a:r>
            <a:r>
              <a:rPr lang="zh-CN" altLang="en-US" dirty="0">
                <a:solidFill>
                  <a:srgbClr val="6600CC"/>
                </a:solidFill>
              </a:rPr>
              <a:t>、</a:t>
            </a:r>
            <a:r>
              <a:rPr lang="en-US" altLang="zh-CN" dirty="0">
                <a:solidFill>
                  <a:srgbClr val="6600CC"/>
                </a:solidFill>
              </a:rPr>
              <a:t>JSON</a:t>
            </a:r>
            <a:r>
              <a:rPr lang="zh-CN" altLang="en-US" dirty="0">
                <a:solidFill>
                  <a:srgbClr val="6600CC"/>
                </a:solidFill>
              </a:rPr>
              <a:t>数据的基本操作：和关系表的导入导出和基本查询</a:t>
            </a:r>
          </a:p>
        </p:txBody>
      </p:sp>
    </p:spTree>
    <p:extLst>
      <p:ext uri="{BB962C8B-B14F-4D97-AF65-F5344CB8AC3E}">
        <p14:creationId xmlns:p14="http://schemas.microsoft.com/office/powerpoint/2010/main" val="268875493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6C4735-10C1-4FE0-9F65-FFDF5B057D49}"/>
              </a:ext>
            </a:extLst>
          </p:cNvPr>
          <p:cNvSpPr>
            <a:spLocks noGrp="1"/>
          </p:cNvSpPr>
          <p:nvPr>
            <p:ph type="title"/>
          </p:nvPr>
        </p:nvSpPr>
        <p:spPr/>
        <p:txBody>
          <a:bodyPr/>
          <a:lstStyle/>
          <a:p>
            <a:r>
              <a:rPr lang="zh-CN" altLang="en-US" dirty="0"/>
              <a:t>练习一：窗口函数</a:t>
            </a:r>
          </a:p>
        </p:txBody>
      </p:sp>
      <p:sp>
        <p:nvSpPr>
          <p:cNvPr id="4" name="Rectangle 1">
            <a:extLst>
              <a:ext uri="{FF2B5EF4-FFF2-40B4-BE49-F238E27FC236}">
                <a16:creationId xmlns:a16="http://schemas.microsoft.com/office/drawing/2014/main" id="{8ABA3F7D-82DC-40F8-9B9A-92779819D489}"/>
              </a:ext>
            </a:extLst>
          </p:cNvPr>
          <p:cNvSpPr>
            <a:spLocks noGrp="1" noChangeArrowheads="1"/>
          </p:cNvSpPr>
          <p:nvPr>
            <p:ph idx="1"/>
          </p:nvPr>
        </p:nvSpPr>
        <p:spPr bwMode="auto">
          <a:xfrm>
            <a:off x="260808" y="1097729"/>
            <a:ext cx="11670384" cy="5471498"/>
          </a:xfrm>
          <a:prstGeom prst="rect">
            <a:avLst/>
          </a:prstGeom>
          <a:solidFill>
            <a:srgbClr val="F4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algn="l" eaLnBrk="0" hangingPunct="0">
              <a:spcBef>
                <a:spcPct val="0"/>
              </a:spcBef>
              <a:defRPr>
                <a:solidFill>
                  <a:schemeClr val="tx1"/>
                </a:solidFill>
                <a:latin typeface="Arial" panose="020B0604020202020204" pitchFamily="34" charset="0"/>
              </a:defRPr>
            </a:lvl1pPr>
            <a:lvl2pPr algn="l" eaLnBrk="0" hangingPunct="0">
              <a:spcBef>
                <a:spcPct val="0"/>
              </a:spcBef>
              <a:defRPr>
                <a:solidFill>
                  <a:schemeClr val="tx1"/>
                </a:solidFill>
                <a:latin typeface="Arial" panose="020B0604020202020204" pitchFamily="34" charset="0"/>
              </a:defRPr>
            </a:lvl2pPr>
            <a:lvl3pPr algn="l" eaLnBrk="0" hangingPunct="0">
              <a:spcBef>
                <a:spcPct val="0"/>
              </a:spcBef>
              <a:defRPr>
                <a:solidFill>
                  <a:schemeClr val="tx1"/>
                </a:solidFill>
                <a:latin typeface="Arial" panose="020B0604020202020204" pitchFamily="34" charset="0"/>
              </a:defRPr>
            </a:lvl3pPr>
            <a:lvl4pPr algn="l" eaLnBrk="0" hangingPunct="0">
              <a:spcBef>
                <a:spcPct val="0"/>
              </a:spcBef>
              <a:defRPr>
                <a:solidFill>
                  <a:schemeClr val="tx1"/>
                </a:solidFill>
                <a:latin typeface="Arial" panose="020B0604020202020204" pitchFamily="34" charset="0"/>
              </a:defRPr>
            </a:lvl4pPr>
            <a:lvl5pPr algn="l"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lgn="just">
              <a:lnSpc>
                <a:spcPct val="150000"/>
              </a:lnSpc>
              <a:buClr>
                <a:srgbClr val="FF0000"/>
              </a:buClr>
              <a:buSzPct val="100000"/>
              <a:buNone/>
            </a:pPr>
            <a:r>
              <a:rPr lang="zh-CN" altLang="en-US" sz="2400" dirty="0">
                <a:solidFill>
                  <a:srgbClr val="6600CC"/>
                </a:solidFill>
              </a:rPr>
              <a:t>窗口函数是一项用途广泛的重要</a:t>
            </a:r>
            <a:r>
              <a:rPr lang="en-US" altLang="zh-CN" sz="2400" dirty="0">
                <a:solidFill>
                  <a:srgbClr val="6600CC"/>
                </a:solidFill>
              </a:rPr>
              <a:t>SQL</a:t>
            </a:r>
            <a:r>
              <a:rPr lang="zh-CN" altLang="en-US" sz="2400" dirty="0">
                <a:solidFill>
                  <a:srgbClr val="6600CC"/>
                </a:solidFill>
              </a:rPr>
              <a:t>功能，可以解决很多棘手的问题，同时也是数据岗的重点面试题型。我们的这次实习是基于窗口函数实现股票的量化因子，基于量化因子的评估回测，可以构建选股的策略模型。</a:t>
            </a:r>
            <a:endParaRPr lang="en-US" altLang="zh-CN" sz="2400" dirty="0">
              <a:solidFill>
                <a:srgbClr val="6600CC"/>
              </a:solidFill>
            </a:endParaRPr>
          </a:p>
          <a:p>
            <a:pPr marL="0" indent="0" algn="just">
              <a:lnSpc>
                <a:spcPct val="150000"/>
              </a:lnSpc>
              <a:buClr>
                <a:srgbClr val="FF0000"/>
              </a:buClr>
              <a:buSzPct val="100000"/>
              <a:buNone/>
            </a:pPr>
            <a:r>
              <a:rPr lang="zh-CN" altLang="en-US" sz="2400" dirty="0">
                <a:solidFill>
                  <a:srgbClr val="6600CC"/>
                </a:solidFill>
              </a:rPr>
              <a:t>当然量化因子的类型以及公式定义是非常多的，可以参考这篇文章：</a:t>
            </a:r>
            <a:endParaRPr lang="en-US" altLang="zh-CN" sz="2400" dirty="0">
              <a:solidFill>
                <a:srgbClr val="6600CC"/>
              </a:solidFill>
            </a:endParaRPr>
          </a:p>
          <a:p>
            <a:pPr marL="0" indent="0" algn="just">
              <a:lnSpc>
                <a:spcPct val="150000"/>
              </a:lnSpc>
              <a:buClr>
                <a:srgbClr val="FF0000"/>
              </a:buClr>
              <a:buSzPct val="100000"/>
              <a:buNone/>
            </a:pPr>
            <a:r>
              <a:rPr lang="zh-CN" altLang="en-US" sz="2400" dirty="0">
                <a:solidFill>
                  <a:srgbClr val="6600CC"/>
                </a:solidFill>
              </a:rPr>
              <a:t>“</a:t>
            </a:r>
            <a:r>
              <a:rPr lang="en-US" altLang="zh-CN" sz="2400" dirty="0">
                <a:solidFill>
                  <a:srgbClr val="6600CC"/>
                </a:solidFill>
              </a:rPr>
              <a:t>101 Formulaic Alphas.pdf </a:t>
            </a:r>
            <a:r>
              <a:rPr lang="zh-CN" altLang="en-US" sz="2400" dirty="0">
                <a:solidFill>
                  <a:srgbClr val="6600CC"/>
                </a:solidFill>
              </a:rPr>
              <a:t>”</a:t>
            </a:r>
            <a:endParaRPr lang="en-US" altLang="zh-CN" sz="2400" dirty="0">
              <a:solidFill>
                <a:srgbClr val="6600CC"/>
              </a:solidFill>
            </a:endParaRPr>
          </a:p>
          <a:p>
            <a:pPr marL="0" indent="0" algn="just">
              <a:lnSpc>
                <a:spcPct val="150000"/>
              </a:lnSpc>
              <a:buClr>
                <a:srgbClr val="FF0000"/>
              </a:buClr>
              <a:buSzPct val="100000"/>
              <a:buNone/>
            </a:pPr>
            <a:r>
              <a:rPr lang="zh-CN" altLang="en-US" sz="2400" dirty="0">
                <a:solidFill>
                  <a:srgbClr val="6600CC"/>
                </a:solidFill>
              </a:rPr>
              <a:t>也可以参看下面这个链接，短周期价量特征 </a:t>
            </a:r>
            <a:r>
              <a:rPr lang="en-US" altLang="zh-CN" sz="2400" dirty="0">
                <a:solidFill>
                  <a:srgbClr val="6600CC"/>
                </a:solidFill>
              </a:rPr>
              <a:t>191 Alphas </a:t>
            </a:r>
            <a:r>
              <a:rPr lang="zh-CN" altLang="en-US" sz="2400" dirty="0">
                <a:solidFill>
                  <a:srgbClr val="6600CC"/>
                </a:solidFill>
              </a:rPr>
              <a:t>因子函数使用说明：</a:t>
            </a:r>
            <a:endParaRPr lang="en-US" altLang="zh-CN" sz="2400" dirty="0">
              <a:solidFill>
                <a:srgbClr val="6600CC"/>
              </a:solidFill>
              <a:hlinkClick r:id="rId2"/>
            </a:endParaRPr>
          </a:p>
          <a:p>
            <a:pPr marL="0" indent="0" algn="just">
              <a:lnSpc>
                <a:spcPct val="150000"/>
              </a:lnSpc>
              <a:buClr>
                <a:srgbClr val="FF0000"/>
              </a:buClr>
              <a:buSzPct val="100000"/>
              <a:buNone/>
            </a:pPr>
            <a:r>
              <a:rPr lang="en-US" altLang="zh-CN" sz="2400" dirty="0">
                <a:solidFill>
                  <a:srgbClr val="6600CC"/>
                </a:solidFill>
                <a:hlinkClick r:id="rId2"/>
              </a:rPr>
              <a:t>https://www.joinquant.com/data/dict/alpha191#alpha%E8%8E%B7%E5%8F%96%E5%85%A8%E9%83%A8%E5%9B%A0%E5%AD%90%E5%80%BC</a:t>
            </a:r>
            <a:endParaRPr lang="en-US" altLang="zh-CN" sz="2400" dirty="0">
              <a:solidFill>
                <a:srgbClr val="6600CC"/>
              </a:solidFill>
            </a:endParaRPr>
          </a:p>
          <a:p>
            <a:pPr marL="0" indent="0" algn="just">
              <a:lnSpc>
                <a:spcPct val="150000"/>
              </a:lnSpc>
              <a:buClr>
                <a:srgbClr val="FF0000"/>
              </a:buClr>
              <a:buSzPct val="100000"/>
              <a:buNone/>
            </a:pPr>
            <a:r>
              <a:rPr lang="zh-CN" altLang="en-US" sz="2400" dirty="0">
                <a:solidFill>
                  <a:srgbClr val="6600CC"/>
                </a:solidFill>
              </a:rPr>
              <a:t>我们的实习是实现上面</a:t>
            </a:r>
            <a:r>
              <a:rPr lang="en-US" altLang="zh-CN" sz="2400" dirty="0">
                <a:solidFill>
                  <a:srgbClr val="6600CC"/>
                </a:solidFill>
              </a:rPr>
              <a:t>pdf</a:t>
            </a:r>
            <a:r>
              <a:rPr lang="zh-CN" altLang="en-US" sz="2400" dirty="0">
                <a:solidFill>
                  <a:srgbClr val="6600CC"/>
                </a:solidFill>
              </a:rPr>
              <a:t>里面提到的</a:t>
            </a:r>
            <a:r>
              <a:rPr lang="en-US" altLang="zh-CN" sz="2400" dirty="0">
                <a:solidFill>
                  <a:srgbClr val="6600CC"/>
                </a:solidFill>
              </a:rPr>
              <a:t>101</a:t>
            </a:r>
            <a:r>
              <a:rPr lang="zh-CN" altLang="en-US" sz="2400" dirty="0">
                <a:solidFill>
                  <a:srgbClr val="6600CC"/>
                </a:solidFill>
              </a:rPr>
              <a:t>量化因子，同学们可以把这</a:t>
            </a:r>
            <a:r>
              <a:rPr lang="en-US" altLang="zh-CN" sz="2400" dirty="0">
                <a:solidFill>
                  <a:srgbClr val="6600CC"/>
                </a:solidFill>
              </a:rPr>
              <a:t>101</a:t>
            </a:r>
            <a:r>
              <a:rPr lang="zh-CN" altLang="en-US" sz="2400" dirty="0">
                <a:solidFill>
                  <a:srgbClr val="6600CC"/>
                </a:solidFill>
              </a:rPr>
              <a:t>个公式分组，</a:t>
            </a:r>
            <a:r>
              <a:rPr lang="en-US" altLang="zh-CN" sz="2400" dirty="0">
                <a:solidFill>
                  <a:srgbClr val="6600CC"/>
                </a:solidFill>
              </a:rPr>
              <a:t>1~20, 21~40, 41~60, 61~80, 81~101</a:t>
            </a:r>
            <a:r>
              <a:rPr lang="zh-CN" altLang="en-US" sz="2400" dirty="0">
                <a:solidFill>
                  <a:srgbClr val="6600CC"/>
                </a:solidFill>
              </a:rPr>
              <a:t>，每组里面随机选择一个公式来用</a:t>
            </a:r>
            <a:r>
              <a:rPr lang="en-US" altLang="zh-CN" sz="2400" dirty="0">
                <a:solidFill>
                  <a:srgbClr val="6600CC"/>
                </a:solidFill>
              </a:rPr>
              <a:t>SQL</a:t>
            </a:r>
            <a:r>
              <a:rPr lang="zh-CN" altLang="en-US" sz="2400" dirty="0">
                <a:solidFill>
                  <a:srgbClr val="6600CC"/>
                </a:solidFill>
              </a:rPr>
              <a:t>实现。</a:t>
            </a:r>
            <a:endParaRPr lang="en-US" altLang="zh-CN" sz="2400" dirty="0">
              <a:solidFill>
                <a:srgbClr val="6600CC"/>
              </a:solidFill>
            </a:endParaRPr>
          </a:p>
        </p:txBody>
      </p:sp>
      <p:sp>
        <p:nvSpPr>
          <p:cNvPr id="6" name="矩形 5">
            <a:extLst>
              <a:ext uri="{FF2B5EF4-FFF2-40B4-BE49-F238E27FC236}">
                <a16:creationId xmlns:a16="http://schemas.microsoft.com/office/drawing/2014/main" id="{79D3F8AD-0C46-4BA8-BBDD-4AEEB327874D}"/>
              </a:ext>
            </a:extLst>
          </p:cNvPr>
          <p:cNvSpPr/>
          <p:nvPr/>
        </p:nvSpPr>
        <p:spPr>
          <a:xfrm>
            <a:off x="8019856" y="1931812"/>
            <a:ext cx="6768752" cy="451406"/>
          </a:xfrm>
          <a:prstGeom prst="rect">
            <a:avLst/>
          </a:prstGeom>
        </p:spPr>
        <p:txBody>
          <a:bodyPr wrap="square">
            <a:spAutoFit/>
          </a:bodyPr>
          <a:lstStyle/>
          <a:p>
            <a:pPr lvl="1" indent="-457200" algn="just">
              <a:lnSpc>
                <a:spcPct val="150000"/>
              </a:lnSpc>
              <a:spcBef>
                <a:spcPts val="300"/>
              </a:spcBef>
              <a:buClr>
                <a:srgbClr val="660066"/>
              </a:buClr>
              <a:buSzPct val="100000"/>
              <a:buFont typeface="Arial" panose="020B0604020202020204" pitchFamily="34" charset="0"/>
              <a:buChar char="•"/>
            </a:pPr>
            <a:endParaRPr lang="zh-CN" altLang="en-US" b="0" kern="0" baseline="0" dirty="0">
              <a:solidFill>
                <a:srgbClr val="660066"/>
              </a:solidFill>
              <a:latin typeface="Tahoma"/>
              <a:ea typeface="华文新魏" pitchFamily="2" charset="-122"/>
            </a:endParaRPr>
          </a:p>
        </p:txBody>
      </p:sp>
    </p:spTree>
    <p:extLst>
      <p:ext uri="{BB962C8B-B14F-4D97-AF65-F5344CB8AC3E}">
        <p14:creationId xmlns:p14="http://schemas.microsoft.com/office/powerpoint/2010/main" val="2670576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6C4735-10C1-4FE0-9F65-FFDF5B057D49}"/>
              </a:ext>
            </a:extLst>
          </p:cNvPr>
          <p:cNvSpPr>
            <a:spLocks noGrp="1"/>
          </p:cNvSpPr>
          <p:nvPr>
            <p:ph type="title"/>
          </p:nvPr>
        </p:nvSpPr>
        <p:spPr/>
        <p:txBody>
          <a:bodyPr/>
          <a:lstStyle/>
          <a:p>
            <a:r>
              <a:rPr lang="zh-CN" altLang="en-US" dirty="0"/>
              <a:t>练习一：窗口函数</a:t>
            </a:r>
          </a:p>
        </p:txBody>
      </p:sp>
      <p:sp>
        <p:nvSpPr>
          <p:cNvPr id="4" name="Rectangle 1">
            <a:extLst>
              <a:ext uri="{FF2B5EF4-FFF2-40B4-BE49-F238E27FC236}">
                <a16:creationId xmlns:a16="http://schemas.microsoft.com/office/drawing/2014/main" id="{8ABA3F7D-82DC-40F8-9B9A-92779819D489}"/>
              </a:ext>
            </a:extLst>
          </p:cNvPr>
          <p:cNvSpPr>
            <a:spLocks noGrp="1" noChangeArrowheads="1"/>
          </p:cNvSpPr>
          <p:nvPr>
            <p:ph idx="1"/>
          </p:nvPr>
        </p:nvSpPr>
        <p:spPr bwMode="auto">
          <a:xfrm>
            <a:off x="260808" y="893741"/>
            <a:ext cx="11670384" cy="3637021"/>
          </a:xfrm>
          <a:prstGeom prst="rect">
            <a:avLst/>
          </a:prstGeom>
          <a:solidFill>
            <a:srgbClr val="F4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algn="l" eaLnBrk="0" hangingPunct="0">
              <a:spcBef>
                <a:spcPct val="0"/>
              </a:spcBef>
              <a:defRPr>
                <a:solidFill>
                  <a:schemeClr val="tx1"/>
                </a:solidFill>
                <a:latin typeface="Arial" panose="020B0604020202020204" pitchFamily="34" charset="0"/>
              </a:defRPr>
            </a:lvl1pPr>
            <a:lvl2pPr algn="l" eaLnBrk="0" hangingPunct="0">
              <a:spcBef>
                <a:spcPct val="0"/>
              </a:spcBef>
              <a:defRPr>
                <a:solidFill>
                  <a:schemeClr val="tx1"/>
                </a:solidFill>
                <a:latin typeface="Arial" panose="020B0604020202020204" pitchFamily="34" charset="0"/>
              </a:defRPr>
            </a:lvl2pPr>
            <a:lvl3pPr algn="l" eaLnBrk="0" hangingPunct="0">
              <a:spcBef>
                <a:spcPct val="0"/>
              </a:spcBef>
              <a:defRPr>
                <a:solidFill>
                  <a:schemeClr val="tx1"/>
                </a:solidFill>
                <a:latin typeface="Arial" panose="020B0604020202020204" pitchFamily="34" charset="0"/>
              </a:defRPr>
            </a:lvl3pPr>
            <a:lvl4pPr algn="l" eaLnBrk="0" hangingPunct="0">
              <a:spcBef>
                <a:spcPct val="0"/>
              </a:spcBef>
              <a:defRPr>
                <a:solidFill>
                  <a:schemeClr val="tx1"/>
                </a:solidFill>
                <a:latin typeface="Arial" panose="020B0604020202020204" pitchFamily="34" charset="0"/>
              </a:defRPr>
            </a:lvl4pPr>
            <a:lvl5pPr algn="l"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lgn="ctr">
              <a:lnSpc>
                <a:spcPct val="150000"/>
              </a:lnSpc>
              <a:buClr>
                <a:srgbClr val="FF0000"/>
              </a:buClr>
              <a:buSzPct val="100000"/>
              <a:buNone/>
            </a:pPr>
            <a:r>
              <a:rPr lang="zh-CN" altLang="en-US" sz="2400" dirty="0">
                <a:solidFill>
                  <a:srgbClr val="6600CC"/>
                </a:solidFill>
              </a:rPr>
              <a:t>本次实习涉及到的一些问题：</a:t>
            </a:r>
            <a:endParaRPr lang="en-US" altLang="zh-CN" sz="2400" dirty="0">
              <a:solidFill>
                <a:srgbClr val="6600CC"/>
              </a:solidFill>
            </a:endParaRPr>
          </a:p>
          <a:p>
            <a:pPr marL="457200" indent="-457200" algn="just">
              <a:lnSpc>
                <a:spcPct val="150000"/>
              </a:lnSpc>
              <a:buClr>
                <a:srgbClr val="FF0000"/>
              </a:buClr>
              <a:buSzPct val="100000"/>
              <a:buFont typeface="+mj-lt"/>
              <a:buAutoNum type="arabicPeriod"/>
            </a:pPr>
            <a:r>
              <a:rPr lang="zh-CN" altLang="en-US" sz="2400" dirty="0">
                <a:solidFill>
                  <a:srgbClr val="6600CC"/>
                </a:solidFill>
              </a:rPr>
              <a:t>数据获取：可以从</a:t>
            </a:r>
            <a:r>
              <a:rPr lang="en-US" altLang="zh-CN" sz="2400" dirty="0" err="1">
                <a:solidFill>
                  <a:srgbClr val="6600CC"/>
                </a:solidFill>
              </a:rPr>
              <a:t>tushare</a:t>
            </a:r>
            <a:r>
              <a:rPr lang="zh-CN" altLang="en-US" sz="2400" dirty="0">
                <a:solidFill>
                  <a:srgbClr val="6600CC"/>
                </a:solidFill>
              </a:rPr>
              <a:t>平台获取，助教编写了一个获取股票数据的脚本（</a:t>
            </a:r>
            <a:r>
              <a:rPr lang="en-US" altLang="zh-CN" sz="2400" dirty="0" err="1">
                <a:solidFill>
                  <a:srgbClr val="6600CC"/>
                </a:solidFill>
              </a:rPr>
              <a:t>stock_demo.ipynb</a:t>
            </a:r>
            <a:r>
              <a:rPr lang="zh-CN" altLang="en-US" sz="2400" dirty="0">
                <a:solidFill>
                  <a:srgbClr val="6600CC"/>
                </a:solidFill>
              </a:rPr>
              <a:t>），同学们可以把数据通过</a:t>
            </a:r>
            <a:r>
              <a:rPr lang="en-US" altLang="zh-CN" sz="2400" dirty="0" err="1">
                <a:solidFill>
                  <a:srgbClr val="6600CC"/>
                </a:solidFill>
              </a:rPr>
              <a:t>PyMySQL</a:t>
            </a:r>
            <a:r>
              <a:rPr lang="zh-CN" altLang="en-US" sz="2400" dirty="0">
                <a:solidFill>
                  <a:srgbClr val="6600CC"/>
                </a:solidFill>
              </a:rPr>
              <a:t>接口插入到数据库</a:t>
            </a:r>
            <a:r>
              <a:rPr lang="zh-CN" altLang="en-US" sz="2400">
                <a:solidFill>
                  <a:srgbClr val="6600CC"/>
                </a:solidFill>
              </a:rPr>
              <a:t>表中。</a:t>
            </a:r>
            <a:endParaRPr lang="en-US" altLang="zh-CN" sz="2400" dirty="0">
              <a:solidFill>
                <a:srgbClr val="6600CC"/>
              </a:solidFill>
            </a:endParaRPr>
          </a:p>
          <a:p>
            <a:pPr marL="457200" indent="-457200" algn="just">
              <a:lnSpc>
                <a:spcPct val="150000"/>
              </a:lnSpc>
              <a:buClr>
                <a:srgbClr val="FF0000"/>
              </a:buClr>
              <a:buSzPct val="100000"/>
              <a:buFont typeface="+mj-lt"/>
              <a:buAutoNum type="arabicPeriod"/>
            </a:pPr>
            <a:r>
              <a:rPr lang="zh-CN" altLang="en-US" sz="2400" dirty="0">
                <a:solidFill>
                  <a:srgbClr val="6600CC"/>
                </a:solidFill>
              </a:rPr>
              <a:t>因子公式中的一些特殊参数</a:t>
            </a:r>
            <a:endParaRPr lang="en-US" altLang="zh-CN" sz="2400" dirty="0">
              <a:solidFill>
                <a:srgbClr val="6600CC"/>
              </a:solidFill>
            </a:endParaRPr>
          </a:p>
          <a:p>
            <a:pPr lvl="1" algn="just">
              <a:lnSpc>
                <a:spcPct val="150000"/>
              </a:lnSpc>
              <a:buClr>
                <a:srgbClr val="FF0000"/>
              </a:buClr>
              <a:buSzPct val="100000"/>
              <a:buFont typeface="Wingdings" panose="05000000000000000000" pitchFamily="2" charset="2"/>
              <a:buChar char="Ø"/>
            </a:pPr>
            <a:r>
              <a:rPr lang="en-US" altLang="zh-CN" sz="2000" dirty="0" err="1">
                <a:solidFill>
                  <a:srgbClr val="6600CC"/>
                </a:solidFill>
              </a:rPr>
              <a:t>vwap</a:t>
            </a:r>
            <a:r>
              <a:rPr lang="zh-CN" altLang="en-US" sz="2000" dirty="0">
                <a:solidFill>
                  <a:srgbClr val="6600CC"/>
                </a:solidFill>
              </a:rPr>
              <a:t>：成交量的加权平均价格，将当日成交总值除以总成交量即可</a:t>
            </a:r>
            <a:endParaRPr lang="en-US" altLang="zh-CN" sz="2000" dirty="0">
              <a:solidFill>
                <a:srgbClr val="6600CC"/>
              </a:solidFill>
            </a:endParaRPr>
          </a:p>
          <a:p>
            <a:pPr lvl="1" algn="just">
              <a:lnSpc>
                <a:spcPct val="150000"/>
              </a:lnSpc>
              <a:buClr>
                <a:srgbClr val="FF0000"/>
              </a:buClr>
              <a:buSzPct val="100000"/>
              <a:buFont typeface="Wingdings" panose="05000000000000000000" pitchFamily="2" charset="2"/>
              <a:buChar char="Ø"/>
            </a:pPr>
            <a:r>
              <a:rPr lang="en-US" altLang="zh-CN" sz="2000" dirty="0">
                <a:solidFill>
                  <a:srgbClr val="6600CC"/>
                </a:solidFill>
              </a:rPr>
              <a:t>rank(x) = cross-sectional rank</a:t>
            </a:r>
            <a:r>
              <a:rPr lang="zh-CN" altLang="en-US" sz="2000" dirty="0">
                <a:solidFill>
                  <a:srgbClr val="6600CC"/>
                </a:solidFill>
              </a:rPr>
              <a:t>：表示某股票</a:t>
            </a:r>
            <a:r>
              <a:rPr lang="en-US" altLang="zh-CN" sz="2000" dirty="0">
                <a:solidFill>
                  <a:srgbClr val="6600CC"/>
                </a:solidFill>
              </a:rPr>
              <a:t>x</a:t>
            </a:r>
            <a:r>
              <a:rPr lang="zh-CN" altLang="en-US" sz="2000" dirty="0">
                <a:solidFill>
                  <a:srgbClr val="6600CC"/>
                </a:solidFill>
              </a:rPr>
              <a:t>值在横截面上的升序排名序号，并将排名归一到</a:t>
            </a:r>
            <a:r>
              <a:rPr lang="en-US" altLang="zh-CN" sz="2000" dirty="0">
                <a:solidFill>
                  <a:srgbClr val="6600CC"/>
                </a:solidFill>
              </a:rPr>
              <a:t>[0,1]</a:t>
            </a:r>
            <a:r>
              <a:rPr lang="zh-CN" altLang="en-US" sz="2000" dirty="0">
                <a:solidFill>
                  <a:srgbClr val="6600CC"/>
                </a:solidFill>
              </a:rPr>
              <a:t>的闭区间（这个实现起来比较困难，建议同学们可以避开带有这种横截面函数的因子）</a:t>
            </a:r>
            <a:endParaRPr lang="en-US" altLang="zh-CN" sz="2000" dirty="0">
              <a:solidFill>
                <a:srgbClr val="6600CC"/>
              </a:solidFill>
            </a:endParaRPr>
          </a:p>
        </p:txBody>
      </p:sp>
      <p:sp>
        <p:nvSpPr>
          <p:cNvPr id="6" name="矩形 5">
            <a:extLst>
              <a:ext uri="{FF2B5EF4-FFF2-40B4-BE49-F238E27FC236}">
                <a16:creationId xmlns:a16="http://schemas.microsoft.com/office/drawing/2014/main" id="{79D3F8AD-0C46-4BA8-BBDD-4AEEB327874D}"/>
              </a:ext>
            </a:extLst>
          </p:cNvPr>
          <p:cNvSpPr/>
          <p:nvPr/>
        </p:nvSpPr>
        <p:spPr>
          <a:xfrm>
            <a:off x="8019856" y="1931812"/>
            <a:ext cx="6768752" cy="451406"/>
          </a:xfrm>
          <a:prstGeom prst="rect">
            <a:avLst/>
          </a:prstGeom>
        </p:spPr>
        <p:txBody>
          <a:bodyPr wrap="square">
            <a:spAutoFit/>
          </a:bodyPr>
          <a:lstStyle/>
          <a:p>
            <a:pPr lvl="1" indent="-457200" algn="just">
              <a:lnSpc>
                <a:spcPct val="150000"/>
              </a:lnSpc>
              <a:spcBef>
                <a:spcPts val="300"/>
              </a:spcBef>
              <a:buClr>
                <a:srgbClr val="660066"/>
              </a:buClr>
              <a:buSzPct val="100000"/>
              <a:buFont typeface="Arial" panose="020B0604020202020204" pitchFamily="34" charset="0"/>
              <a:buChar char="•"/>
            </a:pPr>
            <a:endParaRPr lang="zh-CN" altLang="en-US" b="0" kern="0" baseline="0" dirty="0">
              <a:solidFill>
                <a:srgbClr val="660066"/>
              </a:solidFill>
              <a:latin typeface="Tahoma"/>
              <a:ea typeface="华文新魏" pitchFamily="2" charset="-122"/>
            </a:endParaRPr>
          </a:p>
        </p:txBody>
      </p:sp>
      <p:pic>
        <p:nvPicPr>
          <p:cNvPr id="1026" name="Picture 2">
            <a:extLst>
              <a:ext uri="{FF2B5EF4-FFF2-40B4-BE49-F238E27FC236}">
                <a16:creationId xmlns:a16="http://schemas.microsoft.com/office/drawing/2014/main" id="{84DE9902-51EE-4096-9BE0-E9BF5F9EA2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592" y="4755590"/>
            <a:ext cx="10704544" cy="506724"/>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F4311246-72B0-4B70-B71F-DCC3C013C842}"/>
              </a:ext>
            </a:extLst>
          </p:cNvPr>
          <p:cNvSpPr txBox="1"/>
          <p:nvPr/>
        </p:nvSpPr>
        <p:spPr>
          <a:xfrm>
            <a:off x="877856" y="5487142"/>
            <a:ext cx="9850015" cy="952890"/>
          </a:xfrm>
          <a:prstGeom prst="rect">
            <a:avLst/>
          </a:prstGeom>
          <a:noFill/>
        </p:spPr>
        <p:txBody>
          <a:bodyPr wrap="square">
            <a:spAutoFit/>
          </a:bodyPr>
          <a:lstStyle/>
          <a:p>
            <a:pPr algn="ctr">
              <a:lnSpc>
                <a:spcPct val="150000"/>
              </a:lnSpc>
            </a:pPr>
            <a:r>
              <a:rPr lang="en-US" altLang="zh-CN" sz="2000" dirty="0">
                <a:hlinkClick r:id="rId3"/>
              </a:rPr>
              <a:t>【</a:t>
            </a:r>
            <a:r>
              <a:rPr lang="zh-CN" altLang="en-US" sz="2000" dirty="0">
                <a:hlinkClick r:id="rId3"/>
              </a:rPr>
              <a:t>史上最详细</a:t>
            </a:r>
            <a:r>
              <a:rPr lang="en-US" altLang="zh-CN" sz="2000" dirty="0">
                <a:hlinkClick r:id="rId3"/>
              </a:rPr>
              <a:t>】</a:t>
            </a:r>
            <a:r>
              <a:rPr lang="en-US" altLang="zh-CN" sz="2000" dirty="0" err="1">
                <a:hlinkClick r:id="rId3"/>
              </a:rPr>
              <a:t>WorldQuant</a:t>
            </a:r>
            <a:r>
              <a:rPr lang="en-US" altLang="zh-CN" sz="2000" dirty="0">
                <a:hlinkClick r:id="rId3"/>
              </a:rPr>
              <a:t> Alpha 101 </a:t>
            </a:r>
            <a:r>
              <a:rPr lang="zh-CN" altLang="en-US" sz="2000" dirty="0">
                <a:hlinkClick r:id="rId3"/>
              </a:rPr>
              <a:t>因子系列 </a:t>
            </a:r>
            <a:r>
              <a:rPr lang="en-US" altLang="zh-CN" sz="2000" dirty="0">
                <a:hlinkClick r:id="rId3"/>
              </a:rPr>
              <a:t>#001 </a:t>
            </a:r>
            <a:r>
              <a:rPr lang="zh-CN" altLang="en-US" sz="2000" dirty="0">
                <a:hlinkClick r:id="rId3"/>
              </a:rPr>
              <a:t>研究 </a:t>
            </a:r>
            <a:r>
              <a:rPr lang="en-US" altLang="zh-CN" sz="2000" dirty="0">
                <a:hlinkClick r:id="rId3"/>
              </a:rPr>
              <a:t>- </a:t>
            </a:r>
            <a:r>
              <a:rPr lang="zh-CN" altLang="en-US" sz="2000" dirty="0">
                <a:hlinkClick r:id="rId3"/>
              </a:rPr>
              <a:t>知乎 </a:t>
            </a:r>
            <a:r>
              <a:rPr lang="en-US" altLang="zh-CN" sz="2000" dirty="0">
                <a:hlinkClick r:id="rId3"/>
              </a:rPr>
              <a:t>(zhihu.com)</a:t>
            </a:r>
            <a:endParaRPr lang="en-US" altLang="zh-CN" sz="2000" dirty="0"/>
          </a:p>
          <a:p>
            <a:pPr algn="ctr">
              <a:lnSpc>
                <a:spcPct val="150000"/>
              </a:lnSpc>
            </a:pPr>
            <a:r>
              <a:rPr lang="en-US" altLang="zh-CN" sz="2000" dirty="0"/>
              <a:t>https://zhuanlan.zhihu.com/p/28440433</a:t>
            </a:r>
            <a:endParaRPr lang="zh-CN" altLang="en-US" sz="2000" dirty="0"/>
          </a:p>
        </p:txBody>
      </p:sp>
    </p:spTree>
    <p:extLst>
      <p:ext uri="{BB962C8B-B14F-4D97-AF65-F5344CB8AC3E}">
        <p14:creationId xmlns:p14="http://schemas.microsoft.com/office/powerpoint/2010/main" val="3390059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6C4735-10C1-4FE0-9F65-FFDF5B057D49}"/>
              </a:ext>
            </a:extLst>
          </p:cNvPr>
          <p:cNvSpPr>
            <a:spLocks noGrp="1"/>
          </p:cNvSpPr>
          <p:nvPr>
            <p:ph type="title"/>
          </p:nvPr>
        </p:nvSpPr>
        <p:spPr/>
        <p:txBody>
          <a:bodyPr/>
          <a:lstStyle/>
          <a:p>
            <a:r>
              <a:rPr lang="zh-CN" altLang="en-US" dirty="0"/>
              <a:t>练习二：</a:t>
            </a:r>
            <a:r>
              <a:rPr lang="en-US" altLang="zh-CN" dirty="0"/>
              <a:t>JSON</a:t>
            </a:r>
            <a:endParaRPr lang="zh-CN" altLang="en-US" dirty="0"/>
          </a:p>
        </p:txBody>
      </p:sp>
      <p:sp>
        <p:nvSpPr>
          <p:cNvPr id="6" name="矩形 5">
            <a:extLst>
              <a:ext uri="{FF2B5EF4-FFF2-40B4-BE49-F238E27FC236}">
                <a16:creationId xmlns:a16="http://schemas.microsoft.com/office/drawing/2014/main" id="{79D3F8AD-0C46-4BA8-BBDD-4AEEB327874D}"/>
              </a:ext>
            </a:extLst>
          </p:cNvPr>
          <p:cNvSpPr/>
          <p:nvPr/>
        </p:nvSpPr>
        <p:spPr>
          <a:xfrm>
            <a:off x="8019856" y="1931812"/>
            <a:ext cx="6768752" cy="451406"/>
          </a:xfrm>
          <a:prstGeom prst="rect">
            <a:avLst/>
          </a:prstGeom>
        </p:spPr>
        <p:txBody>
          <a:bodyPr wrap="square">
            <a:spAutoFit/>
          </a:bodyPr>
          <a:lstStyle/>
          <a:p>
            <a:pPr lvl="1" indent="-457200" algn="just">
              <a:lnSpc>
                <a:spcPct val="150000"/>
              </a:lnSpc>
              <a:spcBef>
                <a:spcPts val="300"/>
              </a:spcBef>
              <a:buClr>
                <a:srgbClr val="660066"/>
              </a:buClr>
              <a:buSzPct val="100000"/>
              <a:buFont typeface="Arial" panose="020B0604020202020204" pitchFamily="34" charset="0"/>
              <a:buChar char="•"/>
            </a:pPr>
            <a:endParaRPr lang="zh-CN" altLang="en-US" b="0" kern="0" baseline="0" dirty="0">
              <a:solidFill>
                <a:srgbClr val="660066"/>
              </a:solidFill>
              <a:latin typeface="Tahoma"/>
              <a:ea typeface="华文新魏" pitchFamily="2" charset="-122"/>
            </a:endParaRPr>
          </a:p>
        </p:txBody>
      </p:sp>
      <p:sp>
        <p:nvSpPr>
          <p:cNvPr id="8" name="矩形 7">
            <a:extLst>
              <a:ext uri="{FF2B5EF4-FFF2-40B4-BE49-F238E27FC236}">
                <a16:creationId xmlns:a16="http://schemas.microsoft.com/office/drawing/2014/main" id="{2F4A8D7E-F236-4D1F-AB77-5D7CA2826283}"/>
              </a:ext>
            </a:extLst>
          </p:cNvPr>
          <p:cNvSpPr/>
          <p:nvPr/>
        </p:nvSpPr>
        <p:spPr>
          <a:xfrm>
            <a:off x="2741742" y="4917132"/>
            <a:ext cx="6394788" cy="1777387"/>
          </a:xfrm>
          <a:prstGeom prst="rect">
            <a:avLst/>
          </a:prstGeom>
          <a:ln>
            <a:solidFill>
              <a:srgbClr val="0070C0"/>
            </a:solidFill>
          </a:ln>
        </p:spPr>
        <p:txBody>
          <a:bodyPr wrap="square" tIns="36000" bIns="144000">
            <a:spAutoFit/>
          </a:bodyPr>
          <a:lstStyle/>
          <a:p>
            <a:pPr algn="just">
              <a:lnSpc>
                <a:spcPct val="150000"/>
              </a:lnSpc>
            </a:pPr>
            <a:r>
              <a:rPr lang="en-US" altLang="zh-CN" sz="2400" b="1" dirty="0">
                <a:solidFill>
                  <a:srgbClr val="002060"/>
                </a:solidFill>
                <a:latin typeface="Times New Roman" panose="02020603050405020304" pitchFamily="18" charset="0"/>
                <a:cs typeface="Times New Roman" panose="02020603050405020304" pitchFamily="18" charset="0"/>
              </a:rPr>
              <a:t>create table  </a:t>
            </a:r>
            <a:r>
              <a:rPr lang="en-US" altLang="zh-CN" sz="2400" dirty="0">
                <a:solidFill>
                  <a:srgbClr val="002060"/>
                </a:solidFill>
                <a:latin typeface="Times New Roman" panose="02020603050405020304" pitchFamily="18" charset="0"/>
                <a:cs typeface="Times New Roman" panose="02020603050405020304" pitchFamily="18" charset="0"/>
              </a:rPr>
              <a:t>employees ( </a:t>
            </a:r>
          </a:p>
          <a:p>
            <a:pPr algn="just">
              <a:lnSpc>
                <a:spcPct val="150000"/>
              </a:lnSpc>
            </a:pPr>
            <a:r>
              <a:rPr lang="en-US" altLang="zh-CN" sz="2400" dirty="0">
                <a:solidFill>
                  <a:srgbClr val="002060"/>
                </a:solidFill>
                <a:latin typeface="Times New Roman" panose="02020603050405020304" pitchFamily="18" charset="0"/>
                <a:cs typeface="Times New Roman" panose="02020603050405020304" pitchFamily="18" charset="0"/>
              </a:rPr>
              <a:t>	id  </a:t>
            </a:r>
            <a:r>
              <a:rPr lang="en-US" altLang="zh-CN" sz="2400" b="1" dirty="0">
                <a:solidFill>
                  <a:srgbClr val="002060"/>
                </a:solidFill>
                <a:latin typeface="Times New Roman" panose="02020603050405020304" pitchFamily="18" charset="0"/>
                <a:cs typeface="Times New Roman" panose="02020603050405020304" pitchFamily="18" charset="0"/>
              </a:rPr>
              <a:t>int  primary key </a:t>
            </a:r>
            <a:r>
              <a:rPr lang="en-US" altLang="zh-CN" sz="2400" b="1" dirty="0" err="1">
                <a:solidFill>
                  <a:srgbClr val="002060"/>
                </a:solidFill>
                <a:latin typeface="Times New Roman" panose="02020603050405020304" pitchFamily="18" charset="0"/>
                <a:cs typeface="Times New Roman" panose="02020603050405020304" pitchFamily="18" charset="0"/>
              </a:rPr>
              <a:t>auto_increment</a:t>
            </a:r>
            <a:r>
              <a:rPr lang="en-US" altLang="zh-CN" sz="2400" dirty="0">
                <a:solidFill>
                  <a:srgbClr val="002060"/>
                </a:solidFill>
                <a:latin typeface="Times New Roman" panose="02020603050405020304" pitchFamily="18" charset="0"/>
                <a:cs typeface="Times New Roman" panose="02020603050405020304" pitchFamily="18" charset="0"/>
              </a:rPr>
              <a:t>, </a:t>
            </a:r>
          </a:p>
          <a:p>
            <a:pPr algn="just">
              <a:lnSpc>
                <a:spcPct val="150000"/>
              </a:lnSpc>
            </a:pPr>
            <a:r>
              <a:rPr lang="en-US" altLang="zh-CN" sz="2400" dirty="0">
                <a:solidFill>
                  <a:srgbClr val="002060"/>
                </a:solidFill>
                <a:latin typeface="Times New Roman" panose="02020603050405020304" pitchFamily="18" charset="0"/>
                <a:cs typeface="Times New Roman" panose="02020603050405020304" pitchFamily="18" charset="0"/>
              </a:rPr>
              <a:t>	info  </a:t>
            </a:r>
            <a:r>
              <a:rPr lang="en-US" altLang="zh-CN" sz="2400" b="1" dirty="0">
                <a:solidFill>
                  <a:srgbClr val="FF0000"/>
                </a:solidFill>
                <a:latin typeface="Times New Roman" panose="02020603050405020304" pitchFamily="18" charset="0"/>
                <a:cs typeface="Times New Roman" panose="02020603050405020304" pitchFamily="18" charset="0"/>
              </a:rPr>
              <a:t>json</a:t>
            </a:r>
            <a:r>
              <a:rPr lang="en-US" altLang="zh-CN" sz="2400" dirty="0">
                <a:solidFill>
                  <a:srgbClr val="002060"/>
                </a:solidFill>
                <a:latin typeface="Times New Roman" panose="02020603050405020304" pitchFamily="18" charset="0"/>
                <a:cs typeface="Times New Roman" panose="02020603050405020304" pitchFamily="18" charset="0"/>
              </a:rPr>
              <a:t> );</a:t>
            </a:r>
          </a:p>
        </p:txBody>
      </p:sp>
      <p:sp>
        <p:nvSpPr>
          <p:cNvPr id="10" name="矩形 9">
            <a:extLst>
              <a:ext uri="{FF2B5EF4-FFF2-40B4-BE49-F238E27FC236}">
                <a16:creationId xmlns:a16="http://schemas.microsoft.com/office/drawing/2014/main" id="{6CAB0EFB-44A8-48E8-9E1C-FEB4AEEADDDD}"/>
              </a:ext>
            </a:extLst>
          </p:cNvPr>
          <p:cNvSpPr/>
          <p:nvPr/>
        </p:nvSpPr>
        <p:spPr>
          <a:xfrm>
            <a:off x="827316" y="2935199"/>
            <a:ext cx="10767926" cy="1773668"/>
          </a:xfrm>
          <a:prstGeom prst="rect">
            <a:avLst/>
          </a:prstGeom>
          <a:ln>
            <a:solidFill>
              <a:srgbClr val="0070C0"/>
            </a:solidFill>
          </a:ln>
        </p:spPr>
        <p:txBody>
          <a:bodyPr wrap="square" tIns="36000" bIns="144000">
            <a:spAutoFit/>
          </a:bodyPr>
          <a:lstStyle/>
          <a:p>
            <a:pPr algn="just">
              <a:lnSpc>
                <a:spcPct val="150000"/>
              </a:lnSpc>
            </a:pPr>
            <a:r>
              <a:rPr lang="zh-CN" altLang="en-US" sz="2400" dirty="0">
                <a:solidFill>
                  <a:srgbClr val="FF0000"/>
                </a:solidFill>
                <a:latin typeface="Times New Roman" panose="02020603050405020304" pitchFamily="18" charset="0"/>
                <a:cs typeface="Times New Roman" panose="02020603050405020304" pitchFamily="18" charset="0"/>
              </a:rPr>
              <a:t>操作</a:t>
            </a:r>
            <a:r>
              <a:rPr lang="en-US" altLang="zh-CN" sz="2400" dirty="0">
                <a:solidFill>
                  <a:srgbClr val="FF0000"/>
                </a:solidFill>
                <a:latin typeface="Times New Roman" panose="02020603050405020304" pitchFamily="18" charset="0"/>
                <a:cs typeface="Times New Roman" panose="02020603050405020304" pitchFamily="18" charset="0"/>
              </a:rPr>
              <a:t>1</a:t>
            </a:r>
            <a:r>
              <a:rPr lang="zh-CN" altLang="en-US" sz="2400" dirty="0">
                <a:solidFill>
                  <a:srgbClr val="002060"/>
                </a:solidFill>
                <a:latin typeface="Times New Roman" panose="02020603050405020304" pitchFamily="18" charset="0"/>
                <a:cs typeface="Times New Roman" panose="02020603050405020304" pitchFamily="18" charset="0"/>
              </a:rPr>
              <a:t>：请同学们建立如下一个表，然后将</a:t>
            </a:r>
            <a:r>
              <a:rPr lang="en-US" altLang="zh-CN" sz="2400" dirty="0">
                <a:solidFill>
                  <a:srgbClr val="002060"/>
                </a:solidFill>
                <a:latin typeface="Times New Roman" panose="02020603050405020304" pitchFamily="18" charset="0"/>
                <a:cs typeface="Times New Roman" panose="02020603050405020304" pitchFamily="18" charset="0"/>
              </a:rPr>
              <a:t>employees.txt</a:t>
            </a:r>
            <a:r>
              <a:rPr lang="zh-CN" altLang="en-US" sz="2400" dirty="0">
                <a:solidFill>
                  <a:srgbClr val="002060"/>
                </a:solidFill>
                <a:latin typeface="Times New Roman" panose="02020603050405020304" pitchFamily="18" charset="0"/>
                <a:cs typeface="Times New Roman" panose="02020603050405020304" pitchFamily="18" charset="0"/>
              </a:rPr>
              <a:t>中的数据转换为</a:t>
            </a:r>
            <a:r>
              <a:rPr lang="en-US" altLang="zh-CN" sz="2400" dirty="0">
                <a:solidFill>
                  <a:srgbClr val="002060"/>
                </a:solidFill>
                <a:latin typeface="Times New Roman" panose="02020603050405020304" pitchFamily="18" charset="0"/>
                <a:cs typeface="Times New Roman" panose="02020603050405020304" pitchFamily="18" charset="0"/>
              </a:rPr>
              <a:t>JSON</a:t>
            </a:r>
            <a:r>
              <a:rPr lang="zh-CN" altLang="en-US" sz="2400" dirty="0">
                <a:solidFill>
                  <a:srgbClr val="002060"/>
                </a:solidFill>
                <a:latin typeface="Times New Roman" panose="02020603050405020304" pitchFamily="18" charset="0"/>
                <a:cs typeface="Times New Roman" panose="02020603050405020304" pitchFamily="18" charset="0"/>
              </a:rPr>
              <a:t>，插入到表中。为便于解析，同学们可以自己对</a:t>
            </a:r>
            <a:r>
              <a:rPr lang="en-US" altLang="zh-CN" sz="2400" dirty="0">
                <a:solidFill>
                  <a:srgbClr val="002060"/>
                </a:solidFill>
                <a:latin typeface="Times New Roman" panose="02020603050405020304" pitchFamily="18" charset="0"/>
                <a:cs typeface="Times New Roman" panose="02020603050405020304" pitchFamily="18" charset="0"/>
              </a:rPr>
              <a:t>employees.txt</a:t>
            </a:r>
            <a:r>
              <a:rPr lang="zh-CN" altLang="en-US" sz="2400" dirty="0">
                <a:solidFill>
                  <a:srgbClr val="002060"/>
                </a:solidFill>
                <a:latin typeface="Times New Roman" panose="02020603050405020304" pitchFamily="18" charset="0"/>
                <a:cs typeface="Times New Roman" panose="02020603050405020304" pitchFamily="18" charset="0"/>
              </a:rPr>
              <a:t>中的数据加一些分隔符之类的，或者调用</a:t>
            </a:r>
            <a:r>
              <a:rPr lang="en-US" altLang="zh-CN" sz="2400" dirty="0">
                <a:solidFill>
                  <a:srgbClr val="002060"/>
                </a:solidFill>
                <a:latin typeface="Times New Roman" panose="02020603050405020304" pitchFamily="18" charset="0"/>
                <a:cs typeface="Times New Roman" panose="02020603050405020304" pitchFamily="18" charset="0"/>
              </a:rPr>
              <a:t>MySQL</a:t>
            </a:r>
            <a:r>
              <a:rPr lang="zh-CN" altLang="en-US" sz="2400" dirty="0">
                <a:solidFill>
                  <a:srgbClr val="002060"/>
                </a:solidFill>
                <a:latin typeface="Times New Roman" panose="02020603050405020304" pitchFamily="18" charset="0"/>
                <a:cs typeface="Times New Roman" panose="02020603050405020304" pitchFamily="18" charset="0"/>
              </a:rPr>
              <a:t>的</a:t>
            </a:r>
            <a:r>
              <a:rPr lang="en-US" altLang="zh-CN" sz="2400" dirty="0">
                <a:solidFill>
                  <a:srgbClr val="002060"/>
                </a:solidFill>
                <a:latin typeface="Times New Roman" panose="02020603050405020304" pitchFamily="18" charset="0"/>
                <a:cs typeface="Times New Roman" panose="02020603050405020304" pitchFamily="18" charset="0"/>
              </a:rPr>
              <a:t>JSON_OBJECT</a:t>
            </a:r>
            <a:r>
              <a:rPr lang="zh-CN" altLang="en-US" sz="2400" dirty="0">
                <a:solidFill>
                  <a:srgbClr val="002060"/>
                </a:solidFill>
                <a:latin typeface="Times New Roman" panose="02020603050405020304" pitchFamily="18" charset="0"/>
                <a:cs typeface="Times New Roman" panose="02020603050405020304" pitchFamily="18" charset="0"/>
              </a:rPr>
              <a:t>和</a:t>
            </a:r>
            <a:r>
              <a:rPr lang="en-US" altLang="zh-CN" sz="2400" dirty="0">
                <a:solidFill>
                  <a:srgbClr val="002060"/>
                </a:solidFill>
                <a:latin typeface="Times New Roman" panose="02020603050405020304" pitchFamily="18" charset="0"/>
                <a:cs typeface="Times New Roman" panose="02020603050405020304" pitchFamily="18" charset="0"/>
              </a:rPr>
              <a:t>JSON_ARRAY</a:t>
            </a:r>
            <a:r>
              <a:rPr lang="zh-CN" altLang="en-US" sz="2400" dirty="0">
                <a:solidFill>
                  <a:srgbClr val="002060"/>
                </a:solidFill>
                <a:latin typeface="Times New Roman" panose="02020603050405020304" pitchFamily="18" charset="0"/>
                <a:cs typeface="Times New Roman" panose="02020603050405020304" pitchFamily="18" charset="0"/>
              </a:rPr>
              <a:t>函数。</a:t>
            </a:r>
            <a:endParaRPr lang="en-US" altLang="zh-CN" sz="2400" dirty="0">
              <a:solidFill>
                <a:srgbClr val="002060"/>
              </a:solidFill>
              <a:latin typeface="Times New Roman" panose="02020603050405020304" pitchFamily="18" charset="0"/>
              <a:cs typeface="Times New Roman" panose="02020603050405020304" pitchFamily="18" charset="0"/>
            </a:endParaRPr>
          </a:p>
        </p:txBody>
      </p:sp>
      <p:sp>
        <p:nvSpPr>
          <p:cNvPr id="11" name="Rectangle 1">
            <a:extLst>
              <a:ext uri="{FF2B5EF4-FFF2-40B4-BE49-F238E27FC236}">
                <a16:creationId xmlns:a16="http://schemas.microsoft.com/office/drawing/2014/main" id="{BBE2CE5C-F779-45BE-89D5-0E4968EE929E}"/>
              </a:ext>
            </a:extLst>
          </p:cNvPr>
          <p:cNvSpPr>
            <a:spLocks noGrp="1" noChangeArrowheads="1"/>
          </p:cNvSpPr>
          <p:nvPr>
            <p:ph idx="1"/>
          </p:nvPr>
        </p:nvSpPr>
        <p:spPr bwMode="auto">
          <a:xfrm>
            <a:off x="260808" y="1136690"/>
            <a:ext cx="11670384" cy="1590244"/>
          </a:xfrm>
          <a:prstGeom prst="rect">
            <a:avLst/>
          </a:prstGeom>
          <a:solidFill>
            <a:srgbClr val="F4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algn="l" eaLnBrk="0" hangingPunct="0">
              <a:spcBef>
                <a:spcPct val="0"/>
              </a:spcBef>
              <a:defRPr>
                <a:solidFill>
                  <a:schemeClr val="tx1"/>
                </a:solidFill>
                <a:latin typeface="Arial" panose="020B0604020202020204" pitchFamily="34" charset="0"/>
              </a:defRPr>
            </a:lvl1pPr>
            <a:lvl2pPr algn="l" eaLnBrk="0" hangingPunct="0">
              <a:spcBef>
                <a:spcPct val="0"/>
              </a:spcBef>
              <a:defRPr>
                <a:solidFill>
                  <a:schemeClr val="tx1"/>
                </a:solidFill>
                <a:latin typeface="Arial" panose="020B0604020202020204" pitchFamily="34" charset="0"/>
              </a:defRPr>
            </a:lvl2pPr>
            <a:lvl3pPr algn="l" eaLnBrk="0" hangingPunct="0">
              <a:spcBef>
                <a:spcPct val="0"/>
              </a:spcBef>
              <a:defRPr>
                <a:solidFill>
                  <a:schemeClr val="tx1"/>
                </a:solidFill>
                <a:latin typeface="Arial" panose="020B0604020202020204" pitchFamily="34" charset="0"/>
              </a:defRPr>
            </a:lvl3pPr>
            <a:lvl4pPr algn="l" eaLnBrk="0" hangingPunct="0">
              <a:spcBef>
                <a:spcPct val="0"/>
              </a:spcBef>
              <a:defRPr>
                <a:solidFill>
                  <a:schemeClr val="tx1"/>
                </a:solidFill>
                <a:latin typeface="Arial" panose="020B0604020202020204" pitchFamily="34" charset="0"/>
              </a:defRPr>
            </a:lvl4pPr>
            <a:lvl5pPr algn="l"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lgn="just">
              <a:lnSpc>
                <a:spcPct val="150000"/>
              </a:lnSpc>
              <a:buClr>
                <a:srgbClr val="FF0000"/>
              </a:buClr>
              <a:buSzPct val="100000"/>
              <a:buNone/>
            </a:pPr>
            <a:r>
              <a:rPr lang="en-US" altLang="zh-CN" sz="2400" dirty="0">
                <a:solidFill>
                  <a:srgbClr val="6600CC"/>
                </a:solidFill>
              </a:rPr>
              <a:t>JSON</a:t>
            </a:r>
            <a:r>
              <a:rPr lang="zh-CN" altLang="en-US" sz="2400" dirty="0">
                <a:solidFill>
                  <a:srgbClr val="6600CC"/>
                </a:solidFill>
              </a:rPr>
              <a:t>是比较重要的一种数据类型，我们本次实习的目标是掌握</a:t>
            </a:r>
            <a:r>
              <a:rPr lang="en-US" altLang="zh-CN" sz="2400" dirty="0">
                <a:solidFill>
                  <a:srgbClr val="6600CC"/>
                </a:solidFill>
              </a:rPr>
              <a:t>JSON</a:t>
            </a:r>
            <a:r>
              <a:rPr lang="zh-CN" altLang="en-US" sz="2400" dirty="0">
                <a:solidFill>
                  <a:srgbClr val="6600CC"/>
                </a:solidFill>
              </a:rPr>
              <a:t>的一些基本概念和处理技巧，包括如何把数据转换为</a:t>
            </a:r>
            <a:r>
              <a:rPr lang="en-US" altLang="zh-CN" sz="2400" dirty="0">
                <a:solidFill>
                  <a:srgbClr val="6600CC"/>
                </a:solidFill>
              </a:rPr>
              <a:t>JSON</a:t>
            </a:r>
            <a:r>
              <a:rPr lang="zh-CN" altLang="en-US" sz="2400" dirty="0">
                <a:solidFill>
                  <a:srgbClr val="6600CC"/>
                </a:solidFill>
              </a:rPr>
              <a:t>格式导入数据库表中，完成对</a:t>
            </a:r>
            <a:r>
              <a:rPr lang="en-US" altLang="zh-CN" sz="2400" dirty="0">
                <a:solidFill>
                  <a:srgbClr val="6600CC"/>
                </a:solidFill>
              </a:rPr>
              <a:t>JSON</a:t>
            </a:r>
            <a:r>
              <a:rPr lang="zh-CN" altLang="en-US" sz="2400" dirty="0">
                <a:solidFill>
                  <a:srgbClr val="6600CC"/>
                </a:solidFill>
              </a:rPr>
              <a:t>的基本查询，以及关系表数据如何输出为</a:t>
            </a:r>
            <a:r>
              <a:rPr lang="en-US" altLang="zh-CN" sz="2400" dirty="0">
                <a:solidFill>
                  <a:srgbClr val="6600CC"/>
                </a:solidFill>
              </a:rPr>
              <a:t>JSON</a:t>
            </a:r>
            <a:r>
              <a:rPr lang="zh-CN" altLang="en-US" sz="2400" dirty="0">
                <a:solidFill>
                  <a:srgbClr val="6600CC"/>
                </a:solidFill>
              </a:rPr>
              <a:t>。</a:t>
            </a:r>
            <a:endParaRPr lang="en-US" altLang="zh-CN" sz="2400" dirty="0">
              <a:solidFill>
                <a:srgbClr val="6600CC"/>
              </a:solidFill>
            </a:endParaRPr>
          </a:p>
        </p:txBody>
      </p:sp>
    </p:spTree>
    <p:extLst>
      <p:ext uri="{BB962C8B-B14F-4D97-AF65-F5344CB8AC3E}">
        <p14:creationId xmlns:p14="http://schemas.microsoft.com/office/powerpoint/2010/main" val="1693016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6C4735-10C1-4FE0-9F65-FFDF5B057D49}"/>
              </a:ext>
            </a:extLst>
          </p:cNvPr>
          <p:cNvSpPr>
            <a:spLocks noGrp="1"/>
          </p:cNvSpPr>
          <p:nvPr>
            <p:ph type="title"/>
          </p:nvPr>
        </p:nvSpPr>
        <p:spPr/>
        <p:txBody>
          <a:bodyPr/>
          <a:lstStyle/>
          <a:p>
            <a:r>
              <a:rPr lang="zh-CN" altLang="en-US" dirty="0"/>
              <a:t>练习一：</a:t>
            </a:r>
            <a:r>
              <a:rPr lang="en-US" altLang="zh-CN" dirty="0"/>
              <a:t>JSON</a:t>
            </a:r>
            <a:endParaRPr lang="zh-CN" altLang="en-US" dirty="0"/>
          </a:p>
        </p:txBody>
      </p:sp>
      <p:sp>
        <p:nvSpPr>
          <p:cNvPr id="6" name="矩形 5">
            <a:extLst>
              <a:ext uri="{FF2B5EF4-FFF2-40B4-BE49-F238E27FC236}">
                <a16:creationId xmlns:a16="http://schemas.microsoft.com/office/drawing/2014/main" id="{79D3F8AD-0C46-4BA8-BBDD-4AEEB327874D}"/>
              </a:ext>
            </a:extLst>
          </p:cNvPr>
          <p:cNvSpPr/>
          <p:nvPr/>
        </p:nvSpPr>
        <p:spPr>
          <a:xfrm>
            <a:off x="8019856" y="1931812"/>
            <a:ext cx="6768752" cy="451406"/>
          </a:xfrm>
          <a:prstGeom prst="rect">
            <a:avLst/>
          </a:prstGeom>
        </p:spPr>
        <p:txBody>
          <a:bodyPr wrap="square">
            <a:spAutoFit/>
          </a:bodyPr>
          <a:lstStyle/>
          <a:p>
            <a:pPr lvl="1" indent="-457200" algn="just">
              <a:lnSpc>
                <a:spcPct val="150000"/>
              </a:lnSpc>
              <a:spcBef>
                <a:spcPts val="300"/>
              </a:spcBef>
              <a:buClr>
                <a:srgbClr val="660066"/>
              </a:buClr>
              <a:buSzPct val="100000"/>
              <a:buFont typeface="Arial" panose="020B0604020202020204" pitchFamily="34" charset="0"/>
              <a:buChar char="•"/>
            </a:pPr>
            <a:endParaRPr lang="zh-CN" altLang="en-US" b="0" kern="0" baseline="0" dirty="0">
              <a:solidFill>
                <a:srgbClr val="660066"/>
              </a:solidFill>
              <a:latin typeface="Tahoma"/>
              <a:ea typeface="华文新魏" pitchFamily="2" charset="-122"/>
            </a:endParaRPr>
          </a:p>
        </p:txBody>
      </p:sp>
      <p:sp>
        <p:nvSpPr>
          <p:cNvPr id="10" name="矩形 9">
            <a:extLst>
              <a:ext uri="{FF2B5EF4-FFF2-40B4-BE49-F238E27FC236}">
                <a16:creationId xmlns:a16="http://schemas.microsoft.com/office/drawing/2014/main" id="{6CAB0EFB-44A8-48E8-9E1C-FEB4AEEADDDD}"/>
              </a:ext>
            </a:extLst>
          </p:cNvPr>
          <p:cNvSpPr/>
          <p:nvPr/>
        </p:nvSpPr>
        <p:spPr>
          <a:xfrm>
            <a:off x="141513" y="2937833"/>
            <a:ext cx="11908972" cy="3439381"/>
          </a:xfrm>
          <a:prstGeom prst="rect">
            <a:avLst/>
          </a:prstGeom>
          <a:ln>
            <a:solidFill>
              <a:srgbClr val="0070C0"/>
            </a:solidFill>
          </a:ln>
        </p:spPr>
        <p:txBody>
          <a:bodyPr wrap="square" tIns="36000" bIns="144000">
            <a:spAutoFit/>
          </a:bodyPr>
          <a:lstStyle/>
          <a:p>
            <a:pPr algn="just">
              <a:lnSpc>
                <a:spcPct val="150000"/>
              </a:lnSpc>
            </a:pPr>
            <a:r>
              <a:rPr lang="en-US" altLang="zh-CN" sz="2400" b="1" dirty="0">
                <a:solidFill>
                  <a:srgbClr val="002060"/>
                </a:solidFill>
                <a:latin typeface="Times New Roman" panose="02020603050405020304" pitchFamily="18" charset="0"/>
                <a:cs typeface="Times New Roman" panose="02020603050405020304" pitchFamily="18" charset="0"/>
              </a:rPr>
              <a:t>insert into  </a:t>
            </a:r>
            <a:r>
              <a:rPr lang="en-US" altLang="zh-CN" sz="2400" dirty="0">
                <a:solidFill>
                  <a:srgbClr val="002060"/>
                </a:solidFill>
                <a:latin typeface="Times New Roman" panose="02020603050405020304" pitchFamily="18" charset="0"/>
                <a:cs typeface="Times New Roman" panose="02020603050405020304" pitchFamily="18" charset="0"/>
              </a:rPr>
              <a:t>employees(info)  </a:t>
            </a:r>
            <a:r>
              <a:rPr lang="en-US" altLang="zh-CN" sz="2400" b="1" dirty="0">
                <a:solidFill>
                  <a:srgbClr val="002060"/>
                </a:solidFill>
                <a:latin typeface="Times New Roman" panose="02020603050405020304" pitchFamily="18" charset="0"/>
                <a:cs typeface="Times New Roman" panose="02020603050405020304" pitchFamily="18" charset="0"/>
              </a:rPr>
              <a:t>values</a:t>
            </a:r>
            <a:r>
              <a:rPr lang="en-US" altLang="zh-CN" sz="2400" dirty="0">
                <a:solidFill>
                  <a:srgbClr val="002060"/>
                </a:solidFill>
                <a:latin typeface="Times New Roman" panose="02020603050405020304" pitchFamily="18" charset="0"/>
                <a:cs typeface="Times New Roman" panose="02020603050405020304" pitchFamily="18" charset="0"/>
              </a:rPr>
              <a:t> (</a:t>
            </a:r>
          </a:p>
          <a:p>
            <a:pPr algn="just">
              <a:lnSpc>
                <a:spcPct val="150000"/>
              </a:lnSpc>
            </a:pPr>
            <a:r>
              <a:rPr lang="en-US" altLang="zh-CN" sz="2400" dirty="0">
                <a:solidFill>
                  <a:srgbClr val="002060"/>
                </a:solidFill>
                <a:latin typeface="Times New Roman" panose="02020603050405020304" pitchFamily="18" charset="0"/>
                <a:cs typeface="Times New Roman" panose="02020603050405020304" pitchFamily="18" charset="0"/>
              </a:rPr>
              <a:t>	'{"</a:t>
            </a:r>
            <a:r>
              <a:rPr lang="en-US" altLang="zh-CN" sz="2400" dirty="0" err="1">
                <a:solidFill>
                  <a:srgbClr val="002060"/>
                </a:solidFill>
                <a:latin typeface="Times New Roman" panose="02020603050405020304" pitchFamily="18" charset="0"/>
                <a:cs typeface="Times New Roman" panose="02020603050405020304" pitchFamily="18" charset="0"/>
              </a:rPr>
              <a:t>name":"John</a:t>
            </a:r>
            <a:r>
              <a:rPr lang="en-US" altLang="zh-CN" sz="2400" dirty="0">
                <a:solidFill>
                  <a:srgbClr val="002060"/>
                </a:solidFill>
                <a:latin typeface="Times New Roman" panose="02020603050405020304" pitchFamily="18" charset="0"/>
                <a:cs typeface="Times New Roman" panose="02020603050405020304" pitchFamily="18" charset="0"/>
              </a:rPr>
              <a:t> Doe",</a:t>
            </a:r>
          </a:p>
          <a:p>
            <a:pPr algn="just">
              <a:lnSpc>
                <a:spcPct val="150000"/>
              </a:lnSpc>
            </a:pPr>
            <a:r>
              <a:rPr lang="en-US" altLang="zh-CN" sz="2400" dirty="0">
                <a:solidFill>
                  <a:srgbClr val="002060"/>
                </a:solidFill>
                <a:latin typeface="Times New Roman" panose="02020603050405020304" pitchFamily="18" charset="0"/>
                <a:cs typeface="Times New Roman" panose="02020603050405020304" pitchFamily="18" charset="0"/>
              </a:rPr>
              <a:t>	"salary":100000.0, </a:t>
            </a:r>
          </a:p>
          <a:p>
            <a:pPr algn="just">
              <a:lnSpc>
                <a:spcPct val="150000"/>
              </a:lnSpc>
            </a:pPr>
            <a:r>
              <a:rPr lang="en-US" altLang="zh-CN" sz="2400" dirty="0">
                <a:solidFill>
                  <a:srgbClr val="002060"/>
                </a:solidFill>
                <a:latin typeface="Times New Roman" panose="02020603050405020304" pitchFamily="18" charset="0"/>
                <a:cs typeface="Times New Roman" panose="02020603050405020304" pitchFamily="18" charset="0"/>
              </a:rPr>
              <a:t>	"subordinates" :["Mary Smith", "Todd Jones"],</a:t>
            </a:r>
          </a:p>
          <a:p>
            <a:pPr algn="just">
              <a:lnSpc>
                <a:spcPct val="150000"/>
              </a:lnSpc>
            </a:pPr>
            <a:r>
              <a:rPr lang="en-US" altLang="zh-CN" sz="2400" dirty="0">
                <a:solidFill>
                  <a:srgbClr val="002060"/>
                </a:solidFill>
                <a:latin typeface="Times New Roman" panose="02020603050405020304" pitchFamily="18" charset="0"/>
                <a:cs typeface="Times New Roman" panose="02020603050405020304" pitchFamily="18" charset="0"/>
              </a:rPr>
              <a:t>	"deductions":{"Federal Taxes":"0.2","State Taxes ":"0.05", "Insurance":"0.1"},</a:t>
            </a:r>
          </a:p>
          <a:p>
            <a:pPr>
              <a:lnSpc>
                <a:spcPct val="150000"/>
              </a:lnSpc>
            </a:pPr>
            <a:r>
              <a:rPr lang="en-US" altLang="zh-CN" sz="2400" dirty="0">
                <a:solidFill>
                  <a:srgbClr val="002060"/>
                </a:solidFill>
                <a:latin typeface="Times New Roman" panose="02020603050405020304" pitchFamily="18" charset="0"/>
                <a:cs typeface="Times New Roman" panose="02020603050405020304" pitchFamily="18" charset="0"/>
              </a:rPr>
              <a:t>	"address":{"street":"1 Michigan </a:t>
            </a:r>
            <a:r>
              <a:rPr lang="en-US" altLang="zh-CN" sz="2400" dirty="0" err="1">
                <a:solidFill>
                  <a:srgbClr val="002060"/>
                </a:solidFill>
                <a:latin typeface="Times New Roman" panose="02020603050405020304" pitchFamily="18" charset="0"/>
                <a:cs typeface="Times New Roman" panose="02020603050405020304" pitchFamily="18" charset="0"/>
              </a:rPr>
              <a:t>Ave","city":"Chicago</a:t>
            </a:r>
            <a:r>
              <a:rPr lang="en-US" altLang="zh-CN" sz="2400" dirty="0">
                <a:solidFill>
                  <a:srgbClr val="002060"/>
                </a:solidFill>
                <a:latin typeface="Times New Roman" panose="02020603050405020304" pitchFamily="18" charset="0"/>
                <a:cs typeface="Times New Roman" panose="02020603050405020304" pitchFamily="18" charset="0"/>
              </a:rPr>
              <a:t>", "</a:t>
            </a:r>
            <a:r>
              <a:rPr lang="en-US" altLang="zh-CN" sz="2400" dirty="0" err="1">
                <a:solidFill>
                  <a:srgbClr val="002060"/>
                </a:solidFill>
                <a:latin typeface="Times New Roman" panose="02020603050405020304" pitchFamily="18" charset="0"/>
                <a:cs typeface="Times New Roman" panose="02020603050405020304" pitchFamily="18" charset="0"/>
              </a:rPr>
              <a:t>state":"IL</a:t>
            </a:r>
            <a:r>
              <a:rPr lang="en-US" altLang="zh-CN" sz="2400" dirty="0">
                <a:solidFill>
                  <a:srgbClr val="002060"/>
                </a:solidFill>
                <a:latin typeface="Times New Roman" panose="02020603050405020304" pitchFamily="18" charset="0"/>
                <a:cs typeface="Times New Roman" panose="02020603050405020304" pitchFamily="18" charset="0"/>
              </a:rPr>
              <a:t>", "zip":"60600"}}' );</a:t>
            </a:r>
          </a:p>
        </p:txBody>
      </p:sp>
      <p:sp>
        <p:nvSpPr>
          <p:cNvPr id="7" name="矩形 6">
            <a:extLst>
              <a:ext uri="{FF2B5EF4-FFF2-40B4-BE49-F238E27FC236}">
                <a16:creationId xmlns:a16="http://schemas.microsoft.com/office/drawing/2014/main" id="{2F46DB5A-6FB3-4021-AB34-9FF17F23727D}"/>
              </a:ext>
            </a:extLst>
          </p:cNvPr>
          <p:cNvSpPr/>
          <p:nvPr/>
        </p:nvSpPr>
        <p:spPr>
          <a:xfrm>
            <a:off x="1236098" y="1267867"/>
            <a:ext cx="9719803" cy="1223390"/>
          </a:xfrm>
          <a:prstGeom prst="rect">
            <a:avLst/>
          </a:prstGeom>
          <a:ln>
            <a:solidFill>
              <a:srgbClr val="0070C0"/>
            </a:solidFill>
          </a:ln>
        </p:spPr>
        <p:txBody>
          <a:bodyPr wrap="square" tIns="36000" bIns="144000">
            <a:spAutoFit/>
          </a:bodyPr>
          <a:lstStyle/>
          <a:p>
            <a:pPr algn="just">
              <a:lnSpc>
                <a:spcPct val="150000"/>
              </a:lnSpc>
            </a:pPr>
            <a:r>
              <a:rPr lang="en-US" altLang="zh-CN" sz="2400" dirty="0">
                <a:solidFill>
                  <a:srgbClr val="002060"/>
                </a:solidFill>
                <a:latin typeface="Times New Roman" panose="02020603050405020304" pitchFamily="18" charset="0"/>
                <a:cs typeface="Times New Roman" panose="02020603050405020304" pitchFamily="18" charset="0"/>
              </a:rPr>
              <a:t>John Doe100000.0Mary </a:t>
            </a:r>
            <a:r>
              <a:rPr lang="en-US" altLang="zh-CN" sz="2400" dirty="0" err="1">
                <a:solidFill>
                  <a:srgbClr val="002060"/>
                </a:solidFill>
                <a:latin typeface="Times New Roman" panose="02020603050405020304" pitchFamily="18" charset="0"/>
                <a:cs typeface="Times New Roman" panose="02020603050405020304" pitchFamily="18" charset="0"/>
              </a:rPr>
              <a:t>SmithTodd</a:t>
            </a:r>
            <a:r>
              <a:rPr lang="en-US" altLang="zh-CN" sz="2400" dirty="0">
                <a:solidFill>
                  <a:srgbClr val="002060"/>
                </a:solidFill>
                <a:latin typeface="Times New Roman" panose="02020603050405020304" pitchFamily="18" charset="0"/>
                <a:cs typeface="Times New Roman" panose="02020603050405020304" pitchFamily="18" charset="0"/>
              </a:rPr>
              <a:t> </a:t>
            </a:r>
            <a:r>
              <a:rPr lang="en-US" altLang="zh-CN" sz="2400" dirty="0" err="1">
                <a:solidFill>
                  <a:srgbClr val="002060"/>
                </a:solidFill>
                <a:latin typeface="Times New Roman" panose="02020603050405020304" pitchFamily="18" charset="0"/>
                <a:cs typeface="Times New Roman" panose="02020603050405020304" pitchFamily="18" charset="0"/>
              </a:rPr>
              <a:t>JonesFederal</a:t>
            </a:r>
            <a:r>
              <a:rPr lang="en-US" altLang="zh-CN" sz="2400" dirty="0">
                <a:solidFill>
                  <a:srgbClr val="002060"/>
                </a:solidFill>
                <a:latin typeface="Times New Roman" panose="02020603050405020304" pitchFamily="18" charset="0"/>
                <a:cs typeface="Times New Roman" panose="02020603050405020304" pitchFamily="18" charset="0"/>
              </a:rPr>
              <a:t> Taxes.2State Taxes.05Insurance.11 Michigan Ave.ChicagoIL60600</a:t>
            </a:r>
          </a:p>
        </p:txBody>
      </p:sp>
      <p:cxnSp>
        <p:nvCxnSpPr>
          <p:cNvPr id="4" name="直接箭头连接符 3">
            <a:extLst>
              <a:ext uri="{FF2B5EF4-FFF2-40B4-BE49-F238E27FC236}">
                <a16:creationId xmlns:a16="http://schemas.microsoft.com/office/drawing/2014/main" id="{812EE48D-0DBE-4F3F-B542-87564DBE6CE7}"/>
              </a:ext>
            </a:extLst>
          </p:cNvPr>
          <p:cNvCxnSpPr>
            <a:stCxn id="7" idx="2"/>
            <a:endCxn id="10" idx="0"/>
          </p:cNvCxnSpPr>
          <p:nvPr/>
        </p:nvCxnSpPr>
        <p:spPr bwMode="auto">
          <a:xfrm flipH="1">
            <a:off x="6095999" y="2491257"/>
            <a:ext cx="1" cy="446576"/>
          </a:xfrm>
          <a:prstGeom prst="straightConnector1">
            <a:avLst/>
          </a:prstGeom>
          <a:solidFill>
            <a:schemeClr val="accent1"/>
          </a:solidFill>
          <a:ln w="19050"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1362976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6C4735-10C1-4FE0-9F65-FFDF5B057D49}"/>
              </a:ext>
            </a:extLst>
          </p:cNvPr>
          <p:cNvSpPr>
            <a:spLocks noGrp="1"/>
          </p:cNvSpPr>
          <p:nvPr>
            <p:ph type="title"/>
          </p:nvPr>
        </p:nvSpPr>
        <p:spPr/>
        <p:txBody>
          <a:bodyPr/>
          <a:lstStyle/>
          <a:p>
            <a:r>
              <a:rPr lang="zh-CN" altLang="en-US" dirty="0"/>
              <a:t>练习二：</a:t>
            </a:r>
            <a:r>
              <a:rPr lang="en-US" altLang="zh-CN" dirty="0"/>
              <a:t>JSON</a:t>
            </a:r>
            <a:endParaRPr lang="zh-CN" altLang="en-US" dirty="0"/>
          </a:p>
        </p:txBody>
      </p:sp>
      <p:sp>
        <p:nvSpPr>
          <p:cNvPr id="6" name="矩形 5">
            <a:extLst>
              <a:ext uri="{FF2B5EF4-FFF2-40B4-BE49-F238E27FC236}">
                <a16:creationId xmlns:a16="http://schemas.microsoft.com/office/drawing/2014/main" id="{79D3F8AD-0C46-4BA8-BBDD-4AEEB327874D}"/>
              </a:ext>
            </a:extLst>
          </p:cNvPr>
          <p:cNvSpPr/>
          <p:nvPr/>
        </p:nvSpPr>
        <p:spPr>
          <a:xfrm>
            <a:off x="8019856" y="1931812"/>
            <a:ext cx="6768752" cy="451406"/>
          </a:xfrm>
          <a:prstGeom prst="rect">
            <a:avLst/>
          </a:prstGeom>
        </p:spPr>
        <p:txBody>
          <a:bodyPr wrap="square">
            <a:spAutoFit/>
          </a:bodyPr>
          <a:lstStyle/>
          <a:p>
            <a:pPr lvl="1" indent="-457200" algn="just">
              <a:lnSpc>
                <a:spcPct val="150000"/>
              </a:lnSpc>
              <a:spcBef>
                <a:spcPts val="300"/>
              </a:spcBef>
              <a:buClr>
                <a:srgbClr val="660066"/>
              </a:buClr>
              <a:buSzPct val="100000"/>
              <a:buFont typeface="Arial" panose="020B0604020202020204" pitchFamily="34" charset="0"/>
              <a:buChar char="•"/>
            </a:pPr>
            <a:endParaRPr lang="zh-CN" altLang="en-US" b="0" kern="0" baseline="0" dirty="0">
              <a:solidFill>
                <a:srgbClr val="660066"/>
              </a:solidFill>
              <a:latin typeface="Tahoma"/>
              <a:ea typeface="华文新魏" pitchFamily="2" charset="-122"/>
            </a:endParaRPr>
          </a:p>
        </p:txBody>
      </p:sp>
      <p:sp>
        <p:nvSpPr>
          <p:cNvPr id="10" name="矩形 9">
            <a:extLst>
              <a:ext uri="{FF2B5EF4-FFF2-40B4-BE49-F238E27FC236}">
                <a16:creationId xmlns:a16="http://schemas.microsoft.com/office/drawing/2014/main" id="{6CAB0EFB-44A8-48E8-9E1C-FEB4AEEADDDD}"/>
              </a:ext>
            </a:extLst>
          </p:cNvPr>
          <p:cNvSpPr/>
          <p:nvPr/>
        </p:nvSpPr>
        <p:spPr>
          <a:xfrm>
            <a:off x="849087" y="1657251"/>
            <a:ext cx="10767926" cy="1219671"/>
          </a:xfrm>
          <a:prstGeom prst="rect">
            <a:avLst/>
          </a:prstGeom>
          <a:ln>
            <a:solidFill>
              <a:srgbClr val="0070C0"/>
            </a:solidFill>
          </a:ln>
        </p:spPr>
        <p:txBody>
          <a:bodyPr wrap="square" tIns="36000" bIns="144000">
            <a:spAutoFit/>
          </a:bodyPr>
          <a:lstStyle/>
          <a:p>
            <a:pPr algn="just">
              <a:lnSpc>
                <a:spcPct val="150000"/>
              </a:lnSpc>
            </a:pPr>
            <a:r>
              <a:rPr lang="zh-CN" altLang="en-US" sz="2400" dirty="0">
                <a:solidFill>
                  <a:srgbClr val="FF0000"/>
                </a:solidFill>
                <a:latin typeface="Times New Roman" panose="02020603050405020304" pitchFamily="18" charset="0"/>
                <a:cs typeface="Times New Roman" panose="02020603050405020304" pitchFamily="18" charset="0"/>
              </a:rPr>
              <a:t>操作</a:t>
            </a:r>
            <a:r>
              <a:rPr lang="en-US" altLang="zh-CN" sz="2400" dirty="0">
                <a:solidFill>
                  <a:srgbClr val="FF0000"/>
                </a:solidFill>
                <a:latin typeface="Times New Roman" panose="02020603050405020304" pitchFamily="18" charset="0"/>
                <a:cs typeface="Times New Roman" panose="02020603050405020304" pitchFamily="18" charset="0"/>
              </a:rPr>
              <a:t>2</a:t>
            </a:r>
            <a:r>
              <a:rPr lang="zh-CN" altLang="en-US" sz="2400" dirty="0">
                <a:solidFill>
                  <a:srgbClr val="002060"/>
                </a:solidFill>
                <a:latin typeface="Times New Roman" panose="02020603050405020304" pitchFamily="18" charset="0"/>
                <a:cs typeface="Times New Roman" panose="02020603050405020304" pitchFamily="18" charset="0"/>
              </a:rPr>
              <a:t>：基于上面的</a:t>
            </a:r>
            <a:r>
              <a:rPr lang="en-US" altLang="zh-CN" sz="2400" dirty="0">
                <a:solidFill>
                  <a:srgbClr val="002060"/>
                </a:solidFill>
                <a:latin typeface="Times New Roman" panose="02020603050405020304" pitchFamily="18" charset="0"/>
                <a:cs typeface="Times New Roman" panose="02020603050405020304" pitchFamily="18" charset="0"/>
              </a:rPr>
              <a:t>employees</a:t>
            </a:r>
            <a:r>
              <a:rPr lang="zh-CN" altLang="en-US" sz="2400" dirty="0">
                <a:solidFill>
                  <a:srgbClr val="002060"/>
                </a:solidFill>
                <a:latin typeface="Times New Roman" panose="02020603050405020304" pitchFamily="18" charset="0"/>
                <a:cs typeface="Times New Roman" panose="02020603050405020304" pitchFamily="18" charset="0"/>
              </a:rPr>
              <a:t>表，同学们自己定义</a:t>
            </a:r>
            <a:r>
              <a:rPr lang="en-US" altLang="zh-CN" sz="2400" dirty="0">
                <a:solidFill>
                  <a:srgbClr val="002060"/>
                </a:solidFill>
                <a:latin typeface="Times New Roman" panose="02020603050405020304" pitchFamily="18" charset="0"/>
                <a:cs typeface="Times New Roman" panose="02020603050405020304" pitchFamily="18" charset="0"/>
              </a:rPr>
              <a:t>5</a:t>
            </a:r>
            <a:r>
              <a:rPr lang="zh-CN" altLang="en-US" sz="2400" dirty="0">
                <a:solidFill>
                  <a:srgbClr val="002060"/>
                </a:solidFill>
                <a:latin typeface="Times New Roman" panose="02020603050405020304" pitchFamily="18" charset="0"/>
                <a:cs typeface="Times New Roman" panose="02020603050405020304" pitchFamily="18" charset="0"/>
              </a:rPr>
              <a:t>个左右的查询，使用</a:t>
            </a:r>
            <a:r>
              <a:rPr lang="en-US" altLang="zh-CN" sz="2400" dirty="0">
                <a:solidFill>
                  <a:srgbClr val="002060"/>
                </a:solidFill>
                <a:latin typeface="Times New Roman" panose="02020603050405020304" pitchFamily="18" charset="0"/>
                <a:cs typeface="Times New Roman" panose="02020603050405020304" pitchFamily="18" charset="0"/>
              </a:rPr>
              <a:t>JSON_EXTRACT</a:t>
            </a:r>
            <a:r>
              <a:rPr lang="zh-CN" altLang="en-US" sz="2400" dirty="0">
                <a:solidFill>
                  <a:srgbClr val="002060"/>
                </a:solidFill>
                <a:latin typeface="Times New Roman" panose="02020603050405020304" pitchFamily="18" charset="0"/>
                <a:cs typeface="Times New Roman" panose="02020603050405020304" pitchFamily="18" charset="0"/>
              </a:rPr>
              <a:t>或者</a:t>
            </a:r>
            <a:r>
              <a:rPr lang="en-US" altLang="zh-CN" sz="2400" dirty="0">
                <a:solidFill>
                  <a:srgbClr val="002060"/>
                </a:solidFill>
                <a:latin typeface="Times New Roman" panose="02020603050405020304" pitchFamily="18" charset="0"/>
                <a:cs typeface="Times New Roman" panose="02020603050405020304" pitchFamily="18" charset="0"/>
              </a:rPr>
              <a:t>JSON_SEARCH</a:t>
            </a:r>
            <a:r>
              <a:rPr lang="zh-CN" altLang="en-US" sz="2400" dirty="0">
                <a:solidFill>
                  <a:srgbClr val="002060"/>
                </a:solidFill>
                <a:latin typeface="Times New Roman" panose="02020603050405020304" pitchFamily="18" charset="0"/>
                <a:cs typeface="Times New Roman" panose="02020603050405020304" pitchFamily="18" charset="0"/>
              </a:rPr>
              <a:t>完成。</a:t>
            </a:r>
            <a:endParaRPr lang="en-US" altLang="zh-CN" sz="2400" dirty="0">
              <a:solidFill>
                <a:srgbClr val="002060"/>
              </a:solidFill>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71102682-B1C5-4898-86F5-8675F2243B37}"/>
              </a:ext>
            </a:extLst>
          </p:cNvPr>
          <p:cNvSpPr/>
          <p:nvPr/>
        </p:nvSpPr>
        <p:spPr>
          <a:xfrm>
            <a:off x="532422" y="3838976"/>
            <a:ext cx="11127156" cy="1223390"/>
          </a:xfrm>
          <a:prstGeom prst="rect">
            <a:avLst/>
          </a:prstGeom>
          <a:ln>
            <a:solidFill>
              <a:srgbClr val="0070C0"/>
            </a:solidFill>
          </a:ln>
        </p:spPr>
        <p:txBody>
          <a:bodyPr wrap="square" tIns="36000" bIns="144000">
            <a:spAutoFit/>
          </a:bodyPr>
          <a:lstStyle/>
          <a:p>
            <a:pPr algn="just">
              <a:lnSpc>
                <a:spcPct val="150000"/>
              </a:lnSpc>
            </a:pPr>
            <a:r>
              <a:rPr lang="zh-CN" altLang="en-US" sz="2400" dirty="0">
                <a:solidFill>
                  <a:srgbClr val="FF0000"/>
                </a:solidFill>
                <a:latin typeface="Times New Roman" panose="02020603050405020304" pitchFamily="18" charset="0"/>
                <a:cs typeface="Times New Roman" panose="02020603050405020304" pitchFamily="18" charset="0"/>
              </a:rPr>
              <a:t>操作</a:t>
            </a:r>
            <a:r>
              <a:rPr lang="en-US" altLang="zh-CN" sz="2400" dirty="0">
                <a:solidFill>
                  <a:srgbClr val="FF0000"/>
                </a:solidFill>
                <a:latin typeface="Times New Roman" panose="02020603050405020304" pitchFamily="18" charset="0"/>
                <a:cs typeface="Times New Roman" panose="02020603050405020304" pitchFamily="18" charset="0"/>
              </a:rPr>
              <a:t>3</a:t>
            </a:r>
            <a:r>
              <a:rPr lang="zh-CN" altLang="en-US" sz="2400" dirty="0">
                <a:solidFill>
                  <a:srgbClr val="002060"/>
                </a:solidFill>
                <a:latin typeface="Times New Roman" panose="02020603050405020304" pitchFamily="18" charset="0"/>
                <a:cs typeface="Times New Roman" panose="02020603050405020304" pitchFamily="18" charset="0"/>
              </a:rPr>
              <a:t>：将上面的</a:t>
            </a:r>
            <a:r>
              <a:rPr lang="en-US" altLang="zh-CN" sz="2400" dirty="0">
                <a:solidFill>
                  <a:srgbClr val="002060"/>
                </a:solidFill>
                <a:latin typeface="Times New Roman" panose="02020603050405020304" pitchFamily="18" charset="0"/>
                <a:cs typeface="Times New Roman" panose="02020603050405020304" pitchFamily="18" charset="0"/>
              </a:rPr>
              <a:t>employees</a:t>
            </a:r>
            <a:r>
              <a:rPr lang="zh-CN" altLang="en-US" sz="2400" dirty="0">
                <a:solidFill>
                  <a:srgbClr val="002060"/>
                </a:solidFill>
                <a:latin typeface="Times New Roman" panose="02020603050405020304" pitchFamily="18" charset="0"/>
                <a:cs typeface="Times New Roman" panose="02020603050405020304" pitchFamily="18" charset="0"/>
              </a:rPr>
              <a:t>表展开成</a:t>
            </a:r>
            <a:r>
              <a:rPr lang="en-US" altLang="zh-CN" sz="2400" dirty="0">
                <a:solidFill>
                  <a:srgbClr val="002060"/>
                </a:solidFill>
                <a:latin typeface="Times New Roman" panose="02020603050405020304" pitchFamily="18" charset="0"/>
                <a:cs typeface="Times New Roman" panose="02020603050405020304" pitchFamily="18" charset="0"/>
              </a:rPr>
              <a:t>1NF</a:t>
            </a:r>
            <a:r>
              <a:rPr lang="zh-CN" altLang="en-US" sz="2400" dirty="0">
                <a:solidFill>
                  <a:srgbClr val="002060"/>
                </a:solidFill>
                <a:latin typeface="Times New Roman" panose="02020603050405020304" pitchFamily="18" charset="0"/>
                <a:cs typeface="Times New Roman" panose="02020603050405020304" pitchFamily="18" charset="0"/>
              </a:rPr>
              <a:t>的平面表，新的平面表的属性为</a:t>
            </a:r>
            <a:endParaRPr lang="en-US" altLang="zh-CN" sz="2400" dirty="0">
              <a:solidFill>
                <a:srgbClr val="002060"/>
              </a:solidFill>
              <a:latin typeface="Times New Roman" panose="02020603050405020304" pitchFamily="18" charset="0"/>
              <a:cs typeface="Times New Roman" panose="02020603050405020304" pitchFamily="18" charset="0"/>
            </a:endParaRPr>
          </a:p>
          <a:p>
            <a:pPr algn="just">
              <a:lnSpc>
                <a:spcPct val="150000"/>
              </a:lnSpc>
            </a:pPr>
            <a:r>
              <a:rPr lang="en-US" altLang="zh-CN" sz="2400" dirty="0">
                <a:solidFill>
                  <a:srgbClr val="002060"/>
                </a:solidFill>
                <a:latin typeface="Times New Roman" panose="02020603050405020304" pitchFamily="18" charset="0"/>
                <a:cs typeface="Times New Roman" panose="02020603050405020304" pitchFamily="18" charset="0"/>
              </a:rPr>
              <a:t>(name, salary,	subordinates, Federal Taxes, State Taxes, Insurance, street, city, state, zip) </a:t>
            </a:r>
          </a:p>
        </p:txBody>
      </p:sp>
    </p:spTree>
    <p:extLst>
      <p:ext uri="{BB962C8B-B14F-4D97-AF65-F5344CB8AC3E}">
        <p14:creationId xmlns:p14="http://schemas.microsoft.com/office/powerpoint/2010/main" val="3377634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6C4735-10C1-4FE0-9F65-FFDF5B057D49}"/>
              </a:ext>
            </a:extLst>
          </p:cNvPr>
          <p:cNvSpPr>
            <a:spLocks noGrp="1"/>
          </p:cNvSpPr>
          <p:nvPr>
            <p:ph type="title"/>
          </p:nvPr>
        </p:nvSpPr>
        <p:spPr/>
        <p:txBody>
          <a:bodyPr/>
          <a:lstStyle/>
          <a:p>
            <a:r>
              <a:rPr lang="zh-CN" altLang="en-US" dirty="0"/>
              <a:t>练习二：</a:t>
            </a:r>
            <a:r>
              <a:rPr lang="en-US" altLang="zh-CN" dirty="0"/>
              <a:t>JSON</a:t>
            </a:r>
            <a:endParaRPr lang="zh-CN" altLang="en-US" dirty="0"/>
          </a:p>
        </p:txBody>
      </p:sp>
      <p:sp>
        <p:nvSpPr>
          <p:cNvPr id="6" name="矩形 5">
            <a:extLst>
              <a:ext uri="{FF2B5EF4-FFF2-40B4-BE49-F238E27FC236}">
                <a16:creationId xmlns:a16="http://schemas.microsoft.com/office/drawing/2014/main" id="{79D3F8AD-0C46-4BA8-BBDD-4AEEB327874D}"/>
              </a:ext>
            </a:extLst>
          </p:cNvPr>
          <p:cNvSpPr/>
          <p:nvPr/>
        </p:nvSpPr>
        <p:spPr>
          <a:xfrm>
            <a:off x="8019856" y="1931812"/>
            <a:ext cx="6768752" cy="451406"/>
          </a:xfrm>
          <a:prstGeom prst="rect">
            <a:avLst/>
          </a:prstGeom>
        </p:spPr>
        <p:txBody>
          <a:bodyPr wrap="square">
            <a:spAutoFit/>
          </a:bodyPr>
          <a:lstStyle/>
          <a:p>
            <a:pPr lvl="1" indent="-457200" algn="just">
              <a:lnSpc>
                <a:spcPct val="150000"/>
              </a:lnSpc>
              <a:spcBef>
                <a:spcPts val="300"/>
              </a:spcBef>
              <a:buClr>
                <a:srgbClr val="660066"/>
              </a:buClr>
              <a:buSzPct val="100000"/>
              <a:buFont typeface="Arial" panose="020B0604020202020204" pitchFamily="34" charset="0"/>
              <a:buChar char="•"/>
            </a:pPr>
            <a:endParaRPr lang="zh-CN" altLang="en-US" b="0" kern="0" baseline="0" dirty="0">
              <a:solidFill>
                <a:srgbClr val="660066"/>
              </a:solidFill>
              <a:latin typeface="Tahoma"/>
              <a:ea typeface="华文新魏" pitchFamily="2" charset="-122"/>
            </a:endParaRPr>
          </a:p>
        </p:txBody>
      </p:sp>
      <p:sp>
        <p:nvSpPr>
          <p:cNvPr id="10" name="矩形 9">
            <a:extLst>
              <a:ext uri="{FF2B5EF4-FFF2-40B4-BE49-F238E27FC236}">
                <a16:creationId xmlns:a16="http://schemas.microsoft.com/office/drawing/2014/main" id="{6CAB0EFB-44A8-48E8-9E1C-FEB4AEEADDDD}"/>
              </a:ext>
            </a:extLst>
          </p:cNvPr>
          <p:cNvSpPr/>
          <p:nvPr/>
        </p:nvSpPr>
        <p:spPr>
          <a:xfrm>
            <a:off x="712037" y="1163547"/>
            <a:ext cx="10767926" cy="1219671"/>
          </a:xfrm>
          <a:prstGeom prst="rect">
            <a:avLst/>
          </a:prstGeom>
          <a:ln>
            <a:solidFill>
              <a:srgbClr val="0070C0"/>
            </a:solidFill>
          </a:ln>
        </p:spPr>
        <p:txBody>
          <a:bodyPr wrap="square" tIns="36000" bIns="144000">
            <a:spAutoFit/>
          </a:bodyPr>
          <a:lstStyle/>
          <a:p>
            <a:pPr algn="just">
              <a:lnSpc>
                <a:spcPct val="150000"/>
              </a:lnSpc>
            </a:pPr>
            <a:r>
              <a:rPr lang="zh-CN" altLang="en-US" sz="2400" dirty="0">
                <a:solidFill>
                  <a:srgbClr val="FF0000"/>
                </a:solidFill>
                <a:latin typeface="Times New Roman" panose="02020603050405020304" pitchFamily="18" charset="0"/>
                <a:cs typeface="Times New Roman" panose="02020603050405020304" pitchFamily="18" charset="0"/>
              </a:rPr>
              <a:t>操作</a:t>
            </a:r>
            <a:r>
              <a:rPr lang="en-US" altLang="zh-CN" sz="2400" dirty="0">
                <a:solidFill>
                  <a:srgbClr val="FF0000"/>
                </a:solidFill>
                <a:latin typeface="Times New Roman" panose="02020603050405020304" pitchFamily="18" charset="0"/>
                <a:cs typeface="Times New Roman" panose="02020603050405020304" pitchFamily="18" charset="0"/>
              </a:rPr>
              <a:t>4</a:t>
            </a:r>
            <a:r>
              <a:rPr lang="zh-CN" altLang="en-US" sz="2400" dirty="0">
                <a:solidFill>
                  <a:srgbClr val="002060"/>
                </a:solidFill>
                <a:latin typeface="Times New Roman" panose="02020603050405020304" pitchFamily="18" charset="0"/>
                <a:cs typeface="Times New Roman" panose="02020603050405020304" pitchFamily="18" charset="0"/>
              </a:rPr>
              <a:t>：对下面的</a:t>
            </a:r>
            <a:r>
              <a:rPr lang="en-US" altLang="zh-CN" sz="2400" dirty="0">
                <a:solidFill>
                  <a:srgbClr val="002060"/>
                </a:solidFill>
                <a:latin typeface="Times New Roman" panose="02020603050405020304" pitchFamily="18" charset="0"/>
                <a:cs typeface="Times New Roman" panose="02020603050405020304" pitchFamily="18" charset="0"/>
              </a:rPr>
              <a:t>Assembly</a:t>
            </a:r>
            <a:r>
              <a:rPr lang="zh-CN" altLang="en-US" sz="2400" dirty="0">
                <a:solidFill>
                  <a:srgbClr val="002060"/>
                </a:solidFill>
                <a:latin typeface="Times New Roman" panose="02020603050405020304" pitchFamily="18" charset="0"/>
                <a:cs typeface="Times New Roman" panose="02020603050405020304" pitchFamily="18" charset="0"/>
              </a:rPr>
              <a:t>表，使用递归查询，生成右图的树形结构，再将它输出如下的</a:t>
            </a:r>
            <a:r>
              <a:rPr lang="en-US" altLang="zh-CN" sz="2400" dirty="0">
                <a:solidFill>
                  <a:srgbClr val="002060"/>
                </a:solidFill>
                <a:latin typeface="Times New Roman" panose="02020603050405020304" pitchFamily="18" charset="0"/>
                <a:cs typeface="Times New Roman" panose="02020603050405020304" pitchFamily="18" charset="0"/>
              </a:rPr>
              <a:t>JSON</a:t>
            </a:r>
            <a:r>
              <a:rPr lang="zh-CN" altLang="en-US" sz="2400" dirty="0">
                <a:solidFill>
                  <a:srgbClr val="002060"/>
                </a:solidFill>
                <a:latin typeface="Times New Roman" panose="02020603050405020304" pitchFamily="18" charset="0"/>
                <a:cs typeface="Times New Roman" panose="02020603050405020304" pitchFamily="18" charset="0"/>
              </a:rPr>
              <a:t>数据：</a:t>
            </a:r>
            <a:r>
              <a:rPr lang="en-US" altLang="zh-CN" sz="2000" b="1" dirty="0">
                <a:solidFill>
                  <a:srgbClr val="002060"/>
                </a:solidFill>
              </a:rPr>
              <a:t>[trike[wheel[spoke, tire[rim, tube]], frame[seat, pedal]]]</a:t>
            </a:r>
            <a:endParaRPr lang="en-US" altLang="zh-CN" sz="2400" dirty="0">
              <a:solidFill>
                <a:srgbClr val="002060"/>
              </a:solidFill>
              <a:latin typeface="Times New Roman" panose="02020603050405020304" pitchFamily="18" charset="0"/>
              <a:cs typeface="Times New Roman" panose="02020603050405020304" pitchFamily="18" charset="0"/>
            </a:endParaRPr>
          </a:p>
        </p:txBody>
      </p:sp>
      <p:grpSp>
        <p:nvGrpSpPr>
          <p:cNvPr id="7" name="Group 3">
            <a:extLst>
              <a:ext uri="{FF2B5EF4-FFF2-40B4-BE49-F238E27FC236}">
                <a16:creationId xmlns:a16="http://schemas.microsoft.com/office/drawing/2014/main" id="{1884E4B2-5E90-49B5-85E6-7F9B0A93142C}"/>
              </a:ext>
            </a:extLst>
          </p:cNvPr>
          <p:cNvGrpSpPr>
            <a:grpSpLocks/>
          </p:cNvGrpSpPr>
          <p:nvPr/>
        </p:nvGrpSpPr>
        <p:grpSpPr bwMode="auto">
          <a:xfrm>
            <a:off x="3624943" y="2640904"/>
            <a:ext cx="3222701" cy="3506333"/>
            <a:chOff x="2844" y="1570"/>
            <a:chExt cx="2730" cy="1931"/>
          </a:xfrm>
        </p:grpSpPr>
        <p:graphicFrame>
          <p:nvGraphicFramePr>
            <p:cNvPr id="8" name="Object 4">
              <a:extLst>
                <a:ext uri="{FF2B5EF4-FFF2-40B4-BE49-F238E27FC236}">
                  <a16:creationId xmlns:a16="http://schemas.microsoft.com/office/drawing/2014/main" id="{D9F93B36-C11B-4E1D-8B32-D3492704B9FC}"/>
                </a:ext>
              </a:extLst>
            </p:cNvPr>
            <p:cNvGraphicFramePr>
              <a:graphicFrameLocks noChangeAspect="1"/>
            </p:cNvGraphicFramePr>
            <p:nvPr/>
          </p:nvGraphicFramePr>
          <p:xfrm>
            <a:off x="2844" y="2092"/>
            <a:ext cx="72" cy="136"/>
          </p:xfrm>
          <a:graphic>
            <a:graphicData uri="http://schemas.openxmlformats.org/presentationml/2006/ole">
              <mc:AlternateContent xmlns:mc="http://schemas.openxmlformats.org/markup-compatibility/2006">
                <mc:Choice xmlns:v="urn:schemas-microsoft-com:vml" Requires="v">
                  <p:oleObj spid="_x0000_s1035" name="公式" r:id="rId3" imgW="114120" imgH="215640" progId="Equation.3">
                    <p:embed/>
                  </p:oleObj>
                </mc:Choice>
                <mc:Fallback>
                  <p:oleObj name="公式" r:id="rId3" imgW="114120" imgH="215640" progId="Equation.3">
                    <p:embed/>
                    <p:pic>
                      <p:nvPicPr>
                        <p:cNvPr id="102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4" y="2092"/>
                          <a:ext cx="72" cy="1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 Box 5">
              <a:extLst>
                <a:ext uri="{FF2B5EF4-FFF2-40B4-BE49-F238E27FC236}">
                  <a16:creationId xmlns:a16="http://schemas.microsoft.com/office/drawing/2014/main" id="{B1E6FE15-3875-4CF7-9E17-2A7510BA506E}"/>
                </a:ext>
              </a:extLst>
            </p:cNvPr>
            <p:cNvSpPr txBox="1">
              <a:spLocks noChangeArrowheads="1"/>
            </p:cNvSpPr>
            <p:nvPr/>
          </p:nvSpPr>
          <p:spPr bwMode="auto">
            <a:xfrm>
              <a:off x="4073" y="1570"/>
              <a:ext cx="494" cy="252"/>
            </a:xfrm>
            <a:prstGeom prst="rect">
              <a:avLst/>
            </a:prstGeom>
            <a:noFill/>
            <a:ln w="9525" algn="ctr">
              <a:noFill/>
              <a:miter lim="800000"/>
              <a:headEnd/>
              <a:tailEnd/>
            </a:ln>
            <a:effectLst/>
          </p:spPr>
          <p:txBody>
            <a:bodyPr wrap="none">
              <a:spAutoFit/>
              <a:flatTx/>
            </a:bodyPr>
            <a:lstStyle/>
            <a:p>
              <a:pPr marL="342900" indent="-342900">
                <a:defRPr/>
              </a:pPr>
              <a:r>
                <a:rPr lang="en-US" altLang="zh-CN" sz="2000" b="1" dirty="0">
                  <a:solidFill>
                    <a:srgbClr val="002060"/>
                  </a:solidFill>
                </a:rPr>
                <a:t>trike</a:t>
              </a:r>
            </a:p>
          </p:txBody>
        </p:sp>
        <p:sp>
          <p:nvSpPr>
            <p:cNvPr id="12" name="Text Box 6">
              <a:extLst>
                <a:ext uri="{FF2B5EF4-FFF2-40B4-BE49-F238E27FC236}">
                  <a16:creationId xmlns:a16="http://schemas.microsoft.com/office/drawing/2014/main" id="{49D8FAC1-D161-45EC-8563-385951C7CC3A}"/>
                </a:ext>
              </a:extLst>
            </p:cNvPr>
            <p:cNvSpPr txBox="1">
              <a:spLocks noChangeArrowheads="1"/>
            </p:cNvSpPr>
            <p:nvPr/>
          </p:nvSpPr>
          <p:spPr bwMode="auto">
            <a:xfrm>
              <a:off x="3394" y="2137"/>
              <a:ext cx="603" cy="252"/>
            </a:xfrm>
            <a:prstGeom prst="rect">
              <a:avLst/>
            </a:prstGeom>
            <a:noFill/>
            <a:ln w="9525" algn="ctr">
              <a:noFill/>
              <a:miter lim="800000"/>
              <a:headEnd/>
              <a:tailEnd/>
            </a:ln>
            <a:effectLst/>
          </p:spPr>
          <p:txBody>
            <a:bodyPr wrap="none">
              <a:spAutoFit/>
              <a:flatTx/>
            </a:bodyPr>
            <a:lstStyle/>
            <a:p>
              <a:pPr marL="342900" indent="-342900">
                <a:defRPr/>
              </a:pPr>
              <a:r>
                <a:rPr lang="en-US" altLang="zh-CN" sz="2000" b="1" dirty="0">
                  <a:solidFill>
                    <a:srgbClr val="002060"/>
                  </a:solidFill>
                </a:rPr>
                <a:t>wheel</a:t>
              </a:r>
            </a:p>
          </p:txBody>
        </p:sp>
        <p:sp>
          <p:nvSpPr>
            <p:cNvPr id="13" name="Text Box 7">
              <a:extLst>
                <a:ext uri="{FF2B5EF4-FFF2-40B4-BE49-F238E27FC236}">
                  <a16:creationId xmlns:a16="http://schemas.microsoft.com/office/drawing/2014/main" id="{FDCBC5B4-A2BB-4A3A-9411-F3112C153A63}"/>
                </a:ext>
              </a:extLst>
            </p:cNvPr>
            <p:cNvSpPr txBox="1">
              <a:spLocks noChangeArrowheads="1"/>
            </p:cNvSpPr>
            <p:nvPr/>
          </p:nvSpPr>
          <p:spPr bwMode="auto">
            <a:xfrm>
              <a:off x="4666" y="2137"/>
              <a:ext cx="595" cy="252"/>
            </a:xfrm>
            <a:prstGeom prst="rect">
              <a:avLst/>
            </a:prstGeom>
            <a:noFill/>
            <a:ln w="9525" algn="ctr">
              <a:noFill/>
              <a:miter lim="800000"/>
              <a:headEnd/>
              <a:tailEnd/>
            </a:ln>
            <a:effectLst/>
          </p:spPr>
          <p:txBody>
            <a:bodyPr wrap="none">
              <a:spAutoFit/>
              <a:flatTx/>
            </a:bodyPr>
            <a:lstStyle/>
            <a:p>
              <a:pPr marL="342900" indent="-342900">
                <a:defRPr/>
              </a:pPr>
              <a:r>
                <a:rPr lang="en-US" altLang="zh-CN" sz="2000" b="1" dirty="0">
                  <a:solidFill>
                    <a:srgbClr val="002060"/>
                  </a:solidFill>
                </a:rPr>
                <a:t>frame</a:t>
              </a:r>
            </a:p>
          </p:txBody>
        </p:sp>
        <p:sp>
          <p:nvSpPr>
            <p:cNvPr id="14" name="Text Box 8">
              <a:extLst>
                <a:ext uri="{FF2B5EF4-FFF2-40B4-BE49-F238E27FC236}">
                  <a16:creationId xmlns:a16="http://schemas.microsoft.com/office/drawing/2014/main" id="{5FEE7355-2B24-4930-B62E-6D7A67C093A8}"/>
                </a:ext>
              </a:extLst>
            </p:cNvPr>
            <p:cNvSpPr txBox="1">
              <a:spLocks noChangeArrowheads="1"/>
            </p:cNvSpPr>
            <p:nvPr/>
          </p:nvSpPr>
          <p:spPr bwMode="auto">
            <a:xfrm>
              <a:off x="3061" y="2614"/>
              <a:ext cx="594" cy="252"/>
            </a:xfrm>
            <a:prstGeom prst="rect">
              <a:avLst/>
            </a:prstGeom>
            <a:noFill/>
            <a:ln w="9525" algn="ctr">
              <a:noFill/>
              <a:miter lim="800000"/>
              <a:headEnd/>
              <a:tailEnd/>
            </a:ln>
            <a:effectLst/>
          </p:spPr>
          <p:txBody>
            <a:bodyPr wrap="none">
              <a:spAutoFit/>
              <a:flatTx/>
            </a:bodyPr>
            <a:lstStyle/>
            <a:p>
              <a:pPr marL="342900" indent="-342900">
                <a:defRPr/>
              </a:pPr>
              <a:r>
                <a:rPr lang="en-US" altLang="zh-CN" sz="2000" b="1" dirty="0">
                  <a:solidFill>
                    <a:srgbClr val="002060"/>
                  </a:solidFill>
                </a:rPr>
                <a:t>spoke</a:t>
              </a:r>
            </a:p>
          </p:txBody>
        </p:sp>
        <p:sp>
          <p:nvSpPr>
            <p:cNvPr id="15" name="Text Box 9">
              <a:extLst>
                <a:ext uri="{FF2B5EF4-FFF2-40B4-BE49-F238E27FC236}">
                  <a16:creationId xmlns:a16="http://schemas.microsoft.com/office/drawing/2014/main" id="{CB85A9EA-FECD-4C72-8725-92FCBBAFCEC8}"/>
                </a:ext>
              </a:extLst>
            </p:cNvPr>
            <p:cNvSpPr txBox="1">
              <a:spLocks noChangeArrowheads="1"/>
            </p:cNvSpPr>
            <p:nvPr/>
          </p:nvSpPr>
          <p:spPr bwMode="auto">
            <a:xfrm>
              <a:off x="3883" y="2614"/>
              <a:ext cx="397" cy="252"/>
            </a:xfrm>
            <a:prstGeom prst="rect">
              <a:avLst/>
            </a:prstGeom>
            <a:noFill/>
            <a:ln w="9525" algn="ctr">
              <a:noFill/>
              <a:miter lim="800000"/>
              <a:headEnd/>
              <a:tailEnd/>
            </a:ln>
            <a:effectLst/>
          </p:spPr>
          <p:txBody>
            <a:bodyPr wrap="none">
              <a:spAutoFit/>
              <a:flatTx/>
            </a:bodyPr>
            <a:lstStyle/>
            <a:p>
              <a:pPr marL="342900" indent="-342900">
                <a:defRPr/>
              </a:pPr>
              <a:r>
                <a:rPr lang="en-US" altLang="zh-CN" sz="2000" b="1" dirty="0">
                  <a:solidFill>
                    <a:srgbClr val="002060"/>
                  </a:solidFill>
                </a:rPr>
                <a:t>tire</a:t>
              </a:r>
            </a:p>
          </p:txBody>
        </p:sp>
        <p:sp>
          <p:nvSpPr>
            <p:cNvPr id="16" name="Text Box 10">
              <a:extLst>
                <a:ext uri="{FF2B5EF4-FFF2-40B4-BE49-F238E27FC236}">
                  <a16:creationId xmlns:a16="http://schemas.microsoft.com/office/drawing/2014/main" id="{7B223D2D-EEAD-47E8-BA2E-F84341B88877}"/>
                </a:ext>
              </a:extLst>
            </p:cNvPr>
            <p:cNvSpPr txBox="1">
              <a:spLocks noChangeArrowheads="1"/>
            </p:cNvSpPr>
            <p:nvPr/>
          </p:nvSpPr>
          <p:spPr bwMode="auto">
            <a:xfrm>
              <a:off x="4468" y="2614"/>
              <a:ext cx="459" cy="252"/>
            </a:xfrm>
            <a:prstGeom prst="rect">
              <a:avLst/>
            </a:prstGeom>
            <a:noFill/>
            <a:ln w="9525" algn="ctr">
              <a:noFill/>
              <a:miter lim="800000"/>
              <a:headEnd/>
              <a:tailEnd/>
            </a:ln>
            <a:effectLst/>
          </p:spPr>
          <p:txBody>
            <a:bodyPr wrap="none">
              <a:spAutoFit/>
              <a:flatTx/>
            </a:bodyPr>
            <a:lstStyle/>
            <a:p>
              <a:pPr marL="342900" indent="-342900">
                <a:defRPr/>
              </a:pPr>
              <a:r>
                <a:rPr lang="en-US" altLang="zh-CN" sz="2000" b="1" dirty="0">
                  <a:solidFill>
                    <a:srgbClr val="002060"/>
                  </a:solidFill>
                </a:rPr>
                <a:t>seat</a:t>
              </a:r>
            </a:p>
          </p:txBody>
        </p:sp>
        <p:sp>
          <p:nvSpPr>
            <p:cNvPr id="17" name="Text Box 11">
              <a:extLst>
                <a:ext uri="{FF2B5EF4-FFF2-40B4-BE49-F238E27FC236}">
                  <a16:creationId xmlns:a16="http://schemas.microsoft.com/office/drawing/2014/main" id="{769B05B4-2D66-457B-932D-AE58B96CAB15}"/>
                </a:ext>
              </a:extLst>
            </p:cNvPr>
            <p:cNvSpPr txBox="1">
              <a:spLocks noChangeArrowheads="1"/>
            </p:cNvSpPr>
            <p:nvPr/>
          </p:nvSpPr>
          <p:spPr bwMode="auto">
            <a:xfrm>
              <a:off x="5012" y="2614"/>
              <a:ext cx="562" cy="252"/>
            </a:xfrm>
            <a:prstGeom prst="rect">
              <a:avLst/>
            </a:prstGeom>
            <a:noFill/>
            <a:ln w="9525" algn="ctr">
              <a:noFill/>
              <a:miter lim="800000"/>
              <a:headEnd/>
              <a:tailEnd/>
            </a:ln>
            <a:effectLst/>
          </p:spPr>
          <p:txBody>
            <a:bodyPr wrap="none">
              <a:spAutoFit/>
              <a:flatTx/>
            </a:bodyPr>
            <a:lstStyle/>
            <a:p>
              <a:pPr marL="342900" indent="-342900">
                <a:defRPr/>
              </a:pPr>
              <a:r>
                <a:rPr lang="en-US" altLang="zh-CN" sz="2000" b="1" dirty="0">
                  <a:solidFill>
                    <a:srgbClr val="002060"/>
                  </a:solidFill>
                </a:rPr>
                <a:t>pedal</a:t>
              </a:r>
            </a:p>
          </p:txBody>
        </p:sp>
        <p:sp>
          <p:nvSpPr>
            <p:cNvPr id="18" name="Text Box 12">
              <a:extLst>
                <a:ext uri="{FF2B5EF4-FFF2-40B4-BE49-F238E27FC236}">
                  <a16:creationId xmlns:a16="http://schemas.microsoft.com/office/drawing/2014/main" id="{AB98744F-020D-438F-9ECA-A7C4C1D319D6}"/>
                </a:ext>
              </a:extLst>
            </p:cNvPr>
            <p:cNvSpPr txBox="1">
              <a:spLocks noChangeArrowheads="1"/>
            </p:cNvSpPr>
            <p:nvPr/>
          </p:nvSpPr>
          <p:spPr bwMode="auto">
            <a:xfrm>
              <a:off x="3515" y="3249"/>
              <a:ext cx="389" cy="252"/>
            </a:xfrm>
            <a:prstGeom prst="rect">
              <a:avLst/>
            </a:prstGeom>
            <a:noFill/>
            <a:ln w="9525" algn="ctr">
              <a:noFill/>
              <a:miter lim="800000"/>
              <a:headEnd/>
              <a:tailEnd/>
            </a:ln>
            <a:effectLst/>
          </p:spPr>
          <p:txBody>
            <a:bodyPr wrap="none">
              <a:spAutoFit/>
              <a:flatTx/>
            </a:bodyPr>
            <a:lstStyle/>
            <a:p>
              <a:pPr marL="342900" indent="-342900">
                <a:defRPr/>
              </a:pPr>
              <a:r>
                <a:rPr lang="en-US" altLang="zh-CN" sz="2000" b="1" dirty="0">
                  <a:solidFill>
                    <a:srgbClr val="002060"/>
                  </a:solidFill>
                </a:rPr>
                <a:t>rim</a:t>
              </a:r>
            </a:p>
          </p:txBody>
        </p:sp>
        <p:sp>
          <p:nvSpPr>
            <p:cNvPr id="19" name="Text Box 13">
              <a:extLst>
                <a:ext uri="{FF2B5EF4-FFF2-40B4-BE49-F238E27FC236}">
                  <a16:creationId xmlns:a16="http://schemas.microsoft.com/office/drawing/2014/main" id="{7D5E0212-9902-4846-956B-4793A2B5B6D5}"/>
                </a:ext>
              </a:extLst>
            </p:cNvPr>
            <p:cNvSpPr txBox="1">
              <a:spLocks noChangeArrowheads="1"/>
            </p:cNvSpPr>
            <p:nvPr/>
          </p:nvSpPr>
          <p:spPr bwMode="auto">
            <a:xfrm>
              <a:off x="4214" y="3249"/>
              <a:ext cx="484" cy="252"/>
            </a:xfrm>
            <a:prstGeom prst="rect">
              <a:avLst/>
            </a:prstGeom>
            <a:noFill/>
            <a:ln w="9525" algn="ctr">
              <a:noFill/>
              <a:miter lim="800000"/>
              <a:headEnd/>
              <a:tailEnd/>
            </a:ln>
            <a:effectLst/>
          </p:spPr>
          <p:txBody>
            <a:bodyPr wrap="none">
              <a:spAutoFit/>
              <a:flatTx/>
            </a:bodyPr>
            <a:lstStyle/>
            <a:p>
              <a:pPr marL="342900" indent="-342900">
                <a:defRPr/>
              </a:pPr>
              <a:r>
                <a:rPr lang="en-US" altLang="zh-CN" sz="2000" b="1" dirty="0">
                  <a:solidFill>
                    <a:srgbClr val="002060"/>
                  </a:solidFill>
                </a:rPr>
                <a:t>tube</a:t>
              </a:r>
            </a:p>
          </p:txBody>
        </p:sp>
        <p:cxnSp>
          <p:nvCxnSpPr>
            <p:cNvPr id="20" name="AutoShape 14">
              <a:extLst>
                <a:ext uri="{FF2B5EF4-FFF2-40B4-BE49-F238E27FC236}">
                  <a16:creationId xmlns:a16="http://schemas.microsoft.com/office/drawing/2014/main" id="{5B486E2E-2EC2-4CC8-83A5-DAB89A0C648A}"/>
                </a:ext>
              </a:extLst>
            </p:cNvPr>
            <p:cNvCxnSpPr>
              <a:cxnSpLocks noChangeShapeType="1"/>
              <a:stCxn id="11" idx="2"/>
              <a:endCxn id="12" idx="0"/>
            </p:cNvCxnSpPr>
            <p:nvPr/>
          </p:nvCxnSpPr>
          <p:spPr bwMode="auto">
            <a:xfrm flipH="1">
              <a:off x="3696" y="1822"/>
              <a:ext cx="625" cy="315"/>
            </a:xfrm>
            <a:prstGeom prst="straightConnector1">
              <a:avLst/>
            </a:prstGeom>
            <a:noFill/>
            <a:ln w="9525">
              <a:solidFill>
                <a:schemeClr val="tx1"/>
              </a:solidFill>
              <a:round/>
              <a:headEnd/>
              <a:tailEnd type="triangle" w="med" len="med"/>
            </a:ln>
          </p:spPr>
        </p:cxnSp>
        <p:cxnSp>
          <p:nvCxnSpPr>
            <p:cNvPr id="21" name="AutoShape 15">
              <a:extLst>
                <a:ext uri="{FF2B5EF4-FFF2-40B4-BE49-F238E27FC236}">
                  <a16:creationId xmlns:a16="http://schemas.microsoft.com/office/drawing/2014/main" id="{F856D555-6AFE-4EC9-B552-DC85CC3B3D46}"/>
                </a:ext>
              </a:extLst>
            </p:cNvPr>
            <p:cNvCxnSpPr>
              <a:cxnSpLocks noChangeShapeType="1"/>
              <a:stCxn id="11" idx="2"/>
              <a:endCxn id="13" idx="0"/>
            </p:cNvCxnSpPr>
            <p:nvPr/>
          </p:nvCxnSpPr>
          <p:spPr bwMode="auto">
            <a:xfrm>
              <a:off x="4320" y="1822"/>
              <a:ext cx="643" cy="315"/>
            </a:xfrm>
            <a:prstGeom prst="straightConnector1">
              <a:avLst/>
            </a:prstGeom>
            <a:noFill/>
            <a:ln w="9525">
              <a:solidFill>
                <a:schemeClr val="tx1"/>
              </a:solidFill>
              <a:round/>
              <a:headEnd/>
              <a:tailEnd type="triangle" w="med" len="med"/>
            </a:ln>
          </p:spPr>
        </p:cxnSp>
        <p:cxnSp>
          <p:nvCxnSpPr>
            <p:cNvPr id="22" name="AutoShape 16">
              <a:extLst>
                <a:ext uri="{FF2B5EF4-FFF2-40B4-BE49-F238E27FC236}">
                  <a16:creationId xmlns:a16="http://schemas.microsoft.com/office/drawing/2014/main" id="{871626CB-1D01-41A1-9A69-D2857B24DCA7}"/>
                </a:ext>
              </a:extLst>
            </p:cNvPr>
            <p:cNvCxnSpPr>
              <a:cxnSpLocks noChangeShapeType="1"/>
              <a:stCxn id="12" idx="2"/>
              <a:endCxn id="14" idx="0"/>
            </p:cNvCxnSpPr>
            <p:nvPr/>
          </p:nvCxnSpPr>
          <p:spPr bwMode="auto">
            <a:xfrm flipH="1">
              <a:off x="3358" y="2389"/>
              <a:ext cx="337" cy="225"/>
            </a:xfrm>
            <a:prstGeom prst="straightConnector1">
              <a:avLst/>
            </a:prstGeom>
            <a:noFill/>
            <a:ln w="9525">
              <a:solidFill>
                <a:schemeClr val="tx1"/>
              </a:solidFill>
              <a:round/>
              <a:headEnd/>
              <a:tailEnd type="triangle" w="med" len="med"/>
            </a:ln>
          </p:spPr>
        </p:cxnSp>
        <p:cxnSp>
          <p:nvCxnSpPr>
            <p:cNvPr id="23" name="AutoShape 17">
              <a:extLst>
                <a:ext uri="{FF2B5EF4-FFF2-40B4-BE49-F238E27FC236}">
                  <a16:creationId xmlns:a16="http://schemas.microsoft.com/office/drawing/2014/main" id="{30DACC5B-1A6C-49F9-82CC-A9405EF7B332}"/>
                </a:ext>
              </a:extLst>
            </p:cNvPr>
            <p:cNvCxnSpPr>
              <a:cxnSpLocks noChangeShapeType="1"/>
              <a:stCxn id="12" idx="2"/>
              <a:endCxn id="15" idx="0"/>
            </p:cNvCxnSpPr>
            <p:nvPr/>
          </p:nvCxnSpPr>
          <p:spPr bwMode="auto">
            <a:xfrm>
              <a:off x="3696" y="2389"/>
              <a:ext cx="386" cy="225"/>
            </a:xfrm>
            <a:prstGeom prst="straightConnector1">
              <a:avLst/>
            </a:prstGeom>
            <a:noFill/>
            <a:ln w="9525">
              <a:solidFill>
                <a:schemeClr val="tx1"/>
              </a:solidFill>
              <a:round/>
              <a:headEnd/>
              <a:tailEnd type="triangle" w="med" len="med"/>
            </a:ln>
          </p:spPr>
        </p:cxnSp>
        <p:cxnSp>
          <p:nvCxnSpPr>
            <p:cNvPr id="24" name="AutoShape 18">
              <a:extLst>
                <a:ext uri="{FF2B5EF4-FFF2-40B4-BE49-F238E27FC236}">
                  <a16:creationId xmlns:a16="http://schemas.microsoft.com/office/drawing/2014/main" id="{774B596C-819E-4535-8942-BAE1165E52D8}"/>
                </a:ext>
              </a:extLst>
            </p:cNvPr>
            <p:cNvCxnSpPr>
              <a:cxnSpLocks noChangeShapeType="1"/>
              <a:stCxn id="13" idx="2"/>
              <a:endCxn id="16" idx="0"/>
            </p:cNvCxnSpPr>
            <p:nvPr/>
          </p:nvCxnSpPr>
          <p:spPr bwMode="auto">
            <a:xfrm flipH="1">
              <a:off x="4698" y="2389"/>
              <a:ext cx="266" cy="225"/>
            </a:xfrm>
            <a:prstGeom prst="straightConnector1">
              <a:avLst/>
            </a:prstGeom>
            <a:noFill/>
            <a:ln w="9525">
              <a:solidFill>
                <a:schemeClr val="tx1"/>
              </a:solidFill>
              <a:round/>
              <a:headEnd/>
              <a:tailEnd type="triangle" w="med" len="med"/>
            </a:ln>
          </p:spPr>
        </p:cxnSp>
        <p:cxnSp>
          <p:nvCxnSpPr>
            <p:cNvPr id="25" name="AutoShape 19">
              <a:extLst>
                <a:ext uri="{FF2B5EF4-FFF2-40B4-BE49-F238E27FC236}">
                  <a16:creationId xmlns:a16="http://schemas.microsoft.com/office/drawing/2014/main" id="{C40738A0-587B-4F36-87A1-C70670A3BDDB}"/>
                </a:ext>
              </a:extLst>
            </p:cNvPr>
            <p:cNvCxnSpPr>
              <a:cxnSpLocks noChangeShapeType="1"/>
              <a:stCxn id="13" idx="2"/>
              <a:endCxn id="17" idx="0"/>
            </p:cNvCxnSpPr>
            <p:nvPr/>
          </p:nvCxnSpPr>
          <p:spPr bwMode="auto">
            <a:xfrm>
              <a:off x="4964" y="2389"/>
              <a:ext cx="329" cy="225"/>
            </a:xfrm>
            <a:prstGeom prst="straightConnector1">
              <a:avLst/>
            </a:prstGeom>
            <a:noFill/>
            <a:ln w="9525">
              <a:solidFill>
                <a:schemeClr val="tx1"/>
              </a:solidFill>
              <a:round/>
              <a:headEnd/>
              <a:tailEnd type="triangle" w="med" len="med"/>
            </a:ln>
          </p:spPr>
        </p:cxnSp>
        <p:cxnSp>
          <p:nvCxnSpPr>
            <p:cNvPr id="26" name="AutoShape 20">
              <a:extLst>
                <a:ext uri="{FF2B5EF4-FFF2-40B4-BE49-F238E27FC236}">
                  <a16:creationId xmlns:a16="http://schemas.microsoft.com/office/drawing/2014/main" id="{7EE07385-EDC5-49F7-B433-940DA967ABC9}"/>
                </a:ext>
              </a:extLst>
            </p:cNvPr>
            <p:cNvCxnSpPr>
              <a:cxnSpLocks noChangeShapeType="1"/>
              <a:stCxn id="15" idx="2"/>
              <a:endCxn id="18" idx="0"/>
            </p:cNvCxnSpPr>
            <p:nvPr/>
          </p:nvCxnSpPr>
          <p:spPr bwMode="auto">
            <a:xfrm flipH="1">
              <a:off x="3710" y="2866"/>
              <a:ext cx="372" cy="383"/>
            </a:xfrm>
            <a:prstGeom prst="straightConnector1">
              <a:avLst/>
            </a:prstGeom>
            <a:noFill/>
            <a:ln w="9525">
              <a:solidFill>
                <a:schemeClr val="tx1"/>
              </a:solidFill>
              <a:round/>
              <a:headEnd/>
              <a:tailEnd type="triangle" w="med" len="med"/>
            </a:ln>
          </p:spPr>
        </p:cxnSp>
        <p:cxnSp>
          <p:nvCxnSpPr>
            <p:cNvPr id="27" name="AutoShape 21">
              <a:extLst>
                <a:ext uri="{FF2B5EF4-FFF2-40B4-BE49-F238E27FC236}">
                  <a16:creationId xmlns:a16="http://schemas.microsoft.com/office/drawing/2014/main" id="{1B351316-5CE0-41B5-9450-539301B0003E}"/>
                </a:ext>
              </a:extLst>
            </p:cNvPr>
            <p:cNvCxnSpPr>
              <a:cxnSpLocks noChangeShapeType="1"/>
              <a:stCxn id="15" idx="2"/>
              <a:endCxn id="19" idx="0"/>
            </p:cNvCxnSpPr>
            <p:nvPr/>
          </p:nvCxnSpPr>
          <p:spPr bwMode="auto">
            <a:xfrm>
              <a:off x="4082" y="2866"/>
              <a:ext cx="375" cy="383"/>
            </a:xfrm>
            <a:prstGeom prst="straightConnector1">
              <a:avLst/>
            </a:prstGeom>
            <a:noFill/>
            <a:ln w="9525">
              <a:solidFill>
                <a:schemeClr val="tx1"/>
              </a:solidFill>
              <a:round/>
              <a:headEnd/>
              <a:tailEnd type="triangle" w="med" len="med"/>
            </a:ln>
          </p:spPr>
        </p:cxnSp>
      </p:grpSp>
      <p:graphicFrame>
        <p:nvGraphicFramePr>
          <p:cNvPr id="28" name="Group 22">
            <a:extLst>
              <a:ext uri="{FF2B5EF4-FFF2-40B4-BE49-F238E27FC236}">
                <a16:creationId xmlns:a16="http://schemas.microsoft.com/office/drawing/2014/main" id="{C638C5D0-DE7B-4DE6-8CC8-5BDD19FD41DA}"/>
              </a:ext>
            </a:extLst>
          </p:cNvPr>
          <p:cNvGraphicFramePr>
            <a:graphicFrameLocks noGrp="1"/>
          </p:cNvGraphicFramePr>
          <p:nvPr>
            <p:extLst>
              <p:ext uri="{D42A27DB-BD31-4B8C-83A1-F6EECF244321}">
                <p14:modId xmlns:p14="http://schemas.microsoft.com/office/powerpoint/2010/main" val="2225507553"/>
              </p:ext>
            </p:extLst>
          </p:nvPr>
        </p:nvGraphicFramePr>
        <p:xfrm>
          <a:off x="212045" y="2881983"/>
          <a:ext cx="2601280" cy="3692990"/>
        </p:xfrm>
        <a:graphic>
          <a:graphicData uri="http://schemas.openxmlformats.org/drawingml/2006/table">
            <a:tbl>
              <a:tblPr/>
              <a:tblGrid>
                <a:gridCol w="1301589">
                  <a:extLst>
                    <a:ext uri="{9D8B030D-6E8A-4147-A177-3AD203B41FA5}">
                      <a16:colId xmlns:a16="http://schemas.microsoft.com/office/drawing/2014/main" val="20000"/>
                    </a:ext>
                  </a:extLst>
                </a:gridCol>
                <a:gridCol w="1299691">
                  <a:extLst>
                    <a:ext uri="{9D8B030D-6E8A-4147-A177-3AD203B41FA5}">
                      <a16:colId xmlns:a16="http://schemas.microsoft.com/office/drawing/2014/main" val="20001"/>
                    </a:ext>
                  </a:extLst>
                </a:gridCol>
              </a:tblGrid>
              <a:tr h="369299">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dirty="0">
                          <a:ln>
                            <a:noFill/>
                          </a:ln>
                          <a:solidFill>
                            <a:srgbClr val="660033"/>
                          </a:solidFill>
                          <a:effectLst/>
                          <a:latin typeface="Tahoma" pitchFamily="34" charset="0"/>
                          <a:ea typeface="隶书" pitchFamily="49" charset="-122"/>
                        </a:rPr>
                        <a:t>Assembly</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36929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a:ln>
                            <a:noFill/>
                          </a:ln>
                          <a:solidFill>
                            <a:schemeClr val="folHlink"/>
                          </a:solidFill>
                          <a:effectLst/>
                          <a:latin typeface="Tahoma" pitchFamily="34" charset="0"/>
                          <a:ea typeface="隶书" pitchFamily="49" charset="-122"/>
                        </a:rPr>
                        <a:t>part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a:ln>
                            <a:noFill/>
                          </a:ln>
                          <a:solidFill>
                            <a:schemeClr val="folHlink"/>
                          </a:solidFill>
                          <a:effectLst/>
                          <a:latin typeface="Tahoma" pitchFamily="34" charset="0"/>
                          <a:ea typeface="隶书" pitchFamily="49" charset="-122"/>
                        </a:rPr>
                        <a:t>subpart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929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a:ln>
                            <a:noFill/>
                          </a:ln>
                          <a:solidFill>
                            <a:srgbClr val="FF3300"/>
                          </a:solidFill>
                          <a:effectLst/>
                          <a:latin typeface="Tahoma" pitchFamily="34" charset="0"/>
                          <a:ea typeface="隶书" pitchFamily="49" charset="-122"/>
                        </a:rPr>
                        <a:t>trike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a:ln>
                            <a:noFill/>
                          </a:ln>
                          <a:solidFill>
                            <a:srgbClr val="FF3300"/>
                          </a:solidFill>
                          <a:effectLst/>
                          <a:latin typeface="Tahoma" pitchFamily="34" charset="0"/>
                          <a:ea typeface="隶书" pitchFamily="49" charset="-122"/>
                        </a:rPr>
                        <a:t>wheel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929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dirty="0">
                          <a:ln>
                            <a:noFill/>
                          </a:ln>
                          <a:solidFill>
                            <a:srgbClr val="FF3300"/>
                          </a:solidFill>
                          <a:effectLst/>
                          <a:latin typeface="Tahoma" pitchFamily="34" charset="0"/>
                          <a:ea typeface="隶书" pitchFamily="49" charset="-122"/>
                        </a:rPr>
                        <a:t>trike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dirty="0">
                          <a:ln>
                            <a:noFill/>
                          </a:ln>
                          <a:solidFill>
                            <a:srgbClr val="FF3300"/>
                          </a:solidFill>
                          <a:effectLst/>
                          <a:latin typeface="Tahoma" pitchFamily="34" charset="0"/>
                          <a:ea typeface="隶书" pitchFamily="49" charset="-122"/>
                        </a:rPr>
                        <a:t>frame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929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a:ln>
                            <a:noFill/>
                          </a:ln>
                          <a:solidFill>
                            <a:srgbClr val="FF3300"/>
                          </a:solidFill>
                          <a:effectLst/>
                          <a:latin typeface="Tahoma" pitchFamily="34" charset="0"/>
                          <a:ea typeface="隶书" pitchFamily="49" charset="-122"/>
                        </a:rPr>
                        <a:t>frame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a:ln>
                            <a:noFill/>
                          </a:ln>
                          <a:solidFill>
                            <a:srgbClr val="FF3300"/>
                          </a:solidFill>
                          <a:effectLst/>
                          <a:latin typeface="Tahoma" pitchFamily="34" charset="0"/>
                          <a:ea typeface="隶书" pitchFamily="49" charset="-122"/>
                        </a:rPr>
                        <a:t>seat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929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a:ln>
                            <a:noFill/>
                          </a:ln>
                          <a:solidFill>
                            <a:srgbClr val="FF3300"/>
                          </a:solidFill>
                          <a:effectLst/>
                          <a:latin typeface="Tahoma" pitchFamily="34" charset="0"/>
                          <a:ea typeface="隶书" pitchFamily="49" charset="-122"/>
                        </a:rPr>
                        <a:t>frame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a:ln>
                            <a:noFill/>
                          </a:ln>
                          <a:solidFill>
                            <a:srgbClr val="FF3300"/>
                          </a:solidFill>
                          <a:effectLst/>
                          <a:latin typeface="Tahoma" pitchFamily="34" charset="0"/>
                          <a:ea typeface="隶书" pitchFamily="49" charset="-122"/>
                        </a:rPr>
                        <a:t>pedal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929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a:ln>
                            <a:noFill/>
                          </a:ln>
                          <a:solidFill>
                            <a:srgbClr val="FF3300"/>
                          </a:solidFill>
                          <a:effectLst/>
                          <a:latin typeface="Tahoma" pitchFamily="34" charset="0"/>
                          <a:ea typeface="隶书" pitchFamily="49" charset="-122"/>
                        </a:rPr>
                        <a:t>wheel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a:ln>
                            <a:noFill/>
                          </a:ln>
                          <a:solidFill>
                            <a:srgbClr val="FF3300"/>
                          </a:solidFill>
                          <a:effectLst/>
                          <a:latin typeface="Tahoma" pitchFamily="34" charset="0"/>
                          <a:ea typeface="隶书" pitchFamily="49" charset="-122"/>
                        </a:rPr>
                        <a:t>spoke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929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a:ln>
                            <a:noFill/>
                          </a:ln>
                          <a:solidFill>
                            <a:srgbClr val="FF3300"/>
                          </a:solidFill>
                          <a:effectLst/>
                          <a:latin typeface="Tahoma" pitchFamily="34" charset="0"/>
                          <a:ea typeface="隶书" pitchFamily="49" charset="-122"/>
                        </a:rPr>
                        <a:t>wheel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a:ln>
                            <a:noFill/>
                          </a:ln>
                          <a:solidFill>
                            <a:srgbClr val="FF3300"/>
                          </a:solidFill>
                          <a:effectLst/>
                          <a:latin typeface="Tahoma" pitchFamily="34" charset="0"/>
                          <a:ea typeface="隶书" pitchFamily="49" charset="-122"/>
                        </a:rPr>
                        <a:t>tire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929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a:ln>
                            <a:noFill/>
                          </a:ln>
                          <a:solidFill>
                            <a:srgbClr val="FF3300"/>
                          </a:solidFill>
                          <a:effectLst/>
                          <a:latin typeface="Tahoma" pitchFamily="34" charset="0"/>
                          <a:ea typeface="隶书" pitchFamily="49" charset="-122"/>
                        </a:rPr>
                        <a:t>tire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a:ln>
                            <a:noFill/>
                          </a:ln>
                          <a:solidFill>
                            <a:srgbClr val="FF3300"/>
                          </a:solidFill>
                          <a:effectLst/>
                          <a:latin typeface="Tahoma" pitchFamily="34" charset="0"/>
                          <a:ea typeface="隶书" pitchFamily="49" charset="-122"/>
                        </a:rPr>
                        <a:t>rim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929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a:ln>
                            <a:noFill/>
                          </a:ln>
                          <a:solidFill>
                            <a:srgbClr val="FF3300"/>
                          </a:solidFill>
                          <a:effectLst/>
                          <a:latin typeface="Tahoma" pitchFamily="34" charset="0"/>
                          <a:ea typeface="隶书" pitchFamily="49" charset="-122"/>
                        </a:rPr>
                        <a:t>tire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dirty="0">
                          <a:ln>
                            <a:noFill/>
                          </a:ln>
                          <a:solidFill>
                            <a:srgbClr val="FF3300"/>
                          </a:solidFill>
                          <a:effectLst/>
                          <a:latin typeface="Tahoma" pitchFamily="34" charset="0"/>
                          <a:ea typeface="隶书" pitchFamily="49" charset="-122"/>
                        </a:rPr>
                        <a:t>tube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cxnSp>
        <p:nvCxnSpPr>
          <p:cNvPr id="29" name="直接箭头连接符 28">
            <a:extLst>
              <a:ext uri="{FF2B5EF4-FFF2-40B4-BE49-F238E27FC236}">
                <a16:creationId xmlns:a16="http://schemas.microsoft.com/office/drawing/2014/main" id="{A0AD0B6E-68B1-4251-9101-2B9657BA5FE6}"/>
              </a:ext>
            </a:extLst>
          </p:cNvPr>
          <p:cNvCxnSpPr>
            <a:cxnSpLocks/>
            <a:stCxn id="28" idx="3"/>
            <a:endCxn id="14" idx="1"/>
          </p:cNvCxnSpPr>
          <p:nvPr/>
        </p:nvCxnSpPr>
        <p:spPr bwMode="auto">
          <a:xfrm>
            <a:off x="2813325" y="4728478"/>
            <a:ext cx="1067781" cy="36927"/>
          </a:xfrm>
          <a:prstGeom prst="straightConnector1">
            <a:avLst/>
          </a:prstGeom>
          <a:solidFill>
            <a:schemeClr val="accent1"/>
          </a:solidFill>
          <a:ln w="19050" cap="flat" cmpd="sng" algn="ctr">
            <a:solidFill>
              <a:srgbClr val="FF0000"/>
            </a:solidFill>
            <a:prstDash val="solid"/>
            <a:round/>
            <a:headEnd type="none" w="med" len="med"/>
            <a:tailEnd type="triangle"/>
          </a:ln>
          <a:effectLst/>
        </p:spPr>
      </p:cxnSp>
      <p:sp>
        <p:nvSpPr>
          <p:cNvPr id="31" name="文本框 30">
            <a:extLst>
              <a:ext uri="{FF2B5EF4-FFF2-40B4-BE49-F238E27FC236}">
                <a16:creationId xmlns:a16="http://schemas.microsoft.com/office/drawing/2014/main" id="{157844A2-07D4-43FE-A8DB-9B1E11B91656}"/>
              </a:ext>
            </a:extLst>
          </p:cNvPr>
          <p:cNvSpPr txBox="1"/>
          <p:nvPr/>
        </p:nvSpPr>
        <p:spPr>
          <a:xfrm>
            <a:off x="7760504" y="3164202"/>
            <a:ext cx="4257330" cy="2528897"/>
          </a:xfrm>
          <a:prstGeom prst="rect">
            <a:avLst/>
          </a:prstGeom>
          <a:noFill/>
        </p:spPr>
        <p:txBody>
          <a:bodyPr wrap="square">
            <a:spAutoFit/>
          </a:bodyPr>
          <a:lstStyle/>
          <a:p>
            <a:pPr>
              <a:lnSpc>
                <a:spcPct val="150000"/>
              </a:lnSpc>
            </a:pPr>
            <a:r>
              <a:rPr lang="en-US" altLang="zh-CN" sz="1800" b="1" dirty="0">
                <a:solidFill>
                  <a:srgbClr val="002060"/>
                </a:solidFill>
              </a:rPr>
              <a:t>[trike	[ wheel	[ spoke, </a:t>
            </a:r>
          </a:p>
          <a:p>
            <a:pPr>
              <a:lnSpc>
                <a:spcPct val="150000"/>
              </a:lnSpc>
            </a:pPr>
            <a:r>
              <a:rPr lang="en-US" altLang="zh-CN" b="1" dirty="0">
                <a:solidFill>
                  <a:srgbClr val="002060"/>
                </a:solidFill>
              </a:rPr>
              <a:t>	   	   </a:t>
            </a:r>
            <a:r>
              <a:rPr lang="en-US" altLang="zh-CN" sz="1800" b="1" dirty="0">
                <a:solidFill>
                  <a:srgbClr val="002060"/>
                </a:solidFill>
              </a:rPr>
              <a:t>tire	[ rim, tube]</a:t>
            </a:r>
          </a:p>
          <a:p>
            <a:pPr>
              <a:lnSpc>
                <a:spcPct val="150000"/>
              </a:lnSpc>
            </a:pPr>
            <a:r>
              <a:rPr lang="en-US" altLang="zh-CN" b="1" dirty="0">
                <a:solidFill>
                  <a:srgbClr val="002060"/>
                </a:solidFill>
              </a:rPr>
              <a:t>		</a:t>
            </a:r>
            <a:r>
              <a:rPr lang="en-US" altLang="zh-CN" sz="1800" b="1" dirty="0">
                <a:solidFill>
                  <a:srgbClr val="002060"/>
                </a:solidFill>
              </a:rPr>
              <a:t>],</a:t>
            </a:r>
          </a:p>
          <a:p>
            <a:pPr>
              <a:lnSpc>
                <a:spcPct val="150000"/>
              </a:lnSpc>
            </a:pPr>
            <a:r>
              <a:rPr lang="en-US" altLang="zh-CN" sz="1800" b="1" dirty="0">
                <a:solidFill>
                  <a:srgbClr val="002060"/>
                </a:solidFill>
              </a:rPr>
              <a:t> 	  frame	[ seat, pedal]</a:t>
            </a:r>
          </a:p>
          <a:p>
            <a:pPr>
              <a:lnSpc>
                <a:spcPct val="150000"/>
              </a:lnSpc>
            </a:pPr>
            <a:r>
              <a:rPr lang="en-US" altLang="zh-CN" sz="1800" b="1" dirty="0">
                <a:solidFill>
                  <a:srgbClr val="002060"/>
                </a:solidFill>
              </a:rPr>
              <a:t>	]</a:t>
            </a:r>
          </a:p>
          <a:p>
            <a:pPr>
              <a:lnSpc>
                <a:spcPct val="150000"/>
              </a:lnSpc>
            </a:pPr>
            <a:r>
              <a:rPr lang="en-US" altLang="zh-CN" sz="1800" b="1" dirty="0">
                <a:solidFill>
                  <a:srgbClr val="002060"/>
                </a:solidFill>
              </a:rPr>
              <a:t>]</a:t>
            </a:r>
            <a:endParaRPr lang="zh-CN" altLang="en-US" dirty="0"/>
          </a:p>
        </p:txBody>
      </p:sp>
      <p:cxnSp>
        <p:nvCxnSpPr>
          <p:cNvPr id="32" name="直接箭头连接符 31">
            <a:extLst>
              <a:ext uri="{FF2B5EF4-FFF2-40B4-BE49-F238E27FC236}">
                <a16:creationId xmlns:a16="http://schemas.microsoft.com/office/drawing/2014/main" id="{17BAD4EE-E782-465F-B8D8-CBAC87DD85FD}"/>
              </a:ext>
            </a:extLst>
          </p:cNvPr>
          <p:cNvCxnSpPr>
            <a:cxnSpLocks/>
            <a:endCxn id="31" idx="1"/>
          </p:cNvCxnSpPr>
          <p:nvPr/>
        </p:nvCxnSpPr>
        <p:spPr bwMode="auto">
          <a:xfrm>
            <a:off x="7167553" y="4422658"/>
            <a:ext cx="592951" cy="5993"/>
          </a:xfrm>
          <a:prstGeom prst="straightConnector1">
            <a:avLst/>
          </a:prstGeom>
          <a:solidFill>
            <a:schemeClr val="accent1"/>
          </a:solidFill>
          <a:ln w="19050"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589387458"/>
      </p:ext>
    </p:extLst>
  </p:cSld>
  <p:clrMapOvr>
    <a:masterClrMapping/>
  </p:clrMapOvr>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隶书"/>
        <a:cs typeface=""/>
      </a:majorFont>
      <a:minorFont>
        <a:latin typeface="Tahoma"/>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342900" marR="0" indent="-34290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defRPr kumimoji="1" lang="en-US" sz="2400" b="0" i="0" u="none" strike="noStrike" cap="none" normalizeH="0" baseline="0" smtClean="0">
            <a:ln>
              <a:noFill/>
            </a:ln>
            <a:solidFill>
              <a:schemeClr val="tx1"/>
            </a:solidFill>
            <a:effectLst/>
            <a:latin typeface="Tahoma" pitchFamily="34"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342900" marR="0" indent="-34290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defRPr kumimoji="1" lang="en-US" sz="2400" b="0" i="0" u="none" strike="noStrike" cap="none" normalizeH="0" baseline="0" smtClean="0">
            <a:ln>
              <a:noFill/>
            </a:ln>
            <a:solidFill>
              <a:schemeClr val="tx1"/>
            </a:solidFill>
            <a:effectLst/>
            <a:latin typeface="Tahoma" pitchFamily="34" charset="0"/>
            <a:ea typeface="宋体"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1540</TotalTime>
  <Words>853</Words>
  <Application>Microsoft Office PowerPoint</Application>
  <PresentationFormat>宽屏</PresentationFormat>
  <Paragraphs>74</Paragraphs>
  <Slides>7</Slides>
  <Notes>0</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7</vt:i4>
      </vt:variant>
    </vt:vector>
  </HeadingPairs>
  <TitlesOfParts>
    <vt:vector size="13" baseType="lpstr">
      <vt:lpstr>Arial</vt:lpstr>
      <vt:lpstr>Tahoma</vt:lpstr>
      <vt:lpstr>Times New Roman</vt:lpstr>
      <vt:lpstr>Wingdings</vt:lpstr>
      <vt:lpstr>Blends</vt:lpstr>
      <vt:lpstr>公式</vt:lpstr>
      <vt:lpstr>实习三：非关系数据</vt:lpstr>
      <vt:lpstr>练习一：窗口函数</vt:lpstr>
      <vt:lpstr>练习一：窗口函数</vt:lpstr>
      <vt:lpstr>练习二：JSON</vt:lpstr>
      <vt:lpstr>练习一：JSON</vt:lpstr>
      <vt:lpstr>练习二：JSON</vt:lpstr>
      <vt:lpstr>练习二：JSON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 lijun</dc:creator>
  <cp:lastModifiedBy>admin</cp:lastModifiedBy>
  <cp:revision>102</cp:revision>
  <dcterms:created xsi:type="dcterms:W3CDTF">2019-02-26T02:32:22Z</dcterms:created>
  <dcterms:modified xsi:type="dcterms:W3CDTF">2023-04-25T02:07:15Z</dcterms:modified>
</cp:coreProperties>
</file>