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7"/>
  </p:notesMasterIdLst>
  <p:sldIdLst>
    <p:sldId id="256" r:id="rId2"/>
    <p:sldId id="262" r:id="rId3"/>
    <p:sldId id="304" r:id="rId4"/>
    <p:sldId id="307" r:id="rId5"/>
    <p:sldId id="272" r:id="rId6"/>
  </p:sldIdLst>
  <p:sldSz cx="9144000" cy="5143500" type="screen16x9"/>
  <p:notesSz cx="6858000" cy="9144000"/>
  <p:embeddedFontLst>
    <p:embeddedFont>
      <p:font typeface="Farro" panose="020B0604020202020204" charset="0"/>
      <p:regular r:id="rId8"/>
      <p:bold r:id="rId9"/>
    </p:embeddedFont>
    <p:embeddedFont>
      <p:font typeface="Inter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86EEF7-EC56-4883-947A-721F916DA4C5}">
  <a:tblStyle styleId="{3386EEF7-EC56-4883-947A-721F916DA4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15fc3f40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15fc3f40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598c6469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598c6469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598c6469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598c6469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126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598c6469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598c6469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839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9929b10b1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9929b10b1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7071150" y="515550"/>
            <a:ext cx="2588400" cy="155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5400000">
            <a:off x="5525400" y="3078900"/>
            <a:ext cx="2565300" cy="155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225" y="1442850"/>
            <a:ext cx="3858900" cy="171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225" y="3154050"/>
            <a:ext cx="2717400" cy="54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 flipH="1">
            <a:off x="2019450" y="3324525"/>
            <a:ext cx="1145100" cy="1145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8"/>
          <p:cNvSpPr/>
          <p:nvPr/>
        </p:nvSpPr>
        <p:spPr>
          <a:xfrm flipH="1">
            <a:off x="5921625" y="673850"/>
            <a:ext cx="1145100" cy="114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2430000" y="1043775"/>
            <a:ext cx="4252500" cy="302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2646000" y="1518313"/>
            <a:ext cx="3852000" cy="19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arro"/>
              <a:buNone/>
              <a:defRPr>
                <a:latin typeface="Farro"/>
                <a:ea typeface="Farro"/>
                <a:cs typeface="Farro"/>
                <a:sym typeface="Far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arro"/>
              <a:buNone/>
              <a:defRPr>
                <a:latin typeface="Farro"/>
                <a:ea typeface="Farro"/>
                <a:cs typeface="Farro"/>
                <a:sym typeface="Far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arro"/>
              <a:buNone/>
              <a:defRPr>
                <a:latin typeface="Farro"/>
                <a:ea typeface="Farro"/>
                <a:cs typeface="Farro"/>
                <a:sym typeface="Far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arro"/>
              <a:buNone/>
              <a:defRPr>
                <a:latin typeface="Farro"/>
                <a:ea typeface="Farro"/>
                <a:cs typeface="Farro"/>
                <a:sym typeface="Far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arro"/>
              <a:buNone/>
              <a:defRPr>
                <a:latin typeface="Farro"/>
                <a:ea typeface="Farro"/>
                <a:cs typeface="Farro"/>
                <a:sym typeface="Far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arro"/>
              <a:buNone/>
              <a:defRPr>
                <a:latin typeface="Farro"/>
                <a:ea typeface="Farro"/>
                <a:cs typeface="Farro"/>
                <a:sym typeface="Far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arro"/>
              <a:buNone/>
              <a:defRPr>
                <a:latin typeface="Farro"/>
                <a:ea typeface="Farro"/>
                <a:cs typeface="Farro"/>
                <a:sym typeface="Far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arro"/>
              <a:buNone/>
              <a:defRPr>
                <a:latin typeface="Farro"/>
                <a:ea typeface="Farro"/>
                <a:cs typeface="Farro"/>
                <a:sym typeface="Farro"/>
              </a:defRPr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1"/>
          </p:nvPr>
        </p:nvSpPr>
        <p:spPr>
          <a:xfrm>
            <a:off x="862950" y="2342900"/>
            <a:ext cx="2112000" cy="3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2"/>
          </p:nvPr>
        </p:nvSpPr>
        <p:spPr>
          <a:xfrm>
            <a:off x="862950" y="267530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3"/>
          </p:nvPr>
        </p:nvSpPr>
        <p:spPr>
          <a:xfrm>
            <a:off x="3441150" y="2342900"/>
            <a:ext cx="2112000" cy="3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4"/>
          </p:nvPr>
        </p:nvSpPr>
        <p:spPr>
          <a:xfrm>
            <a:off x="3441150" y="267530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5"/>
          </p:nvPr>
        </p:nvSpPr>
        <p:spPr>
          <a:xfrm>
            <a:off x="6169050" y="2342900"/>
            <a:ext cx="2112000" cy="3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6"/>
          </p:nvPr>
        </p:nvSpPr>
        <p:spPr>
          <a:xfrm>
            <a:off x="6169050" y="267530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0" y="4840850"/>
            <a:ext cx="9128100" cy="30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4580539" y="4840850"/>
            <a:ext cx="4563600" cy="30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21564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1"/>
          </p:nvPr>
        </p:nvSpPr>
        <p:spPr>
          <a:xfrm>
            <a:off x="1478925" y="1748225"/>
            <a:ext cx="2112000" cy="3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2"/>
          </p:nvPr>
        </p:nvSpPr>
        <p:spPr>
          <a:xfrm>
            <a:off x="1478925" y="2080625"/>
            <a:ext cx="24423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ubTitle" idx="3"/>
          </p:nvPr>
        </p:nvSpPr>
        <p:spPr>
          <a:xfrm>
            <a:off x="1478925" y="3253175"/>
            <a:ext cx="2112000" cy="3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4"/>
          </p:nvPr>
        </p:nvSpPr>
        <p:spPr>
          <a:xfrm>
            <a:off x="1478925" y="3585575"/>
            <a:ext cx="24423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5"/>
          </p:nvPr>
        </p:nvSpPr>
        <p:spPr>
          <a:xfrm>
            <a:off x="4807600" y="3253175"/>
            <a:ext cx="2112000" cy="3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6"/>
          </p:nvPr>
        </p:nvSpPr>
        <p:spPr>
          <a:xfrm>
            <a:off x="4807600" y="3585575"/>
            <a:ext cx="24423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7"/>
          </p:nvPr>
        </p:nvSpPr>
        <p:spPr>
          <a:xfrm>
            <a:off x="4807600" y="1748225"/>
            <a:ext cx="2112000" cy="3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8"/>
          </p:nvPr>
        </p:nvSpPr>
        <p:spPr>
          <a:xfrm>
            <a:off x="4807600" y="2080625"/>
            <a:ext cx="24423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0" y="4840850"/>
            <a:ext cx="9128100" cy="30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4580539" y="4840850"/>
            <a:ext cx="4563600" cy="30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8_2">
    <p:bg>
      <p:bgPr>
        <a:solidFill>
          <a:schemeClr val="accent4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/>
          <p:nvPr/>
        </p:nvSpPr>
        <p:spPr>
          <a:xfrm rot="-5400000">
            <a:off x="4284650" y="285350"/>
            <a:ext cx="5150100" cy="4568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A393C"/>
              </a:buClr>
              <a:buSzPts val="3000"/>
              <a:buFont typeface="Inter"/>
              <a:buNone/>
              <a:defRPr sz="3000" b="1">
                <a:solidFill>
                  <a:srgbClr val="3A393C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93C"/>
              </a:buClr>
              <a:buSzPts val="1600"/>
              <a:buFont typeface="Inter"/>
              <a:buChar char="●"/>
              <a:defRPr sz="1600">
                <a:solidFill>
                  <a:srgbClr val="3A393C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A393C"/>
              </a:buClr>
              <a:buSzPts val="1600"/>
              <a:buFont typeface="Inter"/>
              <a:buChar char="○"/>
              <a:defRPr sz="1600">
                <a:solidFill>
                  <a:srgbClr val="3A393C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A393C"/>
              </a:buClr>
              <a:buSzPts val="1600"/>
              <a:buFont typeface="Inter"/>
              <a:buChar char="■"/>
              <a:defRPr sz="1600">
                <a:solidFill>
                  <a:srgbClr val="3A393C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A393C"/>
              </a:buClr>
              <a:buSzPts val="1600"/>
              <a:buFont typeface="Inter"/>
              <a:buChar char="●"/>
              <a:defRPr sz="1600">
                <a:solidFill>
                  <a:srgbClr val="3A393C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A393C"/>
              </a:buClr>
              <a:buSzPts val="1600"/>
              <a:buFont typeface="Inter"/>
              <a:buChar char="○"/>
              <a:defRPr sz="1600">
                <a:solidFill>
                  <a:srgbClr val="3A393C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A393C"/>
              </a:buClr>
              <a:buSzPts val="1600"/>
              <a:buFont typeface="Inter"/>
              <a:buChar char="■"/>
              <a:defRPr sz="1600">
                <a:solidFill>
                  <a:srgbClr val="3A393C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A393C"/>
              </a:buClr>
              <a:buSzPts val="1600"/>
              <a:buFont typeface="Inter"/>
              <a:buChar char="●"/>
              <a:defRPr sz="1600">
                <a:solidFill>
                  <a:srgbClr val="3A393C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A393C"/>
              </a:buClr>
              <a:buSzPts val="1600"/>
              <a:buFont typeface="Inter"/>
              <a:buChar char="○"/>
              <a:defRPr sz="1600">
                <a:solidFill>
                  <a:srgbClr val="3A393C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3A393C"/>
              </a:buClr>
              <a:buSzPts val="1600"/>
              <a:buFont typeface="Inter"/>
              <a:buChar char="■"/>
              <a:defRPr sz="1600">
                <a:solidFill>
                  <a:srgbClr val="3A393C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66" r:id="rId4"/>
    <p:sldLayoutId id="2147483667" r:id="rId5"/>
    <p:sldLayoutId id="214748367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3">
          <p15:clr>
            <a:srgbClr val="EA4335"/>
          </p15:clr>
        </p15:guide>
        <p15:guide id="4" orient="horz" pos="2895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8"/>
          <p:cNvPicPr preferRelativeResize="0"/>
          <p:nvPr/>
        </p:nvPicPr>
        <p:blipFill rotWithShape="1">
          <a:blip r:embed="rId3">
            <a:alphaModFix/>
          </a:blip>
          <a:srcRect l="16650" t="9690" r="3832" b="20187"/>
          <a:stretch/>
        </p:blipFill>
        <p:spPr>
          <a:xfrm>
            <a:off x="4782350" y="1287450"/>
            <a:ext cx="4361774" cy="25686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>
            <a:spLocks noGrp="1"/>
          </p:cNvSpPr>
          <p:nvPr>
            <p:ph type="ctrTitle"/>
          </p:nvPr>
        </p:nvSpPr>
        <p:spPr>
          <a:xfrm>
            <a:off x="478567" y="106298"/>
            <a:ext cx="3858900" cy="23437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Projet Afficheur LED</a:t>
            </a:r>
            <a:endParaRPr dirty="0"/>
          </a:p>
        </p:txBody>
      </p:sp>
      <p:sp>
        <p:nvSpPr>
          <p:cNvPr id="170" name="Google Shape;170;p28"/>
          <p:cNvSpPr txBox="1">
            <a:spLocks noGrp="1"/>
          </p:cNvSpPr>
          <p:nvPr>
            <p:ph type="subTitle" idx="1"/>
          </p:nvPr>
        </p:nvSpPr>
        <p:spPr>
          <a:xfrm>
            <a:off x="502751" y="3797139"/>
            <a:ext cx="2717400" cy="11183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HOAREAU Benjamin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ZAMMIT Sami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B6398AC-D1B3-1956-1249-41FCF1585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02" y="2304564"/>
            <a:ext cx="1680921" cy="16143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D762E06-B017-E7D7-089C-87BB427A7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6162" y="2551832"/>
            <a:ext cx="1215851" cy="12652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>
            <a:spLocks noGrp="1"/>
          </p:cNvSpPr>
          <p:nvPr>
            <p:ph type="title"/>
          </p:nvPr>
        </p:nvSpPr>
        <p:spPr>
          <a:xfrm>
            <a:off x="866700" y="99527"/>
            <a:ext cx="77040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Présentation du projet initiale</a:t>
            </a:r>
            <a:endParaRPr sz="3600" dirty="0"/>
          </a:p>
        </p:txBody>
      </p:sp>
      <p:sp>
        <p:nvSpPr>
          <p:cNvPr id="16" name="Google Shape;182;p30">
            <a:extLst>
              <a:ext uri="{FF2B5EF4-FFF2-40B4-BE49-F238E27FC236}">
                <a16:creationId xmlns:a16="http://schemas.microsoft.com/office/drawing/2014/main" id="{8E2977EE-5D7B-0B35-7238-D506F1DB22B0}"/>
              </a:ext>
            </a:extLst>
          </p:cNvPr>
          <p:cNvSpPr txBox="1">
            <a:spLocks/>
          </p:cNvSpPr>
          <p:nvPr/>
        </p:nvSpPr>
        <p:spPr>
          <a:xfrm>
            <a:off x="0" y="99528"/>
            <a:ext cx="1733400" cy="647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93C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A393C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A393C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A393C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A393C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A393C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A393C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A393C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3A393C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bg2"/>
                </a:solidFill>
              </a:rPr>
              <a:t>01 |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810608D-1D0E-0175-6F88-D3D9D43E970C}"/>
              </a:ext>
            </a:extLst>
          </p:cNvPr>
          <p:cNvSpPr txBox="1"/>
          <p:nvPr/>
        </p:nvSpPr>
        <p:spPr>
          <a:xfrm>
            <a:off x="550128" y="1159728"/>
            <a:ext cx="78421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Utiliser un badge LED Bluetooth</a:t>
            </a:r>
          </a:p>
          <a:p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Effectuer un scan des appareils BLE à proximité</a:t>
            </a:r>
          </a:p>
          <a:p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Appliquer les principes du reverse engineering</a:t>
            </a:r>
          </a:p>
          <a:p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Utiliser </a:t>
            </a:r>
            <a:r>
              <a:rPr lang="fr-FR" sz="1800"/>
              <a:t>la décompilation</a:t>
            </a:r>
          </a:p>
          <a:p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Créer une application personnaliser pour communiquer avec l’afficheur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>
            <a:spLocks noGrp="1"/>
          </p:cNvSpPr>
          <p:nvPr>
            <p:ph type="title"/>
          </p:nvPr>
        </p:nvSpPr>
        <p:spPr>
          <a:xfrm>
            <a:off x="866700" y="99527"/>
            <a:ext cx="77040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Etude du badge LED</a:t>
            </a:r>
            <a:endParaRPr sz="3600" dirty="0"/>
          </a:p>
        </p:txBody>
      </p:sp>
      <p:sp>
        <p:nvSpPr>
          <p:cNvPr id="16" name="Google Shape;182;p30">
            <a:extLst>
              <a:ext uri="{FF2B5EF4-FFF2-40B4-BE49-F238E27FC236}">
                <a16:creationId xmlns:a16="http://schemas.microsoft.com/office/drawing/2014/main" id="{8E2977EE-5D7B-0B35-7238-D506F1DB22B0}"/>
              </a:ext>
            </a:extLst>
          </p:cNvPr>
          <p:cNvSpPr txBox="1">
            <a:spLocks/>
          </p:cNvSpPr>
          <p:nvPr/>
        </p:nvSpPr>
        <p:spPr>
          <a:xfrm>
            <a:off x="0" y="99528"/>
            <a:ext cx="1733400" cy="647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93C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A393C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A393C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A393C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A393C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A393C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A393C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A393C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3A393C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bg2"/>
                </a:solidFill>
              </a:rPr>
              <a:t>02 |</a:t>
            </a:r>
          </a:p>
        </p:txBody>
      </p:sp>
      <p:pic>
        <p:nvPicPr>
          <p:cNvPr id="1026" name="Picture 2" descr="Amazon.com : Wireless Bluetooth LED Name Badge Rechargeable Name Tag  Cellphone Programmable by EKR (Blue) : Office Products">
            <a:extLst>
              <a:ext uri="{FF2B5EF4-FFF2-40B4-BE49-F238E27FC236}">
                <a16:creationId xmlns:a16="http://schemas.microsoft.com/office/drawing/2014/main" id="{EEEEC7F1-8073-CCC8-E576-A33FD017BF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40" b="38139"/>
          <a:stretch/>
        </p:blipFill>
        <p:spPr bwMode="auto">
          <a:xfrm>
            <a:off x="1437970" y="1033312"/>
            <a:ext cx="5823331" cy="189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AD45839-9812-BB65-F060-37BF4B33E93C}"/>
              </a:ext>
            </a:extLst>
          </p:cNvPr>
          <p:cNvSpPr txBox="1"/>
          <p:nvPr/>
        </p:nvSpPr>
        <p:spPr>
          <a:xfrm>
            <a:off x="431840" y="3218610"/>
            <a:ext cx="78355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Utilise le protocole BLE : </a:t>
            </a:r>
            <a:r>
              <a:rPr lang="fr-FR" sz="2000" dirty="0"/>
              <a:t>abréviation de Bluetooth Low Energy, est une technologie sans fil conçue pour permettre une communication à faible consommation d'énergie entre des appareils électroniques.</a:t>
            </a:r>
          </a:p>
        </p:txBody>
      </p:sp>
    </p:spTree>
    <p:extLst>
      <p:ext uri="{BB962C8B-B14F-4D97-AF65-F5344CB8AC3E}">
        <p14:creationId xmlns:p14="http://schemas.microsoft.com/office/powerpoint/2010/main" val="221141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>
            <a:spLocks noGrp="1"/>
          </p:cNvSpPr>
          <p:nvPr>
            <p:ph type="title"/>
          </p:nvPr>
        </p:nvSpPr>
        <p:spPr>
          <a:xfrm>
            <a:off x="948475" y="109846"/>
            <a:ext cx="77040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Strucuture de l’application</a:t>
            </a:r>
            <a:endParaRPr sz="3600" dirty="0"/>
          </a:p>
        </p:txBody>
      </p:sp>
      <p:sp>
        <p:nvSpPr>
          <p:cNvPr id="16" name="Google Shape;182;p30">
            <a:extLst>
              <a:ext uri="{FF2B5EF4-FFF2-40B4-BE49-F238E27FC236}">
                <a16:creationId xmlns:a16="http://schemas.microsoft.com/office/drawing/2014/main" id="{8E2977EE-5D7B-0B35-7238-D506F1DB22B0}"/>
              </a:ext>
            </a:extLst>
          </p:cNvPr>
          <p:cNvSpPr txBox="1">
            <a:spLocks/>
          </p:cNvSpPr>
          <p:nvPr/>
        </p:nvSpPr>
        <p:spPr>
          <a:xfrm>
            <a:off x="0" y="99528"/>
            <a:ext cx="1733400" cy="647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93C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A393C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A393C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A393C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A393C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A393C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A393C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A393C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3A393C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bg2"/>
                </a:solidFill>
              </a:rPr>
              <a:t>03 |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87984A0-B451-A72F-3245-0AB33A3AC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344" y="1624012"/>
            <a:ext cx="3524250" cy="189547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3137FCB-CFE3-3B99-8A5C-F7A8A5C5A93F}"/>
              </a:ext>
            </a:extLst>
          </p:cNvPr>
          <p:cNvSpPr txBox="1"/>
          <p:nvPr/>
        </p:nvSpPr>
        <p:spPr>
          <a:xfrm>
            <a:off x="347422" y="903344"/>
            <a:ext cx="4341541" cy="166840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800" dirty="0"/>
              <a:t>Utilisation Protocole TCP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800" dirty="0"/>
              <a:t>Se connecter au simulateur de badge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800" dirty="0"/>
              <a:t>Envoyer un message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A464541-8A82-B8FF-1391-A748EEEE2EE9}"/>
              </a:ext>
            </a:extLst>
          </p:cNvPr>
          <p:cNvSpPr txBox="1"/>
          <p:nvPr/>
        </p:nvSpPr>
        <p:spPr>
          <a:xfrm>
            <a:off x="347421" y="2795334"/>
            <a:ext cx="4341541" cy="16684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800" dirty="0"/>
              <a:t>Utilisation du modèle MVVM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800" dirty="0"/>
              <a:t>Utilisation du protocole BLE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800" dirty="0"/>
              <a:t>Notion de reverse engineering</a:t>
            </a:r>
          </a:p>
        </p:txBody>
      </p:sp>
    </p:spTree>
    <p:extLst>
      <p:ext uri="{BB962C8B-B14F-4D97-AF65-F5344CB8AC3E}">
        <p14:creationId xmlns:p14="http://schemas.microsoft.com/office/powerpoint/2010/main" val="28378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4"/>
          <p:cNvSpPr txBox="1">
            <a:spLocks noGrp="1"/>
          </p:cNvSpPr>
          <p:nvPr>
            <p:ph type="title"/>
          </p:nvPr>
        </p:nvSpPr>
        <p:spPr>
          <a:xfrm>
            <a:off x="2103864" y="1577550"/>
            <a:ext cx="4565122" cy="19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vess Consulting by Slidesgo">
  <a:themeElements>
    <a:clrScheme name="Simple Light">
      <a:dk1>
        <a:srgbClr val="000000"/>
      </a:dk1>
      <a:lt1>
        <a:srgbClr val="FFFFFF"/>
      </a:lt1>
      <a:dk2>
        <a:srgbClr val="245BAE"/>
      </a:dk2>
      <a:lt2>
        <a:srgbClr val="4D5061"/>
      </a:lt2>
      <a:accent1>
        <a:srgbClr val="245BAE"/>
      </a:accent1>
      <a:accent2>
        <a:srgbClr val="135FCC"/>
      </a:accent2>
      <a:accent3>
        <a:srgbClr val="245BAE"/>
      </a:accent3>
      <a:accent4>
        <a:srgbClr val="245BAE"/>
      </a:accent4>
      <a:accent5>
        <a:srgbClr val="245BAE"/>
      </a:accent5>
      <a:accent6>
        <a:srgbClr val="4D506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110</Words>
  <Application>Microsoft Office PowerPoint</Application>
  <PresentationFormat>Affichage à l'écran (16:9)</PresentationFormat>
  <Paragraphs>27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Inter</vt:lpstr>
      <vt:lpstr>Arial</vt:lpstr>
      <vt:lpstr>Farro</vt:lpstr>
      <vt:lpstr>Invess Consulting by Slidesgo</vt:lpstr>
      <vt:lpstr>Projet Afficheur LED</vt:lpstr>
      <vt:lpstr>Présentation du projet initiale</vt:lpstr>
      <vt:lpstr>Etude du badge LED</vt:lpstr>
      <vt:lpstr>Strucuture de l’application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Afficheur LED</dc:title>
  <dc:creator>benjamin hoareau</dc:creator>
  <cp:lastModifiedBy>Benjamin Hoareau</cp:lastModifiedBy>
  <cp:revision>5</cp:revision>
  <dcterms:modified xsi:type="dcterms:W3CDTF">2023-06-12T08:44:11Z</dcterms:modified>
</cp:coreProperties>
</file>