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84" autoAdjust="0"/>
  </p:normalViewPr>
  <p:slideViewPr>
    <p:cSldViewPr>
      <p:cViewPr varScale="1">
        <p:scale>
          <a:sx n="59" d="100"/>
          <a:sy n="59" d="100"/>
        </p:scale>
        <p:origin x="-168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B2B601-E44A-4C93-8119-6F290F9AAA1F}" type="datetimeFigureOut">
              <a:rPr lang="ru-RU" smtClean="0"/>
              <a:t>10.04.2020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B5DA42-0BA1-4CD9-A094-F1826A0594BE}"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hatis.techtarget.com/definition/FreeBS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earchoracle.techtarget.com/definition/Solari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hatis.techtarget.com/definition/LMGTFY-Let-Me-Google-That-For-Yo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earchitoperations.techtarget.com/feature/Dive-into-the-decades-long-history-of-container-technolog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ru.wikipedia.org/w/index.php?title=Linux-VServer&amp;action=edit&amp;redlink=1" TargetMode="External"/><Relationship Id="rId3" Type="http://schemas.openxmlformats.org/officeDocument/2006/relationships/hyperlink" Target="https://ru.wikipedia.org/wiki/ICore_Virtual_Accounts" TargetMode="External"/><Relationship Id="rId7" Type="http://schemas.openxmlformats.org/officeDocument/2006/relationships/hyperlink" Target="https://ru.wikipedia.org/w/index.php?title=FreeVPS&amp;action=edit&amp;redlink=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ru.wikipedia.org/wiki/Docker" TargetMode="External"/><Relationship Id="rId5" Type="http://schemas.openxmlformats.org/officeDocument/2006/relationships/hyperlink" Target="https://ru.wikipedia.org/w/index.php?title=WPAR&amp;action=edit&amp;redlink=1" TargetMode="External"/><Relationship Id="rId10" Type="http://schemas.openxmlformats.org/officeDocument/2006/relationships/hyperlink" Target="https://ru.wikipedia.org/wiki/OpenVZ" TargetMode="External"/><Relationship Id="rId4" Type="http://schemas.openxmlformats.org/officeDocument/2006/relationships/hyperlink" Target="https://ru.wikipedia.org/wiki/Virtuozzo" TargetMode="External"/><Relationship Id="rId9" Type="http://schemas.openxmlformats.org/officeDocument/2006/relationships/hyperlink" Target="https://ru.wikipedia.org/wiki/LXC"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b="1" i="0" kern="1200" dirty="0" smtClean="0">
                <a:solidFill>
                  <a:schemeClr val="tx1"/>
                </a:solidFill>
                <a:latin typeface="+mn-lt"/>
                <a:ea typeface="+mn-ea"/>
                <a:cs typeface="+mn-cs"/>
              </a:rPr>
              <a:t>Краткая история контейнеризации в Linux</a:t>
            </a:r>
          </a:p>
          <a:p>
            <a:r>
              <a:rPr lang="ru-RU" sz="1200" b="0" i="0" kern="1200" dirty="0" smtClean="0">
                <a:solidFill>
                  <a:schemeClr val="tx1"/>
                </a:solidFill>
                <a:latin typeface="+mn-lt"/>
                <a:ea typeface="+mn-ea"/>
                <a:cs typeface="+mn-cs"/>
              </a:rPr>
              <a:t>Контейнеризация и изолирование компонентов не новые концепции в мире вычислений. Некоторые Unix-подобные операционные системы используют “зрелые” контейнерные технологии уже более 10 лет.</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Система LXC (Linux </a:t>
            </a:r>
            <a:r>
              <a:rPr lang="ru-RU" sz="1200" b="0" i="0" kern="1200" dirty="0" err="1" smtClean="0">
                <a:solidFill>
                  <a:schemeClr val="tx1"/>
                </a:solidFill>
                <a:latin typeface="+mn-lt"/>
                <a:ea typeface="+mn-ea"/>
                <a:cs typeface="+mn-cs"/>
              </a:rPr>
              <a:t>Containers</a:t>
            </a:r>
            <a:r>
              <a:rPr lang="ru-RU" sz="1200" b="0" i="0" kern="1200" dirty="0" smtClean="0">
                <a:solidFill>
                  <a:schemeClr val="tx1"/>
                </a:solidFill>
                <a:latin typeface="+mn-lt"/>
                <a:ea typeface="+mn-ea"/>
                <a:cs typeface="+mn-cs"/>
              </a:rPr>
              <a:t>) - основа последующих технологий контейнеризации - была добавлена в ядро Linux в 2008 году. LXC использует комбинацию таких функция ядра, как </a:t>
            </a:r>
            <a:r>
              <a:rPr lang="ru-RU" sz="1200" b="0" i="0" kern="1200" dirty="0" err="1" smtClean="0">
                <a:solidFill>
                  <a:schemeClr val="tx1"/>
                </a:solidFill>
                <a:latin typeface="+mn-lt"/>
                <a:ea typeface="+mn-ea"/>
                <a:cs typeface="+mn-cs"/>
              </a:rPr>
              <a:t>cgroups</a:t>
            </a:r>
            <a:r>
              <a:rPr lang="ru-RU" sz="1200" b="0" i="0" kern="1200" dirty="0" smtClean="0">
                <a:solidFill>
                  <a:schemeClr val="tx1"/>
                </a:solidFill>
                <a:latin typeface="+mn-lt"/>
                <a:ea typeface="+mn-ea"/>
                <a:cs typeface="+mn-cs"/>
              </a:rPr>
              <a:t> (позволяет изолировать и отслеживать использование ресурсов) и пространства имен (позволяют разделять группы так, чтобы они не могли “видеть” друг друга), для реализации легковесной изоляции процессов.</a:t>
            </a:r>
          </a:p>
          <a:p>
            <a:endParaRPr lang="ru-RU" sz="1200" b="0" i="0" kern="1200" dirty="0" smtClean="0">
              <a:solidFill>
                <a:schemeClr val="tx1"/>
              </a:solidFill>
              <a:latin typeface="+mn-lt"/>
              <a:ea typeface="+mn-ea"/>
              <a:cs typeface="+mn-cs"/>
            </a:endParaRPr>
          </a:p>
          <a:p>
            <a:r>
              <a:rPr lang="ru-RU" sz="1200" b="0" i="0" kern="1200" dirty="0" err="1" smtClean="0">
                <a:solidFill>
                  <a:schemeClr val="tx1"/>
                </a:solidFill>
                <a:latin typeface="+mn-lt"/>
                <a:ea typeface="+mn-ea"/>
                <a:cs typeface="+mn-cs"/>
              </a:rPr>
              <a:t>Docker</a:t>
            </a:r>
            <a:r>
              <a:rPr lang="ru-RU" sz="1200" b="0" i="0" kern="1200" dirty="0" smtClean="0">
                <a:solidFill>
                  <a:schemeClr val="tx1"/>
                </a:solidFill>
                <a:latin typeface="+mn-lt"/>
                <a:ea typeface="+mn-ea"/>
                <a:cs typeface="+mn-cs"/>
              </a:rPr>
              <a:t>, появившийся несколько позже, позиционировался, как инструмент для упрощения работы по созданию и управлению контейнерами. Изначально </a:t>
            </a:r>
            <a:r>
              <a:rPr lang="ru-RU" sz="1200" b="0" i="0" kern="1200" dirty="0" err="1" smtClean="0">
                <a:solidFill>
                  <a:schemeClr val="tx1"/>
                </a:solidFill>
                <a:latin typeface="+mn-lt"/>
                <a:ea typeface="+mn-ea"/>
                <a:cs typeface="+mn-cs"/>
              </a:rPr>
              <a:t>Docker</a:t>
            </a:r>
            <a:r>
              <a:rPr lang="ru-RU" sz="1200" b="0" i="0" kern="1200" dirty="0" smtClean="0">
                <a:solidFill>
                  <a:schemeClr val="tx1"/>
                </a:solidFill>
                <a:latin typeface="+mn-lt"/>
                <a:ea typeface="+mn-ea"/>
                <a:cs typeface="+mn-cs"/>
              </a:rPr>
              <a:t> использовал LXC в качестве драйвера исполнения по умолчанию (с тех пор для этих целей была разработана библиотека под названием </a:t>
            </a:r>
            <a:r>
              <a:rPr lang="ru-RU" sz="1200" b="0" i="0" kern="1200" dirty="0" err="1" smtClean="0">
                <a:solidFill>
                  <a:schemeClr val="tx1"/>
                </a:solidFill>
                <a:latin typeface="+mn-lt"/>
                <a:ea typeface="+mn-ea"/>
                <a:cs typeface="+mn-cs"/>
              </a:rPr>
              <a:t>libcontainer</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Docker</a:t>
            </a:r>
            <a:r>
              <a:rPr lang="ru-RU" sz="1200" b="0" i="0" kern="1200" dirty="0" smtClean="0">
                <a:solidFill>
                  <a:schemeClr val="tx1"/>
                </a:solidFill>
                <a:latin typeface="+mn-lt"/>
                <a:ea typeface="+mn-ea"/>
                <a:cs typeface="+mn-cs"/>
              </a:rPr>
              <a:t>, не привнося большого количества новых идей, сделал контейнеры доступными для обычного разработчика и системного администратора путем упрощения процесса и стандартизации интерфейса. Это стимулировало возрождение интереса к контейнеризации среди разработчиков в Linux-мире.</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Несмотря на то, что некоторые из тем, которые мы обсуждаем в этой презентации, являются более общими, мы будем фокусироваться в основном на Docker-контейнеризации, ввиду его огромной популярности и стандарта де-факто.</a:t>
            </a:r>
          </a:p>
          <a:p>
            <a:endParaRPr lang="ru-RU" dirty="0"/>
          </a:p>
        </p:txBody>
      </p:sp>
      <p:sp>
        <p:nvSpPr>
          <p:cNvPr id="4" name="Номер слайда 3"/>
          <p:cNvSpPr>
            <a:spLocks noGrp="1"/>
          </p:cNvSpPr>
          <p:nvPr>
            <p:ph type="sldNum" sz="quarter" idx="10"/>
          </p:nvPr>
        </p:nvSpPr>
        <p:spPr/>
        <p:txBody>
          <a:bodyPr/>
          <a:lstStyle/>
          <a:p>
            <a:fld id="{55B5DA42-0BA1-4CD9-A094-F1826A0594BE}" type="slidenum">
              <a:rPr lang="ru-RU" smtClean="0"/>
              <a:t>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mn-lt"/>
                <a:ea typeface="+mn-ea"/>
                <a:cs typeface="+mn-cs"/>
              </a:rPr>
              <a:t>Контейнерная технология была впервые представлена ​​в 1979 году с </a:t>
            </a:r>
            <a:r>
              <a:rPr lang="ru-RU" sz="1200" b="0" i="0" kern="1200" dirty="0" err="1" smtClean="0">
                <a:solidFill>
                  <a:schemeClr val="tx1"/>
                </a:solidFill>
                <a:latin typeface="+mn-lt"/>
                <a:ea typeface="+mn-ea"/>
                <a:cs typeface="+mn-cs"/>
              </a:rPr>
              <a:t>Unix</a:t>
            </a:r>
            <a:r>
              <a:rPr lang="ru-RU" sz="1200" b="0" i="0" kern="1200" dirty="0" smtClean="0">
                <a:solidFill>
                  <a:schemeClr val="tx1"/>
                </a:solidFill>
                <a:latin typeface="+mn-lt"/>
                <a:ea typeface="+mn-ea"/>
                <a:cs typeface="+mn-cs"/>
              </a:rPr>
              <a:t> версии 7 и системой </a:t>
            </a:r>
            <a:r>
              <a:rPr lang="ru-RU" sz="1200" b="0" i="0" kern="1200" dirty="0" err="1" smtClean="0">
                <a:solidFill>
                  <a:schemeClr val="tx1"/>
                </a:solidFill>
                <a:latin typeface="+mn-lt"/>
                <a:ea typeface="+mn-ea"/>
                <a:cs typeface="+mn-cs"/>
              </a:rPr>
              <a:t>chroot</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Chroot</a:t>
            </a:r>
            <a:r>
              <a:rPr lang="ru-RU" sz="1200" b="0" i="0" kern="1200" dirty="0" smtClean="0">
                <a:solidFill>
                  <a:schemeClr val="tx1"/>
                </a:solidFill>
                <a:latin typeface="+mn-lt"/>
                <a:ea typeface="+mn-ea"/>
                <a:cs typeface="+mn-cs"/>
              </a:rPr>
              <a:t> положил начало изоляции процесса в стиле контейнера, ограничив доступ файла приложения к определенному каталогу - корню - и его дочерним элементам. Ключевым преимуществом разделения </a:t>
            </a:r>
            <a:r>
              <a:rPr lang="ru-RU" sz="1200" b="0" i="0" kern="1200" dirty="0" err="1" smtClean="0">
                <a:solidFill>
                  <a:schemeClr val="tx1"/>
                </a:solidFill>
                <a:latin typeface="+mn-lt"/>
                <a:ea typeface="+mn-ea"/>
                <a:cs typeface="+mn-cs"/>
              </a:rPr>
              <a:t>chroot</a:t>
            </a:r>
            <a:r>
              <a:rPr lang="ru-RU" sz="1200" b="0" i="0" kern="1200" dirty="0" smtClean="0">
                <a:solidFill>
                  <a:schemeClr val="tx1"/>
                </a:solidFill>
                <a:latin typeface="+mn-lt"/>
                <a:ea typeface="+mn-ea"/>
                <a:cs typeface="+mn-cs"/>
              </a:rPr>
              <a:t> было повышение безопасности системы, потому что изолированная среда не могла поставить под угрозу внешние системы, если использовалась внутренняя уязвимость.</a:t>
            </a:r>
            <a:endParaRPr lang="ru-RU" dirty="0"/>
          </a:p>
        </p:txBody>
      </p:sp>
      <p:sp>
        <p:nvSpPr>
          <p:cNvPr id="4" name="Номер слайда 3"/>
          <p:cNvSpPr>
            <a:spLocks noGrp="1"/>
          </p:cNvSpPr>
          <p:nvPr>
            <p:ph type="sldNum" sz="quarter" idx="10"/>
          </p:nvPr>
        </p:nvSpPr>
        <p:spPr/>
        <p:txBody>
          <a:bodyPr/>
          <a:lstStyle/>
          <a:p>
            <a:fld id="{55B5DA42-0BA1-4CD9-A094-F1826A0594BE}" type="slidenum">
              <a:rPr lang="ru-RU" smtClean="0"/>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u="none" kern="1200" dirty="0" err="1" smtClean="0">
                <a:solidFill>
                  <a:schemeClr val="tx1"/>
                </a:solidFill>
                <a:latin typeface="+mn-lt"/>
                <a:ea typeface="+mn-ea"/>
                <a:cs typeface="+mn-cs"/>
                <a:hlinkClick r:id="rId3"/>
              </a:rPr>
              <a:t>FreeBSD</a:t>
            </a:r>
            <a:r>
              <a:rPr lang="ru-RU" sz="1200" b="0" i="0" kern="1200" dirty="0" smtClean="0">
                <a:solidFill>
                  <a:schemeClr val="tx1"/>
                </a:solidFill>
                <a:latin typeface="+mn-lt"/>
                <a:ea typeface="+mn-ea"/>
                <a:cs typeface="+mn-cs"/>
              </a:rPr>
              <a:t> ввела команду </a:t>
            </a:r>
            <a:r>
              <a:rPr lang="ru-RU" sz="1200" b="0" i="0" kern="1200" dirty="0" err="1" smtClean="0">
                <a:solidFill>
                  <a:schemeClr val="tx1"/>
                </a:solidFill>
                <a:latin typeface="+mn-lt"/>
                <a:ea typeface="+mn-ea"/>
                <a:cs typeface="+mn-cs"/>
              </a:rPr>
              <a:t>jail</a:t>
            </a:r>
            <a:r>
              <a:rPr lang="ru-RU" sz="1200" b="0" i="0" kern="1200" dirty="0" smtClean="0">
                <a:solidFill>
                  <a:schemeClr val="tx1"/>
                </a:solidFill>
                <a:latin typeface="+mn-lt"/>
                <a:ea typeface="+mn-ea"/>
                <a:cs typeface="+mn-cs"/>
              </a:rPr>
              <a:t> в свою операционную систему в марте 2000 года. Команда </a:t>
            </a:r>
            <a:r>
              <a:rPr lang="ru-RU" sz="1200" b="0" i="0" kern="1200" dirty="0" err="1" smtClean="0">
                <a:solidFill>
                  <a:schemeClr val="tx1"/>
                </a:solidFill>
                <a:latin typeface="+mn-lt"/>
                <a:ea typeface="+mn-ea"/>
                <a:cs typeface="+mn-cs"/>
              </a:rPr>
              <a:t>jail</a:t>
            </a:r>
            <a:r>
              <a:rPr lang="ru-RU" sz="1200" b="0" i="0" kern="1200" dirty="0" smtClean="0">
                <a:solidFill>
                  <a:schemeClr val="tx1"/>
                </a:solidFill>
                <a:latin typeface="+mn-lt"/>
                <a:ea typeface="+mn-ea"/>
                <a:cs typeface="+mn-cs"/>
              </a:rPr>
              <a:t> была очень похожа на команду </a:t>
            </a:r>
            <a:r>
              <a:rPr lang="ru-RU" sz="1200" b="0" i="0" kern="1200" dirty="0" err="1" smtClean="0">
                <a:solidFill>
                  <a:schemeClr val="tx1"/>
                </a:solidFill>
                <a:latin typeface="+mn-lt"/>
                <a:ea typeface="+mn-ea"/>
                <a:cs typeface="+mn-cs"/>
              </a:rPr>
              <a:t>chroot</a:t>
            </a:r>
            <a:r>
              <a:rPr lang="ru-RU" sz="1200" b="0" i="0" kern="1200" dirty="0" smtClean="0">
                <a:solidFill>
                  <a:schemeClr val="tx1"/>
                </a:solidFill>
                <a:latin typeface="+mn-lt"/>
                <a:ea typeface="+mn-ea"/>
                <a:cs typeface="+mn-cs"/>
              </a:rPr>
              <a:t>, но она включала дополнительные функции изолированной программной среды для изоляции файловых систем, сетей и пользователей. Тюрьма </a:t>
            </a:r>
            <a:r>
              <a:rPr lang="ru-RU" sz="1200" b="0" i="0" kern="1200" dirty="0" err="1" smtClean="0">
                <a:solidFill>
                  <a:schemeClr val="tx1"/>
                </a:solidFill>
                <a:latin typeface="+mn-lt"/>
                <a:ea typeface="+mn-ea"/>
                <a:cs typeface="+mn-cs"/>
              </a:rPr>
              <a:t>FreeBSD</a:t>
            </a:r>
            <a:r>
              <a:rPr lang="ru-RU" sz="1200" b="0" i="0" kern="1200" dirty="0" smtClean="0">
                <a:solidFill>
                  <a:schemeClr val="tx1"/>
                </a:solidFill>
                <a:latin typeface="+mn-lt"/>
                <a:ea typeface="+mn-ea"/>
                <a:cs typeface="+mn-cs"/>
              </a:rPr>
              <a:t> предоставила возможность назначать IP-адрес, настраивать пользовательские установки программного обеспечения, а также вносить изменения в каждую тюрьму. Тем не менее, приложения в тюрьме были ограничены в своих возможностях.</a:t>
            </a:r>
            <a:endParaRPr lang="ru-RU" dirty="0"/>
          </a:p>
        </p:txBody>
      </p:sp>
      <p:sp>
        <p:nvSpPr>
          <p:cNvPr id="4" name="Номер слайда 3"/>
          <p:cNvSpPr>
            <a:spLocks noGrp="1"/>
          </p:cNvSpPr>
          <p:nvPr>
            <p:ph type="sldNum" sz="quarter" idx="10"/>
          </p:nvPr>
        </p:nvSpPr>
        <p:spPr/>
        <p:txBody>
          <a:bodyPr/>
          <a:lstStyle/>
          <a:p>
            <a:fld id="{55B5DA42-0BA1-4CD9-A094-F1826A0594BE}" type="slidenum">
              <a:rPr lang="ru-RU" smtClean="0"/>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mn-lt"/>
                <a:ea typeface="+mn-ea"/>
                <a:cs typeface="+mn-cs"/>
              </a:rPr>
              <a:t>Контейнеры </a:t>
            </a:r>
            <a:r>
              <a:rPr lang="ru-RU" sz="1200" b="0" i="0" u="sng" kern="1200" dirty="0" err="1" smtClean="0">
                <a:solidFill>
                  <a:schemeClr val="tx1"/>
                </a:solidFill>
                <a:latin typeface="+mn-lt"/>
                <a:ea typeface="+mn-ea"/>
                <a:cs typeface="+mn-cs"/>
                <a:hlinkClick r:id="rId3"/>
              </a:rPr>
              <a:t>Solaris</a:t>
            </a:r>
            <a:r>
              <a:rPr lang="ru-RU" sz="1200" b="0" i="0" kern="1200" dirty="0" smtClean="0">
                <a:solidFill>
                  <a:schemeClr val="tx1"/>
                </a:solidFill>
                <a:latin typeface="+mn-lt"/>
                <a:ea typeface="+mn-ea"/>
                <a:cs typeface="+mn-cs"/>
              </a:rPr>
              <a:t> , выпущенные в 2004 году, создавали полноценные среды приложений через зоны </a:t>
            </a:r>
            <a:r>
              <a:rPr lang="ru-RU" sz="1200" b="0" i="0" kern="1200" dirty="0" err="1" smtClean="0">
                <a:solidFill>
                  <a:schemeClr val="tx1"/>
                </a:solidFill>
                <a:latin typeface="+mn-lt"/>
                <a:ea typeface="+mn-ea"/>
                <a:cs typeface="+mn-cs"/>
              </a:rPr>
              <a:t>Solaris</a:t>
            </a:r>
            <a:r>
              <a:rPr lang="ru-RU" sz="1200" b="0" i="0" kern="1200" dirty="0" smtClean="0">
                <a:solidFill>
                  <a:schemeClr val="tx1"/>
                </a:solidFill>
                <a:latin typeface="+mn-lt"/>
                <a:ea typeface="+mn-ea"/>
                <a:cs typeface="+mn-cs"/>
              </a:rPr>
              <a:t>. Зоны позволили разработчику предоставить приложению полное пространство для пользователя, процесса и файловой системы, а также доступ к аппаратному обеспечению системы. Но приложение могло видеть только то, что было в его собственной зоне.</a:t>
            </a:r>
            <a:endParaRPr lang="ru-RU" dirty="0"/>
          </a:p>
        </p:txBody>
      </p:sp>
      <p:sp>
        <p:nvSpPr>
          <p:cNvPr id="4" name="Номер слайда 3"/>
          <p:cNvSpPr>
            <a:spLocks noGrp="1"/>
          </p:cNvSpPr>
          <p:nvPr>
            <p:ph type="sldNum" sz="quarter" idx="10"/>
          </p:nvPr>
        </p:nvSpPr>
        <p:spPr/>
        <p:txBody>
          <a:bodyPr/>
          <a:lstStyle/>
          <a:p>
            <a:fld id="{55B5DA42-0BA1-4CD9-A094-F1826A0594BE}" type="slidenum">
              <a:rPr lang="ru-RU" smtClean="0"/>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mn-lt"/>
                <a:ea typeface="+mn-ea"/>
                <a:cs typeface="+mn-cs"/>
              </a:rPr>
              <a:t>В 2006 году </a:t>
            </a:r>
            <a:r>
              <a:rPr lang="ru-RU" sz="1200" b="0" i="0" kern="1200" dirty="0" err="1" smtClean="0">
                <a:solidFill>
                  <a:schemeClr val="tx1"/>
                </a:solidFill>
                <a:latin typeface="+mn-lt"/>
                <a:ea typeface="+mn-ea"/>
                <a:cs typeface="+mn-cs"/>
              </a:rPr>
              <a:t>Google</a:t>
            </a:r>
            <a:r>
              <a:rPr lang="ru-RU" sz="1200" b="0" i="0" kern="1200" dirty="0" smtClean="0">
                <a:solidFill>
                  <a:schemeClr val="tx1"/>
                </a:solidFill>
                <a:latin typeface="+mn-lt"/>
                <a:ea typeface="+mn-ea"/>
                <a:cs typeface="+mn-cs"/>
              </a:rPr>
              <a:t> запустил контейнеры процессов, предназначенные для изоляции и ограничения использования ресурсов процесса. Контейнеры процессов были переименованы в контрольные группы (</a:t>
            </a:r>
            <a:r>
              <a:rPr lang="ru-RU" sz="1200" b="0" i="0" kern="1200" dirty="0" err="1" smtClean="0">
                <a:solidFill>
                  <a:schemeClr val="tx1"/>
                </a:solidFill>
                <a:latin typeface="+mn-lt"/>
                <a:ea typeface="+mn-ea"/>
                <a:cs typeface="+mn-cs"/>
              </a:rPr>
              <a:t>cgroups</a:t>
            </a:r>
            <a:r>
              <a:rPr lang="ru-RU" sz="1200" b="0" i="0" kern="1200" dirty="0" smtClean="0">
                <a:solidFill>
                  <a:schemeClr val="tx1"/>
                </a:solidFill>
                <a:latin typeface="+mn-lt"/>
                <a:ea typeface="+mn-ea"/>
                <a:cs typeface="+mn-cs"/>
              </a:rPr>
              <a:t>) в 2007 году, чтобы не путать их со словом «контейнер».</a:t>
            </a:r>
            <a:endParaRPr lang="ru-RU" dirty="0"/>
          </a:p>
        </p:txBody>
      </p:sp>
      <p:sp>
        <p:nvSpPr>
          <p:cNvPr id="4" name="Номер слайда 3"/>
          <p:cNvSpPr>
            <a:spLocks noGrp="1"/>
          </p:cNvSpPr>
          <p:nvPr>
            <p:ph type="sldNum" sz="quarter" idx="10"/>
          </p:nvPr>
        </p:nvSpPr>
        <p:spPr/>
        <p:txBody>
          <a:bodyPr/>
          <a:lstStyle/>
          <a:p>
            <a:fld id="{55B5DA42-0BA1-4CD9-A094-F1826A0594BE}" type="slidenum">
              <a:rPr lang="ru-RU" smtClean="0"/>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mn-lt"/>
                <a:ea typeface="+mn-ea"/>
                <a:cs typeface="+mn-cs"/>
              </a:rPr>
              <a:t>Затем </a:t>
            </a:r>
            <a:r>
              <a:rPr lang="ru-RU" sz="1200" b="0" i="0" kern="1200" dirty="0" err="1" smtClean="0">
                <a:solidFill>
                  <a:schemeClr val="tx1"/>
                </a:solidFill>
                <a:latin typeface="+mn-lt"/>
                <a:ea typeface="+mn-ea"/>
                <a:cs typeface="+mn-cs"/>
              </a:rPr>
              <a:t>cgroups</a:t>
            </a:r>
            <a:r>
              <a:rPr lang="ru-RU" sz="1200" b="0" i="0" kern="1200" dirty="0" smtClean="0">
                <a:solidFill>
                  <a:schemeClr val="tx1"/>
                </a:solidFill>
                <a:latin typeface="+mn-lt"/>
                <a:ea typeface="+mn-ea"/>
                <a:cs typeface="+mn-cs"/>
              </a:rPr>
              <a:t> были объединены с ядром Linux 2.6.24 в 2008 году. Это привело к созданию так называемого проекта LXC (контейнеры Linux). LXC обеспечивал виртуализацию на уровне ОС, позволяя нескольким изолированным контейнерам Linux работать на общем ядре Linux. Каждый из этих контейнеров имел свой собственный процесс и сетевое пространство.</a:t>
            </a:r>
            <a:endParaRPr lang="ru-RU" dirty="0"/>
          </a:p>
        </p:txBody>
      </p:sp>
      <p:sp>
        <p:nvSpPr>
          <p:cNvPr id="4" name="Номер слайда 3"/>
          <p:cNvSpPr>
            <a:spLocks noGrp="1"/>
          </p:cNvSpPr>
          <p:nvPr>
            <p:ph type="sldNum" sz="quarter" idx="10"/>
          </p:nvPr>
        </p:nvSpPr>
        <p:spPr/>
        <p:txBody>
          <a:bodyPr/>
          <a:lstStyle/>
          <a:p>
            <a:fld id="{55B5DA42-0BA1-4CD9-A094-F1826A0594BE}" type="slidenum">
              <a:rPr lang="ru-RU" smtClean="0"/>
              <a:t>7</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err="1" smtClean="0">
                <a:solidFill>
                  <a:schemeClr val="tx1"/>
                </a:solidFill>
                <a:latin typeface="+mn-lt"/>
                <a:ea typeface="+mn-ea"/>
                <a:cs typeface="+mn-cs"/>
              </a:rPr>
              <a:t>Google</a:t>
            </a:r>
            <a:r>
              <a:rPr lang="ru-RU" sz="1200" b="0" i="0" kern="1200" dirty="0" smtClean="0">
                <a:solidFill>
                  <a:schemeClr val="tx1"/>
                </a:solidFill>
                <a:latin typeface="+mn-lt"/>
                <a:ea typeface="+mn-ea"/>
                <a:cs typeface="+mn-cs"/>
              </a:rPr>
              <a:t> снова изменил контейнеры в 2013 году, когда он открыл свой стек контейнеров в качестве проекта под названием «Позвольте мне содержать это для вас» ( </a:t>
            </a:r>
            <a:r>
              <a:rPr lang="ru-RU" sz="1200" b="0" i="0" u="sng" kern="1200" dirty="0" smtClean="0">
                <a:solidFill>
                  <a:schemeClr val="tx1"/>
                </a:solidFill>
                <a:latin typeface="+mn-lt"/>
                <a:ea typeface="+mn-ea"/>
                <a:cs typeface="+mn-cs"/>
                <a:hlinkClick r:id="rId3"/>
              </a:rPr>
              <a:t>LMCTFY</a:t>
            </a:r>
            <a:r>
              <a:rPr lang="ru-RU" sz="1200" b="0" i="0" kern="1200" dirty="0" smtClean="0">
                <a:solidFill>
                  <a:schemeClr val="tx1"/>
                </a:solidFill>
                <a:latin typeface="+mn-lt"/>
                <a:ea typeface="+mn-ea"/>
                <a:cs typeface="+mn-cs"/>
              </a:rPr>
              <a:t> ). Используя LMCTFY, разработчики могли писать приложения с поддержкой контейнеров, что означало, что они могли быть запрограммированы для создания и управления своими собственными </a:t>
            </a:r>
            <a:r>
              <a:rPr lang="ru-RU" sz="1200" b="0" i="0" kern="1200" dirty="0" err="1" smtClean="0">
                <a:solidFill>
                  <a:schemeClr val="tx1"/>
                </a:solidFill>
                <a:latin typeface="+mn-lt"/>
                <a:ea typeface="+mn-ea"/>
                <a:cs typeface="+mn-cs"/>
              </a:rPr>
              <a:t>субконтейнерами</a:t>
            </a:r>
            <a:r>
              <a:rPr lang="ru-RU" sz="1200" b="0" i="0" kern="1200" dirty="0" smtClean="0">
                <a:solidFill>
                  <a:schemeClr val="tx1"/>
                </a:solidFill>
                <a:latin typeface="+mn-lt"/>
                <a:ea typeface="+mn-ea"/>
                <a:cs typeface="+mn-cs"/>
              </a:rPr>
              <a:t>. В 2015 году </a:t>
            </a:r>
            <a:r>
              <a:rPr lang="ru-RU" sz="1200" b="0" i="0" kern="1200" dirty="0" err="1" smtClean="0">
                <a:solidFill>
                  <a:schemeClr val="tx1"/>
                </a:solidFill>
                <a:latin typeface="+mn-lt"/>
                <a:ea typeface="+mn-ea"/>
                <a:cs typeface="+mn-cs"/>
              </a:rPr>
              <a:t>Google</a:t>
            </a:r>
            <a:r>
              <a:rPr lang="ru-RU" sz="1200" b="0" i="0" kern="1200" dirty="0" smtClean="0">
                <a:solidFill>
                  <a:schemeClr val="tx1"/>
                </a:solidFill>
                <a:latin typeface="+mn-lt"/>
                <a:ea typeface="+mn-ea"/>
                <a:cs typeface="+mn-cs"/>
              </a:rPr>
              <a:t> прекратил работу над LMCTFY, решив вместо этого внести основные концепции LMCTFY в проект </a:t>
            </a:r>
            <a:r>
              <a:rPr lang="ru-RU" sz="1200" b="0" i="0" kern="1200" dirty="0" err="1" smtClean="0">
                <a:solidFill>
                  <a:schemeClr val="tx1"/>
                </a:solidFill>
                <a:latin typeface="+mn-lt"/>
                <a:ea typeface="+mn-ea"/>
                <a:cs typeface="+mn-cs"/>
              </a:rPr>
              <a:t>libcontainer</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Docker</a:t>
            </a:r>
            <a:r>
              <a:rPr lang="ru-RU" sz="1200" b="0" i="0" kern="1200" dirty="0" smtClean="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55B5DA42-0BA1-4CD9-A094-F1826A0594BE}" type="slidenum">
              <a:rPr lang="ru-RU" smtClean="0"/>
              <a:t>8</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err="1" smtClean="0">
                <a:solidFill>
                  <a:schemeClr val="tx1"/>
                </a:solidFill>
                <a:latin typeface="+mn-lt"/>
                <a:ea typeface="+mn-ea"/>
                <a:cs typeface="+mn-cs"/>
              </a:rPr>
              <a:t>Docker</a:t>
            </a:r>
            <a:r>
              <a:rPr lang="ru-RU" sz="1200" b="0" i="0" kern="1200" dirty="0" smtClean="0">
                <a:solidFill>
                  <a:schemeClr val="tx1"/>
                </a:solidFill>
                <a:latin typeface="+mn-lt"/>
                <a:ea typeface="+mn-ea"/>
                <a:cs typeface="+mn-cs"/>
              </a:rPr>
              <a:t> был выпущен как проект с открытым исходным кодом в 2013 году. С помощью </a:t>
            </a:r>
            <a:r>
              <a:rPr lang="ru-RU" sz="1200" b="0" i="0" kern="1200" dirty="0" err="1" smtClean="0">
                <a:solidFill>
                  <a:schemeClr val="tx1"/>
                </a:solidFill>
                <a:latin typeface="+mn-lt"/>
                <a:ea typeface="+mn-ea"/>
                <a:cs typeface="+mn-cs"/>
              </a:rPr>
              <a:t>Docker</a:t>
            </a:r>
            <a:r>
              <a:rPr lang="ru-RU" sz="1200" b="0" i="0" kern="1200" dirty="0" smtClean="0">
                <a:solidFill>
                  <a:schemeClr val="tx1"/>
                </a:solidFill>
                <a:latin typeface="+mn-lt"/>
                <a:ea typeface="+mn-ea"/>
                <a:cs typeface="+mn-cs"/>
              </a:rPr>
              <a:t> контейнеры можно было упаковать, чтобы их можно было перемещать из одной среды в другую. Изначально </a:t>
            </a:r>
            <a:r>
              <a:rPr lang="ru-RU" sz="1200" b="0" i="0" kern="1200" dirty="0" err="1" smtClean="0">
                <a:solidFill>
                  <a:schemeClr val="tx1"/>
                </a:solidFill>
                <a:latin typeface="+mn-lt"/>
                <a:ea typeface="+mn-ea"/>
                <a:cs typeface="+mn-cs"/>
              </a:rPr>
              <a:t>Docker</a:t>
            </a:r>
            <a:r>
              <a:rPr lang="ru-RU" sz="1200" b="0" i="0" kern="1200" dirty="0" smtClean="0">
                <a:solidFill>
                  <a:schemeClr val="tx1"/>
                </a:solidFill>
                <a:latin typeface="+mn-lt"/>
                <a:ea typeface="+mn-ea"/>
                <a:cs typeface="+mn-cs"/>
              </a:rPr>
              <a:t> опирался на технологию LXC. Однако в 2014 году LXC был заменен на </a:t>
            </a:r>
            <a:r>
              <a:rPr lang="ru-RU" sz="1200" b="0" i="0" kern="1200" dirty="0" err="1" smtClean="0">
                <a:solidFill>
                  <a:schemeClr val="tx1"/>
                </a:solidFill>
                <a:latin typeface="+mn-lt"/>
                <a:ea typeface="+mn-ea"/>
                <a:cs typeface="+mn-cs"/>
              </a:rPr>
              <a:t>libcontainer</a:t>
            </a:r>
            <a:r>
              <a:rPr lang="ru-RU" sz="1200" b="0" i="0" kern="1200" dirty="0" smtClean="0">
                <a:solidFill>
                  <a:schemeClr val="tx1"/>
                </a:solidFill>
                <a:latin typeface="+mn-lt"/>
                <a:ea typeface="+mn-ea"/>
                <a:cs typeface="+mn-cs"/>
              </a:rPr>
              <a:t>, что позволило контейнерам работать с пространствами имен Linux, группами управления </a:t>
            </a:r>
            <a:r>
              <a:rPr lang="ru-RU" sz="1200" b="0" i="0" kern="1200" dirty="0" err="1" smtClean="0">
                <a:solidFill>
                  <a:schemeClr val="tx1"/>
                </a:solidFill>
                <a:latin typeface="+mn-lt"/>
                <a:ea typeface="+mn-ea"/>
                <a:cs typeface="+mn-cs"/>
              </a:rPr>
              <a:t>libcontainer</a:t>
            </a:r>
            <a:r>
              <a:rPr lang="ru-RU" sz="1200" b="0" i="0" kern="1200" dirty="0" smtClean="0">
                <a:solidFill>
                  <a:schemeClr val="tx1"/>
                </a:solidFill>
                <a:latin typeface="+mn-lt"/>
                <a:ea typeface="+mn-ea"/>
                <a:cs typeface="+mn-cs"/>
              </a:rPr>
              <a:t>, возможностями, профилями безопасности </a:t>
            </a:r>
            <a:r>
              <a:rPr lang="ru-RU" sz="1200" b="0" i="0" kern="1200" dirty="0" err="1" smtClean="0">
                <a:solidFill>
                  <a:schemeClr val="tx1"/>
                </a:solidFill>
                <a:latin typeface="+mn-lt"/>
                <a:ea typeface="+mn-ea"/>
                <a:cs typeface="+mn-cs"/>
              </a:rPr>
              <a:t>AppArmor</a:t>
            </a:r>
            <a:r>
              <a:rPr lang="ru-RU" sz="1200" b="0" i="0" kern="1200" dirty="0" smtClean="0">
                <a:solidFill>
                  <a:schemeClr val="tx1"/>
                </a:solidFill>
                <a:latin typeface="+mn-lt"/>
                <a:ea typeface="+mn-ea"/>
                <a:cs typeface="+mn-cs"/>
              </a:rPr>
              <a:t>, сетевыми интерфейсами и правилами брандмауэра.</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В 2017 году такие компании, как </a:t>
            </a:r>
            <a:r>
              <a:rPr lang="ru-RU" sz="1200" b="0" i="0" kern="1200" dirty="0" err="1" smtClean="0">
                <a:solidFill>
                  <a:schemeClr val="tx1"/>
                </a:solidFill>
                <a:latin typeface="+mn-lt"/>
                <a:ea typeface="+mn-ea"/>
                <a:cs typeface="+mn-cs"/>
              </a:rPr>
              <a:t>Pivotal</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Rancher</a:t>
            </a:r>
            <a:r>
              <a:rPr lang="ru-RU" sz="1200" b="0" i="0" kern="1200" dirty="0" smtClean="0">
                <a:solidFill>
                  <a:schemeClr val="tx1"/>
                </a:solidFill>
                <a:latin typeface="+mn-lt"/>
                <a:ea typeface="+mn-ea"/>
                <a:cs typeface="+mn-cs"/>
              </a:rPr>
              <a:t>, AWS и даже </a:t>
            </a:r>
            <a:r>
              <a:rPr lang="ru-RU" sz="1200" b="0" i="0" kern="1200" dirty="0" err="1" smtClean="0">
                <a:solidFill>
                  <a:schemeClr val="tx1"/>
                </a:solidFill>
                <a:latin typeface="+mn-lt"/>
                <a:ea typeface="+mn-ea"/>
                <a:cs typeface="+mn-cs"/>
              </a:rPr>
              <a:t>Docker</a:t>
            </a:r>
            <a:r>
              <a:rPr lang="ru-RU" sz="1200" b="0" i="0" kern="1200" dirty="0" smtClean="0">
                <a:solidFill>
                  <a:schemeClr val="tx1"/>
                </a:solidFill>
                <a:latin typeface="+mn-lt"/>
                <a:ea typeface="+mn-ea"/>
                <a:cs typeface="+mn-cs"/>
              </a:rPr>
              <a:t>, </a:t>
            </a:r>
            <a:r>
              <a:rPr lang="ru-RU" sz="1200" b="0" i="0" u="sng" kern="1200" dirty="0" smtClean="0">
                <a:solidFill>
                  <a:schemeClr val="tx1"/>
                </a:solidFill>
                <a:latin typeface="+mn-lt"/>
                <a:ea typeface="+mn-ea"/>
                <a:cs typeface="+mn-cs"/>
                <a:hlinkClick r:id="rId3"/>
              </a:rPr>
              <a:t>поменяли механизмы</a:t>
            </a:r>
            <a:r>
              <a:rPr lang="ru-RU" sz="1200" b="0" i="0" kern="1200" dirty="0" smtClean="0">
                <a:solidFill>
                  <a:schemeClr val="tx1"/>
                </a:solidFill>
                <a:latin typeface="+mn-lt"/>
                <a:ea typeface="+mn-ea"/>
                <a:cs typeface="+mn-cs"/>
              </a:rPr>
              <a:t> для поддержки планировщика контейнеров и инструмента оркестровки с открытым исходным кодом </a:t>
            </a:r>
            <a:r>
              <a:rPr lang="ru-RU" sz="1200" b="0" i="0" kern="1200" dirty="0" err="1" smtClean="0">
                <a:solidFill>
                  <a:schemeClr val="tx1"/>
                </a:solidFill>
                <a:latin typeface="+mn-lt"/>
                <a:ea typeface="+mn-ea"/>
                <a:cs typeface="+mn-cs"/>
              </a:rPr>
              <a:t>Kubernetes</a:t>
            </a:r>
            <a:r>
              <a:rPr lang="ru-RU" sz="1200" b="0" i="0" kern="1200" dirty="0" smtClean="0">
                <a:solidFill>
                  <a:schemeClr val="tx1"/>
                </a:solidFill>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55B5DA42-0BA1-4CD9-A094-F1826A0594BE}" type="slidenum">
              <a:rPr lang="ru-RU" smtClean="0"/>
              <a:t>9</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 закрытому</a:t>
            </a:r>
            <a:r>
              <a:rPr lang="ru-RU" baseline="0" dirty="0" smtClean="0"/>
              <a:t> ПО мы можем отнести: </a:t>
            </a:r>
            <a:r>
              <a:rPr lang="en-US" sz="1200" b="0" i="0" u="none" strike="noStrike" kern="1200" dirty="0" err="1" smtClean="0">
                <a:solidFill>
                  <a:schemeClr val="tx1"/>
                </a:solidFill>
                <a:latin typeface="+mn-lt"/>
                <a:ea typeface="+mn-ea"/>
                <a:cs typeface="+mn-cs"/>
                <a:hlinkClick r:id="rId3"/>
              </a:rPr>
              <a:t>iCore</a:t>
            </a:r>
            <a:r>
              <a:rPr lang="en-US" sz="1200" b="0" i="0" u="none" strike="noStrike" kern="1200" dirty="0" smtClean="0">
                <a:solidFill>
                  <a:schemeClr val="tx1"/>
                </a:solidFill>
                <a:latin typeface="+mn-lt"/>
                <a:ea typeface="+mn-ea"/>
                <a:cs typeface="+mn-cs"/>
                <a:hlinkClick r:id="rId3"/>
              </a:rPr>
              <a:t> Virtual Accounts</a:t>
            </a:r>
            <a:r>
              <a:rPr lang="ru-RU" sz="1200" b="0" i="0" u="none" strike="noStrike"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4" tooltip="Virtuozzo"/>
              </a:rPr>
              <a:t>Virtuozzo</a:t>
            </a:r>
            <a:r>
              <a:rPr lang="en-US" sz="1200" b="0" i="0" u="none" strike="noStrike" kern="1200" dirty="0" smtClean="0">
                <a:solidFill>
                  <a:schemeClr val="tx1"/>
                </a:solidFill>
                <a:latin typeface="+mn-lt"/>
                <a:ea typeface="+mn-ea"/>
                <a:cs typeface="+mn-cs"/>
                <a:hlinkClick r:id="rId4" tooltip="Virtuozzo"/>
              </a:rPr>
              <a:t> Containers</a:t>
            </a:r>
            <a:r>
              <a:rPr lang="ru-RU" sz="1200" b="0" i="0" u="none" strike="noStrike"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5" tooltip="WPAR (страница отсутствует)"/>
              </a:rPr>
              <a:t>WPAR</a:t>
            </a:r>
            <a:endParaRPr lang="ru-RU" sz="1200" b="0" i="0" u="sng" kern="1200" dirty="0" smtClean="0">
              <a:solidFill>
                <a:schemeClr val="tx1"/>
              </a:solidFill>
              <a:latin typeface="+mn-lt"/>
              <a:ea typeface="+mn-ea"/>
              <a:cs typeface="+mn-cs"/>
            </a:endParaRPr>
          </a:p>
          <a:p>
            <a:r>
              <a:rPr lang="ru-RU" sz="1200" b="0" i="0" u="none" kern="1200" dirty="0" smtClean="0">
                <a:solidFill>
                  <a:schemeClr val="tx1"/>
                </a:solidFill>
                <a:latin typeface="+mn-lt"/>
                <a:ea typeface="+mn-ea"/>
                <a:cs typeface="+mn-cs"/>
              </a:rPr>
              <a:t>К свободному ПО: </a:t>
            </a:r>
            <a:r>
              <a:rPr lang="en-US" sz="1200" b="0" i="0" u="none" strike="noStrike" kern="1200" dirty="0" err="1" smtClean="0">
                <a:solidFill>
                  <a:schemeClr val="tx1"/>
                </a:solidFill>
                <a:latin typeface="+mn-lt"/>
                <a:ea typeface="+mn-ea"/>
                <a:cs typeface="+mn-cs"/>
                <a:hlinkClick r:id="rId6" tooltip="Docker"/>
              </a:rPr>
              <a:t>Docker</a:t>
            </a:r>
            <a:r>
              <a:rPr lang="ru-RU" sz="1200" b="0" i="0" u="none" strike="noStrike"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7" tooltip="FreeVPS (страница отсутствует)"/>
              </a:rPr>
              <a:t>FreeVPS</a:t>
            </a:r>
            <a:r>
              <a:rPr lang="ru-RU" sz="1200" b="0" i="0" u="none" strike="noStrike"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tooltip="Linux-VServer (страница отсутствует)"/>
              </a:rPr>
              <a:t>Linux-</a:t>
            </a:r>
            <a:r>
              <a:rPr lang="en-US" sz="1200" b="0" i="0" u="none" strike="noStrike" kern="1200" dirty="0" err="1" smtClean="0">
                <a:solidFill>
                  <a:schemeClr val="tx1"/>
                </a:solidFill>
                <a:latin typeface="+mn-lt"/>
                <a:ea typeface="+mn-ea"/>
                <a:cs typeface="+mn-cs"/>
                <a:hlinkClick r:id="rId8" tooltip="Linux-VServer (страница отсутствует)"/>
              </a:rPr>
              <a:t>Vserver</a:t>
            </a:r>
            <a:r>
              <a:rPr lang="ru-RU" sz="1200" b="0" i="0" u="none" strike="noStrike"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tooltip="LXC"/>
              </a:rPr>
              <a:t>LXC</a:t>
            </a:r>
            <a:r>
              <a:rPr lang="ru-RU" sz="1200" b="0" i="0" u="none" strike="noStrike"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10" tooltip="OpenVZ"/>
              </a:rPr>
              <a:t>OpenVZ</a:t>
            </a:r>
            <a:endParaRPr lang="ru-RU" dirty="0">
              <a:solidFill>
                <a:schemeClr val="tx1"/>
              </a:solidFill>
            </a:endParaRPr>
          </a:p>
        </p:txBody>
      </p:sp>
      <p:sp>
        <p:nvSpPr>
          <p:cNvPr id="4" name="Номер слайда 3"/>
          <p:cNvSpPr>
            <a:spLocks noGrp="1"/>
          </p:cNvSpPr>
          <p:nvPr>
            <p:ph type="sldNum" sz="quarter" idx="10"/>
          </p:nvPr>
        </p:nvSpPr>
        <p:spPr/>
        <p:txBody>
          <a:bodyPr/>
          <a:lstStyle/>
          <a:p>
            <a:fld id="{55B5DA42-0BA1-4CD9-A094-F1826A0594BE}" type="slidenum">
              <a:rPr lang="ru-RU" smtClean="0"/>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AD13F48-84F8-4095-8B10-26DC5866ED81}" type="datetimeFigureOut">
              <a:rPr lang="ru-RU" smtClean="0"/>
              <a:t>10.04.2020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D13F48-84F8-4095-8B10-26DC5866ED81}" type="datetimeFigureOut">
              <a:rPr lang="ru-RU" smtClean="0"/>
              <a:t>10.04.2020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D13F48-84F8-4095-8B10-26DC5866ED81}" type="datetimeFigureOut">
              <a:rPr lang="ru-RU" smtClean="0"/>
              <a:t>10.04.2020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D13F48-84F8-4095-8B10-26DC5866ED81}" type="datetimeFigureOut">
              <a:rPr lang="ru-RU" smtClean="0"/>
              <a:t>10.04.2020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AD13F48-84F8-4095-8B10-26DC5866ED81}" type="datetimeFigureOut">
              <a:rPr lang="ru-RU" smtClean="0"/>
              <a:t>10.04.2020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AD13F48-84F8-4095-8B10-26DC5866ED81}" type="datetimeFigureOut">
              <a:rPr lang="ru-RU" smtClean="0"/>
              <a:t>10.04.2020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AD13F48-84F8-4095-8B10-26DC5866ED81}" type="datetimeFigureOut">
              <a:rPr lang="ru-RU" smtClean="0"/>
              <a:t>10.04.2020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AD13F48-84F8-4095-8B10-26DC5866ED81}" type="datetimeFigureOut">
              <a:rPr lang="ru-RU" smtClean="0"/>
              <a:t>10.04.2020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D13F48-84F8-4095-8B10-26DC5866ED81}" type="datetimeFigureOut">
              <a:rPr lang="ru-RU" smtClean="0"/>
              <a:t>10.04.2020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AD13F48-84F8-4095-8B10-26DC5866ED81}" type="datetimeFigureOut">
              <a:rPr lang="ru-RU" smtClean="0"/>
              <a:t>10.04.2020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AD13F48-84F8-4095-8B10-26DC5866ED81}" type="datetimeFigureOut">
              <a:rPr lang="ru-RU" smtClean="0"/>
              <a:t>10.04.2020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D12CC57-EE43-4647-A387-68D4EDF86A8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13F48-84F8-4095-8B10-26DC5866ED81}" type="datetimeFigureOut">
              <a:rPr lang="ru-RU" smtClean="0"/>
              <a:t>10.04.2020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2CC57-EE43-4647-A387-68D4EDF86A8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hatis.techtarget.com/definition/FreeBS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earchoracle.techtarget.com/definition/Solar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hatis.techtarget.com/definition/LMGTFY-Let-Me-Google-That-For-Yo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earchitoperations.techtarget.com/feature/Dive-into-the-decades-long-history-of-container-technolog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Контейнеризация. </a:t>
            </a:r>
          </a:p>
        </p:txBody>
      </p:sp>
      <p:sp>
        <p:nvSpPr>
          <p:cNvPr id="3" name="Подзаголовок 2"/>
          <p:cNvSpPr>
            <a:spLocks noGrp="1"/>
          </p:cNvSpPr>
          <p:nvPr>
            <p:ph type="subTitle" idx="1"/>
          </p:nvPr>
        </p:nvSpPr>
        <p:spPr/>
        <p:txBody>
          <a:bodyPr>
            <a:normAutofit/>
          </a:bodyPr>
          <a:lstStyle/>
          <a:p>
            <a:r>
              <a:rPr lang="ru-RU" dirty="0" smtClean="0"/>
              <a:t>Истоки</a:t>
            </a:r>
            <a:r>
              <a:rPr lang="ru-RU" dirty="0"/>
              <a:t>. Развитие индустрии. Примеры открытых (с лицензиями) и </a:t>
            </a:r>
            <a:r>
              <a:rPr lang="ru-RU" dirty="0" err="1"/>
              <a:t>проприетарных</a:t>
            </a:r>
            <a:r>
              <a:rPr lang="ru-RU" dirty="0"/>
              <a:t> решений.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b="1" dirty="0" smtClean="0"/>
              <a:t>Лицензии</a:t>
            </a:r>
            <a:endParaRPr lang="ru-RU" sz="3200" b="1" dirty="0"/>
          </a:p>
        </p:txBody>
      </p:sp>
      <p:sp>
        <p:nvSpPr>
          <p:cNvPr id="3" name="Содержимое 2"/>
          <p:cNvSpPr>
            <a:spLocks noGrp="1"/>
          </p:cNvSpPr>
          <p:nvPr>
            <p:ph idx="1"/>
          </p:nvPr>
        </p:nvSpPr>
        <p:spPr>
          <a:xfrm>
            <a:off x="179512" y="1052736"/>
            <a:ext cx="8784976" cy="5544616"/>
          </a:xfrm>
        </p:spPr>
        <p:txBody>
          <a:bodyPr/>
          <a:lstStyle/>
          <a:p>
            <a:endParaRPr lang="ru-RU" dirty="0"/>
          </a:p>
        </p:txBody>
      </p:sp>
      <p:pic>
        <p:nvPicPr>
          <p:cNvPr id="1027" name="Picture 3" descr="C:\Users\Yukinadare\Desktop\2020-04-10_205828.jpg"/>
          <p:cNvPicPr>
            <a:picLocks noChangeAspect="1" noChangeArrowheads="1"/>
          </p:cNvPicPr>
          <p:nvPr/>
        </p:nvPicPr>
        <p:blipFill>
          <a:blip r:embed="rId3" cstate="print"/>
          <a:srcRect/>
          <a:stretch>
            <a:fillRect/>
          </a:stretch>
        </p:blipFill>
        <p:spPr bwMode="auto">
          <a:xfrm>
            <a:off x="1403648" y="908720"/>
            <a:ext cx="6480720" cy="571391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sz="3600" b="1" dirty="0"/>
              <a:t>Краткая история контейнеризации в Linux</a:t>
            </a:r>
            <a:r>
              <a:rPr lang="ru-RU" b="1" dirty="0"/>
              <a:t/>
            </a:r>
            <a:br>
              <a:rPr lang="ru-RU" b="1" dirty="0"/>
            </a:br>
            <a:endParaRPr lang="ru-RU" dirty="0"/>
          </a:p>
        </p:txBody>
      </p:sp>
      <p:sp>
        <p:nvSpPr>
          <p:cNvPr id="3" name="Содержимое 2"/>
          <p:cNvSpPr>
            <a:spLocks noGrp="1"/>
          </p:cNvSpPr>
          <p:nvPr>
            <p:ph idx="1"/>
          </p:nvPr>
        </p:nvSpPr>
        <p:spPr>
          <a:xfrm>
            <a:off x="179512" y="764704"/>
            <a:ext cx="8712968" cy="5361459"/>
          </a:xfrm>
        </p:spPr>
        <p:txBody>
          <a:bodyPr>
            <a:normAutofit fontScale="92500"/>
          </a:bodyPr>
          <a:lstStyle/>
          <a:p>
            <a:r>
              <a:rPr lang="ru-RU" dirty="0"/>
              <a:t>Система LXC </a:t>
            </a:r>
            <a:r>
              <a:rPr lang="ru-RU" dirty="0" smtClean="0"/>
              <a:t>- </a:t>
            </a:r>
            <a:r>
              <a:rPr lang="ru-RU" dirty="0"/>
              <a:t>основа последующих технологий контейнеризации - была добавлена в ядро Linux в 2008 году. LXC использует комбинацию таких функция ядра, как </a:t>
            </a:r>
            <a:r>
              <a:rPr lang="ru-RU" dirty="0" smtClean="0"/>
              <a:t>и </a:t>
            </a:r>
            <a:r>
              <a:rPr lang="ru-RU" dirty="0"/>
              <a:t>пространства имен </a:t>
            </a:r>
            <a:r>
              <a:rPr lang="ru-RU" dirty="0" smtClean="0"/>
              <a:t>для </a:t>
            </a:r>
            <a:r>
              <a:rPr lang="ru-RU" dirty="0"/>
              <a:t>реализации легковесной изоляции процессов</a:t>
            </a:r>
            <a:r>
              <a:rPr lang="ru-RU" dirty="0" smtClean="0"/>
              <a:t>.</a:t>
            </a:r>
          </a:p>
          <a:p>
            <a:r>
              <a:rPr lang="ru-RU" dirty="0" err="1"/>
              <a:t>Docker</a:t>
            </a:r>
            <a:r>
              <a:rPr lang="ru-RU" dirty="0"/>
              <a:t>, появившийся несколько позже, позиционировался, как инструмент для упрощения работы по созданию и управлению контейнерами. Изначально </a:t>
            </a:r>
            <a:r>
              <a:rPr lang="ru-RU" dirty="0" err="1"/>
              <a:t>Docker</a:t>
            </a:r>
            <a:r>
              <a:rPr lang="ru-RU" dirty="0"/>
              <a:t> использовал LXC в качестве драйвера исполнения по </a:t>
            </a:r>
            <a:r>
              <a:rPr lang="ru-RU" dirty="0" smtClean="0"/>
              <a:t>умолчанию.</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b="1" dirty="0" smtClean="0"/>
              <a:t>Развитие индустрии</a:t>
            </a:r>
            <a:endParaRPr lang="ru-RU" sz="3200" b="1" dirty="0"/>
          </a:p>
        </p:txBody>
      </p:sp>
      <p:sp>
        <p:nvSpPr>
          <p:cNvPr id="3" name="Содержимое 2"/>
          <p:cNvSpPr>
            <a:spLocks noGrp="1"/>
          </p:cNvSpPr>
          <p:nvPr>
            <p:ph idx="1"/>
          </p:nvPr>
        </p:nvSpPr>
        <p:spPr>
          <a:xfrm>
            <a:off x="179512" y="1052736"/>
            <a:ext cx="8784976" cy="5544616"/>
          </a:xfrm>
        </p:spPr>
        <p:txBody>
          <a:bodyPr>
            <a:normAutofit lnSpcReduction="10000"/>
          </a:bodyPr>
          <a:lstStyle/>
          <a:p>
            <a:r>
              <a:rPr lang="ru-RU" dirty="0"/>
              <a:t>Контейнерная технология была впервые представлена ​​в 1979 году с </a:t>
            </a:r>
            <a:r>
              <a:rPr lang="ru-RU" dirty="0" err="1"/>
              <a:t>Unix</a:t>
            </a:r>
            <a:r>
              <a:rPr lang="ru-RU" dirty="0"/>
              <a:t> версии 7 и системой </a:t>
            </a:r>
            <a:r>
              <a:rPr lang="ru-RU" dirty="0" err="1"/>
              <a:t>chroot</a:t>
            </a:r>
            <a:r>
              <a:rPr lang="ru-RU" dirty="0"/>
              <a:t>. </a:t>
            </a:r>
            <a:r>
              <a:rPr lang="ru-RU" dirty="0" err="1"/>
              <a:t>Chroot</a:t>
            </a:r>
            <a:r>
              <a:rPr lang="ru-RU" dirty="0"/>
              <a:t> положил начало изоляции процесса в стиле контейнера, ограничив доступ файла приложения к определенному каталогу - корню - и его дочерним элементам. Ключевым преимуществом разделения </a:t>
            </a:r>
            <a:r>
              <a:rPr lang="ru-RU" dirty="0" err="1"/>
              <a:t>chroot</a:t>
            </a:r>
            <a:r>
              <a:rPr lang="ru-RU" dirty="0"/>
              <a:t> было повышение безопасности системы, потому что изолированная среда не могла поставить под угрозу внешние системы, если использовалась внутренняя уязвимость.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b="1" dirty="0" smtClean="0"/>
              <a:t>Развитие индустрии</a:t>
            </a:r>
            <a:endParaRPr lang="ru-RU" sz="3200" b="1" dirty="0"/>
          </a:p>
        </p:txBody>
      </p:sp>
      <p:sp>
        <p:nvSpPr>
          <p:cNvPr id="3" name="Содержимое 2"/>
          <p:cNvSpPr>
            <a:spLocks noGrp="1"/>
          </p:cNvSpPr>
          <p:nvPr>
            <p:ph idx="1"/>
          </p:nvPr>
        </p:nvSpPr>
        <p:spPr>
          <a:xfrm>
            <a:off x="179512" y="1052736"/>
            <a:ext cx="8784976" cy="5544616"/>
          </a:xfrm>
        </p:spPr>
        <p:txBody>
          <a:bodyPr>
            <a:normAutofit fontScale="92500" lnSpcReduction="10000"/>
          </a:bodyPr>
          <a:lstStyle/>
          <a:p>
            <a:r>
              <a:rPr lang="ru-RU" u="sng" dirty="0" err="1">
                <a:hlinkClick r:id="rId3"/>
              </a:rPr>
              <a:t>FreeBSD</a:t>
            </a:r>
            <a:r>
              <a:rPr lang="ru-RU" dirty="0"/>
              <a:t> ввела команду </a:t>
            </a:r>
            <a:r>
              <a:rPr lang="ru-RU" dirty="0" err="1"/>
              <a:t>jail</a:t>
            </a:r>
            <a:r>
              <a:rPr lang="ru-RU" dirty="0"/>
              <a:t> в свою операционную систему в марте 2000 года. Команда </a:t>
            </a:r>
            <a:r>
              <a:rPr lang="ru-RU" dirty="0" err="1"/>
              <a:t>jail</a:t>
            </a:r>
            <a:r>
              <a:rPr lang="ru-RU" dirty="0"/>
              <a:t> была очень похожа на команду </a:t>
            </a:r>
            <a:r>
              <a:rPr lang="ru-RU" dirty="0" err="1"/>
              <a:t>chroot</a:t>
            </a:r>
            <a:r>
              <a:rPr lang="ru-RU" dirty="0"/>
              <a:t>, но она включала дополнительные функции изолированной программной среды для изоляции файловых систем, сетей и пользователей. Тюрьма </a:t>
            </a:r>
            <a:r>
              <a:rPr lang="ru-RU" dirty="0" err="1"/>
              <a:t>FreeBSD</a:t>
            </a:r>
            <a:r>
              <a:rPr lang="ru-RU" dirty="0"/>
              <a:t> предоставила возможность назначать IP-адрес, настраивать пользовательские установки программного обеспечения, а также вносить изменения в каждую тюрьму. Тем не менее, приложения в тюрьме были ограничены в своих возможностях.</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b="1" dirty="0" smtClean="0"/>
              <a:t>Развитие индустрии</a:t>
            </a:r>
            <a:endParaRPr lang="ru-RU" sz="3200" b="1" dirty="0"/>
          </a:p>
        </p:txBody>
      </p:sp>
      <p:sp>
        <p:nvSpPr>
          <p:cNvPr id="3" name="Содержимое 2"/>
          <p:cNvSpPr>
            <a:spLocks noGrp="1"/>
          </p:cNvSpPr>
          <p:nvPr>
            <p:ph idx="1"/>
          </p:nvPr>
        </p:nvSpPr>
        <p:spPr>
          <a:xfrm>
            <a:off x="179512" y="1052736"/>
            <a:ext cx="8784976" cy="5544616"/>
          </a:xfrm>
        </p:spPr>
        <p:txBody>
          <a:bodyPr/>
          <a:lstStyle/>
          <a:p>
            <a:r>
              <a:rPr lang="ru-RU" dirty="0"/>
              <a:t>Контейнеры </a:t>
            </a:r>
            <a:r>
              <a:rPr lang="ru-RU" u="sng" dirty="0" err="1">
                <a:hlinkClick r:id="rId3"/>
              </a:rPr>
              <a:t>Solaris</a:t>
            </a:r>
            <a:r>
              <a:rPr lang="ru-RU" dirty="0"/>
              <a:t> , выпущенные в 2004 году, создавали полноценные среды приложений через зоны </a:t>
            </a:r>
            <a:r>
              <a:rPr lang="ru-RU" dirty="0" err="1"/>
              <a:t>Solaris</a:t>
            </a:r>
            <a:r>
              <a:rPr lang="ru-RU" dirty="0"/>
              <a:t>. Зоны позволили разработчику предоставить приложению полное пространство для пользователя, процесса и файловой системы, а также доступ к аппаратному обеспечению системы. Но приложение могло видеть только то, что было в его собственной зоне.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b="1" dirty="0" smtClean="0"/>
              <a:t>Развитие индустрии</a:t>
            </a:r>
            <a:endParaRPr lang="ru-RU" sz="3200" b="1" dirty="0"/>
          </a:p>
        </p:txBody>
      </p:sp>
      <p:sp>
        <p:nvSpPr>
          <p:cNvPr id="3" name="Содержимое 2"/>
          <p:cNvSpPr>
            <a:spLocks noGrp="1"/>
          </p:cNvSpPr>
          <p:nvPr>
            <p:ph idx="1"/>
          </p:nvPr>
        </p:nvSpPr>
        <p:spPr>
          <a:xfrm>
            <a:off x="179512" y="1052736"/>
            <a:ext cx="8784976" cy="5544616"/>
          </a:xfrm>
        </p:spPr>
        <p:txBody>
          <a:bodyPr/>
          <a:lstStyle/>
          <a:p>
            <a:r>
              <a:rPr lang="ru-RU" dirty="0"/>
              <a:t>В 2006 году </a:t>
            </a:r>
            <a:r>
              <a:rPr lang="ru-RU" dirty="0" err="1"/>
              <a:t>Google</a:t>
            </a:r>
            <a:r>
              <a:rPr lang="ru-RU" dirty="0"/>
              <a:t> запустил контейнеры процессов, предназначенные для изоляции и ограничения использования ресурсов процесса. Контейнеры процессов были переименованы в контрольные группы (</a:t>
            </a:r>
            <a:r>
              <a:rPr lang="ru-RU" dirty="0" err="1"/>
              <a:t>cgroups</a:t>
            </a:r>
            <a:r>
              <a:rPr lang="ru-RU" dirty="0"/>
              <a:t>) в 2007 году, чтобы не путать их со словом «контейнер».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b="1" dirty="0" smtClean="0"/>
              <a:t>Развитие индустрии</a:t>
            </a:r>
            <a:endParaRPr lang="ru-RU" sz="3200" b="1" dirty="0"/>
          </a:p>
        </p:txBody>
      </p:sp>
      <p:sp>
        <p:nvSpPr>
          <p:cNvPr id="3" name="Содержимое 2"/>
          <p:cNvSpPr>
            <a:spLocks noGrp="1"/>
          </p:cNvSpPr>
          <p:nvPr>
            <p:ph idx="1"/>
          </p:nvPr>
        </p:nvSpPr>
        <p:spPr>
          <a:xfrm>
            <a:off x="179512" y="1052736"/>
            <a:ext cx="8784976" cy="5544616"/>
          </a:xfrm>
        </p:spPr>
        <p:txBody>
          <a:bodyPr/>
          <a:lstStyle/>
          <a:p>
            <a:r>
              <a:rPr lang="ru-RU" dirty="0"/>
              <a:t>Затем </a:t>
            </a:r>
            <a:r>
              <a:rPr lang="ru-RU" dirty="0" err="1"/>
              <a:t>cgroups</a:t>
            </a:r>
            <a:r>
              <a:rPr lang="ru-RU" dirty="0"/>
              <a:t> были объединены с ядром Linux 2.6.24 в 2008 году. Это привело к созданию так называемого проекта LXC (контейнеры Linux). LXC обеспечивал виртуализацию на уровне ОС, позволяя нескольким изолированным контейнерам Linux работать на общем ядре Linux. Каждый из этих контейнеров имел свой собственный процесс и сетевое пространство.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b="1" dirty="0" smtClean="0"/>
              <a:t>Развитие индустрии</a:t>
            </a:r>
            <a:endParaRPr lang="ru-RU" sz="3200" b="1" dirty="0"/>
          </a:p>
        </p:txBody>
      </p:sp>
      <p:sp>
        <p:nvSpPr>
          <p:cNvPr id="3" name="Содержимое 2"/>
          <p:cNvSpPr>
            <a:spLocks noGrp="1"/>
          </p:cNvSpPr>
          <p:nvPr>
            <p:ph idx="1"/>
          </p:nvPr>
        </p:nvSpPr>
        <p:spPr>
          <a:xfrm>
            <a:off x="179512" y="1052736"/>
            <a:ext cx="8784976" cy="5544616"/>
          </a:xfrm>
        </p:spPr>
        <p:txBody>
          <a:bodyPr>
            <a:normAutofit fontScale="92500" lnSpcReduction="10000"/>
          </a:bodyPr>
          <a:lstStyle/>
          <a:p>
            <a:r>
              <a:rPr lang="ru-RU" dirty="0" err="1"/>
              <a:t>Google</a:t>
            </a:r>
            <a:r>
              <a:rPr lang="ru-RU" dirty="0"/>
              <a:t> снова изменил контейнеры в 2013 году, когда он открыл свой стек контейнеров в качестве проекта под названием «Позвольте мне содержать это для вас» ( </a:t>
            </a:r>
            <a:r>
              <a:rPr lang="ru-RU" u="sng" dirty="0">
                <a:hlinkClick r:id="rId3"/>
              </a:rPr>
              <a:t>LMCTFY</a:t>
            </a:r>
            <a:r>
              <a:rPr lang="ru-RU" dirty="0"/>
              <a:t> ). Используя LMCTFY, разработчики могли писать приложения с поддержкой контейнеров, что означало, что они могли быть запрограммированы для создания и управления своими собственными </a:t>
            </a:r>
            <a:r>
              <a:rPr lang="ru-RU" dirty="0" err="1"/>
              <a:t>субконтейнерами</a:t>
            </a:r>
            <a:r>
              <a:rPr lang="ru-RU" dirty="0"/>
              <a:t>. В 2015 году </a:t>
            </a:r>
            <a:r>
              <a:rPr lang="ru-RU" dirty="0" err="1"/>
              <a:t>Google</a:t>
            </a:r>
            <a:r>
              <a:rPr lang="ru-RU" dirty="0"/>
              <a:t> прекратил работу над LMCTFY, решив вместо этого внести основные концепции LMCTFY в проект </a:t>
            </a:r>
            <a:r>
              <a:rPr lang="ru-RU" dirty="0" err="1"/>
              <a:t>libcontainer</a:t>
            </a:r>
            <a:r>
              <a:rPr lang="ru-RU" dirty="0"/>
              <a:t> </a:t>
            </a:r>
            <a:r>
              <a:rPr lang="ru-RU" dirty="0" err="1"/>
              <a:t>Docker</a:t>
            </a:r>
            <a:r>
              <a:rPr lang="ru-RU"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b="1" dirty="0" smtClean="0"/>
              <a:t>Развитие индустрии</a:t>
            </a:r>
            <a:endParaRPr lang="ru-RU" sz="3200" b="1" dirty="0"/>
          </a:p>
        </p:txBody>
      </p:sp>
      <p:sp>
        <p:nvSpPr>
          <p:cNvPr id="3" name="Содержимое 2"/>
          <p:cNvSpPr>
            <a:spLocks noGrp="1"/>
          </p:cNvSpPr>
          <p:nvPr>
            <p:ph idx="1"/>
          </p:nvPr>
        </p:nvSpPr>
        <p:spPr>
          <a:xfrm>
            <a:off x="179512" y="1052736"/>
            <a:ext cx="8784976" cy="5544616"/>
          </a:xfrm>
        </p:spPr>
        <p:txBody>
          <a:bodyPr>
            <a:normAutofit fontScale="85000" lnSpcReduction="10000"/>
          </a:bodyPr>
          <a:lstStyle/>
          <a:p>
            <a:r>
              <a:rPr lang="ru-RU" dirty="0" err="1"/>
              <a:t>Docker</a:t>
            </a:r>
            <a:r>
              <a:rPr lang="ru-RU" dirty="0"/>
              <a:t> был выпущен как проект с открытым исходным кодом в 2013 году. С помощью </a:t>
            </a:r>
            <a:r>
              <a:rPr lang="ru-RU" dirty="0" err="1"/>
              <a:t>Docker</a:t>
            </a:r>
            <a:r>
              <a:rPr lang="ru-RU" dirty="0"/>
              <a:t> контейнеры можно было упаковать, чтобы их можно было перемещать из одной среды в другую. Изначально </a:t>
            </a:r>
            <a:r>
              <a:rPr lang="ru-RU" dirty="0" err="1"/>
              <a:t>Docker</a:t>
            </a:r>
            <a:r>
              <a:rPr lang="ru-RU" dirty="0"/>
              <a:t> опирался на технологию LXC. Однако в 2014 году LXC был заменен на </a:t>
            </a:r>
            <a:r>
              <a:rPr lang="ru-RU" dirty="0" err="1"/>
              <a:t>libcontainer</a:t>
            </a:r>
            <a:r>
              <a:rPr lang="ru-RU" dirty="0"/>
              <a:t>, что позволило контейнерам работать с пространствами имен Linux, группами управления </a:t>
            </a:r>
            <a:r>
              <a:rPr lang="ru-RU" dirty="0" err="1"/>
              <a:t>libcontainer</a:t>
            </a:r>
            <a:r>
              <a:rPr lang="ru-RU" dirty="0"/>
              <a:t>, возможностями, профилями безопасности </a:t>
            </a:r>
            <a:r>
              <a:rPr lang="ru-RU" dirty="0" err="1"/>
              <a:t>AppArmor</a:t>
            </a:r>
            <a:r>
              <a:rPr lang="ru-RU" dirty="0"/>
              <a:t>, сетевыми интерфейсами и правилами брандмауэра.</a:t>
            </a:r>
          </a:p>
          <a:p>
            <a:r>
              <a:rPr lang="ru-RU" dirty="0"/>
              <a:t>В 2017 году такие компании, как </a:t>
            </a:r>
            <a:r>
              <a:rPr lang="ru-RU" dirty="0" err="1"/>
              <a:t>Pivotal</a:t>
            </a:r>
            <a:r>
              <a:rPr lang="ru-RU" dirty="0"/>
              <a:t>, </a:t>
            </a:r>
            <a:r>
              <a:rPr lang="ru-RU" dirty="0" err="1"/>
              <a:t>Rancher</a:t>
            </a:r>
            <a:r>
              <a:rPr lang="ru-RU" dirty="0"/>
              <a:t>, AWS и даже </a:t>
            </a:r>
            <a:r>
              <a:rPr lang="ru-RU" dirty="0" err="1"/>
              <a:t>Docker</a:t>
            </a:r>
            <a:r>
              <a:rPr lang="ru-RU" dirty="0"/>
              <a:t>, </a:t>
            </a:r>
            <a:r>
              <a:rPr lang="ru-RU" u="sng" dirty="0">
                <a:hlinkClick r:id="rId3"/>
              </a:rPr>
              <a:t>поменяли механизмы</a:t>
            </a:r>
            <a:r>
              <a:rPr lang="ru-RU" dirty="0"/>
              <a:t> для поддержки планировщика контейнеров и инструмента оркестровки с открытым исходным кодом </a:t>
            </a:r>
            <a:r>
              <a:rPr lang="ru-RU" dirty="0" err="1"/>
              <a:t>Kubernetes</a:t>
            </a:r>
            <a:r>
              <a:rPr lang="ru-RU" dirty="0"/>
              <a:t>.</a:t>
            </a: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513</Words>
  <Application>Microsoft Office PowerPoint</Application>
  <PresentationFormat>Экран (4:3)</PresentationFormat>
  <Paragraphs>49</Paragraphs>
  <Slides>10</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Контейнеризация. </vt:lpstr>
      <vt:lpstr>Краткая история контейнеризации в Linux </vt:lpstr>
      <vt:lpstr>Развитие индустрии</vt:lpstr>
      <vt:lpstr>Развитие индустрии</vt:lpstr>
      <vt:lpstr>Развитие индустрии</vt:lpstr>
      <vt:lpstr>Развитие индустрии</vt:lpstr>
      <vt:lpstr>Развитие индустрии</vt:lpstr>
      <vt:lpstr>Развитие индустрии</vt:lpstr>
      <vt:lpstr>Развитие индустрии</vt:lpstr>
      <vt:lpstr>Лицензии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Yukinadare</dc:creator>
  <cp:lastModifiedBy>Yukinadare</cp:lastModifiedBy>
  <cp:revision>12</cp:revision>
  <dcterms:created xsi:type="dcterms:W3CDTF">2020-04-10T15:15:16Z</dcterms:created>
  <dcterms:modified xsi:type="dcterms:W3CDTF">2020-04-10T17:06:16Z</dcterms:modified>
</cp:coreProperties>
</file>