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tter Together Caps" charset="1" panose="02000506000000020004"/>
      <p:regular r:id="rId10"/>
    </p:embeddedFont>
    <p:embeddedFont>
      <p:font typeface="HandMade" charset="1" panose="00000500000000000000"/>
      <p:regular r:id="rId11"/>
    </p:embeddedFont>
    <p:embeddedFont>
      <p:font typeface="HandMade Bold" charset="1" panose="00000600000000000000"/>
      <p:regular r:id="rId12"/>
    </p:embeddedFont>
    <p:embeddedFont>
      <p:font typeface="Stinger Fit" charset="1" panose="00000500000000000000"/>
      <p:regular r:id="rId13"/>
    </p:embeddedFont>
    <p:embeddedFont>
      <p:font typeface="Stinger Fit Bold" charset="1" panose="00000800000000000000"/>
      <p:regular r:id="rId14"/>
    </p:embeddedFont>
    <p:embeddedFont>
      <p:font typeface="Stinger Fit Italics" charset="1" panose="00000500000000000000"/>
      <p:regular r:id="rId15"/>
    </p:embeddedFont>
    <p:embeddedFont>
      <p:font typeface="Stinger Fit Bold Italics" charset="1" panose="000008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  <p:embeddedFont>
      <p:font typeface="Montaser Arabic" charset="1" panose="00000500000000000000"/>
      <p:regular r:id="rId23"/>
    </p:embeddedFont>
    <p:embeddedFont>
      <p:font typeface="Montaser Arabic Bold" charset="1" panose="00000800000000000000"/>
      <p:regular r:id="rId24"/>
    </p:embeddedFont>
    <p:embeddedFont>
      <p:font typeface="Montaser Arabic Thin" charset="1" panose="00000200000000000000"/>
      <p:regular r:id="rId25"/>
    </p:embeddedFont>
    <p:embeddedFont>
      <p:font typeface="Montaser Arabic Extra-Light" charset="1" panose="00000300000000000000"/>
      <p:regular r:id="rId26"/>
    </p:embeddedFont>
    <p:embeddedFont>
      <p:font typeface="Montaser Arabic Light" charset="1" panose="00000400000000000000"/>
      <p:regular r:id="rId27"/>
    </p:embeddedFont>
    <p:embeddedFont>
      <p:font typeface="Montaser Arabic Medium" charset="1" panose="00000600000000000000"/>
      <p:regular r:id="rId28"/>
    </p:embeddedFont>
    <p:embeddedFont>
      <p:font typeface="Montaser Arabic Semi-Bold" charset="1" panose="00000700000000000000"/>
      <p:regular r:id="rId29"/>
    </p:embeddedFont>
    <p:embeddedFont>
      <p:font typeface="Montaser Arabic Ultra-Bold" charset="1" panose="00000900000000000000"/>
      <p:regular r:id="rId30"/>
    </p:embeddedFont>
    <p:embeddedFont>
      <p:font typeface="Montaser Arabic Heavy" charset="1" panose="00000A00000000000000"/>
      <p:regular r:id="rId31"/>
    </p:embeddedFont>
    <p:embeddedFont>
      <p:font typeface="Telegraf" charset="1" panose="00000500000000000000"/>
      <p:regular r:id="rId32"/>
    </p:embeddedFont>
    <p:embeddedFont>
      <p:font typeface="Telegraf Bold" charset="1" panose="00000800000000000000"/>
      <p:regular r:id="rId33"/>
    </p:embeddedFont>
    <p:embeddedFont>
      <p:font typeface="Telegraf Extra-Light" charset="1" panose="00000300000000000000"/>
      <p:regular r:id="rId34"/>
    </p:embeddedFont>
    <p:embeddedFont>
      <p:font typeface="Telegraf Medium" charset="1" panose="00000600000000000000"/>
      <p:regular r:id="rId35"/>
    </p:embeddedFont>
    <p:embeddedFont>
      <p:font typeface="Telegraf Ultra-Bold" charset="1" panose="00000900000000000000"/>
      <p:regular r:id="rId36"/>
    </p:embeddedFont>
    <p:embeddedFont>
      <p:font typeface="Telegraf Heavy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54" Target="slides/slide17.xml" Type="http://schemas.openxmlformats.org/officeDocument/2006/relationships/slide"/><Relationship Id="rId55" Target="slides/slide18.xml" Type="http://schemas.openxmlformats.org/officeDocument/2006/relationships/slide"/><Relationship Id="rId56" Target="slides/slide19.xml" Type="http://schemas.openxmlformats.org/officeDocument/2006/relationships/slide"/><Relationship Id="rId57" Target="slides/slide20.xml" Type="http://schemas.openxmlformats.org/officeDocument/2006/relationships/slide"/><Relationship Id="rId58" Target="slides/slide2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6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9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7.png" Type="http://schemas.openxmlformats.org/officeDocument/2006/relationships/image"/><Relationship Id="rId13" Target="../media/image30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1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2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3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6148"/>
            <a:ext cx="3909810" cy="2425020"/>
            <a:chOff x="0" y="0"/>
            <a:chExt cx="5213080" cy="323336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213080" cy="3233360"/>
              <a:chOff x="0" y="0"/>
              <a:chExt cx="1029744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79205" y="0"/>
                    </a:moveTo>
                    <a:lnTo>
                      <a:pt x="950539" y="0"/>
                    </a:lnTo>
                    <a:cubicBezTo>
                      <a:pt x="994283" y="0"/>
                      <a:pt x="1029744" y="35461"/>
                      <a:pt x="1029744" y="79205"/>
                    </a:cubicBezTo>
                    <a:lnTo>
                      <a:pt x="1029744" y="559483"/>
                    </a:lnTo>
                    <a:cubicBezTo>
                      <a:pt x="1029744" y="603227"/>
                      <a:pt x="994283" y="638688"/>
                      <a:pt x="950539" y="638688"/>
                    </a:cubicBezTo>
                    <a:lnTo>
                      <a:pt x="79205" y="638688"/>
                    </a:lnTo>
                    <a:cubicBezTo>
                      <a:pt x="58199" y="638688"/>
                      <a:pt x="38052" y="630344"/>
                      <a:pt x="23199" y="615490"/>
                    </a:cubicBezTo>
                    <a:cubicBezTo>
                      <a:pt x="8345" y="600636"/>
                      <a:pt x="0" y="580490"/>
                      <a:pt x="0" y="559483"/>
                    </a:cubicBezTo>
                    <a:lnTo>
                      <a:pt x="0" y="79205"/>
                    </a:lnTo>
                    <a:cubicBezTo>
                      <a:pt x="0" y="35461"/>
                      <a:pt x="35461" y="0"/>
                      <a:pt x="79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58080" y="178692"/>
              <a:ext cx="4896921" cy="2875975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84319" y="0"/>
                    </a:moveTo>
                    <a:lnTo>
                      <a:pt x="882974" y="0"/>
                    </a:lnTo>
                    <a:cubicBezTo>
                      <a:pt x="929542" y="0"/>
                      <a:pt x="967293" y="37751"/>
                      <a:pt x="967293" y="84319"/>
                    </a:cubicBezTo>
                    <a:lnTo>
                      <a:pt x="967293" y="483775"/>
                    </a:lnTo>
                    <a:cubicBezTo>
                      <a:pt x="967293" y="530343"/>
                      <a:pt x="929542" y="568094"/>
                      <a:pt x="882974" y="568094"/>
                    </a:cubicBezTo>
                    <a:lnTo>
                      <a:pt x="84319" y="568094"/>
                    </a:lnTo>
                    <a:cubicBezTo>
                      <a:pt x="37751" y="568094"/>
                      <a:pt x="0" y="530343"/>
                      <a:pt x="0" y="483775"/>
                    </a:cubicBezTo>
                    <a:lnTo>
                      <a:pt x="0" y="84319"/>
                    </a:lnTo>
                    <a:cubicBezTo>
                      <a:pt x="0" y="37751"/>
                      <a:pt x="37751" y="0"/>
                      <a:pt x="84319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47625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140312" y="459693"/>
              <a:ext cx="2932457" cy="2313975"/>
            </a:xfrm>
            <a:custGeom>
              <a:avLst/>
              <a:gdLst/>
              <a:ahLst/>
              <a:cxnLst/>
              <a:rect r="r" b="b" t="t" l="l"/>
              <a:pathLst>
                <a:path h="2313975" w="2932457">
                  <a:moveTo>
                    <a:pt x="0" y="0"/>
                  </a:moveTo>
                  <a:lnTo>
                    <a:pt x="2932456" y="0"/>
                  </a:lnTo>
                  <a:lnTo>
                    <a:pt x="2932456" y="2313974"/>
                  </a:lnTo>
                  <a:lnTo>
                    <a:pt x="0" y="2313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3930990"/>
            <a:ext cx="3909810" cy="2425020"/>
            <a:chOff x="0" y="0"/>
            <a:chExt cx="5213080" cy="323336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213080" cy="3233360"/>
              <a:chOff x="0" y="0"/>
              <a:chExt cx="1029744" cy="6386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79205" y="0"/>
                    </a:moveTo>
                    <a:lnTo>
                      <a:pt x="950539" y="0"/>
                    </a:lnTo>
                    <a:cubicBezTo>
                      <a:pt x="994283" y="0"/>
                      <a:pt x="1029744" y="35461"/>
                      <a:pt x="1029744" y="79205"/>
                    </a:cubicBezTo>
                    <a:lnTo>
                      <a:pt x="1029744" y="559483"/>
                    </a:lnTo>
                    <a:cubicBezTo>
                      <a:pt x="1029744" y="603227"/>
                      <a:pt x="994283" y="638688"/>
                      <a:pt x="950539" y="638688"/>
                    </a:cubicBezTo>
                    <a:lnTo>
                      <a:pt x="79205" y="638688"/>
                    </a:lnTo>
                    <a:cubicBezTo>
                      <a:pt x="58199" y="638688"/>
                      <a:pt x="38052" y="630344"/>
                      <a:pt x="23199" y="615490"/>
                    </a:cubicBezTo>
                    <a:cubicBezTo>
                      <a:pt x="8345" y="600636"/>
                      <a:pt x="0" y="580490"/>
                      <a:pt x="0" y="559483"/>
                    </a:cubicBezTo>
                    <a:lnTo>
                      <a:pt x="0" y="79205"/>
                    </a:lnTo>
                    <a:cubicBezTo>
                      <a:pt x="0" y="35461"/>
                      <a:pt x="35461" y="0"/>
                      <a:pt x="79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58080" y="178692"/>
              <a:ext cx="4896921" cy="2875975"/>
              <a:chOff x="0" y="0"/>
              <a:chExt cx="967293" cy="5680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84319" y="0"/>
                    </a:moveTo>
                    <a:lnTo>
                      <a:pt x="882974" y="0"/>
                    </a:lnTo>
                    <a:cubicBezTo>
                      <a:pt x="929542" y="0"/>
                      <a:pt x="967293" y="37751"/>
                      <a:pt x="967293" y="84319"/>
                    </a:cubicBezTo>
                    <a:lnTo>
                      <a:pt x="967293" y="483775"/>
                    </a:lnTo>
                    <a:cubicBezTo>
                      <a:pt x="967293" y="530343"/>
                      <a:pt x="929542" y="568094"/>
                      <a:pt x="882974" y="568094"/>
                    </a:cubicBezTo>
                    <a:lnTo>
                      <a:pt x="84319" y="568094"/>
                    </a:lnTo>
                    <a:cubicBezTo>
                      <a:pt x="37751" y="568094"/>
                      <a:pt x="0" y="530343"/>
                      <a:pt x="0" y="483775"/>
                    </a:cubicBezTo>
                    <a:lnTo>
                      <a:pt x="0" y="84319"/>
                    </a:lnTo>
                    <a:cubicBezTo>
                      <a:pt x="0" y="37751"/>
                      <a:pt x="37751" y="0"/>
                      <a:pt x="84319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47625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394975" y="355119"/>
              <a:ext cx="2423130" cy="2495733"/>
            </a:xfrm>
            <a:custGeom>
              <a:avLst/>
              <a:gdLst/>
              <a:ahLst/>
              <a:cxnLst/>
              <a:rect r="r" b="b" t="t" l="l"/>
              <a:pathLst>
                <a:path h="2495733" w="2423130">
                  <a:moveTo>
                    <a:pt x="0" y="0"/>
                  </a:moveTo>
                  <a:lnTo>
                    <a:pt x="2423130" y="0"/>
                  </a:lnTo>
                  <a:lnTo>
                    <a:pt x="2423130" y="2495733"/>
                  </a:lnTo>
                  <a:lnTo>
                    <a:pt x="0" y="2495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28700" y="6955832"/>
            <a:ext cx="3909810" cy="2425020"/>
            <a:chOff x="0" y="0"/>
            <a:chExt cx="5213080" cy="323336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213080" cy="3233360"/>
              <a:chOff x="0" y="0"/>
              <a:chExt cx="1029744" cy="6386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79205" y="0"/>
                    </a:moveTo>
                    <a:lnTo>
                      <a:pt x="950539" y="0"/>
                    </a:lnTo>
                    <a:cubicBezTo>
                      <a:pt x="994283" y="0"/>
                      <a:pt x="1029744" y="35461"/>
                      <a:pt x="1029744" y="79205"/>
                    </a:cubicBezTo>
                    <a:lnTo>
                      <a:pt x="1029744" y="559483"/>
                    </a:lnTo>
                    <a:cubicBezTo>
                      <a:pt x="1029744" y="603227"/>
                      <a:pt x="994283" y="638688"/>
                      <a:pt x="950539" y="638688"/>
                    </a:cubicBezTo>
                    <a:lnTo>
                      <a:pt x="79205" y="638688"/>
                    </a:lnTo>
                    <a:cubicBezTo>
                      <a:pt x="58199" y="638688"/>
                      <a:pt x="38052" y="630344"/>
                      <a:pt x="23199" y="615490"/>
                    </a:cubicBezTo>
                    <a:cubicBezTo>
                      <a:pt x="8345" y="600636"/>
                      <a:pt x="0" y="580490"/>
                      <a:pt x="0" y="559483"/>
                    </a:cubicBezTo>
                    <a:lnTo>
                      <a:pt x="0" y="79205"/>
                    </a:lnTo>
                    <a:cubicBezTo>
                      <a:pt x="0" y="35461"/>
                      <a:pt x="35461" y="0"/>
                      <a:pt x="79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58080" y="178692"/>
              <a:ext cx="4896921" cy="2875975"/>
              <a:chOff x="0" y="0"/>
              <a:chExt cx="967293" cy="5680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84319" y="0"/>
                    </a:moveTo>
                    <a:lnTo>
                      <a:pt x="882974" y="0"/>
                    </a:lnTo>
                    <a:cubicBezTo>
                      <a:pt x="929542" y="0"/>
                      <a:pt x="967293" y="37751"/>
                      <a:pt x="967293" y="84319"/>
                    </a:cubicBezTo>
                    <a:lnTo>
                      <a:pt x="967293" y="483775"/>
                    </a:lnTo>
                    <a:cubicBezTo>
                      <a:pt x="967293" y="530343"/>
                      <a:pt x="929542" y="568094"/>
                      <a:pt x="882974" y="568094"/>
                    </a:cubicBezTo>
                    <a:lnTo>
                      <a:pt x="84319" y="568094"/>
                    </a:lnTo>
                    <a:cubicBezTo>
                      <a:pt x="37751" y="568094"/>
                      <a:pt x="0" y="530343"/>
                      <a:pt x="0" y="483775"/>
                    </a:cubicBezTo>
                    <a:lnTo>
                      <a:pt x="0" y="84319"/>
                    </a:lnTo>
                    <a:cubicBezTo>
                      <a:pt x="0" y="37751"/>
                      <a:pt x="37751" y="0"/>
                      <a:pt x="84319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47625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1379822" y="470257"/>
              <a:ext cx="2453435" cy="2292847"/>
            </a:xfrm>
            <a:custGeom>
              <a:avLst/>
              <a:gdLst/>
              <a:ahLst/>
              <a:cxnLst/>
              <a:rect r="r" b="b" t="t" l="l"/>
              <a:pathLst>
                <a:path h="2292847" w="2453435">
                  <a:moveTo>
                    <a:pt x="0" y="0"/>
                  </a:moveTo>
                  <a:lnTo>
                    <a:pt x="2453436" y="0"/>
                  </a:lnTo>
                  <a:lnTo>
                    <a:pt x="2453436" y="2292846"/>
                  </a:lnTo>
                  <a:lnTo>
                    <a:pt x="0" y="2292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5087288" y="1028700"/>
            <a:ext cx="12975341" cy="8474704"/>
            <a:chOff x="0" y="0"/>
            <a:chExt cx="17300454" cy="1129960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7300454" cy="11299605"/>
              <a:chOff x="0" y="0"/>
              <a:chExt cx="3417374" cy="223202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3417374" cy="2232021"/>
              </a:xfrm>
              <a:custGeom>
                <a:avLst/>
                <a:gdLst/>
                <a:ahLst/>
                <a:cxnLst/>
                <a:rect r="r" b="b" t="t" l="l"/>
                <a:pathLst>
                  <a:path h="2232021" w="3417374">
                    <a:moveTo>
                      <a:pt x="41766" y="0"/>
                    </a:moveTo>
                    <a:lnTo>
                      <a:pt x="3375607" y="0"/>
                    </a:lnTo>
                    <a:cubicBezTo>
                      <a:pt x="3386684" y="0"/>
                      <a:pt x="3397308" y="4400"/>
                      <a:pt x="3405141" y="12233"/>
                    </a:cubicBezTo>
                    <a:cubicBezTo>
                      <a:pt x="3412973" y="20066"/>
                      <a:pt x="3417374" y="30689"/>
                      <a:pt x="3417374" y="41766"/>
                    </a:cubicBezTo>
                    <a:lnTo>
                      <a:pt x="3417374" y="2190254"/>
                    </a:lnTo>
                    <a:cubicBezTo>
                      <a:pt x="3417374" y="2201331"/>
                      <a:pt x="3412973" y="2211955"/>
                      <a:pt x="3405141" y="2219788"/>
                    </a:cubicBezTo>
                    <a:cubicBezTo>
                      <a:pt x="3397308" y="2227620"/>
                      <a:pt x="3386684" y="2232021"/>
                      <a:pt x="3375607" y="2232021"/>
                    </a:cubicBezTo>
                    <a:lnTo>
                      <a:pt x="41766" y="2232021"/>
                    </a:lnTo>
                    <a:cubicBezTo>
                      <a:pt x="30689" y="2232021"/>
                      <a:pt x="20066" y="2227620"/>
                      <a:pt x="12233" y="2219788"/>
                    </a:cubicBezTo>
                    <a:cubicBezTo>
                      <a:pt x="4400" y="2211955"/>
                      <a:pt x="0" y="2201331"/>
                      <a:pt x="0" y="2190254"/>
                    </a:cubicBezTo>
                    <a:lnTo>
                      <a:pt x="0" y="41766"/>
                    </a:lnTo>
                    <a:cubicBezTo>
                      <a:pt x="0" y="30689"/>
                      <a:pt x="4400" y="20066"/>
                      <a:pt x="12233" y="12233"/>
                    </a:cubicBezTo>
                    <a:cubicBezTo>
                      <a:pt x="20066" y="4400"/>
                      <a:pt x="30689" y="0"/>
                      <a:pt x="41766" y="0"/>
                    </a:cubicBezTo>
                    <a:close/>
                  </a:path>
                </a:pathLst>
              </a:custGeom>
              <a:solidFill>
                <a:srgbClr val="19274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3417374" cy="22986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384763" y="0"/>
              <a:ext cx="16618875" cy="10856806"/>
              <a:chOff x="0" y="0"/>
              <a:chExt cx="3282741" cy="214455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3282741" cy="2144554"/>
              </a:xfrm>
              <a:custGeom>
                <a:avLst/>
                <a:gdLst/>
                <a:ahLst/>
                <a:cxnLst/>
                <a:rect r="r" b="b" t="t" l="l"/>
                <a:pathLst>
                  <a:path h="2144554" w="3282741">
                    <a:moveTo>
                      <a:pt x="43479" y="0"/>
                    </a:moveTo>
                    <a:lnTo>
                      <a:pt x="3239261" y="0"/>
                    </a:lnTo>
                    <a:cubicBezTo>
                      <a:pt x="3250793" y="0"/>
                      <a:pt x="3261852" y="4581"/>
                      <a:pt x="3270006" y="12735"/>
                    </a:cubicBezTo>
                    <a:cubicBezTo>
                      <a:pt x="3278160" y="20889"/>
                      <a:pt x="3282741" y="31948"/>
                      <a:pt x="3282741" y="43479"/>
                    </a:cubicBezTo>
                    <a:lnTo>
                      <a:pt x="3282741" y="2101075"/>
                    </a:lnTo>
                    <a:cubicBezTo>
                      <a:pt x="3282741" y="2112606"/>
                      <a:pt x="3278160" y="2123665"/>
                      <a:pt x="3270006" y="2131819"/>
                    </a:cubicBezTo>
                    <a:cubicBezTo>
                      <a:pt x="3261852" y="2139973"/>
                      <a:pt x="3250793" y="2144554"/>
                      <a:pt x="3239261" y="2144554"/>
                    </a:cubicBezTo>
                    <a:lnTo>
                      <a:pt x="43479" y="2144554"/>
                    </a:lnTo>
                    <a:cubicBezTo>
                      <a:pt x="31948" y="2144554"/>
                      <a:pt x="20889" y="2139973"/>
                      <a:pt x="12735" y="2131819"/>
                    </a:cubicBezTo>
                    <a:cubicBezTo>
                      <a:pt x="4581" y="2123665"/>
                      <a:pt x="0" y="2112606"/>
                      <a:pt x="0" y="2101075"/>
                    </a:cubicBezTo>
                    <a:lnTo>
                      <a:pt x="0" y="43479"/>
                    </a:lnTo>
                    <a:cubicBezTo>
                      <a:pt x="0" y="31948"/>
                      <a:pt x="4581" y="20889"/>
                      <a:pt x="12735" y="12735"/>
                    </a:cubicBezTo>
                    <a:cubicBezTo>
                      <a:pt x="20889" y="4581"/>
                      <a:pt x="31948" y="0"/>
                      <a:pt x="43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3282741" cy="22112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95799" y="0"/>
              <a:ext cx="16804655" cy="10751802"/>
              <a:chOff x="0" y="0"/>
              <a:chExt cx="3319438" cy="2123813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319438" cy="2123813"/>
              </a:xfrm>
              <a:custGeom>
                <a:avLst/>
                <a:gdLst/>
                <a:ahLst/>
                <a:cxnLst/>
                <a:rect r="r" b="b" t="t" l="l"/>
                <a:pathLst>
                  <a:path h="2123813" w="3319438">
                    <a:moveTo>
                      <a:pt x="42999" y="0"/>
                    </a:moveTo>
                    <a:lnTo>
                      <a:pt x="3276439" y="0"/>
                    </a:lnTo>
                    <a:cubicBezTo>
                      <a:pt x="3300187" y="0"/>
                      <a:pt x="3319438" y="19251"/>
                      <a:pt x="3319438" y="42999"/>
                    </a:cubicBezTo>
                    <a:lnTo>
                      <a:pt x="3319438" y="2080814"/>
                    </a:lnTo>
                    <a:cubicBezTo>
                      <a:pt x="3319438" y="2104562"/>
                      <a:pt x="3300187" y="2123813"/>
                      <a:pt x="3276439" y="2123813"/>
                    </a:cubicBezTo>
                    <a:lnTo>
                      <a:pt x="42999" y="2123813"/>
                    </a:lnTo>
                    <a:cubicBezTo>
                      <a:pt x="19251" y="2123813"/>
                      <a:pt x="0" y="2104562"/>
                      <a:pt x="0" y="2080814"/>
                    </a:cubicBezTo>
                    <a:lnTo>
                      <a:pt x="0" y="42999"/>
                    </a:lnTo>
                    <a:cubicBezTo>
                      <a:pt x="0" y="19251"/>
                      <a:pt x="19251" y="0"/>
                      <a:pt x="42999" y="0"/>
                    </a:cubicBezTo>
                    <a:close/>
                  </a:path>
                </a:pathLst>
              </a:custGeom>
              <a:solidFill>
                <a:srgbClr val="FFD33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3319438" cy="21904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8205499" y="9820902"/>
              <a:ext cx="1703347" cy="585331"/>
              <a:chOff x="0" y="0"/>
              <a:chExt cx="336464" cy="11562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36464" cy="115621"/>
              </a:xfrm>
              <a:custGeom>
                <a:avLst/>
                <a:gdLst/>
                <a:ahLst/>
                <a:cxnLst/>
                <a:rect r="r" b="b" t="t" l="l"/>
                <a:pathLst>
                  <a:path h="115621" w="336464">
                    <a:moveTo>
                      <a:pt x="57810" y="0"/>
                    </a:moveTo>
                    <a:lnTo>
                      <a:pt x="278653" y="0"/>
                    </a:lnTo>
                    <a:cubicBezTo>
                      <a:pt x="310581" y="0"/>
                      <a:pt x="336464" y="25883"/>
                      <a:pt x="336464" y="57810"/>
                    </a:cubicBezTo>
                    <a:lnTo>
                      <a:pt x="336464" y="57810"/>
                    </a:lnTo>
                    <a:cubicBezTo>
                      <a:pt x="336464" y="89738"/>
                      <a:pt x="310581" y="115621"/>
                      <a:pt x="278653" y="115621"/>
                    </a:cubicBezTo>
                    <a:lnTo>
                      <a:pt x="57810" y="115621"/>
                    </a:lnTo>
                    <a:cubicBezTo>
                      <a:pt x="25883" y="115621"/>
                      <a:pt x="0" y="89738"/>
                      <a:pt x="0" y="57810"/>
                    </a:cubicBezTo>
                    <a:lnTo>
                      <a:pt x="0" y="57810"/>
                    </a:lnTo>
                    <a:cubicBezTo>
                      <a:pt x="0" y="25883"/>
                      <a:pt x="25883" y="0"/>
                      <a:pt x="57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336464" cy="1822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8280440" y="9774471"/>
              <a:ext cx="1675719" cy="564298"/>
              <a:chOff x="0" y="0"/>
              <a:chExt cx="331006" cy="111466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31006" cy="111466"/>
              </a:xfrm>
              <a:custGeom>
                <a:avLst/>
                <a:gdLst/>
                <a:ahLst/>
                <a:cxnLst/>
                <a:rect r="r" b="b" t="t" l="l"/>
                <a:pathLst>
                  <a:path h="111466" w="331006">
                    <a:moveTo>
                      <a:pt x="55733" y="0"/>
                    </a:moveTo>
                    <a:lnTo>
                      <a:pt x="275273" y="0"/>
                    </a:lnTo>
                    <a:cubicBezTo>
                      <a:pt x="290055" y="0"/>
                      <a:pt x="304230" y="5872"/>
                      <a:pt x="314682" y="16324"/>
                    </a:cubicBezTo>
                    <a:cubicBezTo>
                      <a:pt x="325134" y="26776"/>
                      <a:pt x="331006" y="40952"/>
                      <a:pt x="331006" y="55733"/>
                    </a:cubicBezTo>
                    <a:lnTo>
                      <a:pt x="331006" y="55733"/>
                    </a:lnTo>
                    <a:cubicBezTo>
                      <a:pt x="331006" y="70514"/>
                      <a:pt x="325134" y="84690"/>
                      <a:pt x="314682" y="95142"/>
                    </a:cubicBezTo>
                    <a:cubicBezTo>
                      <a:pt x="304230" y="105594"/>
                      <a:pt x="290055" y="111466"/>
                      <a:pt x="275273" y="111466"/>
                    </a:cubicBezTo>
                    <a:lnTo>
                      <a:pt x="55733" y="111466"/>
                    </a:lnTo>
                    <a:cubicBezTo>
                      <a:pt x="40952" y="111466"/>
                      <a:pt x="26776" y="105594"/>
                      <a:pt x="16324" y="95142"/>
                    </a:cubicBezTo>
                    <a:cubicBezTo>
                      <a:pt x="5872" y="84690"/>
                      <a:pt x="0" y="70514"/>
                      <a:pt x="0" y="55733"/>
                    </a:cubicBezTo>
                    <a:lnTo>
                      <a:pt x="0" y="55733"/>
                    </a:lnTo>
                    <a:cubicBezTo>
                      <a:pt x="0" y="40952"/>
                      <a:pt x="5872" y="26776"/>
                      <a:pt x="16324" y="16324"/>
                    </a:cubicBezTo>
                    <a:cubicBezTo>
                      <a:pt x="26776" y="5872"/>
                      <a:pt x="40952" y="0"/>
                      <a:pt x="55733" y="0"/>
                    </a:cubicBezTo>
                    <a:close/>
                  </a:path>
                </a:pathLst>
              </a:custGeom>
              <a:solidFill>
                <a:srgbClr val="19274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66675"/>
                <a:ext cx="331006" cy="178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297403" y="1785251"/>
              <a:ext cx="14944778" cy="7626642"/>
              <a:chOff x="0" y="0"/>
              <a:chExt cx="2952055" cy="1506497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952055" cy="1506497"/>
              </a:xfrm>
              <a:custGeom>
                <a:avLst/>
                <a:gdLst/>
                <a:ahLst/>
                <a:cxnLst/>
                <a:rect r="r" b="b" t="t" l="l"/>
                <a:pathLst>
                  <a:path h="1506497" w="2952055">
                    <a:moveTo>
                      <a:pt x="0" y="0"/>
                    </a:moveTo>
                    <a:lnTo>
                      <a:pt x="2952055" y="0"/>
                    </a:lnTo>
                    <a:lnTo>
                      <a:pt x="2952055" y="1506497"/>
                    </a:lnTo>
                    <a:lnTo>
                      <a:pt x="0" y="1506497"/>
                    </a:lnTo>
                    <a:close/>
                  </a:path>
                </a:pathLst>
              </a:custGeom>
              <a:solidFill>
                <a:srgbClr val="FFFFFF"/>
              </a:solidFill>
              <a:ln w="95250" cap="sq">
                <a:solidFill>
                  <a:srgbClr val="19274F"/>
                </a:solidFill>
                <a:prstDash val="solid"/>
                <a:miter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66675"/>
                <a:ext cx="2952055" cy="15731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AutoShape 45" id="45"/>
            <p:cNvSpPr/>
            <p:nvPr/>
          </p:nvSpPr>
          <p:spPr>
            <a:xfrm>
              <a:off x="1333303" y="1785258"/>
              <a:ext cx="917" cy="7645726"/>
            </a:xfrm>
            <a:prstGeom prst="line">
              <a:avLst/>
            </a:prstGeom>
            <a:ln cap="flat" w="1270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flipV="true">
              <a:off x="1297403" y="9353152"/>
              <a:ext cx="14944778" cy="14325"/>
            </a:xfrm>
            <a:prstGeom prst="line">
              <a:avLst/>
            </a:prstGeom>
            <a:ln cap="flat" w="1270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7" id="47"/>
            <p:cNvGrpSpPr/>
            <p:nvPr/>
          </p:nvGrpSpPr>
          <p:grpSpPr>
            <a:xfrm rot="0">
              <a:off x="6874638" y="761173"/>
              <a:ext cx="2716976" cy="564298"/>
              <a:chOff x="0" y="0"/>
              <a:chExt cx="536687" cy="111466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536687" cy="111466"/>
              </a:xfrm>
              <a:custGeom>
                <a:avLst/>
                <a:gdLst/>
                <a:ahLst/>
                <a:cxnLst/>
                <a:rect r="r" b="b" t="t" l="l"/>
                <a:pathLst>
                  <a:path h="111466" w="536687">
                    <a:moveTo>
                      <a:pt x="55733" y="0"/>
                    </a:moveTo>
                    <a:lnTo>
                      <a:pt x="480954" y="0"/>
                    </a:lnTo>
                    <a:cubicBezTo>
                      <a:pt x="495735" y="0"/>
                      <a:pt x="509911" y="5872"/>
                      <a:pt x="520363" y="16324"/>
                    </a:cubicBezTo>
                    <a:cubicBezTo>
                      <a:pt x="530815" y="26776"/>
                      <a:pt x="536687" y="40952"/>
                      <a:pt x="536687" y="55733"/>
                    </a:cubicBezTo>
                    <a:lnTo>
                      <a:pt x="536687" y="55733"/>
                    </a:lnTo>
                    <a:cubicBezTo>
                      <a:pt x="536687" y="70514"/>
                      <a:pt x="530815" y="84690"/>
                      <a:pt x="520363" y="95142"/>
                    </a:cubicBezTo>
                    <a:cubicBezTo>
                      <a:pt x="509911" y="105594"/>
                      <a:pt x="495735" y="111466"/>
                      <a:pt x="480954" y="111466"/>
                    </a:cubicBezTo>
                    <a:lnTo>
                      <a:pt x="55733" y="111466"/>
                    </a:lnTo>
                    <a:cubicBezTo>
                      <a:pt x="40952" y="111466"/>
                      <a:pt x="26776" y="105594"/>
                      <a:pt x="16324" y="95142"/>
                    </a:cubicBezTo>
                    <a:cubicBezTo>
                      <a:pt x="5872" y="84690"/>
                      <a:pt x="0" y="70514"/>
                      <a:pt x="0" y="55733"/>
                    </a:cubicBezTo>
                    <a:lnTo>
                      <a:pt x="0" y="55733"/>
                    </a:lnTo>
                    <a:cubicBezTo>
                      <a:pt x="0" y="40952"/>
                      <a:pt x="5872" y="26776"/>
                      <a:pt x="16324" y="16324"/>
                    </a:cubicBezTo>
                    <a:cubicBezTo>
                      <a:pt x="26776" y="5872"/>
                      <a:pt x="40952" y="0"/>
                      <a:pt x="55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66675"/>
                <a:ext cx="536687" cy="178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6969546" y="684118"/>
              <a:ext cx="2716976" cy="564298"/>
              <a:chOff x="0" y="0"/>
              <a:chExt cx="536687" cy="111466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536687" cy="111466"/>
              </a:xfrm>
              <a:custGeom>
                <a:avLst/>
                <a:gdLst/>
                <a:ahLst/>
                <a:cxnLst/>
                <a:rect r="r" b="b" t="t" l="l"/>
                <a:pathLst>
                  <a:path h="111466" w="536687">
                    <a:moveTo>
                      <a:pt x="55733" y="0"/>
                    </a:moveTo>
                    <a:lnTo>
                      <a:pt x="480954" y="0"/>
                    </a:lnTo>
                    <a:cubicBezTo>
                      <a:pt x="495735" y="0"/>
                      <a:pt x="509911" y="5872"/>
                      <a:pt x="520363" y="16324"/>
                    </a:cubicBezTo>
                    <a:cubicBezTo>
                      <a:pt x="530815" y="26776"/>
                      <a:pt x="536687" y="40952"/>
                      <a:pt x="536687" y="55733"/>
                    </a:cubicBezTo>
                    <a:lnTo>
                      <a:pt x="536687" y="55733"/>
                    </a:lnTo>
                    <a:cubicBezTo>
                      <a:pt x="536687" y="70514"/>
                      <a:pt x="530815" y="84690"/>
                      <a:pt x="520363" y="95142"/>
                    </a:cubicBezTo>
                    <a:cubicBezTo>
                      <a:pt x="509911" y="105594"/>
                      <a:pt x="495735" y="111466"/>
                      <a:pt x="480954" y="111466"/>
                    </a:cubicBezTo>
                    <a:lnTo>
                      <a:pt x="55733" y="111466"/>
                    </a:lnTo>
                    <a:cubicBezTo>
                      <a:pt x="40952" y="111466"/>
                      <a:pt x="26776" y="105594"/>
                      <a:pt x="16324" y="95142"/>
                    </a:cubicBezTo>
                    <a:cubicBezTo>
                      <a:pt x="5872" y="84690"/>
                      <a:pt x="0" y="70514"/>
                      <a:pt x="0" y="55733"/>
                    </a:cubicBezTo>
                    <a:lnTo>
                      <a:pt x="0" y="55733"/>
                    </a:lnTo>
                    <a:cubicBezTo>
                      <a:pt x="0" y="40952"/>
                      <a:pt x="5872" y="26776"/>
                      <a:pt x="16324" y="16324"/>
                    </a:cubicBezTo>
                    <a:cubicBezTo>
                      <a:pt x="26776" y="5872"/>
                      <a:pt x="40952" y="0"/>
                      <a:pt x="55733" y="0"/>
                    </a:cubicBezTo>
                    <a:close/>
                  </a:path>
                </a:pathLst>
              </a:custGeom>
              <a:solidFill>
                <a:srgbClr val="19274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66675"/>
                <a:ext cx="536687" cy="178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10286298" y="721901"/>
              <a:ext cx="635317" cy="564298"/>
              <a:chOff x="0" y="0"/>
              <a:chExt cx="915094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915094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915094">
                    <a:moveTo>
                      <a:pt x="457547" y="0"/>
                    </a:moveTo>
                    <a:cubicBezTo>
                      <a:pt x="204851" y="0"/>
                      <a:pt x="0" y="181951"/>
                      <a:pt x="0" y="406400"/>
                    </a:cubicBezTo>
                    <a:cubicBezTo>
                      <a:pt x="0" y="630849"/>
                      <a:pt x="204851" y="812800"/>
                      <a:pt x="457547" y="812800"/>
                    </a:cubicBezTo>
                    <a:cubicBezTo>
                      <a:pt x="710243" y="812800"/>
                      <a:pt x="915094" y="630849"/>
                      <a:pt x="915094" y="406400"/>
                    </a:cubicBezTo>
                    <a:cubicBezTo>
                      <a:pt x="915094" y="181951"/>
                      <a:pt x="710243" y="0"/>
                      <a:pt x="457547" y="0"/>
                    </a:cubicBezTo>
                    <a:lnTo>
                      <a:pt x="45754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85790" y="9525"/>
                <a:ext cx="743514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10222490" y="684118"/>
              <a:ext cx="635317" cy="564298"/>
              <a:chOff x="0" y="0"/>
              <a:chExt cx="915094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915094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915094">
                    <a:moveTo>
                      <a:pt x="457547" y="0"/>
                    </a:moveTo>
                    <a:cubicBezTo>
                      <a:pt x="204851" y="0"/>
                      <a:pt x="0" y="181951"/>
                      <a:pt x="0" y="406400"/>
                    </a:cubicBezTo>
                    <a:cubicBezTo>
                      <a:pt x="0" y="630849"/>
                      <a:pt x="204851" y="812800"/>
                      <a:pt x="457547" y="812800"/>
                    </a:cubicBezTo>
                    <a:cubicBezTo>
                      <a:pt x="710243" y="812800"/>
                      <a:pt x="915094" y="630849"/>
                      <a:pt x="915094" y="406400"/>
                    </a:cubicBezTo>
                    <a:cubicBezTo>
                      <a:pt x="915094" y="181951"/>
                      <a:pt x="710243" y="0"/>
                      <a:pt x="457547" y="0"/>
                    </a:cubicBezTo>
                    <a:lnTo>
                      <a:pt x="457547" y="0"/>
                    </a:lnTo>
                    <a:close/>
                  </a:path>
                </a:pathLst>
              </a:custGeom>
              <a:solidFill>
                <a:srgbClr val="19274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85790" y="9525"/>
                <a:ext cx="743514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59" id="59"/>
          <p:cNvGrpSpPr/>
          <p:nvPr/>
        </p:nvGrpSpPr>
        <p:grpSpPr>
          <a:xfrm rot="0">
            <a:off x="6342532" y="2363258"/>
            <a:ext cx="10554112" cy="5560485"/>
            <a:chOff x="0" y="0"/>
            <a:chExt cx="14072149" cy="7413980"/>
          </a:xfrm>
        </p:grpSpPr>
        <p:sp>
          <p:nvSpPr>
            <p:cNvPr name="TextBox 60" id="60"/>
            <p:cNvSpPr txBox="true"/>
            <p:nvPr/>
          </p:nvSpPr>
          <p:spPr>
            <a:xfrm rot="0">
              <a:off x="0" y="6690080"/>
              <a:ext cx="1407214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107">
                  <a:solidFill>
                    <a:srgbClr val="F14975"/>
                  </a:solidFill>
                  <a:latin typeface="Montaser Arabic"/>
                </a:rPr>
                <a:t>by Bit Byte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0" y="104775"/>
              <a:ext cx="14072149" cy="6490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9"/>
                </a:lnSpc>
              </a:pPr>
              <a:r>
                <a:rPr lang="en-US" sz="11499">
                  <a:solidFill>
                    <a:srgbClr val="19274F"/>
                  </a:solidFill>
                  <a:latin typeface="Stinger Fit Bold"/>
                </a:rPr>
                <a:t>ENERGY TRACKING FRAMEWORK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68696" y="3293217"/>
            <a:ext cx="11803569" cy="5476759"/>
          </a:xfrm>
          <a:custGeom>
            <a:avLst/>
            <a:gdLst/>
            <a:ahLst/>
            <a:cxnLst/>
            <a:rect r="r" b="b" t="t" l="l"/>
            <a:pathLst>
              <a:path h="5476759" w="11803569">
                <a:moveTo>
                  <a:pt x="0" y="0"/>
                </a:moveTo>
                <a:lnTo>
                  <a:pt x="11803569" y="0"/>
                </a:lnTo>
                <a:lnTo>
                  <a:pt x="11803569" y="5476759"/>
                </a:lnTo>
                <a:lnTo>
                  <a:pt x="0" y="54767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90561" y="3254751"/>
            <a:ext cx="11854552" cy="5418882"/>
          </a:xfrm>
          <a:custGeom>
            <a:avLst/>
            <a:gdLst/>
            <a:ahLst/>
            <a:cxnLst/>
            <a:rect r="r" b="b" t="t" l="l"/>
            <a:pathLst>
              <a:path h="5418882" w="11854552">
                <a:moveTo>
                  <a:pt x="0" y="0"/>
                </a:moveTo>
                <a:lnTo>
                  <a:pt x="11854553" y="0"/>
                </a:lnTo>
                <a:lnTo>
                  <a:pt x="11854553" y="5418882"/>
                </a:lnTo>
                <a:lnTo>
                  <a:pt x="0" y="541888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14920268" y="3744529"/>
            <a:ext cx="1996296" cy="703398"/>
          </a:xfrm>
          <a:custGeom>
            <a:avLst/>
            <a:gdLst/>
            <a:ahLst/>
            <a:cxnLst/>
            <a:rect r="r" b="b" t="t" l="l"/>
            <a:pathLst>
              <a:path h="703398" w="1996296">
                <a:moveTo>
                  <a:pt x="0" y="0"/>
                </a:moveTo>
                <a:lnTo>
                  <a:pt x="1996297" y="0"/>
                </a:lnTo>
                <a:lnTo>
                  <a:pt x="1996297" y="703398"/>
                </a:lnTo>
                <a:lnTo>
                  <a:pt x="0" y="7033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566726" r="-515748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670623" y="3834915"/>
            <a:ext cx="12245942" cy="4945897"/>
          </a:xfrm>
          <a:custGeom>
            <a:avLst/>
            <a:gdLst/>
            <a:ahLst/>
            <a:cxnLst/>
            <a:rect r="r" b="b" t="t" l="l"/>
            <a:pathLst>
              <a:path h="4945897" w="12245942">
                <a:moveTo>
                  <a:pt x="0" y="0"/>
                </a:moveTo>
                <a:lnTo>
                  <a:pt x="12245942" y="0"/>
                </a:lnTo>
                <a:lnTo>
                  <a:pt x="12245942" y="4945897"/>
                </a:lnTo>
                <a:lnTo>
                  <a:pt x="0" y="49458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6188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0">
            <a:off x="15580475" y="3474154"/>
            <a:ext cx="1336090" cy="1106581"/>
          </a:xfrm>
          <a:custGeom>
            <a:avLst/>
            <a:gdLst/>
            <a:ahLst/>
            <a:cxnLst/>
            <a:rect r="r" b="b" t="t" l="l"/>
            <a:pathLst>
              <a:path h="1106581" w="1336090">
                <a:moveTo>
                  <a:pt x="0" y="0"/>
                </a:moveTo>
                <a:lnTo>
                  <a:pt x="1336090" y="0"/>
                </a:lnTo>
                <a:lnTo>
                  <a:pt x="1336090" y="1106581"/>
                </a:lnTo>
                <a:lnTo>
                  <a:pt x="0" y="11065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22570" r="-82018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73366" y="3293217"/>
            <a:ext cx="11888944" cy="5755007"/>
          </a:xfrm>
          <a:custGeom>
            <a:avLst/>
            <a:gdLst/>
            <a:ahLst/>
            <a:cxnLst/>
            <a:rect r="r" b="b" t="t" l="l"/>
            <a:pathLst>
              <a:path h="5755007" w="11888944">
                <a:moveTo>
                  <a:pt x="0" y="0"/>
                </a:moveTo>
                <a:lnTo>
                  <a:pt x="11888944" y="0"/>
                </a:lnTo>
                <a:lnTo>
                  <a:pt x="11888944" y="5755007"/>
                </a:lnTo>
                <a:lnTo>
                  <a:pt x="0" y="5755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14920268" y="3744529"/>
            <a:ext cx="1996296" cy="703398"/>
          </a:xfrm>
          <a:custGeom>
            <a:avLst/>
            <a:gdLst/>
            <a:ahLst/>
            <a:cxnLst/>
            <a:rect r="r" b="b" t="t" l="l"/>
            <a:pathLst>
              <a:path h="703398" w="1996296">
                <a:moveTo>
                  <a:pt x="0" y="0"/>
                </a:moveTo>
                <a:lnTo>
                  <a:pt x="1996297" y="0"/>
                </a:lnTo>
                <a:lnTo>
                  <a:pt x="1996297" y="703398"/>
                </a:lnTo>
                <a:lnTo>
                  <a:pt x="0" y="7033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566726" r="-515748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874118" y="3048130"/>
            <a:ext cx="11792726" cy="6249657"/>
          </a:xfrm>
          <a:custGeom>
            <a:avLst/>
            <a:gdLst/>
            <a:ahLst/>
            <a:cxnLst/>
            <a:rect r="r" b="b" t="t" l="l"/>
            <a:pathLst>
              <a:path h="6249657" w="11792726">
                <a:moveTo>
                  <a:pt x="0" y="0"/>
                </a:moveTo>
                <a:lnTo>
                  <a:pt x="11792726" y="0"/>
                </a:lnTo>
                <a:lnTo>
                  <a:pt x="11792726" y="6249657"/>
                </a:lnTo>
                <a:lnTo>
                  <a:pt x="0" y="62496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59255" y="3221338"/>
            <a:ext cx="11822452" cy="5736123"/>
          </a:xfrm>
          <a:custGeom>
            <a:avLst/>
            <a:gdLst/>
            <a:ahLst/>
            <a:cxnLst/>
            <a:rect r="r" b="b" t="t" l="l"/>
            <a:pathLst>
              <a:path h="5736123" w="11822452">
                <a:moveTo>
                  <a:pt x="0" y="0"/>
                </a:moveTo>
                <a:lnTo>
                  <a:pt x="11822452" y="0"/>
                </a:lnTo>
                <a:lnTo>
                  <a:pt x="11822452" y="5736123"/>
                </a:lnTo>
                <a:lnTo>
                  <a:pt x="0" y="573612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6142287" y="8557642"/>
            <a:ext cx="8357845" cy="700658"/>
          </a:xfrm>
          <a:custGeom>
            <a:avLst/>
            <a:gdLst/>
            <a:ahLst/>
            <a:cxnLst/>
            <a:rect r="r" b="b" t="t" l="l"/>
            <a:pathLst>
              <a:path h="700658" w="8357845">
                <a:moveTo>
                  <a:pt x="0" y="0"/>
                </a:moveTo>
                <a:lnTo>
                  <a:pt x="8357845" y="0"/>
                </a:lnTo>
                <a:lnTo>
                  <a:pt x="8357845" y="700658"/>
                </a:lnTo>
                <a:lnTo>
                  <a:pt x="0" y="7006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906097" y="3247429"/>
            <a:ext cx="11728767" cy="5433526"/>
          </a:xfrm>
          <a:custGeom>
            <a:avLst/>
            <a:gdLst/>
            <a:ahLst/>
            <a:cxnLst/>
            <a:rect r="r" b="b" t="t" l="l"/>
            <a:pathLst>
              <a:path h="5433526" w="11728767">
                <a:moveTo>
                  <a:pt x="0" y="0"/>
                </a:moveTo>
                <a:lnTo>
                  <a:pt x="11728767" y="0"/>
                </a:lnTo>
                <a:lnTo>
                  <a:pt x="11728767" y="5433526"/>
                </a:lnTo>
                <a:lnTo>
                  <a:pt x="0" y="5433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4706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4883686" y="3247429"/>
            <a:ext cx="1998559" cy="683598"/>
          </a:xfrm>
          <a:custGeom>
            <a:avLst/>
            <a:gdLst/>
            <a:ahLst/>
            <a:cxnLst/>
            <a:rect r="r" b="b" t="t" l="l"/>
            <a:pathLst>
              <a:path h="683598" w="1998559">
                <a:moveTo>
                  <a:pt x="0" y="0"/>
                </a:moveTo>
                <a:lnTo>
                  <a:pt x="1998558" y="0"/>
                </a:lnTo>
                <a:lnTo>
                  <a:pt x="1998558" y="683598"/>
                </a:lnTo>
                <a:lnTo>
                  <a:pt x="0" y="6835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702402" r="-515164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28641" y="3661132"/>
            <a:ext cx="11883679" cy="5182802"/>
          </a:xfrm>
          <a:custGeom>
            <a:avLst/>
            <a:gdLst/>
            <a:ahLst/>
            <a:cxnLst/>
            <a:rect r="r" b="b" t="t" l="l"/>
            <a:pathLst>
              <a:path h="5182802" w="11883679">
                <a:moveTo>
                  <a:pt x="0" y="0"/>
                </a:moveTo>
                <a:lnTo>
                  <a:pt x="11883679" y="0"/>
                </a:lnTo>
                <a:lnTo>
                  <a:pt x="11883679" y="5182802"/>
                </a:lnTo>
                <a:lnTo>
                  <a:pt x="0" y="51828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558110" y="8023198"/>
            <a:ext cx="2646513" cy="1641473"/>
            <a:chOff x="0" y="0"/>
            <a:chExt cx="3528684" cy="2188630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21081" y="120955"/>
              <a:ext cx="3314679" cy="1946720"/>
              <a:chOff x="0" y="0"/>
              <a:chExt cx="967293" cy="56809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669809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5" y="0"/>
                  </a:lnTo>
                  <a:lnTo>
                    <a:pt x="2189065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568670" y="622330"/>
            <a:ext cx="17150661" cy="9042341"/>
            <a:chOff x="0" y="0"/>
            <a:chExt cx="22867548" cy="1205645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4337282" y="0"/>
              <a:ext cx="18530265" cy="12056454"/>
              <a:chOff x="0" y="0"/>
              <a:chExt cx="5407522" cy="351832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4934898"/>
              <a:ext cx="5167610" cy="2188630"/>
              <a:chOff x="0" y="0"/>
              <a:chExt cx="1508018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508018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8018">
                    <a:moveTo>
                      <a:pt x="73909" y="0"/>
                    </a:moveTo>
                    <a:lnTo>
                      <a:pt x="1434108" y="0"/>
                    </a:lnTo>
                    <a:cubicBezTo>
                      <a:pt x="1453710" y="0"/>
                      <a:pt x="1472509" y="7787"/>
                      <a:pt x="1486370" y="21648"/>
                    </a:cubicBezTo>
                    <a:cubicBezTo>
                      <a:pt x="1500231" y="35508"/>
                      <a:pt x="1508018" y="54307"/>
                      <a:pt x="1508018" y="73909"/>
                    </a:cubicBezTo>
                    <a:lnTo>
                      <a:pt x="1508018" y="564779"/>
                    </a:lnTo>
                    <a:cubicBezTo>
                      <a:pt x="1508018" y="584381"/>
                      <a:pt x="1500231" y="603180"/>
                      <a:pt x="1486370" y="617041"/>
                    </a:cubicBezTo>
                    <a:cubicBezTo>
                      <a:pt x="1472509" y="630902"/>
                      <a:pt x="1453710" y="638688"/>
                      <a:pt x="1434108" y="638688"/>
                    </a:cubicBezTo>
                    <a:lnTo>
                      <a:pt x="73909" y="638688"/>
                    </a:lnTo>
                    <a:cubicBezTo>
                      <a:pt x="54307" y="638688"/>
                      <a:pt x="35508" y="630902"/>
                      <a:pt x="21648" y="617041"/>
                    </a:cubicBezTo>
                    <a:cubicBezTo>
                      <a:pt x="7787" y="603180"/>
                      <a:pt x="0" y="584381"/>
                      <a:pt x="0" y="564779"/>
                    </a:cubicBezTo>
                    <a:lnTo>
                      <a:pt x="0" y="73909"/>
                    </a:lnTo>
                    <a:cubicBezTo>
                      <a:pt x="0" y="54307"/>
                      <a:pt x="7787" y="35508"/>
                      <a:pt x="21648" y="21648"/>
                    </a:cubicBezTo>
                    <a:cubicBezTo>
                      <a:pt x="35508" y="7787"/>
                      <a:pt x="54307" y="0"/>
                      <a:pt x="73909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508018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1" id="41"/>
          <p:cNvGrpSpPr/>
          <p:nvPr/>
        </p:nvGrpSpPr>
        <p:grpSpPr>
          <a:xfrm rot="0">
            <a:off x="648922" y="4414220"/>
            <a:ext cx="2486009" cy="1460040"/>
            <a:chOff x="0" y="0"/>
            <a:chExt cx="3314679" cy="194672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950904" y="190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1" y="0"/>
                  </a:lnTo>
                  <a:lnTo>
                    <a:pt x="1412871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068535" y="2263802"/>
            <a:ext cx="13403891" cy="7187737"/>
            <a:chOff x="0" y="0"/>
            <a:chExt cx="5215384" cy="279671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215384" cy="2796711"/>
            </a:xfrm>
            <a:custGeom>
              <a:avLst/>
              <a:gdLst/>
              <a:ahLst/>
              <a:cxnLst/>
              <a:rect r="r" b="b" t="t" l="l"/>
              <a:pathLst>
                <a:path h="2796711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779383"/>
                  </a:lnTo>
                  <a:cubicBezTo>
                    <a:pt x="5215384" y="2783979"/>
                    <a:pt x="5213558" y="2788386"/>
                    <a:pt x="5210308" y="2791636"/>
                  </a:cubicBezTo>
                  <a:cubicBezTo>
                    <a:pt x="5207059" y="2794885"/>
                    <a:pt x="5202651" y="2796711"/>
                    <a:pt x="5198056" y="2796711"/>
                  </a:cubicBezTo>
                  <a:lnTo>
                    <a:pt x="17328" y="2796711"/>
                  </a:lnTo>
                  <a:cubicBezTo>
                    <a:pt x="12732" y="2796711"/>
                    <a:pt x="8325" y="2794885"/>
                    <a:pt x="5075" y="2791636"/>
                  </a:cubicBezTo>
                  <a:cubicBezTo>
                    <a:pt x="1826" y="2788386"/>
                    <a:pt x="0" y="2783979"/>
                    <a:pt x="0" y="2779383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5215384" cy="2863386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4068535" y="2472481"/>
            <a:ext cx="13072110" cy="746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3720"/>
              </a:lnSpc>
              <a:buFont typeface="Arial"/>
              <a:buChar char="•"/>
            </a:pPr>
            <a:r>
              <a:rPr lang="en-US" sz="3100" spc="-93">
                <a:solidFill>
                  <a:srgbClr val="19274F"/>
                </a:solidFill>
                <a:latin typeface="Montaser Arabic"/>
              </a:rPr>
              <a:t>Our survey consisted of a total of 75 respondents, including 70 students (93.3%) and 5 lecturers (6.7%). Majority of respondents (65%) were between the ages of 18-24.</a:t>
            </a:r>
          </a:p>
          <a:p>
            <a:pPr algn="l">
              <a:lnSpc>
                <a:spcPts val="3720"/>
              </a:lnSpc>
            </a:pPr>
          </a:p>
          <a:p>
            <a:pPr algn="l" marL="669291" indent="-334646" lvl="1">
              <a:lnSpc>
                <a:spcPts val="3720"/>
              </a:lnSpc>
              <a:buFont typeface="Arial"/>
              <a:buChar char="•"/>
            </a:pPr>
            <a:r>
              <a:rPr lang="en-US" sz="3100" spc="-93">
                <a:solidFill>
                  <a:srgbClr val="19274F"/>
                </a:solidFill>
                <a:latin typeface="Montaser Arabic"/>
              </a:rPr>
              <a:t>Regarding the a</a:t>
            </a:r>
            <a:r>
              <a:rPr lang="en-US" sz="3100" spc="-93">
                <a:solidFill>
                  <a:srgbClr val="19274F"/>
                </a:solidFill>
                <a:latin typeface="Montaser Arabic"/>
              </a:rPr>
              <a:t>wareness of energy consumption in KICT - only 14.7% are very aware, 40% somewhat aware, and 45.3% are completely unaware of how much energy is consumed within KICT.</a:t>
            </a:r>
          </a:p>
          <a:p>
            <a:pPr algn="l">
              <a:lnSpc>
                <a:spcPts val="3720"/>
              </a:lnSpc>
            </a:pPr>
          </a:p>
          <a:p>
            <a:pPr algn="l" marL="669291" indent="-334646" lvl="1">
              <a:lnSpc>
                <a:spcPts val="3720"/>
              </a:lnSpc>
              <a:buFont typeface="Arial"/>
              <a:buChar char="•"/>
            </a:pPr>
            <a:r>
              <a:rPr lang="en-US" sz="3100" spc="-93">
                <a:solidFill>
                  <a:srgbClr val="19274F"/>
                </a:solidFill>
                <a:latin typeface="Montaser Arabic"/>
              </a:rPr>
              <a:t>Majority of respondent prefer to save electricity within the KICT department to either reduce negative impact on environment (30.7%) and to also save costs (22.7%). Another 41.3% voted for both benefits and the other 5.3% do not put saving electricity as a priority.</a:t>
            </a:r>
          </a:p>
          <a:p>
            <a:pPr algn="l">
              <a:lnSpc>
                <a:spcPts val="3720"/>
              </a:lnSpc>
            </a:pPr>
          </a:p>
          <a:p>
            <a:pPr algn="l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4495030" y="1066800"/>
            <a:ext cx="1264561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19274F"/>
                </a:solidFill>
                <a:latin typeface="Stinger Fit Bold"/>
              </a:rPr>
              <a:t>Data Collection Results</a:t>
            </a: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558110" y="8023198"/>
            <a:ext cx="2646513" cy="1641473"/>
            <a:chOff x="0" y="0"/>
            <a:chExt cx="3528684" cy="2188630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21081" y="120955"/>
              <a:ext cx="3314679" cy="1946720"/>
              <a:chOff x="0" y="0"/>
              <a:chExt cx="967293" cy="56809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669809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5" y="0"/>
                  </a:lnTo>
                  <a:lnTo>
                    <a:pt x="2189065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568670" y="622330"/>
            <a:ext cx="17150661" cy="9042341"/>
            <a:chOff x="0" y="0"/>
            <a:chExt cx="22867548" cy="1205645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4337282" y="0"/>
              <a:ext cx="18530265" cy="12056454"/>
              <a:chOff x="0" y="0"/>
              <a:chExt cx="5407522" cy="351832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4934898"/>
              <a:ext cx="5167610" cy="2188630"/>
              <a:chOff x="0" y="0"/>
              <a:chExt cx="1508018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508018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8018">
                    <a:moveTo>
                      <a:pt x="73909" y="0"/>
                    </a:moveTo>
                    <a:lnTo>
                      <a:pt x="1434108" y="0"/>
                    </a:lnTo>
                    <a:cubicBezTo>
                      <a:pt x="1453710" y="0"/>
                      <a:pt x="1472509" y="7787"/>
                      <a:pt x="1486370" y="21648"/>
                    </a:cubicBezTo>
                    <a:cubicBezTo>
                      <a:pt x="1500231" y="35508"/>
                      <a:pt x="1508018" y="54307"/>
                      <a:pt x="1508018" y="73909"/>
                    </a:cubicBezTo>
                    <a:lnTo>
                      <a:pt x="1508018" y="564779"/>
                    </a:lnTo>
                    <a:cubicBezTo>
                      <a:pt x="1508018" y="584381"/>
                      <a:pt x="1500231" y="603180"/>
                      <a:pt x="1486370" y="617041"/>
                    </a:cubicBezTo>
                    <a:cubicBezTo>
                      <a:pt x="1472509" y="630902"/>
                      <a:pt x="1453710" y="638688"/>
                      <a:pt x="1434108" y="638688"/>
                    </a:cubicBezTo>
                    <a:lnTo>
                      <a:pt x="73909" y="638688"/>
                    </a:lnTo>
                    <a:cubicBezTo>
                      <a:pt x="54307" y="638688"/>
                      <a:pt x="35508" y="630902"/>
                      <a:pt x="21648" y="617041"/>
                    </a:cubicBezTo>
                    <a:cubicBezTo>
                      <a:pt x="7787" y="603180"/>
                      <a:pt x="0" y="584381"/>
                      <a:pt x="0" y="564779"/>
                    </a:cubicBezTo>
                    <a:lnTo>
                      <a:pt x="0" y="73909"/>
                    </a:lnTo>
                    <a:cubicBezTo>
                      <a:pt x="0" y="54307"/>
                      <a:pt x="7787" y="35508"/>
                      <a:pt x="21648" y="21648"/>
                    </a:cubicBezTo>
                    <a:cubicBezTo>
                      <a:pt x="35508" y="7787"/>
                      <a:pt x="54307" y="0"/>
                      <a:pt x="73909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508018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1" id="41"/>
          <p:cNvGrpSpPr/>
          <p:nvPr/>
        </p:nvGrpSpPr>
        <p:grpSpPr>
          <a:xfrm rot="0">
            <a:off x="648922" y="4414220"/>
            <a:ext cx="2486009" cy="1460040"/>
            <a:chOff x="0" y="0"/>
            <a:chExt cx="3314679" cy="194672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950904" y="190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1" y="0"/>
                  </a:lnTo>
                  <a:lnTo>
                    <a:pt x="1412871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068535" y="2263802"/>
            <a:ext cx="13403891" cy="7187737"/>
            <a:chOff x="0" y="0"/>
            <a:chExt cx="5215384" cy="279671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215384" cy="2796711"/>
            </a:xfrm>
            <a:custGeom>
              <a:avLst/>
              <a:gdLst/>
              <a:ahLst/>
              <a:cxnLst/>
              <a:rect r="r" b="b" t="t" l="l"/>
              <a:pathLst>
                <a:path h="2796711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779383"/>
                  </a:lnTo>
                  <a:cubicBezTo>
                    <a:pt x="5215384" y="2783979"/>
                    <a:pt x="5213558" y="2788386"/>
                    <a:pt x="5210308" y="2791636"/>
                  </a:cubicBezTo>
                  <a:cubicBezTo>
                    <a:pt x="5207059" y="2794885"/>
                    <a:pt x="5202651" y="2796711"/>
                    <a:pt x="5198056" y="2796711"/>
                  </a:cubicBezTo>
                  <a:lnTo>
                    <a:pt x="17328" y="2796711"/>
                  </a:lnTo>
                  <a:cubicBezTo>
                    <a:pt x="12732" y="2796711"/>
                    <a:pt x="8325" y="2794885"/>
                    <a:pt x="5075" y="2791636"/>
                  </a:cubicBezTo>
                  <a:cubicBezTo>
                    <a:pt x="1826" y="2788386"/>
                    <a:pt x="0" y="2783979"/>
                    <a:pt x="0" y="2779383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5215384" cy="2863386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4068535" y="2069896"/>
            <a:ext cx="13072110" cy="758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4"/>
              </a:lnSpc>
            </a:pPr>
          </a:p>
          <a:p>
            <a:pPr algn="l" marL="755646" indent="-377823" lvl="1">
              <a:lnSpc>
                <a:spcPts val="4024"/>
              </a:lnSpc>
              <a:buFont typeface="Arial"/>
              <a:buChar char="•"/>
            </a:pPr>
            <a:r>
              <a:rPr lang="en-US" sz="3499" spc="-104">
                <a:solidFill>
                  <a:srgbClr val="19274F"/>
                </a:solidFill>
                <a:latin typeface="Montaser Arabic"/>
              </a:rPr>
              <a:t>Out of the 75 respondents, 54 (72%) of them rarely or never notice equipment such as lights or air conditioner being left on unattended in a venue.</a:t>
            </a:r>
          </a:p>
          <a:p>
            <a:pPr algn="l">
              <a:lnSpc>
                <a:spcPts val="4024"/>
              </a:lnSpc>
            </a:pPr>
          </a:p>
          <a:p>
            <a:pPr algn="l" marL="755646" indent="-377823" lvl="1">
              <a:lnSpc>
                <a:spcPts val="4024"/>
              </a:lnSpc>
              <a:buFont typeface="Arial"/>
              <a:buChar char="•"/>
            </a:pPr>
            <a:r>
              <a:rPr lang="en-US" sz="3499" spc="-104">
                <a:solidFill>
                  <a:srgbClr val="19274F"/>
                </a:solidFill>
                <a:latin typeface="Montaser Arabic"/>
              </a:rPr>
              <a:t>Fortunately, most of the respondents (71.6%) claim to often or always switch of all equipment when being the last one to leave the venue. </a:t>
            </a:r>
          </a:p>
          <a:p>
            <a:pPr algn="l">
              <a:lnSpc>
                <a:spcPts val="4024"/>
              </a:lnSpc>
            </a:pPr>
          </a:p>
          <a:p>
            <a:pPr algn="l" marL="755646" indent="-377823" lvl="1">
              <a:lnSpc>
                <a:spcPts val="4024"/>
              </a:lnSpc>
              <a:buFont typeface="Arial"/>
              <a:buChar char="•"/>
            </a:pPr>
            <a:r>
              <a:rPr lang="en-US" sz="3499" spc="-104">
                <a:solidFill>
                  <a:srgbClr val="19274F"/>
                </a:solidFill>
                <a:latin typeface="Montaser Arabic"/>
              </a:rPr>
              <a:t>69.3% of respondent would prefer a system that turns off automatically based on occupancy of the class and another 26.7% are not sure. </a:t>
            </a:r>
            <a:r>
              <a:rPr lang="en-US" sz="3499" spc="-104">
                <a:solidFill>
                  <a:srgbClr val="19274F"/>
                </a:solidFill>
                <a:latin typeface="Montaser Arabic"/>
              </a:rPr>
              <a:t>If a system were to be implemented, 77.3% think it would be highly or somewhat sustainable.</a:t>
            </a:r>
          </a:p>
          <a:p>
            <a:pPr algn="l">
              <a:lnSpc>
                <a:spcPts val="4024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4495030" y="1066800"/>
            <a:ext cx="1264561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19274F"/>
                </a:solidFill>
                <a:latin typeface="Stinger Fit Bold"/>
              </a:rPr>
              <a:t>Data Collection Results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2806" y="1028700"/>
            <a:ext cx="16302388" cy="8229600"/>
            <a:chOff x="0" y="0"/>
            <a:chExt cx="429363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9363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93633">
                  <a:moveTo>
                    <a:pt x="24220" y="0"/>
                  </a:moveTo>
                  <a:lnTo>
                    <a:pt x="4269413" y="0"/>
                  </a:lnTo>
                  <a:cubicBezTo>
                    <a:pt x="4275837" y="0"/>
                    <a:pt x="4281997" y="2552"/>
                    <a:pt x="4286539" y="7094"/>
                  </a:cubicBezTo>
                  <a:cubicBezTo>
                    <a:pt x="4291081" y="11636"/>
                    <a:pt x="4293633" y="17796"/>
                    <a:pt x="4293633" y="24220"/>
                  </a:cubicBezTo>
                  <a:lnTo>
                    <a:pt x="4293633" y="2143247"/>
                  </a:lnTo>
                  <a:cubicBezTo>
                    <a:pt x="4293633" y="2149671"/>
                    <a:pt x="4291081" y="2155831"/>
                    <a:pt x="4286539" y="2160373"/>
                  </a:cubicBezTo>
                  <a:cubicBezTo>
                    <a:pt x="4281997" y="2164915"/>
                    <a:pt x="4275837" y="2167467"/>
                    <a:pt x="4269413" y="2167467"/>
                  </a:cubicBezTo>
                  <a:lnTo>
                    <a:pt x="24220" y="2167467"/>
                  </a:lnTo>
                  <a:cubicBezTo>
                    <a:pt x="17796" y="2167467"/>
                    <a:pt x="11636" y="2164915"/>
                    <a:pt x="7094" y="2160373"/>
                  </a:cubicBezTo>
                  <a:cubicBezTo>
                    <a:pt x="2552" y="2155831"/>
                    <a:pt x="0" y="2149671"/>
                    <a:pt x="0" y="2143247"/>
                  </a:cubicBezTo>
                  <a:lnTo>
                    <a:pt x="0" y="24220"/>
                  </a:lnTo>
                  <a:cubicBezTo>
                    <a:pt x="0" y="17796"/>
                    <a:pt x="2552" y="11636"/>
                    <a:pt x="7094" y="7094"/>
                  </a:cubicBezTo>
                  <a:cubicBezTo>
                    <a:pt x="11636" y="2552"/>
                    <a:pt x="17796" y="0"/>
                    <a:pt x="24220" y="0"/>
                  </a:cubicBezTo>
                  <a:close/>
                </a:path>
              </a:pathLst>
            </a:custGeom>
            <a:solidFill>
              <a:srgbClr val="F17B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9363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8681" y="1930019"/>
            <a:ext cx="15030638" cy="6857034"/>
            <a:chOff x="0" y="0"/>
            <a:chExt cx="20040851" cy="9142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895212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8"/>
                  </a:lnTo>
                  <a:lnTo>
                    <a:pt x="0" y="3352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8"/>
                  </a:lnTo>
                  <a:lnTo>
                    <a:pt x="0" y="3352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5790425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7"/>
                  </a:lnTo>
                  <a:lnTo>
                    <a:pt x="0" y="3352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895212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8"/>
                  </a:lnTo>
                  <a:lnTo>
                    <a:pt x="0" y="3352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8"/>
                  </a:lnTo>
                  <a:lnTo>
                    <a:pt x="0" y="3352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5790425"/>
              <a:ext cx="20040851" cy="3352288"/>
            </a:xfrm>
            <a:custGeom>
              <a:avLst/>
              <a:gdLst/>
              <a:ahLst/>
              <a:cxnLst/>
              <a:rect r="r" b="b" t="t" l="l"/>
              <a:pathLst>
                <a:path h="3352288" w="20040851">
                  <a:moveTo>
                    <a:pt x="0" y="0"/>
                  </a:moveTo>
                  <a:lnTo>
                    <a:pt x="20040851" y="0"/>
                  </a:lnTo>
                  <a:lnTo>
                    <a:pt x="20040851" y="3352287"/>
                  </a:lnTo>
                  <a:lnTo>
                    <a:pt x="0" y="3352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35790">
            <a:off x="14361039" y="7852807"/>
            <a:ext cx="3304889" cy="1988603"/>
            <a:chOff x="0" y="0"/>
            <a:chExt cx="4406518" cy="26514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53685" cy="2651471"/>
            </a:xfrm>
            <a:custGeom>
              <a:avLst/>
              <a:gdLst/>
              <a:ahLst/>
              <a:cxnLst/>
              <a:rect r="r" b="b" t="t" l="l"/>
              <a:pathLst>
                <a:path h="2651471" w="2053685">
                  <a:moveTo>
                    <a:pt x="0" y="0"/>
                  </a:moveTo>
                  <a:lnTo>
                    <a:pt x="2053685" y="0"/>
                  </a:lnTo>
                  <a:lnTo>
                    <a:pt x="2053685" y="2651471"/>
                  </a:lnTo>
                  <a:lnTo>
                    <a:pt x="0" y="2651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352833" y="0"/>
              <a:ext cx="2053685" cy="2651471"/>
            </a:xfrm>
            <a:custGeom>
              <a:avLst/>
              <a:gdLst/>
              <a:ahLst/>
              <a:cxnLst/>
              <a:rect r="r" b="b" t="t" l="l"/>
              <a:pathLst>
                <a:path h="2651471" w="2053685">
                  <a:moveTo>
                    <a:pt x="0" y="0"/>
                  </a:moveTo>
                  <a:lnTo>
                    <a:pt x="2053685" y="0"/>
                  </a:lnTo>
                  <a:lnTo>
                    <a:pt x="2053685" y="2651471"/>
                  </a:lnTo>
                  <a:lnTo>
                    <a:pt x="0" y="2651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70721" y="2428760"/>
            <a:ext cx="14142762" cy="594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0"/>
              </a:lnSpc>
            </a:pPr>
            <a:r>
              <a:rPr lang="en-US" sz="12000" spc="731">
                <a:solidFill>
                  <a:srgbClr val="373737"/>
                </a:solidFill>
                <a:latin typeface="Better Together Caps"/>
              </a:rPr>
              <a:t>SAVING ENERGY TODAY WILL MAKE </a:t>
            </a:r>
          </a:p>
          <a:p>
            <a:pPr algn="ctr">
              <a:lnSpc>
                <a:spcPts val="15600"/>
              </a:lnSpc>
            </a:pPr>
            <a:r>
              <a:rPr lang="en-US" sz="12000" spc="731">
                <a:solidFill>
                  <a:srgbClr val="373737"/>
                </a:solidFill>
                <a:latin typeface="Better Together Caps"/>
              </a:rPr>
              <a:t>TOMORROW BRIGHT</a:t>
            </a:r>
          </a:p>
        </p:txBody>
      </p:sp>
      <p:grpSp>
        <p:nvGrpSpPr>
          <p:cNvPr name="Group 16" id="16"/>
          <p:cNvGrpSpPr/>
          <p:nvPr/>
        </p:nvGrpSpPr>
        <p:grpSpPr>
          <a:xfrm rot="9020223">
            <a:off x="-119248" y="537780"/>
            <a:ext cx="3658937" cy="2201640"/>
            <a:chOff x="0" y="0"/>
            <a:chExt cx="4878583" cy="29355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73693" cy="2935520"/>
            </a:xfrm>
            <a:custGeom>
              <a:avLst/>
              <a:gdLst/>
              <a:ahLst/>
              <a:cxnLst/>
              <a:rect r="r" b="b" t="t" l="l"/>
              <a:pathLst>
                <a:path h="2935520" w="2273693">
                  <a:moveTo>
                    <a:pt x="0" y="0"/>
                  </a:moveTo>
                  <a:lnTo>
                    <a:pt x="2273693" y="0"/>
                  </a:lnTo>
                  <a:lnTo>
                    <a:pt x="2273693" y="2935520"/>
                  </a:lnTo>
                  <a:lnTo>
                    <a:pt x="0" y="2935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604889" y="0"/>
              <a:ext cx="2273693" cy="2935520"/>
            </a:xfrm>
            <a:custGeom>
              <a:avLst/>
              <a:gdLst/>
              <a:ahLst/>
              <a:cxnLst/>
              <a:rect r="r" b="b" t="t" l="l"/>
              <a:pathLst>
                <a:path h="2935520" w="2273693">
                  <a:moveTo>
                    <a:pt x="0" y="0"/>
                  </a:moveTo>
                  <a:lnTo>
                    <a:pt x="2273694" y="0"/>
                  </a:lnTo>
                  <a:lnTo>
                    <a:pt x="2273694" y="2935520"/>
                  </a:lnTo>
                  <a:lnTo>
                    <a:pt x="0" y="2935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58110" y="8023198"/>
            <a:ext cx="2646513" cy="1641473"/>
            <a:chOff x="0" y="0"/>
            <a:chExt cx="3528684" cy="218863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1081" y="120955"/>
              <a:ext cx="3314679" cy="1946720"/>
              <a:chOff x="0" y="0"/>
              <a:chExt cx="967293" cy="5680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669809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5" y="0"/>
                  </a:lnTo>
                  <a:lnTo>
                    <a:pt x="2189065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558110" y="622330"/>
            <a:ext cx="17161220" cy="9042341"/>
            <a:chOff x="0" y="0"/>
            <a:chExt cx="22881627" cy="1205645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7401883"/>
              <a:ext cx="5167610" cy="2188630"/>
              <a:chOff x="0" y="0"/>
              <a:chExt cx="1508018" cy="63868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508018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8018">
                    <a:moveTo>
                      <a:pt x="73909" y="0"/>
                    </a:moveTo>
                    <a:lnTo>
                      <a:pt x="1434108" y="0"/>
                    </a:lnTo>
                    <a:cubicBezTo>
                      <a:pt x="1453710" y="0"/>
                      <a:pt x="1472509" y="7787"/>
                      <a:pt x="1486370" y="21648"/>
                    </a:cubicBezTo>
                    <a:cubicBezTo>
                      <a:pt x="1500231" y="35508"/>
                      <a:pt x="1508018" y="54307"/>
                      <a:pt x="1508018" y="73909"/>
                    </a:cubicBezTo>
                    <a:lnTo>
                      <a:pt x="1508018" y="564779"/>
                    </a:lnTo>
                    <a:cubicBezTo>
                      <a:pt x="1508018" y="584381"/>
                      <a:pt x="1500231" y="603180"/>
                      <a:pt x="1486370" y="617041"/>
                    </a:cubicBezTo>
                    <a:cubicBezTo>
                      <a:pt x="1472509" y="630902"/>
                      <a:pt x="1453710" y="638688"/>
                      <a:pt x="1434108" y="638688"/>
                    </a:cubicBezTo>
                    <a:lnTo>
                      <a:pt x="73909" y="638688"/>
                    </a:lnTo>
                    <a:cubicBezTo>
                      <a:pt x="54307" y="638688"/>
                      <a:pt x="35508" y="630902"/>
                      <a:pt x="21648" y="617041"/>
                    </a:cubicBezTo>
                    <a:cubicBezTo>
                      <a:pt x="7787" y="603180"/>
                      <a:pt x="0" y="584381"/>
                      <a:pt x="0" y="564779"/>
                    </a:cubicBezTo>
                    <a:lnTo>
                      <a:pt x="0" y="73909"/>
                    </a:lnTo>
                    <a:cubicBezTo>
                      <a:pt x="0" y="54307"/>
                      <a:pt x="7787" y="35508"/>
                      <a:pt x="21648" y="21648"/>
                    </a:cubicBezTo>
                    <a:cubicBezTo>
                      <a:pt x="35508" y="7787"/>
                      <a:pt x="54307" y="0"/>
                      <a:pt x="73909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1508018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4351361" y="0"/>
              <a:ext cx="18530265" cy="12056454"/>
              <a:chOff x="0" y="0"/>
              <a:chExt cx="5407522" cy="351832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638362" y="6258925"/>
            <a:ext cx="2486009" cy="1600255"/>
            <a:chOff x="0" y="0"/>
            <a:chExt cx="3314679" cy="213367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-1173271">
              <a:off x="964983" y="180620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3" y="0"/>
                  </a:lnTo>
                  <a:lnTo>
                    <a:pt x="1384713" y="1772433"/>
                  </a:lnTo>
                  <a:lnTo>
                    <a:pt x="0" y="1772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58110" y="4322720"/>
            <a:ext cx="2646513" cy="1641473"/>
            <a:chOff x="0" y="0"/>
            <a:chExt cx="3528684" cy="2188630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07003" y="121014"/>
              <a:ext cx="3314679" cy="1946720"/>
              <a:chOff x="0" y="0"/>
              <a:chExt cx="967293" cy="568094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1071986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115892" y="2955558"/>
            <a:ext cx="13403891" cy="6302742"/>
            <a:chOff x="0" y="0"/>
            <a:chExt cx="5215384" cy="245236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215384" cy="2452364"/>
            </a:xfrm>
            <a:custGeom>
              <a:avLst/>
              <a:gdLst/>
              <a:ahLst/>
              <a:cxnLst/>
              <a:rect r="r" b="b" t="t" l="l"/>
              <a:pathLst>
                <a:path h="2452364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435036"/>
                  </a:lnTo>
                  <a:cubicBezTo>
                    <a:pt x="5215384" y="2444606"/>
                    <a:pt x="5207626" y="2452364"/>
                    <a:pt x="5198056" y="2452364"/>
                  </a:cubicBezTo>
                  <a:lnTo>
                    <a:pt x="17328" y="2452364"/>
                  </a:lnTo>
                  <a:cubicBezTo>
                    <a:pt x="12732" y="2452364"/>
                    <a:pt x="8325" y="2450538"/>
                    <a:pt x="5075" y="2447289"/>
                  </a:cubicBezTo>
                  <a:cubicBezTo>
                    <a:pt x="1826" y="2444039"/>
                    <a:pt x="0" y="2439632"/>
                    <a:pt x="0" y="2435036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5215384" cy="2519039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4336311" y="3324181"/>
            <a:ext cx="12804334" cy="541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spc="-92">
                <a:solidFill>
                  <a:srgbClr val="19274F"/>
                </a:solidFill>
                <a:latin typeface="Montaser Arabic"/>
              </a:rPr>
              <a:t>In summary, the data collected paints a comprehensive picture of the current state of energy consumption at KICT. It highlights the awareness levels, attitudes, and behaviors towards energy usage among students and staff.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spc="-92">
                <a:solidFill>
                  <a:srgbClr val="19274F"/>
                </a:solidFill>
                <a:latin typeface="Montaser Arabic"/>
              </a:rPr>
              <a:t> The report suggests a strong foundation for developing an effective Energy Tracking Framework, tailored to meet the specific needs and preferences of the KICT community. The study emphasizes the potential of technology-driven solutions in promoting sustainable energy practices in an educational environment.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495030" y="1066800"/>
            <a:ext cx="1264561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19274F"/>
                </a:solidFill>
                <a:latin typeface="Stinger Fit Bold"/>
              </a:rPr>
              <a:t>Conclusion</a:t>
            </a:r>
          </a:p>
        </p:txBody>
      </p:sp>
      <p:sp>
        <p:nvSpPr>
          <p:cNvPr name="AutoShape 51" id="51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58110" y="8023198"/>
            <a:ext cx="3844876" cy="1650998"/>
            <a:chOff x="0" y="0"/>
            <a:chExt cx="1496021" cy="6423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96021" cy="642395"/>
            </a:xfrm>
            <a:custGeom>
              <a:avLst/>
              <a:gdLst/>
              <a:ahLst/>
              <a:cxnLst/>
              <a:rect r="r" b="b" t="t" l="l"/>
              <a:pathLst>
                <a:path h="642395" w="1496021">
                  <a:moveTo>
                    <a:pt x="74502" y="0"/>
                  </a:moveTo>
                  <a:lnTo>
                    <a:pt x="1421519" y="0"/>
                  </a:lnTo>
                  <a:cubicBezTo>
                    <a:pt x="1441278" y="0"/>
                    <a:pt x="1460228" y="7849"/>
                    <a:pt x="1474200" y="21821"/>
                  </a:cubicBezTo>
                  <a:cubicBezTo>
                    <a:pt x="1488172" y="35793"/>
                    <a:pt x="1496021" y="54743"/>
                    <a:pt x="1496021" y="74502"/>
                  </a:cubicBezTo>
                  <a:lnTo>
                    <a:pt x="1496021" y="567892"/>
                  </a:lnTo>
                  <a:cubicBezTo>
                    <a:pt x="1496021" y="587652"/>
                    <a:pt x="1488172" y="606602"/>
                    <a:pt x="1474200" y="620573"/>
                  </a:cubicBezTo>
                  <a:cubicBezTo>
                    <a:pt x="1460228" y="634545"/>
                    <a:pt x="1441278" y="642395"/>
                    <a:pt x="1421519" y="642395"/>
                  </a:cubicBezTo>
                  <a:lnTo>
                    <a:pt x="74502" y="642395"/>
                  </a:lnTo>
                  <a:cubicBezTo>
                    <a:pt x="54743" y="642395"/>
                    <a:pt x="35793" y="634545"/>
                    <a:pt x="21821" y="620573"/>
                  </a:cubicBezTo>
                  <a:cubicBezTo>
                    <a:pt x="7849" y="606602"/>
                    <a:pt x="0" y="587652"/>
                    <a:pt x="0" y="567892"/>
                  </a:cubicBezTo>
                  <a:lnTo>
                    <a:pt x="0" y="74502"/>
                  </a:lnTo>
                  <a:cubicBezTo>
                    <a:pt x="0" y="54743"/>
                    <a:pt x="7849" y="35793"/>
                    <a:pt x="21821" y="21821"/>
                  </a:cubicBezTo>
                  <a:cubicBezTo>
                    <a:pt x="35793" y="7849"/>
                    <a:pt x="54743" y="0"/>
                    <a:pt x="74502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1496021" cy="709069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8110" y="8023198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21081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669809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5" y="0"/>
                  </a:lnTo>
                  <a:lnTo>
                    <a:pt x="2189065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38362" y="6258925"/>
            <a:ext cx="2486009" cy="1600255"/>
            <a:chOff x="0" y="0"/>
            <a:chExt cx="3314679" cy="2133673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-1173271">
              <a:off x="964983" y="180620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3" y="0"/>
                  </a:lnTo>
                  <a:lnTo>
                    <a:pt x="1384713" y="1772433"/>
                  </a:lnTo>
                  <a:lnTo>
                    <a:pt x="0" y="1772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58110" y="4322720"/>
            <a:ext cx="2646513" cy="1641473"/>
            <a:chOff x="0" y="0"/>
            <a:chExt cx="3528684" cy="2188630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107003" y="121014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1071986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115892" y="2955558"/>
            <a:ext cx="13403891" cy="6302742"/>
            <a:chOff x="0" y="0"/>
            <a:chExt cx="5215384" cy="245236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452364"/>
            </a:xfrm>
            <a:custGeom>
              <a:avLst/>
              <a:gdLst/>
              <a:ahLst/>
              <a:cxnLst/>
              <a:rect r="r" b="b" t="t" l="l"/>
              <a:pathLst>
                <a:path h="2452364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435036"/>
                  </a:lnTo>
                  <a:cubicBezTo>
                    <a:pt x="5215384" y="2444606"/>
                    <a:pt x="5207626" y="2452364"/>
                    <a:pt x="5198056" y="2452364"/>
                  </a:cubicBezTo>
                  <a:lnTo>
                    <a:pt x="17328" y="2452364"/>
                  </a:lnTo>
                  <a:cubicBezTo>
                    <a:pt x="12732" y="2452364"/>
                    <a:pt x="8325" y="2450538"/>
                    <a:pt x="5075" y="2447289"/>
                  </a:cubicBezTo>
                  <a:cubicBezTo>
                    <a:pt x="1826" y="2444039"/>
                    <a:pt x="0" y="2439632"/>
                    <a:pt x="0" y="2435036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519039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4495030" y="1024255"/>
            <a:ext cx="12645616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19"/>
              </a:lnSpc>
              <a:spcBef>
                <a:spcPct val="0"/>
              </a:spcBef>
            </a:pPr>
            <a:r>
              <a:rPr lang="en-US" sz="6199">
                <a:solidFill>
                  <a:srgbClr val="19274F"/>
                </a:solidFill>
                <a:latin typeface="Stinger Fit Bold"/>
              </a:rPr>
              <a:t>Thank You</a:t>
            </a:r>
          </a:p>
        </p:txBody>
      </p:sp>
      <p:sp>
        <p:nvSpPr>
          <p:cNvPr name="AutoShape 49" id="49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5864526" y="3652524"/>
            <a:ext cx="9906624" cy="3939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17"/>
              </a:lnSpc>
            </a:pPr>
            <a:r>
              <a:rPr lang="en-US" sz="13799">
                <a:solidFill>
                  <a:srgbClr val="000000"/>
                </a:solidFill>
                <a:latin typeface="HandMade"/>
              </a:rPr>
              <a:t>Any  Questions?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817169" y="8251890"/>
            <a:ext cx="9906624" cy="59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andMade"/>
              </a:rPr>
              <a:t>bit byte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17150661" cy="9042341"/>
            <a:chOff x="0" y="0"/>
            <a:chExt cx="22867548" cy="120564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45403" cy="2188630"/>
              <a:chOff x="0" y="0"/>
              <a:chExt cx="1501537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01537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1537">
                    <a:moveTo>
                      <a:pt x="74228" y="0"/>
                    </a:moveTo>
                    <a:lnTo>
                      <a:pt x="1427309" y="0"/>
                    </a:lnTo>
                    <a:cubicBezTo>
                      <a:pt x="1446995" y="0"/>
                      <a:pt x="1465876" y="7820"/>
                      <a:pt x="1479796" y="21741"/>
                    </a:cubicBezTo>
                    <a:cubicBezTo>
                      <a:pt x="1493717" y="35661"/>
                      <a:pt x="1501537" y="54542"/>
                      <a:pt x="1501537" y="74228"/>
                    </a:cubicBezTo>
                    <a:lnTo>
                      <a:pt x="1501537" y="564460"/>
                    </a:lnTo>
                    <a:cubicBezTo>
                      <a:pt x="1501537" y="584147"/>
                      <a:pt x="1493717" y="603027"/>
                      <a:pt x="1479796" y="616947"/>
                    </a:cubicBezTo>
                    <a:cubicBezTo>
                      <a:pt x="1465876" y="630868"/>
                      <a:pt x="1446995" y="638688"/>
                      <a:pt x="1427309" y="638688"/>
                    </a:cubicBezTo>
                    <a:lnTo>
                      <a:pt x="74228" y="638688"/>
                    </a:lnTo>
                    <a:cubicBezTo>
                      <a:pt x="54542" y="638688"/>
                      <a:pt x="35661" y="630868"/>
                      <a:pt x="21741" y="616947"/>
                    </a:cubicBezTo>
                    <a:cubicBezTo>
                      <a:pt x="7820" y="603027"/>
                      <a:pt x="0" y="584147"/>
                      <a:pt x="0" y="564460"/>
                    </a:cubicBezTo>
                    <a:lnTo>
                      <a:pt x="0" y="74228"/>
                    </a:lnTo>
                    <a:cubicBezTo>
                      <a:pt x="0" y="54542"/>
                      <a:pt x="7820" y="35661"/>
                      <a:pt x="21741" y="21741"/>
                    </a:cubicBezTo>
                    <a:cubicBezTo>
                      <a:pt x="35661" y="7820"/>
                      <a:pt x="54542" y="0"/>
                      <a:pt x="74228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501537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337282" y="0"/>
              <a:ext cx="18530265" cy="12056454"/>
              <a:chOff x="0" y="0"/>
              <a:chExt cx="5407522" cy="351832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666487" y="284175"/>
              <a:ext cx="17871855" cy="11488105"/>
              <a:chOff x="0" y="0"/>
              <a:chExt cx="5215384" cy="335247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15384" cy="3352471"/>
              </a:xfrm>
              <a:custGeom>
                <a:avLst/>
                <a:gdLst/>
                <a:ahLst/>
                <a:cxnLst/>
                <a:rect r="r" b="b" t="t" l="l"/>
                <a:pathLst>
                  <a:path h="3352471" w="5215384">
                    <a:moveTo>
                      <a:pt x="17328" y="0"/>
                    </a:moveTo>
                    <a:lnTo>
                      <a:pt x="5198056" y="0"/>
                    </a:lnTo>
                    <a:cubicBezTo>
                      <a:pt x="5207626" y="0"/>
                      <a:pt x="5215384" y="7758"/>
                      <a:pt x="5215384" y="17328"/>
                    </a:cubicBezTo>
                    <a:lnTo>
                      <a:pt x="5215384" y="3335143"/>
                    </a:lnTo>
                    <a:cubicBezTo>
                      <a:pt x="5215384" y="3339739"/>
                      <a:pt x="5213558" y="3344146"/>
                      <a:pt x="5210308" y="3347396"/>
                    </a:cubicBezTo>
                    <a:cubicBezTo>
                      <a:pt x="5207059" y="3350645"/>
                      <a:pt x="5202651" y="3352471"/>
                      <a:pt x="5198056" y="3352471"/>
                    </a:cubicBezTo>
                    <a:lnTo>
                      <a:pt x="17328" y="3352471"/>
                    </a:lnTo>
                    <a:cubicBezTo>
                      <a:pt x="7758" y="3352471"/>
                      <a:pt x="0" y="3344713"/>
                      <a:pt x="0" y="3335143"/>
                    </a:cubicBezTo>
                    <a:lnTo>
                      <a:pt x="0" y="17328"/>
                    </a:lnTo>
                    <a:cubicBezTo>
                      <a:pt x="0" y="7758"/>
                      <a:pt x="7758" y="0"/>
                      <a:pt x="17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5215384" cy="3419146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8" id="48"/>
          <p:cNvSpPr txBox="true"/>
          <p:nvPr/>
        </p:nvSpPr>
        <p:spPr>
          <a:xfrm rot="0">
            <a:off x="4425576" y="2959322"/>
            <a:ext cx="12833724" cy="558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>
                <a:solidFill>
                  <a:srgbClr val="19274F"/>
                </a:solidFill>
                <a:latin typeface="Montaser Arabic"/>
              </a:rPr>
              <a:t>Rely on questionnaire method using Google Form</a:t>
            </a:r>
          </a:p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 strike="noStrike" u="none">
                <a:solidFill>
                  <a:srgbClr val="19274F"/>
                </a:solidFill>
                <a:latin typeface="Montaser Arabic"/>
              </a:rPr>
              <a:t>Our target audience only comprises individuals from the KICT department.</a:t>
            </a:r>
          </a:p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 strike="noStrike" u="none">
                <a:solidFill>
                  <a:srgbClr val="19274F"/>
                </a:solidFill>
                <a:latin typeface="Montaser Arabic"/>
              </a:rPr>
              <a:t>The questionnaire/Form was circulated among KICT-related groups via Whatsapp and Telegram.</a:t>
            </a:r>
          </a:p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 strike="noStrike" u="none">
                <a:solidFill>
                  <a:srgbClr val="19274F"/>
                </a:solidFill>
                <a:latin typeface="Montaser Arabic"/>
              </a:rPr>
              <a:t>Within the questionnaire, we sought to explore respondents' perspectives on various aspects related to our project idea</a:t>
            </a:r>
          </a:p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 strike="noStrike" u="none">
                <a:solidFill>
                  <a:srgbClr val="19274F"/>
                </a:solidFill>
                <a:latin typeface="Montaser Arabic"/>
              </a:rPr>
              <a:t>By inviting their insights and opinions, we aim to enrich our understanding of potential challenges, opportunities, and innovative solutions within the KICT department.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7319479" y="1205131"/>
            <a:ext cx="7459870" cy="1020261"/>
            <a:chOff x="0" y="0"/>
            <a:chExt cx="9946494" cy="1360348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9946494" cy="1360348"/>
              <a:chOff x="0" y="0"/>
              <a:chExt cx="2902596" cy="396978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2902596" cy="396978"/>
              </a:xfrm>
              <a:custGeom>
                <a:avLst/>
                <a:gdLst/>
                <a:ahLst/>
                <a:cxnLst/>
                <a:rect r="r" b="b" t="t" l="l"/>
                <a:pathLst>
                  <a:path h="396978" w="2902596">
                    <a:moveTo>
                      <a:pt x="31134" y="0"/>
                    </a:moveTo>
                    <a:lnTo>
                      <a:pt x="2871462" y="0"/>
                    </a:lnTo>
                    <a:cubicBezTo>
                      <a:pt x="2888657" y="0"/>
                      <a:pt x="2902596" y="13939"/>
                      <a:pt x="2902596" y="31134"/>
                    </a:cubicBezTo>
                    <a:lnTo>
                      <a:pt x="2902596" y="365844"/>
                    </a:lnTo>
                    <a:cubicBezTo>
                      <a:pt x="2902596" y="383039"/>
                      <a:pt x="2888657" y="396978"/>
                      <a:pt x="2871462" y="396978"/>
                    </a:cubicBezTo>
                    <a:lnTo>
                      <a:pt x="31134" y="396978"/>
                    </a:lnTo>
                    <a:cubicBezTo>
                      <a:pt x="13939" y="396978"/>
                      <a:pt x="0" y="383039"/>
                      <a:pt x="0" y="365844"/>
                    </a:cubicBezTo>
                    <a:lnTo>
                      <a:pt x="0" y="31134"/>
                    </a:lnTo>
                    <a:cubicBezTo>
                      <a:pt x="0" y="13939"/>
                      <a:pt x="13939" y="0"/>
                      <a:pt x="31134" y="0"/>
                    </a:cubicBezTo>
                    <a:close/>
                  </a:path>
                </a:pathLst>
              </a:custGeom>
              <a:solidFill>
                <a:srgbClr val="93D8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66675"/>
                <a:ext cx="2902596" cy="46365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1208005" y="57150"/>
              <a:ext cx="7530484" cy="130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383"/>
                </a:lnSpc>
                <a:spcBef>
                  <a:spcPct val="0"/>
                </a:spcBef>
              </a:pPr>
              <a:r>
                <a:rPr lang="en-US" sz="6712">
                  <a:solidFill>
                    <a:srgbClr val="19274F"/>
                  </a:solidFill>
                  <a:latin typeface="Stinger Fit Bold"/>
                </a:rPr>
                <a:t>Data Project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17150661" cy="9042341"/>
            <a:chOff x="0" y="0"/>
            <a:chExt cx="22867548" cy="120564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45403" cy="2188630"/>
              <a:chOff x="0" y="0"/>
              <a:chExt cx="1501537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01537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1537">
                    <a:moveTo>
                      <a:pt x="74228" y="0"/>
                    </a:moveTo>
                    <a:lnTo>
                      <a:pt x="1427309" y="0"/>
                    </a:lnTo>
                    <a:cubicBezTo>
                      <a:pt x="1446995" y="0"/>
                      <a:pt x="1465876" y="7820"/>
                      <a:pt x="1479796" y="21741"/>
                    </a:cubicBezTo>
                    <a:cubicBezTo>
                      <a:pt x="1493717" y="35661"/>
                      <a:pt x="1501537" y="54542"/>
                      <a:pt x="1501537" y="74228"/>
                    </a:cubicBezTo>
                    <a:lnTo>
                      <a:pt x="1501537" y="564460"/>
                    </a:lnTo>
                    <a:cubicBezTo>
                      <a:pt x="1501537" y="584147"/>
                      <a:pt x="1493717" y="603027"/>
                      <a:pt x="1479796" y="616947"/>
                    </a:cubicBezTo>
                    <a:cubicBezTo>
                      <a:pt x="1465876" y="630868"/>
                      <a:pt x="1446995" y="638688"/>
                      <a:pt x="1427309" y="638688"/>
                    </a:cubicBezTo>
                    <a:lnTo>
                      <a:pt x="74228" y="638688"/>
                    </a:lnTo>
                    <a:cubicBezTo>
                      <a:pt x="54542" y="638688"/>
                      <a:pt x="35661" y="630868"/>
                      <a:pt x="21741" y="616947"/>
                    </a:cubicBezTo>
                    <a:cubicBezTo>
                      <a:pt x="7820" y="603027"/>
                      <a:pt x="0" y="584147"/>
                      <a:pt x="0" y="564460"/>
                    </a:cubicBezTo>
                    <a:lnTo>
                      <a:pt x="0" y="74228"/>
                    </a:lnTo>
                    <a:cubicBezTo>
                      <a:pt x="0" y="54542"/>
                      <a:pt x="7820" y="35661"/>
                      <a:pt x="21741" y="21741"/>
                    </a:cubicBezTo>
                    <a:cubicBezTo>
                      <a:pt x="35661" y="7820"/>
                      <a:pt x="54542" y="0"/>
                      <a:pt x="74228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501537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337282" y="0"/>
              <a:ext cx="18530265" cy="12056454"/>
              <a:chOff x="0" y="0"/>
              <a:chExt cx="5407522" cy="351832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666487" y="284175"/>
              <a:ext cx="17871855" cy="11488105"/>
              <a:chOff x="0" y="0"/>
              <a:chExt cx="5215384" cy="335247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15384" cy="3352471"/>
              </a:xfrm>
              <a:custGeom>
                <a:avLst/>
                <a:gdLst/>
                <a:ahLst/>
                <a:cxnLst/>
                <a:rect r="r" b="b" t="t" l="l"/>
                <a:pathLst>
                  <a:path h="3352471" w="5215384">
                    <a:moveTo>
                      <a:pt x="17328" y="0"/>
                    </a:moveTo>
                    <a:lnTo>
                      <a:pt x="5198056" y="0"/>
                    </a:lnTo>
                    <a:cubicBezTo>
                      <a:pt x="5207626" y="0"/>
                      <a:pt x="5215384" y="7758"/>
                      <a:pt x="5215384" y="17328"/>
                    </a:cubicBezTo>
                    <a:lnTo>
                      <a:pt x="5215384" y="3335143"/>
                    </a:lnTo>
                    <a:cubicBezTo>
                      <a:pt x="5215384" y="3339739"/>
                      <a:pt x="5213558" y="3344146"/>
                      <a:pt x="5210308" y="3347396"/>
                    </a:cubicBezTo>
                    <a:cubicBezTo>
                      <a:pt x="5207059" y="3350645"/>
                      <a:pt x="5202651" y="3352471"/>
                      <a:pt x="5198056" y="3352471"/>
                    </a:cubicBezTo>
                    <a:lnTo>
                      <a:pt x="17328" y="3352471"/>
                    </a:lnTo>
                    <a:cubicBezTo>
                      <a:pt x="7758" y="3352471"/>
                      <a:pt x="0" y="3344713"/>
                      <a:pt x="0" y="3335143"/>
                    </a:cubicBezTo>
                    <a:lnTo>
                      <a:pt x="0" y="17328"/>
                    </a:lnTo>
                    <a:cubicBezTo>
                      <a:pt x="0" y="7758"/>
                      <a:pt x="7758" y="0"/>
                      <a:pt x="17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5215384" cy="3419146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8" id="48"/>
          <p:cNvSpPr txBox="true"/>
          <p:nvPr/>
        </p:nvSpPr>
        <p:spPr>
          <a:xfrm rot="0">
            <a:off x="4425576" y="3232705"/>
            <a:ext cx="13247678" cy="52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>
                <a:solidFill>
                  <a:srgbClr val="19274F"/>
                </a:solidFill>
                <a:latin typeface="Montaser Arabic Bold"/>
              </a:rPr>
              <a:t>Google Form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7319479" y="1205155"/>
            <a:ext cx="7459870" cy="1020214"/>
            <a:chOff x="0" y="0"/>
            <a:chExt cx="9946494" cy="136028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9946494" cy="1360285"/>
              <a:chOff x="0" y="0"/>
              <a:chExt cx="2902596" cy="39696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2902596" cy="396960"/>
              </a:xfrm>
              <a:custGeom>
                <a:avLst/>
                <a:gdLst/>
                <a:ahLst/>
                <a:cxnLst/>
                <a:rect r="r" b="b" t="t" l="l"/>
                <a:pathLst>
                  <a:path h="396960" w="2902596">
                    <a:moveTo>
                      <a:pt x="31134" y="0"/>
                    </a:moveTo>
                    <a:lnTo>
                      <a:pt x="2871462" y="0"/>
                    </a:lnTo>
                    <a:cubicBezTo>
                      <a:pt x="2888657" y="0"/>
                      <a:pt x="2902596" y="13939"/>
                      <a:pt x="2902596" y="31134"/>
                    </a:cubicBezTo>
                    <a:lnTo>
                      <a:pt x="2902596" y="365825"/>
                    </a:lnTo>
                    <a:cubicBezTo>
                      <a:pt x="2902596" y="374083"/>
                      <a:pt x="2899316" y="382002"/>
                      <a:pt x="2893477" y="387841"/>
                    </a:cubicBezTo>
                    <a:cubicBezTo>
                      <a:pt x="2887639" y="393680"/>
                      <a:pt x="2879720" y="396960"/>
                      <a:pt x="2871462" y="396960"/>
                    </a:cubicBezTo>
                    <a:lnTo>
                      <a:pt x="31134" y="396960"/>
                    </a:lnTo>
                    <a:cubicBezTo>
                      <a:pt x="13939" y="396960"/>
                      <a:pt x="0" y="383020"/>
                      <a:pt x="0" y="365825"/>
                    </a:cubicBezTo>
                    <a:lnTo>
                      <a:pt x="0" y="31134"/>
                    </a:lnTo>
                    <a:cubicBezTo>
                      <a:pt x="0" y="13939"/>
                      <a:pt x="13939" y="0"/>
                      <a:pt x="31134" y="0"/>
                    </a:cubicBezTo>
                    <a:close/>
                  </a:path>
                </a:pathLst>
              </a:custGeom>
              <a:solidFill>
                <a:srgbClr val="93D8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66675"/>
                <a:ext cx="2902596" cy="463635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1208005" y="57150"/>
              <a:ext cx="7530484" cy="1303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383"/>
                </a:lnSpc>
                <a:spcBef>
                  <a:spcPct val="0"/>
                </a:spcBef>
              </a:pPr>
              <a:r>
                <a:rPr lang="en-US" sz="6712">
                  <a:solidFill>
                    <a:srgbClr val="19274F"/>
                  </a:solidFill>
                  <a:latin typeface="Stinger Fit Bold"/>
                </a:rPr>
                <a:t>Methadology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5121991" y="3832524"/>
            <a:ext cx="11317613" cy="165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3"/>
              </a:lnSpc>
            </a:pPr>
            <a:r>
              <a:rPr lang="en-US" sz="3209" spc="-96">
                <a:solidFill>
                  <a:srgbClr val="19274F"/>
                </a:solidFill>
                <a:latin typeface="Montaser Arabic"/>
              </a:rPr>
              <a:t>Google form is useful for us as the analyst to get some importatnt details regarding our project to create a system for Feasable Energy Tracking in KICT.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425576" y="6125334"/>
            <a:ext cx="13247678" cy="52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943" indent="-346472" lvl="1">
              <a:lnSpc>
                <a:spcPts val="4493"/>
              </a:lnSpc>
              <a:buFont typeface="Arial"/>
              <a:buChar char="•"/>
            </a:pPr>
            <a:r>
              <a:rPr lang="en-US" sz="3209" spc="-96">
                <a:solidFill>
                  <a:srgbClr val="19274F"/>
                </a:solidFill>
                <a:latin typeface="Montaser Arabic Bold"/>
              </a:rPr>
              <a:t>Observation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121991" y="6843892"/>
            <a:ext cx="11735462" cy="165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3"/>
              </a:lnSpc>
            </a:pPr>
            <a:r>
              <a:rPr lang="en-US" sz="3209" spc="-96">
                <a:solidFill>
                  <a:srgbClr val="19274F"/>
                </a:solidFill>
                <a:latin typeface="Montaser Arabic"/>
              </a:rPr>
              <a:t>Observation also works as an overview for us to get ideas about this project, also, it helps us how to improve the system in the near future.</a:t>
            </a:r>
          </a:p>
        </p:txBody>
      </p:sp>
    </p:spTree>
  </p:cSld>
  <p:clrMapOvr>
    <a:masterClrMapping/>
  </p:clrMapOvr>
  <p:transition spd="med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622330"/>
            <a:ext cx="17150661" cy="9042341"/>
            <a:chOff x="0" y="0"/>
            <a:chExt cx="22867548" cy="120564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145403" cy="2188630"/>
              <a:chOff x="0" y="0"/>
              <a:chExt cx="1501537" cy="6386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01537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501537">
                    <a:moveTo>
                      <a:pt x="74228" y="0"/>
                    </a:moveTo>
                    <a:lnTo>
                      <a:pt x="1427309" y="0"/>
                    </a:lnTo>
                    <a:cubicBezTo>
                      <a:pt x="1446995" y="0"/>
                      <a:pt x="1465876" y="7820"/>
                      <a:pt x="1479796" y="21741"/>
                    </a:cubicBezTo>
                    <a:cubicBezTo>
                      <a:pt x="1493717" y="35661"/>
                      <a:pt x="1501537" y="54542"/>
                      <a:pt x="1501537" y="74228"/>
                    </a:cubicBezTo>
                    <a:lnTo>
                      <a:pt x="1501537" y="564460"/>
                    </a:lnTo>
                    <a:cubicBezTo>
                      <a:pt x="1501537" y="584147"/>
                      <a:pt x="1493717" y="603027"/>
                      <a:pt x="1479796" y="616947"/>
                    </a:cubicBezTo>
                    <a:cubicBezTo>
                      <a:pt x="1465876" y="630868"/>
                      <a:pt x="1446995" y="638688"/>
                      <a:pt x="1427309" y="638688"/>
                    </a:cubicBezTo>
                    <a:lnTo>
                      <a:pt x="74228" y="638688"/>
                    </a:lnTo>
                    <a:cubicBezTo>
                      <a:pt x="54542" y="638688"/>
                      <a:pt x="35661" y="630868"/>
                      <a:pt x="21741" y="616947"/>
                    </a:cubicBezTo>
                    <a:cubicBezTo>
                      <a:pt x="7820" y="603027"/>
                      <a:pt x="0" y="584147"/>
                      <a:pt x="0" y="564460"/>
                    </a:cubicBezTo>
                    <a:lnTo>
                      <a:pt x="0" y="74228"/>
                    </a:lnTo>
                    <a:cubicBezTo>
                      <a:pt x="0" y="54542"/>
                      <a:pt x="7820" y="35661"/>
                      <a:pt x="21741" y="21741"/>
                    </a:cubicBezTo>
                    <a:cubicBezTo>
                      <a:pt x="35661" y="7820"/>
                      <a:pt x="54542" y="0"/>
                      <a:pt x="74228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1501537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337282" y="0"/>
              <a:ext cx="18530265" cy="12056454"/>
              <a:chOff x="0" y="0"/>
              <a:chExt cx="5407522" cy="351832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07521" cy="3518327"/>
              </a:xfrm>
              <a:custGeom>
                <a:avLst/>
                <a:gdLst/>
                <a:ahLst/>
                <a:cxnLst/>
                <a:rect r="r" b="b" t="t" l="l"/>
                <a:pathLst>
                  <a:path h="3518327" w="5407521">
                    <a:moveTo>
                      <a:pt x="20611" y="0"/>
                    </a:moveTo>
                    <a:lnTo>
                      <a:pt x="5386910" y="0"/>
                    </a:lnTo>
                    <a:cubicBezTo>
                      <a:pt x="5392377" y="0"/>
                      <a:pt x="5397619" y="2172"/>
                      <a:pt x="5401485" y="6037"/>
                    </a:cubicBezTo>
                    <a:cubicBezTo>
                      <a:pt x="5405350" y="9902"/>
                      <a:pt x="5407521" y="15145"/>
                      <a:pt x="5407521" y="20611"/>
                    </a:cubicBezTo>
                    <a:lnTo>
                      <a:pt x="5407521" y="3497716"/>
                    </a:lnTo>
                    <a:cubicBezTo>
                      <a:pt x="5407521" y="3509099"/>
                      <a:pt x="5398293" y="3518327"/>
                      <a:pt x="5386910" y="3518327"/>
                    </a:cubicBezTo>
                    <a:lnTo>
                      <a:pt x="20611" y="3518327"/>
                    </a:lnTo>
                    <a:cubicBezTo>
                      <a:pt x="15145" y="3518327"/>
                      <a:pt x="9902" y="3516156"/>
                      <a:pt x="6037" y="3512290"/>
                    </a:cubicBezTo>
                    <a:cubicBezTo>
                      <a:pt x="2172" y="3508425"/>
                      <a:pt x="0" y="3503182"/>
                      <a:pt x="0" y="3497716"/>
                    </a:cubicBezTo>
                    <a:lnTo>
                      <a:pt x="0" y="20611"/>
                    </a:lnTo>
                    <a:cubicBezTo>
                      <a:pt x="0" y="15145"/>
                      <a:pt x="2172" y="9902"/>
                      <a:pt x="6037" y="6037"/>
                    </a:cubicBezTo>
                    <a:cubicBezTo>
                      <a:pt x="9902" y="2172"/>
                      <a:pt x="15145" y="0"/>
                      <a:pt x="20611" y="0"/>
                    </a:cubicBezTo>
                    <a:close/>
                  </a:path>
                </a:pathLst>
              </a:custGeom>
              <a:solidFill>
                <a:srgbClr val="FBD86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407522" cy="3585002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666487" y="284175"/>
              <a:ext cx="17871855" cy="11488105"/>
              <a:chOff x="0" y="0"/>
              <a:chExt cx="5215384" cy="335247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15384" cy="3352471"/>
              </a:xfrm>
              <a:custGeom>
                <a:avLst/>
                <a:gdLst/>
                <a:ahLst/>
                <a:cxnLst/>
                <a:rect r="r" b="b" t="t" l="l"/>
                <a:pathLst>
                  <a:path h="3352471" w="5215384">
                    <a:moveTo>
                      <a:pt x="17328" y="0"/>
                    </a:moveTo>
                    <a:lnTo>
                      <a:pt x="5198056" y="0"/>
                    </a:lnTo>
                    <a:cubicBezTo>
                      <a:pt x="5207626" y="0"/>
                      <a:pt x="5215384" y="7758"/>
                      <a:pt x="5215384" y="17328"/>
                    </a:cubicBezTo>
                    <a:lnTo>
                      <a:pt x="5215384" y="3335143"/>
                    </a:lnTo>
                    <a:cubicBezTo>
                      <a:pt x="5215384" y="3339739"/>
                      <a:pt x="5213558" y="3344146"/>
                      <a:pt x="5210308" y="3347396"/>
                    </a:cubicBezTo>
                    <a:cubicBezTo>
                      <a:pt x="5207059" y="3350645"/>
                      <a:pt x="5202651" y="3352471"/>
                      <a:pt x="5198056" y="3352471"/>
                    </a:cubicBezTo>
                    <a:lnTo>
                      <a:pt x="17328" y="3352471"/>
                    </a:lnTo>
                    <a:cubicBezTo>
                      <a:pt x="7758" y="3352471"/>
                      <a:pt x="0" y="3344713"/>
                      <a:pt x="0" y="3335143"/>
                    </a:cubicBezTo>
                    <a:lnTo>
                      <a:pt x="0" y="17328"/>
                    </a:lnTo>
                    <a:cubicBezTo>
                      <a:pt x="0" y="7758"/>
                      <a:pt x="7758" y="0"/>
                      <a:pt x="17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5215384" cy="3419146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68670" y="2472481"/>
            <a:ext cx="2646513" cy="1641473"/>
            <a:chOff x="0" y="0"/>
            <a:chExt cx="3528684" cy="218863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956564" y="339706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6"/>
                  </a:lnTo>
                  <a:lnTo>
                    <a:pt x="0" y="1509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8" id="48"/>
          <p:cNvSpPr txBox="true"/>
          <p:nvPr/>
        </p:nvSpPr>
        <p:spPr>
          <a:xfrm rot="0">
            <a:off x="4246497" y="3694863"/>
            <a:ext cx="13247678" cy="76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 spc="-135">
                <a:solidFill>
                  <a:srgbClr val="19274F"/>
                </a:solidFill>
                <a:latin typeface="Montaser Arabic Bold"/>
              </a:rPr>
              <a:t>KICT Students &amp; Staff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6379915" y="1452267"/>
            <a:ext cx="8980842" cy="1020214"/>
            <a:chOff x="0" y="0"/>
            <a:chExt cx="11974456" cy="136028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11974456" cy="1360285"/>
              <a:chOff x="0" y="0"/>
              <a:chExt cx="3494398" cy="39696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3494398" cy="396960"/>
              </a:xfrm>
              <a:custGeom>
                <a:avLst/>
                <a:gdLst/>
                <a:ahLst/>
                <a:cxnLst/>
                <a:rect r="r" b="b" t="t" l="l"/>
                <a:pathLst>
                  <a:path h="396960" w="3494398">
                    <a:moveTo>
                      <a:pt x="25861" y="0"/>
                    </a:moveTo>
                    <a:lnTo>
                      <a:pt x="3468537" y="0"/>
                    </a:lnTo>
                    <a:cubicBezTo>
                      <a:pt x="3475396" y="0"/>
                      <a:pt x="3481974" y="2725"/>
                      <a:pt x="3486824" y="7575"/>
                    </a:cubicBezTo>
                    <a:cubicBezTo>
                      <a:pt x="3491674" y="12425"/>
                      <a:pt x="3494398" y="19003"/>
                      <a:pt x="3494398" y="25861"/>
                    </a:cubicBezTo>
                    <a:lnTo>
                      <a:pt x="3494398" y="371098"/>
                    </a:lnTo>
                    <a:cubicBezTo>
                      <a:pt x="3494398" y="377957"/>
                      <a:pt x="3491674" y="384535"/>
                      <a:pt x="3486824" y="389385"/>
                    </a:cubicBezTo>
                    <a:cubicBezTo>
                      <a:pt x="3481974" y="394235"/>
                      <a:pt x="3475396" y="396960"/>
                      <a:pt x="3468537" y="396960"/>
                    </a:cubicBezTo>
                    <a:lnTo>
                      <a:pt x="25861" y="396960"/>
                    </a:lnTo>
                    <a:cubicBezTo>
                      <a:pt x="11579" y="396960"/>
                      <a:pt x="0" y="385381"/>
                      <a:pt x="0" y="371098"/>
                    </a:cubicBezTo>
                    <a:lnTo>
                      <a:pt x="0" y="25861"/>
                    </a:lnTo>
                    <a:cubicBezTo>
                      <a:pt x="0" y="11579"/>
                      <a:pt x="11579" y="0"/>
                      <a:pt x="25861" y="0"/>
                    </a:cubicBezTo>
                    <a:close/>
                  </a:path>
                </a:pathLst>
              </a:custGeom>
              <a:solidFill>
                <a:srgbClr val="93D8FF"/>
              </a:solidFill>
              <a:ln w="47625" cap="rnd">
                <a:solidFill>
                  <a:srgbClr val="19274F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66675"/>
                <a:ext cx="3494398" cy="463635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1454302" y="57150"/>
              <a:ext cx="9065852" cy="1303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383"/>
                </a:lnSpc>
                <a:spcBef>
                  <a:spcPct val="0"/>
                </a:spcBef>
              </a:pPr>
              <a:r>
                <a:rPr lang="en-US" sz="6712">
                  <a:solidFill>
                    <a:srgbClr val="19274F"/>
                  </a:solidFill>
                  <a:latin typeface="Stinger Fit Bold"/>
                </a:rPr>
                <a:t>Target Users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4982708" y="4738018"/>
            <a:ext cx="11317613" cy="279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3"/>
              </a:lnSpc>
            </a:pPr>
            <a:r>
              <a:rPr lang="en-US" sz="4009" spc="-120">
                <a:solidFill>
                  <a:srgbClr val="19274F"/>
                </a:solidFill>
                <a:latin typeface="Montaser Arabic"/>
              </a:rPr>
              <a:t>The purpose of Google Form is to gain usefull infromnation and analytics about user’s experience with existing lighting and air condition system in KICT, IIUM</a:t>
            </a:r>
          </a:p>
        </p:txBody>
      </p:sp>
    </p:spTree>
  </p:cSld>
  <p:clrMapOvr>
    <a:masterClrMapping/>
  </p:clrMapOvr>
  <p:transition spd="med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958574" y="3243828"/>
            <a:ext cx="11718527" cy="5691144"/>
          </a:xfrm>
          <a:custGeom>
            <a:avLst/>
            <a:gdLst/>
            <a:ahLst/>
            <a:cxnLst/>
            <a:rect r="r" b="b" t="t" l="l"/>
            <a:pathLst>
              <a:path h="5691144" w="11718527">
                <a:moveTo>
                  <a:pt x="0" y="0"/>
                </a:moveTo>
                <a:lnTo>
                  <a:pt x="11718527" y="0"/>
                </a:lnTo>
                <a:lnTo>
                  <a:pt x="11718527" y="5691144"/>
                </a:lnTo>
                <a:lnTo>
                  <a:pt x="0" y="56911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med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935113" y="3372831"/>
            <a:ext cx="11765450" cy="5600256"/>
          </a:xfrm>
          <a:custGeom>
            <a:avLst/>
            <a:gdLst/>
            <a:ahLst/>
            <a:cxnLst/>
            <a:rect r="r" b="b" t="t" l="l"/>
            <a:pathLst>
              <a:path h="5600256" w="11765450">
                <a:moveTo>
                  <a:pt x="0" y="0"/>
                </a:moveTo>
                <a:lnTo>
                  <a:pt x="11765450" y="0"/>
                </a:lnTo>
                <a:lnTo>
                  <a:pt x="11765450" y="5600256"/>
                </a:lnTo>
                <a:lnTo>
                  <a:pt x="0" y="5600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879559" y="3533043"/>
            <a:ext cx="11781844" cy="5279831"/>
          </a:xfrm>
          <a:custGeom>
            <a:avLst/>
            <a:gdLst/>
            <a:ahLst/>
            <a:cxnLst/>
            <a:rect r="r" b="b" t="t" l="l"/>
            <a:pathLst>
              <a:path h="5279831" w="11781844">
                <a:moveTo>
                  <a:pt x="0" y="0"/>
                </a:moveTo>
                <a:lnTo>
                  <a:pt x="11781844" y="0"/>
                </a:lnTo>
                <a:lnTo>
                  <a:pt x="11781844" y="5279831"/>
                </a:lnTo>
                <a:lnTo>
                  <a:pt x="0" y="52798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8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670" y="2472481"/>
            <a:ext cx="3687532" cy="1641473"/>
            <a:chOff x="0" y="0"/>
            <a:chExt cx="1434799" cy="638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9" cy="638688"/>
            </a:xfrm>
            <a:custGeom>
              <a:avLst/>
              <a:gdLst/>
              <a:ahLst/>
              <a:cxnLst/>
              <a:rect r="r" b="b" t="t" l="l"/>
              <a:pathLst>
                <a:path h="638688" w="1434799">
                  <a:moveTo>
                    <a:pt x="77681" y="0"/>
                  </a:moveTo>
                  <a:lnTo>
                    <a:pt x="1357118" y="0"/>
                  </a:lnTo>
                  <a:cubicBezTo>
                    <a:pt x="1377721" y="0"/>
                    <a:pt x="1397479" y="8184"/>
                    <a:pt x="1412047" y="22752"/>
                  </a:cubicBezTo>
                  <a:cubicBezTo>
                    <a:pt x="1426615" y="37320"/>
                    <a:pt x="1434799" y="57079"/>
                    <a:pt x="1434799" y="77681"/>
                  </a:cubicBezTo>
                  <a:lnTo>
                    <a:pt x="1434799" y="561007"/>
                  </a:lnTo>
                  <a:cubicBezTo>
                    <a:pt x="1434799" y="603909"/>
                    <a:pt x="1400020" y="638688"/>
                    <a:pt x="1357118" y="638688"/>
                  </a:cubicBezTo>
                  <a:lnTo>
                    <a:pt x="77681" y="638688"/>
                  </a:lnTo>
                  <a:cubicBezTo>
                    <a:pt x="57079" y="638688"/>
                    <a:pt x="37320" y="630504"/>
                    <a:pt x="22752" y="615936"/>
                  </a:cubicBezTo>
                  <a:cubicBezTo>
                    <a:pt x="8184" y="601368"/>
                    <a:pt x="0" y="581610"/>
                    <a:pt x="0" y="561007"/>
                  </a:cubicBezTo>
                  <a:lnTo>
                    <a:pt x="0" y="77681"/>
                  </a:lnTo>
                  <a:cubicBezTo>
                    <a:pt x="0" y="57079"/>
                    <a:pt x="8184" y="37320"/>
                    <a:pt x="22752" y="22752"/>
                  </a:cubicBezTo>
                  <a:cubicBezTo>
                    <a:pt x="37320" y="8184"/>
                    <a:pt x="57079" y="0"/>
                    <a:pt x="7768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34799" cy="705363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8362" y="2567405"/>
            <a:ext cx="2486009" cy="1460040"/>
            <a:chOff x="0" y="0"/>
            <a:chExt cx="3314679" cy="19467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314679" cy="1946720"/>
              <a:chOff x="0" y="0"/>
              <a:chExt cx="967293" cy="5680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19274F"/>
                </a:solidFill>
                <a:prstDash val="lgDash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63640" y="213141"/>
              <a:ext cx="1680434" cy="1509335"/>
            </a:xfrm>
            <a:custGeom>
              <a:avLst/>
              <a:gdLst/>
              <a:ahLst/>
              <a:cxnLst/>
              <a:rect r="r" b="b" t="t" l="l"/>
              <a:pathLst>
                <a:path h="1509335" w="1680434">
                  <a:moveTo>
                    <a:pt x="0" y="0"/>
                  </a:moveTo>
                  <a:lnTo>
                    <a:pt x="1680434" y="0"/>
                  </a:lnTo>
                  <a:lnTo>
                    <a:pt x="1680434" y="1509335"/>
                  </a:lnTo>
                  <a:lnTo>
                    <a:pt x="0" y="15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821631" y="622330"/>
            <a:ext cx="13897699" cy="9042341"/>
            <a:chOff x="0" y="0"/>
            <a:chExt cx="5407522" cy="35183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07521" cy="3518327"/>
            </a:xfrm>
            <a:custGeom>
              <a:avLst/>
              <a:gdLst/>
              <a:ahLst/>
              <a:cxnLst/>
              <a:rect r="r" b="b" t="t" l="l"/>
              <a:pathLst>
                <a:path h="3518327" w="5407521">
                  <a:moveTo>
                    <a:pt x="20611" y="0"/>
                  </a:moveTo>
                  <a:lnTo>
                    <a:pt x="5386910" y="0"/>
                  </a:lnTo>
                  <a:cubicBezTo>
                    <a:pt x="5392377" y="0"/>
                    <a:pt x="5397619" y="2172"/>
                    <a:pt x="5401485" y="6037"/>
                  </a:cubicBezTo>
                  <a:cubicBezTo>
                    <a:pt x="5405350" y="9902"/>
                    <a:pt x="5407521" y="15145"/>
                    <a:pt x="5407521" y="20611"/>
                  </a:cubicBezTo>
                  <a:lnTo>
                    <a:pt x="5407521" y="3497716"/>
                  </a:lnTo>
                  <a:cubicBezTo>
                    <a:pt x="5407521" y="3509099"/>
                    <a:pt x="5398293" y="3518327"/>
                    <a:pt x="5386910" y="3518327"/>
                  </a:cubicBezTo>
                  <a:lnTo>
                    <a:pt x="20611" y="3518327"/>
                  </a:lnTo>
                  <a:cubicBezTo>
                    <a:pt x="15145" y="3518327"/>
                    <a:pt x="9902" y="3516156"/>
                    <a:pt x="6037" y="3512290"/>
                  </a:cubicBezTo>
                  <a:cubicBezTo>
                    <a:pt x="2172" y="3508425"/>
                    <a:pt x="0" y="3503182"/>
                    <a:pt x="0" y="3497716"/>
                  </a:cubicBezTo>
                  <a:lnTo>
                    <a:pt x="0" y="20611"/>
                  </a:lnTo>
                  <a:cubicBezTo>
                    <a:pt x="0" y="15145"/>
                    <a:pt x="2172" y="9902"/>
                    <a:pt x="6037" y="6037"/>
                  </a:cubicBezTo>
                  <a:cubicBezTo>
                    <a:pt x="9902" y="2172"/>
                    <a:pt x="15145" y="0"/>
                    <a:pt x="20611" y="0"/>
                  </a:cubicBezTo>
                  <a:close/>
                </a:path>
              </a:pathLst>
            </a:custGeom>
            <a:solidFill>
              <a:srgbClr val="FBD86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5407522" cy="3585002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670" y="622330"/>
            <a:ext cx="2646513" cy="1641473"/>
            <a:chOff x="0" y="0"/>
            <a:chExt cx="3528684" cy="21886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771866" y="311161"/>
              <a:ext cx="1984952" cy="1566307"/>
            </a:xfrm>
            <a:custGeom>
              <a:avLst/>
              <a:gdLst/>
              <a:ahLst/>
              <a:cxnLst/>
              <a:rect r="r" b="b" t="t" l="l"/>
              <a:pathLst>
                <a:path h="1566307" w="1984952">
                  <a:moveTo>
                    <a:pt x="0" y="0"/>
                  </a:moveTo>
                  <a:lnTo>
                    <a:pt x="1984952" y="0"/>
                  </a:lnTo>
                  <a:lnTo>
                    <a:pt x="1984952" y="1566308"/>
                  </a:lnTo>
                  <a:lnTo>
                    <a:pt x="0" y="156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68670" y="4322720"/>
            <a:ext cx="2646513" cy="1641473"/>
            <a:chOff x="0" y="0"/>
            <a:chExt cx="3528684" cy="218863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057907" y="312644"/>
              <a:ext cx="1412870" cy="1563342"/>
            </a:xfrm>
            <a:custGeom>
              <a:avLst/>
              <a:gdLst/>
              <a:ahLst/>
              <a:cxnLst/>
              <a:rect r="r" b="b" t="t" l="l"/>
              <a:pathLst>
                <a:path h="1563342" w="1412870">
                  <a:moveTo>
                    <a:pt x="0" y="0"/>
                  </a:moveTo>
                  <a:lnTo>
                    <a:pt x="1412870" y="0"/>
                  </a:lnTo>
                  <a:lnTo>
                    <a:pt x="1412870" y="1563342"/>
                  </a:lnTo>
                  <a:lnTo>
                    <a:pt x="0" y="15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568670" y="8023198"/>
            <a:ext cx="2646513" cy="1641473"/>
            <a:chOff x="0" y="0"/>
            <a:chExt cx="3528684" cy="218863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07003" y="120955"/>
              <a:ext cx="3314679" cy="1946720"/>
              <a:chOff x="0" y="0"/>
              <a:chExt cx="967293" cy="56809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655730" y="383864"/>
              <a:ext cx="2189065" cy="1420902"/>
            </a:xfrm>
            <a:custGeom>
              <a:avLst/>
              <a:gdLst/>
              <a:ahLst/>
              <a:cxnLst/>
              <a:rect r="r" b="b" t="t" l="l"/>
              <a:pathLst>
                <a:path h="1420902" w="2189065">
                  <a:moveTo>
                    <a:pt x="0" y="0"/>
                  </a:moveTo>
                  <a:lnTo>
                    <a:pt x="2189066" y="0"/>
                  </a:lnTo>
                  <a:lnTo>
                    <a:pt x="2189066" y="1420902"/>
                  </a:lnTo>
                  <a:lnTo>
                    <a:pt x="0" y="1420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568670" y="6172959"/>
            <a:ext cx="2646513" cy="1686222"/>
            <a:chOff x="0" y="0"/>
            <a:chExt cx="3528684" cy="224829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528684" cy="2188630"/>
              <a:chOff x="0" y="0"/>
              <a:chExt cx="1029744" cy="6386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29744" cy="638688"/>
              </a:xfrm>
              <a:custGeom>
                <a:avLst/>
                <a:gdLst/>
                <a:ahLst/>
                <a:cxnLst/>
                <a:rect r="r" b="b" t="t" l="l"/>
                <a:pathLst>
                  <a:path h="638688" w="1029744">
                    <a:moveTo>
                      <a:pt x="108237" y="0"/>
                    </a:moveTo>
                    <a:lnTo>
                      <a:pt x="921507" y="0"/>
                    </a:lnTo>
                    <a:cubicBezTo>
                      <a:pt x="981285" y="0"/>
                      <a:pt x="1029744" y="48459"/>
                      <a:pt x="1029744" y="108237"/>
                    </a:cubicBezTo>
                    <a:lnTo>
                      <a:pt x="1029744" y="530451"/>
                    </a:lnTo>
                    <a:cubicBezTo>
                      <a:pt x="1029744" y="590229"/>
                      <a:pt x="981285" y="638688"/>
                      <a:pt x="921507" y="638688"/>
                    </a:cubicBezTo>
                    <a:lnTo>
                      <a:pt x="108237" y="638688"/>
                    </a:lnTo>
                    <a:cubicBezTo>
                      <a:pt x="48459" y="638688"/>
                      <a:pt x="0" y="590229"/>
                      <a:pt x="0" y="530451"/>
                    </a:cubicBezTo>
                    <a:lnTo>
                      <a:pt x="0" y="108237"/>
                    </a:lnTo>
                    <a:cubicBezTo>
                      <a:pt x="0" y="48459"/>
                      <a:pt x="48459" y="0"/>
                      <a:pt x="108237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66675"/>
                <a:ext cx="1029744" cy="705363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92924" y="114622"/>
              <a:ext cx="3314679" cy="1946720"/>
              <a:chOff x="0" y="0"/>
              <a:chExt cx="967293" cy="56809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967293" cy="568094"/>
              </a:xfrm>
              <a:custGeom>
                <a:avLst/>
                <a:gdLst/>
                <a:ahLst/>
                <a:cxnLst/>
                <a:rect r="r" b="b" t="t" l="l"/>
                <a:pathLst>
                  <a:path h="568094" w="967293">
                    <a:moveTo>
                      <a:pt x="93426" y="0"/>
                    </a:moveTo>
                    <a:lnTo>
                      <a:pt x="873867" y="0"/>
                    </a:lnTo>
                    <a:cubicBezTo>
                      <a:pt x="898645" y="0"/>
                      <a:pt x="922409" y="9843"/>
                      <a:pt x="939929" y="27364"/>
                    </a:cubicBezTo>
                    <a:cubicBezTo>
                      <a:pt x="957450" y="44885"/>
                      <a:pt x="967293" y="68648"/>
                      <a:pt x="967293" y="93426"/>
                    </a:cubicBezTo>
                    <a:lnTo>
                      <a:pt x="967293" y="474668"/>
                    </a:lnTo>
                    <a:cubicBezTo>
                      <a:pt x="967293" y="499446"/>
                      <a:pt x="957450" y="523209"/>
                      <a:pt x="939929" y="540730"/>
                    </a:cubicBezTo>
                    <a:cubicBezTo>
                      <a:pt x="922409" y="558251"/>
                      <a:pt x="898645" y="568094"/>
                      <a:pt x="873867" y="568094"/>
                    </a:cubicBezTo>
                    <a:lnTo>
                      <a:pt x="93426" y="568094"/>
                    </a:lnTo>
                    <a:cubicBezTo>
                      <a:pt x="68648" y="568094"/>
                      <a:pt x="44885" y="558251"/>
                      <a:pt x="27364" y="540730"/>
                    </a:cubicBezTo>
                    <a:cubicBezTo>
                      <a:pt x="9843" y="523209"/>
                      <a:pt x="0" y="499446"/>
                      <a:pt x="0" y="474668"/>
                    </a:cubicBezTo>
                    <a:lnTo>
                      <a:pt x="0" y="93426"/>
                    </a:lnTo>
                    <a:cubicBezTo>
                      <a:pt x="0" y="68648"/>
                      <a:pt x="9843" y="44885"/>
                      <a:pt x="27364" y="27364"/>
                    </a:cubicBezTo>
                    <a:cubicBezTo>
                      <a:pt x="44885" y="9843"/>
                      <a:pt x="68648" y="0"/>
                      <a:pt x="93426" y="0"/>
                    </a:cubicBezTo>
                    <a:close/>
                  </a:path>
                </a:pathLst>
              </a:custGeom>
              <a:solidFill>
                <a:srgbClr val="BCBEFA"/>
              </a:solidFill>
              <a:ln w="38100" cap="rnd">
                <a:solidFill>
                  <a:srgbClr val="FFFFFF"/>
                </a:solidFill>
                <a:prstDash val="lgDash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66675"/>
                <a:ext cx="967293" cy="634769"/>
              </a:xfrm>
              <a:prstGeom prst="rect">
                <a:avLst/>
              </a:prstGeom>
            </p:spPr>
            <p:txBody>
              <a:bodyPr anchor="ctr" rtlCol="false" tIns="46656" lIns="46656" bIns="46656" rIns="46656"/>
              <a:lstStyle/>
              <a:p>
                <a:pPr algn="ctr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1173271">
              <a:off x="1057907" y="295243"/>
              <a:ext cx="1384713" cy="1772432"/>
            </a:xfrm>
            <a:custGeom>
              <a:avLst/>
              <a:gdLst/>
              <a:ahLst/>
              <a:cxnLst/>
              <a:rect r="r" b="b" t="t" l="l"/>
              <a:pathLst>
                <a:path h="1772432" w="1384713">
                  <a:moveTo>
                    <a:pt x="0" y="0"/>
                  </a:moveTo>
                  <a:lnTo>
                    <a:pt x="1384712" y="0"/>
                  </a:lnTo>
                  <a:lnTo>
                    <a:pt x="1384712" y="1772432"/>
                  </a:lnTo>
                  <a:lnTo>
                    <a:pt x="0" y="1772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068535" y="2727260"/>
            <a:ext cx="13403891" cy="6724279"/>
            <a:chOff x="0" y="0"/>
            <a:chExt cx="5215384" cy="26163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15384" cy="2616382"/>
            </a:xfrm>
            <a:custGeom>
              <a:avLst/>
              <a:gdLst/>
              <a:ahLst/>
              <a:cxnLst/>
              <a:rect r="r" b="b" t="t" l="l"/>
              <a:pathLst>
                <a:path h="2616382" w="5215384">
                  <a:moveTo>
                    <a:pt x="17328" y="0"/>
                  </a:moveTo>
                  <a:lnTo>
                    <a:pt x="5198056" y="0"/>
                  </a:lnTo>
                  <a:cubicBezTo>
                    <a:pt x="5207626" y="0"/>
                    <a:pt x="5215384" y="7758"/>
                    <a:pt x="5215384" y="17328"/>
                  </a:cubicBezTo>
                  <a:lnTo>
                    <a:pt x="5215384" y="2599054"/>
                  </a:lnTo>
                  <a:cubicBezTo>
                    <a:pt x="5215384" y="2608624"/>
                    <a:pt x="5207626" y="2616382"/>
                    <a:pt x="5198056" y="2616382"/>
                  </a:cubicBezTo>
                  <a:lnTo>
                    <a:pt x="17328" y="2616382"/>
                  </a:lnTo>
                  <a:cubicBezTo>
                    <a:pt x="12732" y="2616382"/>
                    <a:pt x="8325" y="2614556"/>
                    <a:pt x="5075" y="2611307"/>
                  </a:cubicBezTo>
                  <a:cubicBezTo>
                    <a:pt x="1826" y="2608057"/>
                    <a:pt x="0" y="2603650"/>
                    <a:pt x="0" y="2599054"/>
                  </a:cubicBezTo>
                  <a:lnTo>
                    <a:pt x="0" y="17328"/>
                  </a:lnTo>
                  <a:cubicBezTo>
                    <a:pt x="0" y="7758"/>
                    <a:pt x="7758" y="0"/>
                    <a:pt x="1732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9274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215384" cy="2683057"/>
            </a:xfrm>
            <a:prstGeom prst="rect">
              <a:avLst/>
            </a:prstGeom>
          </p:spPr>
          <p:txBody>
            <a:bodyPr anchor="ctr" rtlCol="false" tIns="46656" lIns="46656" bIns="46656" rIns="46656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821631" y="2263802"/>
            <a:ext cx="138976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4964146" y="3361687"/>
            <a:ext cx="11707383" cy="5622543"/>
          </a:xfrm>
          <a:custGeom>
            <a:avLst/>
            <a:gdLst/>
            <a:ahLst/>
            <a:cxnLst/>
            <a:rect r="r" b="b" t="t" l="l"/>
            <a:pathLst>
              <a:path h="5622543" w="11707383">
                <a:moveTo>
                  <a:pt x="0" y="0"/>
                </a:moveTo>
                <a:lnTo>
                  <a:pt x="11707383" y="0"/>
                </a:lnTo>
                <a:lnTo>
                  <a:pt x="11707383" y="5622543"/>
                </a:lnTo>
                <a:lnTo>
                  <a:pt x="0" y="56225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495030" y="1018578"/>
            <a:ext cx="12645616" cy="88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09"/>
              </a:lnSpc>
              <a:spcBef>
                <a:spcPct val="0"/>
              </a:spcBef>
            </a:pPr>
            <a:r>
              <a:rPr lang="en-US" sz="6099">
                <a:solidFill>
                  <a:srgbClr val="19274F"/>
                </a:solidFill>
                <a:latin typeface="Stinger Fit Bold"/>
              </a:rPr>
              <a:t>List of Questions &amp; Analytics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DAGEsCiNPys</dc:identifier>
  <dcterms:modified xsi:type="dcterms:W3CDTF">2011-08-01T06:04:30Z</dcterms:modified>
  <cp:revision>1</cp:revision>
  <dc:title>ENERGY TRACKING FRAMEWORK</dc:title>
</cp:coreProperties>
</file>