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03"/>
  </p:normalViewPr>
  <p:slideViewPr>
    <p:cSldViewPr snapToGrid="0">
      <p:cViewPr varScale="1">
        <p:scale>
          <a:sx n="108" d="100"/>
          <a:sy n="108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5DD1D-2D44-ACF8-39FB-E472D9CC2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749" y="1759974"/>
            <a:ext cx="8361229" cy="1086238"/>
          </a:xfrm>
        </p:spPr>
        <p:txBody>
          <a:bodyPr/>
          <a:lstStyle/>
          <a:p>
            <a:r>
              <a:rPr lang="en-US" altLang="zh-CN" sz="3600" dirty="0"/>
              <a:t>Analyzing Food</a:t>
            </a:r>
            <a:r>
              <a:rPr lang="zh-CN" altLang="en-US" sz="3600" dirty="0"/>
              <a:t> </a:t>
            </a:r>
            <a:r>
              <a:rPr lang="en-US" altLang="zh-CN" sz="3200" dirty="0"/>
              <a:t>Security Indicators: Clustering &amp; Forecasting</a:t>
            </a:r>
            <a:endParaRPr kumimoji="1" lang="zh-CN" altLang="en-US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EF3905-E86A-B58C-B8EE-5C42F9AE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5526" y="3429000"/>
            <a:ext cx="6831673" cy="853227"/>
          </a:xfrm>
        </p:spPr>
        <p:txBody>
          <a:bodyPr/>
          <a:lstStyle/>
          <a:p>
            <a:r>
              <a:rPr lang="en-US" altLang="zh-CN" dirty="0"/>
              <a:t>Classroom project using machine learning (</a:t>
            </a:r>
            <a:r>
              <a:rPr lang="en-US" altLang="zh-CN" dirty="0" err="1"/>
              <a:t>KMeans</a:t>
            </a:r>
            <a:r>
              <a:rPr lang="en-US" altLang="zh-CN" dirty="0"/>
              <a:t>, LSTM, CNN) to study FAO food security data.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94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7DC84-F7DA-6898-6249-B8AF1541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62BF3-D202-3203-84A6-5644FA03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use FAO’s </a:t>
            </a:r>
            <a:r>
              <a:rPr lang="en-US" altLang="zh-CN" b="1" dirty="0"/>
              <a:t>Suite of Food Security Indicators </a:t>
            </a:r>
            <a:r>
              <a:rPr lang="en-US" altLang="zh-CN" dirty="0"/>
              <a:t>to group countries and forecast trends.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Clustering:</a:t>
            </a:r>
            <a:r>
              <a:rPr lang="en-US" altLang="zh-CN" dirty="0"/>
              <a:t> Unsupervised </a:t>
            </a:r>
            <a:r>
              <a:rPr lang="en-US" altLang="zh-CN" dirty="0" err="1"/>
              <a:t>KMeans</a:t>
            </a:r>
            <a:r>
              <a:rPr lang="en-US" altLang="zh-CN" dirty="0"/>
              <a:t> groups countries with similar food security </a:t>
            </a:r>
            <a:r>
              <a:rPr lang="zh-CN" altLang="en-US" dirty="0"/>
              <a:t>   </a:t>
            </a:r>
            <a:r>
              <a:rPr lang="en-US" altLang="zh-CN" dirty="0"/>
              <a:t>profiles . </a:t>
            </a:r>
          </a:p>
          <a:p>
            <a:r>
              <a:rPr lang="en-US" altLang="zh-CN" b="1" dirty="0"/>
              <a:t>Forecasting: </a:t>
            </a:r>
            <a:r>
              <a:rPr lang="en-US" altLang="zh-CN" dirty="0"/>
              <a:t>LSTM and CNN models predict future values of key indicators (e.g., availability, access) using time-series data . </a:t>
            </a:r>
          </a:p>
          <a:p>
            <a:r>
              <a:rPr lang="en-US" altLang="zh-CN" b="1" dirty="0"/>
              <a:t>Goal:</a:t>
            </a:r>
            <a:r>
              <a:rPr lang="en-US" altLang="zh-CN" dirty="0"/>
              <a:t> Identify patterns and predict changes to help inform hunger relief efforts.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10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3B28F-3294-4DBE-3785-AC270EAF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6522C-F91A-0179-CC27-F10E6E6A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Ending hunger is a global priority (UN SDG2: end hunger by 2030) . Yet </a:t>
            </a:r>
            <a:r>
              <a:rPr lang="en-US" altLang="zh-CN" b="1" dirty="0"/>
              <a:t>790+ million people</a:t>
            </a:r>
            <a:r>
              <a:rPr lang="en-US" altLang="zh-CN" dirty="0"/>
              <a:t> still face hunger worldwide . </a:t>
            </a:r>
          </a:p>
          <a:p>
            <a:r>
              <a:rPr lang="en-US" altLang="zh-CN" dirty="0"/>
              <a:t>The FAO compiles food security metrics to track progress . Analyzing this data helps spot trends and target aid. </a:t>
            </a:r>
          </a:p>
          <a:p>
            <a:r>
              <a:rPr lang="en-US" altLang="zh-CN" dirty="0"/>
              <a:t>Data science (clustering &amp; forecasting) can reveal hidden patterns and anticipate future challenges. </a:t>
            </a:r>
          </a:p>
          <a:p>
            <a:r>
              <a:rPr lang="en-US" altLang="zh-CN" dirty="0"/>
              <a:t>Our work aims to support these efforts by summarizing indicator data and making short-term predictions.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59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7B2CE-3488-E2FF-EE49-D8668C97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Questions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F8657-F64E-1540-8EBD-41B0F4EB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Clustering: </a:t>
            </a:r>
            <a:r>
              <a:rPr lang="en-US" altLang="zh-CN" dirty="0"/>
              <a:t>Which countries have similar food security indicator profiles? How many distinct groups (clusters) emerge? </a:t>
            </a:r>
          </a:p>
          <a:p>
            <a:r>
              <a:rPr lang="en-US" altLang="zh-CN" dirty="0"/>
              <a:t>Forecasting: Can we accurately predict key indicators (like Food Consumption Score) for coming years?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Modeling:</a:t>
            </a:r>
            <a:r>
              <a:rPr lang="en-US" altLang="zh-CN" dirty="0"/>
              <a:t> How well do LSTM and CNN models perform on this data? Which model best captures trends? </a:t>
            </a:r>
          </a:p>
          <a:p>
            <a:r>
              <a:rPr lang="en-US" altLang="zh-CN" dirty="0"/>
              <a:t>Insights: What do cluster characteristics and forecasts tell us about global food security trends?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11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2A03A-4035-2931-04F2-3E16E968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AA062-693A-F05E-E89B-779A83476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We use FAOSTAT’s Suite of Food Security Indicators, a core set of global metrics on food security . The data covers many countries and multiple indicators across four dimensions (availability, access, utilization, stability). Key features include per-country values of factors like calorie supply, dietary scores, etc.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30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E5C7A-3B40-BB2E-C117-F86E3537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990"/>
          </a:xfrm>
        </p:spPr>
        <p:txBody>
          <a:bodyPr/>
          <a:lstStyle/>
          <a:p>
            <a:r>
              <a:rPr kumimoji="1" lang="en-US" altLang="zh-CN" dirty="0" err="1"/>
              <a:t>KMeans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4466DF8-9B92-E73B-0CF9-74EACA4CB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990" y="1410195"/>
            <a:ext cx="3532909" cy="28119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B7BED26-0715-51FC-07C0-4F39F29ECC88}"/>
              </a:ext>
            </a:extLst>
          </p:cNvPr>
          <p:cNvSpPr txBox="1"/>
          <p:nvPr/>
        </p:nvSpPr>
        <p:spPr>
          <a:xfrm>
            <a:off x="1905989" y="4559148"/>
            <a:ext cx="3532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PCA visualization confirms the 4-cluster structure. Clusters 0 and 2 are distinctly separated, while Clusters 1 and 3 exhibit partially overlapping boundaries, indicating some feature similarity.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096DA9-E6F2-A0D0-E621-D501F0733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98" y="576147"/>
            <a:ext cx="3989862" cy="31571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439320A-13B6-8C04-6937-44598968A774}"/>
              </a:ext>
            </a:extLst>
          </p:cNvPr>
          <p:cNvSpPr txBox="1"/>
          <p:nvPr/>
        </p:nvSpPr>
        <p:spPr>
          <a:xfrm>
            <a:off x="6399378" y="4134359"/>
            <a:ext cx="4378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This t-SNE visualization confirms that the 4 clusters identified by </a:t>
            </a:r>
            <a:r>
              <a:rPr kumimoji="1" lang="en-US" altLang="zh-CN" dirty="0" err="1"/>
              <a:t>KMeans</a:t>
            </a:r>
            <a:r>
              <a:rPr kumimoji="1" lang="en-US" altLang="zh-CN" dirty="0"/>
              <a:t> remain well-separated after dimensionality reduction. Clusters 0 and 3 exhibit clear distributions, while Cluster 1 shows "transitional" characteristics, and Cluster 2 indicates "outlier" traits. The cluster structure is reliable and interpretable.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73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08008-1C1D-CDF6-615E-58E23792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LSTM</a:t>
            </a:r>
            <a:endParaRPr kumimoji="1" lang="zh-CN" altLang="en-US" dirty="0"/>
          </a:p>
        </p:txBody>
      </p: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A928ED99-A592-A98A-2122-6F5C88D81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726" y="1303169"/>
            <a:ext cx="3970317" cy="2357048"/>
          </a:xfr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079727C5-FF3C-9DC8-C8EE-F6D5F6C20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86" y="3660217"/>
            <a:ext cx="3970317" cy="2357048"/>
          </a:xfrm>
          <a:prstGeom prst="rect">
            <a:avLst/>
          </a:prstGeom>
        </p:spPr>
      </p:pic>
      <p:pic>
        <p:nvPicPr>
          <p:cNvPr id="9" name="图片 8" descr="图表, 条形图&#10;&#10;描述已自动生成">
            <a:extLst>
              <a:ext uri="{FF2B5EF4-FFF2-40B4-BE49-F238E27FC236}">
                <a16:creationId xmlns:a16="http://schemas.microsoft.com/office/drawing/2014/main" id="{48C73225-7DED-D2E8-9EEA-390182D8A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043" y="2342408"/>
            <a:ext cx="3970316" cy="2357048"/>
          </a:xfrm>
          <a:prstGeom prst="rect">
            <a:avLst/>
          </a:prstGeom>
        </p:spPr>
      </p:pic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B6300162-D5DF-7C62-74F7-47DEA26E4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683" y="4272946"/>
            <a:ext cx="3970316" cy="2357048"/>
          </a:xfrm>
          <a:prstGeom prst="rect">
            <a:avLst/>
          </a:prstGeom>
        </p:spPr>
      </p:pic>
      <p:pic>
        <p:nvPicPr>
          <p:cNvPr id="13" name="图片 12" descr="图片包含 图形用户界面&#10;&#10;描述已自动生成">
            <a:extLst>
              <a:ext uri="{FF2B5EF4-FFF2-40B4-BE49-F238E27FC236}">
                <a16:creationId xmlns:a16="http://schemas.microsoft.com/office/drawing/2014/main" id="{B9C67D32-8DDF-6A73-4704-D845D046C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403" y="-17006"/>
            <a:ext cx="3970316" cy="235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4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CE4B9-2220-E5B7-B471-A2425FA2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endParaRPr kumimoji="1" lang="zh-CN" altLang="en-US" dirty="0"/>
          </a:p>
        </p:txBody>
      </p: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8E556BC6-6AAC-7319-DE57-4F055AF94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252" y="1327018"/>
            <a:ext cx="4277013" cy="2539124"/>
          </a:xfr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F496DE41-2ED3-7BEF-7FE1-F7E323D5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84" y="3866142"/>
            <a:ext cx="4308681" cy="2557924"/>
          </a:xfrm>
          <a:prstGeom prst="rect">
            <a:avLst/>
          </a:prstGeom>
        </p:spPr>
      </p:pic>
      <p:pic>
        <p:nvPicPr>
          <p:cNvPr id="9" name="图片 8" descr="图表&#10;&#10;低可信度描述已自动生成">
            <a:extLst>
              <a:ext uri="{FF2B5EF4-FFF2-40B4-BE49-F238E27FC236}">
                <a16:creationId xmlns:a16="http://schemas.microsoft.com/office/drawing/2014/main" id="{EB539F22-8D50-B01C-1303-F10ADDAB8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625" y="0"/>
            <a:ext cx="3746667" cy="2224275"/>
          </a:xfrm>
          <a:prstGeom prst="rect">
            <a:avLst/>
          </a:prstGeom>
        </p:spPr>
      </p:pic>
      <p:pic>
        <p:nvPicPr>
          <p:cNvPr id="11" name="图片 10" descr="图表, 条形图&#10;&#10;描述已自动生成">
            <a:extLst>
              <a:ext uri="{FF2B5EF4-FFF2-40B4-BE49-F238E27FC236}">
                <a16:creationId xmlns:a16="http://schemas.microsoft.com/office/drawing/2014/main" id="{6E4CA213-583B-C53D-8027-B7354E35C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319" y="2212994"/>
            <a:ext cx="3783973" cy="2246422"/>
          </a:xfrm>
          <a:prstGeom prst="rect">
            <a:avLst/>
          </a:prstGeom>
        </p:spPr>
      </p:pic>
      <p:pic>
        <p:nvPicPr>
          <p:cNvPr id="13" name="图片 12" descr="图片包含 图形用户界面&#10;&#10;描述已自动生成">
            <a:extLst>
              <a:ext uri="{FF2B5EF4-FFF2-40B4-BE49-F238E27FC236}">
                <a16:creationId xmlns:a16="http://schemas.microsoft.com/office/drawing/2014/main" id="{D8AE3B70-9802-23B0-A6A3-9E4AB1759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6182" y="4448134"/>
            <a:ext cx="3746665" cy="222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318DA-EC9C-CDD9-EE5E-5C168FA7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31DDA-CE72-7C64-4A4E-A3A717C7C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3797"/>
            <a:ext cx="9601200" cy="4133603"/>
          </a:xfrm>
        </p:spPr>
        <p:txBody>
          <a:bodyPr/>
          <a:lstStyle/>
          <a:p>
            <a:r>
              <a:rPr lang="en-US" altLang="zh-CN" dirty="0"/>
              <a:t>We successfully clustered countries based on food security indicators and forecasted their future indicator values using LSTM and CNN. </a:t>
            </a:r>
          </a:p>
          <a:p>
            <a:r>
              <a:rPr lang="en-US" altLang="zh-CN" dirty="0"/>
              <a:t>Clustering highlighted groups of countries with similar food security profiles, aiding comparative analysis. Forecast models captured trends in key metrics.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320758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剪切</Template>
  <TotalTime>20</TotalTime>
  <Words>436</Words>
  <Application>Microsoft Macintosh PowerPoint</Application>
  <PresentationFormat>宽屏</PresentationFormat>
  <Paragraphs>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Franklin Gothic Book</vt:lpstr>
      <vt:lpstr>剪切</vt:lpstr>
      <vt:lpstr>Analyzing Food Security Indicators: Clustering &amp; Forecasting</vt:lpstr>
      <vt:lpstr>Abstract</vt:lpstr>
      <vt:lpstr>Motivation </vt:lpstr>
      <vt:lpstr>Research Questions</vt:lpstr>
      <vt:lpstr>Dataset</vt:lpstr>
      <vt:lpstr>KMeans</vt:lpstr>
      <vt:lpstr>LSTM</vt:lpstr>
      <vt:lpstr>CNN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凯潇 段</dc:creator>
  <cp:lastModifiedBy>凯潇 段</cp:lastModifiedBy>
  <cp:revision>1</cp:revision>
  <dcterms:created xsi:type="dcterms:W3CDTF">2025-05-29T15:19:04Z</dcterms:created>
  <dcterms:modified xsi:type="dcterms:W3CDTF">2025-05-29T15:39:33Z</dcterms:modified>
</cp:coreProperties>
</file>