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84" r:id="rId14"/>
    <p:sldId id="308" r:id="rId15"/>
    <p:sldId id="273" r:id="rId16"/>
    <p:sldId id="277" r:id="rId17"/>
    <p:sldId id="278" r:id="rId18"/>
    <p:sldId id="276" r:id="rId19"/>
    <p:sldId id="279" r:id="rId20"/>
    <p:sldId id="280" r:id="rId21"/>
    <p:sldId id="281" r:id="rId22"/>
    <p:sldId id="282" r:id="rId23"/>
    <p:sldId id="274" r:id="rId24"/>
    <p:sldId id="290" r:id="rId25"/>
    <p:sldId id="291" r:id="rId26"/>
    <p:sldId id="285" r:id="rId27"/>
    <p:sldId id="275" r:id="rId28"/>
    <p:sldId id="286" r:id="rId29"/>
    <p:sldId id="283" r:id="rId30"/>
    <p:sldId id="289" r:id="rId31"/>
    <p:sldId id="288" r:id="rId32"/>
    <p:sldId id="287" r:id="rId33"/>
    <p:sldId id="292" r:id="rId34"/>
    <p:sldId id="293" r:id="rId35"/>
    <p:sldId id="294" r:id="rId36"/>
    <p:sldId id="301" r:id="rId37"/>
    <p:sldId id="297" r:id="rId38"/>
    <p:sldId id="30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7" d="100"/>
          <a:sy n="87" d="100"/>
        </p:scale>
        <p:origin x="126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389865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183174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203259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372843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133693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2067298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74213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68009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183483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369691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7F43E55-DA14-4C13-8726-5CAB6CAF845D}" type="datetimeFigureOut">
              <a:rPr lang="zh-CN" altLang="en-US" smtClean="0"/>
              <a:t>2019/12/26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334091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43E55-DA14-4C13-8726-5CAB6CAF845D}" type="datetimeFigureOut">
              <a:rPr lang="zh-CN" altLang="en-US" smtClean="0"/>
              <a:t>2019/12/26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E30D4-7F80-4403-BA84-66DDCD91AF4B}" type="slidenum">
              <a:rPr lang="zh-CN" altLang="en-US" smtClean="0"/>
              <a:t>‹#›</a:t>
            </a:fld>
            <a:endParaRPr lang="zh-CN" altLang="en-US"/>
          </a:p>
        </p:txBody>
      </p:sp>
    </p:spTree>
    <p:extLst>
      <p:ext uri="{BB962C8B-B14F-4D97-AF65-F5344CB8AC3E}">
        <p14:creationId xmlns:p14="http://schemas.microsoft.com/office/powerpoint/2010/main" val="29193085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78BEF-0EE4-4EE9-8BB5-BE9B5F573BAF}"/>
              </a:ext>
            </a:extLst>
          </p:cNvPr>
          <p:cNvSpPr>
            <a:spLocks noGrp="1"/>
          </p:cNvSpPr>
          <p:nvPr>
            <p:ph type="ctrTitle"/>
          </p:nvPr>
        </p:nvSpPr>
        <p:spPr/>
        <p:txBody>
          <a:bodyPr/>
          <a:lstStyle/>
          <a:p>
            <a:r>
              <a:rPr lang="zh-CN" altLang="en-US" dirty="0"/>
              <a:t>微观经济学（甲）</a:t>
            </a:r>
            <a:r>
              <a:rPr lang="en-US" altLang="zh-CN" dirty="0"/>
              <a:t/>
            </a:r>
            <a:br>
              <a:rPr lang="en-US" altLang="zh-CN" dirty="0"/>
            </a:br>
            <a:r>
              <a:rPr lang="zh-CN" altLang="en-US" dirty="0"/>
              <a:t>第一讲 导论</a:t>
            </a:r>
          </a:p>
        </p:txBody>
      </p:sp>
      <p:sp>
        <p:nvSpPr>
          <p:cNvPr id="3" name="副标题 2">
            <a:extLst>
              <a:ext uri="{FF2B5EF4-FFF2-40B4-BE49-F238E27FC236}">
                <a16:creationId xmlns:a16="http://schemas.microsoft.com/office/drawing/2014/main" id="{55FFB12A-515B-4C85-B3E7-198804D576E3}"/>
              </a:ext>
            </a:extLst>
          </p:cNvPr>
          <p:cNvSpPr>
            <a:spLocks noGrp="1"/>
          </p:cNvSpPr>
          <p:nvPr>
            <p:ph type="subTitle" idx="1"/>
          </p:nvPr>
        </p:nvSpPr>
        <p:spPr/>
        <p:txBody>
          <a:bodyPr/>
          <a:lstStyle/>
          <a:p>
            <a:r>
              <a:rPr lang="zh-CN" altLang="en-US" dirty="0"/>
              <a:t>余一帆</a:t>
            </a:r>
            <a:endParaRPr lang="en-US" altLang="zh-CN" dirty="0"/>
          </a:p>
          <a:p>
            <a:r>
              <a:rPr lang="en-US" altLang="zh-CN" dirty="0"/>
              <a:t>2019.9.12</a:t>
            </a:r>
          </a:p>
        </p:txBody>
      </p:sp>
    </p:spTree>
    <p:extLst>
      <p:ext uri="{BB962C8B-B14F-4D97-AF65-F5344CB8AC3E}">
        <p14:creationId xmlns:p14="http://schemas.microsoft.com/office/powerpoint/2010/main" val="324894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076ED-BBE1-4B0A-9E2D-B84707448356}"/>
              </a:ext>
            </a:extLst>
          </p:cNvPr>
          <p:cNvSpPr>
            <a:spLocks noGrp="1"/>
          </p:cNvSpPr>
          <p:nvPr>
            <p:ph type="title"/>
          </p:nvPr>
        </p:nvSpPr>
        <p:spPr/>
        <p:txBody>
          <a:bodyPr/>
          <a:lstStyle/>
          <a:p>
            <a:r>
              <a:rPr lang="zh-CN" altLang="en-US" dirty="0"/>
              <a:t>理性假设</a:t>
            </a:r>
          </a:p>
        </p:txBody>
      </p:sp>
      <p:sp>
        <p:nvSpPr>
          <p:cNvPr id="3" name="内容占位符 2">
            <a:extLst>
              <a:ext uri="{FF2B5EF4-FFF2-40B4-BE49-F238E27FC236}">
                <a16:creationId xmlns:a16="http://schemas.microsoft.com/office/drawing/2014/main" id="{4925E6FE-C382-4E13-9093-290154563739}"/>
              </a:ext>
            </a:extLst>
          </p:cNvPr>
          <p:cNvSpPr>
            <a:spLocks noGrp="1"/>
          </p:cNvSpPr>
          <p:nvPr>
            <p:ph idx="1"/>
          </p:nvPr>
        </p:nvSpPr>
        <p:spPr/>
        <p:txBody>
          <a:bodyPr/>
          <a:lstStyle/>
          <a:p>
            <a:r>
              <a:rPr lang="zh-CN" altLang="en-US" sz="3200" dirty="0"/>
              <a:t>理性假设</a:t>
            </a:r>
            <a:endParaRPr lang="en-US" altLang="zh-CN" sz="3200" dirty="0"/>
          </a:p>
          <a:p>
            <a:pPr lvl="1">
              <a:spcBef>
                <a:spcPct val="0"/>
              </a:spcBef>
            </a:pPr>
            <a:r>
              <a:rPr lang="zh-CN" altLang="en-US" sz="2800" dirty="0"/>
              <a:t>理性</a:t>
            </a:r>
            <a:r>
              <a:rPr lang="en-US" altLang="zh-CN" sz="2800" dirty="0"/>
              <a:t>——</a:t>
            </a:r>
            <a:r>
              <a:rPr lang="zh-CN" altLang="en-US" sz="2800" dirty="0"/>
              <a:t>个体在决策时会收集和利用各种有用的信息，对各种备选方案进行权衡比较，从中选择一个最有利的方案</a:t>
            </a:r>
            <a:endParaRPr lang="en-US" altLang="zh-CN" sz="2800" dirty="0"/>
          </a:p>
          <a:p>
            <a:pPr lvl="1">
              <a:spcBef>
                <a:spcPct val="0"/>
              </a:spcBef>
            </a:pPr>
            <a:r>
              <a:rPr lang="zh-CN" altLang="en-US" sz="2800" dirty="0"/>
              <a:t>理性的人在决策时了解约束条件和要实现的目标</a:t>
            </a:r>
            <a:endParaRPr lang="en-US" altLang="zh-CN" sz="2800" dirty="0"/>
          </a:p>
          <a:p>
            <a:pPr lvl="1">
              <a:spcBef>
                <a:spcPct val="0"/>
              </a:spcBef>
            </a:pPr>
            <a:r>
              <a:rPr lang="zh-CN" altLang="en-US" sz="2800" dirty="0"/>
              <a:t>理性共识</a:t>
            </a:r>
            <a:r>
              <a:rPr lang="en-US" altLang="zh-CN" sz="2800" dirty="0"/>
              <a:t>——</a:t>
            </a:r>
            <a:r>
              <a:rPr lang="zh-CN" altLang="en-US" sz="2800" dirty="0"/>
              <a:t>互相相信对方是理性的；更为严格和苛刻</a:t>
            </a:r>
            <a:endParaRPr lang="en-US" altLang="zh-CN" sz="2800" dirty="0"/>
          </a:p>
          <a:p>
            <a:pPr marL="0" indent="0">
              <a:buNone/>
            </a:pPr>
            <a:endParaRPr lang="zh-CN" altLang="en-US" dirty="0"/>
          </a:p>
        </p:txBody>
      </p:sp>
    </p:spTree>
    <p:extLst>
      <p:ext uri="{BB962C8B-B14F-4D97-AF65-F5344CB8AC3E}">
        <p14:creationId xmlns:p14="http://schemas.microsoft.com/office/powerpoint/2010/main" val="45079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BFE7C-6EE7-48A8-B66E-48A1C5387A58}"/>
              </a:ext>
            </a:extLst>
          </p:cNvPr>
          <p:cNvSpPr>
            <a:spLocks noGrp="1"/>
          </p:cNvSpPr>
          <p:nvPr>
            <p:ph type="title"/>
          </p:nvPr>
        </p:nvSpPr>
        <p:spPr/>
        <p:txBody>
          <a:bodyPr/>
          <a:lstStyle/>
          <a:p>
            <a:r>
              <a:rPr lang="zh-CN" altLang="en-US" dirty="0"/>
              <a:t>自利假设</a:t>
            </a:r>
          </a:p>
        </p:txBody>
      </p:sp>
      <p:sp>
        <p:nvSpPr>
          <p:cNvPr id="3" name="内容占位符 2">
            <a:extLst>
              <a:ext uri="{FF2B5EF4-FFF2-40B4-BE49-F238E27FC236}">
                <a16:creationId xmlns:a16="http://schemas.microsoft.com/office/drawing/2014/main" id="{79B14F69-1A16-4C89-AFC8-6613B60745D9}"/>
              </a:ext>
            </a:extLst>
          </p:cNvPr>
          <p:cNvSpPr>
            <a:spLocks noGrp="1"/>
          </p:cNvSpPr>
          <p:nvPr>
            <p:ph idx="1"/>
          </p:nvPr>
        </p:nvSpPr>
        <p:spPr/>
        <p:txBody>
          <a:bodyPr/>
          <a:lstStyle/>
          <a:p>
            <a:pPr>
              <a:spcBef>
                <a:spcPct val="40000"/>
              </a:spcBef>
            </a:pPr>
            <a:r>
              <a:rPr lang="zh-CN" altLang="en-US" sz="3200" dirty="0"/>
              <a:t>自利假设</a:t>
            </a:r>
          </a:p>
          <a:p>
            <a:pPr lvl="1">
              <a:spcBef>
                <a:spcPct val="40000"/>
              </a:spcBef>
            </a:pPr>
            <a:r>
              <a:rPr lang="zh-CN" altLang="en-US" sz="2800" dirty="0"/>
              <a:t>个体在决策时会追求实现自身利益最大化</a:t>
            </a:r>
          </a:p>
          <a:p>
            <a:pPr lvl="1">
              <a:spcBef>
                <a:spcPct val="40000"/>
              </a:spcBef>
            </a:pPr>
            <a:r>
              <a:rPr lang="zh-CN" altLang="en-US" sz="2800" dirty="0"/>
              <a:t>亚当</a:t>
            </a:r>
            <a:r>
              <a:rPr lang="en-US" altLang="zh-CN" sz="2800" dirty="0"/>
              <a:t>·</a:t>
            </a:r>
            <a:r>
              <a:rPr lang="zh-CN" altLang="en-US" sz="2800" dirty="0"/>
              <a:t>斯密的“看不见的手” ：个体对自身利益的追求会导致社会利益实现</a:t>
            </a:r>
          </a:p>
          <a:p>
            <a:pPr lvl="1">
              <a:spcBef>
                <a:spcPct val="40000"/>
              </a:spcBef>
            </a:pPr>
            <a:r>
              <a:rPr lang="zh-CN" altLang="en-US" sz="2800" dirty="0"/>
              <a:t>经济学理论对理性假设的依赖远大于自利</a:t>
            </a:r>
          </a:p>
          <a:p>
            <a:pPr lvl="1">
              <a:spcBef>
                <a:spcPct val="40000"/>
              </a:spcBef>
            </a:pPr>
            <a:r>
              <a:rPr lang="zh-CN" altLang="en-US" sz="2800" dirty="0"/>
              <a:t>也可以用理性假设来分析利他主义</a:t>
            </a:r>
          </a:p>
          <a:p>
            <a:endParaRPr lang="zh-CN" altLang="en-US" dirty="0"/>
          </a:p>
        </p:txBody>
      </p:sp>
    </p:spTree>
    <p:extLst>
      <p:ext uri="{BB962C8B-B14F-4D97-AF65-F5344CB8AC3E}">
        <p14:creationId xmlns:p14="http://schemas.microsoft.com/office/powerpoint/2010/main" val="138762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4DFC0-FC02-457E-8BCF-7CE601621EC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D1589E0-2F83-4712-9E57-18299CEED1F2}"/>
              </a:ext>
            </a:extLst>
          </p:cNvPr>
          <p:cNvSpPr>
            <a:spLocks noGrp="1"/>
          </p:cNvSpPr>
          <p:nvPr>
            <p:ph idx="1"/>
          </p:nvPr>
        </p:nvSpPr>
        <p:spPr/>
        <p:txBody>
          <a:bodyPr/>
          <a:lstStyle/>
          <a:p>
            <a:r>
              <a:rPr lang="zh-CN" altLang="en-US" dirty="0"/>
              <a:t>亚当</a:t>
            </a:r>
            <a:r>
              <a:rPr lang="en-US" altLang="zh-CN" dirty="0"/>
              <a:t>·</a:t>
            </a:r>
            <a:r>
              <a:rPr lang="zh-CN" altLang="en-US" dirty="0"/>
              <a:t>斯密（</a:t>
            </a:r>
            <a:r>
              <a:rPr lang="en-US" altLang="zh-CN" dirty="0"/>
              <a:t>Adam Smith</a:t>
            </a:r>
            <a:r>
              <a:rPr lang="zh-CN" altLang="en-US" dirty="0"/>
              <a:t>）在 </a:t>
            </a:r>
            <a:r>
              <a:rPr lang="en-US" altLang="zh-CN" dirty="0"/>
              <a:t>1776 </a:t>
            </a:r>
            <a:r>
              <a:rPr lang="zh-CN" altLang="en-US" dirty="0"/>
              <a:t>年的著作</a:t>
            </a:r>
            <a:r>
              <a:rPr lang="en-US" altLang="zh-CN" dirty="0"/>
              <a:t>《</a:t>
            </a:r>
            <a:r>
              <a:rPr lang="zh-CN" altLang="en-US" dirty="0"/>
              <a:t>国民财富的性质和原因研究</a:t>
            </a:r>
            <a:r>
              <a:rPr lang="en-US" altLang="zh-CN" dirty="0"/>
              <a:t>》</a:t>
            </a:r>
            <a:r>
              <a:rPr lang="zh-CN" altLang="en-US" dirty="0"/>
              <a:t>中提出了经济学中最有名的观察结果：</a:t>
            </a:r>
            <a:endParaRPr lang="en-US" altLang="zh-CN" dirty="0"/>
          </a:p>
          <a:p>
            <a:endParaRPr lang="en-US" altLang="zh-CN" dirty="0"/>
          </a:p>
          <a:p>
            <a:pPr marL="400050" lvl="1" indent="0">
              <a:buNone/>
            </a:pPr>
            <a:r>
              <a:rPr lang="zh-CN" altLang="en-US" dirty="0"/>
              <a:t>“</a:t>
            </a:r>
            <a:r>
              <a:rPr lang="en-US" altLang="zh-CN" dirty="0"/>
              <a:t>…</a:t>
            </a:r>
            <a:r>
              <a:rPr lang="zh-CN" altLang="en-US" dirty="0"/>
              <a:t>我们所需的食物不是出自屠户、酿酒师、面包师的恩惠，而仅仅是出自他们自己利益的打算，我们不说唤起他们的利他心的话，而说唤起他们的利己心的话。我们不向他们说我们必需，只说对他们有利。”</a:t>
            </a:r>
            <a:endParaRPr lang="en-US" altLang="zh-CN" dirty="0"/>
          </a:p>
          <a:p>
            <a:endParaRPr lang="zh-CN" altLang="en-US" dirty="0"/>
          </a:p>
        </p:txBody>
      </p:sp>
    </p:spTree>
    <p:extLst>
      <p:ext uri="{BB962C8B-B14F-4D97-AF65-F5344CB8AC3E}">
        <p14:creationId xmlns:p14="http://schemas.microsoft.com/office/powerpoint/2010/main" val="97956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DB711-06B7-49D1-94BD-C882CBBAE378}"/>
              </a:ext>
            </a:extLst>
          </p:cNvPr>
          <p:cNvSpPr>
            <a:spLocks noGrp="1"/>
          </p:cNvSpPr>
          <p:nvPr>
            <p:ph type="title"/>
          </p:nvPr>
        </p:nvSpPr>
        <p:spPr/>
        <p:txBody>
          <a:bodyPr/>
          <a:lstStyle/>
          <a:p>
            <a:r>
              <a:rPr lang="zh-CN" altLang="en-US" dirty="0"/>
              <a:t>“看不见的手”</a:t>
            </a:r>
          </a:p>
        </p:txBody>
      </p:sp>
      <p:sp>
        <p:nvSpPr>
          <p:cNvPr id="3" name="内容占位符 2">
            <a:extLst>
              <a:ext uri="{FF2B5EF4-FFF2-40B4-BE49-F238E27FC236}">
                <a16:creationId xmlns:a16="http://schemas.microsoft.com/office/drawing/2014/main" id="{30B258B9-597F-439B-ADF8-CC52C35501E2}"/>
              </a:ext>
            </a:extLst>
          </p:cNvPr>
          <p:cNvSpPr>
            <a:spLocks noGrp="1"/>
          </p:cNvSpPr>
          <p:nvPr>
            <p:ph idx="1"/>
          </p:nvPr>
        </p:nvSpPr>
        <p:spPr/>
        <p:txBody>
          <a:bodyPr/>
          <a:lstStyle/>
          <a:p>
            <a:r>
              <a:rPr lang="zh-CN" altLang="en-US" dirty="0"/>
              <a:t>亚当</a:t>
            </a:r>
            <a:r>
              <a:rPr lang="en-US" altLang="zh-CN" dirty="0"/>
              <a:t>·</a:t>
            </a:r>
            <a:r>
              <a:rPr lang="zh-CN" altLang="en-US" dirty="0"/>
              <a:t>斯密</a:t>
            </a:r>
            <a:r>
              <a:rPr lang="en-US" altLang="zh-CN" dirty="0"/>
              <a:t> </a:t>
            </a:r>
            <a:r>
              <a:rPr lang="zh-CN" altLang="en-US" dirty="0"/>
              <a:t>“</a:t>
            </a:r>
            <a:r>
              <a:rPr lang="en-US" altLang="zh-CN" i="1" dirty="0"/>
              <a:t>An Invisible Hand</a:t>
            </a:r>
            <a:r>
              <a:rPr lang="en-US" altLang="zh-CN" dirty="0"/>
              <a:t>”</a:t>
            </a:r>
            <a:r>
              <a:rPr lang="zh-CN" altLang="en-US" dirty="0"/>
              <a:t> </a:t>
            </a:r>
            <a:endParaRPr lang="en-US" altLang="zh-CN" dirty="0"/>
          </a:p>
          <a:p>
            <a:pPr lvl="1"/>
            <a:r>
              <a:rPr lang="zh-CN" altLang="en-US" dirty="0"/>
              <a:t>每个人的利己心会促使最大的社会福利。</a:t>
            </a:r>
            <a:endParaRPr lang="en-US" altLang="zh-CN" dirty="0"/>
          </a:p>
          <a:p>
            <a:pPr marL="0" indent="0">
              <a:buNone/>
            </a:pPr>
            <a:r>
              <a:rPr lang="zh-CN" altLang="en-US" dirty="0"/>
              <a:t>“</a:t>
            </a:r>
            <a:r>
              <a:rPr lang="en-US" altLang="zh-CN" dirty="0"/>
              <a:t>…</a:t>
            </a:r>
            <a:r>
              <a:rPr lang="zh-CN" altLang="en-US" dirty="0"/>
              <a:t>（每个人）受着一只</a:t>
            </a:r>
            <a:r>
              <a:rPr lang="zh-CN" altLang="en-US" dirty="0">
                <a:solidFill>
                  <a:srgbClr val="FF6600"/>
                </a:solidFill>
              </a:rPr>
              <a:t>看不见的手</a:t>
            </a:r>
            <a:r>
              <a:rPr lang="zh-CN" altLang="en-US" dirty="0"/>
              <a:t>的引导，去尽力达到一个并非他本意想要达到的目的。并非其本意对社会来说不一定是坏事。他追求自己的利益，往往能使他比在真正出于本意的情况下更有效地促进社会的利益。”</a:t>
            </a:r>
          </a:p>
          <a:p>
            <a:endParaRPr lang="zh-CN" altLang="en-US" dirty="0"/>
          </a:p>
        </p:txBody>
      </p:sp>
    </p:spTree>
    <p:extLst>
      <p:ext uri="{BB962C8B-B14F-4D97-AF65-F5344CB8AC3E}">
        <p14:creationId xmlns:p14="http://schemas.microsoft.com/office/powerpoint/2010/main" val="393648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2062B-8A77-4251-A5B7-A5B355D9D33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72B636F-01C8-468B-9B01-C449A2223875}"/>
              </a:ext>
            </a:extLst>
          </p:cNvPr>
          <p:cNvSpPr>
            <a:spLocks noGrp="1"/>
          </p:cNvSpPr>
          <p:nvPr>
            <p:ph idx="1"/>
          </p:nvPr>
        </p:nvSpPr>
        <p:spPr/>
        <p:txBody>
          <a:bodyPr>
            <a:normAutofit fontScale="92500" lnSpcReduction="10000"/>
          </a:bodyPr>
          <a:lstStyle/>
          <a:p>
            <a:r>
              <a:rPr lang="zh-CN" altLang="en-US" dirty="0"/>
              <a:t>亚当</a:t>
            </a:r>
            <a:r>
              <a:rPr lang="en-US" altLang="zh-CN" dirty="0"/>
              <a:t>·</a:t>
            </a:r>
            <a:r>
              <a:rPr lang="zh-CN" altLang="en-US" dirty="0"/>
              <a:t>斯密（</a:t>
            </a:r>
            <a:r>
              <a:rPr lang="en-US" altLang="zh-CN" dirty="0"/>
              <a:t>1723-1790)</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a:t>
            </a:r>
            <a:r>
              <a:rPr lang="zh-CN" altLang="en-US" dirty="0"/>
              <a:t>道德情操论</a:t>
            </a:r>
            <a:r>
              <a:rPr lang="en-US" altLang="zh-CN" dirty="0"/>
              <a:t>》 </a:t>
            </a:r>
            <a:r>
              <a:rPr lang="zh-CN" altLang="en-US" dirty="0"/>
              <a:t>（</a:t>
            </a:r>
            <a:r>
              <a:rPr lang="en-US" altLang="zh-CN" dirty="0"/>
              <a:t>1759</a:t>
            </a:r>
            <a:r>
              <a:rPr lang="zh-CN" altLang="en-US" dirty="0"/>
              <a:t>）</a:t>
            </a:r>
            <a:endParaRPr lang="en-US" altLang="zh-CN" dirty="0"/>
          </a:p>
          <a:p>
            <a:r>
              <a:rPr lang="en-US" altLang="zh-CN" dirty="0"/>
              <a:t>《</a:t>
            </a:r>
            <a:r>
              <a:rPr lang="zh-CN" altLang="en-US" dirty="0"/>
              <a:t>国富论</a:t>
            </a:r>
            <a:r>
              <a:rPr lang="en-US" altLang="zh-CN" dirty="0"/>
              <a:t>》</a:t>
            </a:r>
            <a:r>
              <a:rPr lang="zh-CN" altLang="en-US" dirty="0"/>
              <a:t>（</a:t>
            </a:r>
            <a:r>
              <a:rPr lang="en-US" altLang="zh-CN" dirty="0"/>
              <a:t>1776</a:t>
            </a:r>
            <a:r>
              <a:rPr lang="zh-CN" altLang="en-US" dirty="0"/>
              <a:t>）</a:t>
            </a:r>
            <a:endParaRPr lang="en-US" altLang="zh-CN" dirty="0"/>
          </a:p>
          <a:p>
            <a:pPr lvl="1"/>
            <a:r>
              <a:rPr lang="zh-CN" altLang="en-US" dirty="0"/>
              <a:t>第一本阐述欧洲工商业发展历史的著作</a:t>
            </a:r>
            <a:endParaRPr lang="en-US" altLang="zh-CN" dirty="0"/>
          </a:p>
          <a:p>
            <a:pPr lvl="1"/>
            <a:r>
              <a:rPr lang="zh-CN" altLang="en-US" dirty="0"/>
              <a:t>提出了经济自由主义的理论基础</a:t>
            </a:r>
          </a:p>
          <a:p>
            <a:endParaRPr lang="zh-CN" altLang="en-US" dirty="0"/>
          </a:p>
        </p:txBody>
      </p:sp>
      <p:pic>
        <p:nvPicPr>
          <p:cNvPr id="4" name="图片 3">
            <a:extLst>
              <a:ext uri="{FF2B5EF4-FFF2-40B4-BE49-F238E27FC236}">
                <a16:creationId xmlns:a16="http://schemas.microsoft.com/office/drawing/2014/main" id="{E3CD722C-6AE8-4EA7-9877-E9AA0D507955}"/>
              </a:ext>
            </a:extLst>
          </p:cNvPr>
          <p:cNvPicPr>
            <a:picLocks noChangeAspect="1"/>
          </p:cNvPicPr>
          <p:nvPr/>
        </p:nvPicPr>
        <p:blipFill>
          <a:blip r:embed="rId2"/>
          <a:stretch>
            <a:fillRect/>
          </a:stretch>
        </p:blipFill>
        <p:spPr>
          <a:xfrm>
            <a:off x="2349902" y="2253552"/>
            <a:ext cx="3878362" cy="2177197"/>
          </a:xfrm>
          <a:prstGeom prst="rect">
            <a:avLst/>
          </a:prstGeom>
        </p:spPr>
      </p:pic>
    </p:spTree>
    <p:extLst>
      <p:ext uri="{BB962C8B-B14F-4D97-AF65-F5344CB8AC3E}">
        <p14:creationId xmlns:p14="http://schemas.microsoft.com/office/powerpoint/2010/main" val="330537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D509E-91E9-4D7B-BB89-49DC9F3178DE}"/>
              </a:ext>
            </a:extLst>
          </p:cNvPr>
          <p:cNvSpPr>
            <a:spLocks noGrp="1"/>
          </p:cNvSpPr>
          <p:nvPr>
            <p:ph type="title"/>
          </p:nvPr>
        </p:nvSpPr>
        <p:spPr/>
        <p:txBody>
          <a:bodyPr/>
          <a:lstStyle/>
          <a:p>
            <a:r>
              <a:rPr lang="zh-CN" altLang="zh-CN" dirty="0"/>
              <a:t>最优化</a:t>
            </a:r>
            <a:endParaRPr lang="zh-CN" altLang="en-US" dirty="0"/>
          </a:p>
        </p:txBody>
      </p:sp>
      <p:sp>
        <p:nvSpPr>
          <p:cNvPr id="3" name="内容占位符 2">
            <a:extLst>
              <a:ext uri="{FF2B5EF4-FFF2-40B4-BE49-F238E27FC236}">
                <a16:creationId xmlns:a16="http://schemas.microsoft.com/office/drawing/2014/main" id="{F38B9611-AD56-4291-8C69-C64A5BC5E71E}"/>
              </a:ext>
            </a:extLst>
          </p:cNvPr>
          <p:cNvSpPr>
            <a:spLocks noGrp="1"/>
          </p:cNvSpPr>
          <p:nvPr>
            <p:ph idx="1"/>
          </p:nvPr>
        </p:nvSpPr>
        <p:spPr/>
        <p:txBody>
          <a:bodyPr/>
          <a:lstStyle/>
          <a:p>
            <a:r>
              <a:rPr lang="zh-CN" altLang="en-US" sz="3200" dirty="0"/>
              <a:t>取舍（</a:t>
            </a:r>
            <a:r>
              <a:rPr lang="en-US" altLang="zh-CN" sz="3200" dirty="0"/>
              <a:t>trade-offs</a:t>
            </a:r>
            <a:r>
              <a:rPr lang="zh-CN" altLang="en-US" sz="3200" dirty="0"/>
              <a:t>）</a:t>
            </a:r>
            <a:endParaRPr lang="en-US" altLang="zh-CN" sz="3200" dirty="0"/>
          </a:p>
          <a:p>
            <a:pPr lvl="1"/>
            <a:r>
              <a:rPr lang="zh-CN" altLang="en-US" sz="2800" dirty="0"/>
              <a:t>为了获取某些利益就必须放弃别的利益</a:t>
            </a:r>
            <a:endParaRPr lang="en-US" altLang="zh-CN" sz="2800" dirty="0"/>
          </a:p>
          <a:p>
            <a:pPr lvl="1"/>
            <a:r>
              <a:rPr lang="zh-CN" altLang="en-US" sz="2800" dirty="0"/>
              <a:t>有舍才有得</a:t>
            </a:r>
            <a:endParaRPr lang="en-US" altLang="zh-CN" sz="2800" dirty="0"/>
          </a:p>
          <a:p>
            <a:r>
              <a:rPr lang="zh-CN" altLang="en-US" sz="3200" dirty="0"/>
              <a:t>预算约束（</a:t>
            </a:r>
            <a:r>
              <a:rPr lang="en-US" altLang="zh-CN" sz="3200" dirty="0"/>
              <a:t>budget constraints</a:t>
            </a:r>
            <a:r>
              <a:rPr lang="zh-CN" altLang="en-US" sz="3200" dirty="0"/>
              <a:t>）</a:t>
            </a:r>
            <a:endParaRPr lang="en-US" altLang="zh-CN" sz="3200" dirty="0"/>
          </a:p>
          <a:p>
            <a:pPr lvl="1"/>
            <a:r>
              <a:rPr lang="zh-CN" altLang="en-US" sz="2800" dirty="0"/>
              <a:t>消费者在给定预算下能够选择的产品组合</a:t>
            </a:r>
            <a:endParaRPr lang="en-US" altLang="zh-CN" sz="2800" dirty="0"/>
          </a:p>
          <a:p>
            <a:pPr lvl="1"/>
            <a:r>
              <a:rPr lang="zh-CN" altLang="en-US" sz="2800" dirty="0"/>
              <a:t>数值化地展示了取舍</a:t>
            </a:r>
            <a:endParaRPr lang="en-US" altLang="zh-CN" sz="2800" dirty="0"/>
          </a:p>
          <a:p>
            <a:pPr lvl="1"/>
            <a:r>
              <a:rPr lang="en-US" altLang="zh-CN" sz="2800" dirty="0"/>
              <a:t>5</a:t>
            </a:r>
            <a:r>
              <a:rPr lang="zh-CN" altLang="en-US" sz="2800" dirty="0"/>
              <a:t>小时课余时间，看电视剧还是学习</a:t>
            </a:r>
            <a:endParaRPr lang="en-US" altLang="zh-CN" sz="2800" dirty="0"/>
          </a:p>
        </p:txBody>
      </p:sp>
    </p:spTree>
    <p:extLst>
      <p:ext uri="{BB962C8B-B14F-4D97-AF65-F5344CB8AC3E}">
        <p14:creationId xmlns:p14="http://schemas.microsoft.com/office/powerpoint/2010/main" val="4028761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89AB0-C571-4C37-926D-C2293BAA95D7}"/>
              </a:ext>
            </a:extLst>
          </p:cNvPr>
          <p:cNvSpPr>
            <a:spLocks noGrp="1"/>
          </p:cNvSpPr>
          <p:nvPr>
            <p:ph type="title"/>
          </p:nvPr>
        </p:nvSpPr>
        <p:spPr/>
        <p:txBody>
          <a:bodyPr/>
          <a:lstStyle/>
          <a:p>
            <a:r>
              <a:rPr lang="zh-CN" altLang="en-US" dirty="0">
                <a:latin typeface="Verdana" panose="020B0604030504040204" pitchFamily="34" charset="0"/>
              </a:rPr>
              <a:t>生产可能性曲线</a:t>
            </a:r>
            <a:r>
              <a:rPr lang="en-US" altLang="zh-CN" dirty="0">
                <a:latin typeface="Verdana" panose="020B0604030504040204" pitchFamily="34" charset="0"/>
              </a:rPr>
              <a:t>(PPC)</a:t>
            </a:r>
            <a:endParaRPr lang="zh-CN" altLang="en-US" dirty="0"/>
          </a:p>
        </p:txBody>
      </p:sp>
      <p:sp>
        <p:nvSpPr>
          <p:cNvPr id="3" name="内容占位符 2">
            <a:extLst>
              <a:ext uri="{FF2B5EF4-FFF2-40B4-BE49-F238E27FC236}">
                <a16:creationId xmlns:a16="http://schemas.microsoft.com/office/drawing/2014/main" id="{3724BA5B-1593-4BDD-8331-EBD95F42C933}"/>
              </a:ext>
            </a:extLst>
          </p:cNvPr>
          <p:cNvSpPr>
            <a:spLocks noGrp="1"/>
          </p:cNvSpPr>
          <p:nvPr>
            <p:ph idx="1"/>
          </p:nvPr>
        </p:nvSpPr>
        <p:spPr/>
        <p:txBody>
          <a:bodyPr/>
          <a:lstStyle/>
          <a:p>
            <a:endParaRPr lang="zh-CN" altLang="en-US" dirty="0"/>
          </a:p>
        </p:txBody>
      </p:sp>
      <p:sp>
        <p:nvSpPr>
          <p:cNvPr id="32" name="文本占位符 45058">
            <a:extLst>
              <a:ext uri="{FF2B5EF4-FFF2-40B4-BE49-F238E27FC236}">
                <a16:creationId xmlns:a16="http://schemas.microsoft.com/office/drawing/2014/main" id="{039E4701-D135-4BDB-95B4-48EAF6F95E41}"/>
              </a:ext>
            </a:extLst>
          </p:cNvPr>
          <p:cNvSpPr txBox="1">
            <a:spLocks/>
          </p:cNvSpPr>
          <p:nvPr/>
        </p:nvSpPr>
        <p:spPr>
          <a:xfrm>
            <a:off x="1371600" y="1752600"/>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a:p>
            <a:pPr>
              <a:buFont typeface="Wingdings" panose="05000000000000000000" pitchFamily="2" charset="2"/>
              <a:buNone/>
            </a:pPr>
            <a:endParaRPr lang="en-US" altLang="zh-CN" noProof="1"/>
          </a:p>
        </p:txBody>
      </p:sp>
      <p:sp>
        <p:nvSpPr>
          <p:cNvPr id="33" name="任意多边形 45059">
            <a:extLst>
              <a:ext uri="{FF2B5EF4-FFF2-40B4-BE49-F238E27FC236}">
                <a16:creationId xmlns:a16="http://schemas.microsoft.com/office/drawing/2014/main" id="{1B0A0298-1947-4DDB-A009-1CB12F6E944E}"/>
              </a:ext>
            </a:extLst>
          </p:cNvPr>
          <p:cNvSpPr>
            <a:spLocks noChangeArrowheads="1"/>
          </p:cNvSpPr>
          <p:nvPr/>
        </p:nvSpPr>
        <p:spPr bwMode="auto">
          <a:xfrm>
            <a:off x="2667000" y="3124200"/>
            <a:ext cx="2590800" cy="2209800"/>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文本框 45060">
            <a:extLst>
              <a:ext uri="{FF2B5EF4-FFF2-40B4-BE49-F238E27FC236}">
                <a16:creationId xmlns:a16="http://schemas.microsoft.com/office/drawing/2014/main" id="{D32258BF-FCC4-4957-9C0E-0167BBA53E29}"/>
              </a:ext>
            </a:extLst>
          </p:cNvPr>
          <p:cNvSpPr txBox="1">
            <a:spLocks noChangeArrowheads="1"/>
          </p:cNvSpPr>
          <p:nvPr/>
        </p:nvSpPr>
        <p:spPr bwMode="auto">
          <a:xfrm>
            <a:off x="2209800" y="5105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O</a:t>
            </a:r>
          </a:p>
        </p:txBody>
      </p:sp>
      <p:sp>
        <p:nvSpPr>
          <p:cNvPr id="35" name="文本框 45061">
            <a:extLst>
              <a:ext uri="{FF2B5EF4-FFF2-40B4-BE49-F238E27FC236}">
                <a16:creationId xmlns:a16="http://schemas.microsoft.com/office/drawing/2014/main" id="{DE78E20A-A35F-478A-8E28-69DCB3BD2B15}"/>
              </a:ext>
            </a:extLst>
          </p:cNvPr>
          <p:cNvSpPr txBox="1">
            <a:spLocks noChangeArrowheads="1"/>
          </p:cNvSpPr>
          <p:nvPr/>
        </p:nvSpPr>
        <p:spPr bwMode="auto">
          <a:xfrm>
            <a:off x="6096000" y="5257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chemeClr val="tx1"/>
                </a:solidFill>
                <a:latin typeface="Verdana" panose="020B0604030504040204" pitchFamily="34" charset="0"/>
              </a:rPr>
              <a:t>黄油</a:t>
            </a:r>
            <a:r>
              <a:rPr lang="en-US" altLang="zh-CN" dirty="0">
                <a:solidFill>
                  <a:schemeClr val="tx1"/>
                </a:solidFill>
                <a:latin typeface="Verdana" panose="020B0604030504040204" pitchFamily="34" charset="0"/>
              </a:rPr>
              <a:t>(X)</a:t>
            </a:r>
          </a:p>
        </p:txBody>
      </p:sp>
      <p:sp>
        <p:nvSpPr>
          <p:cNvPr id="36" name="文本框 45062">
            <a:extLst>
              <a:ext uri="{FF2B5EF4-FFF2-40B4-BE49-F238E27FC236}">
                <a16:creationId xmlns:a16="http://schemas.microsoft.com/office/drawing/2014/main" id="{7270A876-A704-409E-9E16-84FF9394F9E9}"/>
              </a:ext>
            </a:extLst>
          </p:cNvPr>
          <p:cNvSpPr txBox="1">
            <a:spLocks noChangeArrowheads="1"/>
          </p:cNvSpPr>
          <p:nvPr/>
        </p:nvSpPr>
        <p:spPr bwMode="auto">
          <a:xfrm>
            <a:off x="1371600" y="2057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chemeClr val="tx1"/>
                </a:solidFill>
                <a:latin typeface="Verdana" panose="020B0604030504040204" pitchFamily="34" charset="0"/>
              </a:rPr>
              <a:t>大炮</a:t>
            </a:r>
            <a:r>
              <a:rPr lang="en-US" altLang="zh-CN" dirty="0">
                <a:solidFill>
                  <a:schemeClr val="tx1"/>
                </a:solidFill>
                <a:latin typeface="Verdana" panose="020B0604030504040204" pitchFamily="34" charset="0"/>
              </a:rPr>
              <a:t>(Y)</a:t>
            </a:r>
          </a:p>
        </p:txBody>
      </p:sp>
      <p:sp>
        <p:nvSpPr>
          <p:cNvPr id="37" name="文本框 36">
            <a:extLst>
              <a:ext uri="{FF2B5EF4-FFF2-40B4-BE49-F238E27FC236}">
                <a16:creationId xmlns:a16="http://schemas.microsoft.com/office/drawing/2014/main" id="{4634830D-5677-4A78-BC0C-D9567C42EAEE}"/>
              </a:ext>
            </a:extLst>
          </p:cNvPr>
          <p:cNvSpPr txBox="1">
            <a:spLocks noChangeArrowheads="1"/>
          </p:cNvSpPr>
          <p:nvPr/>
        </p:nvSpPr>
        <p:spPr bwMode="auto">
          <a:xfrm>
            <a:off x="2286000" y="2819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A</a:t>
            </a:r>
          </a:p>
        </p:txBody>
      </p:sp>
      <p:sp>
        <p:nvSpPr>
          <p:cNvPr id="38" name="文本框 37">
            <a:extLst>
              <a:ext uri="{FF2B5EF4-FFF2-40B4-BE49-F238E27FC236}">
                <a16:creationId xmlns:a16="http://schemas.microsoft.com/office/drawing/2014/main" id="{D2B0E3DB-3E47-423B-8147-51C4A5D8A06A}"/>
              </a:ext>
            </a:extLst>
          </p:cNvPr>
          <p:cNvSpPr txBox="1">
            <a:spLocks noChangeArrowheads="1"/>
          </p:cNvSpPr>
          <p:nvPr/>
        </p:nvSpPr>
        <p:spPr bwMode="auto">
          <a:xfrm>
            <a:off x="4038600" y="3124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B</a:t>
            </a:r>
          </a:p>
        </p:txBody>
      </p:sp>
      <p:sp>
        <p:nvSpPr>
          <p:cNvPr id="39" name="文本框 38">
            <a:extLst>
              <a:ext uri="{FF2B5EF4-FFF2-40B4-BE49-F238E27FC236}">
                <a16:creationId xmlns:a16="http://schemas.microsoft.com/office/drawing/2014/main" id="{5D70277D-2EF9-41EE-901B-A8FEF49A63C6}"/>
              </a:ext>
            </a:extLst>
          </p:cNvPr>
          <p:cNvSpPr txBox="1">
            <a:spLocks noChangeArrowheads="1"/>
          </p:cNvSpPr>
          <p:nvPr/>
        </p:nvSpPr>
        <p:spPr bwMode="auto">
          <a:xfrm>
            <a:off x="4953000" y="3962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C</a:t>
            </a:r>
          </a:p>
        </p:txBody>
      </p:sp>
      <p:sp>
        <p:nvSpPr>
          <p:cNvPr id="40" name="文本框 39">
            <a:extLst>
              <a:ext uri="{FF2B5EF4-FFF2-40B4-BE49-F238E27FC236}">
                <a16:creationId xmlns:a16="http://schemas.microsoft.com/office/drawing/2014/main" id="{B8E22480-5EC6-47DC-AB84-07A1FE5B7F6D}"/>
              </a:ext>
            </a:extLst>
          </p:cNvPr>
          <p:cNvSpPr txBox="1">
            <a:spLocks noChangeArrowheads="1"/>
          </p:cNvSpPr>
          <p:nvPr/>
        </p:nvSpPr>
        <p:spPr bwMode="auto">
          <a:xfrm>
            <a:off x="5181600" y="5334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D</a:t>
            </a:r>
          </a:p>
        </p:txBody>
      </p:sp>
      <p:sp>
        <p:nvSpPr>
          <p:cNvPr id="42" name="直接连接符 41">
            <a:extLst>
              <a:ext uri="{FF2B5EF4-FFF2-40B4-BE49-F238E27FC236}">
                <a16:creationId xmlns:a16="http://schemas.microsoft.com/office/drawing/2014/main" id="{022A05CE-33EA-413F-A929-850F13917D7A}"/>
              </a:ext>
            </a:extLst>
          </p:cNvPr>
          <p:cNvSpPr>
            <a:spLocks noChangeShapeType="1"/>
          </p:cNvSpPr>
          <p:nvPr/>
        </p:nvSpPr>
        <p:spPr bwMode="auto">
          <a:xfrm>
            <a:off x="2667000" y="3505200"/>
            <a:ext cx="13716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直接连接符 42">
            <a:extLst>
              <a:ext uri="{FF2B5EF4-FFF2-40B4-BE49-F238E27FC236}">
                <a16:creationId xmlns:a16="http://schemas.microsoft.com/office/drawing/2014/main" id="{02FB043D-6281-4ED6-85AC-3A84D41D3D71}"/>
              </a:ext>
            </a:extLst>
          </p:cNvPr>
          <p:cNvSpPr>
            <a:spLocks noChangeShapeType="1"/>
          </p:cNvSpPr>
          <p:nvPr/>
        </p:nvSpPr>
        <p:spPr bwMode="auto">
          <a:xfrm>
            <a:off x="4038600" y="3505200"/>
            <a:ext cx="0" cy="18288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直接连接符 43">
            <a:extLst>
              <a:ext uri="{FF2B5EF4-FFF2-40B4-BE49-F238E27FC236}">
                <a16:creationId xmlns:a16="http://schemas.microsoft.com/office/drawing/2014/main" id="{ABF940DA-81DD-47FF-B34B-99A4CB4164A2}"/>
              </a:ext>
            </a:extLst>
          </p:cNvPr>
          <p:cNvSpPr>
            <a:spLocks noChangeShapeType="1"/>
          </p:cNvSpPr>
          <p:nvPr/>
        </p:nvSpPr>
        <p:spPr bwMode="auto">
          <a:xfrm>
            <a:off x="2667000" y="4343400"/>
            <a:ext cx="228600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直接连接符 44">
            <a:extLst>
              <a:ext uri="{FF2B5EF4-FFF2-40B4-BE49-F238E27FC236}">
                <a16:creationId xmlns:a16="http://schemas.microsoft.com/office/drawing/2014/main" id="{808AD6E4-60F0-48FD-A662-01B8565493C0}"/>
              </a:ext>
            </a:extLst>
          </p:cNvPr>
          <p:cNvSpPr>
            <a:spLocks noChangeShapeType="1"/>
          </p:cNvSpPr>
          <p:nvPr/>
        </p:nvSpPr>
        <p:spPr bwMode="auto">
          <a:xfrm>
            <a:off x="4953000" y="4419600"/>
            <a:ext cx="0" cy="9144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文本框 45">
            <a:extLst>
              <a:ext uri="{FF2B5EF4-FFF2-40B4-BE49-F238E27FC236}">
                <a16:creationId xmlns:a16="http://schemas.microsoft.com/office/drawing/2014/main" id="{C17D6803-D2A8-426F-911A-318232071E8F}"/>
              </a:ext>
            </a:extLst>
          </p:cNvPr>
          <p:cNvSpPr txBox="1">
            <a:spLocks noChangeArrowheads="1"/>
          </p:cNvSpPr>
          <p:nvPr/>
        </p:nvSpPr>
        <p:spPr bwMode="auto">
          <a:xfrm>
            <a:off x="2209800" y="3200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Y</a:t>
            </a:r>
            <a:r>
              <a:rPr lang="en-US" altLang="zh-CN" baseline="-25000" dirty="0">
                <a:solidFill>
                  <a:schemeClr val="tx1"/>
                </a:solidFill>
                <a:latin typeface="Verdana" panose="020B0604030504040204" pitchFamily="34" charset="0"/>
              </a:rPr>
              <a:t>1</a:t>
            </a:r>
          </a:p>
        </p:txBody>
      </p:sp>
      <p:sp>
        <p:nvSpPr>
          <p:cNvPr id="47" name="文本框 46">
            <a:extLst>
              <a:ext uri="{FF2B5EF4-FFF2-40B4-BE49-F238E27FC236}">
                <a16:creationId xmlns:a16="http://schemas.microsoft.com/office/drawing/2014/main" id="{B1AEAB9B-69B5-457C-9E53-91DE5F72BE25}"/>
              </a:ext>
            </a:extLst>
          </p:cNvPr>
          <p:cNvSpPr txBox="1">
            <a:spLocks noChangeArrowheads="1"/>
          </p:cNvSpPr>
          <p:nvPr/>
        </p:nvSpPr>
        <p:spPr bwMode="auto">
          <a:xfrm>
            <a:off x="2209800" y="4114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Y</a:t>
            </a:r>
            <a:r>
              <a:rPr lang="en-US" altLang="zh-CN" baseline="-25000" dirty="0">
                <a:solidFill>
                  <a:schemeClr val="tx1"/>
                </a:solidFill>
                <a:latin typeface="Verdana" panose="020B0604030504040204" pitchFamily="34" charset="0"/>
              </a:rPr>
              <a:t>2</a:t>
            </a:r>
          </a:p>
        </p:txBody>
      </p:sp>
      <p:sp>
        <p:nvSpPr>
          <p:cNvPr id="48" name="文本框 47">
            <a:extLst>
              <a:ext uri="{FF2B5EF4-FFF2-40B4-BE49-F238E27FC236}">
                <a16:creationId xmlns:a16="http://schemas.microsoft.com/office/drawing/2014/main" id="{5228FC79-80C1-4CC6-ACED-7EA5263F2EF6}"/>
              </a:ext>
            </a:extLst>
          </p:cNvPr>
          <p:cNvSpPr txBox="1">
            <a:spLocks noChangeArrowheads="1"/>
          </p:cNvSpPr>
          <p:nvPr/>
        </p:nvSpPr>
        <p:spPr bwMode="auto">
          <a:xfrm>
            <a:off x="3810000" y="5334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X</a:t>
            </a:r>
            <a:r>
              <a:rPr lang="en-US" altLang="zh-CN" baseline="-25000" dirty="0">
                <a:solidFill>
                  <a:schemeClr val="tx1"/>
                </a:solidFill>
                <a:latin typeface="Verdana" panose="020B0604030504040204" pitchFamily="34" charset="0"/>
              </a:rPr>
              <a:t>1</a:t>
            </a:r>
          </a:p>
        </p:txBody>
      </p:sp>
      <p:sp>
        <p:nvSpPr>
          <p:cNvPr id="49" name="文本框 48">
            <a:extLst>
              <a:ext uri="{FF2B5EF4-FFF2-40B4-BE49-F238E27FC236}">
                <a16:creationId xmlns:a16="http://schemas.microsoft.com/office/drawing/2014/main" id="{70ADDA07-E94D-49D9-AC04-5044494DC151}"/>
              </a:ext>
            </a:extLst>
          </p:cNvPr>
          <p:cNvSpPr txBox="1">
            <a:spLocks noChangeArrowheads="1"/>
          </p:cNvSpPr>
          <p:nvPr/>
        </p:nvSpPr>
        <p:spPr bwMode="auto">
          <a:xfrm>
            <a:off x="4724400" y="5334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dirty="0">
                <a:solidFill>
                  <a:schemeClr val="tx1"/>
                </a:solidFill>
                <a:latin typeface="Verdana" panose="020B0604030504040204" pitchFamily="34" charset="0"/>
              </a:rPr>
              <a:t>X</a:t>
            </a:r>
            <a:r>
              <a:rPr lang="en-US" altLang="zh-CN" baseline="-25000" dirty="0">
                <a:solidFill>
                  <a:schemeClr val="tx1"/>
                </a:solidFill>
                <a:latin typeface="Verdana" panose="020B0604030504040204" pitchFamily="34" charset="0"/>
              </a:rPr>
              <a:t>2</a:t>
            </a:r>
          </a:p>
        </p:txBody>
      </p:sp>
      <p:sp>
        <p:nvSpPr>
          <p:cNvPr id="50" name="直接连接符 45076">
            <a:extLst>
              <a:ext uri="{FF2B5EF4-FFF2-40B4-BE49-F238E27FC236}">
                <a16:creationId xmlns:a16="http://schemas.microsoft.com/office/drawing/2014/main" id="{6D317CD8-746B-4489-8E80-ABFBA01283B8}"/>
              </a:ext>
            </a:extLst>
          </p:cNvPr>
          <p:cNvSpPr>
            <a:spLocks noChangeShapeType="1"/>
          </p:cNvSpPr>
          <p:nvPr/>
        </p:nvSpPr>
        <p:spPr bwMode="auto">
          <a:xfrm>
            <a:off x="2667000" y="5334000"/>
            <a:ext cx="35052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直接连接符 45077">
            <a:extLst>
              <a:ext uri="{FF2B5EF4-FFF2-40B4-BE49-F238E27FC236}">
                <a16:creationId xmlns:a16="http://schemas.microsoft.com/office/drawing/2014/main" id="{E1F8DF49-0FD5-455D-87FD-5E9308597CE9}"/>
              </a:ext>
            </a:extLst>
          </p:cNvPr>
          <p:cNvSpPr>
            <a:spLocks noChangeShapeType="1"/>
          </p:cNvSpPr>
          <p:nvPr/>
        </p:nvSpPr>
        <p:spPr bwMode="auto">
          <a:xfrm flipV="1">
            <a:off x="2667000" y="2286000"/>
            <a:ext cx="0" cy="3048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左大括号 53">
            <a:extLst>
              <a:ext uri="{FF2B5EF4-FFF2-40B4-BE49-F238E27FC236}">
                <a16:creationId xmlns:a16="http://schemas.microsoft.com/office/drawing/2014/main" id="{9EBCA414-7997-47BC-8337-2CB5DBF36B48}"/>
              </a:ext>
            </a:extLst>
          </p:cNvPr>
          <p:cNvSpPr>
            <a:spLocks/>
          </p:cNvSpPr>
          <p:nvPr/>
        </p:nvSpPr>
        <p:spPr bwMode="auto">
          <a:xfrm>
            <a:off x="2057400" y="3505200"/>
            <a:ext cx="228600" cy="762000"/>
          </a:xfrm>
          <a:prstGeom prst="leftBrace">
            <a:avLst>
              <a:gd name="adj1" fmla="val 2767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r"/>
            <a:endParaRPr lang="zh-CN" altLang="en-US"/>
          </a:p>
        </p:txBody>
      </p:sp>
      <p:sp>
        <p:nvSpPr>
          <p:cNvPr id="55" name="左大括号 54">
            <a:extLst>
              <a:ext uri="{FF2B5EF4-FFF2-40B4-BE49-F238E27FC236}">
                <a16:creationId xmlns:a16="http://schemas.microsoft.com/office/drawing/2014/main" id="{FFF68EBB-05E1-4531-8EF0-DF1777F14359}"/>
              </a:ext>
            </a:extLst>
          </p:cNvPr>
          <p:cNvSpPr>
            <a:spLocks/>
          </p:cNvSpPr>
          <p:nvPr/>
        </p:nvSpPr>
        <p:spPr bwMode="auto">
          <a:xfrm rot="16052345">
            <a:off x="4381500" y="5448300"/>
            <a:ext cx="228600" cy="762000"/>
          </a:xfrm>
          <a:prstGeom prst="leftBrace">
            <a:avLst>
              <a:gd name="adj1" fmla="val 2767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r"/>
            <a:endParaRPr lang="zh-CN" altLang="en-US"/>
          </a:p>
        </p:txBody>
      </p:sp>
      <p:sp>
        <p:nvSpPr>
          <p:cNvPr id="56" name="文本框 55">
            <a:extLst>
              <a:ext uri="{FF2B5EF4-FFF2-40B4-BE49-F238E27FC236}">
                <a16:creationId xmlns:a16="http://schemas.microsoft.com/office/drawing/2014/main" id="{97F75DB7-A141-4942-8F13-A9F9A788346C}"/>
              </a:ext>
            </a:extLst>
          </p:cNvPr>
          <p:cNvSpPr txBox="1">
            <a:spLocks noChangeArrowheads="1"/>
          </p:cNvSpPr>
          <p:nvPr/>
        </p:nvSpPr>
        <p:spPr bwMode="auto">
          <a:xfrm>
            <a:off x="1447800" y="3657600"/>
            <a:ext cx="990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dirty="0">
                <a:solidFill>
                  <a:schemeClr val="tx1"/>
                </a:solidFill>
              </a:rPr>
              <a:t>ΔY</a:t>
            </a:r>
          </a:p>
          <a:p>
            <a:pPr>
              <a:spcBef>
                <a:spcPct val="50000"/>
              </a:spcBef>
            </a:pPr>
            <a:endParaRPr lang="en-US" altLang="zh-CN" dirty="0">
              <a:solidFill>
                <a:schemeClr val="tx1"/>
              </a:solidFill>
            </a:endParaRPr>
          </a:p>
        </p:txBody>
      </p:sp>
      <p:sp>
        <p:nvSpPr>
          <p:cNvPr id="57" name="文本框 56">
            <a:extLst>
              <a:ext uri="{FF2B5EF4-FFF2-40B4-BE49-F238E27FC236}">
                <a16:creationId xmlns:a16="http://schemas.microsoft.com/office/drawing/2014/main" id="{2C088F84-BA00-4614-A1A5-36632BE5587A}"/>
              </a:ext>
            </a:extLst>
          </p:cNvPr>
          <p:cNvSpPr txBox="1">
            <a:spLocks noChangeArrowheads="1"/>
          </p:cNvSpPr>
          <p:nvPr/>
        </p:nvSpPr>
        <p:spPr bwMode="auto">
          <a:xfrm>
            <a:off x="4114800" y="5853113"/>
            <a:ext cx="9906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dirty="0">
                <a:solidFill>
                  <a:schemeClr val="tx1"/>
                </a:solidFill>
              </a:rPr>
              <a:t>ΔX</a:t>
            </a:r>
          </a:p>
          <a:p>
            <a:pPr>
              <a:spcBef>
                <a:spcPct val="50000"/>
              </a:spcBef>
            </a:pPr>
            <a:endParaRPr lang="en-US" altLang="zh-CN" dirty="0">
              <a:solidFill>
                <a:schemeClr val="tx1"/>
              </a:solidFill>
            </a:endParaRPr>
          </a:p>
        </p:txBody>
      </p:sp>
      <p:sp>
        <p:nvSpPr>
          <p:cNvPr id="58" name="椭圆 57">
            <a:extLst>
              <a:ext uri="{FF2B5EF4-FFF2-40B4-BE49-F238E27FC236}">
                <a16:creationId xmlns:a16="http://schemas.microsoft.com/office/drawing/2014/main" id="{69E12ABB-CA49-40DB-A6D8-00EE26EB0C99}"/>
              </a:ext>
            </a:extLst>
          </p:cNvPr>
          <p:cNvSpPr>
            <a:spLocks noChangeArrowheads="1"/>
          </p:cNvSpPr>
          <p:nvPr/>
        </p:nvSpPr>
        <p:spPr bwMode="auto">
          <a:xfrm>
            <a:off x="3505200" y="4114800"/>
            <a:ext cx="76200" cy="76200"/>
          </a:xfrm>
          <a:prstGeom prst="ellipse">
            <a:avLst/>
          </a:prstGeom>
          <a:solidFill>
            <a:srgbClr val="FFFF00"/>
          </a:solidFill>
          <a:ln w="38100">
            <a:solidFill>
              <a:srgbClr val="FFFF00"/>
            </a:solidFill>
            <a:round/>
            <a:headEnd/>
            <a:tailEnd/>
          </a:ln>
        </p:spPr>
        <p:txBody>
          <a:bodyPr/>
          <a:lstStyle/>
          <a:p>
            <a:pPr algn="r"/>
            <a:endParaRPr lang="zh-CN" altLang="en-US"/>
          </a:p>
        </p:txBody>
      </p:sp>
      <p:sp>
        <p:nvSpPr>
          <p:cNvPr id="59" name="文本框 58">
            <a:extLst>
              <a:ext uri="{FF2B5EF4-FFF2-40B4-BE49-F238E27FC236}">
                <a16:creationId xmlns:a16="http://schemas.microsoft.com/office/drawing/2014/main" id="{CF481CE0-118A-4CF7-A674-7BE576E7BDDD}"/>
              </a:ext>
            </a:extLst>
          </p:cNvPr>
          <p:cNvSpPr txBox="1">
            <a:spLocks noChangeArrowheads="1"/>
          </p:cNvSpPr>
          <p:nvPr/>
        </p:nvSpPr>
        <p:spPr bwMode="auto">
          <a:xfrm>
            <a:off x="3132138" y="36449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p>
            <a:pPr algn="r">
              <a:spcBef>
                <a:spcPct val="50000"/>
              </a:spcBef>
            </a:pPr>
            <a:r>
              <a:rPr lang="en-US" altLang="zh-CN" dirty="0">
                <a:solidFill>
                  <a:srgbClr val="FFFF00"/>
                </a:solidFill>
              </a:rPr>
              <a:t>F</a:t>
            </a:r>
          </a:p>
        </p:txBody>
      </p:sp>
      <p:sp>
        <p:nvSpPr>
          <p:cNvPr id="60" name="任意多边形 45088">
            <a:extLst>
              <a:ext uri="{FF2B5EF4-FFF2-40B4-BE49-F238E27FC236}">
                <a16:creationId xmlns:a16="http://schemas.microsoft.com/office/drawing/2014/main" id="{8620848F-3752-4EEC-B140-713A48B892BE}"/>
              </a:ext>
            </a:extLst>
          </p:cNvPr>
          <p:cNvSpPr>
            <a:spLocks noChangeArrowheads="1"/>
          </p:cNvSpPr>
          <p:nvPr/>
        </p:nvSpPr>
        <p:spPr bwMode="auto">
          <a:xfrm>
            <a:off x="2667000" y="2514600"/>
            <a:ext cx="3124200" cy="2819400"/>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61" name="椭圆 60">
            <a:extLst>
              <a:ext uri="{FF2B5EF4-FFF2-40B4-BE49-F238E27FC236}">
                <a16:creationId xmlns:a16="http://schemas.microsoft.com/office/drawing/2014/main" id="{698847F2-546A-4C1E-8C52-274855B4CF1D}"/>
              </a:ext>
            </a:extLst>
          </p:cNvPr>
          <p:cNvSpPr>
            <a:spLocks noChangeArrowheads="1"/>
          </p:cNvSpPr>
          <p:nvPr/>
        </p:nvSpPr>
        <p:spPr bwMode="auto">
          <a:xfrm>
            <a:off x="4724400" y="3200400"/>
            <a:ext cx="76200" cy="76200"/>
          </a:xfrm>
          <a:prstGeom prst="ellipse">
            <a:avLst/>
          </a:prstGeom>
          <a:solidFill>
            <a:srgbClr val="FFFF00"/>
          </a:solidFill>
          <a:ln w="38100">
            <a:solidFill>
              <a:srgbClr val="FFFF00"/>
            </a:solidFill>
            <a:round/>
            <a:headEnd/>
            <a:tailEnd/>
          </a:ln>
        </p:spPr>
        <p:txBody>
          <a:bodyPr/>
          <a:lstStyle/>
          <a:p>
            <a:pPr algn="r"/>
            <a:endParaRPr lang="zh-CN" altLang="en-US"/>
          </a:p>
        </p:txBody>
      </p:sp>
      <p:sp>
        <p:nvSpPr>
          <p:cNvPr id="62" name="文本框 61">
            <a:extLst>
              <a:ext uri="{FF2B5EF4-FFF2-40B4-BE49-F238E27FC236}">
                <a16:creationId xmlns:a16="http://schemas.microsoft.com/office/drawing/2014/main" id="{9FEE819A-69AA-4904-B04A-C34F44090683}"/>
              </a:ext>
            </a:extLst>
          </p:cNvPr>
          <p:cNvSpPr txBox="1">
            <a:spLocks noChangeArrowheads="1"/>
          </p:cNvSpPr>
          <p:nvPr/>
        </p:nvSpPr>
        <p:spPr bwMode="auto">
          <a:xfrm>
            <a:off x="4724400" y="2667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p>
            <a:pPr algn="r">
              <a:spcBef>
                <a:spcPct val="50000"/>
              </a:spcBef>
            </a:pPr>
            <a:r>
              <a:rPr lang="en-US" altLang="zh-CN" dirty="0">
                <a:solidFill>
                  <a:srgbClr val="FFFF00"/>
                </a:solidFill>
              </a:rPr>
              <a:t>H</a:t>
            </a:r>
          </a:p>
        </p:txBody>
      </p:sp>
    </p:spTree>
    <p:extLst>
      <p:ext uri="{BB962C8B-B14F-4D97-AF65-F5344CB8AC3E}">
        <p14:creationId xmlns:p14="http://schemas.microsoft.com/office/powerpoint/2010/main" val="103615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0-#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0-#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0-#ppt_w/2"/>
                                          </p:val>
                                        </p:tav>
                                        <p:tav tm="100000">
                                          <p:val>
                                            <p:strVal val="#ppt_x"/>
                                          </p:val>
                                        </p:tav>
                                      </p:tavLst>
                                    </p:anim>
                                    <p:anim calcmode="lin" valueType="num">
                                      <p:cBhvr additive="base">
                                        <p:cTn id="3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0-#ppt_w/2"/>
                                          </p:val>
                                        </p:tav>
                                        <p:tav tm="100000">
                                          <p:val>
                                            <p:strVal val="#ppt_x"/>
                                          </p:val>
                                        </p:tav>
                                      </p:tavLst>
                                    </p:anim>
                                    <p:anim calcmode="lin" valueType="num">
                                      <p:cBhvr additive="base">
                                        <p:cTn id="4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0-#ppt_w/2"/>
                                          </p:val>
                                        </p:tav>
                                        <p:tav tm="100000">
                                          <p:val>
                                            <p:strVal val="#ppt_x"/>
                                          </p:val>
                                        </p:tav>
                                      </p:tavLst>
                                    </p:anim>
                                    <p:anim calcmode="lin" valueType="num">
                                      <p:cBhvr additive="base">
                                        <p:cTn id="5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0-#ppt_w/2"/>
                                          </p:val>
                                        </p:tav>
                                        <p:tav tm="100000">
                                          <p:val>
                                            <p:strVal val="#ppt_x"/>
                                          </p:val>
                                        </p:tav>
                                      </p:tavLst>
                                    </p:anim>
                                    <p:anim calcmode="lin" valueType="num">
                                      <p:cBhvr additive="base">
                                        <p:cTn id="56"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additive="base">
                                        <p:cTn id="61" dur="500" fill="hold"/>
                                        <p:tgtEl>
                                          <p:spTgt spid="44"/>
                                        </p:tgtEl>
                                        <p:attrNameLst>
                                          <p:attrName>ppt_x</p:attrName>
                                        </p:attrNameLst>
                                      </p:cBhvr>
                                      <p:tavLst>
                                        <p:tav tm="0">
                                          <p:val>
                                            <p:strVal val="0-#ppt_w/2"/>
                                          </p:val>
                                        </p:tav>
                                        <p:tav tm="100000">
                                          <p:val>
                                            <p:strVal val="#ppt_x"/>
                                          </p:val>
                                        </p:tav>
                                      </p:tavLst>
                                    </p:anim>
                                    <p:anim calcmode="lin" valueType="num">
                                      <p:cBhvr additive="base">
                                        <p:cTn id="62"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fill="hold"/>
                                        <p:tgtEl>
                                          <p:spTgt spid="45"/>
                                        </p:tgtEl>
                                        <p:attrNameLst>
                                          <p:attrName>ppt_x</p:attrName>
                                        </p:attrNameLst>
                                      </p:cBhvr>
                                      <p:tavLst>
                                        <p:tav tm="0">
                                          <p:val>
                                            <p:strVal val="0-#ppt_w/2"/>
                                          </p:val>
                                        </p:tav>
                                        <p:tav tm="100000">
                                          <p:val>
                                            <p:strVal val="#ppt_x"/>
                                          </p:val>
                                        </p:tav>
                                      </p:tavLst>
                                    </p:anim>
                                    <p:anim calcmode="lin" valueType="num">
                                      <p:cBhvr additive="base">
                                        <p:cTn id="6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0-#ppt_w/2"/>
                                          </p:val>
                                        </p:tav>
                                        <p:tav tm="100000">
                                          <p:val>
                                            <p:strVal val="#ppt_x"/>
                                          </p:val>
                                        </p:tav>
                                      </p:tavLst>
                                    </p:anim>
                                    <p:anim calcmode="lin" valueType="num">
                                      <p:cBhvr additive="base">
                                        <p:cTn id="74"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0-#ppt_w/2"/>
                                          </p:val>
                                        </p:tav>
                                        <p:tav tm="100000">
                                          <p:val>
                                            <p:strVal val="#ppt_x"/>
                                          </p:val>
                                        </p:tav>
                                      </p:tavLst>
                                    </p:anim>
                                    <p:anim calcmode="lin" valueType="num">
                                      <p:cBhvr additive="base">
                                        <p:cTn id="8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0-#ppt_w/2"/>
                                          </p:val>
                                        </p:tav>
                                        <p:tav tm="100000">
                                          <p:val>
                                            <p:strVal val="#ppt_x"/>
                                          </p:val>
                                        </p:tav>
                                      </p:tavLst>
                                    </p:anim>
                                    <p:anim calcmode="lin" valueType="num">
                                      <p:cBhvr additive="base">
                                        <p:cTn id="86"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additive="base">
                                        <p:cTn id="91" dur="500" fill="hold"/>
                                        <p:tgtEl>
                                          <p:spTgt spid="56"/>
                                        </p:tgtEl>
                                        <p:attrNameLst>
                                          <p:attrName>ppt_x</p:attrName>
                                        </p:attrNameLst>
                                      </p:cBhvr>
                                      <p:tavLst>
                                        <p:tav tm="0">
                                          <p:val>
                                            <p:strVal val="0-#ppt_w/2"/>
                                          </p:val>
                                        </p:tav>
                                        <p:tav tm="100000">
                                          <p:val>
                                            <p:strVal val="#ppt_x"/>
                                          </p:val>
                                        </p:tav>
                                      </p:tavLst>
                                    </p:anim>
                                    <p:anim calcmode="lin" valueType="num">
                                      <p:cBhvr additive="base">
                                        <p:cTn id="9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500" fill="hold"/>
                                        <p:tgtEl>
                                          <p:spTgt spid="55"/>
                                        </p:tgtEl>
                                        <p:attrNameLst>
                                          <p:attrName>ppt_x</p:attrName>
                                        </p:attrNameLst>
                                      </p:cBhvr>
                                      <p:tavLst>
                                        <p:tav tm="0">
                                          <p:val>
                                            <p:strVal val="0-#ppt_w/2"/>
                                          </p:val>
                                        </p:tav>
                                        <p:tav tm="100000">
                                          <p:val>
                                            <p:strVal val="#ppt_x"/>
                                          </p:val>
                                        </p:tav>
                                      </p:tavLst>
                                    </p:anim>
                                    <p:anim calcmode="lin" valueType="num">
                                      <p:cBhvr additive="base">
                                        <p:cTn id="98"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57"/>
                                        </p:tgtEl>
                                        <p:attrNameLst>
                                          <p:attrName>style.visibility</p:attrName>
                                        </p:attrNameLst>
                                      </p:cBhvr>
                                      <p:to>
                                        <p:strVal val="visible"/>
                                      </p:to>
                                    </p:set>
                                    <p:anim calcmode="lin" valueType="num">
                                      <p:cBhvr additive="base">
                                        <p:cTn id="103" dur="500" fill="hold"/>
                                        <p:tgtEl>
                                          <p:spTgt spid="57"/>
                                        </p:tgtEl>
                                        <p:attrNameLst>
                                          <p:attrName>ppt_x</p:attrName>
                                        </p:attrNameLst>
                                      </p:cBhvr>
                                      <p:tavLst>
                                        <p:tav tm="0">
                                          <p:val>
                                            <p:strVal val="0-#ppt_w/2"/>
                                          </p:val>
                                        </p:tav>
                                        <p:tav tm="100000">
                                          <p:val>
                                            <p:strVal val="#ppt_x"/>
                                          </p:val>
                                        </p:tav>
                                      </p:tavLst>
                                    </p:anim>
                                    <p:anim calcmode="lin" valueType="num">
                                      <p:cBhvr additive="base">
                                        <p:cTn id="104"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5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5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6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60"/>
                                        </p:tgtEl>
                                        <p:attrNameLst>
                                          <p:attrName>style.visibility</p:attrName>
                                        </p:attrNameLst>
                                      </p:cBhvr>
                                      <p:to>
                                        <p:strVal val="visible"/>
                                      </p:to>
                                    </p:set>
                                    <p:anim calcmode="lin" valueType="num">
                                      <p:cBhvr additive="base">
                                        <p:cTn id="125" dur="500" fill="hold"/>
                                        <p:tgtEl>
                                          <p:spTgt spid="60"/>
                                        </p:tgtEl>
                                        <p:attrNameLst>
                                          <p:attrName>ppt_x</p:attrName>
                                        </p:attrNameLst>
                                      </p:cBhvr>
                                      <p:tavLst>
                                        <p:tav tm="0">
                                          <p:val>
                                            <p:strVal val="0-#ppt_w/2"/>
                                          </p:val>
                                        </p:tav>
                                        <p:tav tm="100000">
                                          <p:val>
                                            <p:strVal val="#ppt_x"/>
                                          </p:val>
                                        </p:tav>
                                      </p:tavLst>
                                    </p:anim>
                                    <p:anim calcmode="lin" valueType="num">
                                      <p:cBhvr additive="base">
                                        <p:cTn id="126"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6" grpId="0"/>
      <p:bldP spid="47" grpId="0"/>
      <p:bldP spid="48" grpId="0"/>
      <p:bldP spid="49" grpId="0"/>
      <p:bldP spid="56" grpId="0"/>
      <p:bldP spid="57" grpId="0"/>
      <p:bldP spid="58" grpId="0" animBg="1"/>
      <p:bldP spid="59" grpId="0"/>
      <p:bldP spid="60" grpId="0" animBg="1"/>
      <p:bldP spid="61" grpId="0" animBg="1"/>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9B58E-196A-400F-AB85-AA6F35DC8AB3}"/>
              </a:ext>
            </a:extLst>
          </p:cNvPr>
          <p:cNvSpPr>
            <a:spLocks noGrp="1"/>
          </p:cNvSpPr>
          <p:nvPr>
            <p:ph type="title"/>
          </p:nvPr>
        </p:nvSpPr>
        <p:spPr/>
        <p:txBody>
          <a:bodyPr/>
          <a:lstStyle/>
          <a:p>
            <a:r>
              <a:rPr lang="zh-CN" altLang="en-US" dirty="0"/>
              <a:t>生产可能性曲线</a:t>
            </a:r>
            <a:r>
              <a:rPr lang="en-US" altLang="zh-CN" dirty="0"/>
              <a:t>(Production possibilities curve)</a:t>
            </a:r>
            <a:endParaRPr lang="zh-CN" altLang="en-US" dirty="0"/>
          </a:p>
        </p:txBody>
      </p:sp>
      <p:sp>
        <p:nvSpPr>
          <p:cNvPr id="3" name="内容占位符 2">
            <a:extLst>
              <a:ext uri="{FF2B5EF4-FFF2-40B4-BE49-F238E27FC236}">
                <a16:creationId xmlns:a16="http://schemas.microsoft.com/office/drawing/2014/main" id="{16D33F92-1588-4B44-832E-DBB823DDE870}"/>
              </a:ext>
            </a:extLst>
          </p:cNvPr>
          <p:cNvSpPr>
            <a:spLocks noGrp="1"/>
          </p:cNvSpPr>
          <p:nvPr>
            <p:ph idx="1"/>
          </p:nvPr>
        </p:nvSpPr>
        <p:spPr/>
        <p:txBody>
          <a:bodyPr/>
          <a:lstStyle/>
          <a:p>
            <a:r>
              <a:rPr lang="zh-CN" altLang="en-US" dirty="0"/>
              <a:t>生产可能性曲线</a:t>
            </a:r>
            <a:r>
              <a:rPr lang="en-US" altLang="zh-CN" dirty="0"/>
              <a:t>(PPC)</a:t>
            </a:r>
            <a:r>
              <a:rPr lang="zh-CN" altLang="en-US" dirty="0"/>
              <a:t>：用既定资源生产两种产品的最大数量组合的连线。</a:t>
            </a:r>
          </a:p>
          <a:p>
            <a:r>
              <a:rPr lang="en-US" altLang="zh-CN" dirty="0"/>
              <a:t>PPC</a:t>
            </a:r>
            <a:r>
              <a:rPr lang="zh-CN" altLang="en-US" dirty="0"/>
              <a:t>上的每个点表明在现有技术水平下资源得到了充分利用。</a:t>
            </a:r>
          </a:p>
          <a:p>
            <a:r>
              <a:rPr lang="en-US" altLang="zh-CN" dirty="0"/>
              <a:t>PPC</a:t>
            </a:r>
            <a:r>
              <a:rPr lang="zh-CN" altLang="en-US" dirty="0"/>
              <a:t>以内的点表明资源没有被充分利用或资源闲置。</a:t>
            </a:r>
          </a:p>
          <a:p>
            <a:r>
              <a:rPr lang="zh-CN" altLang="en-US" dirty="0"/>
              <a:t> 技术进步、资源数量的增加等能够使</a:t>
            </a:r>
            <a:r>
              <a:rPr lang="en-US" altLang="zh-CN" dirty="0"/>
              <a:t>PPC</a:t>
            </a:r>
            <a:r>
              <a:rPr lang="zh-CN" altLang="en-US" dirty="0"/>
              <a:t>向右移。</a:t>
            </a:r>
          </a:p>
          <a:p>
            <a:pPr marL="0" indent="0">
              <a:buNone/>
            </a:pPr>
            <a:endParaRPr lang="zh-CN" altLang="en-US" dirty="0"/>
          </a:p>
        </p:txBody>
      </p:sp>
    </p:spTree>
    <p:extLst>
      <p:ext uri="{BB962C8B-B14F-4D97-AF65-F5344CB8AC3E}">
        <p14:creationId xmlns:p14="http://schemas.microsoft.com/office/powerpoint/2010/main" val="63869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3215A-BCF9-4130-82AF-7B16E758FBC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7240975-8E46-438D-A166-A908A591B64A}"/>
              </a:ext>
            </a:extLst>
          </p:cNvPr>
          <p:cNvSpPr>
            <a:spLocks noGrp="1"/>
          </p:cNvSpPr>
          <p:nvPr>
            <p:ph idx="1"/>
          </p:nvPr>
        </p:nvSpPr>
        <p:spPr/>
        <p:txBody>
          <a:bodyPr/>
          <a:lstStyle/>
          <a:p>
            <a:r>
              <a:rPr lang="zh-CN" altLang="en-US" sz="3200" dirty="0"/>
              <a:t>机会成本（</a:t>
            </a:r>
            <a:r>
              <a:rPr lang="en-US" altLang="zh-CN" sz="3200" dirty="0"/>
              <a:t>opportunity costs</a:t>
            </a:r>
            <a:r>
              <a:rPr lang="zh-CN" altLang="en-US" sz="3200" dirty="0"/>
              <a:t>）</a:t>
            </a:r>
            <a:endParaRPr lang="en-US" altLang="zh-CN" sz="3200" dirty="0"/>
          </a:p>
          <a:p>
            <a:pPr lvl="1"/>
            <a:r>
              <a:rPr lang="zh-CN" altLang="en-US" sz="2800" dirty="0"/>
              <a:t>使用资源的机会成本是所放弃的其它用途中</a:t>
            </a:r>
            <a:r>
              <a:rPr lang="zh-CN" altLang="en-US" sz="2800" i="1" dirty="0"/>
              <a:t>最好</a:t>
            </a:r>
            <a:r>
              <a:rPr lang="zh-CN" altLang="en-US" sz="2800" dirty="0"/>
              <a:t>的那种</a:t>
            </a:r>
            <a:endParaRPr lang="en-US" altLang="zh-CN" sz="2800" dirty="0"/>
          </a:p>
          <a:p>
            <a:pPr lvl="1"/>
            <a:r>
              <a:rPr lang="zh-CN" altLang="en-US" sz="2800" dirty="0"/>
              <a:t>机会成本的货币价值</a:t>
            </a:r>
            <a:endParaRPr lang="en-US" altLang="zh-CN" sz="2800" dirty="0"/>
          </a:p>
          <a:p>
            <a:pPr lvl="2"/>
            <a:r>
              <a:rPr lang="zh-CN" altLang="en-US" sz="2400" dirty="0"/>
              <a:t>时间的机会成本：工资</a:t>
            </a:r>
            <a:endParaRPr lang="en-US" altLang="zh-CN" sz="2400" dirty="0"/>
          </a:p>
          <a:p>
            <a:r>
              <a:rPr lang="zh-CN" altLang="en-US" sz="3200" dirty="0"/>
              <a:t>成本收益分析（</a:t>
            </a:r>
            <a:r>
              <a:rPr lang="en-US" altLang="zh-CN" sz="3200" dirty="0"/>
              <a:t>cost-benefit analysis</a:t>
            </a:r>
            <a:r>
              <a:rPr lang="zh-CN" altLang="en-US" sz="3200" dirty="0"/>
              <a:t>）</a:t>
            </a:r>
            <a:endParaRPr lang="en-US" altLang="zh-CN" sz="3200" dirty="0"/>
          </a:p>
          <a:p>
            <a:pPr lvl="1"/>
            <a:r>
              <a:rPr lang="zh-CN" altLang="en-US" sz="2800" dirty="0"/>
              <a:t>通过加总收益减去总成本来选取最优的选项</a:t>
            </a:r>
            <a:endParaRPr lang="en-US" altLang="zh-CN" sz="2800" dirty="0"/>
          </a:p>
          <a:p>
            <a:pPr lvl="1"/>
            <a:r>
              <a:rPr lang="zh-CN" altLang="en-US" sz="2800" dirty="0"/>
              <a:t>净收益</a:t>
            </a:r>
            <a:r>
              <a:rPr lang="en-US" altLang="zh-CN" sz="2800" dirty="0"/>
              <a:t>=</a:t>
            </a:r>
            <a:r>
              <a:rPr lang="zh-CN" altLang="en-US" sz="2800" dirty="0"/>
              <a:t>总收益</a:t>
            </a:r>
            <a:r>
              <a:rPr lang="en-US" altLang="zh-CN" sz="2800" dirty="0"/>
              <a:t>-</a:t>
            </a:r>
            <a:r>
              <a:rPr lang="zh-CN" altLang="en-US" sz="2800" dirty="0"/>
              <a:t>总成本</a:t>
            </a:r>
          </a:p>
        </p:txBody>
      </p:sp>
    </p:spTree>
    <p:extLst>
      <p:ext uri="{BB962C8B-B14F-4D97-AF65-F5344CB8AC3E}">
        <p14:creationId xmlns:p14="http://schemas.microsoft.com/office/powerpoint/2010/main" val="132068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9DE7B-B86E-47C1-99E4-291AE638FE4C}"/>
              </a:ext>
            </a:extLst>
          </p:cNvPr>
          <p:cNvSpPr>
            <a:spLocks noGrp="1"/>
          </p:cNvSpPr>
          <p:nvPr>
            <p:ph type="title"/>
          </p:nvPr>
        </p:nvSpPr>
        <p:spPr/>
        <p:txBody>
          <a:bodyPr/>
          <a:lstStyle/>
          <a:p>
            <a:r>
              <a:rPr lang="zh-CN" altLang="en-US" dirty="0"/>
              <a:t>春假从杭州回北京</a:t>
            </a:r>
          </a:p>
        </p:txBody>
      </p:sp>
      <p:sp>
        <p:nvSpPr>
          <p:cNvPr id="3" name="内容占位符 2">
            <a:extLst>
              <a:ext uri="{FF2B5EF4-FFF2-40B4-BE49-F238E27FC236}">
                <a16:creationId xmlns:a16="http://schemas.microsoft.com/office/drawing/2014/main" id="{F492A55E-CB5C-42CA-A458-E4D8B4214965}"/>
              </a:ext>
            </a:extLst>
          </p:cNvPr>
          <p:cNvSpPr>
            <a:spLocks noGrp="1"/>
          </p:cNvSpPr>
          <p:nvPr>
            <p:ph idx="1"/>
          </p:nvPr>
        </p:nvSpPr>
        <p:spPr/>
        <p:txBody>
          <a:bodyPr>
            <a:normAutofit lnSpcReduction="10000"/>
          </a:bodyPr>
          <a:lstStyle/>
          <a:p>
            <a:r>
              <a:rPr lang="zh-CN" altLang="en-US" dirty="0"/>
              <a:t>可选的出行方式：坐动车，坐高铁，坐飞机</a:t>
            </a:r>
            <a:endParaRPr lang="en-US" altLang="zh-CN" dirty="0"/>
          </a:p>
          <a:p>
            <a:r>
              <a:rPr lang="zh-CN" altLang="en-US" dirty="0"/>
              <a:t>坐动车：票价</a:t>
            </a:r>
            <a:r>
              <a:rPr lang="en-US" altLang="zh-CN" dirty="0"/>
              <a:t>350</a:t>
            </a:r>
            <a:r>
              <a:rPr lang="zh-CN" altLang="en-US" dirty="0"/>
              <a:t>元，时间</a:t>
            </a:r>
            <a:r>
              <a:rPr lang="en-US" altLang="zh-CN" dirty="0"/>
              <a:t>12</a:t>
            </a:r>
            <a:r>
              <a:rPr lang="zh-CN" altLang="en-US" dirty="0"/>
              <a:t>小时</a:t>
            </a:r>
            <a:endParaRPr lang="en-US" altLang="zh-CN" dirty="0"/>
          </a:p>
          <a:p>
            <a:r>
              <a:rPr lang="zh-CN" altLang="en-US" dirty="0"/>
              <a:t>坐高铁：票价</a:t>
            </a:r>
            <a:r>
              <a:rPr lang="en-US" altLang="zh-CN" dirty="0"/>
              <a:t>600</a:t>
            </a:r>
            <a:r>
              <a:rPr lang="zh-CN" altLang="en-US" dirty="0"/>
              <a:t>元，时间</a:t>
            </a:r>
            <a:r>
              <a:rPr lang="en-US" altLang="zh-CN" dirty="0"/>
              <a:t>7</a:t>
            </a:r>
            <a:r>
              <a:rPr lang="zh-CN" altLang="en-US" dirty="0"/>
              <a:t>小时</a:t>
            </a:r>
            <a:endParaRPr lang="en-US" altLang="zh-CN" dirty="0"/>
          </a:p>
          <a:p>
            <a:r>
              <a:rPr lang="zh-CN" altLang="en-US" dirty="0"/>
              <a:t>坐飞机：票价</a:t>
            </a:r>
            <a:r>
              <a:rPr lang="en-US" altLang="zh-CN" dirty="0"/>
              <a:t>900</a:t>
            </a:r>
            <a:r>
              <a:rPr lang="zh-CN" altLang="en-US" dirty="0"/>
              <a:t>元，时间</a:t>
            </a:r>
            <a:r>
              <a:rPr lang="en-US" altLang="zh-CN" dirty="0"/>
              <a:t>3</a:t>
            </a:r>
            <a:r>
              <a:rPr lang="zh-CN" altLang="en-US" dirty="0"/>
              <a:t>小时</a:t>
            </a:r>
            <a:endParaRPr lang="en-US" altLang="zh-CN" dirty="0"/>
          </a:p>
          <a:p>
            <a:r>
              <a:rPr lang="zh-CN" altLang="en-US" dirty="0"/>
              <a:t>总收益相同：假定是</a:t>
            </a:r>
            <a:r>
              <a:rPr lang="en-US" altLang="zh-CN" dirty="0"/>
              <a:t>2000</a:t>
            </a:r>
            <a:r>
              <a:rPr lang="zh-CN" altLang="en-US" dirty="0"/>
              <a:t>元</a:t>
            </a:r>
            <a:endParaRPr lang="en-US" altLang="zh-CN" dirty="0"/>
          </a:p>
          <a:p>
            <a:r>
              <a:rPr lang="zh-CN" altLang="en-US" dirty="0"/>
              <a:t>学生：</a:t>
            </a:r>
            <a:r>
              <a:rPr lang="zh-CN" altLang="zh-CN" dirty="0"/>
              <a:t>高校勤工俭学的时薪</a:t>
            </a:r>
            <a:r>
              <a:rPr lang="en-US" altLang="zh-CN" dirty="0"/>
              <a:t>12</a:t>
            </a:r>
            <a:r>
              <a:rPr lang="zh-CN" altLang="en-US" dirty="0"/>
              <a:t>元</a:t>
            </a:r>
            <a:r>
              <a:rPr lang="en-US" altLang="zh-CN" dirty="0"/>
              <a:t>/</a:t>
            </a:r>
            <a:r>
              <a:rPr lang="zh-CN" altLang="en-US" dirty="0"/>
              <a:t>小时</a:t>
            </a:r>
            <a:endParaRPr lang="en-US" altLang="zh-CN" dirty="0"/>
          </a:p>
          <a:p>
            <a:pPr lvl="1"/>
            <a:r>
              <a:rPr lang="zh-CN" altLang="en-US" dirty="0"/>
              <a:t>坐动车的净收益</a:t>
            </a:r>
            <a:r>
              <a:rPr lang="en-US" altLang="zh-CN" dirty="0"/>
              <a:t>=2000-350-12</a:t>
            </a:r>
            <a:r>
              <a:rPr lang="zh-CN" altLang="en-US" dirty="0"/>
              <a:t>*</a:t>
            </a:r>
            <a:r>
              <a:rPr lang="en-US" altLang="zh-CN" dirty="0"/>
              <a:t>12=1506</a:t>
            </a:r>
          </a:p>
          <a:p>
            <a:pPr lvl="1"/>
            <a:r>
              <a:rPr lang="zh-CN" altLang="en-US" dirty="0"/>
              <a:t>坐高铁的净收益</a:t>
            </a:r>
            <a:r>
              <a:rPr lang="en-US" altLang="zh-CN" dirty="0"/>
              <a:t>=2000-600-7</a:t>
            </a:r>
            <a:r>
              <a:rPr lang="zh-CN" altLang="en-US" dirty="0"/>
              <a:t>*</a:t>
            </a:r>
            <a:r>
              <a:rPr lang="en-US" altLang="zh-CN" dirty="0"/>
              <a:t>12=1316</a:t>
            </a:r>
          </a:p>
          <a:p>
            <a:pPr lvl="1"/>
            <a:r>
              <a:rPr lang="zh-CN" altLang="en-US" dirty="0"/>
              <a:t>坐飞机的净收益</a:t>
            </a:r>
            <a:r>
              <a:rPr lang="en-US" altLang="zh-CN" dirty="0"/>
              <a:t>=2000-900-3</a:t>
            </a:r>
            <a:r>
              <a:rPr lang="zh-CN" altLang="en-US" dirty="0"/>
              <a:t>*</a:t>
            </a:r>
            <a:r>
              <a:rPr lang="en-US" altLang="zh-CN" dirty="0"/>
              <a:t>12=1064</a:t>
            </a:r>
          </a:p>
          <a:p>
            <a:pPr lvl="1"/>
            <a:r>
              <a:rPr lang="zh-CN" altLang="en-US" dirty="0"/>
              <a:t>坐动车</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55552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4F990-FC8D-439A-92EC-DBC31CAD3AA6}"/>
              </a:ext>
            </a:extLst>
          </p:cNvPr>
          <p:cNvSpPr>
            <a:spLocks noGrp="1"/>
          </p:cNvSpPr>
          <p:nvPr>
            <p:ph type="title"/>
          </p:nvPr>
        </p:nvSpPr>
        <p:spPr/>
        <p:txBody>
          <a:bodyPr/>
          <a:lstStyle/>
          <a:p>
            <a:r>
              <a:rPr lang="zh-CN" altLang="en-US" dirty="0"/>
              <a:t>经济学的研究对象</a:t>
            </a:r>
          </a:p>
        </p:txBody>
      </p:sp>
      <p:sp>
        <p:nvSpPr>
          <p:cNvPr id="3" name="内容占位符 2">
            <a:extLst>
              <a:ext uri="{FF2B5EF4-FFF2-40B4-BE49-F238E27FC236}">
                <a16:creationId xmlns:a16="http://schemas.microsoft.com/office/drawing/2014/main" id="{A89F84F5-8B13-498A-A410-AC0C51F93553}"/>
              </a:ext>
            </a:extLst>
          </p:cNvPr>
          <p:cNvSpPr>
            <a:spLocks noGrp="1"/>
          </p:cNvSpPr>
          <p:nvPr>
            <p:ph idx="1"/>
          </p:nvPr>
        </p:nvSpPr>
        <p:spPr/>
        <p:txBody>
          <a:bodyPr>
            <a:normAutofit/>
          </a:bodyPr>
          <a:lstStyle/>
          <a:p>
            <a:r>
              <a:rPr lang="zh-CN" altLang="en-US" sz="3200" dirty="0"/>
              <a:t>经济学研究什么？</a:t>
            </a:r>
            <a:endParaRPr lang="en-US" altLang="zh-CN" sz="3200" dirty="0"/>
          </a:p>
          <a:p>
            <a:pPr lvl="1"/>
            <a:r>
              <a:rPr lang="zh-CN" altLang="en-US" sz="2800" dirty="0"/>
              <a:t>钱？赚钱？</a:t>
            </a:r>
            <a:endParaRPr lang="en-US" altLang="zh-CN" sz="3200" dirty="0"/>
          </a:p>
          <a:p>
            <a:r>
              <a:rPr lang="zh-CN" altLang="en-US" sz="3200" dirty="0"/>
              <a:t>经济学研究</a:t>
            </a:r>
            <a:r>
              <a:rPr lang="zh-CN" altLang="en-US" sz="3200" i="1" dirty="0"/>
              <a:t>一切</a:t>
            </a:r>
            <a:r>
              <a:rPr lang="zh-CN" altLang="en-US" sz="3200" dirty="0"/>
              <a:t>人类行为</a:t>
            </a:r>
            <a:endParaRPr lang="en-US" altLang="zh-CN" sz="3200" dirty="0"/>
          </a:p>
          <a:p>
            <a:pPr lvl="1"/>
            <a:r>
              <a:rPr lang="zh-CN" altLang="en-US" sz="2800" dirty="0"/>
              <a:t>学习工作</a:t>
            </a:r>
            <a:endParaRPr lang="en-US" altLang="zh-CN" sz="2800" dirty="0"/>
          </a:p>
          <a:p>
            <a:pPr lvl="1"/>
            <a:r>
              <a:rPr lang="zh-CN" altLang="en-US" sz="2800" dirty="0"/>
              <a:t>衣食住行</a:t>
            </a:r>
            <a:endParaRPr lang="en-US" altLang="zh-CN" sz="2800" dirty="0"/>
          </a:p>
          <a:p>
            <a:pPr lvl="1"/>
            <a:r>
              <a:rPr lang="zh-CN" altLang="en-US" sz="2800" dirty="0"/>
              <a:t>生产投资</a:t>
            </a:r>
            <a:endParaRPr lang="en-US" altLang="zh-CN" sz="2800" dirty="0"/>
          </a:p>
          <a:p>
            <a:pPr lvl="1"/>
            <a:r>
              <a:rPr lang="zh-CN" altLang="en-US" sz="2800" dirty="0"/>
              <a:t>政策制定</a:t>
            </a:r>
            <a:endParaRPr lang="en-US" altLang="zh-CN" sz="3600" dirty="0"/>
          </a:p>
          <a:p>
            <a:r>
              <a:rPr lang="zh-CN" altLang="en-US" sz="3200" dirty="0"/>
              <a:t>选择（</a:t>
            </a:r>
            <a:r>
              <a:rPr lang="en-US" altLang="zh-CN" sz="3200" dirty="0"/>
              <a:t>choices</a:t>
            </a:r>
            <a:r>
              <a:rPr lang="zh-CN" altLang="en-US" sz="3200" dirty="0"/>
              <a:t>）无处不在</a:t>
            </a:r>
            <a:endParaRPr lang="en-US" altLang="zh-CN" sz="3200" dirty="0"/>
          </a:p>
        </p:txBody>
      </p:sp>
    </p:spTree>
    <p:extLst>
      <p:ext uri="{BB962C8B-B14F-4D97-AF65-F5344CB8AC3E}">
        <p14:creationId xmlns:p14="http://schemas.microsoft.com/office/powerpoint/2010/main" val="171206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AD437-DBB1-4A41-8AB6-EFD623CE06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248413E-9118-41F8-A684-C971F63CF582}"/>
              </a:ext>
            </a:extLst>
          </p:cNvPr>
          <p:cNvSpPr>
            <a:spLocks noGrp="1"/>
          </p:cNvSpPr>
          <p:nvPr>
            <p:ph idx="1"/>
          </p:nvPr>
        </p:nvSpPr>
        <p:spPr/>
        <p:txBody>
          <a:bodyPr/>
          <a:lstStyle/>
          <a:p>
            <a:r>
              <a:rPr lang="zh-CN" altLang="en-US" dirty="0"/>
              <a:t>某个教授去从杭州去北京开</a:t>
            </a:r>
            <a:r>
              <a:rPr lang="en-US" altLang="zh-CN" dirty="0"/>
              <a:t>IT</a:t>
            </a:r>
            <a:r>
              <a:rPr lang="zh-CN" altLang="en-US"/>
              <a:t>大会</a:t>
            </a:r>
            <a:endParaRPr lang="en-US" altLang="zh-CN" dirty="0"/>
          </a:p>
          <a:p>
            <a:pPr lvl="1"/>
            <a:r>
              <a:rPr lang="zh-CN" altLang="en-US" dirty="0"/>
              <a:t>会议的收益也是</a:t>
            </a:r>
            <a:r>
              <a:rPr lang="en-US" altLang="zh-CN" dirty="0"/>
              <a:t>2000</a:t>
            </a:r>
            <a:r>
              <a:rPr lang="zh-CN" altLang="en-US" dirty="0"/>
              <a:t>元</a:t>
            </a:r>
            <a:endParaRPr lang="en-US" altLang="zh-CN" dirty="0"/>
          </a:p>
          <a:p>
            <a:pPr lvl="1"/>
            <a:r>
              <a:rPr lang="zh-CN" altLang="en-US" dirty="0"/>
              <a:t>月工资</a:t>
            </a:r>
            <a:r>
              <a:rPr lang="en-US" altLang="zh-CN" dirty="0"/>
              <a:t>10000</a:t>
            </a:r>
            <a:r>
              <a:rPr lang="zh-CN" altLang="en-US" dirty="0"/>
              <a:t>元，时薪</a:t>
            </a:r>
            <a:r>
              <a:rPr lang="en-US" altLang="zh-CN" dirty="0"/>
              <a:t>60</a:t>
            </a:r>
            <a:r>
              <a:rPr lang="zh-CN" altLang="en-US" dirty="0"/>
              <a:t>元</a:t>
            </a:r>
            <a:endParaRPr lang="en-US" altLang="zh-CN" dirty="0"/>
          </a:p>
          <a:p>
            <a:pPr lvl="1"/>
            <a:r>
              <a:rPr lang="zh-CN" altLang="en-US" dirty="0"/>
              <a:t>坐动车的净收益</a:t>
            </a:r>
            <a:r>
              <a:rPr lang="en-US" altLang="zh-CN" dirty="0"/>
              <a:t>=2000-350-12</a:t>
            </a:r>
            <a:r>
              <a:rPr lang="zh-CN" altLang="en-US" dirty="0"/>
              <a:t>*</a:t>
            </a:r>
            <a:r>
              <a:rPr lang="en-US" altLang="zh-CN" dirty="0"/>
              <a:t>60=930</a:t>
            </a:r>
          </a:p>
          <a:p>
            <a:pPr lvl="1"/>
            <a:r>
              <a:rPr lang="zh-CN" altLang="en-US" dirty="0"/>
              <a:t>坐高铁的净收益</a:t>
            </a:r>
            <a:r>
              <a:rPr lang="en-US" altLang="zh-CN" dirty="0"/>
              <a:t>=2000-600-7</a:t>
            </a:r>
            <a:r>
              <a:rPr lang="zh-CN" altLang="en-US" dirty="0"/>
              <a:t>*</a:t>
            </a:r>
            <a:r>
              <a:rPr lang="en-US" altLang="zh-CN" dirty="0"/>
              <a:t>60=980</a:t>
            </a:r>
          </a:p>
          <a:p>
            <a:pPr lvl="1"/>
            <a:r>
              <a:rPr lang="zh-CN" altLang="en-US" dirty="0"/>
              <a:t>坐飞机的净收益</a:t>
            </a:r>
            <a:r>
              <a:rPr lang="en-US" altLang="zh-CN" dirty="0"/>
              <a:t>=2000-900-3</a:t>
            </a:r>
            <a:r>
              <a:rPr lang="zh-CN" altLang="en-US" dirty="0"/>
              <a:t>*</a:t>
            </a:r>
            <a:r>
              <a:rPr lang="en-US" altLang="zh-CN" dirty="0"/>
              <a:t>60=920</a:t>
            </a:r>
          </a:p>
          <a:p>
            <a:pPr lvl="1"/>
            <a:r>
              <a:rPr lang="zh-CN" altLang="en-US" dirty="0"/>
              <a:t>坐高铁！</a:t>
            </a:r>
            <a:endParaRPr lang="en-US" altLang="zh-CN" dirty="0"/>
          </a:p>
          <a:p>
            <a:r>
              <a:rPr lang="zh-CN" altLang="en-US" dirty="0"/>
              <a:t>如果一个阿里巴巴的高级工程师月薪</a:t>
            </a:r>
            <a:r>
              <a:rPr lang="en-US" altLang="zh-CN" dirty="0"/>
              <a:t>10w</a:t>
            </a:r>
            <a:r>
              <a:rPr lang="zh-CN" altLang="en-US" dirty="0"/>
              <a:t>元也面临同样的问题他会怎么选择？</a:t>
            </a:r>
            <a:endParaRPr lang="en-US" altLang="zh-CN" dirty="0"/>
          </a:p>
        </p:txBody>
      </p:sp>
    </p:spTree>
    <p:extLst>
      <p:ext uri="{BB962C8B-B14F-4D97-AF65-F5344CB8AC3E}">
        <p14:creationId xmlns:p14="http://schemas.microsoft.com/office/powerpoint/2010/main" val="1112633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B532A-25A2-44D9-A1CA-234E28C2C6B2}"/>
              </a:ext>
            </a:extLst>
          </p:cNvPr>
          <p:cNvSpPr>
            <a:spLocks noGrp="1"/>
          </p:cNvSpPr>
          <p:nvPr>
            <p:ph type="title"/>
          </p:nvPr>
        </p:nvSpPr>
        <p:spPr/>
        <p:txBody>
          <a:bodyPr/>
          <a:lstStyle/>
          <a:p>
            <a:r>
              <a:rPr lang="zh-CN" altLang="en-US" dirty="0"/>
              <a:t>边际分析</a:t>
            </a:r>
          </a:p>
        </p:txBody>
      </p:sp>
      <p:sp>
        <p:nvSpPr>
          <p:cNvPr id="3" name="内容占位符 2">
            <a:extLst>
              <a:ext uri="{FF2B5EF4-FFF2-40B4-BE49-F238E27FC236}">
                <a16:creationId xmlns:a16="http://schemas.microsoft.com/office/drawing/2014/main" id="{CF371C1B-E2C6-42FC-B44C-AC928022FDF6}"/>
              </a:ext>
            </a:extLst>
          </p:cNvPr>
          <p:cNvSpPr>
            <a:spLocks noGrp="1"/>
          </p:cNvSpPr>
          <p:nvPr>
            <p:ph idx="1"/>
          </p:nvPr>
        </p:nvSpPr>
        <p:spPr/>
        <p:txBody>
          <a:bodyPr>
            <a:normAutofit/>
          </a:bodyPr>
          <a:lstStyle/>
          <a:p>
            <a:r>
              <a:rPr lang="zh-CN" altLang="en-US" dirty="0"/>
              <a:t>总量分析</a:t>
            </a:r>
            <a:endParaRPr lang="en-US" altLang="zh-CN" dirty="0"/>
          </a:p>
          <a:p>
            <a:pPr lvl="1"/>
            <a:r>
              <a:rPr lang="zh-CN" altLang="en-US" dirty="0"/>
              <a:t>计算出总的成本、收益和净收益</a:t>
            </a:r>
            <a:endParaRPr lang="en-US" altLang="zh-CN" dirty="0"/>
          </a:p>
          <a:p>
            <a:r>
              <a:rPr lang="zh-CN" altLang="en-US" dirty="0"/>
              <a:t>边际分析</a:t>
            </a:r>
            <a:endParaRPr lang="en-US" altLang="zh-CN" dirty="0"/>
          </a:p>
          <a:p>
            <a:pPr lvl="1"/>
            <a:r>
              <a:rPr lang="zh-CN" altLang="en-US" dirty="0"/>
              <a:t>比较不同可行选项之间相对的成本和收益差别</a:t>
            </a:r>
            <a:endParaRPr lang="en-US" altLang="zh-CN" dirty="0"/>
          </a:p>
          <a:p>
            <a:pPr lvl="1"/>
            <a:r>
              <a:rPr lang="zh-CN" altLang="en-US" dirty="0"/>
              <a:t>边际最优化标准：从其他选项变成最优选项收益增加，从最优选项变为其他选项，收益下降。</a:t>
            </a:r>
            <a:endParaRPr lang="en-US" altLang="zh-CN" dirty="0"/>
          </a:p>
          <a:p>
            <a:pPr lvl="1">
              <a:spcBef>
                <a:spcPct val="40000"/>
              </a:spcBef>
            </a:pPr>
            <a:r>
              <a:rPr lang="zh-CN" altLang="en-US" dirty="0"/>
              <a:t>数学分析中的体现</a:t>
            </a:r>
            <a:r>
              <a:rPr lang="en-US" altLang="zh-CN" dirty="0"/>
              <a:t>——</a:t>
            </a:r>
            <a:r>
              <a:rPr lang="zh-CN" altLang="en-US" dirty="0"/>
              <a:t>导数或微分</a:t>
            </a:r>
            <a:endParaRPr lang="en-US" altLang="zh-CN" dirty="0"/>
          </a:p>
          <a:p>
            <a:pPr lvl="2">
              <a:spcBef>
                <a:spcPct val="40000"/>
              </a:spcBef>
            </a:pPr>
            <a:r>
              <a:rPr lang="zh-CN" altLang="en-US" dirty="0"/>
              <a:t>最优化问题求解时的一阶条件</a:t>
            </a:r>
            <a:endParaRPr lang="en-US" altLang="zh-CN" dirty="0"/>
          </a:p>
          <a:p>
            <a:pPr lvl="1">
              <a:spcBef>
                <a:spcPct val="40000"/>
              </a:spcBef>
            </a:pPr>
            <a:r>
              <a:rPr lang="zh-CN" altLang="en-US" dirty="0"/>
              <a:t>出租车和公交，飞机票价格</a:t>
            </a:r>
            <a:endParaRPr lang="en-US" altLang="zh-CN" dirty="0"/>
          </a:p>
          <a:p>
            <a:pPr marL="457200" lvl="1" indent="0">
              <a:buNone/>
            </a:pPr>
            <a:endParaRPr lang="en-US" altLang="zh-CN" dirty="0"/>
          </a:p>
        </p:txBody>
      </p:sp>
    </p:spTree>
    <p:extLst>
      <p:ext uri="{BB962C8B-B14F-4D97-AF65-F5344CB8AC3E}">
        <p14:creationId xmlns:p14="http://schemas.microsoft.com/office/powerpoint/2010/main" val="1061408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7D99E-80EE-4975-8058-0506C9C69E14}"/>
              </a:ext>
            </a:extLst>
          </p:cNvPr>
          <p:cNvSpPr>
            <a:spLocks noGrp="1"/>
          </p:cNvSpPr>
          <p:nvPr>
            <p:ph type="title"/>
          </p:nvPr>
        </p:nvSpPr>
        <p:spPr/>
        <p:txBody>
          <a:bodyPr/>
          <a:lstStyle/>
          <a:p>
            <a:r>
              <a:rPr lang="zh-CN" altLang="en-US" dirty="0"/>
              <a:t>边际分析</a:t>
            </a:r>
          </a:p>
        </p:txBody>
      </p:sp>
      <p:sp>
        <p:nvSpPr>
          <p:cNvPr id="3" name="内容占位符 2">
            <a:extLst>
              <a:ext uri="{FF2B5EF4-FFF2-40B4-BE49-F238E27FC236}">
                <a16:creationId xmlns:a16="http://schemas.microsoft.com/office/drawing/2014/main" id="{14416BB8-A37A-49E1-99C6-0F14FA432FA6}"/>
              </a:ext>
            </a:extLst>
          </p:cNvPr>
          <p:cNvSpPr>
            <a:spLocks noGrp="1"/>
          </p:cNvSpPr>
          <p:nvPr>
            <p:ph idx="1"/>
          </p:nvPr>
        </p:nvSpPr>
        <p:spPr/>
        <p:txBody>
          <a:bodyPr/>
          <a:lstStyle/>
          <a:p>
            <a:r>
              <a:rPr lang="zh-CN" altLang="en-US" dirty="0"/>
              <a:t>教授去开会的例子</a:t>
            </a:r>
            <a:endParaRPr lang="en-US" altLang="zh-CN" dirty="0"/>
          </a:p>
          <a:p>
            <a:pPr lvl="1"/>
            <a:r>
              <a:rPr lang="zh-CN" altLang="en-US" dirty="0"/>
              <a:t>从动车变为高铁：交通工具的边际成本是</a:t>
            </a:r>
            <a:r>
              <a:rPr lang="en-US" altLang="zh-CN" dirty="0"/>
              <a:t>600-350=250</a:t>
            </a:r>
            <a:r>
              <a:rPr lang="zh-CN" altLang="en-US" dirty="0"/>
              <a:t>，时间的边际成本是</a:t>
            </a:r>
            <a:r>
              <a:rPr lang="en-US" altLang="zh-CN" dirty="0"/>
              <a:t>7</a:t>
            </a:r>
            <a:r>
              <a:rPr lang="zh-CN" altLang="en-US" dirty="0"/>
              <a:t>*</a:t>
            </a:r>
            <a:r>
              <a:rPr lang="en-US" altLang="zh-CN" dirty="0"/>
              <a:t>60-12</a:t>
            </a:r>
            <a:r>
              <a:rPr lang="zh-CN" altLang="en-US" dirty="0"/>
              <a:t>*</a:t>
            </a:r>
            <a:r>
              <a:rPr lang="en-US" altLang="zh-CN" dirty="0"/>
              <a:t>60=-300</a:t>
            </a:r>
            <a:r>
              <a:rPr lang="zh-CN" altLang="en-US" dirty="0"/>
              <a:t>，总边际成本是</a:t>
            </a:r>
            <a:r>
              <a:rPr lang="en-US" altLang="zh-CN" dirty="0"/>
              <a:t>-50</a:t>
            </a:r>
            <a:r>
              <a:rPr lang="zh-CN" altLang="en-US" dirty="0"/>
              <a:t>。边际净收益</a:t>
            </a:r>
            <a:r>
              <a:rPr lang="en-US" altLang="zh-CN" dirty="0"/>
              <a:t>50</a:t>
            </a:r>
          </a:p>
          <a:p>
            <a:pPr lvl="1"/>
            <a:r>
              <a:rPr lang="zh-CN" altLang="en-US" dirty="0"/>
              <a:t>从高铁变为飞机：交通工具的边际成本是</a:t>
            </a:r>
            <a:r>
              <a:rPr lang="en-US" altLang="zh-CN" dirty="0"/>
              <a:t>900-600=300</a:t>
            </a:r>
            <a:r>
              <a:rPr lang="zh-CN" altLang="en-US" dirty="0"/>
              <a:t>，时间的边际成本是是</a:t>
            </a:r>
            <a:r>
              <a:rPr lang="en-US" altLang="zh-CN" dirty="0"/>
              <a:t>2</a:t>
            </a:r>
            <a:r>
              <a:rPr lang="zh-CN" altLang="en-US" dirty="0"/>
              <a:t>*</a:t>
            </a:r>
            <a:r>
              <a:rPr lang="en-US" altLang="zh-CN" dirty="0"/>
              <a:t>60-7</a:t>
            </a:r>
            <a:r>
              <a:rPr lang="zh-CN" altLang="en-US" dirty="0"/>
              <a:t>*</a:t>
            </a:r>
            <a:r>
              <a:rPr lang="en-US" altLang="zh-CN" dirty="0"/>
              <a:t>60=-240</a:t>
            </a:r>
            <a:r>
              <a:rPr lang="zh-CN" altLang="en-US" dirty="0"/>
              <a:t>，总边际成本是</a:t>
            </a:r>
            <a:r>
              <a:rPr lang="en-US" altLang="zh-CN" dirty="0"/>
              <a:t>60</a:t>
            </a:r>
            <a:r>
              <a:rPr lang="zh-CN" altLang="en-US" dirty="0"/>
              <a:t>。边际净收益</a:t>
            </a:r>
            <a:r>
              <a:rPr lang="en-US" altLang="zh-CN" dirty="0"/>
              <a:t>-60</a:t>
            </a:r>
          </a:p>
          <a:p>
            <a:pPr lvl="1"/>
            <a:r>
              <a:rPr lang="zh-CN" altLang="en-US" dirty="0"/>
              <a:t>高铁是最优选项。</a:t>
            </a:r>
            <a:endParaRPr lang="en-US" altLang="zh-CN" dirty="0"/>
          </a:p>
          <a:p>
            <a:r>
              <a:rPr lang="zh-CN" altLang="en-US" dirty="0"/>
              <a:t>边际分析和总量分析给出了相同结果</a:t>
            </a:r>
            <a:endParaRPr lang="en-US" altLang="zh-CN" dirty="0"/>
          </a:p>
          <a:p>
            <a:pPr lvl="1"/>
            <a:r>
              <a:rPr lang="zh-CN" altLang="en-US" dirty="0"/>
              <a:t>什么时候相同？</a:t>
            </a:r>
            <a:endParaRPr lang="en-US" altLang="zh-CN" dirty="0"/>
          </a:p>
          <a:p>
            <a:pPr lvl="1"/>
            <a:r>
              <a:rPr lang="zh-CN" altLang="en-US" dirty="0"/>
              <a:t>全局和局部最优</a:t>
            </a:r>
          </a:p>
        </p:txBody>
      </p:sp>
    </p:spTree>
    <p:extLst>
      <p:ext uri="{BB962C8B-B14F-4D97-AF65-F5344CB8AC3E}">
        <p14:creationId xmlns:p14="http://schemas.microsoft.com/office/powerpoint/2010/main" val="287695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036B2-CF98-451B-AF6E-CEEB4C623848}"/>
              </a:ext>
            </a:extLst>
          </p:cNvPr>
          <p:cNvSpPr>
            <a:spLocks noGrp="1"/>
          </p:cNvSpPr>
          <p:nvPr>
            <p:ph type="title"/>
          </p:nvPr>
        </p:nvSpPr>
        <p:spPr/>
        <p:txBody>
          <a:bodyPr/>
          <a:lstStyle/>
          <a:p>
            <a:r>
              <a:rPr lang="zh-CN" altLang="en-US" dirty="0"/>
              <a:t>均衡</a:t>
            </a:r>
          </a:p>
        </p:txBody>
      </p:sp>
      <p:sp>
        <p:nvSpPr>
          <p:cNvPr id="3" name="内容占位符 2">
            <a:extLst>
              <a:ext uri="{FF2B5EF4-FFF2-40B4-BE49-F238E27FC236}">
                <a16:creationId xmlns:a16="http://schemas.microsoft.com/office/drawing/2014/main" id="{D0B8814C-9E7A-4697-B602-92435039CCD1}"/>
              </a:ext>
            </a:extLst>
          </p:cNvPr>
          <p:cNvSpPr>
            <a:spLocks noGrp="1"/>
          </p:cNvSpPr>
          <p:nvPr>
            <p:ph idx="1"/>
          </p:nvPr>
        </p:nvSpPr>
        <p:spPr/>
        <p:txBody>
          <a:bodyPr/>
          <a:lstStyle/>
          <a:p>
            <a:pPr>
              <a:spcBef>
                <a:spcPct val="40000"/>
              </a:spcBef>
            </a:pPr>
            <a:r>
              <a:rPr lang="zh-CN" altLang="en-US" dirty="0"/>
              <a:t>均衡来自物理学：一个物体多方受力，反向受力相等时会处于静止不动或匀速运动的状态</a:t>
            </a:r>
            <a:endParaRPr lang="en-US" altLang="zh-CN" dirty="0"/>
          </a:p>
          <a:p>
            <a:pPr>
              <a:spcBef>
                <a:spcPct val="40000"/>
              </a:spcBef>
            </a:pPr>
            <a:r>
              <a:rPr lang="zh-CN" altLang="en-US" dirty="0"/>
              <a:t>经济学中的均衡：涉事各方的利益在他人行为不变时已经最大，因此不愿意单方面改变行为</a:t>
            </a:r>
            <a:endParaRPr lang="en-US" altLang="zh-CN" dirty="0"/>
          </a:p>
          <a:p>
            <a:pPr lvl="1">
              <a:spcBef>
                <a:spcPct val="40000"/>
              </a:spcBef>
            </a:pPr>
            <a:r>
              <a:rPr lang="zh-CN" altLang="en-US" dirty="0"/>
              <a:t>超市收银台排队</a:t>
            </a:r>
            <a:endParaRPr lang="en-US" altLang="zh-CN" dirty="0"/>
          </a:p>
          <a:p>
            <a:pPr>
              <a:spcBef>
                <a:spcPct val="40000"/>
              </a:spcBef>
            </a:pPr>
            <a:r>
              <a:rPr lang="zh-CN" altLang="en-US" dirty="0"/>
              <a:t>均衡是西方经济学的分析问题的落脚点</a:t>
            </a:r>
            <a:endParaRPr lang="en-US" altLang="zh-CN" dirty="0"/>
          </a:p>
          <a:p>
            <a:pPr lvl="1">
              <a:spcBef>
                <a:spcPct val="40000"/>
              </a:spcBef>
            </a:pPr>
            <a:r>
              <a:rPr lang="zh-CN" altLang="en-US"/>
              <a:t>经济往往处在均衡中</a:t>
            </a:r>
            <a:endParaRPr lang="zh-CN" altLang="en-US" dirty="0"/>
          </a:p>
        </p:txBody>
      </p:sp>
    </p:spTree>
    <p:extLst>
      <p:ext uri="{BB962C8B-B14F-4D97-AF65-F5344CB8AC3E}">
        <p14:creationId xmlns:p14="http://schemas.microsoft.com/office/powerpoint/2010/main" val="364359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9D186-25E0-42EC-8EDE-3F3E6915087E}"/>
              </a:ext>
            </a:extLst>
          </p:cNvPr>
          <p:cNvSpPr>
            <a:spLocks noGrp="1"/>
          </p:cNvSpPr>
          <p:nvPr>
            <p:ph type="title"/>
          </p:nvPr>
        </p:nvSpPr>
        <p:spPr/>
        <p:txBody>
          <a:bodyPr>
            <a:normAutofit fontScale="90000"/>
          </a:bodyPr>
          <a:lstStyle/>
          <a:p>
            <a:r>
              <a:rPr lang="zh-CN" altLang="en-US" dirty="0"/>
              <a:t>静态分析、比较静态分析与动态分析</a:t>
            </a:r>
            <a:br>
              <a:rPr lang="zh-CN" altLang="en-US" dirty="0"/>
            </a:br>
            <a:endParaRPr lang="zh-CN" altLang="en-US" dirty="0"/>
          </a:p>
        </p:txBody>
      </p:sp>
      <p:sp>
        <p:nvSpPr>
          <p:cNvPr id="3" name="内容占位符 2">
            <a:extLst>
              <a:ext uri="{FF2B5EF4-FFF2-40B4-BE49-F238E27FC236}">
                <a16:creationId xmlns:a16="http://schemas.microsoft.com/office/drawing/2014/main" id="{A8F4C706-7783-4721-A106-E0574563E8A8}"/>
              </a:ext>
            </a:extLst>
          </p:cNvPr>
          <p:cNvSpPr>
            <a:spLocks noGrp="1"/>
          </p:cNvSpPr>
          <p:nvPr>
            <p:ph idx="1"/>
          </p:nvPr>
        </p:nvSpPr>
        <p:spPr/>
        <p:txBody>
          <a:bodyPr/>
          <a:lstStyle/>
          <a:p>
            <a:r>
              <a:rPr lang="zh-CN" altLang="en-US" dirty="0"/>
              <a:t>静态分析：</a:t>
            </a:r>
            <a:endParaRPr lang="en-US" altLang="zh-CN" dirty="0"/>
          </a:p>
          <a:p>
            <a:pPr lvl="1"/>
            <a:r>
              <a:rPr lang="zh-CN" altLang="en-US" dirty="0"/>
              <a:t>分析某一个静止时点的经济状况</a:t>
            </a:r>
            <a:r>
              <a:rPr lang="en-US" altLang="zh-CN" dirty="0"/>
              <a:t>——</a:t>
            </a:r>
            <a:r>
              <a:rPr lang="zh-CN" altLang="en-US" dirty="0"/>
              <a:t>该状况的形成条件与特点；预测可能会发生的变化</a:t>
            </a:r>
            <a:endParaRPr lang="en-US" altLang="zh-CN" dirty="0"/>
          </a:p>
          <a:p>
            <a:pPr lvl="1"/>
            <a:r>
              <a:rPr lang="zh-CN" altLang="en-US" dirty="0"/>
              <a:t>举例：农产品价格的形成</a:t>
            </a:r>
            <a:endParaRPr lang="en-US" altLang="zh-CN" dirty="0"/>
          </a:p>
          <a:p>
            <a:r>
              <a:rPr lang="zh-CN" altLang="en-US" dirty="0"/>
              <a:t>比较静态分析：</a:t>
            </a:r>
            <a:endParaRPr lang="en-US" altLang="zh-CN" dirty="0"/>
          </a:p>
          <a:p>
            <a:pPr lvl="1"/>
            <a:r>
              <a:rPr lang="zh-CN" altLang="en-US" dirty="0"/>
              <a:t>对两个时点上静态的均衡状态进行比较</a:t>
            </a:r>
            <a:endParaRPr lang="en-US" altLang="zh-CN" dirty="0"/>
          </a:p>
          <a:p>
            <a:pPr lvl="1"/>
            <a:r>
              <a:rPr lang="zh-CN" altLang="en-US" dirty="0"/>
              <a:t>对均衡的变化作出解释</a:t>
            </a:r>
            <a:endParaRPr lang="en-US" altLang="zh-CN" dirty="0"/>
          </a:p>
          <a:p>
            <a:pPr lvl="1"/>
            <a:r>
              <a:rPr lang="zh-CN" altLang="en-US" dirty="0"/>
              <a:t>举例：取消五一长假对旅游业的影响；石油价格上涨对粮食价格或猪肉价格的影响</a:t>
            </a:r>
            <a:endParaRPr lang="en-US" altLang="zh-CN" dirty="0"/>
          </a:p>
          <a:p>
            <a:endParaRPr lang="zh-CN" altLang="en-US" dirty="0"/>
          </a:p>
        </p:txBody>
      </p:sp>
    </p:spTree>
    <p:extLst>
      <p:ext uri="{BB962C8B-B14F-4D97-AF65-F5344CB8AC3E}">
        <p14:creationId xmlns:p14="http://schemas.microsoft.com/office/powerpoint/2010/main" val="4035519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AA3DD-766A-44F7-8D67-A6CDDB9C333B}"/>
              </a:ext>
            </a:extLst>
          </p:cNvPr>
          <p:cNvSpPr>
            <a:spLocks noGrp="1"/>
          </p:cNvSpPr>
          <p:nvPr>
            <p:ph type="title"/>
          </p:nvPr>
        </p:nvSpPr>
        <p:spPr/>
        <p:txBody>
          <a:bodyPr>
            <a:normAutofit fontScale="90000"/>
          </a:bodyPr>
          <a:lstStyle/>
          <a:p>
            <a:r>
              <a:rPr lang="zh-CN" altLang="en-US" dirty="0"/>
              <a:t>静态分析、比较静态分析与动态分析</a:t>
            </a:r>
            <a:r>
              <a:rPr lang="en-US" altLang="zh-CN" dirty="0"/>
              <a:t/>
            </a:r>
            <a:br>
              <a:rPr lang="en-US" altLang="zh-CN" dirty="0"/>
            </a:br>
            <a:endParaRPr lang="zh-CN" altLang="en-US" dirty="0"/>
          </a:p>
        </p:txBody>
      </p:sp>
      <p:sp>
        <p:nvSpPr>
          <p:cNvPr id="3" name="内容占位符 2">
            <a:extLst>
              <a:ext uri="{FF2B5EF4-FFF2-40B4-BE49-F238E27FC236}">
                <a16:creationId xmlns:a16="http://schemas.microsoft.com/office/drawing/2014/main" id="{195C9C5E-4192-46B4-8C79-8CC47545696A}"/>
              </a:ext>
            </a:extLst>
          </p:cNvPr>
          <p:cNvSpPr>
            <a:spLocks noGrp="1"/>
          </p:cNvSpPr>
          <p:nvPr>
            <p:ph idx="1"/>
          </p:nvPr>
        </p:nvSpPr>
        <p:spPr/>
        <p:txBody>
          <a:bodyPr/>
          <a:lstStyle/>
          <a:p>
            <a:pPr>
              <a:spcBef>
                <a:spcPct val="0"/>
              </a:spcBef>
            </a:pPr>
            <a:r>
              <a:rPr lang="zh-CN" altLang="en-US" dirty="0"/>
              <a:t>动态分析</a:t>
            </a:r>
            <a:endParaRPr lang="en-US" altLang="zh-CN" dirty="0"/>
          </a:p>
          <a:p>
            <a:pPr lvl="1">
              <a:spcBef>
                <a:spcPct val="0"/>
              </a:spcBef>
            </a:pPr>
            <a:r>
              <a:rPr lang="zh-CN" altLang="en-US" dirty="0"/>
              <a:t>经济体系如何从一个均衡走向另外一个均衡</a:t>
            </a:r>
            <a:endParaRPr lang="en-US" altLang="zh-CN" dirty="0"/>
          </a:p>
          <a:p>
            <a:pPr lvl="1">
              <a:spcBef>
                <a:spcPct val="0"/>
              </a:spcBef>
            </a:pPr>
            <a:r>
              <a:rPr lang="zh-CN" altLang="en-US" dirty="0"/>
              <a:t>举例：增长过程</a:t>
            </a:r>
          </a:p>
          <a:p>
            <a:endParaRPr lang="zh-CN" altLang="en-US" dirty="0"/>
          </a:p>
        </p:txBody>
      </p:sp>
      <p:pic>
        <p:nvPicPr>
          <p:cNvPr id="4" name="table">
            <a:extLst>
              <a:ext uri="{FF2B5EF4-FFF2-40B4-BE49-F238E27FC236}">
                <a16:creationId xmlns:a16="http://schemas.microsoft.com/office/drawing/2014/main" id="{51389AB2-7BC8-44F9-927D-E25E2DF80469}"/>
              </a:ext>
            </a:extLst>
          </p:cNvPr>
          <p:cNvPicPr>
            <a:picLocks noChangeAspect="1"/>
          </p:cNvPicPr>
          <p:nvPr/>
        </p:nvPicPr>
        <p:blipFill>
          <a:blip r:embed="rId2"/>
          <a:stretch>
            <a:fillRect/>
          </a:stretch>
        </p:blipFill>
        <p:spPr>
          <a:xfrm>
            <a:off x="504395" y="3478310"/>
            <a:ext cx="8229600" cy="2579688"/>
          </a:xfrm>
          <a:prstGeom prst="rect">
            <a:avLst/>
          </a:prstGeom>
        </p:spPr>
      </p:pic>
    </p:spTree>
    <p:extLst>
      <p:ext uri="{BB962C8B-B14F-4D97-AF65-F5344CB8AC3E}">
        <p14:creationId xmlns:p14="http://schemas.microsoft.com/office/powerpoint/2010/main" val="184380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76A5C-D1D3-46CB-A969-FD6A9A336A88}"/>
              </a:ext>
            </a:extLst>
          </p:cNvPr>
          <p:cNvSpPr>
            <a:spLocks noGrp="1"/>
          </p:cNvSpPr>
          <p:nvPr>
            <p:ph type="title"/>
          </p:nvPr>
        </p:nvSpPr>
        <p:spPr/>
        <p:txBody>
          <a:bodyPr/>
          <a:lstStyle/>
          <a:p>
            <a:r>
              <a:rPr lang="zh-CN" altLang="en-US" dirty="0">
                <a:ea typeface="宋体" panose="02010600030101010101" pitchFamily="2" charset="-122"/>
              </a:rPr>
              <a:t>人与人的相互影响</a:t>
            </a:r>
            <a:endParaRPr lang="zh-CN" altLang="en-US" dirty="0"/>
          </a:p>
        </p:txBody>
      </p:sp>
      <p:sp>
        <p:nvSpPr>
          <p:cNvPr id="3" name="内容占位符 2">
            <a:extLst>
              <a:ext uri="{FF2B5EF4-FFF2-40B4-BE49-F238E27FC236}">
                <a16:creationId xmlns:a16="http://schemas.microsoft.com/office/drawing/2014/main" id="{874F38D1-AC56-45BB-B8A5-492B959B236F}"/>
              </a:ext>
            </a:extLst>
          </p:cNvPr>
          <p:cNvSpPr>
            <a:spLocks noGrp="1"/>
          </p:cNvSpPr>
          <p:nvPr>
            <p:ph idx="1"/>
          </p:nvPr>
        </p:nvSpPr>
        <p:spPr/>
        <p:txBody>
          <a:bodyPr/>
          <a:lstStyle/>
          <a:p>
            <a:r>
              <a:rPr lang="zh-CN" altLang="en-US" dirty="0"/>
              <a:t>个体数量很大时，个人行为对他人的</a:t>
            </a:r>
            <a:r>
              <a:rPr lang="zh-CN" altLang="en-US" dirty="0">
                <a:latin typeface="宋体" panose="02010600030101010101" pitchFamily="2" charset="-122"/>
                <a:ea typeface="宋体" panose="02010600030101010101" pitchFamily="2" charset="-122"/>
              </a:rPr>
              <a:t>影响可以忽略</a:t>
            </a:r>
            <a:endParaRPr lang="en-US" altLang="zh-CN" dirty="0">
              <a:latin typeface="宋体" panose="02010600030101010101" pitchFamily="2" charset="-122"/>
              <a:ea typeface="宋体" panose="02010600030101010101" pitchFamily="2" charset="-122"/>
            </a:endParaRPr>
          </a:p>
          <a:p>
            <a:pPr lvl="1"/>
            <a:r>
              <a:rPr lang="zh-CN" altLang="en-US" dirty="0"/>
              <a:t>市场</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个体数量很少</a:t>
            </a:r>
            <a:r>
              <a:rPr lang="zh-CN" altLang="en-US" dirty="0"/>
              <a:t>时</a:t>
            </a:r>
            <a:r>
              <a:rPr lang="zh-CN" altLang="en-US" dirty="0">
                <a:latin typeface="宋体" panose="02010600030101010101" pitchFamily="2" charset="-122"/>
                <a:ea typeface="宋体" panose="02010600030101010101" pitchFamily="2" charset="-122"/>
              </a:rPr>
              <a:t>，</a:t>
            </a:r>
            <a:r>
              <a:rPr lang="zh-CN" altLang="en-US" dirty="0"/>
              <a:t>个人行为</a:t>
            </a:r>
            <a:r>
              <a:rPr lang="zh-CN" altLang="en-US" dirty="0">
                <a:latin typeface="宋体" panose="02010600030101010101" pitchFamily="2" charset="-122"/>
                <a:ea typeface="宋体" panose="02010600030101010101" pitchFamily="2" charset="-122"/>
              </a:rPr>
              <a:t>对他人有重要影响</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合作问题</a:t>
            </a:r>
            <a:endParaRPr lang="en-US" altLang="zh-CN" dirty="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沟通</a:t>
            </a:r>
            <a:r>
              <a:rPr lang="zh-CN" altLang="en-US" dirty="0"/>
              <a:t>、</a:t>
            </a:r>
            <a:r>
              <a:rPr lang="zh-CN" altLang="en-US" dirty="0">
                <a:latin typeface="宋体" panose="02010600030101010101" pitchFamily="2" charset="-122"/>
                <a:ea typeface="宋体" panose="02010600030101010101" pitchFamily="2" charset="-122"/>
              </a:rPr>
              <a:t>诚信</a:t>
            </a:r>
            <a:r>
              <a:rPr lang="zh-CN" altLang="en-US" dirty="0"/>
              <a:t>、</a:t>
            </a:r>
            <a:r>
              <a:rPr lang="zh-CN" altLang="en-US" dirty="0">
                <a:latin typeface="宋体" panose="02010600030101010101" pitchFamily="2" charset="-122"/>
                <a:ea typeface="宋体" panose="02010600030101010101" pitchFamily="2" charset="-122"/>
              </a:rPr>
              <a:t>承诺</a:t>
            </a:r>
            <a:r>
              <a:rPr lang="zh-CN" altLang="en-US" dirty="0"/>
              <a:t>、奖励与</a:t>
            </a:r>
            <a:r>
              <a:rPr lang="zh-CN" altLang="en-US" dirty="0">
                <a:latin typeface="宋体" panose="02010600030101010101" pitchFamily="2" charset="-122"/>
                <a:ea typeface="宋体" panose="02010600030101010101" pitchFamily="2" charset="-122"/>
              </a:rPr>
              <a:t>惩罚</a:t>
            </a:r>
            <a:r>
              <a:rPr lang="zh-CN" altLang="en-US" dirty="0"/>
              <a:t>等问题</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22130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8664A-BD1F-4E30-A93E-9CC66DBD0A84}"/>
              </a:ext>
            </a:extLst>
          </p:cNvPr>
          <p:cNvSpPr>
            <a:spLocks noGrp="1"/>
          </p:cNvSpPr>
          <p:nvPr>
            <p:ph type="title"/>
          </p:nvPr>
        </p:nvSpPr>
        <p:spPr/>
        <p:txBody>
          <a:bodyPr/>
          <a:lstStyle/>
          <a:p>
            <a:r>
              <a:rPr lang="zh-CN" altLang="en-US" dirty="0"/>
              <a:t>猎鹿博弈（</a:t>
            </a:r>
            <a:r>
              <a:rPr lang="en-US" altLang="zh-CN" dirty="0"/>
              <a:t>Stag Hunt</a:t>
            </a:r>
            <a:r>
              <a:rPr lang="zh-CN" altLang="en-US" dirty="0"/>
              <a:t>）</a:t>
            </a:r>
          </a:p>
        </p:txBody>
      </p:sp>
      <p:sp>
        <p:nvSpPr>
          <p:cNvPr id="4" name="内容占位符 2">
            <a:extLst>
              <a:ext uri="{FF2B5EF4-FFF2-40B4-BE49-F238E27FC236}">
                <a16:creationId xmlns:a16="http://schemas.microsoft.com/office/drawing/2014/main" id="{D1A596B7-23B8-4669-BD75-004DBFCBB952}"/>
              </a:ext>
            </a:extLst>
          </p:cNvPr>
          <p:cNvSpPr>
            <a:spLocks noGrp="1"/>
          </p:cNvSpPr>
          <p:nvPr>
            <p:ph idx="1"/>
          </p:nvPr>
        </p:nvSpPr>
        <p:spPr>
          <a:xfrm>
            <a:off x="628650" y="1825625"/>
            <a:ext cx="7886700" cy="4351338"/>
          </a:xfrm>
        </p:spPr>
        <p:txBody>
          <a:bodyPr>
            <a:normAutofit/>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graphicFrame>
        <p:nvGraphicFramePr>
          <p:cNvPr id="6" name="表格 5">
            <a:extLst>
              <a:ext uri="{FF2B5EF4-FFF2-40B4-BE49-F238E27FC236}">
                <a16:creationId xmlns:a16="http://schemas.microsoft.com/office/drawing/2014/main" id="{F6573CA9-A034-4F43-8A5C-1249E5D9C0C8}"/>
              </a:ext>
            </a:extLst>
          </p:cNvPr>
          <p:cNvGraphicFramePr>
            <a:graphicFrameLocks noGrp="1"/>
          </p:cNvGraphicFramePr>
          <p:nvPr>
            <p:extLst>
              <p:ext uri="{D42A27DB-BD31-4B8C-83A1-F6EECF244321}">
                <p14:modId xmlns:p14="http://schemas.microsoft.com/office/powerpoint/2010/main" val="3330649263"/>
              </p:ext>
            </p:extLst>
          </p:nvPr>
        </p:nvGraphicFramePr>
        <p:xfrm>
          <a:off x="1451029" y="1932910"/>
          <a:ext cx="6086964" cy="3985176"/>
        </p:xfrm>
        <a:graphic>
          <a:graphicData uri="http://schemas.openxmlformats.org/drawingml/2006/table">
            <a:tbl>
              <a:tblPr firstRow="1" bandRow="1">
                <a:tableStyleId>{5C22544A-7EE6-4342-B048-85BDC9FD1C3A}</a:tableStyleId>
              </a:tblPr>
              <a:tblGrid>
                <a:gridCol w="2028988">
                  <a:extLst>
                    <a:ext uri="{9D8B030D-6E8A-4147-A177-3AD203B41FA5}">
                      <a16:colId xmlns:a16="http://schemas.microsoft.com/office/drawing/2014/main" val="1686445255"/>
                    </a:ext>
                  </a:extLst>
                </a:gridCol>
                <a:gridCol w="2028988">
                  <a:extLst>
                    <a:ext uri="{9D8B030D-6E8A-4147-A177-3AD203B41FA5}">
                      <a16:colId xmlns:a16="http://schemas.microsoft.com/office/drawing/2014/main" val="2127921383"/>
                    </a:ext>
                  </a:extLst>
                </a:gridCol>
                <a:gridCol w="2028988">
                  <a:extLst>
                    <a:ext uri="{9D8B030D-6E8A-4147-A177-3AD203B41FA5}">
                      <a16:colId xmlns:a16="http://schemas.microsoft.com/office/drawing/2014/main" val="1991589208"/>
                    </a:ext>
                  </a:extLst>
                </a:gridCol>
              </a:tblGrid>
              <a:tr h="1328392">
                <a:tc>
                  <a:txBody>
                    <a:bodyPr/>
                    <a:lstStyle/>
                    <a:p>
                      <a:endParaRPr lang="zh-CN" altLang="en-US" dirty="0">
                        <a:solidFill>
                          <a:schemeClr val="accent1"/>
                        </a:solidFill>
                      </a:endParaRPr>
                    </a:p>
                  </a:txBody>
                  <a:tcPr>
                    <a:solidFill>
                      <a:schemeClr val="bg1">
                        <a:lumMod val="95000"/>
                      </a:schemeClr>
                    </a:solidFill>
                  </a:tcPr>
                </a:tc>
                <a:tc>
                  <a:txBody>
                    <a:bodyPr/>
                    <a:lstStyle/>
                    <a:p>
                      <a:pPr algn="ctr"/>
                      <a:endParaRPr lang="en-US" altLang="zh-CN" sz="2400" dirty="0">
                        <a:solidFill>
                          <a:schemeClr val="accent1"/>
                        </a:solidFill>
                      </a:endParaRPr>
                    </a:p>
                    <a:p>
                      <a:pPr algn="ctr"/>
                      <a:r>
                        <a:rPr lang="zh-CN" altLang="en-US" sz="2400" dirty="0">
                          <a:solidFill>
                            <a:schemeClr val="accent1"/>
                          </a:solidFill>
                        </a:rPr>
                        <a:t>抓兔</a:t>
                      </a:r>
                    </a:p>
                  </a:txBody>
                  <a:tcP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zh-CN" sz="2400" b="1" dirty="0">
                        <a:solidFill>
                          <a:schemeClr val="accent1"/>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400" b="1" dirty="0">
                          <a:solidFill>
                            <a:schemeClr val="accent1"/>
                          </a:solidFill>
                        </a:rPr>
                        <a:t>打鹿</a:t>
                      </a:r>
                    </a:p>
                  </a:txBody>
                  <a:tcPr>
                    <a:solidFill>
                      <a:schemeClr val="bg1">
                        <a:lumMod val="95000"/>
                      </a:schemeClr>
                    </a:solidFill>
                  </a:tcPr>
                </a:tc>
                <a:extLst>
                  <a:ext uri="{0D108BD9-81ED-4DB2-BD59-A6C34878D82A}">
                    <a16:rowId xmlns:a16="http://schemas.microsoft.com/office/drawing/2014/main" val="1054461463"/>
                  </a:ext>
                </a:extLst>
              </a:tr>
              <a:tr h="1328392">
                <a:tc>
                  <a:txBody>
                    <a:bodyPr/>
                    <a:lstStyle/>
                    <a:p>
                      <a:pPr algn="ctr"/>
                      <a:endParaRPr lang="en-US" altLang="zh-CN" sz="2400" b="1" i="0" u="none" kern="1200" baseline="0" dirty="0">
                        <a:solidFill>
                          <a:schemeClr val="accent1"/>
                        </a:solidFill>
                        <a:latin typeface="+mn-lt"/>
                        <a:ea typeface="+mn-ea"/>
                        <a:cs typeface="+mn-cs"/>
                      </a:endParaRPr>
                    </a:p>
                    <a:p>
                      <a:pPr algn="ctr"/>
                      <a:r>
                        <a:rPr lang="zh-CN" altLang="en-US" sz="2400" b="1" i="0" u="none" kern="1200" baseline="0" dirty="0">
                          <a:solidFill>
                            <a:schemeClr val="accent1"/>
                          </a:solidFill>
                          <a:latin typeface="+mn-lt"/>
                          <a:ea typeface="+mn-ea"/>
                          <a:cs typeface="+mn-cs"/>
                        </a:rPr>
                        <a:t>抓兔</a:t>
                      </a:r>
                    </a:p>
                  </a:txBody>
                  <a:tcPr>
                    <a:solidFill>
                      <a:schemeClr val="bg1">
                        <a:lumMod val="95000"/>
                      </a:schemeClr>
                    </a:solidFill>
                  </a:tcPr>
                </a:tc>
                <a:tc>
                  <a:txBody>
                    <a:bodyPr/>
                    <a:lstStyle/>
                    <a:p>
                      <a:r>
                        <a:rPr lang="en-US" altLang="zh-CN" sz="3200" b="1" dirty="0">
                          <a:solidFill>
                            <a:srgbClr val="FF6600"/>
                          </a:solidFill>
                        </a:rPr>
                        <a:t>5</a:t>
                      </a:r>
                      <a:r>
                        <a:rPr lang="en-US" altLang="zh-CN" sz="3200" b="1" dirty="0">
                          <a:solidFill>
                            <a:schemeClr val="accent1"/>
                          </a:solidFill>
                        </a:rPr>
                        <a:t>       </a:t>
                      </a:r>
                    </a:p>
                    <a:p>
                      <a:r>
                        <a:rPr lang="en-US" altLang="zh-CN" sz="3200" b="1" baseline="0" dirty="0">
                          <a:solidFill>
                            <a:schemeClr val="accent1"/>
                          </a:solidFill>
                        </a:rPr>
                        <a:t>              </a:t>
                      </a:r>
                      <a:r>
                        <a:rPr lang="en-US" altLang="zh-CN" sz="3200" b="1" dirty="0">
                          <a:solidFill>
                            <a:srgbClr val="00B050"/>
                          </a:solidFill>
                        </a:rPr>
                        <a:t>5</a:t>
                      </a:r>
                      <a:endParaRPr lang="zh-CN" altLang="en-US" sz="3200" b="1" dirty="0">
                        <a:solidFill>
                          <a:schemeClr val="accent1"/>
                        </a:solidFill>
                      </a:endParaRPr>
                    </a:p>
                  </a:txBody>
                  <a:tcPr>
                    <a:solidFill>
                      <a:schemeClr val="bg1">
                        <a:lumMod val="95000"/>
                      </a:schemeClr>
                    </a:solidFill>
                  </a:tcPr>
                </a:tc>
                <a:tc>
                  <a:txBody>
                    <a:bodyPr/>
                    <a:lstStyle/>
                    <a:p>
                      <a:r>
                        <a:rPr lang="en-US" altLang="zh-CN" sz="3200" b="1" dirty="0">
                          <a:solidFill>
                            <a:srgbClr val="FF6600"/>
                          </a:solidFill>
                        </a:rPr>
                        <a:t>5</a:t>
                      </a:r>
                      <a:r>
                        <a:rPr lang="en-US" altLang="zh-CN" sz="3200" b="1" dirty="0">
                          <a:solidFill>
                            <a:schemeClr val="accent1"/>
                          </a:solidFill>
                        </a:rPr>
                        <a:t>    </a:t>
                      </a:r>
                    </a:p>
                    <a:p>
                      <a:r>
                        <a:rPr lang="en-US" altLang="zh-CN" sz="3200" b="1" dirty="0">
                          <a:solidFill>
                            <a:schemeClr val="accent1"/>
                          </a:solidFill>
                        </a:rPr>
                        <a:t>         </a:t>
                      </a:r>
                      <a:r>
                        <a:rPr lang="en-US" altLang="zh-CN" sz="3200" b="1" dirty="0">
                          <a:solidFill>
                            <a:srgbClr val="00B050"/>
                          </a:solidFill>
                        </a:rPr>
                        <a:t>-100</a:t>
                      </a:r>
                      <a:endParaRPr lang="zh-CN" altLang="en-US" sz="3200" b="1" dirty="0">
                        <a:solidFill>
                          <a:schemeClr val="accent1"/>
                        </a:solidFill>
                      </a:endParaRPr>
                    </a:p>
                  </a:txBody>
                  <a:tcPr>
                    <a:solidFill>
                      <a:schemeClr val="bg1">
                        <a:lumMod val="95000"/>
                      </a:schemeClr>
                    </a:solidFill>
                  </a:tcPr>
                </a:tc>
                <a:extLst>
                  <a:ext uri="{0D108BD9-81ED-4DB2-BD59-A6C34878D82A}">
                    <a16:rowId xmlns:a16="http://schemas.microsoft.com/office/drawing/2014/main" val="489505217"/>
                  </a:ext>
                </a:extLst>
              </a:tr>
              <a:tr h="1328392">
                <a:tc>
                  <a:txBody>
                    <a:bodyPr/>
                    <a:lstStyle/>
                    <a:p>
                      <a:pPr marL="0" marR="0" indent="0" algn="ctr" defTabSz="914400" rtl="0" eaLnBrk="1" fontAlgn="base" latinLnBrk="0" hangingPunct="1">
                        <a:lnSpc>
                          <a:spcPct val="100000"/>
                        </a:lnSpc>
                        <a:spcBef>
                          <a:spcPct val="0"/>
                        </a:spcBef>
                        <a:spcAft>
                          <a:spcPct val="0"/>
                        </a:spcAft>
                        <a:buClrTx/>
                        <a:buSzTx/>
                        <a:buFontTx/>
                        <a:buNone/>
                        <a:tabLst/>
                        <a:defRPr/>
                      </a:pPr>
                      <a:endParaRPr lang="en-US" altLang="zh-CN" sz="2400" b="1" dirty="0">
                        <a:solidFill>
                          <a:schemeClr val="accent1"/>
                        </a:solidFill>
                      </a:endParaRPr>
                    </a:p>
                    <a:p>
                      <a:pPr marL="0" marR="0" indent="0" algn="ctr" defTabSz="914400" rtl="0" eaLnBrk="1" fontAlgn="base" latinLnBrk="0" hangingPunct="1">
                        <a:lnSpc>
                          <a:spcPct val="100000"/>
                        </a:lnSpc>
                        <a:spcBef>
                          <a:spcPct val="0"/>
                        </a:spcBef>
                        <a:spcAft>
                          <a:spcPct val="0"/>
                        </a:spcAft>
                        <a:buClrTx/>
                        <a:buSzTx/>
                        <a:buFontTx/>
                        <a:buNone/>
                        <a:tabLst/>
                        <a:defRPr/>
                      </a:pPr>
                      <a:r>
                        <a:rPr lang="zh-CN" altLang="en-US" sz="2400" b="1" dirty="0">
                          <a:solidFill>
                            <a:schemeClr val="accent1"/>
                          </a:solidFill>
                        </a:rPr>
                        <a:t>打鹿</a:t>
                      </a:r>
                    </a:p>
                  </a:txBody>
                  <a:tcPr>
                    <a:solidFill>
                      <a:schemeClr val="bg1">
                        <a:lumMod val="95000"/>
                      </a:schemeClr>
                    </a:solidFill>
                  </a:tcPr>
                </a:tc>
                <a:tc>
                  <a:txBody>
                    <a:bodyPr/>
                    <a:lstStyle/>
                    <a:p>
                      <a:r>
                        <a:rPr lang="en-US" altLang="zh-CN" sz="3200" b="1" dirty="0">
                          <a:solidFill>
                            <a:srgbClr val="FF6600"/>
                          </a:solidFill>
                        </a:rPr>
                        <a:t>-100</a:t>
                      </a:r>
                    </a:p>
                    <a:p>
                      <a:r>
                        <a:rPr lang="en-US" altLang="zh-CN" sz="3200" b="1" baseline="0" dirty="0">
                          <a:solidFill>
                            <a:schemeClr val="accent1"/>
                          </a:solidFill>
                        </a:rPr>
                        <a:t>            </a:t>
                      </a:r>
                      <a:r>
                        <a:rPr lang="en-US" altLang="zh-CN" sz="3200" b="1" dirty="0">
                          <a:solidFill>
                            <a:schemeClr val="accent1"/>
                          </a:solidFill>
                        </a:rPr>
                        <a:t>  </a:t>
                      </a:r>
                      <a:r>
                        <a:rPr lang="en-US" altLang="zh-CN" sz="3200" b="1" dirty="0">
                          <a:solidFill>
                            <a:srgbClr val="00B050"/>
                          </a:solidFill>
                        </a:rPr>
                        <a:t>5</a:t>
                      </a:r>
                      <a:endParaRPr lang="zh-CN" altLang="en-US" sz="3200" b="1" dirty="0">
                        <a:solidFill>
                          <a:schemeClr val="accent1"/>
                        </a:solidFill>
                      </a:endParaRPr>
                    </a:p>
                  </a:txBody>
                  <a:tcPr>
                    <a:solidFill>
                      <a:schemeClr val="bg1">
                        <a:lumMod val="95000"/>
                      </a:schemeClr>
                    </a:solidFill>
                  </a:tcPr>
                </a:tc>
                <a:tc>
                  <a:txBody>
                    <a:bodyPr/>
                    <a:lstStyle/>
                    <a:p>
                      <a:r>
                        <a:rPr lang="en-US" altLang="zh-CN" sz="3200" b="1" dirty="0">
                          <a:solidFill>
                            <a:srgbClr val="FF6600"/>
                          </a:solidFill>
                        </a:rPr>
                        <a:t>10</a:t>
                      </a:r>
                      <a:r>
                        <a:rPr lang="en-US" altLang="zh-CN" sz="3200" b="1" dirty="0">
                          <a:solidFill>
                            <a:schemeClr val="accent1"/>
                          </a:solidFill>
                        </a:rPr>
                        <a:t>     </a:t>
                      </a:r>
                    </a:p>
                    <a:p>
                      <a:r>
                        <a:rPr lang="en-US" altLang="zh-CN" sz="3200" b="1" dirty="0">
                          <a:solidFill>
                            <a:schemeClr val="accent1"/>
                          </a:solidFill>
                        </a:rPr>
                        <a:t>            </a:t>
                      </a:r>
                      <a:r>
                        <a:rPr lang="en-US" altLang="zh-CN" sz="3200" b="1" dirty="0">
                          <a:solidFill>
                            <a:srgbClr val="00B050"/>
                          </a:solidFill>
                        </a:rPr>
                        <a:t>10</a:t>
                      </a:r>
                      <a:endParaRPr lang="zh-CN" altLang="en-US" sz="3200" b="1" dirty="0">
                        <a:solidFill>
                          <a:schemeClr val="accent1"/>
                        </a:solidFill>
                      </a:endParaRPr>
                    </a:p>
                  </a:txBody>
                  <a:tcPr>
                    <a:solidFill>
                      <a:schemeClr val="bg1">
                        <a:lumMod val="95000"/>
                      </a:schemeClr>
                    </a:solidFill>
                  </a:tcPr>
                </a:tc>
                <a:extLst>
                  <a:ext uri="{0D108BD9-81ED-4DB2-BD59-A6C34878D82A}">
                    <a16:rowId xmlns:a16="http://schemas.microsoft.com/office/drawing/2014/main" val="517484439"/>
                  </a:ext>
                </a:extLst>
              </a:tr>
            </a:tbl>
          </a:graphicData>
        </a:graphic>
      </p:graphicFrame>
      <p:sp>
        <p:nvSpPr>
          <p:cNvPr id="7" name="矩形 6">
            <a:extLst>
              <a:ext uri="{FF2B5EF4-FFF2-40B4-BE49-F238E27FC236}">
                <a16:creationId xmlns:a16="http://schemas.microsoft.com/office/drawing/2014/main" id="{A12CCD13-6B03-42BE-BEF1-84F3F547DE16}"/>
              </a:ext>
            </a:extLst>
          </p:cNvPr>
          <p:cNvSpPr/>
          <p:nvPr/>
        </p:nvSpPr>
        <p:spPr>
          <a:xfrm>
            <a:off x="379034" y="3720504"/>
            <a:ext cx="969818" cy="454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solidFill>
                <a:latin typeface="宋体" panose="02010600030101010101" pitchFamily="2" charset="-122"/>
                <a:ea typeface="宋体" panose="02010600030101010101" pitchFamily="2" charset="-122"/>
              </a:rPr>
              <a:t>小红</a:t>
            </a:r>
          </a:p>
        </p:txBody>
      </p:sp>
      <p:sp>
        <p:nvSpPr>
          <p:cNvPr id="8" name="矩形 7">
            <a:extLst>
              <a:ext uri="{FF2B5EF4-FFF2-40B4-BE49-F238E27FC236}">
                <a16:creationId xmlns:a16="http://schemas.microsoft.com/office/drawing/2014/main" id="{0D34FF99-F388-4C31-873C-3C3FC8E2D551}"/>
              </a:ext>
            </a:extLst>
          </p:cNvPr>
          <p:cNvSpPr/>
          <p:nvPr/>
        </p:nvSpPr>
        <p:spPr>
          <a:xfrm>
            <a:off x="4265234" y="1416119"/>
            <a:ext cx="969818" cy="454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accent1"/>
                </a:solidFill>
                <a:latin typeface="宋体akkal Majalla"/>
              </a:rPr>
              <a:t>小明</a:t>
            </a:r>
          </a:p>
        </p:txBody>
      </p:sp>
    </p:spTree>
    <p:extLst>
      <p:ext uri="{BB962C8B-B14F-4D97-AF65-F5344CB8AC3E}">
        <p14:creationId xmlns:p14="http://schemas.microsoft.com/office/powerpoint/2010/main" val="2638761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2D0B8-9B12-4A1B-9346-8A84D1E1E33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AFDF5AA-632F-4AB9-8B4E-96B06144D3C0}"/>
              </a:ext>
            </a:extLst>
          </p:cNvPr>
          <p:cNvSpPr>
            <a:spLocks noGrp="1"/>
          </p:cNvSpPr>
          <p:nvPr>
            <p:ph idx="1"/>
          </p:nvPr>
        </p:nvSpPr>
        <p:spPr/>
        <p:txBody>
          <a:bodyPr/>
          <a:lstStyle/>
          <a:p>
            <a:r>
              <a:rPr lang="zh-CN" altLang="en-US" dirty="0"/>
              <a:t>卢梭</a:t>
            </a:r>
            <a:r>
              <a:rPr lang="en-US" altLang="zh-CN" dirty="0"/>
              <a:t>《</a:t>
            </a:r>
            <a:r>
              <a:rPr lang="zh-CN" altLang="en-US" dirty="0"/>
              <a:t>人类不平等的根源与基础</a:t>
            </a:r>
            <a:r>
              <a:rPr lang="en-US" altLang="zh-CN" dirty="0"/>
              <a:t>》</a:t>
            </a:r>
          </a:p>
          <a:p>
            <a:r>
              <a:rPr lang="en-US" altLang="zh-CN" dirty="0"/>
              <a:t>1950</a:t>
            </a:r>
            <a:r>
              <a:rPr lang="zh-CN" altLang="en-US" dirty="0"/>
              <a:t>年，约翰</a:t>
            </a:r>
            <a:r>
              <a:rPr lang="en-US" altLang="zh-CN" dirty="0"/>
              <a:t>·</a:t>
            </a:r>
            <a:r>
              <a:rPr lang="zh-CN" altLang="en-US" dirty="0"/>
              <a:t>纳什</a:t>
            </a:r>
            <a:r>
              <a:rPr lang="en-US" altLang="zh-CN" dirty="0"/>
              <a:t>(John Nash)</a:t>
            </a:r>
            <a:r>
              <a:rPr lang="zh-CN" altLang="en-US" dirty="0"/>
              <a:t>注意到</a:t>
            </a:r>
            <a:endParaRPr lang="en-US" altLang="zh-CN" dirty="0"/>
          </a:p>
          <a:p>
            <a:pPr lvl="1"/>
            <a:r>
              <a:rPr lang="zh-CN" altLang="en-US" dirty="0"/>
              <a:t>每个人的利己心不一定会促进最大的社会福利。</a:t>
            </a:r>
            <a:endParaRPr lang="en-US" altLang="zh-CN" dirty="0"/>
          </a:p>
          <a:p>
            <a:pPr lvl="1"/>
            <a:r>
              <a:rPr lang="en-US" altLang="zh-CN" dirty="0"/>
              <a:t>《N</a:t>
            </a:r>
            <a:r>
              <a:rPr lang="zh-CN" altLang="en-US" dirty="0"/>
              <a:t>人博弈的均衡点</a:t>
            </a:r>
            <a:r>
              <a:rPr lang="en-US" altLang="zh-CN" dirty="0"/>
              <a:t>》1950</a:t>
            </a:r>
          </a:p>
          <a:p>
            <a:pPr lvl="1"/>
            <a:r>
              <a:rPr lang="en-US" altLang="zh-CN" dirty="0"/>
              <a:t>《</a:t>
            </a:r>
            <a:r>
              <a:rPr lang="zh-CN" altLang="en-US" dirty="0"/>
              <a:t>讨价还价问题</a:t>
            </a:r>
            <a:r>
              <a:rPr lang="en-US" altLang="zh-CN" dirty="0"/>
              <a:t>》1950</a:t>
            </a:r>
          </a:p>
          <a:p>
            <a:pPr lvl="1"/>
            <a:r>
              <a:rPr lang="en-US" altLang="zh-CN" dirty="0"/>
              <a:t>《</a:t>
            </a:r>
            <a:r>
              <a:rPr lang="zh-CN" altLang="en-US" dirty="0"/>
              <a:t>非合作博弈</a:t>
            </a:r>
            <a:r>
              <a:rPr lang="en-US" altLang="zh-CN" dirty="0"/>
              <a:t>》 1951</a:t>
            </a:r>
          </a:p>
          <a:p>
            <a:r>
              <a:rPr lang="zh-CN" altLang="en-US" dirty="0"/>
              <a:t>约翰</a:t>
            </a:r>
            <a:r>
              <a:rPr lang="en-US" altLang="zh-CN" dirty="0"/>
              <a:t>·</a:t>
            </a:r>
            <a:r>
              <a:rPr lang="zh-CN" altLang="en-US" dirty="0"/>
              <a:t>纳什</a:t>
            </a:r>
            <a:r>
              <a:rPr lang="en-US" altLang="zh-CN" dirty="0"/>
              <a:t>(1928-2015)</a:t>
            </a:r>
          </a:p>
          <a:p>
            <a:pPr lvl="1"/>
            <a:r>
              <a:rPr lang="zh-CN" altLang="en-US" dirty="0"/>
              <a:t>传奇的人生经历</a:t>
            </a:r>
            <a:endParaRPr lang="en-US" altLang="zh-CN" dirty="0"/>
          </a:p>
          <a:p>
            <a:endParaRPr lang="zh-CN" altLang="en-US" dirty="0"/>
          </a:p>
        </p:txBody>
      </p:sp>
      <p:pic>
        <p:nvPicPr>
          <p:cNvPr id="4" name="内容占位符 3">
            <a:extLst>
              <a:ext uri="{FF2B5EF4-FFF2-40B4-BE49-F238E27FC236}">
                <a16:creationId xmlns:a16="http://schemas.microsoft.com/office/drawing/2014/main" id="{607264F0-98C4-4AFD-B102-0E80C906E9A1}"/>
              </a:ext>
            </a:extLst>
          </p:cNvPr>
          <p:cNvPicPr>
            <a:picLocks noChangeAspect="1"/>
          </p:cNvPicPr>
          <p:nvPr/>
        </p:nvPicPr>
        <p:blipFill>
          <a:blip r:embed="rId2"/>
          <a:stretch>
            <a:fillRect/>
          </a:stretch>
        </p:blipFill>
        <p:spPr>
          <a:xfrm>
            <a:off x="5928852" y="3202790"/>
            <a:ext cx="2506152" cy="3233745"/>
          </a:xfrm>
          <a:prstGeom prst="rect">
            <a:avLst/>
          </a:prstGeom>
        </p:spPr>
      </p:pic>
    </p:spTree>
    <p:extLst>
      <p:ext uri="{BB962C8B-B14F-4D97-AF65-F5344CB8AC3E}">
        <p14:creationId xmlns:p14="http://schemas.microsoft.com/office/powerpoint/2010/main" val="581232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39D05-2751-49C9-9217-ABD77661D239}"/>
              </a:ext>
            </a:extLst>
          </p:cNvPr>
          <p:cNvSpPr>
            <a:spLocks noGrp="1"/>
          </p:cNvSpPr>
          <p:nvPr>
            <p:ph type="title"/>
          </p:nvPr>
        </p:nvSpPr>
        <p:spPr/>
        <p:txBody>
          <a:bodyPr/>
          <a:lstStyle/>
          <a:p>
            <a:r>
              <a:rPr lang="zh-CN" altLang="en-US" dirty="0"/>
              <a:t>经验（实证）主义</a:t>
            </a:r>
          </a:p>
        </p:txBody>
      </p:sp>
      <p:sp>
        <p:nvSpPr>
          <p:cNvPr id="3" name="内容占位符 2">
            <a:extLst>
              <a:ext uri="{FF2B5EF4-FFF2-40B4-BE49-F238E27FC236}">
                <a16:creationId xmlns:a16="http://schemas.microsoft.com/office/drawing/2014/main" id="{714C5879-95E2-42D4-8598-C71A706CD197}"/>
              </a:ext>
            </a:extLst>
          </p:cNvPr>
          <p:cNvSpPr>
            <a:spLocks noGrp="1"/>
          </p:cNvSpPr>
          <p:nvPr>
            <p:ph idx="1"/>
          </p:nvPr>
        </p:nvSpPr>
        <p:spPr/>
        <p:txBody>
          <a:bodyPr>
            <a:normAutofit/>
          </a:bodyPr>
          <a:lstStyle/>
          <a:p>
            <a:r>
              <a:rPr lang="zh-CN" altLang="zh-CN" dirty="0"/>
              <a:t>经济学家通过数据来检验</a:t>
            </a:r>
            <a:r>
              <a:rPr lang="zh-CN" altLang="en-US" dirty="0"/>
              <a:t>经济学理论和模型</a:t>
            </a:r>
            <a:endParaRPr lang="en-US" altLang="zh-CN" dirty="0"/>
          </a:p>
          <a:p>
            <a:pPr lvl="1"/>
            <a:r>
              <a:rPr lang="zh-CN" altLang="en-US" dirty="0"/>
              <a:t>这种</a:t>
            </a:r>
            <a:r>
              <a:rPr lang="zh-CN" altLang="zh-CN" dirty="0"/>
              <a:t>基于事实的分析被称为经验主义分析</a:t>
            </a:r>
            <a:endParaRPr lang="en-US" altLang="zh-CN" dirty="0"/>
          </a:p>
          <a:p>
            <a:r>
              <a:rPr lang="zh-CN" altLang="en-US" dirty="0"/>
              <a:t>模型是对现实世界的简化描述</a:t>
            </a:r>
            <a:endParaRPr lang="en-US" altLang="zh-CN" dirty="0"/>
          </a:p>
          <a:p>
            <a:pPr lvl="1"/>
            <a:r>
              <a:rPr lang="zh-CN" altLang="en-US" dirty="0"/>
              <a:t>抽象掉无关的细枝末节，探究表象后面的实质与真相。模型的目的是寻求事物之间的因果联系。</a:t>
            </a:r>
            <a:endParaRPr lang="en-US" altLang="zh-CN" dirty="0"/>
          </a:p>
          <a:p>
            <a:pPr lvl="1"/>
            <a:r>
              <a:rPr lang="zh-CN" altLang="zh-CN" dirty="0"/>
              <a:t>有用比精确更重要</a:t>
            </a:r>
            <a:endParaRPr lang="en-US" altLang="zh-CN" dirty="0"/>
          </a:p>
          <a:p>
            <a:pPr lvl="1"/>
            <a:r>
              <a:rPr lang="zh-CN" altLang="en-US" dirty="0"/>
              <a:t>数理模型、计量模型。</a:t>
            </a:r>
            <a:endParaRPr lang="en-US" altLang="zh-CN" dirty="0"/>
          </a:p>
          <a:p>
            <a:r>
              <a:rPr lang="zh-CN" altLang="en-US" dirty="0"/>
              <a:t>地球仪和地图</a:t>
            </a:r>
            <a:endParaRPr lang="en-US" altLang="zh-CN" dirty="0"/>
          </a:p>
          <a:p>
            <a:pPr lvl="1"/>
            <a:r>
              <a:rPr lang="zh-CN" altLang="en-US" dirty="0"/>
              <a:t>曲率，扭曲</a:t>
            </a:r>
            <a:endParaRPr lang="en-US" altLang="zh-CN" dirty="0"/>
          </a:p>
          <a:p>
            <a:pPr marL="457200" lvl="1" indent="0">
              <a:buNone/>
            </a:pPr>
            <a:endParaRPr lang="zh-CN" altLang="en-US" dirty="0"/>
          </a:p>
        </p:txBody>
      </p:sp>
    </p:spTree>
    <p:extLst>
      <p:ext uri="{BB962C8B-B14F-4D97-AF65-F5344CB8AC3E}">
        <p14:creationId xmlns:p14="http://schemas.microsoft.com/office/powerpoint/2010/main" val="362999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31147-19CE-43F5-A07F-DFD4659267EF}"/>
              </a:ext>
            </a:extLst>
          </p:cNvPr>
          <p:cNvSpPr>
            <a:spLocks noGrp="1"/>
          </p:cNvSpPr>
          <p:nvPr>
            <p:ph type="title"/>
          </p:nvPr>
        </p:nvSpPr>
        <p:spPr/>
        <p:txBody>
          <a:bodyPr/>
          <a:lstStyle/>
          <a:p>
            <a:r>
              <a:rPr lang="zh-CN" altLang="en-US" dirty="0"/>
              <a:t>经济学的研究对象</a:t>
            </a:r>
          </a:p>
        </p:txBody>
      </p:sp>
      <p:sp>
        <p:nvSpPr>
          <p:cNvPr id="3" name="内容占位符 2">
            <a:extLst>
              <a:ext uri="{FF2B5EF4-FFF2-40B4-BE49-F238E27FC236}">
                <a16:creationId xmlns:a16="http://schemas.microsoft.com/office/drawing/2014/main" id="{CB0742DD-0594-48BB-B200-6D4C24C3F32B}"/>
              </a:ext>
            </a:extLst>
          </p:cNvPr>
          <p:cNvSpPr>
            <a:spLocks noGrp="1"/>
          </p:cNvSpPr>
          <p:nvPr>
            <p:ph idx="1"/>
          </p:nvPr>
        </p:nvSpPr>
        <p:spPr/>
        <p:txBody>
          <a:bodyPr>
            <a:normAutofit/>
          </a:bodyPr>
          <a:lstStyle/>
          <a:p>
            <a:r>
              <a:rPr lang="zh-CN" altLang="en-US" sz="3200" dirty="0"/>
              <a:t>经济主体（</a:t>
            </a:r>
            <a:r>
              <a:rPr lang="en-US" altLang="zh-CN" sz="3200" dirty="0"/>
              <a:t>economic agents</a:t>
            </a:r>
            <a:r>
              <a:rPr lang="zh-CN" altLang="en-US" sz="3200" dirty="0"/>
              <a:t>）</a:t>
            </a:r>
            <a:endParaRPr lang="en-US" altLang="zh-CN" sz="3200" dirty="0"/>
          </a:p>
          <a:p>
            <a:pPr lvl="1"/>
            <a:r>
              <a:rPr lang="zh-CN" altLang="en-US" sz="2800" dirty="0"/>
              <a:t>做出选择的个人或者团体</a:t>
            </a:r>
            <a:endParaRPr lang="en-US" altLang="zh-CN" sz="2800" dirty="0"/>
          </a:p>
          <a:p>
            <a:endParaRPr lang="en-US" altLang="zh-CN" sz="3200" dirty="0"/>
          </a:p>
          <a:p>
            <a:r>
              <a:rPr lang="zh-CN" altLang="en-US" sz="3200" dirty="0"/>
              <a:t>经济资源（</a:t>
            </a:r>
            <a:r>
              <a:rPr lang="en-US" altLang="zh-CN" sz="3200" dirty="0"/>
              <a:t>resources</a:t>
            </a:r>
            <a:r>
              <a:rPr lang="zh-CN" altLang="en-US" sz="3200" dirty="0"/>
              <a:t>）</a:t>
            </a:r>
            <a:endParaRPr lang="en-US" altLang="zh-CN" sz="3200" dirty="0"/>
          </a:p>
          <a:p>
            <a:pPr lvl="1"/>
            <a:r>
              <a:rPr lang="zh-CN" altLang="en-US" sz="2800" dirty="0"/>
              <a:t>稀缺性（</a:t>
            </a:r>
            <a:r>
              <a:rPr lang="en-US" altLang="zh-CN" sz="2800" dirty="0"/>
              <a:t>scarcity</a:t>
            </a:r>
            <a:r>
              <a:rPr lang="zh-CN" altLang="en-US" sz="2800" dirty="0"/>
              <a:t>）</a:t>
            </a:r>
            <a:endParaRPr lang="en-US" altLang="zh-CN" sz="2800" dirty="0"/>
          </a:p>
          <a:p>
            <a:pPr lvl="2"/>
            <a:r>
              <a:rPr lang="zh-CN" altLang="en-US" sz="2400" dirty="0"/>
              <a:t>欲望的无限性</a:t>
            </a:r>
          </a:p>
          <a:p>
            <a:pPr lvl="2"/>
            <a:r>
              <a:rPr lang="zh-CN" altLang="en-US" sz="2400" dirty="0"/>
              <a:t>资源的有限性</a:t>
            </a:r>
            <a:endParaRPr lang="en-US" altLang="zh-CN" sz="2400" dirty="0"/>
          </a:p>
          <a:p>
            <a:pPr lvl="1"/>
            <a:r>
              <a:rPr lang="zh-CN" altLang="en-US" sz="2800" dirty="0"/>
              <a:t>选择的必要</a:t>
            </a:r>
            <a:endParaRPr lang="en-US" altLang="zh-CN" sz="2800" dirty="0"/>
          </a:p>
          <a:p>
            <a:pPr lvl="2"/>
            <a:r>
              <a:rPr lang="zh-CN" altLang="en-US" sz="2400" dirty="0"/>
              <a:t>更好的分配稀缺资源</a:t>
            </a:r>
            <a:endParaRPr lang="en-US" altLang="zh-CN" sz="2400" dirty="0"/>
          </a:p>
          <a:p>
            <a:pPr lvl="2"/>
            <a:endParaRPr lang="en-US" altLang="zh-CN" sz="2400" dirty="0"/>
          </a:p>
        </p:txBody>
      </p:sp>
    </p:spTree>
    <p:extLst>
      <p:ext uri="{BB962C8B-B14F-4D97-AF65-F5344CB8AC3E}">
        <p14:creationId xmlns:p14="http://schemas.microsoft.com/office/powerpoint/2010/main" val="1277931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472FB-15E0-41F0-94FE-E9D822B4F4FC}"/>
              </a:ext>
            </a:extLst>
          </p:cNvPr>
          <p:cNvSpPr>
            <a:spLocks noGrp="1"/>
          </p:cNvSpPr>
          <p:nvPr>
            <p:ph type="title"/>
          </p:nvPr>
        </p:nvSpPr>
        <p:spPr/>
        <p:txBody>
          <a:bodyPr/>
          <a:lstStyle/>
          <a:p>
            <a:r>
              <a:rPr lang="zh-CN" altLang="en-US" dirty="0"/>
              <a:t>保留面积的高尔</a:t>
            </a:r>
            <a:r>
              <a:rPr lang="en-US" altLang="zh-CN" dirty="0"/>
              <a:t>-</a:t>
            </a:r>
            <a:r>
              <a:rPr lang="zh-CN" altLang="en-US" dirty="0"/>
              <a:t>皮德斯投影地图</a:t>
            </a:r>
          </a:p>
        </p:txBody>
      </p:sp>
      <p:pic>
        <p:nvPicPr>
          <p:cNvPr id="9" name="内容占位符 8">
            <a:extLst>
              <a:ext uri="{FF2B5EF4-FFF2-40B4-BE49-F238E27FC236}">
                <a16:creationId xmlns:a16="http://schemas.microsoft.com/office/drawing/2014/main" id="{2F82C558-B728-416C-9CFF-F89508235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530" y="1825625"/>
            <a:ext cx="6808939" cy="4351338"/>
          </a:xfrm>
        </p:spPr>
      </p:pic>
    </p:spTree>
    <p:extLst>
      <p:ext uri="{BB962C8B-B14F-4D97-AF65-F5344CB8AC3E}">
        <p14:creationId xmlns:p14="http://schemas.microsoft.com/office/powerpoint/2010/main" val="1053126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7CEA3-774A-4E4B-BF20-50A9AA9EEF09}"/>
              </a:ext>
            </a:extLst>
          </p:cNvPr>
          <p:cNvSpPr>
            <a:spLocks noGrp="1"/>
          </p:cNvSpPr>
          <p:nvPr>
            <p:ph type="title"/>
          </p:nvPr>
        </p:nvSpPr>
        <p:spPr/>
        <p:txBody>
          <a:bodyPr/>
          <a:lstStyle/>
          <a:p>
            <a:r>
              <a:rPr lang="zh-CN" altLang="en-US" dirty="0"/>
              <a:t>经济学模型</a:t>
            </a:r>
          </a:p>
        </p:txBody>
      </p:sp>
      <p:sp>
        <p:nvSpPr>
          <p:cNvPr id="3" name="内容占位符 2">
            <a:extLst>
              <a:ext uri="{FF2B5EF4-FFF2-40B4-BE49-F238E27FC236}">
                <a16:creationId xmlns:a16="http://schemas.microsoft.com/office/drawing/2014/main" id="{16494B78-789F-4410-9899-D933CE290038}"/>
              </a:ext>
            </a:extLst>
          </p:cNvPr>
          <p:cNvSpPr>
            <a:spLocks noGrp="1"/>
          </p:cNvSpPr>
          <p:nvPr>
            <p:ph idx="1"/>
          </p:nvPr>
        </p:nvSpPr>
        <p:spPr/>
        <p:txBody>
          <a:bodyPr>
            <a:normAutofit lnSpcReduction="10000"/>
          </a:bodyPr>
          <a:lstStyle/>
          <a:p>
            <a:r>
              <a:rPr lang="zh-CN" altLang="en-US" dirty="0"/>
              <a:t>数理模型：在数理经济学的分析中建立的经济模型，它往往使用数学定理来确立其分析的假定前提，利用数学方程来表述一组经济变量之间的相互关系，通过数学公式的推导来得到分析的结论。在经济分析中利用数理模型，可以使概念的表述更为简练和精确，推理的逻辑更加严密，结论更具科学性。 </a:t>
            </a:r>
          </a:p>
          <a:p>
            <a:r>
              <a:rPr lang="zh-CN" altLang="en-US" dirty="0"/>
              <a:t>计量模型：在经济计量学的分析中所使用的经济模型。它的特点是把经济理论、数学和统计学结合在一起，来研究社会经济活动的变化。并利用统计学技术进行经验实证分析。</a:t>
            </a:r>
          </a:p>
          <a:p>
            <a:pPr marL="0" indent="0">
              <a:buNone/>
            </a:pPr>
            <a:endParaRPr lang="zh-CN" altLang="en-US" dirty="0"/>
          </a:p>
        </p:txBody>
      </p:sp>
    </p:spTree>
    <p:extLst>
      <p:ext uri="{BB962C8B-B14F-4D97-AF65-F5344CB8AC3E}">
        <p14:creationId xmlns:p14="http://schemas.microsoft.com/office/powerpoint/2010/main" val="4115448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7C6AE-0EE1-4413-968D-8731F77C357A}"/>
              </a:ext>
            </a:extLst>
          </p:cNvPr>
          <p:cNvSpPr>
            <a:spLocks noGrp="1"/>
          </p:cNvSpPr>
          <p:nvPr>
            <p:ph type="title"/>
          </p:nvPr>
        </p:nvSpPr>
        <p:spPr/>
        <p:txBody>
          <a:bodyPr/>
          <a:lstStyle/>
          <a:p>
            <a:r>
              <a:rPr lang="zh-CN" altLang="en-US" dirty="0"/>
              <a:t>科学的研究方法</a:t>
            </a:r>
          </a:p>
        </p:txBody>
      </p:sp>
      <p:sp>
        <p:nvSpPr>
          <p:cNvPr id="3" name="内容占位符 2">
            <a:extLst>
              <a:ext uri="{FF2B5EF4-FFF2-40B4-BE49-F238E27FC236}">
                <a16:creationId xmlns:a16="http://schemas.microsoft.com/office/drawing/2014/main" id="{3DE48316-3EF6-474D-ABE4-4999BB225331}"/>
              </a:ext>
            </a:extLst>
          </p:cNvPr>
          <p:cNvSpPr>
            <a:spLocks noGrp="1"/>
          </p:cNvSpPr>
          <p:nvPr>
            <p:ph idx="1"/>
          </p:nvPr>
        </p:nvSpPr>
        <p:spPr/>
        <p:txBody>
          <a:bodyPr>
            <a:normAutofit fontScale="85000" lnSpcReduction="20000"/>
          </a:bodyPr>
          <a:lstStyle/>
          <a:p>
            <a:r>
              <a:rPr lang="zh-CN" altLang="en-US" dirty="0"/>
              <a:t>经济学是一门科学</a:t>
            </a:r>
            <a:endParaRPr lang="en-US" altLang="zh-CN" dirty="0"/>
          </a:p>
          <a:p>
            <a:pPr lvl="1"/>
            <a:r>
              <a:rPr lang="zh-CN" altLang="en-US" dirty="0"/>
              <a:t>科学的本质是能够被证伪</a:t>
            </a:r>
            <a:endParaRPr lang="en-US" altLang="zh-CN" dirty="0"/>
          </a:p>
          <a:p>
            <a:pPr lvl="1"/>
            <a:r>
              <a:rPr lang="zh-CN" altLang="en-US" dirty="0"/>
              <a:t>如果理论模型同现实数据有出入则证明模型有误，就应该寻找更好的模型。</a:t>
            </a:r>
            <a:endParaRPr lang="en-US" altLang="zh-CN" dirty="0"/>
          </a:p>
          <a:p>
            <a:r>
              <a:rPr lang="zh-CN" altLang="en-US" dirty="0"/>
              <a:t>演绎法</a:t>
            </a:r>
            <a:endParaRPr lang="en-US" altLang="zh-CN" dirty="0"/>
          </a:p>
          <a:p>
            <a:pPr lvl="1"/>
            <a:r>
              <a:rPr lang="zh-CN" altLang="en-US" dirty="0"/>
              <a:t>由一般到具体</a:t>
            </a:r>
          </a:p>
          <a:p>
            <a:pPr lvl="1"/>
            <a:r>
              <a:rPr lang="zh-CN" altLang="en-US" dirty="0"/>
              <a:t>利用原理对现状进行分析，对未来进行预测</a:t>
            </a:r>
          </a:p>
          <a:p>
            <a:pPr lvl="1"/>
            <a:r>
              <a:rPr lang="zh-CN" altLang="en-US" dirty="0"/>
              <a:t>数理模型</a:t>
            </a:r>
            <a:endParaRPr lang="en-US" altLang="zh-CN" dirty="0"/>
          </a:p>
          <a:p>
            <a:r>
              <a:rPr lang="zh-CN" altLang="en-US" dirty="0"/>
              <a:t>归纳法：</a:t>
            </a:r>
            <a:endParaRPr lang="en-US" altLang="zh-CN" dirty="0"/>
          </a:p>
          <a:p>
            <a:pPr lvl="1"/>
            <a:r>
              <a:rPr lang="zh-CN" altLang="en-US" dirty="0"/>
              <a:t>由具体到一般</a:t>
            </a:r>
            <a:endParaRPr lang="en-US" altLang="zh-CN" dirty="0"/>
          </a:p>
          <a:p>
            <a:pPr lvl="1"/>
            <a:r>
              <a:rPr lang="zh-CN" altLang="en-US" dirty="0"/>
              <a:t>从对具体事物的观察，进行归纳推理以得出一般规律</a:t>
            </a:r>
            <a:endParaRPr lang="en-US" altLang="zh-CN" dirty="0"/>
          </a:p>
          <a:p>
            <a:pPr lvl="1"/>
            <a:r>
              <a:rPr lang="zh-CN" altLang="en-US" dirty="0"/>
              <a:t>计量模型</a:t>
            </a:r>
            <a:endParaRPr lang="en-US" altLang="zh-CN" dirty="0"/>
          </a:p>
          <a:p>
            <a:r>
              <a:rPr lang="zh-CN" altLang="en-US" dirty="0"/>
              <a:t>演绎法与归纳法的结合</a:t>
            </a:r>
            <a:endParaRPr lang="en-US" altLang="zh-CN" dirty="0"/>
          </a:p>
          <a:p>
            <a:pPr lvl="1"/>
            <a:r>
              <a:rPr lang="zh-CN" altLang="en-US" dirty="0"/>
              <a:t>证伪主义：经验</a:t>
            </a:r>
            <a:r>
              <a:rPr lang="en-US" altLang="zh-CN" dirty="0"/>
              <a:t>—</a:t>
            </a:r>
            <a:r>
              <a:rPr lang="zh-CN" altLang="en-US" dirty="0"/>
              <a:t>归纳</a:t>
            </a:r>
            <a:r>
              <a:rPr lang="en-US" altLang="zh-CN" dirty="0"/>
              <a:t>—</a:t>
            </a:r>
            <a:r>
              <a:rPr lang="zh-CN" altLang="en-US" dirty="0"/>
              <a:t>演绎</a:t>
            </a:r>
            <a:r>
              <a:rPr lang="en-US" altLang="zh-CN" dirty="0"/>
              <a:t>—</a:t>
            </a:r>
            <a:r>
              <a:rPr lang="zh-CN" altLang="en-US" dirty="0"/>
              <a:t>经验检验</a:t>
            </a:r>
            <a:endParaRPr lang="en-US" altLang="zh-CN" dirty="0"/>
          </a:p>
        </p:txBody>
      </p:sp>
    </p:spTree>
    <p:extLst>
      <p:ext uri="{BB962C8B-B14F-4D97-AF65-F5344CB8AC3E}">
        <p14:creationId xmlns:p14="http://schemas.microsoft.com/office/powerpoint/2010/main" val="299476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E4161-5AE7-419A-AF24-7500C7777C08}"/>
              </a:ext>
            </a:extLst>
          </p:cNvPr>
          <p:cNvSpPr>
            <a:spLocks noGrp="1"/>
          </p:cNvSpPr>
          <p:nvPr>
            <p:ph type="title"/>
          </p:nvPr>
        </p:nvSpPr>
        <p:spPr/>
        <p:txBody>
          <a:bodyPr/>
          <a:lstStyle/>
          <a:p>
            <a:r>
              <a:rPr lang="zh-CN" altLang="en-US" dirty="0"/>
              <a:t>教育的回报</a:t>
            </a:r>
          </a:p>
        </p:txBody>
      </p:sp>
      <p:sp>
        <p:nvSpPr>
          <p:cNvPr id="3" name="内容占位符 2">
            <a:extLst>
              <a:ext uri="{FF2B5EF4-FFF2-40B4-BE49-F238E27FC236}">
                <a16:creationId xmlns:a16="http://schemas.microsoft.com/office/drawing/2014/main" id="{9CF49F3B-EDCC-42BE-A52D-D117284A5C79}"/>
              </a:ext>
            </a:extLst>
          </p:cNvPr>
          <p:cNvSpPr>
            <a:spLocks noGrp="1"/>
          </p:cNvSpPr>
          <p:nvPr>
            <p:ph idx="1"/>
          </p:nvPr>
        </p:nvSpPr>
        <p:spPr/>
        <p:txBody>
          <a:bodyPr>
            <a:normAutofit/>
          </a:bodyPr>
          <a:lstStyle/>
          <a:p>
            <a:r>
              <a:rPr lang="zh-CN" altLang="en-US" dirty="0"/>
              <a:t>数理模型假定：每多接受</a:t>
            </a:r>
            <a:r>
              <a:rPr lang="zh-CN" altLang="zh-CN" dirty="0"/>
              <a:t>一年教育</a:t>
            </a:r>
            <a:r>
              <a:rPr lang="zh-CN" altLang="en-US" dirty="0"/>
              <a:t>会使得将来的工资</a:t>
            </a:r>
            <a:r>
              <a:rPr lang="zh-CN" altLang="zh-CN" dirty="0"/>
              <a:t>提高</a:t>
            </a:r>
            <a:r>
              <a:rPr lang="en-US" altLang="zh-CN" dirty="0"/>
              <a:t>10%</a:t>
            </a:r>
            <a:r>
              <a:rPr lang="zh-CN" altLang="zh-CN" dirty="0"/>
              <a:t>。</a:t>
            </a:r>
            <a:endParaRPr lang="en-US" altLang="zh-CN" dirty="0"/>
          </a:p>
          <a:p>
            <a:r>
              <a:rPr lang="zh-CN" altLang="en-US" dirty="0"/>
              <a:t>演绎：大学毕业生比高中毕业生多接受</a:t>
            </a:r>
            <a:r>
              <a:rPr lang="en-US" altLang="zh-CN" dirty="0"/>
              <a:t>4</a:t>
            </a:r>
            <a:r>
              <a:rPr lang="zh-CN" altLang="en-US" dirty="0"/>
              <a:t>年教育，因此大学毕业生的工资大约是高中毕业生的</a:t>
            </a:r>
            <a:r>
              <a:rPr lang="en-US" altLang="zh-CN" dirty="0"/>
              <a:t>1.1^4=1.46</a:t>
            </a:r>
            <a:r>
              <a:rPr lang="zh-CN" altLang="en-US" dirty="0"/>
              <a:t>倍。</a:t>
            </a:r>
            <a:endParaRPr lang="en-US" altLang="zh-CN" dirty="0"/>
          </a:p>
          <a:p>
            <a:r>
              <a:rPr lang="zh-CN" altLang="en-US" dirty="0"/>
              <a:t>通过现实数据经验检验：</a:t>
            </a:r>
            <a:endParaRPr lang="en-US" altLang="zh-CN" dirty="0"/>
          </a:p>
          <a:p>
            <a:pPr lvl="1"/>
            <a:r>
              <a:rPr lang="en-US" altLang="zh-CN" dirty="0"/>
              <a:t>2014</a:t>
            </a:r>
            <a:r>
              <a:rPr lang="zh-CN" altLang="en-US" dirty="0"/>
              <a:t>年，美国高中毕业生在</a:t>
            </a:r>
            <a:r>
              <a:rPr lang="en-US" altLang="zh-CN" dirty="0"/>
              <a:t>30</a:t>
            </a:r>
            <a:r>
              <a:rPr lang="zh-CN" altLang="en-US" dirty="0"/>
              <a:t>岁时的平均工资是</a:t>
            </a:r>
            <a:r>
              <a:rPr lang="en-US" altLang="zh-CN" dirty="0"/>
              <a:t>$32912,</a:t>
            </a:r>
            <a:r>
              <a:rPr lang="zh-CN" altLang="en-US" dirty="0"/>
              <a:t>大学毕业生在</a:t>
            </a:r>
            <a:r>
              <a:rPr lang="en-US" altLang="zh-CN" dirty="0"/>
              <a:t>30</a:t>
            </a:r>
            <a:r>
              <a:rPr lang="zh-CN" altLang="en-US" dirty="0"/>
              <a:t>岁时的平均工资是</a:t>
            </a:r>
            <a:r>
              <a:rPr lang="en-US" altLang="zh-CN" dirty="0"/>
              <a:t>$ 51215</a:t>
            </a:r>
            <a:r>
              <a:rPr lang="zh-CN" altLang="en-US" dirty="0"/>
              <a:t>。</a:t>
            </a:r>
            <a:endParaRPr lang="en-US" altLang="zh-CN" dirty="0"/>
          </a:p>
          <a:p>
            <a:pPr lvl="1"/>
            <a:r>
              <a:rPr lang="zh-CN" altLang="en-US" dirty="0"/>
              <a:t>大约是</a:t>
            </a:r>
            <a:r>
              <a:rPr lang="en-US" altLang="zh-CN" dirty="0"/>
              <a:t>1.56</a:t>
            </a:r>
            <a:r>
              <a:rPr lang="zh-CN" altLang="en-US" dirty="0"/>
              <a:t>倍。</a:t>
            </a:r>
            <a:endParaRPr lang="en-US" altLang="zh-CN" dirty="0"/>
          </a:p>
          <a:p>
            <a:endParaRPr lang="zh-CN" altLang="en-US" dirty="0"/>
          </a:p>
        </p:txBody>
      </p:sp>
    </p:spTree>
    <p:extLst>
      <p:ext uri="{BB962C8B-B14F-4D97-AF65-F5344CB8AC3E}">
        <p14:creationId xmlns:p14="http://schemas.microsoft.com/office/powerpoint/2010/main" val="2027029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B5F7E-DB97-4458-9C24-828518B3A694}"/>
              </a:ext>
            </a:extLst>
          </p:cNvPr>
          <p:cNvSpPr>
            <a:spLocks noGrp="1"/>
          </p:cNvSpPr>
          <p:nvPr>
            <p:ph type="title"/>
          </p:nvPr>
        </p:nvSpPr>
        <p:spPr/>
        <p:txBody>
          <a:bodyPr/>
          <a:lstStyle/>
          <a:p>
            <a:r>
              <a:rPr lang="zh-CN" altLang="en-US" dirty="0"/>
              <a:t>教育的回报</a:t>
            </a:r>
          </a:p>
        </p:txBody>
      </p:sp>
      <p:sp>
        <p:nvSpPr>
          <p:cNvPr id="3" name="内容占位符 2">
            <a:extLst>
              <a:ext uri="{FF2B5EF4-FFF2-40B4-BE49-F238E27FC236}">
                <a16:creationId xmlns:a16="http://schemas.microsoft.com/office/drawing/2014/main" id="{74405C94-5B01-4402-8DA5-4DDB3E9E2FAF}"/>
              </a:ext>
            </a:extLst>
          </p:cNvPr>
          <p:cNvSpPr>
            <a:spLocks noGrp="1"/>
          </p:cNvSpPr>
          <p:nvPr>
            <p:ph idx="1"/>
          </p:nvPr>
        </p:nvSpPr>
        <p:spPr/>
        <p:txBody>
          <a:bodyPr/>
          <a:lstStyle/>
          <a:p>
            <a:r>
              <a:rPr lang="zh-CN" altLang="en-US" dirty="0"/>
              <a:t>并非严格相等，但是相差不远</a:t>
            </a:r>
            <a:endParaRPr lang="en-US" altLang="zh-CN" dirty="0"/>
          </a:p>
          <a:p>
            <a:pPr lvl="1"/>
            <a:r>
              <a:rPr lang="zh-CN" altLang="en-US" dirty="0"/>
              <a:t>模型是否近似现实？统计检验</a:t>
            </a:r>
            <a:endParaRPr lang="en-US" altLang="zh-CN" dirty="0"/>
          </a:p>
          <a:p>
            <a:r>
              <a:rPr lang="zh-CN" altLang="en-US" dirty="0"/>
              <a:t>模型只是近似现实</a:t>
            </a:r>
            <a:endParaRPr lang="en-US" altLang="zh-CN" dirty="0"/>
          </a:p>
          <a:p>
            <a:pPr lvl="1"/>
            <a:r>
              <a:rPr lang="zh-CN" altLang="en-US" dirty="0"/>
              <a:t>每年的教育都提升</a:t>
            </a:r>
            <a:r>
              <a:rPr lang="en-US" altLang="zh-CN" dirty="0"/>
              <a:t>10%</a:t>
            </a:r>
            <a:r>
              <a:rPr lang="zh-CN" altLang="en-US" dirty="0"/>
              <a:t>不能准确反映现实</a:t>
            </a:r>
            <a:endParaRPr lang="en-US" altLang="zh-CN" dirty="0"/>
          </a:p>
          <a:p>
            <a:pPr lvl="2"/>
            <a:r>
              <a:rPr lang="zh-CN" altLang="en-US" dirty="0"/>
              <a:t>第四年才有文凭</a:t>
            </a:r>
            <a:endParaRPr lang="en-US" altLang="zh-CN" dirty="0"/>
          </a:p>
          <a:p>
            <a:pPr lvl="2"/>
            <a:r>
              <a:rPr lang="zh-CN" altLang="en-US" dirty="0"/>
              <a:t>不同专业可能不一样</a:t>
            </a:r>
            <a:endParaRPr lang="en-US" altLang="zh-CN" dirty="0"/>
          </a:p>
          <a:p>
            <a:pPr lvl="1"/>
            <a:r>
              <a:rPr lang="zh-CN" altLang="en-US" dirty="0"/>
              <a:t>忽略细节同样能得到近似描绘教育回报率的模型</a:t>
            </a:r>
            <a:endParaRPr lang="en-US" altLang="zh-CN" dirty="0"/>
          </a:p>
          <a:p>
            <a:pPr lvl="2"/>
            <a:r>
              <a:rPr lang="zh-CN" altLang="en-US" dirty="0"/>
              <a:t>有用</a:t>
            </a:r>
            <a:endParaRPr lang="en-US" altLang="zh-CN" dirty="0"/>
          </a:p>
          <a:p>
            <a:pPr lvl="1"/>
            <a:endParaRPr lang="zh-CN" altLang="en-US" dirty="0"/>
          </a:p>
        </p:txBody>
      </p:sp>
    </p:spTree>
    <p:extLst>
      <p:ext uri="{BB962C8B-B14F-4D97-AF65-F5344CB8AC3E}">
        <p14:creationId xmlns:p14="http://schemas.microsoft.com/office/powerpoint/2010/main" val="2763700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CE288-6924-4E2C-B9FB-886193A28807}"/>
              </a:ext>
            </a:extLst>
          </p:cNvPr>
          <p:cNvSpPr>
            <a:spLocks noGrp="1"/>
          </p:cNvSpPr>
          <p:nvPr>
            <p:ph type="title"/>
          </p:nvPr>
        </p:nvSpPr>
        <p:spPr/>
        <p:txBody>
          <a:bodyPr/>
          <a:lstStyle/>
          <a:p>
            <a:r>
              <a:rPr lang="zh-CN" altLang="zh-CN" dirty="0"/>
              <a:t>相关性和因果</a:t>
            </a:r>
            <a:r>
              <a:rPr lang="zh-CN" altLang="en-US" dirty="0"/>
              <a:t>关系</a:t>
            </a:r>
          </a:p>
        </p:txBody>
      </p:sp>
      <p:sp>
        <p:nvSpPr>
          <p:cNvPr id="3" name="内容占位符 2">
            <a:extLst>
              <a:ext uri="{FF2B5EF4-FFF2-40B4-BE49-F238E27FC236}">
                <a16:creationId xmlns:a16="http://schemas.microsoft.com/office/drawing/2014/main" id="{EA984D28-097A-4EE2-ABDF-E187122D9051}"/>
              </a:ext>
            </a:extLst>
          </p:cNvPr>
          <p:cNvSpPr>
            <a:spLocks noGrp="1"/>
          </p:cNvSpPr>
          <p:nvPr>
            <p:ph idx="1"/>
          </p:nvPr>
        </p:nvSpPr>
        <p:spPr/>
        <p:txBody>
          <a:bodyPr/>
          <a:lstStyle/>
          <a:p>
            <a:r>
              <a:rPr lang="zh-CN" altLang="en-US" dirty="0"/>
              <a:t>经济学家关心现实世界中发生了什么，更关心事物发生背后的原因。</a:t>
            </a:r>
            <a:endParaRPr lang="en-US" altLang="zh-CN" dirty="0"/>
          </a:p>
          <a:p>
            <a:pPr lvl="1"/>
            <a:r>
              <a:rPr lang="zh-CN" altLang="en-US" dirty="0"/>
              <a:t>下雨和打伞</a:t>
            </a:r>
            <a:endParaRPr lang="en-US" altLang="zh-CN" dirty="0"/>
          </a:p>
          <a:p>
            <a:pPr lvl="1"/>
            <a:r>
              <a:rPr lang="zh-CN" altLang="en-US" dirty="0"/>
              <a:t>有些原因和结果难以区分：人聪明考上大学，还是喜欢读书同时导致人聪明而且能考上大学。</a:t>
            </a:r>
            <a:endParaRPr lang="en-US" altLang="zh-CN" dirty="0"/>
          </a:p>
          <a:p>
            <a:r>
              <a:rPr lang="zh-CN" altLang="zh-CN" dirty="0"/>
              <a:t>因果</a:t>
            </a:r>
            <a:r>
              <a:rPr lang="zh-CN" altLang="en-US" dirty="0"/>
              <a:t>关系</a:t>
            </a:r>
            <a:r>
              <a:rPr lang="zh-CN" altLang="zh-CN" dirty="0"/>
              <a:t>：一件事</a:t>
            </a:r>
            <a:r>
              <a:rPr lang="zh-CN" altLang="en-US" dirty="0"/>
              <a:t>物</a:t>
            </a:r>
            <a:r>
              <a:rPr lang="zh-CN" altLang="zh-CN" dirty="0"/>
              <a:t>直接影响另一件事</a:t>
            </a:r>
            <a:r>
              <a:rPr lang="zh-CN" altLang="en-US" dirty="0"/>
              <a:t>物</a:t>
            </a:r>
            <a:endParaRPr lang="en-US" altLang="zh-CN" dirty="0"/>
          </a:p>
          <a:p>
            <a:r>
              <a:rPr lang="zh-CN" altLang="zh-CN" dirty="0"/>
              <a:t>相关性：两件事</a:t>
            </a:r>
            <a:r>
              <a:rPr lang="zh-CN" altLang="en-US" dirty="0"/>
              <a:t>物</a:t>
            </a:r>
            <a:r>
              <a:rPr lang="zh-CN" altLang="zh-CN" dirty="0"/>
              <a:t>同时</a:t>
            </a:r>
            <a:r>
              <a:rPr lang="zh-CN" altLang="en-US" dirty="0"/>
              <a:t>发生</a:t>
            </a:r>
            <a:r>
              <a:rPr lang="zh-CN" altLang="zh-CN" dirty="0"/>
              <a:t>变化</a:t>
            </a:r>
            <a:endParaRPr lang="en-US" altLang="zh-CN" dirty="0"/>
          </a:p>
          <a:p>
            <a:pPr lvl="1"/>
            <a:r>
              <a:rPr lang="zh-CN" altLang="en-US" dirty="0"/>
              <a:t>有联系不一定有因果关系：医院和病人</a:t>
            </a:r>
            <a:endParaRPr lang="en-US" altLang="zh-CN" dirty="0"/>
          </a:p>
          <a:p>
            <a:pPr lvl="1"/>
            <a:r>
              <a:rPr lang="zh-CN" altLang="en-US" dirty="0"/>
              <a:t>遗漏变量：做事认真和教育、收入。</a:t>
            </a:r>
            <a:endParaRPr lang="en-US" altLang="zh-CN" dirty="0"/>
          </a:p>
          <a:p>
            <a:pPr lvl="1"/>
            <a:r>
              <a:rPr lang="zh-CN" altLang="en-US" dirty="0"/>
              <a:t>反向因果：收入和健康</a:t>
            </a:r>
          </a:p>
        </p:txBody>
      </p:sp>
    </p:spTree>
    <p:extLst>
      <p:ext uri="{BB962C8B-B14F-4D97-AF65-F5344CB8AC3E}">
        <p14:creationId xmlns:p14="http://schemas.microsoft.com/office/powerpoint/2010/main" val="1196245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B01CF-6D7F-4E9D-A371-76737A82E1EC}"/>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E3669BF-B406-43B0-B7D1-6AB58ED4CA84}"/>
              </a:ext>
            </a:extLst>
          </p:cNvPr>
          <p:cNvSpPr>
            <a:spLocks noGrp="1"/>
          </p:cNvSpPr>
          <p:nvPr>
            <p:ph idx="1"/>
          </p:nvPr>
        </p:nvSpPr>
        <p:spPr/>
        <p:txBody>
          <a:bodyPr>
            <a:normAutofit fontScale="92500" lnSpcReduction="10000"/>
          </a:bodyPr>
          <a:lstStyle/>
          <a:p>
            <a:r>
              <a:rPr lang="zh-CN" altLang="en-US" dirty="0"/>
              <a:t>经济学是一门研究经济主体如何通过选择分配稀缺资源以及这些选择如何影响社会的科学</a:t>
            </a:r>
            <a:endParaRPr lang="en-US" altLang="zh-CN" dirty="0"/>
          </a:p>
          <a:p>
            <a:pPr lvl="1"/>
            <a:r>
              <a:rPr lang="zh-CN" altLang="en-US" dirty="0"/>
              <a:t>实证分析和规范分析</a:t>
            </a:r>
            <a:endParaRPr lang="en-US" altLang="zh-CN" dirty="0"/>
          </a:p>
          <a:p>
            <a:pPr lvl="1"/>
            <a:r>
              <a:rPr lang="zh-CN" altLang="en-US" dirty="0"/>
              <a:t>微观经济学和宏观经济学</a:t>
            </a:r>
            <a:endParaRPr lang="en-US" altLang="zh-CN" dirty="0"/>
          </a:p>
          <a:p>
            <a:r>
              <a:rPr lang="zh-CN" altLang="en-US" dirty="0"/>
              <a:t>经济学三大原理：最优化、均衡、经验主义</a:t>
            </a:r>
            <a:endParaRPr lang="en-US" altLang="zh-CN" dirty="0"/>
          </a:p>
          <a:p>
            <a:r>
              <a:rPr lang="zh-CN" altLang="en-US" dirty="0"/>
              <a:t>最优化</a:t>
            </a:r>
            <a:endParaRPr lang="en-US" altLang="zh-CN" dirty="0"/>
          </a:p>
          <a:p>
            <a:pPr lvl="1"/>
            <a:r>
              <a:rPr lang="zh-CN" altLang="en-US" dirty="0"/>
              <a:t>经纪人假定，预算约束，机会成本，成本收益分析，边际分析</a:t>
            </a:r>
            <a:endParaRPr lang="en-US" altLang="zh-CN" dirty="0"/>
          </a:p>
          <a:p>
            <a:r>
              <a:rPr lang="zh-CN" altLang="en-US" dirty="0"/>
              <a:t>均衡</a:t>
            </a:r>
            <a:endParaRPr lang="en-US" altLang="zh-CN" dirty="0"/>
          </a:p>
          <a:p>
            <a:r>
              <a:rPr lang="zh-CN" altLang="en-US" dirty="0"/>
              <a:t>经验主义</a:t>
            </a:r>
            <a:endParaRPr lang="en-US" altLang="zh-CN" dirty="0"/>
          </a:p>
          <a:p>
            <a:pPr lvl="1"/>
            <a:r>
              <a:rPr lang="zh-CN" altLang="en-US" dirty="0"/>
              <a:t>经济模型，相关性和因果关系</a:t>
            </a:r>
            <a:endParaRPr lang="en-US" altLang="zh-CN" dirty="0"/>
          </a:p>
          <a:p>
            <a:pPr lvl="1"/>
            <a:endParaRPr lang="en-US" altLang="zh-CN" dirty="0"/>
          </a:p>
          <a:p>
            <a:pPr lvl="1"/>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4229983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3B095-6AA9-49AF-A94B-C1EE84BC05E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0C000C7-896C-49C1-8837-803F4B135647}"/>
              </a:ext>
            </a:extLst>
          </p:cNvPr>
          <p:cNvSpPr>
            <a:spLocks noGrp="1"/>
          </p:cNvSpPr>
          <p:nvPr>
            <p:ph idx="1"/>
          </p:nvPr>
        </p:nvSpPr>
        <p:spPr/>
        <p:txBody>
          <a:bodyPr/>
          <a:lstStyle/>
          <a:p>
            <a:r>
              <a:rPr lang="zh-CN" altLang="en-US" dirty="0"/>
              <a:t>无贸易的结果</a:t>
            </a:r>
            <a:endParaRPr lang="en-US" altLang="zh-CN" dirty="0"/>
          </a:p>
          <a:p>
            <a:pPr lvl="1"/>
            <a:r>
              <a:rPr lang="en-US" altLang="zh-CN" sz="2800" dirty="0"/>
              <a:t>A</a:t>
            </a:r>
            <a:r>
              <a:rPr lang="zh-CN" altLang="en-US" sz="2800" dirty="0">
                <a:sym typeface="Wingdings" panose="05000000000000000000" pitchFamily="2" charset="2"/>
              </a:rPr>
              <a:t>（</a:t>
            </a:r>
            <a:r>
              <a:rPr lang="en-US" altLang="zh-CN" sz="2800" dirty="0">
                <a:sym typeface="Wingdings" panose="05000000000000000000" pitchFamily="2" charset="2"/>
              </a:rPr>
              <a:t>1,1</a:t>
            </a:r>
            <a:r>
              <a:rPr lang="zh-CN" altLang="en-US" sz="2800" dirty="0"/>
              <a:t>）</a:t>
            </a:r>
            <a:endParaRPr lang="en-US" altLang="zh-CN" sz="2800" dirty="0"/>
          </a:p>
          <a:p>
            <a:pPr lvl="1"/>
            <a:r>
              <a:rPr lang="en-US" altLang="zh-CN" sz="2800" dirty="0"/>
              <a:t>B</a:t>
            </a:r>
            <a:r>
              <a:rPr lang="zh-CN" altLang="en-US" sz="2800" dirty="0">
                <a:sym typeface="Wingdings" panose="05000000000000000000" pitchFamily="2" charset="2"/>
              </a:rPr>
              <a:t>（</a:t>
            </a:r>
            <a:r>
              <a:rPr lang="en-US" altLang="zh-CN" sz="2800" dirty="0">
                <a:sym typeface="Wingdings" panose="05000000000000000000" pitchFamily="2" charset="2"/>
              </a:rPr>
              <a:t>1,1</a:t>
            </a:r>
            <a:r>
              <a:rPr lang="zh-CN" altLang="en-US" sz="2800" dirty="0"/>
              <a:t>）</a:t>
            </a:r>
            <a:endParaRPr lang="en-US" altLang="zh-CN" dirty="0"/>
          </a:p>
          <a:p>
            <a:r>
              <a:rPr lang="zh-CN" altLang="en-US" dirty="0"/>
              <a:t>贸易的结果</a:t>
            </a:r>
            <a:endParaRPr lang="en-US" altLang="zh-CN" dirty="0"/>
          </a:p>
          <a:p>
            <a:pPr lvl="1"/>
            <a:r>
              <a:rPr lang="en-US" altLang="zh-CN" sz="2800" dirty="0"/>
              <a:t>A</a:t>
            </a:r>
            <a:r>
              <a:rPr lang="zh-CN" altLang="en-US" sz="2800" dirty="0"/>
              <a:t>生产</a:t>
            </a:r>
            <a:r>
              <a:rPr lang="en-US" altLang="zh-CN" sz="2800" dirty="0"/>
              <a:t>3</a:t>
            </a:r>
            <a:r>
              <a:rPr lang="zh-CN" altLang="en-US" sz="2800" dirty="0"/>
              <a:t>个单位酒，</a:t>
            </a:r>
            <a:r>
              <a:rPr lang="en-US" altLang="zh-CN" sz="2800" dirty="0"/>
              <a:t>B</a:t>
            </a:r>
            <a:r>
              <a:rPr lang="zh-CN" altLang="en-US" sz="2800" dirty="0"/>
              <a:t>生产</a:t>
            </a:r>
            <a:r>
              <a:rPr lang="en-US" altLang="zh-CN" sz="2800" dirty="0"/>
              <a:t>3</a:t>
            </a:r>
            <a:r>
              <a:rPr lang="zh-CN" altLang="en-US" sz="2800" dirty="0"/>
              <a:t>个单位面包</a:t>
            </a:r>
            <a:endParaRPr lang="en-US" altLang="zh-CN" sz="2800" dirty="0"/>
          </a:p>
          <a:p>
            <a:pPr lvl="1"/>
            <a:r>
              <a:rPr lang="en-US" altLang="zh-CN" sz="2800" dirty="0"/>
              <a:t>1</a:t>
            </a:r>
            <a:r>
              <a:rPr lang="zh-CN" altLang="en-US" sz="2800" dirty="0"/>
              <a:t>个单位酒换</a:t>
            </a:r>
            <a:r>
              <a:rPr lang="en-US" altLang="zh-CN" sz="2800" dirty="0"/>
              <a:t>1</a:t>
            </a:r>
            <a:r>
              <a:rPr lang="zh-CN" altLang="en-US" sz="2800" dirty="0"/>
              <a:t>单位面包</a:t>
            </a:r>
            <a:endParaRPr lang="en-US" altLang="zh-CN" sz="2800" dirty="0"/>
          </a:p>
          <a:p>
            <a:pPr lvl="1"/>
            <a:r>
              <a:rPr lang="en-US" altLang="zh-CN" sz="2800" dirty="0"/>
              <a:t>A</a:t>
            </a:r>
            <a:r>
              <a:rPr lang="zh-CN" altLang="en-US" sz="2800" dirty="0">
                <a:sym typeface="Wingdings" panose="05000000000000000000" pitchFamily="2" charset="2"/>
              </a:rPr>
              <a:t>（</a:t>
            </a:r>
            <a:r>
              <a:rPr lang="en-US" altLang="zh-CN" sz="2800" dirty="0">
                <a:sym typeface="Wingdings" panose="05000000000000000000" pitchFamily="2" charset="2"/>
              </a:rPr>
              <a:t>2,1</a:t>
            </a:r>
            <a:r>
              <a:rPr lang="zh-CN" altLang="en-US" sz="2800" dirty="0"/>
              <a:t>）</a:t>
            </a:r>
            <a:endParaRPr lang="en-US" altLang="zh-CN" sz="2800" dirty="0"/>
          </a:p>
          <a:p>
            <a:pPr lvl="1"/>
            <a:r>
              <a:rPr lang="en-US" altLang="zh-CN" sz="2800" dirty="0"/>
              <a:t>B</a:t>
            </a:r>
            <a:r>
              <a:rPr lang="zh-CN" altLang="en-US" sz="2800" dirty="0">
                <a:sym typeface="Wingdings" panose="05000000000000000000" pitchFamily="2" charset="2"/>
              </a:rPr>
              <a:t>（</a:t>
            </a:r>
            <a:r>
              <a:rPr lang="en-US" altLang="zh-CN" sz="2800" dirty="0">
                <a:sym typeface="Wingdings" panose="05000000000000000000" pitchFamily="2" charset="2"/>
              </a:rPr>
              <a:t>1,2</a:t>
            </a:r>
            <a:r>
              <a:rPr lang="zh-CN" altLang="en-US" sz="2800" dirty="0"/>
              <a:t>）</a:t>
            </a:r>
            <a:endParaRPr lang="en-US" altLang="zh-CN" sz="2800" dirty="0"/>
          </a:p>
          <a:p>
            <a:endParaRPr lang="zh-CN" altLang="en-US" dirty="0"/>
          </a:p>
        </p:txBody>
      </p:sp>
    </p:spTree>
    <p:extLst>
      <p:ext uri="{BB962C8B-B14F-4D97-AF65-F5344CB8AC3E}">
        <p14:creationId xmlns:p14="http://schemas.microsoft.com/office/powerpoint/2010/main" val="2832242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25788-8A38-454F-96EA-B543613D0B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4BA0D6-4F48-4244-990F-8A133BDE2E94}"/>
              </a:ext>
            </a:extLst>
          </p:cNvPr>
          <p:cNvSpPr>
            <a:spLocks noGrp="1"/>
          </p:cNvSpPr>
          <p:nvPr>
            <p:ph idx="1"/>
          </p:nvPr>
        </p:nvSpPr>
        <p:spPr/>
        <p:txBody>
          <a:bodyPr/>
          <a:lstStyle/>
          <a:p>
            <a:r>
              <a:rPr lang="zh-CN" altLang="en-US" dirty="0">
                <a:ea typeface="宋体" panose="02010600030101010101" pitchFamily="2" charset="-122"/>
              </a:rPr>
              <a:t>政府干预的局限性</a:t>
            </a:r>
            <a:endParaRPr lang="en-US" altLang="zh-CN" dirty="0">
              <a:ea typeface="宋体" panose="02010600030101010101" pitchFamily="2" charset="-122"/>
            </a:endParaRPr>
          </a:p>
          <a:p>
            <a:pPr lvl="1"/>
            <a:r>
              <a:rPr lang="zh-CN" altLang="en-US" dirty="0"/>
              <a:t>政府有时（</a:t>
            </a:r>
            <a:r>
              <a:rPr lang="en-US" altLang="zh-CN" dirty="0"/>
              <a:t>sometimes</a:t>
            </a:r>
            <a:r>
              <a:rPr lang="zh-CN" altLang="en-US" dirty="0"/>
              <a:t>）可以改善市场结果并不意味着它总能（</a:t>
            </a:r>
            <a:r>
              <a:rPr lang="en-US" altLang="zh-CN" dirty="0"/>
              <a:t>always</a:t>
            </a:r>
            <a:r>
              <a:rPr lang="zh-CN" altLang="en-US" dirty="0"/>
              <a:t>）这样。</a:t>
            </a:r>
          </a:p>
          <a:p>
            <a:pPr lvl="1"/>
            <a:r>
              <a:rPr lang="zh-CN" altLang="en-US" dirty="0"/>
              <a:t>在很多情况下，市场无法实现的有效率的结果，政府的计划同样无法实现，反而可能会更差。</a:t>
            </a:r>
          </a:p>
          <a:p>
            <a:pPr lvl="1"/>
            <a:r>
              <a:rPr lang="zh-CN" altLang="en-US" dirty="0"/>
              <a:t>政治程序本身可能会造成效率损失以及腐败等问题。</a:t>
            </a:r>
          </a:p>
          <a:p>
            <a:endParaRPr lang="zh-CN" altLang="en-US" dirty="0"/>
          </a:p>
        </p:txBody>
      </p:sp>
    </p:spTree>
    <p:extLst>
      <p:ext uri="{BB962C8B-B14F-4D97-AF65-F5344CB8AC3E}">
        <p14:creationId xmlns:p14="http://schemas.microsoft.com/office/powerpoint/2010/main" val="157567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1B5ED-4E84-48C1-8770-9774CFACF1A0}"/>
              </a:ext>
            </a:extLst>
          </p:cNvPr>
          <p:cNvSpPr>
            <a:spLocks noGrp="1"/>
          </p:cNvSpPr>
          <p:nvPr>
            <p:ph type="title"/>
          </p:nvPr>
        </p:nvSpPr>
        <p:spPr/>
        <p:txBody>
          <a:bodyPr/>
          <a:lstStyle/>
          <a:p>
            <a:r>
              <a:rPr lang="zh-CN" altLang="en-US" dirty="0"/>
              <a:t>经济学的研究对象</a:t>
            </a:r>
          </a:p>
        </p:txBody>
      </p:sp>
      <p:sp>
        <p:nvSpPr>
          <p:cNvPr id="3" name="内容占位符 2">
            <a:extLst>
              <a:ext uri="{FF2B5EF4-FFF2-40B4-BE49-F238E27FC236}">
                <a16:creationId xmlns:a16="http://schemas.microsoft.com/office/drawing/2014/main" id="{B3A65AE7-70C8-4B01-9C8F-9F832B59AF0F}"/>
              </a:ext>
            </a:extLst>
          </p:cNvPr>
          <p:cNvSpPr>
            <a:spLocks noGrp="1"/>
          </p:cNvSpPr>
          <p:nvPr>
            <p:ph idx="1"/>
          </p:nvPr>
        </p:nvSpPr>
        <p:spPr/>
        <p:txBody>
          <a:bodyPr>
            <a:normAutofit fontScale="85000" lnSpcReduction="20000"/>
          </a:bodyPr>
          <a:lstStyle/>
          <a:p>
            <a:r>
              <a:rPr lang="zh-CN" altLang="en-US" sz="3200" dirty="0"/>
              <a:t>产生于稀缺性的各种问题：</a:t>
            </a:r>
            <a:endParaRPr lang="en-US" altLang="zh-CN" sz="3200" dirty="0"/>
          </a:p>
          <a:p>
            <a:pPr lvl="1"/>
            <a:r>
              <a:rPr lang="zh-CN" altLang="en-US" sz="2800" dirty="0"/>
              <a:t>生产什么</a:t>
            </a:r>
            <a:endParaRPr lang="en-US" altLang="zh-CN" sz="2800" dirty="0"/>
          </a:p>
          <a:p>
            <a:pPr lvl="2"/>
            <a:r>
              <a:rPr lang="zh-CN" altLang="en-US" sz="2400" dirty="0"/>
              <a:t>在计划经济下，生产什么及生产多少，主要由少数计划者依据他们对社会需要和偏好的理解来决定的。而在市场经济下，价格是指示和调节资源配置的最重要信号，价格的变动引导人们行为和资源配置方式的变化。</a:t>
            </a:r>
            <a:endParaRPr lang="en-US" altLang="zh-CN" sz="2400" dirty="0"/>
          </a:p>
          <a:p>
            <a:pPr lvl="1"/>
            <a:r>
              <a:rPr lang="zh-CN" altLang="en-US" sz="2800" dirty="0"/>
              <a:t>如何生产</a:t>
            </a:r>
            <a:endParaRPr lang="en-US" altLang="zh-CN" sz="2800" dirty="0"/>
          </a:p>
          <a:p>
            <a:pPr lvl="2"/>
            <a:r>
              <a:rPr lang="zh-CN" altLang="en-US" sz="2400" dirty="0"/>
              <a:t>为什么不同国家和地区对同一种商品生产选择不同的生产方式？如美国和泰国都是世界大米的净出口国，但前者采用技术和资本密集型生产方式，后者采用劳动密集型耕作。</a:t>
            </a:r>
            <a:endParaRPr lang="en-US" altLang="zh-CN" sz="2400" dirty="0"/>
          </a:p>
          <a:p>
            <a:pPr lvl="1"/>
            <a:r>
              <a:rPr lang="zh-CN" altLang="en-US" sz="2800" dirty="0"/>
              <a:t>为谁生产</a:t>
            </a:r>
            <a:endParaRPr lang="en-US" altLang="zh-CN" sz="2800" dirty="0"/>
          </a:p>
          <a:p>
            <a:pPr lvl="2"/>
            <a:r>
              <a:rPr lang="zh-CN" altLang="en-US" sz="2400" dirty="0"/>
              <a:t>收入和财富分配机制是否合理和公平是一个激烈争辩的问题。市场经济条件下，什么因素决定收入高低？如何控制收入分配差距过大？政府是否应当帮助及如何帮助最贫穷的居民得到最基本的消费品？</a:t>
            </a:r>
            <a:endParaRPr lang="en-US" altLang="zh-CN" sz="2400" dirty="0"/>
          </a:p>
        </p:txBody>
      </p:sp>
    </p:spTree>
    <p:extLst>
      <p:ext uri="{BB962C8B-B14F-4D97-AF65-F5344CB8AC3E}">
        <p14:creationId xmlns:p14="http://schemas.microsoft.com/office/powerpoint/2010/main" val="153457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2DDCA-EBF7-49F9-BC30-C05A1111C0AF}"/>
              </a:ext>
            </a:extLst>
          </p:cNvPr>
          <p:cNvSpPr>
            <a:spLocks noGrp="1"/>
          </p:cNvSpPr>
          <p:nvPr>
            <p:ph type="title"/>
          </p:nvPr>
        </p:nvSpPr>
        <p:spPr/>
        <p:txBody>
          <a:bodyPr/>
          <a:lstStyle/>
          <a:p>
            <a:r>
              <a:rPr lang="zh-CN" altLang="en-US" dirty="0"/>
              <a:t>经济学的研究对象</a:t>
            </a:r>
          </a:p>
        </p:txBody>
      </p:sp>
      <p:sp>
        <p:nvSpPr>
          <p:cNvPr id="3" name="内容占位符 2">
            <a:extLst>
              <a:ext uri="{FF2B5EF4-FFF2-40B4-BE49-F238E27FC236}">
                <a16:creationId xmlns:a16="http://schemas.microsoft.com/office/drawing/2014/main" id="{133DD75E-EA20-4E7F-99E4-CA256DEF0BBA}"/>
              </a:ext>
            </a:extLst>
          </p:cNvPr>
          <p:cNvSpPr>
            <a:spLocks noGrp="1"/>
          </p:cNvSpPr>
          <p:nvPr>
            <p:ph idx="1"/>
          </p:nvPr>
        </p:nvSpPr>
        <p:spPr/>
        <p:txBody>
          <a:bodyPr>
            <a:normAutofit/>
          </a:bodyPr>
          <a:lstStyle/>
          <a:p>
            <a:r>
              <a:rPr lang="zh-CN" altLang="en-US" sz="3200" dirty="0"/>
              <a:t>经济学的定义</a:t>
            </a:r>
            <a:endParaRPr lang="en-US" altLang="zh-CN" sz="3200" dirty="0"/>
          </a:p>
          <a:p>
            <a:pPr lvl="1"/>
            <a:r>
              <a:rPr lang="zh-CN" altLang="en-US" sz="2800" dirty="0"/>
              <a:t>研究经济主体如何通过选择分配稀缺资源</a:t>
            </a:r>
            <a:endParaRPr lang="en-US" altLang="zh-CN" sz="2800" dirty="0"/>
          </a:p>
          <a:p>
            <a:pPr lvl="1"/>
            <a:r>
              <a:rPr lang="zh-CN" altLang="en-US" sz="2800" dirty="0"/>
              <a:t>以及这些选择对于社会的影响</a:t>
            </a:r>
            <a:endParaRPr lang="en-US" altLang="zh-CN" sz="2800" dirty="0"/>
          </a:p>
          <a:p>
            <a:endParaRPr lang="en-US" altLang="zh-CN" sz="3200" dirty="0"/>
          </a:p>
          <a:p>
            <a:r>
              <a:rPr lang="zh-CN" altLang="en-US" sz="3200" dirty="0"/>
              <a:t>为什么要研究人们的选择</a:t>
            </a:r>
            <a:endParaRPr lang="en-US" altLang="zh-CN" sz="3200" dirty="0"/>
          </a:p>
          <a:p>
            <a:pPr lvl="1"/>
            <a:r>
              <a:rPr lang="zh-CN" altLang="en-US" sz="2800" dirty="0"/>
              <a:t>了解人们做了什么</a:t>
            </a:r>
            <a:endParaRPr lang="en-US" altLang="zh-CN" sz="2800" dirty="0"/>
          </a:p>
          <a:p>
            <a:pPr lvl="1"/>
            <a:r>
              <a:rPr lang="zh-CN" altLang="en-US" sz="2800" dirty="0"/>
              <a:t>指导人们应该选什么</a:t>
            </a:r>
            <a:endParaRPr lang="en-US" altLang="zh-CN" sz="2800" dirty="0"/>
          </a:p>
          <a:p>
            <a:endParaRPr lang="zh-CN" altLang="en-US" sz="3200" dirty="0"/>
          </a:p>
        </p:txBody>
      </p:sp>
    </p:spTree>
    <p:extLst>
      <p:ext uri="{BB962C8B-B14F-4D97-AF65-F5344CB8AC3E}">
        <p14:creationId xmlns:p14="http://schemas.microsoft.com/office/powerpoint/2010/main" val="105181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ED55D-ED64-4D9C-B979-260E2251906D}"/>
              </a:ext>
            </a:extLst>
          </p:cNvPr>
          <p:cNvSpPr>
            <a:spLocks noGrp="1"/>
          </p:cNvSpPr>
          <p:nvPr>
            <p:ph type="title"/>
          </p:nvPr>
        </p:nvSpPr>
        <p:spPr/>
        <p:txBody>
          <a:bodyPr/>
          <a:lstStyle/>
          <a:p>
            <a:r>
              <a:rPr lang="zh-CN" altLang="en-US" dirty="0"/>
              <a:t>实证分析规范分析</a:t>
            </a:r>
          </a:p>
        </p:txBody>
      </p:sp>
      <p:pic>
        <p:nvPicPr>
          <p:cNvPr id="4" name="table">
            <a:extLst>
              <a:ext uri="{FF2B5EF4-FFF2-40B4-BE49-F238E27FC236}">
                <a16:creationId xmlns:a16="http://schemas.microsoft.com/office/drawing/2014/main" id="{E5438481-BED1-4E80-9153-380FA9F52DC8}"/>
              </a:ext>
            </a:extLst>
          </p:cNvPr>
          <p:cNvPicPr>
            <a:picLocks noGrp="1" noChangeAspect="1"/>
          </p:cNvPicPr>
          <p:nvPr>
            <p:ph idx="1"/>
          </p:nvPr>
        </p:nvPicPr>
        <p:blipFill>
          <a:blip r:embed="rId2"/>
          <a:stretch>
            <a:fillRect/>
          </a:stretch>
        </p:blipFill>
        <p:spPr>
          <a:xfrm>
            <a:off x="628650" y="2364048"/>
            <a:ext cx="7886700" cy="3274492"/>
          </a:xfrm>
          <a:prstGeom prst="rect">
            <a:avLst/>
          </a:prstGeom>
        </p:spPr>
      </p:pic>
    </p:spTree>
    <p:extLst>
      <p:ext uri="{BB962C8B-B14F-4D97-AF65-F5344CB8AC3E}">
        <p14:creationId xmlns:p14="http://schemas.microsoft.com/office/powerpoint/2010/main" val="254145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2E47D-6CD0-41A0-8E93-55D806183F78}"/>
              </a:ext>
            </a:extLst>
          </p:cNvPr>
          <p:cNvSpPr>
            <a:spLocks noGrp="1"/>
          </p:cNvSpPr>
          <p:nvPr>
            <p:ph type="title"/>
          </p:nvPr>
        </p:nvSpPr>
        <p:spPr/>
        <p:txBody>
          <a:bodyPr/>
          <a:lstStyle/>
          <a:p>
            <a:r>
              <a:rPr lang="zh-CN" altLang="en-US" dirty="0"/>
              <a:t>经济学研究的尺度</a:t>
            </a:r>
          </a:p>
        </p:txBody>
      </p:sp>
      <p:sp>
        <p:nvSpPr>
          <p:cNvPr id="3" name="内容占位符 2">
            <a:extLst>
              <a:ext uri="{FF2B5EF4-FFF2-40B4-BE49-F238E27FC236}">
                <a16:creationId xmlns:a16="http://schemas.microsoft.com/office/drawing/2014/main" id="{813F176F-E0CB-4CD8-8AF1-D30E90D35AA2}"/>
              </a:ext>
            </a:extLst>
          </p:cNvPr>
          <p:cNvSpPr>
            <a:spLocks noGrp="1"/>
          </p:cNvSpPr>
          <p:nvPr>
            <p:ph idx="1"/>
          </p:nvPr>
        </p:nvSpPr>
        <p:spPr/>
        <p:txBody>
          <a:bodyPr>
            <a:normAutofit fontScale="92500" lnSpcReduction="10000"/>
          </a:bodyPr>
          <a:lstStyle/>
          <a:p>
            <a:r>
              <a:rPr lang="zh-CN" altLang="en-US" sz="3200" dirty="0"/>
              <a:t>微观经济学</a:t>
            </a:r>
            <a:endParaRPr lang="en-US" altLang="zh-CN" sz="3200" dirty="0"/>
          </a:p>
          <a:p>
            <a:pPr lvl="1"/>
            <a:r>
              <a:rPr lang="zh-CN" altLang="en-US" sz="2800" dirty="0"/>
              <a:t>研究单个经济主体的选择</a:t>
            </a:r>
            <a:endParaRPr lang="en-US" altLang="zh-CN" sz="2800" dirty="0"/>
          </a:p>
          <a:p>
            <a:pPr lvl="2"/>
            <a:r>
              <a:rPr lang="zh-CN" altLang="en-US" sz="2400" dirty="0"/>
              <a:t>个人、家庭、企业、政府</a:t>
            </a:r>
            <a:endParaRPr lang="en-US" altLang="zh-CN" sz="2400" dirty="0"/>
          </a:p>
          <a:p>
            <a:pPr lvl="1"/>
            <a:r>
              <a:rPr lang="zh-CN" altLang="en-US" sz="2800" dirty="0"/>
              <a:t>相应的经济变量的决定</a:t>
            </a:r>
            <a:endParaRPr lang="en-US" altLang="zh-CN" sz="2800" dirty="0"/>
          </a:p>
          <a:p>
            <a:pPr lvl="2"/>
            <a:r>
              <a:rPr lang="zh-CN" altLang="en-US" sz="2400" dirty="0"/>
              <a:t>价格、资源配置、福利</a:t>
            </a:r>
            <a:endParaRPr lang="en-US" altLang="zh-CN" sz="2400" dirty="0"/>
          </a:p>
          <a:p>
            <a:pPr lvl="1"/>
            <a:r>
              <a:rPr lang="zh-CN" altLang="en-US" sz="2800" dirty="0"/>
              <a:t>关于市场机制、价格、资源配置的理论。</a:t>
            </a:r>
            <a:endParaRPr lang="en-US" altLang="zh-CN" sz="2800" dirty="0"/>
          </a:p>
          <a:p>
            <a:r>
              <a:rPr lang="zh-CN" altLang="en-US" sz="3200" dirty="0"/>
              <a:t>宏观经济学</a:t>
            </a:r>
            <a:endParaRPr lang="en-US" altLang="zh-CN" sz="2400" dirty="0"/>
          </a:p>
          <a:p>
            <a:pPr lvl="1"/>
            <a:r>
              <a:rPr lang="zh-CN" altLang="en-US" sz="2800" dirty="0"/>
              <a:t>研究整个国民经济活动</a:t>
            </a:r>
            <a:endParaRPr lang="en-US" altLang="zh-CN" sz="2800" dirty="0"/>
          </a:p>
          <a:p>
            <a:pPr lvl="1">
              <a:spcBef>
                <a:spcPct val="0"/>
              </a:spcBef>
            </a:pPr>
            <a:r>
              <a:rPr lang="zh-CN" altLang="en-US" sz="2800" dirty="0"/>
              <a:t>经济总量增长、就业状况、一般物价水平</a:t>
            </a:r>
            <a:endParaRPr lang="en-US" altLang="zh-CN" sz="2800" dirty="0"/>
          </a:p>
          <a:p>
            <a:pPr lvl="1">
              <a:spcBef>
                <a:spcPct val="0"/>
              </a:spcBef>
            </a:pPr>
            <a:r>
              <a:rPr lang="zh-CN" altLang="en-US" sz="2800" dirty="0"/>
              <a:t>设计公共政策</a:t>
            </a:r>
          </a:p>
          <a:p>
            <a:pPr lvl="1">
              <a:spcBef>
                <a:spcPct val="0"/>
              </a:spcBef>
            </a:pPr>
            <a:r>
              <a:rPr lang="zh-CN" altLang="en-US" sz="2800" dirty="0"/>
              <a:t>关于国民收入和就业的理论</a:t>
            </a:r>
            <a:endParaRPr lang="en-US" altLang="zh-CN" sz="2800" dirty="0"/>
          </a:p>
        </p:txBody>
      </p:sp>
    </p:spTree>
    <p:extLst>
      <p:ext uri="{BB962C8B-B14F-4D97-AF65-F5344CB8AC3E}">
        <p14:creationId xmlns:p14="http://schemas.microsoft.com/office/powerpoint/2010/main" val="303047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E66D0-F93F-492F-ACC6-37B1737C2AD3}"/>
              </a:ext>
            </a:extLst>
          </p:cNvPr>
          <p:cNvSpPr>
            <a:spLocks noGrp="1"/>
          </p:cNvSpPr>
          <p:nvPr>
            <p:ph type="title"/>
          </p:nvPr>
        </p:nvSpPr>
        <p:spPr/>
        <p:txBody>
          <a:bodyPr/>
          <a:lstStyle/>
          <a:p>
            <a:r>
              <a:rPr lang="zh-CN" altLang="en-US" dirty="0"/>
              <a:t>经济学的基本原理</a:t>
            </a:r>
          </a:p>
        </p:txBody>
      </p:sp>
      <p:sp>
        <p:nvSpPr>
          <p:cNvPr id="3" name="内容占位符 2">
            <a:extLst>
              <a:ext uri="{FF2B5EF4-FFF2-40B4-BE49-F238E27FC236}">
                <a16:creationId xmlns:a16="http://schemas.microsoft.com/office/drawing/2014/main" id="{2E5E2E0C-0653-49F6-8602-F70C7D2D0FA7}"/>
              </a:ext>
            </a:extLst>
          </p:cNvPr>
          <p:cNvSpPr>
            <a:spLocks noGrp="1"/>
          </p:cNvSpPr>
          <p:nvPr>
            <p:ph idx="1"/>
          </p:nvPr>
        </p:nvSpPr>
        <p:spPr/>
        <p:txBody>
          <a:bodyPr>
            <a:normAutofit lnSpcReduction="10000"/>
          </a:bodyPr>
          <a:lstStyle/>
          <a:p>
            <a:r>
              <a:rPr lang="zh-CN" altLang="en-US" sz="3200" dirty="0"/>
              <a:t>最优化（</a:t>
            </a:r>
            <a:r>
              <a:rPr lang="en-US" altLang="zh-CN" sz="3200" dirty="0"/>
              <a:t>optimization</a:t>
            </a:r>
            <a:r>
              <a:rPr lang="zh-CN" altLang="en-US" sz="3200" dirty="0"/>
              <a:t>）</a:t>
            </a:r>
            <a:endParaRPr lang="en-US" altLang="zh-CN" sz="3200" dirty="0"/>
          </a:p>
          <a:p>
            <a:pPr lvl="1"/>
            <a:r>
              <a:rPr lang="zh-CN" altLang="en-US" sz="2800" dirty="0"/>
              <a:t>在给定有限的信息、知识、经验下，选择最优的可行选项（</a:t>
            </a:r>
            <a:r>
              <a:rPr lang="en-US" altLang="zh-CN" sz="2800" dirty="0"/>
              <a:t> feasible option </a:t>
            </a:r>
            <a:r>
              <a:rPr lang="zh-CN" altLang="en-US" sz="2800" dirty="0"/>
              <a:t>）</a:t>
            </a:r>
            <a:endParaRPr lang="en-US" altLang="zh-CN" sz="2800" dirty="0"/>
          </a:p>
          <a:p>
            <a:pPr lvl="1"/>
            <a:r>
              <a:rPr lang="zh-CN" altLang="en-US" sz="2800" dirty="0"/>
              <a:t>经济主体总是尝试最优化，但会犯错</a:t>
            </a:r>
            <a:endParaRPr lang="en-US" altLang="zh-CN" sz="2800" dirty="0"/>
          </a:p>
          <a:p>
            <a:r>
              <a:rPr lang="zh-CN" altLang="en-US" sz="3200" dirty="0"/>
              <a:t>均衡（</a:t>
            </a:r>
            <a:r>
              <a:rPr lang="en-US" altLang="zh-CN" sz="3200" dirty="0"/>
              <a:t>equilibrium</a:t>
            </a:r>
            <a:r>
              <a:rPr lang="zh-CN" altLang="en-US" sz="3200" dirty="0"/>
              <a:t>）</a:t>
            </a:r>
            <a:endParaRPr lang="en-US" altLang="zh-CN" sz="3200" dirty="0"/>
          </a:p>
          <a:p>
            <a:pPr lvl="1"/>
            <a:r>
              <a:rPr lang="zh-CN" altLang="en-US" sz="2800" dirty="0"/>
              <a:t>所有人同时达到最优的特殊情形</a:t>
            </a:r>
            <a:endParaRPr lang="en-US" altLang="zh-CN" sz="2800" dirty="0"/>
          </a:p>
          <a:p>
            <a:pPr lvl="1"/>
            <a:r>
              <a:rPr lang="zh-CN" altLang="en-US" sz="2800" dirty="0"/>
              <a:t>给定其他人的选择，没人可以改变自身选择使得自己更好</a:t>
            </a:r>
            <a:endParaRPr lang="en-US" altLang="zh-CN" sz="2800" dirty="0"/>
          </a:p>
          <a:p>
            <a:r>
              <a:rPr lang="zh-CN" altLang="en-US" sz="3200" dirty="0"/>
              <a:t>经验（实证）主义（</a:t>
            </a:r>
            <a:r>
              <a:rPr lang="en-US" altLang="zh-CN" sz="3200" dirty="0"/>
              <a:t>empiricism</a:t>
            </a:r>
            <a:r>
              <a:rPr lang="zh-CN" altLang="en-US" sz="3200" dirty="0"/>
              <a:t>）</a:t>
            </a:r>
            <a:endParaRPr lang="en-US" altLang="zh-CN" sz="3200" dirty="0"/>
          </a:p>
          <a:p>
            <a:pPr lvl="1"/>
            <a:r>
              <a:rPr lang="zh-CN" altLang="zh-CN" sz="2800" dirty="0"/>
              <a:t>基于事实数据的分析</a:t>
            </a:r>
            <a:r>
              <a:rPr lang="en-US" altLang="zh-CN" dirty="0"/>
              <a:t>	</a:t>
            </a:r>
            <a:endParaRPr lang="zh-CN" altLang="en-US" sz="2800" dirty="0"/>
          </a:p>
        </p:txBody>
      </p:sp>
    </p:spTree>
    <p:extLst>
      <p:ext uri="{BB962C8B-B14F-4D97-AF65-F5344CB8AC3E}">
        <p14:creationId xmlns:p14="http://schemas.microsoft.com/office/powerpoint/2010/main" val="162616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34CCD-2187-441D-9573-34D6AE21CFD1}"/>
              </a:ext>
            </a:extLst>
          </p:cNvPr>
          <p:cNvSpPr>
            <a:spLocks noGrp="1"/>
          </p:cNvSpPr>
          <p:nvPr>
            <p:ph type="title"/>
          </p:nvPr>
        </p:nvSpPr>
        <p:spPr/>
        <p:txBody>
          <a:bodyPr/>
          <a:lstStyle/>
          <a:p>
            <a:r>
              <a:rPr lang="zh-CN" altLang="en-US" dirty="0"/>
              <a:t>最优化</a:t>
            </a:r>
          </a:p>
        </p:txBody>
      </p:sp>
      <p:sp>
        <p:nvSpPr>
          <p:cNvPr id="3" name="内容占位符 2">
            <a:extLst>
              <a:ext uri="{FF2B5EF4-FFF2-40B4-BE49-F238E27FC236}">
                <a16:creationId xmlns:a16="http://schemas.microsoft.com/office/drawing/2014/main" id="{CD487C3E-1D14-4446-9BD4-8A2F6E6DE799}"/>
              </a:ext>
            </a:extLst>
          </p:cNvPr>
          <p:cNvSpPr>
            <a:spLocks noGrp="1"/>
          </p:cNvSpPr>
          <p:nvPr>
            <p:ph idx="1"/>
          </p:nvPr>
        </p:nvSpPr>
        <p:spPr/>
        <p:txBody>
          <a:bodyPr>
            <a:normAutofit/>
          </a:bodyPr>
          <a:lstStyle/>
          <a:p>
            <a:r>
              <a:rPr lang="zh-CN" altLang="en-US" sz="3200" dirty="0"/>
              <a:t>关于人们如何选择的理论</a:t>
            </a:r>
            <a:endParaRPr lang="en-US" altLang="zh-CN" sz="3200" dirty="0"/>
          </a:p>
          <a:p>
            <a:pPr lvl="1"/>
            <a:r>
              <a:rPr lang="zh-CN" altLang="en-US" sz="2800" dirty="0"/>
              <a:t>在给定有限的信息、知识、经验下，选择最优的可行选项</a:t>
            </a:r>
            <a:endParaRPr lang="en-US" altLang="zh-CN" sz="2800" dirty="0"/>
          </a:p>
          <a:p>
            <a:pPr lvl="1"/>
            <a:r>
              <a:rPr lang="zh-CN" altLang="en-US" sz="2800" dirty="0"/>
              <a:t>可行性：预算，时间，空间</a:t>
            </a:r>
            <a:endParaRPr lang="en-US" altLang="zh-CN" sz="2800" dirty="0"/>
          </a:p>
          <a:p>
            <a:pPr lvl="1"/>
            <a:r>
              <a:rPr lang="zh-CN" altLang="en-US" sz="2800" dirty="0"/>
              <a:t>基于有限的信息</a:t>
            </a:r>
            <a:endParaRPr lang="en-US" altLang="zh-CN" sz="2800" dirty="0"/>
          </a:p>
          <a:p>
            <a:r>
              <a:rPr lang="zh-CN" altLang="en-US" sz="3200" dirty="0"/>
              <a:t>基于经济人的基本假设</a:t>
            </a:r>
            <a:endParaRPr lang="en-US" altLang="zh-CN" sz="3200" dirty="0"/>
          </a:p>
          <a:p>
            <a:pPr lvl="1"/>
            <a:r>
              <a:rPr lang="zh-CN" altLang="en-US" sz="2800" dirty="0"/>
              <a:t>理性假设</a:t>
            </a:r>
            <a:endParaRPr lang="en-US" altLang="zh-CN" sz="2800" dirty="0"/>
          </a:p>
          <a:p>
            <a:pPr lvl="1"/>
            <a:r>
              <a:rPr lang="zh-CN" altLang="en-US" sz="2800" dirty="0"/>
              <a:t>自利假设</a:t>
            </a:r>
          </a:p>
        </p:txBody>
      </p:sp>
    </p:spTree>
    <p:extLst>
      <p:ext uri="{BB962C8B-B14F-4D97-AF65-F5344CB8AC3E}">
        <p14:creationId xmlns:p14="http://schemas.microsoft.com/office/powerpoint/2010/main" val="418026166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2361</Words>
  <Application>Microsoft Office PowerPoint</Application>
  <PresentationFormat>全屏显示(4:3)</PresentationFormat>
  <Paragraphs>307</Paragraphs>
  <Slides>38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等线</vt:lpstr>
      <vt:lpstr>等线 Light</vt:lpstr>
      <vt:lpstr>宋体</vt:lpstr>
      <vt:lpstr>宋体akkal Majalla</vt:lpstr>
      <vt:lpstr>Arial</vt:lpstr>
      <vt:lpstr>Calibri</vt:lpstr>
      <vt:lpstr>Calibri Light</vt:lpstr>
      <vt:lpstr>Verdana</vt:lpstr>
      <vt:lpstr>Wingdings</vt:lpstr>
      <vt:lpstr>Office 主题​​</vt:lpstr>
      <vt:lpstr>微观经济学（甲） 第一讲 导论</vt:lpstr>
      <vt:lpstr>经济学的研究对象</vt:lpstr>
      <vt:lpstr>经济学的研究对象</vt:lpstr>
      <vt:lpstr>经济学的研究对象</vt:lpstr>
      <vt:lpstr>经济学的研究对象</vt:lpstr>
      <vt:lpstr>实证分析规范分析</vt:lpstr>
      <vt:lpstr>经济学研究的尺度</vt:lpstr>
      <vt:lpstr>经济学的基本原理</vt:lpstr>
      <vt:lpstr>最优化</vt:lpstr>
      <vt:lpstr>理性假设</vt:lpstr>
      <vt:lpstr>自利假设</vt:lpstr>
      <vt:lpstr>PowerPoint 演示文稿</vt:lpstr>
      <vt:lpstr>“看不见的手”</vt:lpstr>
      <vt:lpstr>PowerPoint 演示文稿</vt:lpstr>
      <vt:lpstr>最优化</vt:lpstr>
      <vt:lpstr>生产可能性曲线(PPC)</vt:lpstr>
      <vt:lpstr>生产可能性曲线(Production possibilities curve)</vt:lpstr>
      <vt:lpstr>PowerPoint 演示文稿</vt:lpstr>
      <vt:lpstr>春假从杭州回北京</vt:lpstr>
      <vt:lpstr>PowerPoint 演示文稿</vt:lpstr>
      <vt:lpstr>边际分析</vt:lpstr>
      <vt:lpstr>边际分析</vt:lpstr>
      <vt:lpstr>均衡</vt:lpstr>
      <vt:lpstr>静态分析、比较静态分析与动态分析 </vt:lpstr>
      <vt:lpstr>静态分析、比较静态分析与动态分析 </vt:lpstr>
      <vt:lpstr>人与人的相互影响</vt:lpstr>
      <vt:lpstr>猎鹿博弈（Stag Hunt）</vt:lpstr>
      <vt:lpstr>PowerPoint 演示文稿</vt:lpstr>
      <vt:lpstr>经验（实证）主义</vt:lpstr>
      <vt:lpstr>保留面积的高尔-皮德斯投影地图</vt:lpstr>
      <vt:lpstr>经济学模型</vt:lpstr>
      <vt:lpstr>科学的研究方法</vt:lpstr>
      <vt:lpstr>教育的回报</vt:lpstr>
      <vt:lpstr>教育的回报</vt:lpstr>
      <vt:lpstr>相关性和因果关系</vt:lpstr>
      <vt:lpstr>总结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微观经济学（甲） 第一讲 导论</dc:title>
  <dc:creator>Yifan Yu</dc:creator>
  <cp:lastModifiedBy>740969824@qq.com</cp:lastModifiedBy>
  <cp:revision>62</cp:revision>
  <dcterms:created xsi:type="dcterms:W3CDTF">2019-09-11T23:21:25Z</dcterms:created>
  <dcterms:modified xsi:type="dcterms:W3CDTF">2019-12-26T14:47:33Z</dcterms:modified>
</cp:coreProperties>
</file>