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8" r:id="rId5"/>
    <p:sldId id="327" r:id="rId6"/>
    <p:sldId id="329" r:id="rId7"/>
    <p:sldId id="262" r:id="rId8"/>
    <p:sldId id="263" r:id="rId9"/>
    <p:sldId id="264" r:id="rId10"/>
    <p:sldId id="265" r:id="rId11"/>
    <p:sldId id="266" r:id="rId12"/>
    <p:sldId id="267" r:id="rId13"/>
    <p:sldId id="268" r:id="rId14"/>
    <p:sldId id="269" r:id="rId15"/>
    <p:sldId id="270" r:id="rId16"/>
    <p:sldId id="273" r:id="rId17"/>
    <p:sldId id="271" r:id="rId18"/>
    <p:sldId id="272" r:id="rId19"/>
    <p:sldId id="331" r:id="rId20"/>
    <p:sldId id="330" r:id="rId21"/>
    <p:sldId id="275" r:id="rId22"/>
    <p:sldId id="276" r:id="rId23"/>
    <p:sldId id="277" r:id="rId24"/>
    <p:sldId id="278" r:id="rId25"/>
    <p:sldId id="279" r:id="rId26"/>
    <p:sldId id="332" r:id="rId27"/>
    <p:sldId id="280" r:id="rId28"/>
    <p:sldId id="281" r:id="rId29"/>
    <p:sldId id="282" r:id="rId30"/>
    <p:sldId id="333" r:id="rId31"/>
    <p:sldId id="286" r:id="rId32"/>
    <p:sldId id="287" r:id="rId33"/>
    <p:sldId id="334" r:id="rId34"/>
    <p:sldId id="335" r:id="rId35"/>
    <p:sldId id="336" r:id="rId36"/>
    <p:sldId id="337" r:id="rId37"/>
    <p:sldId id="338" r:id="rId38"/>
    <p:sldId id="339" r:id="rId39"/>
    <p:sldId id="340" r:id="rId40"/>
    <p:sldId id="284" r:id="rId41"/>
    <p:sldId id="285" r:id="rId42"/>
    <p:sldId id="341" r:id="rId43"/>
    <p:sldId id="342" r:id="rId44"/>
    <p:sldId id="343" r:id="rId45"/>
    <p:sldId id="260" r:id="rId46"/>
    <p:sldId id="261"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44" r:id="rId61"/>
    <p:sldId id="345" r:id="rId62"/>
    <p:sldId id="306" r:id="rId63"/>
    <p:sldId id="347" r:id="rId64"/>
    <p:sldId id="346" r:id="rId65"/>
    <p:sldId id="308" r:id="rId66"/>
    <p:sldId id="310" r:id="rId67"/>
    <p:sldId id="311" r:id="rId68"/>
    <p:sldId id="320" r:id="rId69"/>
    <p:sldId id="313" r:id="rId70"/>
    <p:sldId id="316" r:id="rId71"/>
    <p:sldId id="317" r:id="rId72"/>
    <p:sldId id="319" r:id="rId73"/>
    <p:sldId id="321" r:id="rId74"/>
    <p:sldId id="322" r:id="rId75"/>
    <p:sldId id="323" r:id="rId76"/>
    <p:sldId id="352" r:id="rId77"/>
    <p:sldId id="324" r:id="rId78"/>
    <p:sldId id="348" r:id="rId79"/>
    <p:sldId id="325" r:id="rId80"/>
    <p:sldId id="349" r:id="rId81"/>
    <p:sldId id="350"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6A07"/>
    <a:srgbClr val="FFFF00"/>
    <a:srgbClr val="FF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57" d="100"/>
          <a:sy n="57" d="100"/>
        </p:scale>
        <p:origin x="58"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F64234D-9BB3-40C0-A9DE-8AAB8D43E09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13945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64234D-9BB3-40C0-A9DE-8AAB8D43E09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338085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64234D-9BB3-40C0-A9DE-8AAB8D43E09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126043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F64234D-9BB3-40C0-A9DE-8AAB8D43E09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60846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F64234D-9BB3-40C0-A9DE-8AAB8D43E09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375666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F64234D-9BB3-40C0-A9DE-8AAB8D43E09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238412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F64234D-9BB3-40C0-A9DE-8AAB8D43E09F}"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2289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F64234D-9BB3-40C0-A9DE-8AAB8D43E09F}"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389236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234D-9BB3-40C0-A9DE-8AAB8D43E09F}" type="datetimeFigureOut">
              <a:rPr lang="en-US" smtClean="0"/>
              <a:t>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171246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64234D-9BB3-40C0-A9DE-8AAB8D43E09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1346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F64234D-9BB3-40C0-A9DE-8AAB8D43E09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0E824-C0C5-4681-BE91-D26082FCFD49}" type="slidenum">
              <a:rPr lang="en-US" smtClean="0"/>
              <a:t>‹#›</a:t>
            </a:fld>
            <a:endParaRPr lang="en-US"/>
          </a:p>
        </p:txBody>
      </p:sp>
    </p:spTree>
    <p:extLst>
      <p:ext uri="{BB962C8B-B14F-4D97-AF65-F5344CB8AC3E}">
        <p14:creationId xmlns:p14="http://schemas.microsoft.com/office/powerpoint/2010/main" val="129531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234D-9BB3-40C0-A9DE-8AAB8D43E09F}" type="datetimeFigureOut">
              <a:rPr lang="en-US" smtClean="0"/>
              <a:t>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0E824-C0C5-4681-BE91-D26082FCFD49}" type="slidenum">
              <a:rPr lang="en-US" smtClean="0"/>
              <a:t>‹#›</a:t>
            </a:fld>
            <a:endParaRPr lang="en-US"/>
          </a:p>
        </p:txBody>
      </p:sp>
    </p:spTree>
    <p:extLst>
      <p:ext uri="{BB962C8B-B14F-4D97-AF65-F5344CB8AC3E}">
        <p14:creationId xmlns:p14="http://schemas.microsoft.com/office/powerpoint/2010/main" val="3983169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B5C69-9BEB-4001-AE1B-6273AEA8333D}"/>
              </a:ext>
            </a:extLst>
          </p:cNvPr>
          <p:cNvSpPr>
            <a:spLocks noGrp="1"/>
          </p:cNvSpPr>
          <p:nvPr>
            <p:ph type="ctrTitle"/>
          </p:nvPr>
        </p:nvSpPr>
        <p:spPr/>
        <p:txBody>
          <a:bodyPr/>
          <a:lstStyle/>
          <a:p>
            <a:r>
              <a:rPr lang="zh-CN" altLang="en-US" dirty="0"/>
              <a:t>第七讲 生产者理论</a:t>
            </a:r>
            <a:endParaRPr lang="en-US" dirty="0"/>
          </a:p>
        </p:txBody>
      </p:sp>
      <p:sp>
        <p:nvSpPr>
          <p:cNvPr id="3" name="副标题 2">
            <a:extLst>
              <a:ext uri="{FF2B5EF4-FFF2-40B4-BE49-F238E27FC236}">
                <a16:creationId xmlns:a16="http://schemas.microsoft.com/office/drawing/2014/main" id="{77E4A631-7F29-47E3-B73B-AD6AC15FBCB7}"/>
              </a:ext>
            </a:extLst>
          </p:cNvPr>
          <p:cNvSpPr>
            <a:spLocks noGrp="1"/>
          </p:cNvSpPr>
          <p:nvPr>
            <p:ph type="subTitle" idx="1"/>
          </p:nvPr>
        </p:nvSpPr>
        <p:spPr/>
        <p:txBody>
          <a:bodyPr/>
          <a:lstStyle/>
          <a:p>
            <a:r>
              <a:rPr lang="zh-CN" altLang="en-US" dirty="0"/>
              <a:t>余一帆</a:t>
            </a:r>
            <a:endParaRPr lang="en-US" altLang="zh-CN" dirty="0"/>
          </a:p>
          <a:p>
            <a:r>
              <a:rPr lang="en-US" altLang="zh-CN" dirty="0"/>
              <a:t>2019.10.31</a:t>
            </a:r>
            <a:endParaRPr lang="en-US" dirty="0"/>
          </a:p>
        </p:txBody>
      </p:sp>
    </p:spTree>
    <p:extLst>
      <p:ext uri="{BB962C8B-B14F-4D97-AF65-F5344CB8AC3E}">
        <p14:creationId xmlns:p14="http://schemas.microsoft.com/office/powerpoint/2010/main" val="306799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15AC2-B356-4DCB-A632-FF93EED21CEF}"/>
              </a:ext>
            </a:extLst>
          </p:cNvPr>
          <p:cNvSpPr>
            <a:spLocks noGrp="1"/>
          </p:cNvSpPr>
          <p:nvPr>
            <p:ph type="title"/>
          </p:nvPr>
        </p:nvSpPr>
        <p:spPr/>
        <p:txBody>
          <a:bodyPr/>
          <a:lstStyle/>
          <a:p>
            <a:r>
              <a:rPr lang="zh-CN" altLang="en-US" dirty="0"/>
              <a:t>短期与长期</a:t>
            </a:r>
            <a:endParaRPr lang="en-US" dirty="0"/>
          </a:p>
        </p:txBody>
      </p:sp>
      <p:sp>
        <p:nvSpPr>
          <p:cNvPr id="3" name="内容占位符 2">
            <a:extLst>
              <a:ext uri="{FF2B5EF4-FFF2-40B4-BE49-F238E27FC236}">
                <a16:creationId xmlns:a16="http://schemas.microsoft.com/office/drawing/2014/main" id="{B0603046-7618-400A-BDDD-10180F5331E7}"/>
              </a:ext>
            </a:extLst>
          </p:cNvPr>
          <p:cNvSpPr>
            <a:spLocks noGrp="1"/>
          </p:cNvSpPr>
          <p:nvPr>
            <p:ph idx="1"/>
          </p:nvPr>
        </p:nvSpPr>
        <p:spPr/>
        <p:txBody>
          <a:bodyPr/>
          <a:lstStyle/>
          <a:p>
            <a:r>
              <a:rPr lang="zh-CN" altLang="en-US" dirty="0"/>
              <a:t>“时间的因素</a:t>
            </a:r>
            <a:r>
              <a:rPr lang="en-US" altLang="zh-CN" dirty="0"/>
              <a:t>——</a:t>
            </a:r>
            <a:r>
              <a:rPr lang="zh-CN" altLang="en-US" dirty="0"/>
              <a:t>这差不多是每一经济问题的主要困难之中心</a:t>
            </a:r>
            <a:r>
              <a:rPr lang="en-US" altLang="zh-CN" dirty="0"/>
              <a:t>——</a:t>
            </a:r>
            <a:r>
              <a:rPr lang="zh-CN" altLang="en-US" dirty="0"/>
              <a:t>本身是绝对连续的：大自然没有时间绝对地分为长期和短期；但由于不知不觉的程度上的差别，这两者是互相结合的，对一个问题来说是短期，而对另一个问题却是长期了。”</a:t>
            </a:r>
          </a:p>
          <a:p>
            <a:endParaRPr lang="en-US" dirty="0"/>
          </a:p>
        </p:txBody>
      </p:sp>
    </p:spTree>
    <p:extLst>
      <p:ext uri="{BB962C8B-B14F-4D97-AF65-F5344CB8AC3E}">
        <p14:creationId xmlns:p14="http://schemas.microsoft.com/office/powerpoint/2010/main" val="239626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9FE83-CD96-4395-B462-2A6D3E7BF1C2}"/>
              </a:ext>
            </a:extLst>
          </p:cNvPr>
          <p:cNvSpPr>
            <a:spLocks noGrp="1"/>
          </p:cNvSpPr>
          <p:nvPr>
            <p:ph type="title"/>
          </p:nvPr>
        </p:nvSpPr>
        <p:spPr/>
        <p:txBody>
          <a:bodyPr/>
          <a:lstStyle/>
          <a:p>
            <a:r>
              <a:rPr lang="zh-CN" altLang="en-US" dirty="0"/>
              <a:t> 短期</a:t>
            </a:r>
            <a:endParaRPr lang="en-US" dirty="0"/>
          </a:p>
        </p:txBody>
      </p:sp>
      <p:sp>
        <p:nvSpPr>
          <p:cNvPr id="3" name="内容占位符 2">
            <a:extLst>
              <a:ext uri="{FF2B5EF4-FFF2-40B4-BE49-F238E27FC236}">
                <a16:creationId xmlns:a16="http://schemas.microsoft.com/office/drawing/2014/main" id="{00AC2D8B-132E-4F30-B03C-3B11A0FADE6E}"/>
              </a:ext>
            </a:extLst>
          </p:cNvPr>
          <p:cNvSpPr>
            <a:spLocks noGrp="1"/>
          </p:cNvSpPr>
          <p:nvPr>
            <p:ph idx="1"/>
          </p:nvPr>
        </p:nvSpPr>
        <p:spPr/>
        <p:txBody>
          <a:bodyPr>
            <a:normAutofit lnSpcReduction="10000"/>
          </a:bodyPr>
          <a:lstStyle/>
          <a:p>
            <a:r>
              <a:rPr lang="zh-CN" altLang="en-US" sz="3200" dirty="0">
                <a:latin typeface="+mn-ea"/>
              </a:rPr>
              <a:t>厂商面对的短期限制条件：</a:t>
            </a:r>
            <a:endParaRPr lang="en-US" altLang="zh-CN" sz="3200" dirty="0">
              <a:latin typeface="+mn-ea"/>
            </a:endParaRPr>
          </a:p>
          <a:p>
            <a:pPr lvl="1"/>
            <a:r>
              <a:rPr lang="zh-CN" altLang="en-US" sz="2800" dirty="0">
                <a:latin typeface="+mn-ea"/>
              </a:rPr>
              <a:t>暂时不能获得或出售更多土地。</a:t>
            </a:r>
            <a:endParaRPr lang="en-US" altLang="zh-CN" sz="2800" dirty="0">
              <a:latin typeface="+mn-ea"/>
            </a:endParaRPr>
          </a:p>
          <a:p>
            <a:pPr lvl="1"/>
            <a:r>
              <a:rPr lang="zh-CN" altLang="en-US" sz="2800" dirty="0">
                <a:latin typeface="+mn-ea"/>
              </a:rPr>
              <a:t>暂时不能安装转移机器。</a:t>
            </a:r>
            <a:endParaRPr lang="en-US" altLang="zh-CN" sz="2800" dirty="0">
              <a:latin typeface="+mn-ea"/>
            </a:endParaRPr>
          </a:p>
          <a:p>
            <a:pPr lvl="1"/>
            <a:r>
              <a:rPr lang="zh-CN" altLang="en-US" sz="2800" dirty="0">
                <a:latin typeface="+mn-ea"/>
              </a:rPr>
              <a:t>被法律要求生产某一确定的产量。</a:t>
            </a:r>
            <a:endParaRPr lang="en-US" altLang="zh-CN" sz="2800" dirty="0">
              <a:latin typeface="+mn-ea"/>
            </a:endParaRPr>
          </a:p>
          <a:p>
            <a:pPr lvl="1"/>
            <a:r>
              <a:rPr lang="zh-CN" altLang="en-US" sz="2800" dirty="0">
                <a:latin typeface="+mn-ea"/>
              </a:rPr>
              <a:t>需要符合国内的监管规定。</a:t>
            </a:r>
            <a:endParaRPr lang="en-US" altLang="zh-CN" sz="2800" dirty="0">
              <a:latin typeface="+mn-ea"/>
            </a:endParaRPr>
          </a:p>
          <a:p>
            <a:r>
              <a:rPr lang="zh-CN" altLang="en-US" sz="3200" dirty="0">
                <a:latin typeface="+mn-ea"/>
              </a:rPr>
              <a:t>短期限制意味着厂商的生产函数有什么特点？</a:t>
            </a:r>
            <a:endParaRPr lang="en-US" altLang="zh-CN" sz="3200" dirty="0">
              <a:latin typeface="+mn-ea"/>
            </a:endParaRPr>
          </a:p>
          <a:p>
            <a:r>
              <a:rPr lang="zh-CN" altLang="en-US" sz="3200" dirty="0">
                <a:latin typeface="+mn-ea"/>
              </a:rPr>
              <a:t>假设短期限制为机器的投入量固定。</a:t>
            </a:r>
            <a:endParaRPr lang="en-US" altLang="zh-CN" sz="3200" dirty="0">
              <a:latin typeface="+mn-ea"/>
            </a:endParaRPr>
          </a:p>
          <a:p>
            <a:pPr lvl="1"/>
            <a:r>
              <a:rPr lang="zh-CN" altLang="en-US" sz="2800" dirty="0">
                <a:latin typeface="+mn-ea"/>
              </a:rPr>
              <a:t>机器成为一个不变量，劳动为可变量。</a:t>
            </a:r>
            <a:endParaRPr lang="en-US" altLang="zh-CN" sz="2800" dirty="0">
              <a:latin typeface="+mn-ea"/>
            </a:endParaRPr>
          </a:p>
          <a:p>
            <a:pPr marL="457200" lvl="1" indent="0">
              <a:buNone/>
            </a:pPr>
            <a:r>
              <a:rPr lang="en-US" altLang="zh-CN" sz="2800" dirty="0">
                <a:latin typeface="+mn-ea"/>
              </a:rPr>
              <a:t> </a:t>
            </a:r>
          </a:p>
          <a:p>
            <a:endParaRPr lang="en-US" sz="3200" dirty="0">
              <a:latin typeface="+mn-ea"/>
            </a:endParaRPr>
          </a:p>
        </p:txBody>
      </p:sp>
    </p:spTree>
    <p:extLst>
      <p:ext uri="{BB962C8B-B14F-4D97-AF65-F5344CB8AC3E}">
        <p14:creationId xmlns:p14="http://schemas.microsoft.com/office/powerpoint/2010/main" val="192680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78E88-4C5F-4302-9943-BF9B6D1028A9}"/>
              </a:ext>
            </a:extLst>
          </p:cNvPr>
          <p:cNvSpPr>
            <a:spLocks noGrp="1"/>
          </p:cNvSpPr>
          <p:nvPr>
            <p:ph type="title"/>
          </p:nvPr>
        </p:nvSpPr>
        <p:spPr/>
        <p:txBody>
          <a:bodyPr/>
          <a:lstStyle/>
          <a:p>
            <a:r>
              <a:rPr lang="zh-CN" altLang="en-US" dirty="0"/>
              <a:t>短期</a:t>
            </a:r>
            <a:endParaRPr lang="en-US" dirty="0"/>
          </a:p>
        </p:txBody>
      </p:sp>
      <p:sp>
        <p:nvSpPr>
          <p:cNvPr id="3" name="内容占位符 2">
            <a:extLst>
              <a:ext uri="{FF2B5EF4-FFF2-40B4-BE49-F238E27FC236}">
                <a16:creationId xmlns:a16="http://schemas.microsoft.com/office/drawing/2014/main" id="{07B5F6C2-3CF4-444C-8B7A-1A4F8DD81A3B}"/>
              </a:ext>
            </a:extLst>
          </p:cNvPr>
          <p:cNvSpPr>
            <a:spLocks noGrp="1"/>
          </p:cNvSpPr>
          <p:nvPr>
            <p:ph idx="1"/>
          </p:nvPr>
        </p:nvSpPr>
        <p:spPr/>
        <p:txBody>
          <a:bodyPr>
            <a:normAutofit/>
          </a:bodyPr>
          <a:lstStyle/>
          <a:p>
            <a:r>
              <a:rPr lang="zh-CN" altLang="en-US" sz="3200" dirty="0"/>
              <a:t>假设</a:t>
            </a:r>
            <a:r>
              <a:rPr lang="en-US" altLang="zh-CN" sz="3200" dirty="0"/>
              <a:t>Q= L</a:t>
            </a:r>
            <a:r>
              <a:rPr lang="en-US" altLang="zh-CN" sz="3200" baseline="30000" dirty="0"/>
              <a:t>1/3</a:t>
            </a:r>
            <a:r>
              <a:rPr lang="en-US" altLang="zh-CN" sz="3200" dirty="0"/>
              <a:t> K</a:t>
            </a:r>
            <a:r>
              <a:rPr lang="en-US" altLang="zh-CN" sz="3200" baseline="30000" dirty="0"/>
              <a:t>1/3</a:t>
            </a:r>
            <a:r>
              <a:rPr lang="zh-CN" altLang="en-US" sz="3200" dirty="0"/>
              <a:t>为（长期）生产函数</a:t>
            </a:r>
            <a:r>
              <a:rPr lang="en-US" altLang="zh-CN" sz="3200" dirty="0"/>
              <a:t> (L </a:t>
            </a:r>
            <a:r>
              <a:rPr lang="zh-CN" altLang="en-US" sz="3200" dirty="0"/>
              <a:t>与</a:t>
            </a:r>
            <a:r>
              <a:rPr lang="en-US" altLang="zh-CN" sz="3200" dirty="0"/>
              <a:t> K </a:t>
            </a:r>
            <a:r>
              <a:rPr lang="zh-CN" altLang="en-US" sz="3200" dirty="0"/>
              <a:t>都可变</a:t>
            </a:r>
            <a:r>
              <a:rPr lang="en-US" altLang="zh-CN" sz="3200" dirty="0"/>
              <a:t>)</a:t>
            </a:r>
            <a:r>
              <a:rPr lang="zh-CN" altLang="en-US" sz="3200" dirty="0"/>
              <a:t>。</a:t>
            </a:r>
            <a:endParaRPr lang="en-US" altLang="zh-CN" sz="3200" dirty="0"/>
          </a:p>
          <a:p>
            <a:pPr lvl="1"/>
            <a:r>
              <a:rPr lang="zh-CN" altLang="en-US" sz="2800" dirty="0"/>
              <a:t>当</a:t>
            </a:r>
            <a:r>
              <a:rPr lang="en-US" altLang="zh-CN" sz="2800" dirty="0"/>
              <a:t>K = 1</a:t>
            </a:r>
            <a:r>
              <a:rPr lang="zh-CN" altLang="en-US" sz="2800" dirty="0"/>
              <a:t>时</a:t>
            </a:r>
            <a:r>
              <a:rPr lang="en-US" altLang="zh-CN" sz="2800" dirty="0"/>
              <a:t>, </a:t>
            </a:r>
            <a:r>
              <a:rPr lang="zh-CN" altLang="en-US" sz="2800" dirty="0"/>
              <a:t>短期生产函数为 </a:t>
            </a:r>
            <a:endParaRPr lang="en-US" altLang="zh-CN" sz="2800" dirty="0"/>
          </a:p>
          <a:p>
            <a:pPr marL="457200" lvl="1" indent="0" algn="ctr">
              <a:buNone/>
            </a:pPr>
            <a:r>
              <a:rPr lang="en-US" altLang="zh-CN" sz="2800" dirty="0"/>
              <a:t>Q= L</a:t>
            </a:r>
            <a:r>
              <a:rPr lang="en-US" altLang="zh-CN" sz="2800" baseline="30000" dirty="0"/>
              <a:t>1/3</a:t>
            </a:r>
            <a:r>
              <a:rPr lang="en-US" altLang="zh-CN" sz="2800" dirty="0"/>
              <a:t> </a:t>
            </a:r>
          </a:p>
          <a:p>
            <a:pPr lvl="1"/>
            <a:r>
              <a:rPr lang="zh-CN" altLang="en-US" sz="2800" dirty="0"/>
              <a:t>当</a:t>
            </a:r>
            <a:r>
              <a:rPr lang="en-US" altLang="zh-CN" sz="2800" dirty="0"/>
              <a:t>K = 10</a:t>
            </a:r>
            <a:r>
              <a:rPr lang="zh-CN" altLang="en-US" sz="2800" dirty="0"/>
              <a:t>时</a:t>
            </a:r>
            <a:r>
              <a:rPr lang="en-US" altLang="zh-CN" sz="2800" dirty="0"/>
              <a:t>, </a:t>
            </a:r>
            <a:r>
              <a:rPr lang="zh-CN" altLang="en-US" sz="2800" dirty="0"/>
              <a:t>短期生产函数为</a:t>
            </a:r>
            <a:endParaRPr lang="en-US" altLang="zh-CN" sz="2800" dirty="0"/>
          </a:p>
          <a:p>
            <a:pPr marL="457200" lvl="1" indent="0" algn="ctr">
              <a:buNone/>
            </a:pPr>
            <a:r>
              <a:rPr lang="en-US" altLang="zh-CN" sz="2800" dirty="0"/>
              <a:t>Q= 10</a:t>
            </a:r>
            <a:r>
              <a:rPr lang="en-US" altLang="zh-CN" sz="2800" baseline="30000" dirty="0"/>
              <a:t>1/3</a:t>
            </a:r>
            <a:r>
              <a:rPr lang="en-US" altLang="zh-CN" sz="2800" dirty="0"/>
              <a:t>L</a:t>
            </a:r>
            <a:r>
              <a:rPr lang="en-US" altLang="zh-CN" sz="2800" baseline="30000" dirty="0"/>
              <a:t>1/3</a:t>
            </a:r>
            <a:endParaRPr lang="zh-CN" altLang="en-US" sz="2800" dirty="0"/>
          </a:p>
          <a:p>
            <a:endParaRPr lang="en-US" altLang="zh-CN" sz="3200" dirty="0"/>
          </a:p>
          <a:p>
            <a:endParaRPr lang="zh-CN" altLang="en-US" sz="3200" dirty="0"/>
          </a:p>
          <a:p>
            <a:endParaRPr lang="en-US" sz="3200" dirty="0"/>
          </a:p>
        </p:txBody>
      </p:sp>
    </p:spTree>
    <p:extLst>
      <p:ext uri="{BB962C8B-B14F-4D97-AF65-F5344CB8AC3E}">
        <p14:creationId xmlns:p14="http://schemas.microsoft.com/office/powerpoint/2010/main" val="391286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89321-1F5F-4F40-91A2-56AF1C8E7034}"/>
              </a:ext>
            </a:extLst>
          </p:cNvPr>
          <p:cNvSpPr>
            <a:spLocks noGrp="1"/>
          </p:cNvSpPr>
          <p:nvPr>
            <p:ph type="title"/>
          </p:nvPr>
        </p:nvSpPr>
        <p:spPr/>
        <p:txBody>
          <a:bodyPr/>
          <a:lstStyle/>
          <a:p>
            <a:r>
              <a:rPr lang="zh-CN" altLang="en-US" dirty="0"/>
              <a:t> 短期</a:t>
            </a:r>
            <a:endParaRPr lang="en-US" dirty="0"/>
          </a:p>
        </p:txBody>
      </p:sp>
      <p:pic>
        <p:nvPicPr>
          <p:cNvPr id="4" name="Picture 3">
            <a:extLst>
              <a:ext uri="{FF2B5EF4-FFF2-40B4-BE49-F238E27FC236}">
                <a16:creationId xmlns:a16="http://schemas.microsoft.com/office/drawing/2014/main" id="{052B7FFC-CE3D-45AB-9878-BAAF4DFF1DF0}"/>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81" y="2382246"/>
            <a:ext cx="6095238" cy="32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19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6B8FD-5CEE-448B-85E1-D77D6494E03B}"/>
              </a:ext>
            </a:extLst>
          </p:cNvPr>
          <p:cNvSpPr>
            <a:spLocks noGrp="1"/>
          </p:cNvSpPr>
          <p:nvPr>
            <p:ph type="title"/>
          </p:nvPr>
        </p:nvSpPr>
        <p:spPr/>
        <p:txBody>
          <a:bodyPr/>
          <a:lstStyle/>
          <a:p>
            <a:r>
              <a:rPr lang="zh-CN" altLang="en-US" dirty="0"/>
              <a:t>短期：平均产量与边际产量</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A2FC7A-9110-446C-99F9-D68339E230AA}"/>
                  </a:ext>
                </a:extLst>
              </p:cNvPr>
              <p:cNvSpPr>
                <a:spLocks noGrp="1"/>
              </p:cNvSpPr>
              <p:nvPr>
                <p:ph idx="1"/>
              </p:nvPr>
            </p:nvSpPr>
            <p:spPr/>
            <p:txBody>
              <a:bodyPr>
                <a:normAutofit fontScale="92500" lnSpcReduction="10000"/>
              </a:bodyPr>
              <a:lstStyle/>
              <a:p>
                <a:r>
                  <a:rPr lang="zh-CN" altLang="en-US" dirty="0">
                    <a:latin typeface="+mn-ea"/>
                  </a:rPr>
                  <a:t>资本投入固定不变</a:t>
                </a:r>
                <a:r>
                  <a:rPr lang="en-US" altLang="zh-CN" dirty="0">
                    <a:latin typeface="+mn-ea"/>
                  </a:rPr>
                  <a:t>(</a:t>
                </a:r>
                <a14:m>
                  <m:oMath xmlns:m="http://schemas.openxmlformats.org/officeDocument/2006/math">
                    <m:r>
                      <a:rPr lang="en-US" altLang="zh-CN" dirty="0">
                        <a:latin typeface="Cambria Math" panose="02040503050406030204" pitchFamily="18" charset="0"/>
                      </a:rPr>
                      <m:t>𝐊</m:t>
                    </m:r>
                    <m:r>
                      <a:rPr lang="en-US" altLang="zh-CN" dirty="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dirty="0">
                            <a:latin typeface="Cambria Math" panose="02040503050406030204" pitchFamily="18" charset="0"/>
                          </a:rPr>
                          <m:t>𝐊</m:t>
                        </m:r>
                      </m:e>
                    </m:acc>
                  </m:oMath>
                </a14:m>
                <a:r>
                  <a:rPr lang="en-US" altLang="zh-CN" dirty="0">
                    <a:latin typeface="+mn-ea"/>
                  </a:rPr>
                  <a:t>)</a:t>
                </a:r>
                <a:r>
                  <a:rPr lang="zh-CN" altLang="en-US" dirty="0">
                    <a:latin typeface="+mn-ea"/>
                  </a:rPr>
                  <a:t>，产量增长完全取决于劳动投入增长</a:t>
                </a:r>
                <a:endParaRPr lang="en-US" altLang="zh-CN" dirty="0">
                  <a:latin typeface="+mn-ea"/>
                </a:endParaRPr>
              </a:p>
              <a:p>
                <a:r>
                  <a:rPr lang="zh-CN" altLang="en-US" dirty="0">
                    <a:latin typeface="+mn-ea"/>
                  </a:rPr>
                  <a:t>总产量 ：一定的劳动投入量可以生产出来的最大产量</a:t>
                </a:r>
                <a:endParaRPr lang="en-US" altLang="zh-CN" b="1" i="1" dirty="0">
                  <a:latin typeface="+mn-ea"/>
                </a:endParaRPr>
              </a:p>
              <a:p>
                <a:pPr marL="0" indent="0" algn="ctr">
                  <a:buNone/>
                </a:pPr>
                <a14:m>
                  <m:oMath xmlns:m="http://schemas.openxmlformats.org/officeDocument/2006/math">
                    <m:r>
                      <a:rPr lang="en-US" altLang="zh-CN" b="1" dirty="0">
                        <a:latin typeface="Cambria Math" panose="02040503050406030204" pitchFamily="18" charset="0"/>
                      </a:rPr>
                      <m:t>𝐓</m:t>
                    </m:r>
                    <m:sSub>
                      <m:sSubPr>
                        <m:ctrlPr>
                          <a:rPr lang="en-US" altLang="zh-CN" b="1" i="1" dirty="0">
                            <a:latin typeface="Cambria Math" panose="02040503050406030204" pitchFamily="18" charset="0"/>
                          </a:rPr>
                        </m:ctrlPr>
                      </m:sSubPr>
                      <m:e>
                        <m:r>
                          <a:rPr lang="en-US" altLang="zh-CN" b="1" dirty="0">
                            <a:latin typeface="Cambria Math" panose="02040503050406030204" pitchFamily="18" charset="0"/>
                          </a:rPr>
                          <m:t>𝐏</m:t>
                        </m:r>
                      </m:e>
                      <m:sub>
                        <m:r>
                          <a:rPr lang="en-US" altLang="zh-CN" i="1" dirty="0">
                            <a:latin typeface="Cambria Math" panose="02040503050406030204" pitchFamily="18" charset="0"/>
                          </a:rPr>
                          <m:t>𝑳</m:t>
                        </m:r>
                      </m:sub>
                    </m:sSub>
                    <m:d>
                      <m:dPr>
                        <m:ctrlPr>
                          <a:rPr lang="en-US" altLang="zh-CN" i="1" dirty="0">
                            <a:latin typeface="Cambria Math" panose="02040503050406030204" pitchFamily="18" charset="0"/>
                          </a:rPr>
                        </m:ctrlPr>
                      </m:dPr>
                      <m:e>
                        <m:r>
                          <a:rPr lang="en-US" altLang="zh-CN" b="1" dirty="0">
                            <a:latin typeface="Cambria Math" panose="02040503050406030204" pitchFamily="18" charset="0"/>
                          </a:rPr>
                          <m:t>𝐋</m:t>
                        </m:r>
                      </m:e>
                    </m:d>
                    <m:r>
                      <a:rPr lang="en-US" altLang="zh-CN" b="1" dirty="0">
                        <a:latin typeface="Cambria Math" panose="02040503050406030204" pitchFamily="18" charset="0"/>
                      </a:rPr>
                      <m:t>=</m:t>
                    </m:r>
                  </m:oMath>
                </a14:m>
                <a:r>
                  <a:rPr lang="en-US" altLang="zh-CN" dirty="0">
                    <a:latin typeface="+mn-ea"/>
                  </a:rPr>
                  <a:t>f(L, </a:t>
                </a:r>
                <a14:m>
                  <m:oMath xmlns:m="http://schemas.openxmlformats.org/officeDocument/2006/math">
                    <m:acc>
                      <m:accPr>
                        <m:chr m:val="̅"/>
                        <m:ctrlPr>
                          <a:rPr lang="en-US" altLang="zh-CN" i="1" dirty="0">
                            <a:latin typeface="Cambria Math" panose="02040503050406030204" pitchFamily="18" charset="0"/>
                          </a:rPr>
                        </m:ctrlPr>
                      </m:accPr>
                      <m:e>
                        <m:r>
                          <a:rPr lang="en-US" altLang="zh-CN" b="1" dirty="0">
                            <a:latin typeface="Cambria Math" panose="02040503050406030204" pitchFamily="18" charset="0"/>
                          </a:rPr>
                          <m:t>𝐊</m:t>
                        </m:r>
                      </m:e>
                    </m:acc>
                  </m:oMath>
                </a14:m>
                <a:r>
                  <a:rPr lang="en-US" altLang="zh-CN" dirty="0">
                    <a:latin typeface="+mn-ea"/>
                  </a:rPr>
                  <a:t>)</a:t>
                </a:r>
              </a:p>
              <a:p>
                <a:r>
                  <a:rPr lang="zh-CN" altLang="en-US" dirty="0">
                    <a:latin typeface="+mn-ea"/>
                  </a:rPr>
                  <a:t>平均产量：每单位劳动所生产的产量</a:t>
                </a:r>
                <a:endParaRPr lang="en-US" altLang="zh-CN" dirty="0">
                  <a:latin typeface="+mn-ea"/>
                </a:endParaRPr>
              </a:p>
              <a:p>
                <a:pPr marL="0" indent="0">
                  <a:buNone/>
                </a:pPr>
                <a14:m>
                  <m:oMathPara xmlns:m="http://schemas.openxmlformats.org/officeDocument/2006/math">
                    <m:oMathParaPr>
                      <m:jc m:val="center"/>
                    </m:oMathParaPr>
                    <m:oMath xmlns:m="http://schemas.openxmlformats.org/officeDocument/2006/math">
                      <m:r>
                        <a:rPr lang="en-US" altLang="zh-CN" b="1" dirty="0">
                          <a:latin typeface="Cambria Math" panose="02040503050406030204" pitchFamily="18" charset="0"/>
                        </a:rPr>
                        <m:t>𝐀</m:t>
                      </m:r>
                      <m:sSub>
                        <m:sSubPr>
                          <m:ctrlPr>
                            <a:rPr lang="en-US" altLang="zh-CN" b="1" i="1" dirty="0">
                              <a:latin typeface="Cambria Math" panose="02040503050406030204" pitchFamily="18" charset="0"/>
                            </a:rPr>
                          </m:ctrlPr>
                        </m:sSubPr>
                        <m:e>
                          <m:r>
                            <a:rPr lang="en-US" altLang="zh-CN" b="1" dirty="0">
                              <a:latin typeface="Cambria Math" panose="02040503050406030204" pitchFamily="18" charset="0"/>
                            </a:rPr>
                            <m:t>𝐏</m:t>
                          </m:r>
                        </m:e>
                        <m:sub>
                          <m:r>
                            <a:rPr lang="en-US" altLang="zh-CN" b="1" i="1" dirty="0">
                              <a:latin typeface="Cambria Math" panose="02040503050406030204" pitchFamily="18" charset="0"/>
                            </a:rPr>
                            <m:t>𝑳</m:t>
                          </m:r>
                        </m:sub>
                      </m:sSub>
                      <m:r>
                        <a:rPr lang="en-US" altLang="zh-CN" b="1" dirty="0">
                          <a:latin typeface="Cambria Math" panose="02040503050406030204" pitchFamily="18" charset="0"/>
                        </a:rPr>
                        <m:t>(</m:t>
                      </m:r>
                      <m:r>
                        <a:rPr lang="en-US" altLang="zh-CN" b="1" dirty="0">
                          <a:latin typeface="Cambria Math" panose="02040503050406030204" pitchFamily="18" charset="0"/>
                        </a:rPr>
                        <m:t>𝐋</m:t>
                      </m:r>
                      <m:r>
                        <a:rPr lang="en-US" altLang="zh-CN" b="1" dirty="0">
                          <a:latin typeface="Cambria Math" panose="02040503050406030204" pitchFamily="18" charset="0"/>
                        </a:rPr>
                        <m:t>)=</m:t>
                      </m:r>
                      <m:r>
                        <a:rPr lang="en-US" altLang="zh-CN" b="1" dirty="0">
                          <a:latin typeface="Cambria Math" panose="02040503050406030204" pitchFamily="18" charset="0"/>
                        </a:rPr>
                        <m:t>𝐓</m:t>
                      </m:r>
                      <m:sSub>
                        <m:sSubPr>
                          <m:ctrlPr>
                            <a:rPr lang="en-US" altLang="zh-CN" b="1" i="1" dirty="0">
                              <a:latin typeface="Cambria Math" panose="02040503050406030204" pitchFamily="18" charset="0"/>
                            </a:rPr>
                          </m:ctrlPr>
                        </m:sSubPr>
                        <m:e>
                          <m:r>
                            <a:rPr lang="en-US" altLang="zh-CN" b="1" dirty="0">
                              <a:latin typeface="Cambria Math" panose="02040503050406030204" pitchFamily="18" charset="0"/>
                            </a:rPr>
                            <m:t>𝐏</m:t>
                          </m:r>
                        </m:e>
                        <m:sub>
                          <m:r>
                            <a:rPr lang="en-US" altLang="zh-CN" i="1" dirty="0">
                              <a:latin typeface="Cambria Math" panose="02040503050406030204" pitchFamily="18" charset="0"/>
                            </a:rPr>
                            <m:t>𝑳</m:t>
                          </m:r>
                        </m:sub>
                      </m:sSub>
                      <m:r>
                        <a:rPr lang="en-US" altLang="zh-CN" b="1" dirty="0">
                          <a:latin typeface="Cambria Math" panose="02040503050406030204" pitchFamily="18" charset="0"/>
                        </a:rPr>
                        <m:t>(</m:t>
                      </m:r>
                      <m:r>
                        <a:rPr lang="en-US" altLang="zh-CN" b="1" dirty="0">
                          <a:latin typeface="Cambria Math" panose="02040503050406030204" pitchFamily="18" charset="0"/>
                        </a:rPr>
                        <m:t>𝐋</m:t>
                      </m:r>
                      <m:r>
                        <a:rPr lang="en-US" altLang="zh-CN" b="1" dirty="0">
                          <a:latin typeface="Cambria Math" panose="02040503050406030204" pitchFamily="18" charset="0"/>
                        </a:rPr>
                        <m:t>)/</m:t>
                      </m:r>
                      <m:r>
                        <m:rPr>
                          <m:nor/>
                        </m:rPr>
                        <a:rPr lang="en-US" altLang="zh-CN" b="1" dirty="0">
                          <a:latin typeface="+mn-ea"/>
                        </a:rPr>
                        <m:t>L</m:t>
                      </m:r>
                      <m:r>
                        <m:rPr>
                          <m:nor/>
                        </m:rPr>
                        <a:rPr lang="en-US" altLang="zh-CN" b="1" dirty="0">
                          <a:latin typeface="+mn-ea"/>
                        </a:rPr>
                        <m:t>    </m:t>
                      </m:r>
                    </m:oMath>
                  </m:oMathPara>
                </a14:m>
                <a:endParaRPr lang="en-US" altLang="zh-CN" dirty="0">
                  <a:latin typeface="+mn-ea"/>
                </a:endParaRPr>
              </a:p>
              <a:p>
                <a:r>
                  <a:rPr lang="zh-CN" altLang="en-US" dirty="0">
                    <a:latin typeface="+mn-ea"/>
                  </a:rPr>
                  <a:t>边际产量：增加</a:t>
                </a:r>
                <a:r>
                  <a:rPr lang="en-US" altLang="zh-CN" dirty="0">
                    <a:latin typeface="+mn-ea"/>
                  </a:rPr>
                  <a:t>1</a:t>
                </a:r>
                <a:r>
                  <a:rPr lang="zh-CN" altLang="en-US" dirty="0">
                    <a:latin typeface="+mn-ea"/>
                  </a:rPr>
                  <a:t>单位的劳动投入所带来的产出增加量。</a:t>
                </a:r>
                <a:endParaRPr lang="en-US" altLang="zh-CN" dirty="0">
                  <a:latin typeface="+mn-ea"/>
                </a:endParaRPr>
              </a:p>
              <a:p>
                <a:pPr marL="0" indent="0">
                  <a:buNone/>
                </a:pPr>
                <a14:m>
                  <m:oMathPara xmlns:m="http://schemas.openxmlformats.org/officeDocument/2006/math">
                    <m:oMathParaPr>
                      <m:jc m:val="center"/>
                    </m:oMathParaPr>
                    <m:oMath xmlns:m="http://schemas.openxmlformats.org/officeDocument/2006/math">
                      <m:r>
                        <a:rPr lang="en-US" altLang="zh-CN" b="1" dirty="0">
                          <a:latin typeface="Cambria Math" panose="02040503050406030204" pitchFamily="18" charset="0"/>
                        </a:rPr>
                        <m:t>𝐌</m:t>
                      </m:r>
                      <m:sSub>
                        <m:sSubPr>
                          <m:ctrlPr>
                            <a:rPr lang="en-US" altLang="zh-CN" b="1" i="1" dirty="0">
                              <a:latin typeface="Cambria Math" panose="02040503050406030204" pitchFamily="18" charset="0"/>
                            </a:rPr>
                          </m:ctrlPr>
                        </m:sSubPr>
                        <m:e>
                          <m:r>
                            <a:rPr lang="en-US" altLang="zh-CN" b="1" dirty="0">
                              <a:latin typeface="Cambria Math" panose="02040503050406030204" pitchFamily="18" charset="0"/>
                            </a:rPr>
                            <m:t>𝐏</m:t>
                          </m:r>
                        </m:e>
                        <m:sub>
                          <m:r>
                            <a:rPr lang="en-US" altLang="zh-CN" i="1" dirty="0">
                              <a:latin typeface="Cambria Math" panose="02040503050406030204" pitchFamily="18" charset="0"/>
                            </a:rPr>
                            <m:t>𝑳</m:t>
                          </m:r>
                        </m:sub>
                      </m:sSub>
                      <m:d>
                        <m:dPr>
                          <m:ctrlPr>
                            <a:rPr lang="en-US" altLang="zh-CN" i="1" dirty="0">
                              <a:latin typeface="Cambria Math" panose="02040503050406030204" pitchFamily="18" charset="0"/>
                            </a:rPr>
                          </m:ctrlPr>
                        </m:dPr>
                        <m:e>
                          <m:r>
                            <a:rPr lang="en-US" altLang="zh-CN" b="1" dirty="0">
                              <a:latin typeface="Cambria Math" panose="02040503050406030204" pitchFamily="18" charset="0"/>
                            </a:rPr>
                            <m:t>𝐋</m:t>
                          </m:r>
                        </m:e>
                      </m:d>
                      <m:r>
                        <a:rPr lang="en-US" altLang="zh-CN" b="1" dirty="0">
                          <a:latin typeface="Cambria Math" panose="02040503050406030204" pitchFamily="18" charset="0"/>
                        </a:rPr>
                        <m:t>=</m:t>
                      </m:r>
                      <m:r>
                        <a:rPr lang="en-US" altLang="zh-CN" dirty="0">
                          <a:latin typeface="Cambria Math" panose="02040503050406030204" pitchFamily="18" charset="0"/>
                        </a:rPr>
                        <m:t>𝐥𝐢</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𝐦</m:t>
                          </m:r>
                        </m:e>
                        <m:sub>
                          <m:r>
                            <a:rPr lang="en-US" altLang="zh-CN" dirty="0">
                              <a:latin typeface="Cambria Math" panose="02040503050406030204" pitchFamily="18" charset="0"/>
                            </a:rPr>
                            <m:t>𝚫</m:t>
                          </m:r>
                          <m:r>
                            <a:rPr lang="en-US" altLang="zh-CN" dirty="0">
                              <a:latin typeface="Cambria Math" panose="02040503050406030204" pitchFamily="18" charset="0"/>
                            </a:rPr>
                            <m:t>𝐋</m:t>
                          </m:r>
                          <m:r>
                            <a:rPr lang="en-US" altLang="zh-CN" dirty="0">
                              <a:latin typeface="Cambria Math" panose="02040503050406030204" pitchFamily="18" charset="0"/>
                            </a:rPr>
                            <m:t>→</m:t>
                          </m:r>
                          <m:r>
                            <a:rPr lang="en-US" altLang="zh-CN" dirty="0">
                              <a:latin typeface="Cambria Math" panose="02040503050406030204" pitchFamily="18" charset="0"/>
                            </a:rPr>
                            <m:t>𝟎</m:t>
                          </m:r>
                        </m:sub>
                      </m:sSub>
                      <m:f>
                        <m:fPr>
                          <m:ctrlPr>
                            <a:rPr lang="en-US" altLang="zh-CN" b="1" i="1" dirty="0">
                              <a:latin typeface="Cambria Math" panose="02040503050406030204" pitchFamily="18" charset="0"/>
                            </a:rPr>
                          </m:ctrlPr>
                        </m:fPr>
                        <m:num>
                          <m:r>
                            <a:rPr lang="en-US" altLang="zh-CN" b="1" dirty="0">
                              <a:latin typeface="Cambria Math" panose="02040503050406030204" pitchFamily="18" charset="0"/>
                            </a:rPr>
                            <m:t>𝚫</m:t>
                          </m:r>
                          <m:r>
                            <a:rPr lang="en-US" altLang="zh-CN" b="1" dirty="0">
                              <a:latin typeface="Cambria Math" panose="02040503050406030204" pitchFamily="18" charset="0"/>
                            </a:rPr>
                            <m:t>𝐓</m:t>
                          </m:r>
                          <m:sSub>
                            <m:sSubPr>
                              <m:ctrlPr>
                                <a:rPr lang="en-US" altLang="zh-CN" b="1" i="1" dirty="0">
                                  <a:latin typeface="Cambria Math" panose="02040503050406030204" pitchFamily="18" charset="0"/>
                                </a:rPr>
                              </m:ctrlPr>
                            </m:sSubPr>
                            <m:e>
                              <m:r>
                                <a:rPr lang="en-US" altLang="zh-CN" b="1" dirty="0">
                                  <a:latin typeface="Cambria Math" panose="02040503050406030204" pitchFamily="18" charset="0"/>
                                </a:rPr>
                                <m:t>𝐏</m:t>
                              </m:r>
                            </m:e>
                            <m:sub>
                              <m:r>
                                <a:rPr lang="en-US" altLang="zh-CN" b="1" i="1" dirty="0">
                                  <a:latin typeface="Cambria Math" panose="02040503050406030204" pitchFamily="18" charset="0"/>
                                </a:rPr>
                                <m:t>𝑳</m:t>
                              </m:r>
                            </m:sub>
                          </m:sSub>
                          <m:d>
                            <m:dPr>
                              <m:ctrlPr>
                                <a:rPr lang="en-US" altLang="zh-CN" b="1" i="1" dirty="0">
                                  <a:latin typeface="Cambria Math" panose="02040503050406030204" pitchFamily="18" charset="0"/>
                                </a:rPr>
                              </m:ctrlPr>
                            </m:dPr>
                            <m:e>
                              <m:r>
                                <a:rPr lang="en-US" altLang="zh-CN" b="1" dirty="0">
                                  <a:latin typeface="Cambria Math" panose="02040503050406030204" pitchFamily="18" charset="0"/>
                                </a:rPr>
                                <m:t>𝐋</m:t>
                              </m:r>
                            </m:e>
                          </m:d>
                        </m:num>
                        <m:den>
                          <m:r>
                            <a:rPr lang="en-US" altLang="zh-CN" b="1" dirty="0">
                              <a:latin typeface="Cambria Math" panose="02040503050406030204" pitchFamily="18" charset="0"/>
                            </a:rPr>
                            <m:t>𝚫</m:t>
                          </m:r>
                          <m:r>
                            <a:rPr lang="en-US" altLang="zh-CN" b="1" dirty="0">
                              <a:latin typeface="Cambria Math" panose="02040503050406030204" pitchFamily="18" charset="0"/>
                            </a:rPr>
                            <m:t>𝐋</m:t>
                          </m:r>
                        </m:den>
                      </m:f>
                    </m:oMath>
                  </m:oMathPara>
                </a14:m>
                <a:endParaRPr lang="en-US" altLang="zh-CN" dirty="0">
                  <a:latin typeface="+mn-ea"/>
                </a:endParaRPr>
              </a:p>
              <a:p>
                <a:endParaRPr lang="en-US" dirty="0">
                  <a:latin typeface="+mn-ea"/>
                </a:endParaRPr>
              </a:p>
            </p:txBody>
          </p:sp>
        </mc:Choice>
        <mc:Fallback xmlns="">
          <p:sp>
            <p:nvSpPr>
              <p:cNvPr id="3" name="内容占位符 2">
                <a:extLst>
                  <a:ext uri="{FF2B5EF4-FFF2-40B4-BE49-F238E27FC236}">
                    <a16:creationId xmlns:a16="http://schemas.microsoft.com/office/drawing/2014/main" id="{B0A2FC7A-9110-446C-99F9-D68339E230AA}"/>
                  </a:ext>
                </a:extLst>
              </p:cNvPr>
              <p:cNvSpPr>
                <a:spLocks noGrp="1" noRot="1" noChangeAspect="1" noMove="1" noResize="1" noEditPoints="1" noAdjustHandles="1" noChangeArrowheads="1" noChangeShapeType="1" noTextEdit="1"/>
              </p:cNvSpPr>
              <p:nvPr>
                <p:ph idx="1"/>
              </p:nvPr>
            </p:nvSpPr>
            <p:spPr>
              <a:blipFill>
                <a:blip r:embed="rId2"/>
                <a:stretch>
                  <a:fillRect l="-1159" t="-2801" r="-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81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0A1FC-CB8E-43E4-82DE-DE5B2E608FCF}"/>
              </a:ext>
            </a:extLst>
          </p:cNvPr>
          <p:cNvSpPr>
            <a:spLocks noGrp="1"/>
          </p:cNvSpPr>
          <p:nvPr>
            <p:ph type="title"/>
          </p:nvPr>
        </p:nvSpPr>
        <p:spPr/>
        <p:txBody>
          <a:bodyPr/>
          <a:lstStyle/>
          <a:p>
            <a:r>
              <a:rPr lang="zh-CN" altLang="en-US" dirty="0"/>
              <a:t>短期：边际产量 </a:t>
            </a:r>
            <a:endParaRPr lang="en-US" dirty="0"/>
          </a:p>
        </p:txBody>
      </p:sp>
      <p:sp>
        <p:nvSpPr>
          <p:cNvPr id="3" name="内容占位符 2">
            <a:extLst>
              <a:ext uri="{FF2B5EF4-FFF2-40B4-BE49-F238E27FC236}">
                <a16:creationId xmlns:a16="http://schemas.microsoft.com/office/drawing/2014/main" id="{AC411B1B-F258-46EF-8570-81EC90310B7B}"/>
              </a:ext>
            </a:extLst>
          </p:cNvPr>
          <p:cNvSpPr>
            <a:spLocks noGrp="1"/>
          </p:cNvSpPr>
          <p:nvPr>
            <p:ph idx="1"/>
          </p:nvPr>
        </p:nvSpPr>
        <p:spPr/>
        <p:txBody>
          <a:bodyPr/>
          <a:lstStyle/>
          <a:p>
            <a:endParaRPr lang="en-US" dirty="0"/>
          </a:p>
        </p:txBody>
      </p:sp>
      <p:sp>
        <p:nvSpPr>
          <p:cNvPr id="5" name="Rectangle 3">
            <a:extLst>
              <a:ext uri="{FF2B5EF4-FFF2-40B4-BE49-F238E27FC236}">
                <a16:creationId xmlns:a16="http://schemas.microsoft.com/office/drawing/2014/main" id="{329B6D95-B9D1-407E-A6B2-8B2FA4434D0E}"/>
              </a:ext>
            </a:extLst>
          </p:cNvPr>
          <p:cNvSpPr>
            <a:spLocks noChangeArrowheads="1"/>
          </p:cNvSpPr>
          <p:nvPr/>
        </p:nvSpPr>
        <p:spPr bwMode="auto">
          <a:xfrm>
            <a:off x="1520825" y="5646738"/>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3000</a:t>
            </a:r>
          </a:p>
        </p:txBody>
      </p:sp>
      <p:sp>
        <p:nvSpPr>
          <p:cNvPr id="6" name="Rectangle 4">
            <a:extLst>
              <a:ext uri="{FF2B5EF4-FFF2-40B4-BE49-F238E27FC236}">
                <a16:creationId xmlns:a16="http://schemas.microsoft.com/office/drawing/2014/main" id="{96DE02DD-933A-41AB-A4CB-4053449C5813}"/>
              </a:ext>
            </a:extLst>
          </p:cNvPr>
          <p:cNvSpPr>
            <a:spLocks noChangeArrowheads="1"/>
          </p:cNvSpPr>
          <p:nvPr/>
        </p:nvSpPr>
        <p:spPr bwMode="auto">
          <a:xfrm>
            <a:off x="333375" y="5646738"/>
            <a:ext cx="1187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p>
        </p:txBody>
      </p:sp>
      <p:sp>
        <p:nvSpPr>
          <p:cNvPr id="7" name="Rectangle 5">
            <a:extLst>
              <a:ext uri="{FF2B5EF4-FFF2-40B4-BE49-F238E27FC236}">
                <a16:creationId xmlns:a16="http://schemas.microsoft.com/office/drawing/2014/main" id="{ADE1A0A7-A549-4CB0-8004-6E06BEAAE4C2}"/>
              </a:ext>
            </a:extLst>
          </p:cNvPr>
          <p:cNvSpPr>
            <a:spLocks noChangeArrowheads="1"/>
          </p:cNvSpPr>
          <p:nvPr/>
        </p:nvSpPr>
        <p:spPr bwMode="auto">
          <a:xfrm>
            <a:off x="2849563" y="5410200"/>
            <a:ext cx="927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200</a:t>
            </a:r>
          </a:p>
        </p:txBody>
      </p:sp>
      <p:sp>
        <p:nvSpPr>
          <p:cNvPr id="8" name="Rectangle 6">
            <a:extLst>
              <a:ext uri="{FF2B5EF4-FFF2-40B4-BE49-F238E27FC236}">
                <a16:creationId xmlns:a16="http://schemas.microsoft.com/office/drawing/2014/main" id="{AACF8B3F-E077-45D6-BA41-FD7ED8C8BC22}"/>
              </a:ext>
            </a:extLst>
          </p:cNvPr>
          <p:cNvSpPr>
            <a:spLocks noChangeArrowheads="1"/>
          </p:cNvSpPr>
          <p:nvPr/>
        </p:nvSpPr>
        <p:spPr bwMode="auto">
          <a:xfrm>
            <a:off x="1520825" y="5065713"/>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2800</a:t>
            </a:r>
          </a:p>
        </p:txBody>
      </p:sp>
      <p:sp>
        <p:nvSpPr>
          <p:cNvPr id="9" name="Rectangle 7">
            <a:extLst>
              <a:ext uri="{FF2B5EF4-FFF2-40B4-BE49-F238E27FC236}">
                <a16:creationId xmlns:a16="http://schemas.microsoft.com/office/drawing/2014/main" id="{1EF31B8B-DC37-4B0D-8BF0-28FC732C18E8}"/>
              </a:ext>
            </a:extLst>
          </p:cNvPr>
          <p:cNvSpPr>
            <a:spLocks noChangeArrowheads="1"/>
          </p:cNvSpPr>
          <p:nvPr/>
        </p:nvSpPr>
        <p:spPr bwMode="auto">
          <a:xfrm>
            <a:off x="333375" y="5065713"/>
            <a:ext cx="1187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p>
        </p:txBody>
      </p:sp>
      <p:sp>
        <p:nvSpPr>
          <p:cNvPr id="10" name="Rectangle 8">
            <a:extLst>
              <a:ext uri="{FF2B5EF4-FFF2-40B4-BE49-F238E27FC236}">
                <a16:creationId xmlns:a16="http://schemas.microsoft.com/office/drawing/2014/main" id="{AAA492EE-1D92-431F-BE69-0865DFA7EF20}"/>
              </a:ext>
            </a:extLst>
          </p:cNvPr>
          <p:cNvSpPr>
            <a:spLocks noChangeArrowheads="1"/>
          </p:cNvSpPr>
          <p:nvPr/>
        </p:nvSpPr>
        <p:spPr bwMode="auto">
          <a:xfrm>
            <a:off x="2849563" y="4770438"/>
            <a:ext cx="9271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400</a:t>
            </a:r>
          </a:p>
        </p:txBody>
      </p:sp>
      <p:sp>
        <p:nvSpPr>
          <p:cNvPr id="11" name="Rectangle 9">
            <a:extLst>
              <a:ext uri="{FF2B5EF4-FFF2-40B4-BE49-F238E27FC236}">
                <a16:creationId xmlns:a16="http://schemas.microsoft.com/office/drawing/2014/main" id="{9DF410E5-CA35-42F6-B7A0-2921DF1C7C6B}"/>
              </a:ext>
            </a:extLst>
          </p:cNvPr>
          <p:cNvSpPr>
            <a:spLocks noChangeArrowheads="1"/>
          </p:cNvSpPr>
          <p:nvPr/>
        </p:nvSpPr>
        <p:spPr bwMode="auto">
          <a:xfrm>
            <a:off x="1520825" y="4425950"/>
            <a:ext cx="11620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2400</a:t>
            </a:r>
          </a:p>
        </p:txBody>
      </p:sp>
      <p:sp>
        <p:nvSpPr>
          <p:cNvPr id="12" name="Rectangle 10">
            <a:extLst>
              <a:ext uri="{FF2B5EF4-FFF2-40B4-BE49-F238E27FC236}">
                <a16:creationId xmlns:a16="http://schemas.microsoft.com/office/drawing/2014/main" id="{3EA99DB0-06DE-4C31-BEE8-9BAEAD0C615B}"/>
              </a:ext>
            </a:extLst>
          </p:cNvPr>
          <p:cNvSpPr>
            <a:spLocks noChangeArrowheads="1"/>
          </p:cNvSpPr>
          <p:nvPr/>
        </p:nvSpPr>
        <p:spPr bwMode="auto">
          <a:xfrm>
            <a:off x="333375" y="4425950"/>
            <a:ext cx="11874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p>
        </p:txBody>
      </p:sp>
      <p:sp>
        <p:nvSpPr>
          <p:cNvPr id="13" name="Rectangle 11">
            <a:extLst>
              <a:ext uri="{FF2B5EF4-FFF2-40B4-BE49-F238E27FC236}">
                <a16:creationId xmlns:a16="http://schemas.microsoft.com/office/drawing/2014/main" id="{B847DC61-121D-44CB-BDFA-09343DAD33A8}"/>
              </a:ext>
            </a:extLst>
          </p:cNvPr>
          <p:cNvSpPr>
            <a:spLocks noChangeArrowheads="1"/>
          </p:cNvSpPr>
          <p:nvPr/>
        </p:nvSpPr>
        <p:spPr bwMode="auto">
          <a:xfrm>
            <a:off x="2849563" y="4116388"/>
            <a:ext cx="9271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600</a:t>
            </a:r>
          </a:p>
        </p:txBody>
      </p:sp>
      <p:sp>
        <p:nvSpPr>
          <p:cNvPr id="14" name="Rectangle 12">
            <a:extLst>
              <a:ext uri="{FF2B5EF4-FFF2-40B4-BE49-F238E27FC236}">
                <a16:creationId xmlns:a16="http://schemas.microsoft.com/office/drawing/2014/main" id="{9AF4E1FD-2226-4DDC-A4A2-1DD7C54D1FD3}"/>
              </a:ext>
            </a:extLst>
          </p:cNvPr>
          <p:cNvSpPr>
            <a:spLocks noChangeArrowheads="1"/>
          </p:cNvSpPr>
          <p:nvPr/>
        </p:nvSpPr>
        <p:spPr bwMode="auto">
          <a:xfrm>
            <a:off x="1520825" y="3771900"/>
            <a:ext cx="1162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1800</a:t>
            </a:r>
          </a:p>
        </p:txBody>
      </p:sp>
      <p:sp>
        <p:nvSpPr>
          <p:cNvPr id="15" name="Rectangle 13">
            <a:extLst>
              <a:ext uri="{FF2B5EF4-FFF2-40B4-BE49-F238E27FC236}">
                <a16:creationId xmlns:a16="http://schemas.microsoft.com/office/drawing/2014/main" id="{39099087-D35E-4623-AE37-1BAF614FD60D}"/>
              </a:ext>
            </a:extLst>
          </p:cNvPr>
          <p:cNvSpPr>
            <a:spLocks noChangeArrowheads="1"/>
          </p:cNvSpPr>
          <p:nvPr/>
        </p:nvSpPr>
        <p:spPr bwMode="auto">
          <a:xfrm>
            <a:off x="333375" y="3771900"/>
            <a:ext cx="11874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p>
        </p:txBody>
      </p:sp>
      <p:sp>
        <p:nvSpPr>
          <p:cNvPr id="16" name="Rectangle 14">
            <a:extLst>
              <a:ext uri="{FF2B5EF4-FFF2-40B4-BE49-F238E27FC236}">
                <a16:creationId xmlns:a16="http://schemas.microsoft.com/office/drawing/2014/main" id="{0033C125-9836-4D32-8873-4902CD6E9D2C}"/>
              </a:ext>
            </a:extLst>
          </p:cNvPr>
          <p:cNvSpPr>
            <a:spLocks noChangeArrowheads="1"/>
          </p:cNvSpPr>
          <p:nvPr/>
        </p:nvSpPr>
        <p:spPr bwMode="auto">
          <a:xfrm>
            <a:off x="2849563" y="3476625"/>
            <a:ext cx="9271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800</a:t>
            </a:r>
          </a:p>
        </p:txBody>
      </p:sp>
      <p:sp>
        <p:nvSpPr>
          <p:cNvPr id="17" name="Rectangle 15">
            <a:extLst>
              <a:ext uri="{FF2B5EF4-FFF2-40B4-BE49-F238E27FC236}">
                <a16:creationId xmlns:a16="http://schemas.microsoft.com/office/drawing/2014/main" id="{B84195B7-829A-4E8D-8AB3-1B0D26A49111}"/>
              </a:ext>
            </a:extLst>
          </p:cNvPr>
          <p:cNvSpPr>
            <a:spLocks noChangeArrowheads="1"/>
          </p:cNvSpPr>
          <p:nvPr/>
        </p:nvSpPr>
        <p:spPr bwMode="auto">
          <a:xfrm>
            <a:off x="1520825" y="3132138"/>
            <a:ext cx="11620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1000</a:t>
            </a:r>
          </a:p>
        </p:txBody>
      </p:sp>
      <p:sp>
        <p:nvSpPr>
          <p:cNvPr id="18" name="Rectangle 16">
            <a:extLst>
              <a:ext uri="{FF2B5EF4-FFF2-40B4-BE49-F238E27FC236}">
                <a16:creationId xmlns:a16="http://schemas.microsoft.com/office/drawing/2014/main" id="{074D7870-A481-4875-A1EB-95CE8D6781C4}"/>
              </a:ext>
            </a:extLst>
          </p:cNvPr>
          <p:cNvSpPr>
            <a:spLocks noChangeArrowheads="1"/>
          </p:cNvSpPr>
          <p:nvPr/>
        </p:nvSpPr>
        <p:spPr bwMode="auto">
          <a:xfrm>
            <a:off x="333375" y="3132138"/>
            <a:ext cx="11874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p>
        </p:txBody>
      </p:sp>
      <p:sp>
        <p:nvSpPr>
          <p:cNvPr id="19" name="Rectangle 17">
            <a:extLst>
              <a:ext uri="{FF2B5EF4-FFF2-40B4-BE49-F238E27FC236}">
                <a16:creationId xmlns:a16="http://schemas.microsoft.com/office/drawing/2014/main" id="{5B275D20-C0D1-434D-9F38-F3207787E2F8}"/>
              </a:ext>
            </a:extLst>
          </p:cNvPr>
          <p:cNvSpPr>
            <a:spLocks noChangeArrowheads="1"/>
          </p:cNvSpPr>
          <p:nvPr/>
        </p:nvSpPr>
        <p:spPr bwMode="auto">
          <a:xfrm>
            <a:off x="2849563" y="2797175"/>
            <a:ext cx="9271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1000</a:t>
            </a:r>
          </a:p>
        </p:txBody>
      </p:sp>
      <p:sp>
        <p:nvSpPr>
          <p:cNvPr id="20" name="Rectangle 18">
            <a:extLst>
              <a:ext uri="{FF2B5EF4-FFF2-40B4-BE49-F238E27FC236}">
                <a16:creationId xmlns:a16="http://schemas.microsoft.com/office/drawing/2014/main" id="{06D87E49-08ED-4205-806D-C60894813C7A}"/>
              </a:ext>
            </a:extLst>
          </p:cNvPr>
          <p:cNvSpPr>
            <a:spLocks noChangeArrowheads="1"/>
          </p:cNvSpPr>
          <p:nvPr/>
        </p:nvSpPr>
        <p:spPr bwMode="auto">
          <a:xfrm>
            <a:off x="1520825" y="2452688"/>
            <a:ext cx="11620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2286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p>
        </p:txBody>
      </p:sp>
      <p:sp>
        <p:nvSpPr>
          <p:cNvPr id="21" name="Rectangle 19">
            <a:extLst>
              <a:ext uri="{FF2B5EF4-FFF2-40B4-BE49-F238E27FC236}">
                <a16:creationId xmlns:a16="http://schemas.microsoft.com/office/drawing/2014/main" id="{D32549D2-F5E6-454B-A451-CE0C94864299}"/>
              </a:ext>
            </a:extLst>
          </p:cNvPr>
          <p:cNvSpPr>
            <a:spLocks noChangeArrowheads="1"/>
          </p:cNvSpPr>
          <p:nvPr/>
        </p:nvSpPr>
        <p:spPr bwMode="auto">
          <a:xfrm>
            <a:off x="333375" y="2452688"/>
            <a:ext cx="11874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p>
        </p:txBody>
      </p:sp>
      <p:sp>
        <p:nvSpPr>
          <p:cNvPr id="22" name="Rectangle 20">
            <a:extLst>
              <a:ext uri="{FF2B5EF4-FFF2-40B4-BE49-F238E27FC236}">
                <a16:creationId xmlns:a16="http://schemas.microsoft.com/office/drawing/2014/main" id="{DF2D90F4-5C78-48C1-A1D3-E563A62744A8}"/>
              </a:ext>
            </a:extLst>
          </p:cNvPr>
          <p:cNvSpPr>
            <a:spLocks noChangeArrowheads="1"/>
          </p:cNvSpPr>
          <p:nvPr/>
        </p:nvSpPr>
        <p:spPr bwMode="auto">
          <a:xfrm>
            <a:off x="2896394" y="1149350"/>
            <a:ext cx="9271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MP</a:t>
            </a:r>
            <a:r>
              <a:rPr lang="en-US" altLang="zh-CN" sz="2400" i="1" baseline="-25000" dirty="0"/>
              <a:t>L</a:t>
            </a:r>
            <a:endParaRPr lang="en-US" altLang="zh-CN" sz="2400" i="1" dirty="0">
              <a:ea typeface="宋体" panose="02010600030101010101" pitchFamily="2" charset="-122"/>
            </a:endParaRPr>
          </a:p>
        </p:txBody>
      </p:sp>
      <p:sp>
        <p:nvSpPr>
          <p:cNvPr id="23" name="Rectangle 21">
            <a:extLst>
              <a:ext uri="{FF2B5EF4-FFF2-40B4-BE49-F238E27FC236}">
                <a16:creationId xmlns:a16="http://schemas.microsoft.com/office/drawing/2014/main" id="{0C6035CF-C907-4FFA-8AC6-2BDE2D8B1B36}"/>
              </a:ext>
            </a:extLst>
          </p:cNvPr>
          <p:cNvSpPr>
            <a:spLocks noChangeArrowheads="1"/>
          </p:cNvSpPr>
          <p:nvPr/>
        </p:nvSpPr>
        <p:spPr bwMode="auto">
          <a:xfrm>
            <a:off x="1520825" y="1139825"/>
            <a:ext cx="1068389"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TP</a:t>
            </a:r>
            <a:r>
              <a:rPr lang="en-US" altLang="zh-CN" sz="2000" i="1" baseline="-25000" dirty="0"/>
              <a:t>L</a:t>
            </a:r>
            <a:r>
              <a:rPr lang="en-US" altLang="zh-CN" sz="2000" baseline="-25000" dirty="0"/>
              <a:t> </a:t>
            </a:r>
            <a:r>
              <a:rPr lang="en-US" altLang="zh-CN" sz="2000" dirty="0">
                <a:ea typeface="宋体" panose="02010600030101010101" pitchFamily="2" charset="-122"/>
              </a:rPr>
              <a:t>(</a:t>
            </a:r>
            <a:r>
              <a:rPr lang="zh-CN" altLang="zh-CN" sz="2400" dirty="0">
                <a:ea typeface="宋体" panose="02010600030101010101" pitchFamily="2" charset="-122"/>
              </a:rPr>
              <a:t>小麦数量</a:t>
            </a:r>
            <a:r>
              <a:rPr lang="en-US" altLang="zh-CN" sz="2000" dirty="0">
                <a:ea typeface="宋体" panose="02010600030101010101" pitchFamily="2" charset="-122"/>
              </a:rPr>
              <a:t>)</a:t>
            </a:r>
            <a:endParaRPr lang="en-US" altLang="zh-CN" sz="2200" dirty="0">
              <a:ea typeface="宋体" panose="02010600030101010101" pitchFamily="2" charset="-122"/>
            </a:endParaRPr>
          </a:p>
        </p:txBody>
      </p:sp>
      <p:sp>
        <p:nvSpPr>
          <p:cNvPr id="24" name="Rectangle 22">
            <a:extLst>
              <a:ext uri="{FF2B5EF4-FFF2-40B4-BE49-F238E27FC236}">
                <a16:creationId xmlns:a16="http://schemas.microsoft.com/office/drawing/2014/main" id="{6A17C1F5-DCD7-44A0-A918-38118F9DA039}"/>
              </a:ext>
            </a:extLst>
          </p:cNvPr>
          <p:cNvSpPr>
            <a:spLocks noChangeArrowheads="1"/>
          </p:cNvSpPr>
          <p:nvPr/>
        </p:nvSpPr>
        <p:spPr bwMode="auto">
          <a:xfrm>
            <a:off x="91440" y="1139825"/>
            <a:ext cx="142938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05000"/>
              </a:lnSpc>
              <a:spcBef>
                <a:spcPct val="45000"/>
              </a:spcBef>
              <a:buClr>
                <a:srgbClr val="00B85C"/>
              </a:buClr>
              <a:buSzPct val="120000"/>
              <a:buFont typeface="Wingdings" panose="05000000000000000000" pitchFamily="2" charset="2"/>
              <a:buNone/>
            </a:pPr>
            <a:r>
              <a:rPr lang="en-US" altLang="zh-CN" sz="2400" b="1" dirty="0">
                <a:ea typeface="宋体" panose="02010600030101010101" pitchFamily="2" charset="-122"/>
              </a:rPr>
              <a:t>L</a:t>
            </a:r>
            <a:r>
              <a:rPr lang="en-US" altLang="zh-CN" sz="2400" dirty="0">
                <a:ea typeface="宋体" panose="02010600030101010101" pitchFamily="2" charset="-122"/>
              </a:rPr>
              <a:t/>
            </a:r>
            <a:br>
              <a:rPr lang="en-US" altLang="zh-CN" sz="2400" dirty="0">
                <a:ea typeface="宋体" panose="02010600030101010101" pitchFamily="2" charset="-122"/>
              </a:rPr>
            </a:br>
            <a:r>
              <a:rPr lang="en-US" altLang="zh-CN" sz="2200" dirty="0">
                <a:ea typeface="宋体" panose="02010600030101010101" pitchFamily="2" charset="-122"/>
              </a:rPr>
              <a:t>(</a:t>
            </a:r>
            <a:r>
              <a:rPr lang="zh-CN" altLang="zh-CN" sz="2200" dirty="0">
                <a:ea typeface="宋体" panose="02010600030101010101" pitchFamily="2" charset="-122"/>
              </a:rPr>
              <a:t>工人的数量</a:t>
            </a:r>
            <a:r>
              <a:rPr lang="en-US" altLang="zh-CN" sz="2200" dirty="0">
                <a:ea typeface="宋体" panose="02010600030101010101" pitchFamily="2" charset="-122"/>
              </a:rPr>
              <a:t>)</a:t>
            </a:r>
          </a:p>
        </p:txBody>
      </p:sp>
      <p:sp>
        <p:nvSpPr>
          <p:cNvPr id="25" name="Line 23">
            <a:extLst>
              <a:ext uri="{FF2B5EF4-FFF2-40B4-BE49-F238E27FC236}">
                <a16:creationId xmlns:a16="http://schemas.microsoft.com/office/drawing/2014/main" id="{6D3A186E-EBC2-44B7-82A0-88308BB304B8}"/>
              </a:ext>
            </a:extLst>
          </p:cNvPr>
          <p:cNvSpPr>
            <a:spLocks noChangeShapeType="1"/>
          </p:cNvSpPr>
          <p:nvPr/>
        </p:nvSpPr>
        <p:spPr bwMode="auto">
          <a:xfrm>
            <a:off x="333375" y="1139825"/>
            <a:ext cx="1187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Line 24">
            <a:extLst>
              <a:ext uri="{FF2B5EF4-FFF2-40B4-BE49-F238E27FC236}">
                <a16:creationId xmlns:a16="http://schemas.microsoft.com/office/drawing/2014/main" id="{6BAD2CB8-0EFB-41CA-A9CD-5859F0DFBA6E}"/>
              </a:ext>
            </a:extLst>
          </p:cNvPr>
          <p:cNvSpPr>
            <a:spLocks noChangeShapeType="1"/>
          </p:cNvSpPr>
          <p:nvPr/>
        </p:nvSpPr>
        <p:spPr bwMode="auto">
          <a:xfrm>
            <a:off x="333375" y="6227763"/>
            <a:ext cx="1187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Line 25">
            <a:extLst>
              <a:ext uri="{FF2B5EF4-FFF2-40B4-BE49-F238E27FC236}">
                <a16:creationId xmlns:a16="http://schemas.microsoft.com/office/drawing/2014/main" id="{6ABD02CD-56DB-4131-92BD-C53DA514399A}"/>
              </a:ext>
            </a:extLst>
          </p:cNvPr>
          <p:cNvSpPr>
            <a:spLocks noChangeShapeType="1"/>
          </p:cNvSpPr>
          <p:nvPr/>
        </p:nvSpPr>
        <p:spPr bwMode="auto">
          <a:xfrm>
            <a:off x="333375" y="1139825"/>
            <a:ext cx="0" cy="1312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Line 26">
            <a:extLst>
              <a:ext uri="{FF2B5EF4-FFF2-40B4-BE49-F238E27FC236}">
                <a16:creationId xmlns:a16="http://schemas.microsoft.com/office/drawing/2014/main" id="{2314885F-4D0C-4E53-82FF-EC2F537A733F}"/>
              </a:ext>
            </a:extLst>
          </p:cNvPr>
          <p:cNvSpPr>
            <a:spLocks noChangeShapeType="1"/>
          </p:cNvSpPr>
          <p:nvPr/>
        </p:nvSpPr>
        <p:spPr bwMode="auto">
          <a:xfrm>
            <a:off x="3776663" y="1139825"/>
            <a:ext cx="0" cy="13128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Line 27">
            <a:extLst>
              <a:ext uri="{FF2B5EF4-FFF2-40B4-BE49-F238E27FC236}">
                <a16:creationId xmlns:a16="http://schemas.microsoft.com/office/drawing/2014/main" id="{D91D2960-7EBF-41B3-AFDF-68DB6E950074}"/>
              </a:ext>
            </a:extLst>
          </p:cNvPr>
          <p:cNvSpPr>
            <a:spLocks noChangeShapeType="1"/>
          </p:cNvSpPr>
          <p:nvPr/>
        </p:nvSpPr>
        <p:spPr bwMode="auto">
          <a:xfrm>
            <a:off x="1520825" y="1139825"/>
            <a:ext cx="13287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Line 28">
            <a:extLst>
              <a:ext uri="{FF2B5EF4-FFF2-40B4-BE49-F238E27FC236}">
                <a16:creationId xmlns:a16="http://schemas.microsoft.com/office/drawing/2014/main" id="{650E76F2-ADAF-4BC7-815C-94B431B64E97}"/>
              </a:ext>
            </a:extLst>
          </p:cNvPr>
          <p:cNvSpPr>
            <a:spLocks noChangeShapeType="1"/>
          </p:cNvSpPr>
          <p:nvPr/>
        </p:nvSpPr>
        <p:spPr bwMode="auto">
          <a:xfrm>
            <a:off x="333375" y="2452688"/>
            <a:ext cx="0" cy="679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Line 29">
            <a:extLst>
              <a:ext uri="{FF2B5EF4-FFF2-40B4-BE49-F238E27FC236}">
                <a16:creationId xmlns:a16="http://schemas.microsoft.com/office/drawing/2014/main" id="{5996437F-452F-4B09-870E-05D412AF7218}"/>
              </a:ext>
            </a:extLst>
          </p:cNvPr>
          <p:cNvSpPr>
            <a:spLocks noChangeShapeType="1"/>
          </p:cNvSpPr>
          <p:nvPr/>
        </p:nvSpPr>
        <p:spPr bwMode="auto">
          <a:xfrm>
            <a:off x="2849563" y="1139825"/>
            <a:ext cx="927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Line 30">
            <a:extLst>
              <a:ext uri="{FF2B5EF4-FFF2-40B4-BE49-F238E27FC236}">
                <a16:creationId xmlns:a16="http://schemas.microsoft.com/office/drawing/2014/main" id="{A620ECE6-4309-4C61-83E1-49DA14F799B6}"/>
              </a:ext>
            </a:extLst>
          </p:cNvPr>
          <p:cNvSpPr>
            <a:spLocks noChangeShapeType="1"/>
          </p:cNvSpPr>
          <p:nvPr/>
        </p:nvSpPr>
        <p:spPr bwMode="auto">
          <a:xfrm>
            <a:off x="3776663" y="2452688"/>
            <a:ext cx="0" cy="6794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Line 31">
            <a:extLst>
              <a:ext uri="{FF2B5EF4-FFF2-40B4-BE49-F238E27FC236}">
                <a16:creationId xmlns:a16="http://schemas.microsoft.com/office/drawing/2014/main" id="{ED64CE68-DCA0-4343-BE53-D7B1FDC02AA1}"/>
              </a:ext>
            </a:extLst>
          </p:cNvPr>
          <p:cNvSpPr>
            <a:spLocks noChangeShapeType="1"/>
          </p:cNvSpPr>
          <p:nvPr/>
        </p:nvSpPr>
        <p:spPr bwMode="auto">
          <a:xfrm>
            <a:off x="333375" y="3132138"/>
            <a:ext cx="0" cy="639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Line 32">
            <a:extLst>
              <a:ext uri="{FF2B5EF4-FFF2-40B4-BE49-F238E27FC236}">
                <a16:creationId xmlns:a16="http://schemas.microsoft.com/office/drawing/2014/main" id="{D4B78EAB-94DD-4EF2-81E7-580C7822E78F}"/>
              </a:ext>
            </a:extLst>
          </p:cNvPr>
          <p:cNvSpPr>
            <a:spLocks noChangeShapeType="1"/>
          </p:cNvSpPr>
          <p:nvPr/>
        </p:nvSpPr>
        <p:spPr bwMode="auto">
          <a:xfrm>
            <a:off x="3776663" y="3132138"/>
            <a:ext cx="0" cy="639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Line 33">
            <a:extLst>
              <a:ext uri="{FF2B5EF4-FFF2-40B4-BE49-F238E27FC236}">
                <a16:creationId xmlns:a16="http://schemas.microsoft.com/office/drawing/2014/main" id="{CDEDB9A3-E7CF-4653-8283-3E5C4F5C9730}"/>
              </a:ext>
            </a:extLst>
          </p:cNvPr>
          <p:cNvSpPr>
            <a:spLocks noChangeShapeType="1"/>
          </p:cNvSpPr>
          <p:nvPr/>
        </p:nvSpPr>
        <p:spPr bwMode="auto">
          <a:xfrm>
            <a:off x="333375" y="3771900"/>
            <a:ext cx="0" cy="654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Line 34">
            <a:extLst>
              <a:ext uri="{FF2B5EF4-FFF2-40B4-BE49-F238E27FC236}">
                <a16:creationId xmlns:a16="http://schemas.microsoft.com/office/drawing/2014/main" id="{7D49AFFA-3B10-4604-A978-9F5780CE6118}"/>
              </a:ext>
            </a:extLst>
          </p:cNvPr>
          <p:cNvSpPr>
            <a:spLocks noChangeShapeType="1"/>
          </p:cNvSpPr>
          <p:nvPr/>
        </p:nvSpPr>
        <p:spPr bwMode="auto">
          <a:xfrm>
            <a:off x="3776663" y="3771900"/>
            <a:ext cx="0" cy="654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Line 35">
            <a:extLst>
              <a:ext uri="{FF2B5EF4-FFF2-40B4-BE49-F238E27FC236}">
                <a16:creationId xmlns:a16="http://schemas.microsoft.com/office/drawing/2014/main" id="{404D3871-2712-44AA-A2C9-25198C201B62}"/>
              </a:ext>
            </a:extLst>
          </p:cNvPr>
          <p:cNvSpPr>
            <a:spLocks noChangeShapeType="1"/>
          </p:cNvSpPr>
          <p:nvPr/>
        </p:nvSpPr>
        <p:spPr bwMode="auto">
          <a:xfrm>
            <a:off x="333375" y="4425950"/>
            <a:ext cx="0" cy="639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Line 36">
            <a:extLst>
              <a:ext uri="{FF2B5EF4-FFF2-40B4-BE49-F238E27FC236}">
                <a16:creationId xmlns:a16="http://schemas.microsoft.com/office/drawing/2014/main" id="{BD188BAB-13EF-443E-AB70-9BAD54C18FF7}"/>
              </a:ext>
            </a:extLst>
          </p:cNvPr>
          <p:cNvSpPr>
            <a:spLocks noChangeShapeType="1"/>
          </p:cNvSpPr>
          <p:nvPr/>
        </p:nvSpPr>
        <p:spPr bwMode="auto">
          <a:xfrm>
            <a:off x="3776663" y="4425950"/>
            <a:ext cx="0" cy="639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Line 37">
            <a:extLst>
              <a:ext uri="{FF2B5EF4-FFF2-40B4-BE49-F238E27FC236}">
                <a16:creationId xmlns:a16="http://schemas.microsoft.com/office/drawing/2014/main" id="{2B09B76F-209F-4FBA-BDD0-8D4C837703BA}"/>
              </a:ext>
            </a:extLst>
          </p:cNvPr>
          <p:cNvSpPr>
            <a:spLocks noChangeShapeType="1"/>
          </p:cNvSpPr>
          <p:nvPr/>
        </p:nvSpPr>
        <p:spPr bwMode="auto">
          <a:xfrm>
            <a:off x="333375" y="5065713"/>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Line 38">
            <a:extLst>
              <a:ext uri="{FF2B5EF4-FFF2-40B4-BE49-F238E27FC236}">
                <a16:creationId xmlns:a16="http://schemas.microsoft.com/office/drawing/2014/main" id="{FDD505D9-6B41-4A00-A09F-A6B7F07D883D}"/>
              </a:ext>
            </a:extLst>
          </p:cNvPr>
          <p:cNvSpPr>
            <a:spLocks noChangeShapeType="1"/>
          </p:cNvSpPr>
          <p:nvPr/>
        </p:nvSpPr>
        <p:spPr bwMode="auto">
          <a:xfrm>
            <a:off x="3776663" y="5065713"/>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Line 39">
            <a:extLst>
              <a:ext uri="{FF2B5EF4-FFF2-40B4-BE49-F238E27FC236}">
                <a16:creationId xmlns:a16="http://schemas.microsoft.com/office/drawing/2014/main" id="{F0B8DE4C-43F9-4CE1-8602-A93566CBDFFB}"/>
              </a:ext>
            </a:extLst>
          </p:cNvPr>
          <p:cNvSpPr>
            <a:spLocks noChangeShapeType="1"/>
          </p:cNvSpPr>
          <p:nvPr/>
        </p:nvSpPr>
        <p:spPr bwMode="auto">
          <a:xfrm>
            <a:off x="333375" y="5646738"/>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Line 40">
            <a:extLst>
              <a:ext uri="{FF2B5EF4-FFF2-40B4-BE49-F238E27FC236}">
                <a16:creationId xmlns:a16="http://schemas.microsoft.com/office/drawing/2014/main" id="{33E03FC0-153E-4199-B052-D7E3569A297B}"/>
              </a:ext>
            </a:extLst>
          </p:cNvPr>
          <p:cNvSpPr>
            <a:spLocks noChangeShapeType="1"/>
          </p:cNvSpPr>
          <p:nvPr/>
        </p:nvSpPr>
        <p:spPr bwMode="auto">
          <a:xfrm>
            <a:off x="3776663" y="5646738"/>
            <a:ext cx="0" cy="5810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Line 41">
            <a:extLst>
              <a:ext uri="{FF2B5EF4-FFF2-40B4-BE49-F238E27FC236}">
                <a16:creationId xmlns:a16="http://schemas.microsoft.com/office/drawing/2014/main" id="{11621C56-DC39-4C3F-96CC-EBE778BD89CD}"/>
              </a:ext>
            </a:extLst>
          </p:cNvPr>
          <p:cNvSpPr>
            <a:spLocks noChangeShapeType="1"/>
          </p:cNvSpPr>
          <p:nvPr/>
        </p:nvSpPr>
        <p:spPr bwMode="auto">
          <a:xfrm>
            <a:off x="1520825" y="6227763"/>
            <a:ext cx="13287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Line 42">
            <a:extLst>
              <a:ext uri="{FF2B5EF4-FFF2-40B4-BE49-F238E27FC236}">
                <a16:creationId xmlns:a16="http://schemas.microsoft.com/office/drawing/2014/main" id="{F514AA27-6C95-45C7-B7AF-280977C0733A}"/>
              </a:ext>
            </a:extLst>
          </p:cNvPr>
          <p:cNvSpPr>
            <a:spLocks noChangeShapeType="1"/>
          </p:cNvSpPr>
          <p:nvPr/>
        </p:nvSpPr>
        <p:spPr bwMode="auto">
          <a:xfrm>
            <a:off x="2849563" y="6227763"/>
            <a:ext cx="927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Line 43">
            <a:extLst>
              <a:ext uri="{FF2B5EF4-FFF2-40B4-BE49-F238E27FC236}">
                <a16:creationId xmlns:a16="http://schemas.microsoft.com/office/drawing/2014/main" id="{6F7FB97D-9510-40F7-B015-6BB1231E2850}"/>
              </a:ext>
            </a:extLst>
          </p:cNvPr>
          <p:cNvSpPr>
            <a:spLocks noChangeShapeType="1"/>
          </p:cNvSpPr>
          <p:nvPr/>
        </p:nvSpPr>
        <p:spPr bwMode="auto">
          <a:xfrm>
            <a:off x="342900" y="2465388"/>
            <a:ext cx="3289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129">
            <a:extLst>
              <a:ext uri="{FF2B5EF4-FFF2-40B4-BE49-F238E27FC236}">
                <a16:creationId xmlns:a16="http://schemas.microsoft.com/office/drawing/2014/main" id="{B12AE1CD-F880-4D73-AE11-114A93A5E4EF}"/>
              </a:ext>
            </a:extLst>
          </p:cNvPr>
          <p:cNvGrpSpPr>
            <a:grpSpLocks/>
          </p:cNvGrpSpPr>
          <p:nvPr/>
        </p:nvGrpSpPr>
        <p:grpSpPr bwMode="auto">
          <a:xfrm>
            <a:off x="2935288" y="5465763"/>
            <a:ext cx="711200" cy="485775"/>
            <a:chOff x="0" y="0"/>
            <a:chExt cx="448" cy="306"/>
          </a:xfrm>
        </p:grpSpPr>
        <p:sp>
          <p:nvSpPr>
            <p:cNvPr id="47" name="Rectangle 131">
              <a:extLst>
                <a:ext uri="{FF2B5EF4-FFF2-40B4-BE49-F238E27FC236}">
                  <a16:creationId xmlns:a16="http://schemas.microsoft.com/office/drawing/2014/main" id="{331BBF4A-FB1C-4B63-9B34-CA863521AF1A}"/>
                </a:ext>
              </a:extLst>
            </p:cNvPr>
            <p:cNvSpPr>
              <a:spLocks noChangeArrowheads="1"/>
            </p:cNvSpPr>
            <p:nvPr/>
          </p:nvSpPr>
          <p:spPr bwMode="auto">
            <a:xfrm>
              <a:off x="0" y="0"/>
              <a:ext cx="448" cy="30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48" name="Rectangle 132">
              <a:extLst>
                <a:ext uri="{FF2B5EF4-FFF2-40B4-BE49-F238E27FC236}">
                  <a16:creationId xmlns:a16="http://schemas.microsoft.com/office/drawing/2014/main" id="{A4A4A8CC-ECF5-42F1-88FE-17824C7BA40F}"/>
                </a:ext>
              </a:extLst>
            </p:cNvPr>
            <p:cNvSpPr>
              <a:spLocks noChangeArrowheads="1"/>
            </p:cNvSpPr>
            <p:nvPr/>
          </p:nvSpPr>
          <p:spPr bwMode="auto">
            <a:xfrm>
              <a:off x="17" y="17"/>
              <a:ext cx="413" cy="27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grpSp>
        <p:nvGrpSpPr>
          <p:cNvPr id="49" name="Group 132">
            <a:extLst>
              <a:ext uri="{FF2B5EF4-FFF2-40B4-BE49-F238E27FC236}">
                <a16:creationId xmlns:a16="http://schemas.microsoft.com/office/drawing/2014/main" id="{E450E0C1-A535-41B0-AD5F-AED946ED4801}"/>
              </a:ext>
            </a:extLst>
          </p:cNvPr>
          <p:cNvGrpSpPr>
            <a:grpSpLocks/>
          </p:cNvGrpSpPr>
          <p:nvPr/>
        </p:nvGrpSpPr>
        <p:grpSpPr bwMode="auto">
          <a:xfrm>
            <a:off x="2925763" y="4846638"/>
            <a:ext cx="711200" cy="485775"/>
            <a:chOff x="0" y="0"/>
            <a:chExt cx="448" cy="306"/>
          </a:xfrm>
        </p:grpSpPr>
        <p:sp>
          <p:nvSpPr>
            <p:cNvPr id="50" name="Rectangle 135">
              <a:extLst>
                <a:ext uri="{FF2B5EF4-FFF2-40B4-BE49-F238E27FC236}">
                  <a16:creationId xmlns:a16="http://schemas.microsoft.com/office/drawing/2014/main" id="{9C5E6585-F7EF-4ECE-A5F6-3C70F11C8469}"/>
                </a:ext>
              </a:extLst>
            </p:cNvPr>
            <p:cNvSpPr>
              <a:spLocks noChangeArrowheads="1"/>
            </p:cNvSpPr>
            <p:nvPr/>
          </p:nvSpPr>
          <p:spPr bwMode="auto">
            <a:xfrm>
              <a:off x="0" y="0"/>
              <a:ext cx="448" cy="30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51" name="Rectangle 136">
              <a:extLst>
                <a:ext uri="{FF2B5EF4-FFF2-40B4-BE49-F238E27FC236}">
                  <a16:creationId xmlns:a16="http://schemas.microsoft.com/office/drawing/2014/main" id="{A9CB0E0E-4806-4AD9-ADC4-E592F5305D5E}"/>
                </a:ext>
              </a:extLst>
            </p:cNvPr>
            <p:cNvSpPr>
              <a:spLocks noChangeArrowheads="1"/>
            </p:cNvSpPr>
            <p:nvPr/>
          </p:nvSpPr>
          <p:spPr bwMode="auto">
            <a:xfrm>
              <a:off x="17" y="17"/>
              <a:ext cx="413" cy="27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grpSp>
        <p:nvGrpSpPr>
          <p:cNvPr id="52" name="Group 135">
            <a:extLst>
              <a:ext uri="{FF2B5EF4-FFF2-40B4-BE49-F238E27FC236}">
                <a16:creationId xmlns:a16="http://schemas.microsoft.com/office/drawing/2014/main" id="{2A4102A8-6062-4D4B-848C-9087F0032725}"/>
              </a:ext>
            </a:extLst>
          </p:cNvPr>
          <p:cNvGrpSpPr>
            <a:grpSpLocks/>
          </p:cNvGrpSpPr>
          <p:nvPr/>
        </p:nvGrpSpPr>
        <p:grpSpPr bwMode="auto">
          <a:xfrm>
            <a:off x="2916238" y="4208463"/>
            <a:ext cx="711200" cy="485775"/>
            <a:chOff x="0" y="0"/>
            <a:chExt cx="448" cy="306"/>
          </a:xfrm>
        </p:grpSpPr>
        <p:sp>
          <p:nvSpPr>
            <p:cNvPr id="53" name="Rectangle 138">
              <a:extLst>
                <a:ext uri="{FF2B5EF4-FFF2-40B4-BE49-F238E27FC236}">
                  <a16:creationId xmlns:a16="http://schemas.microsoft.com/office/drawing/2014/main" id="{9F0FF2B2-86EC-4E61-B788-D3C236B14750}"/>
                </a:ext>
              </a:extLst>
            </p:cNvPr>
            <p:cNvSpPr>
              <a:spLocks noChangeArrowheads="1"/>
            </p:cNvSpPr>
            <p:nvPr/>
          </p:nvSpPr>
          <p:spPr bwMode="auto">
            <a:xfrm>
              <a:off x="0" y="0"/>
              <a:ext cx="448" cy="30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54" name="Rectangle 139">
              <a:extLst>
                <a:ext uri="{FF2B5EF4-FFF2-40B4-BE49-F238E27FC236}">
                  <a16:creationId xmlns:a16="http://schemas.microsoft.com/office/drawing/2014/main" id="{C501E84E-A873-4A81-AC33-272139CC795E}"/>
                </a:ext>
              </a:extLst>
            </p:cNvPr>
            <p:cNvSpPr>
              <a:spLocks noChangeArrowheads="1"/>
            </p:cNvSpPr>
            <p:nvPr/>
          </p:nvSpPr>
          <p:spPr bwMode="auto">
            <a:xfrm>
              <a:off x="17" y="17"/>
              <a:ext cx="413" cy="27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grpSp>
        <p:nvGrpSpPr>
          <p:cNvPr id="55" name="Group 138">
            <a:extLst>
              <a:ext uri="{FF2B5EF4-FFF2-40B4-BE49-F238E27FC236}">
                <a16:creationId xmlns:a16="http://schemas.microsoft.com/office/drawing/2014/main" id="{1C28A43F-1F5F-4617-9749-425925D35B1C}"/>
              </a:ext>
            </a:extLst>
          </p:cNvPr>
          <p:cNvGrpSpPr>
            <a:grpSpLocks/>
          </p:cNvGrpSpPr>
          <p:nvPr/>
        </p:nvGrpSpPr>
        <p:grpSpPr bwMode="auto">
          <a:xfrm>
            <a:off x="2927350" y="3560763"/>
            <a:ext cx="711200" cy="485775"/>
            <a:chOff x="0" y="0"/>
            <a:chExt cx="448" cy="306"/>
          </a:xfrm>
        </p:grpSpPr>
        <p:sp>
          <p:nvSpPr>
            <p:cNvPr id="56" name="Rectangle 141">
              <a:extLst>
                <a:ext uri="{FF2B5EF4-FFF2-40B4-BE49-F238E27FC236}">
                  <a16:creationId xmlns:a16="http://schemas.microsoft.com/office/drawing/2014/main" id="{DE55E2B6-61E2-4E01-8D47-ED560C01EE8D}"/>
                </a:ext>
              </a:extLst>
            </p:cNvPr>
            <p:cNvSpPr>
              <a:spLocks noChangeArrowheads="1"/>
            </p:cNvSpPr>
            <p:nvPr/>
          </p:nvSpPr>
          <p:spPr bwMode="auto">
            <a:xfrm>
              <a:off x="0" y="0"/>
              <a:ext cx="448" cy="30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57" name="Rectangle 142">
              <a:extLst>
                <a:ext uri="{FF2B5EF4-FFF2-40B4-BE49-F238E27FC236}">
                  <a16:creationId xmlns:a16="http://schemas.microsoft.com/office/drawing/2014/main" id="{EB9C0860-F133-43CC-B5EE-5F16679AD889}"/>
                </a:ext>
              </a:extLst>
            </p:cNvPr>
            <p:cNvSpPr>
              <a:spLocks noChangeArrowheads="1"/>
            </p:cNvSpPr>
            <p:nvPr/>
          </p:nvSpPr>
          <p:spPr bwMode="auto">
            <a:xfrm>
              <a:off x="17" y="17"/>
              <a:ext cx="413" cy="27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grpSp>
        <p:nvGrpSpPr>
          <p:cNvPr id="58" name="Group 141">
            <a:extLst>
              <a:ext uri="{FF2B5EF4-FFF2-40B4-BE49-F238E27FC236}">
                <a16:creationId xmlns:a16="http://schemas.microsoft.com/office/drawing/2014/main" id="{44981C98-3FA5-4FF2-A90B-7987A6F93D19}"/>
              </a:ext>
            </a:extLst>
          </p:cNvPr>
          <p:cNvGrpSpPr>
            <a:grpSpLocks/>
          </p:cNvGrpSpPr>
          <p:nvPr/>
        </p:nvGrpSpPr>
        <p:grpSpPr bwMode="auto">
          <a:xfrm>
            <a:off x="2805113" y="2903538"/>
            <a:ext cx="844550" cy="485775"/>
            <a:chOff x="0" y="0"/>
            <a:chExt cx="448" cy="306"/>
          </a:xfrm>
        </p:grpSpPr>
        <p:sp>
          <p:nvSpPr>
            <p:cNvPr id="59" name="Rectangle 144">
              <a:extLst>
                <a:ext uri="{FF2B5EF4-FFF2-40B4-BE49-F238E27FC236}">
                  <a16:creationId xmlns:a16="http://schemas.microsoft.com/office/drawing/2014/main" id="{3C0299D1-A8A9-409E-9246-3639C9E997F6}"/>
                </a:ext>
              </a:extLst>
            </p:cNvPr>
            <p:cNvSpPr>
              <a:spLocks noChangeArrowheads="1"/>
            </p:cNvSpPr>
            <p:nvPr/>
          </p:nvSpPr>
          <p:spPr bwMode="auto">
            <a:xfrm>
              <a:off x="0" y="0"/>
              <a:ext cx="448" cy="306"/>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60" name="Rectangle 145">
              <a:extLst>
                <a:ext uri="{FF2B5EF4-FFF2-40B4-BE49-F238E27FC236}">
                  <a16:creationId xmlns:a16="http://schemas.microsoft.com/office/drawing/2014/main" id="{DBB6A568-A4C2-4175-8D3E-E8EDCBED8C64}"/>
                </a:ext>
              </a:extLst>
            </p:cNvPr>
            <p:cNvSpPr>
              <a:spLocks noChangeArrowheads="1"/>
            </p:cNvSpPr>
            <p:nvPr/>
          </p:nvSpPr>
          <p:spPr bwMode="auto">
            <a:xfrm>
              <a:off x="17" y="17"/>
              <a:ext cx="413" cy="27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grpSp>
      <p:pic>
        <p:nvPicPr>
          <p:cNvPr id="61" name="图片 60">
            <a:extLst>
              <a:ext uri="{FF2B5EF4-FFF2-40B4-BE49-F238E27FC236}">
                <a16:creationId xmlns:a16="http://schemas.microsoft.com/office/drawing/2014/main" id="{75B1E9A7-000D-4268-833B-0809101EF351}"/>
              </a:ext>
            </a:extLst>
          </p:cNvPr>
          <p:cNvPicPr>
            <a:picLocks noChangeAspect="1"/>
          </p:cNvPicPr>
          <p:nvPr/>
        </p:nvPicPr>
        <p:blipFill>
          <a:blip r:embed="rId2"/>
          <a:stretch>
            <a:fillRect/>
          </a:stretch>
        </p:blipFill>
        <p:spPr>
          <a:xfrm>
            <a:off x="4037012" y="1056615"/>
            <a:ext cx="4901609" cy="5724640"/>
          </a:xfrm>
          <a:prstGeom prst="rect">
            <a:avLst/>
          </a:prstGeom>
        </p:spPr>
      </p:pic>
    </p:spTree>
    <p:extLst>
      <p:ext uri="{BB962C8B-B14F-4D97-AF65-F5344CB8AC3E}">
        <p14:creationId xmlns:p14="http://schemas.microsoft.com/office/powerpoint/2010/main" val="3891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8"/>
                                        </p:tgtEl>
                                      </p:cBhvr>
                                    </p:animEffect>
                                    <p:set>
                                      <p:cBhvr>
                                        <p:cTn id="12" dur="1" fill="hold">
                                          <p:stCondLst>
                                            <p:cond delay="499"/>
                                          </p:stCondLst>
                                        </p:cTn>
                                        <p:tgtEl>
                                          <p:spTgt spid="5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dissolv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5"/>
                                        </p:tgtEl>
                                      </p:cBhvr>
                                    </p:animEffect>
                                    <p:set>
                                      <p:cBhvr>
                                        <p:cTn id="22" dur="1" fill="hold">
                                          <p:stCondLst>
                                            <p:cond delay="499"/>
                                          </p:stCondLst>
                                        </p:cTn>
                                        <p:tgtEl>
                                          <p:spTgt spid="5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52"/>
                                        </p:tgtEl>
                                      </p:cBhvr>
                                    </p:animEffect>
                                    <p:set>
                                      <p:cBhvr>
                                        <p:cTn id="32" dur="1" fill="hold">
                                          <p:stCondLst>
                                            <p:cond delay="499"/>
                                          </p:stCondLst>
                                        </p:cTn>
                                        <p:tgtEl>
                                          <p:spTgt spid="5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49"/>
                                        </p:tgtEl>
                                      </p:cBhvr>
                                    </p:animEffect>
                                    <p:set>
                                      <p:cBhvr>
                                        <p:cTn id="42" dur="1" fill="hold">
                                          <p:stCondLst>
                                            <p:cond delay="499"/>
                                          </p:stCondLst>
                                        </p:cTn>
                                        <p:tgtEl>
                                          <p:spTgt spid="4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46"/>
                                        </p:tgtEl>
                                      </p:cBhvr>
                                    </p:animEffect>
                                    <p:set>
                                      <p:cBhvr>
                                        <p:cTn id="52"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50463-8B07-4866-AC2E-839057545252}"/>
              </a:ext>
            </a:extLst>
          </p:cNvPr>
          <p:cNvSpPr>
            <a:spLocks noGrp="1"/>
          </p:cNvSpPr>
          <p:nvPr>
            <p:ph type="title"/>
          </p:nvPr>
        </p:nvSpPr>
        <p:spPr/>
        <p:txBody>
          <a:bodyPr/>
          <a:lstStyle/>
          <a:p>
            <a:r>
              <a:rPr lang="zh-CN" altLang="en-US" dirty="0"/>
              <a:t>短期：边际产量递减规律</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B48B82-897D-4750-9EAE-B28E4B673A04}"/>
                  </a:ext>
                </a:extLst>
              </p:cNvPr>
              <p:cNvSpPr>
                <a:spLocks noGrp="1"/>
              </p:cNvSpPr>
              <p:nvPr>
                <p:ph idx="1"/>
              </p:nvPr>
            </p:nvSpPr>
            <p:spPr/>
            <p:txBody>
              <a:bodyPr>
                <a:normAutofit/>
              </a:bodyPr>
              <a:lstStyle/>
              <a:p>
                <a:r>
                  <a:rPr lang="zh-CN" altLang="en-US" sz="3200" dirty="0">
                    <a:latin typeface="+mn-ea"/>
                  </a:rPr>
                  <a:t>假设</a:t>
                </a:r>
                <a:endParaRPr lang="en-US" altLang="zh-CN" sz="3200" dirty="0">
                  <a:latin typeface="+mn-ea"/>
                </a:endParaRPr>
              </a:p>
              <a:p>
                <a:pPr lvl="1"/>
                <a:r>
                  <a:rPr lang="zh-CN" altLang="en-US" sz="2800" dirty="0">
                    <a:latin typeface="+mn-ea"/>
                  </a:rPr>
                  <a:t>给定生产技术 </a:t>
                </a:r>
                <a:r>
                  <a:rPr lang="en-US" altLang="zh-CN" sz="2800" dirty="0">
                    <a:latin typeface="+mn-ea"/>
                  </a:rPr>
                  <a:t>f(.) </a:t>
                </a:r>
              </a:p>
              <a:p>
                <a:pPr lvl="1"/>
                <a:r>
                  <a:rPr lang="zh-CN" altLang="en-US" sz="2800" dirty="0">
                    <a:latin typeface="+mn-ea"/>
                  </a:rPr>
                  <a:t>给定其他生产要素不变</a:t>
                </a:r>
                <a:r>
                  <a:rPr lang="en-US" altLang="zh-CN" sz="2800" dirty="0">
                    <a:latin typeface="+mn-ea"/>
                  </a:rPr>
                  <a:t>,</a:t>
                </a:r>
                <a:r>
                  <a:rPr lang="zh-CN" altLang="en-US" sz="2800" dirty="0">
                    <a:latin typeface="+mn-ea"/>
                  </a:rPr>
                  <a:t> </a:t>
                </a:r>
                <a14:m>
                  <m:oMath xmlns:m="http://schemas.openxmlformats.org/officeDocument/2006/math">
                    <m:r>
                      <a:rPr lang="en-US" altLang="zh-CN" sz="2800" dirty="0">
                        <a:latin typeface="Cambria Math" panose="02040503050406030204" pitchFamily="18" charset="0"/>
                      </a:rPr>
                      <m:t>𝐊</m:t>
                    </m:r>
                    <m:r>
                      <a:rPr lang="en-US" altLang="zh-CN" sz="2800" dirty="0">
                        <a:latin typeface="Cambria Math" panose="02040503050406030204" pitchFamily="18" charset="0"/>
                      </a:rPr>
                      <m:t>=</m:t>
                    </m:r>
                    <m:acc>
                      <m:accPr>
                        <m:chr m:val="̅"/>
                        <m:ctrlPr>
                          <a:rPr lang="en-US" altLang="zh-CN" sz="2800" i="1" dirty="0">
                            <a:latin typeface="Cambria Math" panose="02040503050406030204" pitchFamily="18" charset="0"/>
                          </a:rPr>
                        </m:ctrlPr>
                      </m:accPr>
                      <m:e>
                        <m:r>
                          <a:rPr lang="en-US" altLang="zh-CN" sz="2800" dirty="0">
                            <a:latin typeface="Cambria Math" panose="02040503050406030204" pitchFamily="18" charset="0"/>
                          </a:rPr>
                          <m:t>𝐊</m:t>
                        </m:r>
                      </m:e>
                    </m:acc>
                  </m:oMath>
                </a14:m>
                <a:endParaRPr lang="en-US" altLang="zh-CN" sz="2800" dirty="0">
                  <a:latin typeface="+mn-ea"/>
                </a:endParaRPr>
              </a:p>
              <a:p>
                <a:pPr lvl="1"/>
                <a:r>
                  <a:rPr lang="zh-CN" altLang="en-US" sz="2800" dirty="0">
                    <a:latin typeface="+mn-ea"/>
                  </a:rPr>
                  <a:t>在劳动投入量增加到一定程度后</a:t>
                </a:r>
                <a:endParaRPr lang="en-US" altLang="zh-CN" sz="2800" dirty="0">
                  <a:latin typeface="+mn-ea"/>
                </a:endParaRPr>
              </a:p>
              <a:p>
                <a:r>
                  <a:rPr lang="zh-CN" altLang="en-US" sz="3200" dirty="0">
                    <a:latin typeface="+mn-ea"/>
                  </a:rPr>
                  <a:t>劳动的边际产量随着劳动投入量的增加而递减，也即</a:t>
                </a:r>
                <a:r>
                  <a:rPr lang="en-US" altLang="zh-CN" sz="3200" dirty="0">
                    <a:latin typeface="+mn-ea"/>
                  </a:rPr>
                  <a:t> </a:t>
                </a:r>
              </a:p>
              <a:p>
                <a:pPr marL="0" indent="0">
                  <a:buNone/>
                </a:pPr>
                <a14:m>
                  <m:oMathPara xmlns:m="http://schemas.openxmlformats.org/officeDocument/2006/math">
                    <m:oMathParaPr>
                      <m:jc m:val="centerGroup"/>
                    </m:oMathParaPr>
                    <m:oMath xmlns:m="http://schemas.openxmlformats.org/officeDocument/2006/math">
                      <m:f>
                        <m:fPr>
                          <m:ctrlPr>
                            <a:rPr lang="en-US" altLang="zh-CN" sz="3200" i="1" dirty="0">
                              <a:latin typeface="Cambria Math" panose="02040503050406030204" pitchFamily="18" charset="0"/>
                            </a:rPr>
                          </m:ctrlPr>
                        </m:fPr>
                        <m:num>
                          <m:r>
                            <a:rPr lang="en-US" altLang="zh-CN" sz="3200" b="1" dirty="0">
                              <a:latin typeface="Cambria Math" panose="02040503050406030204" pitchFamily="18" charset="0"/>
                            </a:rPr>
                            <m:t>𝐝𝐌</m:t>
                          </m:r>
                          <m:sSub>
                            <m:sSubPr>
                              <m:ctrlPr>
                                <a:rPr lang="en-US" altLang="zh-CN" sz="3200" b="1" i="1" dirty="0">
                                  <a:latin typeface="Cambria Math" panose="02040503050406030204" pitchFamily="18" charset="0"/>
                                </a:rPr>
                              </m:ctrlPr>
                            </m:sSubPr>
                            <m:e>
                              <m:r>
                                <a:rPr lang="en-US" altLang="zh-CN" sz="3200" b="1" dirty="0">
                                  <a:latin typeface="Cambria Math" panose="02040503050406030204" pitchFamily="18" charset="0"/>
                                </a:rPr>
                                <m:t>𝐏</m:t>
                              </m:r>
                            </m:e>
                            <m:sub>
                              <m:r>
                                <a:rPr lang="en-US" altLang="zh-CN" sz="3200" b="1" i="1" dirty="0">
                                  <a:latin typeface="Cambria Math" panose="02040503050406030204" pitchFamily="18" charset="0"/>
                                </a:rPr>
                                <m:t>𝑳</m:t>
                              </m:r>
                            </m:sub>
                          </m:sSub>
                          <m:d>
                            <m:dPr>
                              <m:ctrlPr>
                                <a:rPr lang="en-US" altLang="zh-CN" sz="3200" i="1" dirty="0">
                                  <a:latin typeface="Cambria Math" panose="02040503050406030204" pitchFamily="18" charset="0"/>
                                </a:rPr>
                              </m:ctrlPr>
                            </m:dPr>
                            <m:e>
                              <m:r>
                                <a:rPr lang="en-US" altLang="zh-CN" sz="3200" b="1" dirty="0">
                                  <a:latin typeface="Cambria Math" panose="02040503050406030204" pitchFamily="18" charset="0"/>
                                </a:rPr>
                                <m:t>𝐋</m:t>
                              </m:r>
                            </m:e>
                          </m:d>
                        </m:num>
                        <m:den>
                          <m:r>
                            <a:rPr lang="en-US" altLang="zh-CN" sz="3200" b="1" dirty="0">
                              <a:latin typeface="Cambria Math" panose="02040503050406030204" pitchFamily="18" charset="0"/>
                            </a:rPr>
                            <m:t>𝐝𝐋</m:t>
                          </m:r>
                        </m:den>
                      </m:f>
                      <m:r>
                        <a:rPr lang="en-US" altLang="zh-CN" sz="3200" b="1" dirty="0">
                          <a:latin typeface="Cambria Math" panose="02040503050406030204" pitchFamily="18" charset="0"/>
                        </a:rPr>
                        <m:t>&lt;</m:t>
                      </m:r>
                      <m:r>
                        <a:rPr lang="en-US" altLang="zh-CN" sz="3200" b="1" dirty="0">
                          <a:latin typeface="Cambria Math" panose="02040503050406030204" pitchFamily="18" charset="0"/>
                        </a:rPr>
                        <m:t>𝟎</m:t>
                      </m:r>
                    </m:oMath>
                  </m:oMathPara>
                </a14:m>
                <a:endParaRPr lang="en-US" altLang="zh-CN" sz="3200" dirty="0">
                  <a:latin typeface="+mn-ea"/>
                </a:endParaRPr>
              </a:p>
              <a:p>
                <a:pPr marL="0" indent="0">
                  <a:buNone/>
                </a:pPr>
                <a:endParaRPr lang="en-US" altLang="zh-CN" sz="3200" dirty="0">
                  <a:latin typeface="+mn-ea"/>
                </a:endParaRPr>
              </a:p>
              <a:p>
                <a:endParaRPr lang="en-US" altLang="zh-CN" sz="3200" dirty="0">
                  <a:latin typeface="+mn-ea"/>
                </a:endParaRPr>
              </a:p>
              <a:p>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4FB48B82-897D-4750-9EAE-B28E4B673A04}"/>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988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325B7-AB3A-4F46-9DA5-6448FAAE9DC9}"/>
              </a:ext>
            </a:extLst>
          </p:cNvPr>
          <p:cNvSpPr>
            <a:spLocks noGrp="1"/>
          </p:cNvSpPr>
          <p:nvPr>
            <p:ph type="title"/>
          </p:nvPr>
        </p:nvSpPr>
        <p:spPr/>
        <p:txBody>
          <a:bodyPr/>
          <a:lstStyle/>
          <a:p>
            <a:r>
              <a:rPr lang="zh-CN" altLang="en-US" dirty="0"/>
              <a:t>短期：经验规律</a:t>
            </a:r>
            <a:endParaRPr lang="en-US" dirty="0"/>
          </a:p>
        </p:txBody>
      </p:sp>
      <p:sp>
        <p:nvSpPr>
          <p:cNvPr id="3" name="内容占位符 2">
            <a:extLst>
              <a:ext uri="{FF2B5EF4-FFF2-40B4-BE49-F238E27FC236}">
                <a16:creationId xmlns:a16="http://schemas.microsoft.com/office/drawing/2014/main" id="{8C132E84-B3D4-4407-AF19-70BC8DA687DE}"/>
              </a:ext>
            </a:extLst>
          </p:cNvPr>
          <p:cNvSpPr>
            <a:spLocks noGrp="1"/>
          </p:cNvSpPr>
          <p:nvPr>
            <p:ph idx="1"/>
          </p:nvPr>
        </p:nvSpPr>
        <p:spPr>
          <a:xfrm>
            <a:off x="628651" y="1825625"/>
            <a:ext cx="3383792" cy="4351338"/>
          </a:xfrm>
        </p:spPr>
        <p:txBody>
          <a:bodyPr>
            <a:normAutofit/>
          </a:bodyPr>
          <a:lstStyle/>
          <a:p>
            <a:pPr marL="342900" lvl="1" indent="-342900">
              <a:buSzPct val="75000"/>
              <a:buFont typeface="Monotype Sorts" pitchFamily="2" charset="2"/>
              <a:buChar char="u"/>
            </a:pPr>
            <a:r>
              <a:rPr lang="en-US" altLang="zh-CN" sz="2800" dirty="0"/>
              <a:t>MP</a:t>
            </a:r>
            <a:r>
              <a:rPr lang="en-US" altLang="zh-CN" sz="2800" i="1" baseline="-25000" dirty="0"/>
              <a:t>L</a:t>
            </a:r>
            <a:r>
              <a:rPr lang="en-US" altLang="zh-CN" sz="2800" dirty="0"/>
              <a:t> </a:t>
            </a:r>
            <a:r>
              <a:rPr lang="zh-CN" altLang="en-US" sz="2800" dirty="0"/>
              <a:t>先递增后递减（</a:t>
            </a:r>
            <a:r>
              <a:rPr lang="en-US" altLang="zh-CN" sz="2800" dirty="0"/>
              <a:t>L</a:t>
            </a:r>
            <a:r>
              <a:rPr lang="en-US" altLang="zh-CN" sz="2800" baseline="-25000" dirty="0"/>
              <a:t>1</a:t>
            </a:r>
            <a:r>
              <a:rPr lang="zh-CN" altLang="en-US" sz="2800" dirty="0"/>
              <a:t>点为界）</a:t>
            </a:r>
            <a:endParaRPr lang="en-US" altLang="zh-CN" sz="2800" dirty="0"/>
          </a:p>
          <a:p>
            <a:pPr marL="342900" lvl="1" indent="-342900">
              <a:buSzPct val="75000"/>
              <a:buFont typeface="Monotype Sorts" pitchFamily="2" charset="2"/>
              <a:buChar char="u"/>
            </a:pPr>
            <a:endParaRPr lang="en-US" altLang="zh-CN" sz="2800" dirty="0"/>
          </a:p>
          <a:p>
            <a:pPr marL="342900" lvl="1" indent="-342900">
              <a:buSzPct val="75000"/>
              <a:buFont typeface="Monotype Sorts" pitchFamily="2" charset="2"/>
              <a:buChar char="u"/>
            </a:pPr>
            <a:r>
              <a:rPr lang="en-US" altLang="zh-CN" sz="2800" dirty="0">
                <a:solidFill>
                  <a:srgbClr val="076A07"/>
                </a:solidFill>
              </a:rPr>
              <a:t>AP</a:t>
            </a:r>
            <a:r>
              <a:rPr lang="en-US" altLang="zh-CN" sz="2800" i="1" baseline="-25000" dirty="0">
                <a:solidFill>
                  <a:srgbClr val="076A07"/>
                </a:solidFill>
              </a:rPr>
              <a:t>L</a:t>
            </a:r>
            <a:r>
              <a:rPr lang="en-US" altLang="zh-CN" sz="2800" dirty="0"/>
              <a:t> </a:t>
            </a:r>
            <a:r>
              <a:rPr lang="zh-CN" altLang="en-US" sz="2800" dirty="0"/>
              <a:t>先递增后递减（</a:t>
            </a:r>
            <a:r>
              <a:rPr lang="en-US" altLang="zh-CN" sz="2800" dirty="0"/>
              <a:t>L</a:t>
            </a:r>
            <a:r>
              <a:rPr lang="en-US" altLang="zh-CN" sz="2800" baseline="-25000" dirty="0"/>
              <a:t>2</a:t>
            </a:r>
            <a:r>
              <a:rPr lang="zh-CN" altLang="en-US" sz="2800" dirty="0"/>
              <a:t>点为界</a:t>
            </a:r>
            <a:r>
              <a:rPr lang="en-US" altLang="zh-CN" sz="2800" dirty="0"/>
              <a:t>)</a:t>
            </a:r>
          </a:p>
          <a:p>
            <a:pPr marL="342900" lvl="1" indent="-342900">
              <a:buSzPct val="75000"/>
              <a:buFont typeface="Monotype Sorts" pitchFamily="2" charset="2"/>
              <a:buChar char="u"/>
            </a:pPr>
            <a:endParaRPr lang="en-US" altLang="zh-CN" sz="2800" dirty="0"/>
          </a:p>
          <a:p>
            <a:pPr marL="342900" lvl="1" indent="-342900">
              <a:buSzPct val="75000"/>
              <a:buFont typeface="Monotype Sorts" pitchFamily="2" charset="2"/>
              <a:buChar char="u"/>
            </a:pPr>
            <a:r>
              <a:rPr lang="en-US" altLang="zh-CN" sz="2800" dirty="0">
                <a:solidFill>
                  <a:srgbClr val="0000FF"/>
                </a:solidFill>
              </a:rPr>
              <a:t>T</a:t>
            </a:r>
            <a:r>
              <a:rPr lang="en-US" altLang="zh-CN" sz="2800" dirty="0">
                <a:solidFill>
                  <a:srgbClr val="3333FF"/>
                </a:solidFill>
              </a:rPr>
              <a:t>P</a:t>
            </a:r>
            <a:r>
              <a:rPr lang="en-US" altLang="zh-CN" sz="2800" i="1" baseline="-25000" dirty="0">
                <a:solidFill>
                  <a:srgbClr val="3333FF"/>
                </a:solidFill>
              </a:rPr>
              <a:t>L</a:t>
            </a:r>
            <a:r>
              <a:rPr lang="en-US" altLang="zh-CN" sz="2800" dirty="0"/>
              <a:t> </a:t>
            </a:r>
            <a:r>
              <a:rPr lang="zh-CN" altLang="en-US" sz="2800" dirty="0"/>
              <a:t>先递增后递减（</a:t>
            </a:r>
            <a:r>
              <a:rPr lang="en-US" altLang="zh-CN" sz="2800" dirty="0"/>
              <a:t>L</a:t>
            </a:r>
            <a:r>
              <a:rPr lang="en-US" altLang="zh-CN" sz="2800" baseline="-25000" dirty="0"/>
              <a:t>3</a:t>
            </a:r>
            <a:r>
              <a:rPr lang="zh-CN" altLang="en-US" sz="2800" dirty="0"/>
              <a:t>点为界）</a:t>
            </a:r>
            <a:endParaRPr lang="en-US" altLang="zh-CN" sz="2800" dirty="0"/>
          </a:p>
          <a:p>
            <a:endParaRPr lang="en-US" sz="3200" dirty="0"/>
          </a:p>
        </p:txBody>
      </p:sp>
      <p:pic>
        <p:nvPicPr>
          <p:cNvPr id="4" name="图片 3">
            <a:extLst>
              <a:ext uri="{FF2B5EF4-FFF2-40B4-BE49-F238E27FC236}">
                <a16:creationId xmlns:a16="http://schemas.microsoft.com/office/drawing/2014/main" id="{12785004-D1EE-4900-87B1-70CB1A4928C0}"/>
              </a:ext>
            </a:extLst>
          </p:cNvPr>
          <p:cNvPicPr>
            <a:picLocks noChangeAspect="1"/>
          </p:cNvPicPr>
          <p:nvPr/>
        </p:nvPicPr>
        <p:blipFill>
          <a:blip r:embed="rId2"/>
          <a:stretch>
            <a:fillRect/>
          </a:stretch>
        </p:blipFill>
        <p:spPr>
          <a:xfrm>
            <a:off x="4012442" y="1596787"/>
            <a:ext cx="4967784" cy="4640956"/>
          </a:xfrm>
          <a:prstGeom prst="rect">
            <a:avLst/>
          </a:prstGeom>
        </p:spPr>
      </p:pic>
    </p:spTree>
    <p:extLst>
      <p:ext uri="{BB962C8B-B14F-4D97-AF65-F5344CB8AC3E}">
        <p14:creationId xmlns:p14="http://schemas.microsoft.com/office/powerpoint/2010/main" val="375637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61EC7-61E2-48CB-9BEA-6D983B4AA449}"/>
              </a:ext>
            </a:extLst>
          </p:cNvPr>
          <p:cNvSpPr>
            <a:spLocks noGrp="1"/>
          </p:cNvSpPr>
          <p:nvPr>
            <p:ph type="title"/>
          </p:nvPr>
        </p:nvSpPr>
        <p:spPr/>
        <p:txBody>
          <a:bodyPr/>
          <a:lstStyle/>
          <a:p>
            <a:r>
              <a:rPr lang="zh-CN" altLang="en-US" dirty="0"/>
              <a:t>短期：边际、平均与总产量</a:t>
            </a:r>
            <a:endParaRPr lang="en-US" dirty="0"/>
          </a:p>
        </p:txBody>
      </p:sp>
      <p:sp>
        <p:nvSpPr>
          <p:cNvPr id="3" name="内容占位符 2">
            <a:extLst>
              <a:ext uri="{FF2B5EF4-FFF2-40B4-BE49-F238E27FC236}">
                <a16:creationId xmlns:a16="http://schemas.microsoft.com/office/drawing/2014/main" id="{F858F334-9B4B-48EE-89F7-E5BC60243D63}"/>
              </a:ext>
            </a:extLst>
          </p:cNvPr>
          <p:cNvSpPr>
            <a:spLocks noGrp="1"/>
          </p:cNvSpPr>
          <p:nvPr>
            <p:ph idx="1"/>
          </p:nvPr>
        </p:nvSpPr>
        <p:spPr>
          <a:xfrm>
            <a:off x="628650" y="1825625"/>
            <a:ext cx="3489100" cy="4351338"/>
          </a:xfrm>
        </p:spPr>
        <p:txBody>
          <a:bodyPr>
            <a:normAutofit/>
          </a:bodyPr>
          <a:lstStyle/>
          <a:p>
            <a:pPr>
              <a:buSzPct val="75000"/>
            </a:pPr>
            <a:r>
              <a:rPr lang="en-US" altLang="zh-CN" sz="2400" dirty="0">
                <a:latin typeface="+mn-ea"/>
              </a:rPr>
              <a:t>MP</a:t>
            </a:r>
            <a:r>
              <a:rPr lang="en-US" altLang="zh-CN" sz="2400" i="1" baseline="-25000" dirty="0">
                <a:latin typeface="+mn-ea"/>
              </a:rPr>
              <a:t>L</a:t>
            </a:r>
            <a:r>
              <a:rPr lang="en-US" altLang="zh-CN" sz="2400" dirty="0">
                <a:latin typeface="+mn-ea"/>
              </a:rPr>
              <a:t>&gt;0</a:t>
            </a:r>
            <a:r>
              <a:rPr lang="zh-CN" altLang="en-US" sz="2400" dirty="0">
                <a:latin typeface="+mn-ea"/>
              </a:rPr>
              <a:t>，</a:t>
            </a:r>
            <a:r>
              <a:rPr lang="en-US" altLang="zh-CN" sz="2400" dirty="0">
                <a:latin typeface="+mn-ea"/>
              </a:rPr>
              <a:t>TP</a:t>
            </a:r>
            <a:r>
              <a:rPr lang="en-US" altLang="zh-CN" sz="2400" i="1" baseline="-25000" dirty="0">
                <a:latin typeface="+mn-ea"/>
              </a:rPr>
              <a:t>L</a:t>
            </a:r>
            <a:r>
              <a:rPr lang="zh-CN" altLang="en-US" sz="2400" dirty="0">
                <a:latin typeface="+mn-ea"/>
              </a:rPr>
              <a:t>上升，</a:t>
            </a:r>
            <a:endParaRPr lang="en-US" altLang="zh-CN" sz="2400" dirty="0">
              <a:latin typeface="+mn-ea"/>
            </a:endParaRPr>
          </a:p>
          <a:p>
            <a:pPr>
              <a:buSzPct val="75000"/>
            </a:pPr>
            <a:r>
              <a:rPr lang="en-US" altLang="zh-CN" sz="2400" dirty="0">
                <a:latin typeface="+mn-ea"/>
              </a:rPr>
              <a:t>MP</a:t>
            </a:r>
            <a:r>
              <a:rPr lang="en-US" altLang="zh-CN" sz="2400" i="1" baseline="-25000" dirty="0">
                <a:latin typeface="+mn-ea"/>
              </a:rPr>
              <a:t>L</a:t>
            </a:r>
            <a:r>
              <a:rPr lang="en-US" altLang="zh-CN" sz="2400" dirty="0">
                <a:latin typeface="+mn-ea"/>
              </a:rPr>
              <a:t>=0</a:t>
            </a:r>
            <a:r>
              <a:rPr lang="zh-CN" altLang="en-US" sz="2400" dirty="0">
                <a:latin typeface="+mn-ea"/>
              </a:rPr>
              <a:t>，</a:t>
            </a:r>
            <a:r>
              <a:rPr lang="en-US" altLang="zh-CN" sz="2400" dirty="0">
                <a:latin typeface="+mn-ea"/>
              </a:rPr>
              <a:t>TP</a:t>
            </a:r>
            <a:r>
              <a:rPr lang="en-US" altLang="zh-CN" sz="2400" i="1" baseline="-25000" dirty="0">
                <a:latin typeface="+mn-ea"/>
              </a:rPr>
              <a:t>L</a:t>
            </a:r>
            <a:r>
              <a:rPr lang="zh-CN" altLang="en-US" sz="2400" dirty="0">
                <a:latin typeface="+mn-ea"/>
              </a:rPr>
              <a:t>最大，</a:t>
            </a:r>
            <a:endParaRPr lang="en-US" altLang="zh-CN" sz="2400" dirty="0">
              <a:latin typeface="+mn-ea"/>
            </a:endParaRPr>
          </a:p>
          <a:p>
            <a:pPr>
              <a:buSzPct val="75000"/>
            </a:pPr>
            <a:r>
              <a:rPr lang="en-US" altLang="zh-CN" sz="2400" dirty="0">
                <a:latin typeface="+mn-ea"/>
              </a:rPr>
              <a:t>MP</a:t>
            </a:r>
            <a:r>
              <a:rPr lang="en-US" altLang="zh-CN" sz="2400" i="1" baseline="-25000" dirty="0">
                <a:latin typeface="+mn-ea"/>
              </a:rPr>
              <a:t>L</a:t>
            </a:r>
            <a:r>
              <a:rPr lang="en-US" altLang="zh-CN" sz="2400" dirty="0">
                <a:latin typeface="+mn-ea"/>
              </a:rPr>
              <a:t>&lt;0</a:t>
            </a:r>
            <a:r>
              <a:rPr lang="zh-CN" altLang="en-US" sz="2400" dirty="0">
                <a:latin typeface="+mn-ea"/>
              </a:rPr>
              <a:t>，</a:t>
            </a:r>
            <a:r>
              <a:rPr lang="en-US" altLang="zh-CN" sz="2400" dirty="0">
                <a:latin typeface="+mn-ea"/>
              </a:rPr>
              <a:t>TP</a:t>
            </a:r>
            <a:r>
              <a:rPr lang="en-US" altLang="zh-CN" sz="2400" i="1" baseline="-25000" dirty="0">
                <a:latin typeface="+mn-ea"/>
              </a:rPr>
              <a:t>L</a:t>
            </a:r>
            <a:r>
              <a:rPr lang="zh-CN" altLang="en-US" sz="2400" dirty="0">
                <a:latin typeface="+mn-ea"/>
              </a:rPr>
              <a:t>下降</a:t>
            </a:r>
            <a:r>
              <a:rPr lang="en-US" altLang="zh-CN" sz="2400" dirty="0">
                <a:latin typeface="+mn-ea"/>
              </a:rPr>
              <a:t> </a:t>
            </a:r>
            <a:r>
              <a:rPr lang="zh-CN" altLang="en-US" sz="2400" dirty="0">
                <a:latin typeface="+mn-ea"/>
              </a:rPr>
              <a:t>。</a:t>
            </a:r>
            <a:endParaRPr lang="en-US" altLang="zh-CN" sz="2400" dirty="0">
              <a:latin typeface="+mn-ea"/>
            </a:endParaRPr>
          </a:p>
          <a:p>
            <a:pPr marL="457200" lvl="1" indent="-457200">
              <a:buSzPct val="75000"/>
            </a:pPr>
            <a:endParaRPr lang="en-US" altLang="zh-CN" dirty="0">
              <a:latin typeface="+mn-ea"/>
            </a:endParaRPr>
          </a:p>
          <a:p>
            <a:pPr>
              <a:buSzPct val="75000"/>
            </a:pPr>
            <a:r>
              <a:rPr lang="en-US" altLang="zh-CN" sz="2400" dirty="0">
                <a:latin typeface="+mn-ea"/>
              </a:rPr>
              <a:t>MP</a:t>
            </a:r>
            <a:r>
              <a:rPr lang="en-US" altLang="zh-CN" sz="2400" i="1" baseline="-25000" dirty="0">
                <a:latin typeface="+mn-ea"/>
              </a:rPr>
              <a:t>L</a:t>
            </a:r>
            <a:r>
              <a:rPr lang="en-US" altLang="zh-CN" sz="2400" dirty="0">
                <a:latin typeface="+mn-ea"/>
              </a:rPr>
              <a:t>&gt;AP</a:t>
            </a:r>
            <a:r>
              <a:rPr lang="en-US" altLang="zh-CN" sz="2400" i="1" baseline="-25000" dirty="0">
                <a:latin typeface="+mn-ea"/>
              </a:rPr>
              <a:t>L</a:t>
            </a:r>
            <a:r>
              <a:rPr lang="zh-CN" altLang="en-US" sz="2400" dirty="0">
                <a:latin typeface="+mn-ea"/>
              </a:rPr>
              <a:t>，</a:t>
            </a:r>
            <a:r>
              <a:rPr lang="en-US" altLang="zh-CN" sz="2400" dirty="0">
                <a:latin typeface="+mn-ea"/>
              </a:rPr>
              <a:t>AP</a:t>
            </a:r>
            <a:r>
              <a:rPr lang="en-US" altLang="zh-CN" sz="2400" i="1" baseline="-25000" dirty="0">
                <a:latin typeface="+mn-ea"/>
              </a:rPr>
              <a:t>L</a:t>
            </a:r>
            <a:r>
              <a:rPr lang="zh-CN" altLang="en-US" sz="2400" dirty="0">
                <a:latin typeface="+mn-ea"/>
              </a:rPr>
              <a:t>上升，</a:t>
            </a:r>
            <a:endParaRPr lang="en-US" altLang="zh-CN" sz="2400" dirty="0">
              <a:latin typeface="+mn-ea"/>
            </a:endParaRPr>
          </a:p>
          <a:p>
            <a:r>
              <a:rPr lang="en-US" altLang="zh-CN" sz="2400" dirty="0">
                <a:latin typeface="+mn-ea"/>
              </a:rPr>
              <a:t>MP</a:t>
            </a:r>
            <a:r>
              <a:rPr lang="en-US" altLang="zh-CN" sz="2400" i="1" baseline="-25000" dirty="0">
                <a:latin typeface="+mn-ea"/>
              </a:rPr>
              <a:t>L</a:t>
            </a:r>
            <a:r>
              <a:rPr lang="en-US" altLang="zh-CN" sz="2400" dirty="0">
                <a:latin typeface="+mn-ea"/>
              </a:rPr>
              <a:t>=AP</a:t>
            </a:r>
            <a:r>
              <a:rPr lang="en-US" altLang="zh-CN" sz="2400" i="1" baseline="-25000" dirty="0">
                <a:latin typeface="+mn-ea"/>
              </a:rPr>
              <a:t>L</a:t>
            </a:r>
            <a:r>
              <a:rPr lang="zh-CN" altLang="en-US" sz="2400" dirty="0">
                <a:latin typeface="+mn-ea"/>
              </a:rPr>
              <a:t>，</a:t>
            </a:r>
            <a:r>
              <a:rPr lang="en-US" altLang="zh-CN" sz="2400" dirty="0">
                <a:latin typeface="+mn-ea"/>
              </a:rPr>
              <a:t>AP</a:t>
            </a:r>
            <a:r>
              <a:rPr lang="en-US" altLang="zh-CN" sz="2400" i="1" baseline="-25000" dirty="0">
                <a:latin typeface="+mn-ea"/>
              </a:rPr>
              <a:t>L</a:t>
            </a:r>
            <a:r>
              <a:rPr lang="zh-CN" altLang="en-US" sz="2400" dirty="0">
                <a:latin typeface="+mn-ea"/>
              </a:rPr>
              <a:t>最大，</a:t>
            </a:r>
            <a:endParaRPr lang="en-US" altLang="zh-CN" sz="2400" dirty="0">
              <a:latin typeface="+mn-ea"/>
            </a:endParaRPr>
          </a:p>
          <a:p>
            <a:r>
              <a:rPr lang="en-US" altLang="zh-CN" sz="2400" dirty="0">
                <a:latin typeface="+mn-ea"/>
              </a:rPr>
              <a:t>MP</a:t>
            </a:r>
            <a:r>
              <a:rPr lang="en-US" altLang="zh-CN" sz="2400" i="1" baseline="-25000" dirty="0">
                <a:latin typeface="+mn-ea"/>
              </a:rPr>
              <a:t>L</a:t>
            </a:r>
            <a:r>
              <a:rPr lang="en-US" altLang="zh-CN" sz="2400" dirty="0">
                <a:latin typeface="+mn-ea"/>
              </a:rPr>
              <a:t>&lt;AP</a:t>
            </a:r>
            <a:r>
              <a:rPr lang="en-US" altLang="zh-CN" sz="2400" i="1" baseline="-25000" dirty="0">
                <a:latin typeface="+mn-ea"/>
              </a:rPr>
              <a:t>L</a:t>
            </a:r>
            <a:r>
              <a:rPr lang="zh-CN" altLang="en-US" sz="2400" dirty="0">
                <a:latin typeface="+mn-ea"/>
              </a:rPr>
              <a:t>，</a:t>
            </a:r>
            <a:r>
              <a:rPr lang="en-US" altLang="zh-CN" sz="2400" dirty="0">
                <a:latin typeface="+mn-ea"/>
              </a:rPr>
              <a:t>AP</a:t>
            </a:r>
            <a:r>
              <a:rPr lang="en-US" altLang="zh-CN" sz="2400" i="1" baseline="-25000" dirty="0">
                <a:latin typeface="+mn-ea"/>
              </a:rPr>
              <a:t>L</a:t>
            </a:r>
            <a:r>
              <a:rPr lang="zh-CN" altLang="en-US" sz="2400" dirty="0">
                <a:latin typeface="+mn-ea"/>
              </a:rPr>
              <a:t>下降。</a:t>
            </a:r>
          </a:p>
          <a:p>
            <a:endParaRPr lang="zh-CN" altLang="en-US" sz="2400" dirty="0">
              <a:latin typeface="+mn-ea"/>
            </a:endParaRPr>
          </a:p>
          <a:p>
            <a:endParaRPr lang="zh-CN" altLang="en-US" sz="2400" dirty="0">
              <a:latin typeface="+mn-ea"/>
            </a:endParaRPr>
          </a:p>
          <a:p>
            <a:endParaRPr lang="en-US" sz="2400" dirty="0">
              <a:latin typeface="+mn-ea"/>
            </a:endParaRPr>
          </a:p>
        </p:txBody>
      </p:sp>
      <p:pic>
        <p:nvPicPr>
          <p:cNvPr id="5" name="图片 4">
            <a:extLst>
              <a:ext uri="{FF2B5EF4-FFF2-40B4-BE49-F238E27FC236}">
                <a16:creationId xmlns:a16="http://schemas.microsoft.com/office/drawing/2014/main" id="{BA6125EE-9EC3-464C-AA75-6D7D657E0D24}"/>
              </a:ext>
            </a:extLst>
          </p:cNvPr>
          <p:cNvPicPr>
            <a:picLocks noChangeAspect="1"/>
          </p:cNvPicPr>
          <p:nvPr/>
        </p:nvPicPr>
        <p:blipFill>
          <a:blip r:embed="rId2"/>
          <a:stretch>
            <a:fillRect/>
          </a:stretch>
        </p:blipFill>
        <p:spPr>
          <a:xfrm>
            <a:off x="4012442" y="1596787"/>
            <a:ext cx="4967784" cy="4640956"/>
          </a:xfrm>
          <a:prstGeom prst="rect">
            <a:avLst/>
          </a:prstGeom>
        </p:spPr>
      </p:pic>
    </p:spTree>
    <p:extLst>
      <p:ext uri="{BB962C8B-B14F-4D97-AF65-F5344CB8AC3E}">
        <p14:creationId xmlns:p14="http://schemas.microsoft.com/office/powerpoint/2010/main" val="138147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E63BD-588B-4946-9CF5-A17A8CE922E8}"/>
              </a:ext>
            </a:extLst>
          </p:cNvPr>
          <p:cNvSpPr>
            <a:spLocks noGrp="1"/>
          </p:cNvSpPr>
          <p:nvPr>
            <p:ph type="title"/>
          </p:nvPr>
        </p:nvSpPr>
        <p:spPr/>
        <p:txBody>
          <a:bodyPr/>
          <a:lstStyle/>
          <a:p>
            <a:r>
              <a:rPr lang="zh-CN" altLang="en-US" dirty="0"/>
              <a:t>生产的三个阶段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62AECE-C5AB-41B4-AFDF-AAE9269709F9}"/>
                  </a:ext>
                </a:extLst>
              </p:cNvPr>
              <p:cNvSpPr>
                <a:spLocks noGrp="1"/>
              </p:cNvSpPr>
              <p:nvPr>
                <p:ph idx="1"/>
              </p:nvPr>
            </p:nvSpPr>
            <p:spPr/>
            <p:txBody>
              <a:bodyPr>
                <a:normAutofit fontScale="85000" lnSpcReduction="10000"/>
              </a:bodyPr>
              <a:lstStyle/>
              <a:p>
                <a:r>
                  <a:rPr lang="zh-CN" altLang="zh-CN" dirty="0"/>
                  <a:t>第一阶段：平均产量递增阶段，从原点到</a:t>
                </a:r>
                <a:r>
                  <a:rPr lang="en-US" altLang="zh-CN" dirty="0"/>
                  <a:t>MP</a:t>
                </a:r>
                <a:r>
                  <a:rPr lang="zh-CN" altLang="zh-CN" dirty="0"/>
                  <a:t>和</a:t>
                </a:r>
                <a:r>
                  <a:rPr lang="en-US" altLang="zh-CN" dirty="0"/>
                  <a:t>AP</a:t>
                </a:r>
                <a:r>
                  <a:rPr lang="zh-CN" altLang="zh-CN" dirty="0"/>
                  <a:t>交点的阶段。</a:t>
                </a:r>
                <a:r>
                  <a:rPr lang="zh-CN" altLang="en-US" dirty="0"/>
                  <a:t>（</a:t>
                </a:r>
                <a:r>
                  <a:rPr lang="en-US" altLang="zh-CN" dirty="0"/>
                  <a:t>O</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2</m:t>
                        </m:r>
                      </m:sub>
                    </m:sSub>
                  </m:oMath>
                </a14:m>
                <a:r>
                  <a:rPr lang="zh-CN" altLang="en-US" dirty="0"/>
                  <a:t>）</a:t>
                </a:r>
                <a:endParaRPr lang="en-US" altLang="zh-CN" dirty="0"/>
              </a:p>
              <a:p>
                <a:pPr lvl="1"/>
                <a:r>
                  <a:rPr lang="zh-CN" altLang="zh-CN" dirty="0"/>
                  <a:t>厂商决策选择：厂商增加劳动投入量，平均产量上升。生产要素的不合理投入区</a:t>
                </a:r>
              </a:p>
              <a:p>
                <a:r>
                  <a:rPr lang="zh-CN" altLang="zh-CN" dirty="0"/>
                  <a:t>第三阶段：边际产量为负，从</a:t>
                </a:r>
                <a:r>
                  <a:rPr lang="en-US" altLang="zh-CN" dirty="0"/>
                  <a:t>MP</a:t>
                </a:r>
                <a:r>
                  <a:rPr lang="zh-CN" altLang="zh-CN" dirty="0"/>
                  <a:t>与横轴交点往后的阶段。</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3</m:t>
                        </m:r>
                      </m:sub>
                    </m:sSub>
                  </m:oMath>
                </a14:m>
                <a:r>
                  <a:rPr lang="en-US" altLang="zh-CN" dirty="0"/>
                  <a:t>+</a:t>
                </a:r>
                <a:r>
                  <a:rPr lang="zh-CN" altLang="en-US" dirty="0"/>
                  <a:t>）</a:t>
                </a:r>
                <a:endParaRPr lang="en-US" altLang="zh-CN" dirty="0"/>
              </a:p>
              <a:p>
                <a:pPr lvl="1"/>
                <a:r>
                  <a:rPr lang="zh-CN" altLang="zh-CN" dirty="0"/>
                  <a:t>厂商决策选择：厂商不会增加劳动投入，因为边际产量为负，增加投入不增加总产量，反而会使得总产量下降。不合理投入区</a:t>
                </a:r>
              </a:p>
              <a:p>
                <a:r>
                  <a:rPr lang="zh-CN" altLang="zh-CN" dirty="0"/>
                  <a:t>第二阶段：平均产量递减阶段，但边际产量仍然大于</a:t>
                </a:r>
                <a:r>
                  <a:rPr lang="en-US" altLang="zh-CN" dirty="0"/>
                  <a:t>0</a:t>
                </a:r>
                <a:r>
                  <a:rPr lang="zh-CN" altLang="zh-CN" dirty="0"/>
                  <a:t>，从</a:t>
                </a:r>
                <a:r>
                  <a:rPr lang="en-US" altLang="zh-CN" dirty="0"/>
                  <a:t>MP</a:t>
                </a:r>
                <a:r>
                  <a:rPr lang="zh-CN" altLang="zh-CN" dirty="0"/>
                  <a:t>和</a:t>
                </a:r>
                <a:r>
                  <a:rPr lang="en-US" altLang="zh-CN" dirty="0"/>
                  <a:t>AP</a:t>
                </a:r>
                <a:r>
                  <a:rPr lang="zh-CN" altLang="zh-CN" dirty="0"/>
                  <a:t>交点到</a:t>
                </a:r>
                <a:r>
                  <a:rPr lang="en-US" altLang="zh-CN" dirty="0"/>
                  <a:t>MP</a:t>
                </a:r>
                <a:r>
                  <a:rPr lang="zh-CN" altLang="zh-CN" dirty="0"/>
                  <a:t>和横轴交点之间的阶段。</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3</m:t>
                        </m:r>
                      </m:sub>
                    </m:sSub>
                  </m:oMath>
                </a14:m>
                <a:r>
                  <a:rPr lang="zh-CN" altLang="en-US" dirty="0"/>
                  <a:t>）</a:t>
                </a:r>
                <a:endParaRPr lang="en-US" altLang="zh-CN" dirty="0"/>
              </a:p>
              <a:p>
                <a:pPr lvl="1"/>
                <a:r>
                  <a:rPr lang="zh-CN" altLang="zh-CN" dirty="0"/>
                  <a:t>厂商决策选择</a:t>
                </a:r>
                <a:r>
                  <a:rPr lang="zh-CN" altLang="zh-CN"/>
                  <a:t>：厂商投入</a:t>
                </a:r>
                <a:r>
                  <a:rPr lang="zh-CN" altLang="zh-CN" dirty="0"/>
                  <a:t>劳动力，虽然平均产量和边际产量都在下降，但总产量在增加，总收益在增加。合理投入区， 但最优投入量仍未知</a:t>
                </a:r>
              </a:p>
              <a:p>
                <a:endParaRPr lang="zh-CN" altLang="en-US" dirty="0"/>
              </a:p>
            </p:txBody>
          </p:sp>
        </mc:Choice>
        <mc:Fallback xmlns="">
          <p:sp>
            <p:nvSpPr>
              <p:cNvPr id="3" name="内容占位符 2">
                <a:extLst>
                  <a:ext uri="{FF2B5EF4-FFF2-40B4-BE49-F238E27FC236}">
                    <a16:creationId xmlns:a16="http://schemas.microsoft.com/office/drawing/2014/main" id="{9D62AECE-C5AB-41B4-AFDF-AAE9269709F9}"/>
                  </a:ext>
                </a:extLst>
              </p:cNvPr>
              <p:cNvSpPr>
                <a:spLocks noGrp="1" noRot="1" noChangeAspect="1" noMove="1" noResize="1" noEditPoints="1" noAdjustHandles="1" noChangeArrowheads="1" noChangeShapeType="1" noTextEdit="1"/>
              </p:cNvSpPr>
              <p:nvPr>
                <p:ph idx="1"/>
              </p:nvPr>
            </p:nvSpPr>
            <p:spPr>
              <a:blipFill>
                <a:blip r:embed="rId2"/>
                <a:stretch>
                  <a:fillRect l="-1005" t="-2661" r="-4482" b="-140"/>
                </a:stretch>
              </a:blipFill>
            </p:spPr>
            <p:txBody>
              <a:bodyPr/>
              <a:lstStyle/>
              <a:p>
                <a:r>
                  <a:rPr lang="en-US">
                    <a:noFill/>
                  </a:rPr>
                  <a:t> </a:t>
                </a:r>
              </a:p>
            </p:txBody>
          </p:sp>
        </mc:Fallback>
      </mc:AlternateContent>
    </p:spTree>
    <p:extLst>
      <p:ext uri="{BB962C8B-B14F-4D97-AF65-F5344CB8AC3E}">
        <p14:creationId xmlns:p14="http://schemas.microsoft.com/office/powerpoint/2010/main" val="360083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FB323-953E-4508-9A05-5C6E94ADABBE}"/>
              </a:ext>
            </a:extLst>
          </p:cNvPr>
          <p:cNvSpPr>
            <a:spLocks noGrp="1"/>
          </p:cNvSpPr>
          <p:nvPr>
            <p:ph type="title"/>
          </p:nvPr>
        </p:nvSpPr>
        <p:spPr/>
        <p:txBody>
          <a:bodyPr/>
          <a:lstStyle/>
          <a:p>
            <a:r>
              <a:rPr lang="zh-CN" altLang="en-US" dirty="0"/>
              <a:t>生产者</a:t>
            </a:r>
            <a:endParaRPr lang="en-US" dirty="0"/>
          </a:p>
        </p:txBody>
      </p:sp>
      <p:sp>
        <p:nvSpPr>
          <p:cNvPr id="3" name="内容占位符 2">
            <a:extLst>
              <a:ext uri="{FF2B5EF4-FFF2-40B4-BE49-F238E27FC236}">
                <a16:creationId xmlns:a16="http://schemas.microsoft.com/office/drawing/2014/main" id="{FC2E7DB7-DFAA-4E0B-B0AC-C620E383E749}"/>
              </a:ext>
            </a:extLst>
          </p:cNvPr>
          <p:cNvSpPr>
            <a:spLocks noGrp="1"/>
          </p:cNvSpPr>
          <p:nvPr>
            <p:ph idx="1"/>
          </p:nvPr>
        </p:nvSpPr>
        <p:spPr/>
        <p:txBody>
          <a:bodyPr>
            <a:normAutofit/>
          </a:bodyPr>
          <a:lstStyle/>
          <a:p>
            <a:r>
              <a:rPr lang="zh-CN" altLang="en-US" sz="3200" dirty="0"/>
              <a:t>生产者</a:t>
            </a:r>
            <a:r>
              <a:rPr lang="zh-CN" altLang="en-US" sz="3200" dirty="0">
                <a:latin typeface="+mn-ea"/>
              </a:rPr>
              <a:t>由一系列称为企业（或厂商）的生产单位组成</a:t>
            </a:r>
            <a:endParaRPr lang="en-US" altLang="zh-CN" sz="3200" dirty="0">
              <a:latin typeface="+mn-ea"/>
            </a:endParaRPr>
          </a:p>
          <a:p>
            <a:pPr lvl="1"/>
            <a:r>
              <a:rPr lang="zh-CN" altLang="en-US" sz="2800" dirty="0">
                <a:latin typeface="+mn-ea"/>
              </a:rPr>
              <a:t>农场、工厂、学校</a:t>
            </a:r>
            <a:endParaRPr lang="en-US" altLang="zh-CN" sz="2800" dirty="0">
              <a:latin typeface="+mn-ea"/>
            </a:endParaRPr>
          </a:p>
          <a:p>
            <a:pPr lvl="1"/>
            <a:r>
              <a:rPr lang="zh-CN" altLang="en-US" sz="2800" dirty="0">
                <a:latin typeface="+mn-ea"/>
              </a:rPr>
              <a:t>银行、律所、咨询公司</a:t>
            </a:r>
            <a:endParaRPr lang="en-US" altLang="zh-CN" sz="2800" dirty="0">
              <a:latin typeface="+mn-ea"/>
            </a:endParaRPr>
          </a:p>
          <a:p>
            <a:pPr lvl="1"/>
            <a:r>
              <a:rPr lang="zh-CN" altLang="en-US" sz="2800" dirty="0">
                <a:latin typeface="+mn-ea"/>
              </a:rPr>
              <a:t>家庭、个人</a:t>
            </a:r>
            <a:endParaRPr lang="en-US" altLang="zh-CN" sz="2800" dirty="0">
              <a:latin typeface="+mn-ea"/>
            </a:endParaRPr>
          </a:p>
          <a:p>
            <a:endParaRPr lang="en-US" sz="3200" dirty="0">
              <a:latin typeface="+mn-ea"/>
            </a:endParaRPr>
          </a:p>
        </p:txBody>
      </p:sp>
    </p:spTree>
    <p:extLst>
      <p:ext uri="{BB962C8B-B14F-4D97-AF65-F5344CB8AC3E}">
        <p14:creationId xmlns:p14="http://schemas.microsoft.com/office/powerpoint/2010/main" val="310273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C0A8F-DCE2-4470-9300-6483559306B3}"/>
              </a:ext>
            </a:extLst>
          </p:cNvPr>
          <p:cNvSpPr>
            <a:spLocks noGrp="1"/>
          </p:cNvSpPr>
          <p:nvPr>
            <p:ph type="title"/>
          </p:nvPr>
        </p:nvSpPr>
        <p:spPr/>
        <p:txBody>
          <a:bodyPr/>
          <a:lstStyle/>
          <a:p>
            <a:r>
              <a:rPr lang="zh-CN" altLang="en-US" dirty="0"/>
              <a:t>生产要素的产出弹性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24004B-2A81-4F4D-B957-055BEF0CA0BA}"/>
                  </a:ext>
                </a:extLst>
              </p:cNvPr>
              <p:cNvSpPr>
                <a:spLocks noGrp="1"/>
              </p:cNvSpPr>
              <p:nvPr>
                <p:ph idx="1"/>
              </p:nvPr>
            </p:nvSpPr>
            <p:spPr/>
            <p:txBody>
              <a:bodyPr>
                <a:normAutofit fontScale="92500" lnSpcReduction="10000"/>
              </a:bodyPr>
              <a:lstStyle/>
              <a:p>
                <a:r>
                  <a:rPr lang="zh-CN" altLang="en-US" noProof="1"/>
                  <a:t>生产要素的产出弹性：产量变化的百分比与引起产量变化的可变生产要素投入量变化的百分比之比。</a:t>
                </a:r>
              </a:p>
              <a:p>
                <a:r>
                  <a:rPr lang="zh-CN" altLang="en-US" noProof="1"/>
                  <a:t>劳动的产出弹性</a:t>
                </a:r>
                <a:endParaRPr lang="en-US" altLang="zh-CN" noProof="1"/>
              </a:p>
              <a:p>
                <a:pPr marL="0" indent="0">
                  <a:buNone/>
                </a:pPr>
                <a14:m>
                  <m:oMathPara xmlns:m="http://schemas.openxmlformats.org/officeDocument/2006/math">
                    <m:oMathParaPr>
                      <m:jc m:val="center"/>
                    </m:oMathParaPr>
                    <m:oMath xmlns:m="http://schemas.openxmlformats.org/officeDocument/2006/math">
                      <m:sSub>
                        <m:sSubPr>
                          <m:ctrlPr>
                            <a:rPr lang="en-US" altLang="zh-CN" i="1" noProof="1" smtClean="0">
                              <a:latin typeface="Cambria Math" panose="02040503050406030204" pitchFamily="18" charset="0"/>
                            </a:rPr>
                          </m:ctrlPr>
                        </m:sSubPr>
                        <m:e>
                          <m:r>
                            <a:rPr lang="en-US" altLang="zh-CN" b="0" i="1" noProof="1" smtClean="0">
                              <a:latin typeface="Cambria Math" panose="02040503050406030204" pitchFamily="18" charset="0"/>
                            </a:rPr>
                            <m:t>𝐸</m:t>
                          </m:r>
                        </m:e>
                        <m:sub>
                          <m:r>
                            <a:rPr lang="en-US" altLang="zh-CN" b="0" i="1" noProof="1" smtClean="0">
                              <a:latin typeface="Cambria Math" panose="02040503050406030204" pitchFamily="18" charset="0"/>
                            </a:rPr>
                            <m:t>𝐿</m:t>
                          </m:r>
                        </m:sub>
                      </m:sSub>
                      <m:r>
                        <a:rPr lang="en-US" altLang="zh-CN" b="0" i="1" noProof="1" smtClean="0">
                          <a:latin typeface="Cambria Math" panose="02040503050406030204" pitchFamily="18" charset="0"/>
                        </a:rPr>
                        <m:t>=</m:t>
                      </m:r>
                      <m:f>
                        <m:fPr>
                          <m:ctrlPr>
                            <a:rPr lang="en-US" altLang="zh-CN" b="0" i="1" noProof="1" smtClean="0">
                              <a:latin typeface="Cambria Math" panose="02040503050406030204" pitchFamily="18" charset="0"/>
                            </a:rPr>
                          </m:ctrlPr>
                        </m:fPr>
                        <m:num>
                          <m:r>
                            <a:rPr lang="en-US" altLang="zh-CN" b="0" i="1" noProof="1" smtClean="0">
                              <a:latin typeface="Cambria Math" panose="02040503050406030204" pitchFamily="18" charset="0"/>
                            </a:rPr>
                            <m:t>𝑑𝑄</m:t>
                          </m:r>
                          <m:r>
                            <a:rPr lang="en-US" altLang="zh-CN" b="0" i="1" noProof="1" smtClean="0">
                              <a:latin typeface="Cambria Math" panose="02040503050406030204" pitchFamily="18" charset="0"/>
                            </a:rPr>
                            <m:t>/</m:t>
                          </m:r>
                          <m:r>
                            <a:rPr lang="en-US" altLang="zh-CN" b="0" i="1" noProof="1" smtClean="0">
                              <a:latin typeface="Cambria Math" panose="02040503050406030204" pitchFamily="18" charset="0"/>
                            </a:rPr>
                            <m:t>𝑄</m:t>
                          </m:r>
                        </m:num>
                        <m:den>
                          <m:r>
                            <a:rPr lang="en-US" altLang="zh-CN" b="0" i="1" noProof="1" smtClean="0">
                              <a:latin typeface="Cambria Math" panose="02040503050406030204" pitchFamily="18" charset="0"/>
                            </a:rPr>
                            <m:t>𝑑𝐿</m:t>
                          </m:r>
                          <m:r>
                            <a:rPr lang="en-US" altLang="zh-CN" b="0" i="1" noProof="1" smtClean="0">
                              <a:latin typeface="Cambria Math" panose="02040503050406030204" pitchFamily="18" charset="0"/>
                            </a:rPr>
                            <m:t>/</m:t>
                          </m:r>
                          <m:r>
                            <a:rPr lang="en-US" altLang="zh-CN" b="0" i="1" noProof="1" smtClean="0">
                              <a:latin typeface="Cambria Math" panose="02040503050406030204" pitchFamily="18" charset="0"/>
                            </a:rPr>
                            <m:t>𝐿</m:t>
                          </m:r>
                        </m:den>
                      </m:f>
                    </m:oMath>
                  </m:oMathPara>
                </a14:m>
                <a:endParaRPr lang="en-US" altLang="zh-CN" dirty="0"/>
              </a:p>
              <a:p>
                <a:r>
                  <a:rPr lang="zh-CN" altLang="en-US" noProof="1"/>
                  <a:t>资本的产出弹性</a:t>
                </a:r>
                <a:endParaRPr lang="en-US" altLang="zh-CN" noProof="1"/>
              </a:p>
              <a:p>
                <a:pPr marL="0" indent="0">
                  <a:buNone/>
                </a:pPr>
                <a14:m>
                  <m:oMathPara xmlns:m="http://schemas.openxmlformats.org/officeDocument/2006/math">
                    <m:oMathParaPr>
                      <m:jc m:val="center"/>
                    </m:oMathParaPr>
                    <m:oMath xmlns:m="http://schemas.openxmlformats.org/officeDocument/2006/math">
                      <m:sSub>
                        <m:sSubPr>
                          <m:ctrlPr>
                            <a:rPr lang="en-US" altLang="zh-CN" i="1" noProof="1">
                              <a:latin typeface="Cambria Math" panose="02040503050406030204" pitchFamily="18" charset="0"/>
                            </a:rPr>
                          </m:ctrlPr>
                        </m:sSubPr>
                        <m:e>
                          <m:r>
                            <a:rPr lang="en-US" altLang="zh-CN" i="1" noProof="1">
                              <a:latin typeface="Cambria Math" panose="02040503050406030204" pitchFamily="18" charset="0"/>
                            </a:rPr>
                            <m:t>𝐸</m:t>
                          </m:r>
                        </m:e>
                        <m:sub>
                          <m:r>
                            <a:rPr lang="en-US" altLang="zh-CN" b="0" i="1" noProof="1" smtClean="0">
                              <a:latin typeface="Cambria Math" panose="02040503050406030204" pitchFamily="18" charset="0"/>
                            </a:rPr>
                            <m:t>𝐾</m:t>
                          </m:r>
                        </m:sub>
                      </m:sSub>
                      <m:r>
                        <a:rPr lang="en-US" altLang="zh-CN" i="1" noProof="1">
                          <a:latin typeface="Cambria Math" panose="02040503050406030204" pitchFamily="18" charset="0"/>
                        </a:rPr>
                        <m:t>=</m:t>
                      </m:r>
                      <m:f>
                        <m:fPr>
                          <m:ctrlPr>
                            <a:rPr lang="en-US" altLang="zh-CN" i="1" noProof="1">
                              <a:latin typeface="Cambria Math" panose="02040503050406030204" pitchFamily="18" charset="0"/>
                            </a:rPr>
                          </m:ctrlPr>
                        </m:fPr>
                        <m:num>
                          <m:r>
                            <a:rPr lang="en-US" altLang="zh-CN" i="1" noProof="1">
                              <a:latin typeface="Cambria Math" panose="02040503050406030204" pitchFamily="18" charset="0"/>
                            </a:rPr>
                            <m:t>𝑑𝑄</m:t>
                          </m:r>
                          <m:r>
                            <a:rPr lang="en-US" altLang="zh-CN" i="1" noProof="1">
                              <a:latin typeface="Cambria Math" panose="02040503050406030204" pitchFamily="18" charset="0"/>
                            </a:rPr>
                            <m:t>/</m:t>
                          </m:r>
                          <m:r>
                            <a:rPr lang="en-US" altLang="zh-CN" i="1" noProof="1">
                              <a:latin typeface="Cambria Math" panose="02040503050406030204" pitchFamily="18" charset="0"/>
                            </a:rPr>
                            <m:t>𝑄</m:t>
                          </m:r>
                        </m:num>
                        <m:den>
                          <m:r>
                            <a:rPr lang="en-US" altLang="zh-CN" i="1" noProof="1">
                              <a:latin typeface="Cambria Math" panose="02040503050406030204" pitchFamily="18" charset="0"/>
                            </a:rPr>
                            <m:t>𝑑</m:t>
                          </m:r>
                          <m:r>
                            <a:rPr lang="en-US" altLang="zh-CN" b="0" i="1" noProof="1" smtClean="0">
                              <a:latin typeface="Cambria Math" panose="02040503050406030204" pitchFamily="18" charset="0"/>
                            </a:rPr>
                            <m:t>𝐾</m:t>
                          </m:r>
                          <m:r>
                            <a:rPr lang="en-US" altLang="zh-CN" i="1" noProof="1">
                              <a:latin typeface="Cambria Math" panose="02040503050406030204" pitchFamily="18" charset="0"/>
                            </a:rPr>
                            <m:t>/</m:t>
                          </m:r>
                          <m:r>
                            <a:rPr lang="en-US" altLang="zh-CN" b="0" i="1" noProof="1" smtClean="0">
                              <a:latin typeface="Cambria Math" panose="02040503050406030204" pitchFamily="18" charset="0"/>
                            </a:rPr>
                            <m:t>𝐾</m:t>
                          </m:r>
                        </m:den>
                      </m:f>
                    </m:oMath>
                  </m:oMathPara>
                </a14:m>
                <a:endParaRPr lang="zh-CN" altLang="en-US" dirty="0"/>
              </a:p>
              <a:p>
                <a:r>
                  <a:rPr lang="zh-CN" altLang="en-US" noProof="1"/>
                  <a:t>产出弹性也等于边际产量除以平均产量。</a:t>
                </a:r>
                <a:endParaRPr lang="en-US" altLang="zh-CN" dirty="0">
                  <a:latin typeface="+mn-ea"/>
                </a:endParaRPr>
              </a:p>
              <a:p>
                <a:r>
                  <a:rPr lang="zh-CN" altLang="en-US" dirty="0">
                    <a:latin typeface="+mn-ea"/>
                  </a:rPr>
                  <a:t>柯布</a:t>
                </a:r>
                <a:r>
                  <a:rPr lang="en-US" altLang="zh-CN" dirty="0">
                    <a:latin typeface="+mn-ea"/>
                  </a:rPr>
                  <a:t>-</a:t>
                </a:r>
                <a:r>
                  <a:rPr lang="zh-CN" altLang="en-US" dirty="0">
                    <a:latin typeface="+mn-ea"/>
                  </a:rPr>
                  <a:t>道格拉斯生产函数：</a:t>
                </a:r>
                <a:r>
                  <a:rPr lang="en-US" altLang="zh-CN" dirty="0">
                    <a:latin typeface="+mn-ea"/>
                  </a:rPr>
                  <a:t> f(L, K) =  L</a:t>
                </a:r>
                <a:r>
                  <a:rPr lang="en-US" altLang="zh-CN" baseline="30000" dirty="0">
                    <a:latin typeface="+mn-ea"/>
                  </a:rPr>
                  <a:t>a</a:t>
                </a:r>
                <a:r>
                  <a:rPr lang="en-US" altLang="zh-CN" dirty="0">
                    <a:latin typeface="+mn-ea"/>
                  </a:rPr>
                  <a:t> </a:t>
                </a:r>
                <a:r>
                  <a:rPr lang="en-US" altLang="zh-CN" dirty="0" err="1">
                    <a:latin typeface="+mn-ea"/>
                  </a:rPr>
                  <a:t>K</a:t>
                </a:r>
                <a:r>
                  <a:rPr lang="en-US" altLang="zh-CN" baseline="30000" dirty="0" err="1">
                    <a:latin typeface="+mn-ea"/>
                  </a:rPr>
                  <a:t>b</a:t>
                </a:r>
                <a:endParaRPr lang="en-US" altLang="zh-CN" baseline="30000" dirty="0">
                  <a:latin typeface="+mn-ea"/>
                </a:endParaRPr>
              </a:p>
              <a:p>
                <a:pPr lvl="1"/>
                <a14:m>
                  <m:oMath xmlns:m="http://schemas.openxmlformats.org/officeDocument/2006/math">
                    <m:sSub>
                      <m:sSubPr>
                        <m:ctrlPr>
                          <a:rPr lang="en-US" altLang="zh-CN" i="1" noProof="1">
                            <a:latin typeface="Cambria Math" panose="02040503050406030204" pitchFamily="18" charset="0"/>
                          </a:rPr>
                        </m:ctrlPr>
                      </m:sSubPr>
                      <m:e>
                        <m:r>
                          <a:rPr lang="en-US" altLang="zh-CN" i="1" noProof="1">
                            <a:latin typeface="Cambria Math" panose="02040503050406030204" pitchFamily="18" charset="0"/>
                          </a:rPr>
                          <m:t>𝐸</m:t>
                        </m:r>
                      </m:e>
                      <m:sub>
                        <m:r>
                          <a:rPr lang="en-US" altLang="zh-CN" i="1" noProof="1">
                            <a:latin typeface="Cambria Math" panose="02040503050406030204" pitchFamily="18" charset="0"/>
                          </a:rPr>
                          <m:t>𝐿</m:t>
                        </m:r>
                      </m:sub>
                    </m:sSub>
                  </m:oMath>
                </a14:m>
                <a:r>
                  <a:rPr lang="en-US" altLang="zh-CN" dirty="0"/>
                  <a:t>=a,</a:t>
                </a:r>
                <a:r>
                  <a:rPr lang="en-US" altLang="zh-CN" noProof="1"/>
                  <a:t> </a:t>
                </a:r>
                <a14:m>
                  <m:oMath xmlns:m="http://schemas.openxmlformats.org/officeDocument/2006/math">
                    <m:sSub>
                      <m:sSubPr>
                        <m:ctrlPr>
                          <a:rPr lang="en-US" altLang="zh-CN" i="1" noProof="1">
                            <a:latin typeface="Cambria Math" panose="02040503050406030204" pitchFamily="18" charset="0"/>
                          </a:rPr>
                        </m:ctrlPr>
                      </m:sSubPr>
                      <m:e>
                        <m:r>
                          <a:rPr lang="en-US" altLang="zh-CN" i="1" noProof="1">
                            <a:latin typeface="Cambria Math" panose="02040503050406030204" pitchFamily="18" charset="0"/>
                          </a:rPr>
                          <m:t>𝐸</m:t>
                        </m:r>
                      </m:e>
                      <m:sub>
                        <m:r>
                          <a:rPr lang="en-US" altLang="zh-CN" i="1" noProof="1">
                            <a:latin typeface="Cambria Math" panose="02040503050406030204" pitchFamily="18" charset="0"/>
                          </a:rPr>
                          <m:t>𝐾</m:t>
                        </m:r>
                      </m:sub>
                    </m:sSub>
                  </m:oMath>
                </a14:m>
                <a:r>
                  <a:rPr lang="en-US" altLang="zh-CN" dirty="0"/>
                  <a:t>=b</a:t>
                </a:r>
                <a:endParaRPr lang="zh-CN" altLang="en-US" dirty="0"/>
              </a:p>
            </p:txBody>
          </p:sp>
        </mc:Choice>
        <mc:Fallback xmlns="">
          <p:sp>
            <p:nvSpPr>
              <p:cNvPr id="3" name="内容占位符 2">
                <a:extLst>
                  <a:ext uri="{FF2B5EF4-FFF2-40B4-BE49-F238E27FC236}">
                    <a16:creationId xmlns:a16="http://schemas.microsoft.com/office/drawing/2014/main" id="{C724004B-2A81-4F4D-B957-055BEF0CA0BA}"/>
                  </a:ext>
                </a:extLst>
              </p:cNvPr>
              <p:cNvSpPr>
                <a:spLocks noGrp="1" noRot="1" noChangeAspect="1" noMove="1" noResize="1" noEditPoints="1" noAdjustHandles="1" noChangeArrowheads="1" noChangeShapeType="1" noTextEdit="1"/>
              </p:cNvSpPr>
              <p:nvPr>
                <p:ph idx="1"/>
              </p:nvPr>
            </p:nvSpPr>
            <p:spPr>
              <a:blipFill>
                <a:blip r:embed="rId2"/>
                <a:stretch>
                  <a:fillRect l="-1159" t="-2801"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199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76D8B-9D66-4E28-B351-EB8BBC17A837}"/>
              </a:ext>
            </a:extLst>
          </p:cNvPr>
          <p:cNvSpPr>
            <a:spLocks noGrp="1"/>
          </p:cNvSpPr>
          <p:nvPr>
            <p:ph type="title"/>
          </p:nvPr>
        </p:nvSpPr>
        <p:spPr/>
        <p:txBody>
          <a:bodyPr/>
          <a:lstStyle/>
          <a:p>
            <a:r>
              <a:rPr lang="zh-CN" altLang="en-US" dirty="0"/>
              <a:t>长期生产函数 </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110293-857C-41FB-9FE7-EA229AFD28D6}"/>
                  </a:ext>
                </a:extLst>
              </p:cNvPr>
              <p:cNvSpPr>
                <a:spLocks noGrp="1"/>
              </p:cNvSpPr>
              <p:nvPr>
                <p:ph idx="1"/>
              </p:nvPr>
            </p:nvSpPr>
            <p:spPr/>
            <p:txBody>
              <a:bodyPr>
                <a:noAutofit/>
              </a:bodyPr>
              <a:lstStyle/>
              <a:p>
                <a:r>
                  <a:rPr lang="zh-CN" altLang="zh-CN" sz="2400" dirty="0">
                    <a:latin typeface="+mn-ea"/>
                  </a:rPr>
                  <a:t>长期生产分析：各种要素可变下分析生产要素对产量的影响。</a:t>
                </a:r>
                <a:endParaRPr lang="en-US" altLang="zh-CN" sz="2400" dirty="0">
                  <a:latin typeface="+mn-ea"/>
                </a:endParaRPr>
              </a:p>
              <a:p>
                <a:pPr lvl="1"/>
                <a:r>
                  <a:rPr lang="zh-CN" altLang="en-US" dirty="0">
                    <a:latin typeface="+mn-ea"/>
                  </a:rPr>
                  <a:t>什么是劳动和资本的最优组合？</a:t>
                </a:r>
                <a:endParaRPr lang="en-US" altLang="zh-CN" dirty="0">
                  <a:latin typeface="+mn-ea"/>
                </a:endParaRPr>
              </a:p>
              <a:p>
                <a:pPr lvl="1"/>
                <a:r>
                  <a:rPr lang="zh-CN" altLang="en-US" dirty="0">
                    <a:latin typeface="+mn-ea"/>
                  </a:rPr>
                  <a:t>劳动和资本同时同比例变化，产出如何变化？</a:t>
                </a:r>
                <a:endParaRPr lang="en-US" altLang="zh-CN" dirty="0">
                  <a:latin typeface="+mn-ea"/>
                </a:endParaRPr>
              </a:p>
              <a:p>
                <a:r>
                  <a:rPr lang="zh-CN" altLang="zh-CN" sz="2400" dirty="0">
                    <a:latin typeface="+mn-ea"/>
                  </a:rPr>
                  <a:t>最优要素组合：产量既定成本最小的组合，成本既定产量最大的组合。</a:t>
                </a:r>
                <a:endParaRPr lang="en-US" altLang="zh-CN" sz="2400" dirty="0">
                  <a:latin typeface="+mn-ea"/>
                </a:endParaRPr>
              </a:p>
              <a:p>
                <a:r>
                  <a:rPr lang="zh-CN" altLang="en-US" sz="2400" dirty="0">
                    <a:latin typeface="+mn-ea"/>
                  </a:rPr>
                  <a:t>等产量线是指 技术水平不变的条件下，由生产相同产量所需要的生产要素的不同数量组合所描绘的一条曲线</a:t>
                </a:r>
                <a:endParaRPr lang="en-US" altLang="zh-CN" sz="2400" dirty="0">
                  <a:latin typeface="+mn-ea"/>
                </a:endParaRPr>
              </a:p>
              <a:p>
                <a:r>
                  <a:rPr lang="zh-CN" altLang="en-US" sz="2400" dirty="0">
                    <a:latin typeface="+mn-ea"/>
                  </a:rPr>
                  <a:t>例如</a:t>
                </a:r>
                <a:endParaRPr lang="en-US" altLang="zh-CN" sz="2400" dirty="0">
                  <a:solidFill>
                    <a:schemeClr val="tx1"/>
                  </a:solidFill>
                  <a:latin typeface="+mn-ea"/>
                </a:endParaRPr>
              </a:p>
              <a:p>
                <a:pPr marL="0" indent="0" algn="ctr">
                  <a:buNone/>
                </a:pPr>
                <a:r>
                  <a:rPr lang="en-US" altLang="zh-CN" sz="2400" dirty="0">
                    <a:solidFill>
                      <a:schemeClr val="tx1"/>
                    </a:solidFill>
                    <a:latin typeface="+mn-ea"/>
                  </a:rPr>
                  <a:t>L</a:t>
                </a:r>
                <a:r>
                  <a:rPr lang="en-US" altLang="zh-CN" sz="2400" baseline="30000" dirty="0">
                    <a:solidFill>
                      <a:schemeClr val="tx1"/>
                    </a:solidFill>
                    <a:latin typeface="+mn-ea"/>
                  </a:rPr>
                  <a:t>1/3</a:t>
                </a:r>
                <a:r>
                  <a:rPr lang="en-US" altLang="zh-CN" sz="2400" dirty="0">
                    <a:solidFill>
                      <a:schemeClr val="tx1"/>
                    </a:solidFill>
                    <a:latin typeface="+mn-ea"/>
                  </a:rPr>
                  <a:t> K</a:t>
                </a:r>
                <a:r>
                  <a:rPr lang="en-US" altLang="zh-CN" sz="2400" baseline="30000" dirty="0">
                    <a:solidFill>
                      <a:schemeClr val="tx1"/>
                    </a:solidFill>
                    <a:latin typeface="+mn-ea"/>
                  </a:rPr>
                  <a:t>1/3</a:t>
                </a:r>
                <a:r>
                  <a:rPr lang="en-US" altLang="zh-CN" sz="2400" dirty="0">
                    <a:solidFill>
                      <a:schemeClr val="tx1"/>
                    </a:solidFill>
                    <a:latin typeface="+mn-ea"/>
                  </a:rPr>
                  <a:t> =Q,   Q </a:t>
                </a:r>
                <a14:m>
                  <m:oMath xmlns:m="http://schemas.openxmlformats.org/officeDocument/2006/math">
                    <m:r>
                      <a:rPr lang="en-US" altLang="zh-CN" sz="2400" i="1">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𝑹</m:t>
                    </m:r>
                  </m:oMath>
                </a14:m>
                <a:r>
                  <a:rPr lang="en-US" altLang="zh-CN" sz="2400" i="1" dirty="0">
                    <a:solidFill>
                      <a:schemeClr val="tx1"/>
                    </a:solidFill>
                    <a:latin typeface="+mn-ea"/>
                  </a:rPr>
                  <a:t>  </a:t>
                </a:r>
                <a:endParaRPr lang="zh-CN" altLang="en-US" sz="2400" dirty="0">
                  <a:solidFill>
                    <a:schemeClr val="tx1"/>
                  </a:solidFill>
                  <a:latin typeface="+mn-ea"/>
                </a:endParaRPr>
              </a:p>
              <a:p>
                <a:endParaRPr lang="en-US" sz="24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2A110293-857C-41FB-9FE7-EA229AFD28D6}"/>
                  </a:ext>
                </a:extLst>
              </p:cNvPr>
              <p:cNvSpPr>
                <a:spLocks noGrp="1" noRot="1" noChangeAspect="1" noMove="1" noResize="1" noEditPoints="1" noAdjustHandles="1" noChangeArrowheads="1" noChangeShapeType="1" noTextEdit="1"/>
              </p:cNvSpPr>
              <p:nvPr>
                <p:ph idx="1"/>
              </p:nvPr>
            </p:nvSpPr>
            <p:spPr>
              <a:blipFill>
                <a:blip r:embed="rId2"/>
                <a:stretch>
                  <a:fillRect l="-1005" t="-1821"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653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4D7C5-2FF8-4A84-99F6-88145194A5B7}"/>
              </a:ext>
            </a:extLst>
          </p:cNvPr>
          <p:cNvSpPr>
            <a:spLocks noGrp="1"/>
          </p:cNvSpPr>
          <p:nvPr>
            <p:ph type="title"/>
          </p:nvPr>
        </p:nvSpPr>
        <p:spPr/>
        <p:txBody>
          <a:bodyPr/>
          <a:lstStyle/>
          <a:p>
            <a:r>
              <a:rPr lang="zh-CN" altLang="en-US" dirty="0"/>
              <a:t>科布</a:t>
            </a:r>
            <a:r>
              <a:rPr lang="en-US" altLang="zh-CN" dirty="0"/>
              <a:t>-</a:t>
            </a:r>
            <a:r>
              <a:rPr lang="zh-CN" altLang="en-US" dirty="0"/>
              <a:t>道格拉斯生产函数</a:t>
            </a:r>
            <a:endParaRPr lang="en-US" dirty="0"/>
          </a:p>
        </p:txBody>
      </p:sp>
      <p:pic>
        <p:nvPicPr>
          <p:cNvPr id="4" name="Picture 3">
            <a:extLst>
              <a:ext uri="{FF2B5EF4-FFF2-40B4-BE49-F238E27FC236}">
                <a16:creationId xmlns:a16="http://schemas.microsoft.com/office/drawing/2014/main" id="{EFBC8555-F070-457D-B309-12A99EC0DDEC}"/>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81" y="2382246"/>
            <a:ext cx="6095238" cy="32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45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6FBE-556D-426F-B002-2A92284D79A2}"/>
              </a:ext>
            </a:extLst>
          </p:cNvPr>
          <p:cNvSpPr>
            <a:spLocks noGrp="1"/>
          </p:cNvSpPr>
          <p:nvPr>
            <p:ph type="title"/>
          </p:nvPr>
        </p:nvSpPr>
        <p:spPr/>
        <p:txBody>
          <a:bodyPr/>
          <a:lstStyle/>
          <a:p>
            <a:r>
              <a:rPr lang="zh-CN" altLang="en-US" dirty="0"/>
              <a:t>科布</a:t>
            </a:r>
            <a:r>
              <a:rPr lang="en-US" altLang="zh-CN" dirty="0"/>
              <a:t>-</a:t>
            </a:r>
            <a:r>
              <a:rPr lang="zh-CN" altLang="en-US" dirty="0"/>
              <a:t>道格拉斯生产函数</a:t>
            </a:r>
            <a:endParaRPr lang="en-US" dirty="0"/>
          </a:p>
        </p:txBody>
      </p:sp>
      <p:pic>
        <p:nvPicPr>
          <p:cNvPr id="4" name="Picture 3">
            <a:extLst>
              <a:ext uri="{FF2B5EF4-FFF2-40B4-BE49-F238E27FC236}">
                <a16:creationId xmlns:a16="http://schemas.microsoft.com/office/drawing/2014/main" id="{B03D2BCA-A0F7-426C-BDF8-B2A31EA9BFF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81" y="2382246"/>
            <a:ext cx="6095238" cy="32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64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7434C-D0F8-49B2-8FB3-A991F2783970}"/>
              </a:ext>
            </a:extLst>
          </p:cNvPr>
          <p:cNvSpPr>
            <a:spLocks noGrp="1"/>
          </p:cNvSpPr>
          <p:nvPr>
            <p:ph type="title"/>
          </p:nvPr>
        </p:nvSpPr>
        <p:spPr/>
        <p:txBody>
          <a:bodyPr/>
          <a:lstStyle/>
          <a:p>
            <a:r>
              <a:rPr lang="zh-CN" altLang="en-US" dirty="0"/>
              <a:t>固定比例生产函数</a:t>
            </a:r>
            <a:endParaRPr lang="en-US" dirty="0"/>
          </a:p>
        </p:txBody>
      </p:sp>
      <p:sp>
        <p:nvSpPr>
          <p:cNvPr id="3" name="内容占位符 2">
            <a:extLst>
              <a:ext uri="{FF2B5EF4-FFF2-40B4-BE49-F238E27FC236}">
                <a16:creationId xmlns:a16="http://schemas.microsoft.com/office/drawing/2014/main" id="{ED6D3A06-2F78-43EF-AA7B-3735F9E99650}"/>
              </a:ext>
            </a:extLst>
          </p:cNvPr>
          <p:cNvSpPr>
            <a:spLocks noGrp="1"/>
          </p:cNvSpPr>
          <p:nvPr>
            <p:ph idx="1"/>
          </p:nvPr>
        </p:nvSpPr>
        <p:spPr/>
        <p:txBody>
          <a:bodyPr/>
          <a:lstStyle/>
          <a:p>
            <a:endParaRPr lang="en-US" dirty="0"/>
          </a:p>
        </p:txBody>
      </p:sp>
      <p:grpSp>
        <p:nvGrpSpPr>
          <p:cNvPr id="5" name="Group 5">
            <a:extLst>
              <a:ext uri="{FF2B5EF4-FFF2-40B4-BE49-F238E27FC236}">
                <a16:creationId xmlns:a16="http://schemas.microsoft.com/office/drawing/2014/main" id="{22266C84-2C9E-4443-9C8A-F7427A86D6CE}"/>
              </a:ext>
            </a:extLst>
          </p:cNvPr>
          <p:cNvGrpSpPr>
            <a:grpSpLocks/>
          </p:cNvGrpSpPr>
          <p:nvPr/>
        </p:nvGrpSpPr>
        <p:grpSpPr bwMode="auto">
          <a:xfrm>
            <a:off x="1476375" y="1833563"/>
            <a:ext cx="4095750" cy="3552825"/>
            <a:chOff x="930" y="1155"/>
            <a:chExt cx="2580" cy="2238"/>
          </a:xfrm>
        </p:grpSpPr>
        <p:sp>
          <p:nvSpPr>
            <p:cNvPr id="6" name="Line 3">
              <a:extLst>
                <a:ext uri="{FF2B5EF4-FFF2-40B4-BE49-F238E27FC236}">
                  <a16:creationId xmlns:a16="http://schemas.microsoft.com/office/drawing/2014/main" id="{5CFB158A-BABA-455F-8B3B-F4E0876F631F}"/>
                </a:ext>
              </a:extLst>
            </p:cNvPr>
            <p:cNvSpPr>
              <a:spLocks noChangeShapeType="1"/>
            </p:cNvSpPr>
            <p:nvPr/>
          </p:nvSpPr>
          <p:spPr bwMode="auto">
            <a:xfrm>
              <a:off x="930" y="1155"/>
              <a:ext cx="0" cy="22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a:extLst>
                <a:ext uri="{FF2B5EF4-FFF2-40B4-BE49-F238E27FC236}">
                  <a16:creationId xmlns:a16="http://schemas.microsoft.com/office/drawing/2014/main" id="{0628B099-7887-4E23-8CC3-35FA05272622}"/>
                </a:ext>
              </a:extLst>
            </p:cNvPr>
            <p:cNvSpPr>
              <a:spLocks noChangeShapeType="1"/>
            </p:cNvSpPr>
            <p:nvPr/>
          </p:nvSpPr>
          <p:spPr bwMode="auto">
            <a:xfrm>
              <a:off x="930" y="3393"/>
              <a:ext cx="25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Rectangle 6">
            <a:extLst>
              <a:ext uri="{FF2B5EF4-FFF2-40B4-BE49-F238E27FC236}">
                <a16:creationId xmlns:a16="http://schemas.microsoft.com/office/drawing/2014/main" id="{ACF187E0-48F7-4694-822A-7383DF02A633}"/>
              </a:ext>
            </a:extLst>
          </p:cNvPr>
          <p:cNvSpPr>
            <a:spLocks noChangeArrowheads="1"/>
          </p:cNvSpPr>
          <p:nvPr/>
        </p:nvSpPr>
        <p:spPr bwMode="auto">
          <a:xfrm>
            <a:off x="854075" y="124618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x</a:t>
            </a:r>
            <a:r>
              <a:rPr lang="en-US" altLang="zh-CN" baseline="-25000">
                <a:ea typeface="宋体" panose="02010600030101010101" pitchFamily="2" charset="-122"/>
              </a:rPr>
              <a:t>2</a:t>
            </a:r>
          </a:p>
        </p:txBody>
      </p:sp>
      <p:sp>
        <p:nvSpPr>
          <p:cNvPr id="9" name="Rectangle 7">
            <a:extLst>
              <a:ext uri="{FF2B5EF4-FFF2-40B4-BE49-F238E27FC236}">
                <a16:creationId xmlns:a16="http://schemas.microsoft.com/office/drawing/2014/main" id="{782C6664-9EEA-48DB-A970-5F9C9CBF5473}"/>
              </a:ext>
            </a:extLst>
          </p:cNvPr>
          <p:cNvSpPr>
            <a:spLocks noChangeArrowheads="1"/>
          </p:cNvSpPr>
          <p:nvPr/>
        </p:nvSpPr>
        <p:spPr bwMode="auto">
          <a:xfrm>
            <a:off x="5521325" y="5380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x</a:t>
            </a:r>
            <a:r>
              <a:rPr lang="en-US" altLang="zh-CN" baseline="-25000">
                <a:ea typeface="宋体" panose="02010600030101010101" pitchFamily="2" charset="-122"/>
              </a:rPr>
              <a:t>1</a:t>
            </a:r>
          </a:p>
        </p:txBody>
      </p:sp>
      <p:sp>
        <p:nvSpPr>
          <p:cNvPr id="10" name="Line 8">
            <a:extLst>
              <a:ext uri="{FF2B5EF4-FFF2-40B4-BE49-F238E27FC236}">
                <a16:creationId xmlns:a16="http://schemas.microsoft.com/office/drawing/2014/main" id="{52E88294-4B21-490C-BFDF-99C652E99D84}"/>
              </a:ext>
            </a:extLst>
          </p:cNvPr>
          <p:cNvSpPr>
            <a:spLocks noChangeShapeType="1"/>
          </p:cNvSpPr>
          <p:nvPr/>
        </p:nvSpPr>
        <p:spPr bwMode="auto">
          <a:xfrm flipV="1">
            <a:off x="1476375" y="3444875"/>
            <a:ext cx="3846513" cy="19129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26F2AA27-3417-4CC0-9D02-CA45D375EABE}"/>
              </a:ext>
            </a:extLst>
          </p:cNvPr>
          <p:cNvSpPr>
            <a:spLocks noChangeShapeType="1"/>
          </p:cNvSpPr>
          <p:nvPr/>
        </p:nvSpPr>
        <p:spPr bwMode="auto">
          <a:xfrm flipH="1">
            <a:off x="1484313" y="5013325"/>
            <a:ext cx="649287"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4C83B5A7-2B14-4E22-B4BB-D48AFC7E4A7D}"/>
              </a:ext>
            </a:extLst>
          </p:cNvPr>
          <p:cNvSpPr>
            <a:spLocks noChangeShapeType="1"/>
          </p:cNvSpPr>
          <p:nvPr/>
        </p:nvSpPr>
        <p:spPr bwMode="auto">
          <a:xfrm>
            <a:off x="2147888" y="5030788"/>
            <a:ext cx="0" cy="360362"/>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68F9A68F-F040-4E4F-BDDB-A6AED273570F}"/>
              </a:ext>
            </a:extLst>
          </p:cNvPr>
          <p:cNvSpPr>
            <a:spLocks noChangeShapeType="1"/>
          </p:cNvSpPr>
          <p:nvPr/>
        </p:nvSpPr>
        <p:spPr bwMode="auto">
          <a:xfrm flipH="1">
            <a:off x="1470025" y="4651375"/>
            <a:ext cx="13843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BB6186F9-8E5F-4D1D-A671-2BAC7F1CE95B}"/>
              </a:ext>
            </a:extLst>
          </p:cNvPr>
          <p:cNvSpPr>
            <a:spLocks noChangeShapeType="1"/>
          </p:cNvSpPr>
          <p:nvPr/>
        </p:nvSpPr>
        <p:spPr bwMode="auto">
          <a:xfrm>
            <a:off x="2852738" y="4670425"/>
            <a:ext cx="0" cy="72072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220CDC0B-07C9-407F-9557-C8785705CC42}"/>
              </a:ext>
            </a:extLst>
          </p:cNvPr>
          <p:cNvSpPr>
            <a:spLocks noChangeShapeType="1"/>
          </p:cNvSpPr>
          <p:nvPr/>
        </p:nvSpPr>
        <p:spPr bwMode="auto">
          <a:xfrm flipH="1">
            <a:off x="1484313" y="4257675"/>
            <a:ext cx="22225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085DE122-207E-48BB-A751-4643E23D378C}"/>
              </a:ext>
            </a:extLst>
          </p:cNvPr>
          <p:cNvSpPr>
            <a:spLocks noChangeShapeType="1"/>
          </p:cNvSpPr>
          <p:nvPr/>
        </p:nvSpPr>
        <p:spPr bwMode="auto">
          <a:xfrm>
            <a:off x="3703638" y="4251325"/>
            <a:ext cx="0" cy="1139825"/>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7">
            <a:extLst>
              <a:ext uri="{FF2B5EF4-FFF2-40B4-BE49-F238E27FC236}">
                <a16:creationId xmlns:a16="http://schemas.microsoft.com/office/drawing/2014/main" id="{38095C8D-6650-4001-81DB-241FDD15A204}"/>
              </a:ext>
            </a:extLst>
          </p:cNvPr>
          <p:cNvGrpSpPr>
            <a:grpSpLocks/>
          </p:cNvGrpSpPr>
          <p:nvPr/>
        </p:nvGrpSpPr>
        <p:grpSpPr bwMode="auto">
          <a:xfrm>
            <a:off x="3700463" y="2274888"/>
            <a:ext cx="1978025" cy="1990725"/>
            <a:chOff x="2331" y="1433"/>
            <a:chExt cx="1246" cy="1254"/>
          </a:xfrm>
        </p:grpSpPr>
        <p:sp>
          <p:nvSpPr>
            <p:cNvPr id="18" name="Line 15">
              <a:extLst>
                <a:ext uri="{FF2B5EF4-FFF2-40B4-BE49-F238E27FC236}">
                  <a16:creationId xmlns:a16="http://schemas.microsoft.com/office/drawing/2014/main" id="{26D3E6EC-5D3A-4D88-9FA2-3F31C61BCEAF}"/>
                </a:ext>
              </a:extLst>
            </p:cNvPr>
            <p:cNvSpPr>
              <a:spLocks noChangeShapeType="1"/>
            </p:cNvSpPr>
            <p:nvPr/>
          </p:nvSpPr>
          <p:spPr bwMode="auto">
            <a:xfrm flipV="1">
              <a:off x="2331" y="1433"/>
              <a:ext cx="0" cy="1245"/>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6">
              <a:extLst>
                <a:ext uri="{FF2B5EF4-FFF2-40B4-BE49-F238E27FC236}">
                  <a16:creationId xmlns:a16="http://schemas.microsoft.com/office/drawing/2014/main" id="{797B7A3F-6D45-40C7-9C78-552EB5062505}"/>
                </a:ext>
              </a:extLst>
            </p:cNvPr>
            <p:cNvSpPr>
              <a:spLocks noChangeShapeType="1"/>
            </p:cNvSpPr>
            <p:nvPr/>
          </p:nvSpPr>
          <p:spPr bwMode="auto">
            <a:xfrm flipH="1">
              <a:off x="2332" y="2687"/>
              <a:ext cx="1245" cy="0"/>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 name="Group 20">
            <a:extLst>
              <a:ext uri="{FF2B5EF4-FFF2-40B4-BE49-F238E27FC236}">
                <a16:creationId xmlns:a16="http://schemas.microsoft.com/office/drawing/2014/main" id="{DC929B46-E72D-4D70-AE5A-D3A151F48B07}"/>
              </a:ext>
            </a:extLst>
          </p:cNvPr>
          <p:cNvGrpSpPr>
            <a:grpSpLocks/>
          </p:cNvGrpSpPr>
          <p:nvPr/>
        </p:nvGrpSpPr>
        <p:grpSpPr bwMode="auto">
          <a:xfrm>
            <a:off x="2867025" y="2676525"/>
            <a:ext cx="1978025" cy="1990725"/>
            <a:chOff x="1806" y="1686"/>
            <a:chExt cx="1246" cy="1254"/>
          </a:xfrm>
        </p:grpSpPr>
        <p:sp>
          <p:nvSpPr>
            <p:cNvPr id="21" name="Line 18">
              <a:extLst>
                <a:ext uri="{FF2B5EF4-FFF2-40B4-BE49-F238E27FC236}">
                  <a16:creationId xmlns:a16="http://schemas.microsoft.com/office/drawing/2014/main" id="{FBD114F3-CCD9-42FC-9C95-BD05289EDEB8}"/>
                </a:ext>
              </a:extLst>
            </p:cNvPr>
            <p:cNvSpPr>
              <a:spLocks noChangeShapeType="1"/>
            </p:cNvSpPr>
            <p:nvPr/>
          </p:nvSpPr>
          <p:spPr bwMode="auto">
            <a:xfrm flipV="1">
              <a:off x="1806" y="1686"/>
              <a:ext cx="0" cy="1245"/>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9">
              <a:extLst>
                <a:ext uri="{FF2B5EF4-FFF2-40B4-BE49-F238E27FC236}">
                  <a16:creationId xmlns:a16="http://schemas.microsoft.com/office/drawing/2014/main" id="{09C76880-F0F9-4178-9D11-AEDA7904C2E4}"/>
                </a:ext>
              </a:extLst>
            </p:cNvPr>
            <p:cNvSpPr>
              <a:spLocks noChangeShapeType="1"/>
            </p:cNvSpPr>
            <p:nvPr/>
          </p:nvSpPr>
          <p:spPr bwMode="auto">
            <a:xfrm flipH="1">
              <a:off x="1807" y="2940"/>
              <a:ext cx="1245" cy="0"/>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 name="Group 23">
            <a:extLst>
              <a:ext uri="{FF2B5EF4-FFF2-40B4-BE49-F238E27FC236}">
                <a16:creationId xmlns:a16="http://schemas.microsoft.com/office/drawing/2014/main" id="{9DB6DA77-7E5B-4121-9B44-60390EF5545A}"/>
              </a:ext>
            </a:extLst>
          </p:cNvPr>
          <p:cNvGrpSpPr>
            <a:grpSpLocks/>
          </p:cNvGrpSpPr>
          <p:nvPr/>
        </p:nvGrpSpPr>
        <p:grpSpPr bwMode="auto">
          <a:xfrm>
            <a:off x="2124075" y="3014663"/>
            <a:ext cx="1997075" cy="2009775"/>
            <a:chOff x="1350" y="1911"/>
            <a:chExt cx="1246" cy="1254"/>
          </a:xfrm>
        </p:grpSpPr>
        <p:sp>
          <p:nvSpPr>
            <p:cNvPr id="24" name="Line 21">
              <a:extLst>
                <a:ext uri="{FF2B5EF4-FFF2-40B4-BE49-F238E27FC236}">
                  <a16:creationId xmlns:a16="http://schemas.microsoft.com/office/drawing/2014/main" id="{BBE7DB67-A198-4D3F-9FC4-57DB87B80CDF}"/>
                </a:ext>
              </a:extLst>
            </p:cNvPr>
            <p:cNvSpPr>
              <a:spLocks noChangeShapeType="1"/>
            </p:cNvSpPr>
            <p:nvPr/>
          </p:nvSpPr>
          <p:spPr bwMode="auto">
            <a:xfrm flipV="1">
              <a:off x="1350" y="1911"/>
              <a:ext cx="0" cy="1245"/>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2">
              <a:extLst>
                <a:ext uri="{FF2B5EF4-FFF2-40B4-BE49-F238E27FC236}">
                  <a16:creationId xmlns:a16="http://schemas.microsoft.com/office/drawing/2014/main" id="{F6AFD4AC-E2F1-4A3C-801A-B4FCE462F2AF}"/>
                </a:ext>
              </a:extLst>
            </p:cNvPr>
            <p:cNvSpPr>
              <a:spLocks noChangeShapeType="1"/>
            </p:cNvSpPr>
            <p:nvPr/>
          </p:nvSpPr>
          <p:spPr bwMode="auto">
            <a:xfrm flipH="1">
              <a:off x="1351" y="3165"/>
              <a:ext cx="1245"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 name="Rectangle 24">
            <a:extLst>
              <a:ext uri="{FF2B5EF4-FFF2-40B4-BE49-F238E27FC236}">
                <a16:creationId xmlns:a16="http://schemas.microsoft.com/office/drawing/2014/main" id="{CA482C84-C311-42BF-AC7A-29FF2D646C8B}"/>
              </a:ext>
            </a:extLst>
          </p:cNvPr>
          <p:cNvSpPr>
            <a:spLocks noChangeArrowheads="1"/>
          </p:cNvSpPr>
          <p:nvPr/>
        </p:nvSpPr>
        <p:spPr bwMode="auto">
          <a:xfrm>
            <a:off x="5705475" y="3905250"/>
            <a:ext cx="3224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chemeClr val="hlink"/>
                </a:solidFill>
                <a:ea typeface="宋体" panose="02010600030101010101" pitchFamily="2" charset="-122"/>
              </a:rPr>
              <a:t>min{x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,2x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 = 14</a:t>
            </a:r>
          </a:p>
        </p:txBody>
      </p:sp>
      <p:sp>
        <p:nvSpPr>
          <p:cNvPr id="27" name="Rectangle 25">
            <a:extLst>
              <a:ext uri="{FF2B5EF4-FFF2-40B4-BE49-F238E27FC236}">
                <a16:creationId xmlns:a16="http://schemas.microsoft.com/office/drawing/2014/main" id="{766D5643-A42A-4827-9B74-87A9461F93C4}"/>
              </a:ext>
            </a:extLst>
          </p:cNvPr>
          <p:cNvSpPr>
            <a:spLocks noChangeArrowheads="1"/>
          </p:cNvSpPr>
          <p:nvPr/>
        </p:nvSpPr>
        <p:spPr bwMode="auto">
          <a:xfrm>
            <a:off x="1897063" y="53546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4</a:t>
            </a:r>
          </a:p>
        </p:txBody>
      </p:sp>
      <p:sp>
        <p:nvSpPr>
          <p:cNvPr id="28" name="Rectangle 26">
            <a:extLst>
              <a:ext uri="{FF2B5EF4-FFF2-40B4-BE49-F238E27FC236}">
                <a16:creationId xmlns:a16="http://schemas.microsoft.com/office/drawing/2014/main" id="{8AA13A4C-7D24-41F0-89FE-B10657091109}"/>
              </a:ext>
            </a:extLst>
          </p:cNvPr>
          <p:cNvSpPr>
            <a:spLocks noChangeArrowheads="1"/>
          </p:cNvSpPr>
          <p:nvPr/>
        </p:nvSpPr>
        <p:spPr bwMode="auto">
          <a:xfrm>
            <a:off x="2632075" y="535463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8</a:t>
            </a:r>
          </a:p>
        </p:txBody>
      </p:sp>
      <p:sp>
        <p:nvSpPr>
          <p:cNvPr id="29" name="Rectangle 27">
            <a:extLst>
              <a:ext uri="{FF2B5EF4-FFF2-40B4-BE49-F238E27FC236}">
                <a16:creationId xmlns:a16="http://schemas.microsoft.com/office/drawing/2014/main" id="{B146996E-28E5-4AE0-8F0C-D479B511ED47}"/>
              </a:ext>
            </a:extLst>
          </p:cNvPr>
          <p:cNvSpPr>
            <a:spLocks noChangeArrowheads="1"/>
          </p:cNvSpPr>
          <p:nvPr/>
        </p:nvSpPr>
        <p:spPr bwMode="auto">
          <a:xfrm>
            <a:off x="3338513" y="5354638"/>
            <a:ext cx="636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14</a:t>
            </a:r>
          </a:p>
        </p:txBody>
      </p:sp>
      <p:sp>
        <p:nvSpPr>
          <p:cNvPr id="30" name="Rectangle 28">
            <a:extLst>
              <a:ext uri="{FF2B5EF4-FFF2-40B4-BE49-F238E27FC236}">
                <a16:creationId xmlns:a16="http://schemas.microsoft.com/office/drawing/2014/main" id="{B4738404-D77A-4013-A30C-8FE886C28DB0}"/>
              </a:ext>
            </a:extLst>
          </p:cNvPr>
          <p:cNvSpPr>
            <a:spLocks noChangeArrowheads="1"/>
          </p:cNvSpPr>
          <p:nvPr/>
        </p:nvSpPr>
        <p:spPr bwMode="auto">
          <a:xfrm>
            <a:off x="1042988" y="473075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2</a:t>
            </a:r>
          </a:p>
        </p:txBody>
      </p:sp>
      <p:sp>
        <p:nvSpPr>
          <p:cNvPr id="31" name="Rectangle 29">
            <a:extLst>
              <a:ext uri="{FF2B5EF4-FFF2-40B4-BE49-F238E27FC236}">
                <a16:creationId xmlns:a16="http://schemas.microsoft.com/office/drawing/2014/main" id="{9AA1F17A-9157-47EE-9D27-1A804391858D}"/>
              </a:ext>
            </a:extLst>
          </p:cNvPr>
          <p:cNvSpPr>
            <a:spLocks noChangeArrowheads="1"/>
          </p:cNvSpPr>
          <p:nvPr/>
        </p:nvSpPr>
        <p:spPr bwMode="auto">
          <a:xfrm>
            <a:off x="1042988" y="439578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4</a:t>
            </a:r>
          </a:p>
        </p:txBody>
      </p:sp>
      <p:sp>
        <p:nvSpPr>
          <p:cNvPr id="32" name="Rectangle 30">
            <a:extLst>
              <a:ext uri="{FF2B5EF4-FFF2-40B4-BE49-F238E27FC236}">
                <a16:creationId xmlns:a16="http://schemas.microsoft.com/office/drawing/2014/main" id="{18AAC5EC-FD6C-4D66-9450-35DBA662D3F6}"/>
              </a:ext>
            </a:extLst>
          </p:cNvPr>
          <p:cNvSpPr>
            <a:spLocks noChangeArrowheads="1"/>
          </p:cNvSpPr>
          <p:nvPr/>
        </p:nvSpPr>
        <p:spPr bwMode="auto">
          <a:xfrm>
            <a:off x="1042988" y="3976688"/>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7</a:t>
            </a:r>
          </a:p>
        </p:txBody>
      </p:sp>
      <p:sp>
        <p:nvSpPr>
          <p:cNvPr id="33" name="Rectangle 31">
            <a:extLst>
              <a:ext uri="{FF2B5EF4-FFF2-40B4-BE49-F238E27FC236}">
                <a16:creationId xmlns:a16="http://schemas.microsoft.com/office/drawing/2014/main" id="{0D4ADB77-E1F6-4806-AB80-9A31A1A277EB}"/>
              </a:ext>
            </a:extLst>
          </p:cNvPr>
          <p:cNvSpPr>
            <a:spLocks noChangeArrowheads="1"/>
          </p:cNvSpPr>
          <p:nvPr/>
        </p:nvSpPr>
        <p:spPr bwMode="auto">
          <a:xfrm>
            <a:off x="4897438" y="4368800"/>
            <a:ext cx="299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rgbClr val="00FF00"/>
                </a:solidFill>
                <a:ea typeface="宋体" panose="02010600030101010101" pitchFamily="2" charset="-122"/>
              </a:rPr>
              <a:t>min{x</a:t>
            </a:r>
            <a:r>
              <a:rPr lang="en-US" altLang="zh-CN" baseline="-25000">
                <a:solidFill>
                  <a:srgbClr val="00FF00"/>
                </a:solidFill>
                <a:ea typeface="宋体" panose="02010600030101010101" pitchFamily="2" charset="-122"/>
              </a:rPr>
              <a:t>1</a:t>
            </a:r>
            <a:r>
              <a:rPr lang="en-US" altLang="zh-CN">
                <a:solidFill>
                  <a:srgbClr val="00FF00"/>
                </a:solidFill>
                <a:ea typeface="宋体" panose="02010600030101010101" pitchFamily="2" charset="-122"/>
              </a:rPr>
              <a:t>,2x</a:t>
            </a:r>
            <a:r>
              <a:rPr lang="en-US" altLang="zh-CN" baseline="-25000">
                <a:solidFill>
                  <a:srgbClr val="00FF00"/>
                </a:solidFill>
                <a:ea typeface="宋体" panose="02010600030101010101" pitchFamily="2" charset="-122"/>
              </a:rPr>
              <a:t>2</a:t>
            </a:r>
            <a:r>
              <a:rPr lang="en-US" altLang="zh-CN">
                <a:solidFill>
                  <a:srgbClr val="00FF00"/>
                </a:solidFill>
                <a:ea typeface="宋体" panose="02010600030101010101" pitchFamily="2" charset="-122"/>
              </a:rPr>
              <a:t>} = 8</a:t>
            </a:r>
            <a:endParaRPr lang="en-US" altLang="zh-CN">
              <a:solidFill>
                <a:srgbClr val="33CC33"/>
              </a:solidFill>
              <a:ea typeface="宋体" panose="02010600030101010101" pitchFamily="2" charset="-122"/>
            </a:endParaRPr>
          </a:p>
        </p:txBody>
      </p:sp>
      <p:sp>
        <p:nvSpPr>
          <p:cNvPr id="34" name="Rectangle 32">
            <a:extLst>
              <a:ext uri="{FF2B5EF4-FFF2-40B4-BE49-F238E27FC236}">
                <a16:creationId xmlns:a16="http://schemas.microsoft.com/office/drawing/2014/main" id="{80EA6F71-D09D-439E-9F75-69F6EA8EAED4}"/>
              </a:ext>
            </a:extLst>
          </p:cNvPr>
          <p:cNvSpPr>
            <a:spLocks noChangeArrowheads="1"/>
          </p:cNvSpPr>
          <p:nvPr/>
        </p:nvSpPr>
        <p:spPr bwMode="auto">
          <a:xfrm>
            <a:off x="4165600" y="4818063"/>
            <a:ext cx="2998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chemeClr val="tx2"/>
                </a:solidFill>
                <a:ea typeface="宋体" panose="02010600030101010101" pitchFamily="2" charset="-122"/>
              </a:rPr>
              <a:t>min{x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,2x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 = 4</a:t>
            </a:r>
          </a:p>
        </p:txBody>
      </p:sp>
      <p:sp>
        <p:nvSpPr>
          <p:cNvPr id="35" name="Rectangle 33">
            <a:extLst>
              <a:ext uri="{FF2B5EF4-FFF2-40B4-BE49-F238E27FC236}">
                <a16:creationId xmlns:a16="http://schemas.microsoft.com/office/drawing/2014/main" id="{71AAE561-B324-48F0-A508-5A1D4AB98B42}"/>
              </a:ext>
            </a:extLst>
          </p:cNvPr>
          <p:cNvSpPr>
            <a:spLocks noChangeArrowheads="1"/>
          </p:cNvSpPr>
          <p:nvPr/>
        </p:nvSpPr>
        <p:spPr bwMode="auto">
          <a:xfrm>
            <a:off x="5359400" y="3017838"/>
            <a:ext cx="1620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 = 2x</a:t>
            </a:r>
            <a:r>
              <a:rPr lang="en-US" altLang="zh-CN" baseline="-25000">
                <a:ea typeface="宋体" panose="02010600030101010101" pitchFamily="2" charset="-122"/>
              </a:rPr>
              <a:t>2</a:t>
            </a:r>
          </a:p>
        </p:txBody>
      </p:sp>
    </p:spTree>
    <p:extLst>
      <p:ext uri="{BB962C8B-B14F-4D97-AF65-F5344CB8AC3E}">
        <p14:creationId xmlns:p14="http://schemas.microsoft.com/office/powerpoint/2010/main" val="408334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AD4DF-0336-4A69-954C-33A7CD2A9536}"/>
              </a:ext>
            </a:extLst>
          </p:cNvPr>
          <p:cNvSpPr>
            <a:spLocks noGrp="1"/>
          </p:cNvSpPr>
          <p:nvPr>
            <p:ph type="title"/>
          </p:nvPr>
        </p:nvSpPr>
        <p:spPr/>
        <p:txBody>
          <a:bodyPr/>
          <a:lstStyle/>
          <a:p>
            <a:r>
              <a:rPr lang="zh-CN" altLang="en-US" dirty="0"/>
              <a:t>完全替代生产函数</a:t>
            </a:r>
            <a:endParaRPr lang="en-US" dirty="0"/>
          </a:p>
        </p:txBody>
      </p:sp>
      <p:sp>
        <p:nvSpPr>
          <p:cNvPr id="3" name="内容占位符 2">
            <a:extLst>
              <a:ext uri="{FF2B5EF4-FFF2-40B4-BE49-F238E27FC236}">
                <a16:creationId xmlns:a16="http://schemas.microsoft.com/office/drawing/2014/main" id="{B7EBAD58-236C-40F5-B2DC-77351868BCEE}"/>
              </a:ext>
            </a:extLst>
          </p:cNvPr>
          <p:cNvSpPr>
            <a:spLocks noGrp="1"/>
          </p:cNvSpPr>
          <p:nvPr>
            <p:ph idx="1"/>
          </p:nvPr>
        </p:nvSpPr>
        <p:spPr/>
        <p:txBody>
          <a:bodyPr/>
          <a:lstStyle/>
          <a:p>
            <a:endParaRPr lang="en-US" dirty="0"/>
          </a:p>
        </p:txBody>
      </p:sp>
      <p:grpSp>
        <p:nvGrpSpPr>
          <p:cNvPr id="5" name="Group 5">
            <a:extLst>
              <a:ext uri="{FF2B5EF4-FFF2-40B4-BE49-F238E27FC236}">
                <a16:creationId xmlns:a16="http://schemas.microsoft.com/office/drawing/2014/main" id="{4DE586BF-0A08-46B1-9980-8D9B7FD91634}"/>
              </a:ext>
            </a:extLst>
          </p:cNvPr>
          <p:cNvGrpSpPr>
            <a:grpSpLocks/>
          </p:cNvGrpSpPr>
          <p:nvPr/>
        </p:nvGrpSpPr>
        <p:grpSpPr bwMode="auto">
          <a:xfrm>
            <a:off x="1476375" y="1833563"/>
            <a:ext cx="4095750" cy="3552825"/>
            <a:chOff x="930" y="1155"/>
            <a:chExt cx="2580" cy="2238"/>
          </a:xfrm>
        </p:grpSpPr>
        <p:sp>
          <p:nvSpPr>
            <p:cNvPr id="6" name="Line 3">
              <a:extLst>
                <a:ext uri="{FF2B5EF4-FFF2-40B4-BE49-F238E27FC236}">
                  <a16:creationId xmlns:a16="http://schemas.microsoft.com/office/drawing/2014/main" id="{B1DDD0A4-AAF9-488A-8EEA-D5C827917858}"/>
                </a:ext>
              </a:extLst>
            </p:cNvPr>
            <p:cNvSpPr>
              <a:spLocks noChangeShapeType="1"/>
            </p:cNvSpPr>
            <p:nvPr/>
          </p:nvSpPr>
          <p:spPr bwMode="auto">
            <a:xfrm>
              <a:off x="930" y="1155"/>
              <a:ext cx="0" cy="22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a:extLst>
                <a:ext uri="{FF2B5EF4-FFF2-40B4-BE49-F238E27FC236}">
                  <a16:creationId xmlns:a16="http://schemas.microsoft.com/office/drawing/2014/main" id="{F955A85D-12D4-4C09-B1E0-4EA6E8F91F02}"/>
                </a:ext>
              </a:extLst>
            </p:cNvPr>
            <p:cNvSpPr>
              <a:spLocks noChangeShapeType="1"/>
            </p:cNvSpPr>
            <p:nvPr/>
          </p:nvSpPr>
          <p:spPr bwMode="auto">
            <a:xfrm>
              <a:off x="930" y="3393"/>
              <a:ext cx="258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Line 6">
            <a:extLst>
              <a:ext uri="{FF2B5EF4-FFF2-40B4-BE49-F238E27FC236}">
                <a16:creationId xmlns:a16="http://schemas.microsoft.com/office/drawing/2014/main" id="{DAE29E2D-5261-45AA-B0B0-8619A2A25DF0}"/>
              </a:ext>
            </a:extLst>
          </p:cNvPr>
          <p:cNvSpPr>
            <a:spLocks noChangeShapeType="1"/>
          </p:cNvSpPr>
          <p:nvPr/>
        </p:nvSpPr>
        <p:spPr bwMode="auto">
          <a:xfrm>
            <a:off x="1470025" y="4395788"/>
            <a:ext cx="2695575" cy="984250"/>
          </a:xfrm>
          <a:prstGeom prst="line">
            <a:avLst/>
          </a:prstGeom>
          <a:noFill/>
          <a:ln w="50800">
            <a:solidFill>
              <a:srgbClr val="00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7">
            <a:extLst>
              <a:ext uri="{FF2B5EF4-FFF2-40B4-BE49-F238E27FC236}">
                <a16:creationId xmlns:a16="http://schemas.microsoft.com/office/drawing/2014/main" id="{21D0C6D2-10E8-432A-9656-EFC09657C9C0}"/>
              </a:ext>
            </a:extLst>
          </p:cNvPr>
          <p:cNvSpPr>
            <a:spLocks noChangeArrowheads="1"/>
          </p:cNvSpPr>
          <p:nvPr/>
        </p:nvSpPr>
        <p:spPr bwMode="auto">
          <a:xfrm>
            <a:off x="2811463" y="54054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9</a:t>
            </a:r>
          </a:p>
        </p:txBody>
      </p:sp>
      <p:sp>
        <p:nvSpPr>
          <p:cNvPr id="10" name="Rectangle 8">
            <a:extLst>
              <a:ext uri="{FF2B5EF4-FFF2-40B4-BE49-F238E27FC236}">
                <a16:creationId xmlns:a16="http://schemas.microsoft.com/office/drawing/2014/main" id="{2CF763C9-BDD3-4748-BA55-D3A750384C01}"/>
              </a:ext>
            </a:extLst>
          </p:cNvPr>
          <p:cNvSpPr>
            <a:spLocks noChangeArrowheads="1"/>
          </p:cNvSpPr>
          <p:nvPr/>
        </p:nvSpPr>
        <p:spPr bwMode="auto">
          <a:xfrm>
            <a:off x="1073150" y="46196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3</a:t>
            </a:r>
          </a:p>
        </p:txBody>
      </p:sp>
      <p:sp>
        <p:nvSpPr>
          <p:cNvPr id="11" name="Rectangle 9">
            <a:extLst>
              <a:ext uri="{FF2B5EF4-FFF2-40B4-BE49-F238E27FC236}">
                <a16:creationId xmlns:a16="http://schemas.microsoft.com/office/drawing/2014/main" id="{5AF3E222-69AE-490B-AA82-6438A9237C37}"/>
              </a:ext>
            </a:extLst>
          </p:cNvPr>
          <p:cNvSpPr>
            <a:spLocks noChangeArrowheads="1"/>
          </p:cNvSpPr>
          <p:nvPr/>
        </p:nvSpPr>
        <p:spPr bwMode="auto">
          <a:xfrm>
            <a:off x="3992563" y="5405438"/>
            <a:ext cx="579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18</a:t>
            </a:r>
          </a:p>
        </p:txBody>
      </p:sp>
      <p:sp>
        <p:nvSpPr>
          <p:cNvPr id="12" name="Rectangle 10">
            <a:extLst>
              <a:ext uri="{FF2B5EF4-FFF2-40B4-BE49-F238E27FC236}">
                <a16:creationId xmlns:a16="http://schemas.microsoft.com/office/drawing/2014/main" id="{39EC73CC-36EF-49C1-BDFC-DFD94B31FE63}"/>
              </a:ext>
            </a:extLst>
          </p:cNvPr>
          <p:cNvSpPr>
            <a:spLocks noChangeArrowheads="1"/>
          </p:cNvSpPr>
          <p:nvPr/>
        </p:nvSpPr>
        <p:spPr bwMode="auto">
          <a:xfrm>
            <a:off x="1073150" y="4160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6</a:t>
            </a:r>
          </a:p>
        </p:txBody>
      </p:sp>
      <p:sp>
        <p:nvSpPr>
          <p:cNvPr id="13" name="Rectangle 11">
            <a:extLst>
              <a:ext uri="{FF2B5EF4-FFF2-40B4-BE49-F238E27FC236}">
                <a16:creationId xmlns:a16="http://schemas.microsoft.com/office/drawing/2014/main" id="{9085C06D-231D-4E32-8924-331BBFC71300}"/>
              </a:ext>
            </a:extLst>
          </p:cNvPr>
          <p:cNvSpPr>
            <a:spLocks noChangeArrowheads="1"/>
          </p:cNvSpPr>
          <p:nvPr/>
        </p:nvSpPr>
        <p:spPr bwMode="auto">
          <a:xfrm>
            <a:off x="4946650" y="5405438"/>
            <a:ext cx="579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24</a:t>
            </a:r>
          </a:p>
        </p:txBody>
      </p:sp>
      <p:sp>
        <p:nvSpPr>
          <p:cNvPr id="14" name="Rectangle 12">
            <a:extLst>
              <a:ext uri="{FF2B5EF4-FFF2-40B4-BE49-F238E27FC236}">
                <a16:creationId xmlns:a16="http://schemas.microsoft.com/office/drawing/2014/main" id="{87F9A0CD-9801-4425-A3B5-1FD299901B2C}"/>
              </a:ext>
            </a:extLst>
          </p:cNvPr>
          <p:cNvSpPr>
            <a:spLocks noChangeArrowheads="1"/>
          </p:cNvSpPr>
          <p:nvPr/>
        </p:nvSpPr>
        <p:spPr bwMode="auto">
          <a:xfrm>
            <a:off x="1073150" y="37211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a:ea typeface="宋体" panose="02010600030101010101" pitchFamily="2" charset="-122"/>
              </a:rPr>
              <a:t>8</a:t>
            </a:r>
          </a:p>
        </p:txBody>
      </p:sp>
      <p:sp>
        <p:nvSpPr>
          <p:cNvPr id="15" name="Rectangle 13">
            <a:extLst>
              <a:ext uri="{FF2B5EF4-FFF2-40B4-BE49-F238E27FC236}">
                <a16:creationId xmlns:a16="http://schemas.microsoft.com/office/drawing/2014/main" id="{2BD86557-7F4C-4603-9CBE-C88A0EC7A731}"/>
              </a:ext>
            </a:extLst>
          </p:cNvPr>
          <p:cNvSpPr>
            <a:spLocks noChangeArrowheads="1"/>
          </p:cNvSpPr>
          <p:nvPr/>
        </p:nvSpPr>
        <p:spPr bwMode="auto">
          <a:xfrm>
            <a:off x="5521325" y="538003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x</a:t>
            </a:r>
            <a:r>
              <a:rPr lang="en-US" altLang="zh-CN" baseline="-25000">
                <a:ea typeface="宋体" panose="02010600030101010101" pitchFamily="2" charset="-122"/>
              </a:rPr>
              <a:t>1</a:t>
            </a:r>
          </a:p>
        </p:txBody>
      </p:sp>
      <p:sp>
        <p:nvSpPr>
          <p:cNvPr id="16" name="Rectangle 14">
            <a:extLst>
              <a:ext uri="{FF2B5EF4-FFF2-40B4-BE49-F238E27FC236}">
                <a16:creationId xmlns:a16="http://schemas.microsoft.com/office/drawing/2014/main" id="{38789AF2-0405-45DD-B387-213450B5F023}"/>
              </a:ext>
            </a:extLst>
          </p:cNvPr>
          <p:cNvSpPr>
            <a:spLocks noChangeArrowheads="1"/>
          </p:cNvSpPr>
          <p:nvPr/>
        </p:nvSpPr>
        <p:spPr bwMode="auto">
          <a:xfrm>
            <a:off x="854075" y="1246188"/>
            <a:ext cx="557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ea typeface="宋体" panose="02010600030101010101" pitchFamily="2" charset="-122"/>
              </a:rPr>
              <a:t>x</a:t>
            </a:r>
            <a:r>
              <a:rPr lang="en-US" altLang="zh-CN" baseline="-25000">
                <a:ea typeface="宋体" panose="02010600030101010101" pitchFamily="2" charset="-122"/>
              </a:rPr>
              <a:t>2</a:t>
            </a:r>
          </a:p>
        </p:txBody>
      </p:sp>
      <p:sp>
        <p:nvSpPr>
          <p:cNvPr id="17" name="Rectangle 15">
            <a:extLst>
              <a:ext uri="{FF2B5EF4-FFF2-40B4-BE49-F238E27FC236}">
                <a16:creationId xmlns:a16="http://schemas.microsoft.com/office/drawing/2014/main" id="{42C48CFD-0ABD-4CA9-8CDB-1F21A1FD6A51}"/>
              </a:ext>
            </a:extLst>
          </p:cNvPr>
          <p:cNvSpPr>
            <a:spLocks noChangeArrowheads="1"/>
          </p:cNvSpPr>
          <p:nvPr/>
        </p:nvSpPr>
        <p:spPr bwMode="auto">
          <a:xfrm>
            <a:off x="3694113" y="1851025"/>
            <a:ext cx="2536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chemeClr val="tx2"/>
                </a:solidFill>
                <a:ea typeface="宋体" panose="02010600030101010101" pitchFamily="2" charset="-122"/>
              </a:rPr>
              <a:t>x</a:t>
            </a:r>
            <a:r>
              <a:rPr lang="en-US" altLang="zh-CN" baseline="-25000">
                <a:solidFill>
                  <a:schemeClr val="tx2"/>
                </a:solidFill>
                <a:ea typeface="宋体" panose="02010600030101010101" pitchFamily="2" charset="-122"/>
              </a:rPr>
              <a:t>1</a:t>
            </a:r>
            <a:r>
              <a:rPr lang="en-US" altLang="zh-CN">
                <a:solidFill>
                  <a:schemeClr val="tx2"/>
                </a:solidFill>
                <a:ea typeface="宋体" panose="02010600030101010101" pitchFamily="2" charset="-122"/>
              </a:rPr>
              <a:t> + 3x</a:t>
            </a:r>
            <a:r>
              <a:rPr lang="en-US" altLang="zh-CN" baseline="-25000">
                <a:solidFill>
                  <a:schemeClr val="tx2"/>
                </a:solidFill>
                <a:ea typeface="宋体" panose="02010600030101010101" pitchFamily="2" charset="-122"/>
              </a:rPr>
              <a:t>2</a:t>
            </a:r>
            <a:r>
              <a:rPr lang="en-US" altLang="zh-CN">
                <a:solidFill>
                  <a:schemeClr val="tx2"/>
                </a:solidFill>
                <a:ea typeface="宋体" panose="02010600030101010101" pitchFamily="2" charset="-122"/>
              </a:rPr>
              <a:t> = 18</a:t>
            </a:r>
          </a:p>
        </p:txBody>
      </p:sp>
      <p:sp>
        <p:nvSpPr>
          <p:cNvPr id="18" name="Rectangle 16">
            <a:extLst>
              <a:ext uri="{FF2B5EF4-FFF2-40B4-BE49-F238E27FC236}">
                <a16:creationId xmlns:a16="http://schemas.microsoft.com/office/drawing/2014/main" id="{8B39BFC6-06FB-489D-9618-77576659C87D}"/>
              </a:ext>
            </a:extLst>
          </p:cNvPr>
          <p:cNvSpPr>
            <a:spLocks noChangeArrowheads="1"/>
          </p:cNvSpPr>
          <p:nvPr/>
        </p:nvSpPr>
        <p:spPr bwMode="auto">
          <a:xfrm>
            <a:off x="4217988" y="2636838"/>
            <a:ext cx="2533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rgbClr val="00FF00"/>
                </a:solidFill>
                <a:ea typeface="宋体" panose="02010600030101010101" pitchFamily="2" charset="-122"/>
              </a:rPr>
              <a:t>x</a:t>
            </a:r>
            <a:r>
              <a:rPr lang="en-US" altLang="zh-CN" baseline="-25000">
                <a:solidFill>
                  <a:srgbClr val="00FF00"/>
                </a:solidFill>
                <a:ea typeface="宋体" panose="02010600030101010101" pitchFamily="2" charset="-122"/>
              </a:rPr>
              <a:t>1</a:t>
            </a:r>
            <a:r>
              <a:rPr lang="en-US" altLang="zh-CN">
                <a:solidFill>
                  <a:srgbClr val="00FF00"/>
                </a:solidFill>
                <a:ea typeface="宋体" panose="02010600030101010101" pitchFamily="2" charset="-122"/>
              </a:rPr>
              <a:t> + 3x</a:t>
            </a:r>
            <a:r>
              <a:rPr lang="en-US" altLang="zh-CN" baseline="-25000">
                <a:solidFill>
                  <a:srgbClr val="00FF00"/>
                </a:solidFill>
                <a:ea typeface="宋体" panose="02010600030101010101" pitchFamily="2" charset="-122"/>
              </a:rPr>
              <a:t>2</a:t>
            </a:r>
            <a:r>
              <a:rPr lang="en-US" altLang="zh-CN">
                <a:solidFill>
                  <a:srgbClr val="00FF00"/>
                </a:solidFill>
                <a:ea typeface="宋体" panose="02010600030101010101" pitchFamily="2" charset="-122"/>
              </a:rPr>
              <a:t> = 36</a:t>
            </a:r>
            <a:endParaRPr lang="en-US" altLang="zh-CN">
              <a:solidFill>
                <a:srgbClr val="33CC33"/>
              </a:solidFill>
              <a:ea typeface="宋体" panose="02010600030101010101" pitchFamily="2" charset="-122"/>
            </a:endParaRPr>
          </a:p>
        </p:txBody>
      </p:sp>
      <p:sp>
        <p:nvSpPr>
          <p:cNvPr id="19" name="Rectangle 17">
            <a:extLst>
              <a:ext uri="{FF2B5EF4-FFF2-40B4-BE49-F238E27FC236}">
                <a16:creationId xmlns:a16="http://schemas.microsoft.com/office/drawing/2014/main" id="{49E9F8EB-FE1D-490B-BB89-B07813ABCAFE}"/>
              </a:ext>
            </a:extLst>
          </p:cNvPr>
          <p:cNvSpPr>
            <a:spLocks noChangeArrowheads="1"/>
          </p:cNvSpPr>
          <p:nvPr/>
        </p:nvSpPr>
        <p:spPr bwMode="auto">
          <a:xfrm>
            <a:off x="4979988" y="3422650"/>
            <a:ext cx="2536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a:solidFill>
                  <a:schemeClr val="hlink"/>
                </a:solidFill>
                <a:ea typeface="宋体" panose="02010600030101010101" pitchFamily="2" charset="-122"/>
              </a:rPr>
              <a:t>x</a:t>
            </a:r>
            <a:r>
              <a:rPr lang="en-US" altLang="zh-CN" baseline="-25000">
                <a:solidFill>
                  <a:schemeClr val="hlink"/>
                </a:solidFill>
                <a:ea typeface="宋体" panose="02010600030101010101" pitchFamily="2" charset="-122"/>
              </a:rPr>
              <a:t>1</a:t>
            </a:r>
            <a:r>
              <a:rPr lang="en-US" altLang="zh-CN">
                <a:solidFill>
                  <a:schemeClr val="hlink"/>
                </a:solidFill>
                <a:ea typeface="宋体" panose="02010600030101010101" pitchFamily="2" charset="-122"/>
              </a:rPr>
              <a:t> + 3x</a:t>
            </a:r>
            <a:r>
              <a:rPr lang="en-US" altLang="zh-CN" baseline="-25000">
                <a:solidFill>
                  <a:schemeClr val="hlink"/>
                </a:solidFill>
                <a:ea typeface="宋体" panose="02010600030101010101" pitchFamily="2" charset="-122"/>
              </a:rPr>
              <a:t>2</a:t>
            </a:r>
            <a:r>
              <a:rPr lang="en-US" altLang="zh-CN">
                <a:solidFill>
                  <a:schemeClr val="hlink"/>
                </a:solidFill>
                <a:ea typeface="宋体" panose="02010600030101010101" pitchFamily="2" charset="-122"/>
              </a:rPr>
              <a:t> = 48</a:t>
            </a:r>
          </a:p>
        </p:txBody>
      </p:sp>
      <p:sp>
        <p:nvSpPr>
          <p:cNvPr id="20" name="Arc 18">
            <a:extLst>
              <a:ext uri="{FF2B5EF4-FFF2-40B4-BE49-F238E27FC236}">
                <a16:creationId xmlns:a16="http://schemas.microsoft.com/office/drawing/2014/main" id="{814B47CD-A990-474F-B1C7-7D970F564D11}"/>
              </a:ext>
            </a:extLst>
          </p:cNvPr>
          <p:cNvSpPr>
            <a:spLocks/>
          </p:cNvSpPr>
          <p:nvPr/>
        </p:nvSpPr>
        <p:spPr bwMode="auto">
          <a:xfrm>
            <a:off x="1673225" y="2168525"/>
            <a:ext cx="1924050" cy="266223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lnTo>
                  <a:pt x="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19">
            <a:extLst>
              <a:ext uri="{FF2B5EF4-FFF2-40B4-BE49-F238E27FC236}">
                <a16:creationId xmlns:a16="http://schemas.microsoft.com/office/drawing/2014/main" id="{F8B12A5B-13E9-469C-8F39-1DEDCF6A7257}"/>
              </a:ext>
            </a:extLst>
          </p:cNvPr>
          <p:cNvSpPr>
            <a:spLocks/>
          </p:cNvSpPr>
          <p:nvPr/>
        </p:nvSpPr>
        <p:spPr bwMode="auto">
          <a:xfrm>
            <a:off x="2192338" y="2978150"/>
            <a:ext cx="1952625" cy="1649413"/>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lnTo>
                  <a:pt x="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20">
            <a:extLst>
              <a:ext uri="{FF2B5EF4-FFF2-40B4-BE49-F238E27FC236}">
                <a16:creationId xmlns:a16="http://schemas.microsoft.com/office/drawing/2014/main" id="{013AEFA7-6DBE-4A70-A060-C167CFAE441B}"/>
              </a:ext>
            </a:extLst>
          </p:cNvPr>
          <p:cNvSpPr>
            <a:spLocks/>
          </p:cNvSpPr>
          <p:nvPr/>
        </p:nvSpPr>
        <p:spPr bwMode="auto">
          <a:xfrm>
            <a:off x="3232150" y="3716338"/>
            <a:ext cx="1627188" cy="854075"/>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lnTo>
                  <a:pt x="0" y="21600"/>
                </a:lnTo>
                <a:close/>
              </a:path>
            </a:pathLst>
          </a:custGeom>
          <a:noFill/>
          <a:ln w="127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22">
            <a:extLst>
              <a:ext uri="{FF2B5EF4-FFF2-40B4-BE49-F238E27FC236}">
                <a16:creationId xmlns:a16="http://schemas.microsoft.com/office/drawing/2014/main" id="{4FCC54C8-323E-487F-8801-CC023F9E8AA2}"/>
              </a:ext>
            </a:extLst>
          </p:cNvPr>
          <p:cNvSpPr>
            <a:spLocks noChangeShapeType="1"/>
          </p:cNvSpPr>
          <p:nvPr/>
        </p:nvSpPr>
        <p:spPr bwMode="auto">
          <a:xfrm>
            <a:off x="1470025" y="3992563"/>
            <a:ext cx="3814763" cy="1392237"/>
          </a:xfrm>
          <a:prstGeom prst="line">
            <a:avLst/>
          </a:prstGeom>
          <a:noFill/>
          <a:ln w="508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3">
            <a:extLst>
              <a:ext uri="{FF2B5EF4-FFF2-40B4-BE49-F238E27FC236}">
                <a16:creationId xmlns:a16="http://schemas.microsoft.com/office/drawing/2014/main" id="{FBC265B8-8ABC-4096-AC2A-7F5FDE8A4FFA}"/>
              </a:ext>
            </a:extLst>
          </p:cNvPr>
          <p:cNvSpPr>
            <a:spLocks noChangeShapeType="1"/>
          </p:cNvSpPr>
          <p:nvPr/>
        </p:nvSpPr>
        <p:spPr bwMode="auto">
          <a:xfrm>
            <a:off x="1470025" y="4827588"/>
            <a:ext cx="1527175" cy="557212"/>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2370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312EA-D10A-4087-BDA4-DC58FE2C2A7C}"/>
              </a:ext>
            </a:extLst>
          </p:cNvPr>
          <p:cNvSpPr>
            <a:spLocks noGrp="1"/>
          </p:cNvSpPr>
          <p:nvPr>
            <p:ph type="title"/>
          </p:nvPr>
        </p:nvSpPr>
        <p:spPr/>
        <p:txBody>
          <a:bodyPr/>
          <a:lstStyle/>
          <a:p>
            <a:r>
              <a:rPr lang="zh-CN" altLang="en-US" dirty="0"/>
              <a:t>等产量曲线的性质</a:t>
            </a:r>
          </a:p>
        </p:txBody>
      </p:sp>
      <p:sp>
        <p:nvSpPr>
          <p:cNvPr id="3" name="内容占位符 2">
            <a:extLst>
              <a:ext uri="{FF2B5EF4-FFF2-40B4-BE49-F238E27FC236}">
                <a16:creationId xmlns:a16="http://schemas.microsoft.com/office/drawing/2014/main" id="{77461F6F-CC26-48CE-8FE0-E429DB24B1B8}"/>
              </a:ext>
            </a:extLst>
          </p:cNvPr>
          <p:cNvSpPr>
            <a:spLocks noGrp="1"/>
          </p:cNvSpPr>
          <p:nvPr>
            <p:ph idx="1"/>
          </p:nvPr>
        </p:nvSpPr>
        <p:spPr/>
        <p:txBody>
          <a:bodyPr/>
          <a:lstStyle/>
          <a:p>
            <a:r>
              <a:rPr lang="zh-CN" altLang="en-US" dirty="0"/>
              <a:t>等产量曲线有无数条，每一条都代表着一个产量</a:t>
            </a:r>
          </a:p>
          <a:p>
            <a:r>
              <a:rPr lang="zh-CN" altLang="en-US" dirty="0"/>
              <a:t>较高位的等产量曲线代表较高的产量</a:t>
            </a:r>
          </a:p>
          <a:p>
            <a:r>
              <a:rPr lang="zh-CN" altLang="en-US" dirty="0"/>
              <a:t>任意两条等产量曲线不相交</a:t>
            </a:r>
          </a:p>
          <a:p>
            <a:r>
              <a:rPr lang="zh-CN" altLang="en-US" dirty="0"/>
              <a:t>等产量曲线向右下方倾斜</a:t>
            </a:r>
          </a:p>
          <a:p>
            <a:r>
              <a:rPr lang="zh-CN" altLang="en-US" dirty="0"/>
              <a:t>等产量曲线凸向原点</a:t>
            </a:r>
          </a:p>
        </p:txBody>
      </p:sp>
    </p:spTree>
    <p:extLst>
      <p:ext uri="{BB962C8B-B14F-4D97-AF65-F5344CB8AC3E}">
        <p14:creationId xmlns:p14="http://schemas.microsoft.com/office/powerpoint/2010/main" val="1999689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D6E78-BD01-4C8A-9CD7-FC6977F98BC5}"/>
              </a:ext>
            </a:extLst>
          </p:cNvPr>
          <p:cNvSpPr>
            <a:spLocks noGrp="1"/>
          </p:cNvSpPr>
          <p:nvPr>
            <p:ph type="title"/>
          </p:nvPr>
        </p:nvSpPr>
        <p:spPr/>
        <p:txBody>
          <a:bodyPr/>
          <a:lstStyle/>
          <a:p>
            <a:r>
              <a:rPr lang="zh-CN" altLang="en-US" dirty="0"/>
              <a:t>边际技术替代率</a:t>
            </a:r>
            <a:endParaRPr lang="en-US" dirty="0"/>
          </a:p>
        </p:txBody>
      </p:sp>
      <p:sp>
        <p:nvSpPr>
          <p:cNvPr id="3" name="内容占位符 2">
            <a:extLst>
              <a:ext uri="{FF2B5EF4-FFF2-40B4-BE49-F238E27FC236}">
                <a16:creationId xmlns:a16="http://schemas.microsoft.com/office/drawing/2014/main" id="{A906EC58-00F0-47B7-9C11-43B3309CB833}"/>
              </a:ext>
            </a:extLst>
          </p:cNvPr>
          <p:cNvSpPr>
            <a:spLocks noGrp="1"/>
          </p:cNvSpPr>
          <p:nvPr>
            <p:ph idx="1"/>
          </p:nvPr>
        </p:nvSpPr>
        <p:spPr/>
        <p:txBody>
          <a:bodyPr>
            <a:normAutofit/>
          </a:bodyPr>
          <a:lstStyle/>
          <a:p>
            <a:r>
              <a:rPr lang="zh-CN" altLang="en-US" sz="3200" dirty="0">
                <a:latin typeface="+mn-ea"/>
              </a:rPr>
              <a:t>边际技术替代率（</a:t>
            </a:r>
            <a:r>
              <a:rPr lang="en-US" altLang="zh-CN" sz="3200" dirty="0">
                <a:latin typeface="+mn-ea"/>
              </a:rPr>
              <a:t>MRTS</a:t>
            </a:r>
            <a:r>
              <a:rPr lang="zh-CN" altLang="en-US" sz="3200" dirty="0">
                <a:latin typeface="+mn-ea"/>
              </a:rPr>
              <a:t>）维持产量水平不变，增加一个单位的劳动投入量时所减少的资本投入量。</a:t>
            </a:r>
            <a:endParaRPr lang="en-US" altLang="zh-CN" sz="3200" dirty="0">
              <a:latin typeface="+mn-ea"/>
            </a:endParaRPr>
          </a:p>
          <a:p>
            <a:endParaRPr lang="en-US" altLang="zh-CN" sz="3200" dirty="0">
              <a:latin typeface="+mn-ea"/>
            </a:endParaRPr>
          </a:p>
          <a:p>
            <a:r>
              <a:rPr lang="zh-CN" altLang="en-US" sz="3200" dirty="0">
                <a:latin typeface="+mn-ea"/>
              </a:rPr>
              <a:t>等产量线斜率的绝对值即为边际技术替代率。</a:t>
            </a:r>
            <a:endParaRPr lang="en-US" altLang="zh-CN" sz="3200" dirty="0">
              <a:latin typeface="+mn-ea"/>
            </a:endParaRPr>
          </a:p>
          <a:p>
            <a:endParaRPr lang="en-US" altLang="zh-CN" sz="3200" dirty="0">
              <a:latin typeface="+mn-ea"/>
            </a:endParaRPr>
          </a:p>
          <a:p>
            <a:endParaRPr lang="en-US" sz="3200" dirty="0">
              <a:latin typeface="+mn-ea"/>
            </a:endParaRPr>
          </a:p>
        </p:txBody>
      </p:sp>
    </p:spTree>
    <p:extLst>
      <p:ext uri="{BB962C8B-B14F-4D97-AF65-F5344CB8AC3E}">
        <p14:creationId xmlns:p14="http://schemas.microsoft.com/office/powerpoint/2010/main" val="214909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2A481-203D-40E5-83E3-1CDED23A2929}"/>
              </a:ext>
            </a:extLst>
          </p:cNvPr>
          <p:cNvSpPr>
            <a:spLocks noGrp="1"/>
          </p:cNvSpPr>
          <p:nvPr>
            <p:ph type="title"/>
          </p:nvPr>
        </p:nvSpPr>
        <p:spPr/>
        <p:txBody>
          <a:bodyPr/>
          <a:lstStyle/>
          <a:p>
            <a:r>
              <a:rPr lang="zh-CN" altLang="en-US" dirty="0"/>
              <a:t>边际技术替代率</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4DE018-7EE9-413F-91E6-6D35D366B2A3}"/>
                  </a:ext>
                </a:extLst>
              </p:cNvPr>
              <p:cNvSpPr>
                <a:spLocks noGrp="1"/>
              </p:cNvSpPr>
              <p:nvPr>
                <p:ph idx="1"/>
              </p:nvPr>
            </p:nvSpPr>
            <p:spPr/>
            <p:txBody>
              <a:bodyPr>
                <a:normAutofit/>
              </a:bodyPr>
              <a:lstStyle/>
              <a:p>
                <a:r>
                  <a:rPr lang="zh-CN" altLang="en-US" dirty="0">
                    <a:latin typeface="+mn-ea"/>
                  </a:rPr>
                  <a:t>等产量线的一般形式为</a:t>
                </a:r>
                <a:endParaRPr lang="en-US" altLang="zh-CN" dirty="0">
                  <a:latin typeface="+mn-ea"/>
                </a:endParaRPr>
              </a:p>
              <a:p>
                <a:pPr marL="0" indent="0" algn="ctr">
                  <a:buNone/>
                </a:pPr>
                <a:r>
                  <a:rPr lang="en-US" altLang="zh-CN" dirty="0">
                    <a:latin typeface="+mn-ea"/>
                  </a:rPr>
                  <a:t>f(x</a:t>
                </a:r>
                <a:r>
                  <a:rPr lang="en-US" altLang="zh-CN" baseline="-25000" dirty="0">
                    <a:latin typeface="+mn-ea"/>
                  </a:rPr>
                  <a:t>1</a:t>
                </a:r>
                <a:r>
                  <a:rPr lang="en-US" altLang="zh-CN" dirty="0">
                    <a:latin typeface="+mn-ea"/>
                  </a:rPr>
                  <a:t>,x</a:t>
                </a:r>
                <a:r>
                  <a:rPr lang="en-US" altLang="zh-CN" baseline="-25000" dirty="0">
                    <a:latin typeface="+mn-ea"/>
                  </a:rPr>
                  <a:t>2</a:t>
                </a:r>
                <a:r>
                  <a:rPr lang="en-US" altLang="zh-CN" dirty="0">
                    <a:latin typeface="+mn-ea"/>
                  </a:rPr>
                  <a:t>) = Q,   Q</a:t>
                </a:r>
                <a:r>
                  <a:rPr lang="zh-CN" altLang="en-US" dirty="0">
                    <a:latin typeface="+mn-ea"/>
                  </a:rPr>
                  <a:t>为常数</a:t>
                </a:r>
                <a:endParaRPr lang="en-US" altLang="zh-CN" dirty="0">
                  <a:latin typeface="+mn-ea"/>
                </a:endParaRPr>
              </a:p>
              <a:p>
                <a:pPr marL="0" indent="0">
                  <a:buNone/>
                </a:pPr>
                <a:endParaRPr lang="zh-CN" altLang="en-US" dirty="0">
                  <a:latin typeface="+mn-ea"/>
                </a:endParaRPr>
              </a:p>
              <a:p>
                <a:r>
                  <a:rPr lang="zh-CN" altLang="en-US" dirty="0">
                    <a:latin typeface="+mn-ea"/>
                  </a:rPr>
                  <a:t>保持产量不变，沿着等产量线，两种要素变化量为 </a:t>
                </a:r>
                <a14:m>
                  <m:oMath xmlns:m="http://schemas.openxmlformats.org/officeDocument/2006/math">
                    <m:r>
                      <a:rPr lang="en-US" altLang="zh-CN" b="1">
                        <a:latin typeface="Cambria Math" panose="02040503050406030204" pitchFamily="18" charset="0"/>
                      </a:rPr>
                      <m:t>(</m:t>
                    </m:r>
                    <m:r>
                      <a:rPr lang="en-US" altLang="zh-CN" b="1">
                        <a:latin typeface="Cambria Math" panose="02040503050406030204" pitchFamily="18" charset="0"/>
                      </a:rPr>
                      <m:t>𝐝𝐋</m:t>
                    </m:r>
                    <m:r>
                      <a:rPr lang="en-US" altLang="zh-CN" b="1">
                        <a:latin typeface="Cambria Math" panose="02040503050406030204" pitchFamily="18" charset="0"/>
                      </a:rPr>
                      <m:t>,</m:t>
                    </m:r>
                    <m:r>
                      <a:rPr lang="en-US" altLang="zh-CN" b="1">
                        <a:latin typeface="Cambria Math" panose="02040503050406030204" pitchFamily="18" charset="0"/>
                      </a:rPr>
                      <m:t>𝐝𝐊</m:t>
                    </m:r>
                    <m:r>
                      <a:rPr lang="en-US" altLang="zh-CN" b="1">
                        <a:latin typeface="Cambria Math" panose="02040503050406030204" pitchFamily="18" charset="0"/>
                      </a:rPr>
                      <m:t>) </m:t>
                    </m:r>
                  </m:oMath>
                </a14:m>
                <a:r>
                  <a:rPr lang="en-US" altLang="zh-CN" dirty="0">
                    <a:latin typeface="+mn-ea"/>
                  </a:rPr>
                  <a:t> </a:t>
                </a:r>
                <a:r>
                  <a:rPr lang="zh-CN" altLang="en-US" dirty="0">
                    <a:latin typeface="+mn-ea"/>
                  </a:rPr>
                  <a:t>则</a:t>
                </a:r>
                <a:endParaRPr lang="en-US" altLang="zh-CN" dirty="0">
                  <a:latin typeface="+mn-ea"/>
                </a:endParaRPr>
              </a:p>
              <a:p>
                <a:endParaRPr lang="en-US" altLang="zh-CN" dirty="0">
                  <a:latin typeface="+mn-ea"/>
                </a:endParaRPr>
              </a:p>
              <a:p>
                <a:pPr marL="0" indent="0" algn="ctr">
                  <a:buNone/>
                </a:pPr>
                <a14:m>
                  <m:oMath xmlns:m="http://schemas.openxmlformats.org/officeDocument/2006/math">
                    <m:r>
                      <a:rPr lang="en-US" altLang="zh-CN" sz="3200" b="1">
                        <a:latin typeface="Cambria Math" panose="02040503050406030204" pitchFamily="18" charset="0"/>
                      </a:rPr>
                      <m:t>𝐌</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𝐏</m:t>
                        </m:r>
                      </m:e>
                      <m:sub>
                        <m:r>
                          <a:rPr lang="en-US" altLang="zh-CN" sz="3200" b="1" i="1">
                            <a:latin typeface="Cambria Math" panose="02040503050406030204" pitchFamily="18" charset="0"/>
                          </a:rPr>
                          <m:t>𝑳</m:t>
                        </m:r>
                      </m:sub>
                    </m:sSub>
                    <m:r>
                      <a:rPr lang="en-US" altLang="zh-CN" sz="3200" b="1">
                        <a:latin typeface="Cambria Math" panose="02040503050406030204" pitchFamily="18" charset="0"/>
                      </a:rPr>
                      <m:t>𝐝𝐋</m:t>
                    </m:r>
                    <m:r>
                      <a:rPr lang="en-US" altLang="zh-CN" sz="3200" b="1">
                        <a:latin typeface="Cambria Math" panose="02040503050406030204" pitchFamily="18" charset="0"/>
                      </a:rPr>
                      <m:t>+</m:t>
                    </m:r>
                    <m:r>
                      <a:rPr lang="en-US" altLang="zh-CN" sz="3200" b="1">
                        <a:latin typeface="Cambria Math" panose="02040503050406030204" pitchFamily="18" charset="0"/>
                      </a:rPr>
                      <m:t>𝐌</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𝐏</m:t>
                        </m:r>
                      </m:e>
                      <m:sub>
                        <m:r>
                          <a:rPr lang="en-US" altLang="zh-CN" sz="3200" b="1" i="1">
                            <a:latin typeface="Cambria Math" panose="02040503050406030204" pitchFamily="18" charset="0"/>
                          </a:rPr>
                          <m:t>𝑲</m:t>
                        </m:r>
                      </m:sub>
                    </m:sSub>
                    <m:r>
                      <a:rPr lang="en-US" altLang="zh-CN" sz="3200" b="1">
                        <a:latin typeface="Cambria Math" panose="02040503050406030204" pitchFamily="18" charset="0"/>
                      </a:rPr>
                      <m:t>𝐝𝐊</m:t>
                    </m:r>
                  </m:oMath>
                </a14:m>
                <a:r>
                  <a:rPr lang="en-US" altLang="zh-CN" sz="3200" dirty="0">
                    <a:latin typeface="+mn-ea"/>
                  </a:rPr>
                  <a:t>=</a:t>
                </a:r>
                <a14:m>
                  <m:oMath xmlns:m="http://schemas.openxmlformats.org/officeDocument/2006/math">
                    <m:r>
                      <a:rPr lang="en-US" altLang="zh-CN" sz="3200" b="1">
                        <a:latin typeface="Cambria Math" panose="02040503050406030204" pitchFamily="18" charset="0"/>
                      </a:rPr>
                      <m:t>𝐝𝐐</m:t>
                    </m:r>
                  </m:oMath>
                </a14:m>
                <a:r>
                  <a:rPr lang="en-US" altLang="zh-CN" sz="3200" dirty="0">
                    <a:latin typeface="+mn-ea"/>
                  </a:rPr>
                  <a:t>=0</a:t>
                </a:r>
                <a:br>
                  <a:rPr lang="en-US" altLang="zh-CN" sz="3200" dirty="0">
                    <a:latin typeface="+mn-ea"/>
                  </a:rPr>
                </a:br>
                <a:r>
                  <a:rPr lang="en-US" altLang="zh-CN" dirty="0">
                    <a:latin typeface="+mn-ea"/>
                  </a:rPr>
                  <a:t/>
                </a:r>
                <a:br>
                  <a:rPr lang="en-US" altLang="zh-CN" dirty="0">
                    <a:latin typeface="+mn-ea"/>
                  </a:rPr>
                </a:br>
                <a:endParaRPr lang="en-US" altLang="zh-CN" dirty="0">
                  <a:latin typeface="+mn-ea"/>
                </a:endParaRPr>
              </a:p>
              <a:p>
                <a:endParaRPr lang="en-US" dirty="0">
                  <a:latin typeface="+mn-ea"/>
                </a:endParaRPr>
              </a:p>
            </p:txBody>
          </p:sp>
        </mc:Choice>
        <mc:Fallback xmlns="">
          <p:sp>
            <p:nvSpPr>
              <p:cNvPr id="3" name="内容占位符 2">
                <a:extLst>
                  <a:ext uri="{FF2B5EF4-FFF2-40B4-BE49-F238E27FC236}">
                    <a16:creationId xmlns:a16="http://schemas.microsoft.com/office/drawing/2014/main" id="{C34DE018-7EE9-413F-91E6-6D35D366B2A3}"/>
                  </a:ext>
                </a:extLst>
              </p:cNvPr>
              <p:cNvSpPr>
                <a:spLocks noGrp="1" noRot="1" noChangeAspect="1" noMove="1" noResize="1" noEditPoints="1" noAdjustHandles="1" noChangeArrowheads="1" noChangeShapeType="1" noTextEdit="1"/>
              </p:cNvSpPr>
              <p:nvPr>
                <p:ph idx="1"/>
              </p:nvPr>
            </p:nvSpPr>
            <p:spPr>
              <a:blipFill>
                <a:blip r:embed="rId2"/>
                <a:stretch>
                  <a:fillRect l="-1391" t="-2521" r="-1159"/>
                </a:stretch>
              </a:blipFill>
            </p:spPr>
            <p:txBody>
              <a:bodyPr/>
              <a:lstStyle/>
              <a:p>
                <a:r>
                  <a:rPr lang="en-US">
                    <a:noFill/>
                  </a:rPr>
                  <a:t> </a:t>
                </a:r>
              </a:p>
            </p:txBody>
          </p:sp>
        </mc:Fallback>
      </mc:AlternateContent>
    </p:spTree>
    <p:extLst>
      <p:ext uri="{BB962C8B-B14F-4D97-AF65-F5344CB8AC3E}">
        <p14:creationId xmlns:p14="http://schemas.microsoft.com/office/powerpoint/2010/main" val="17115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47082-DD62-4A89-9082-0F2E28626598}"/>
              </a:ext>
            </a:extLst>
          </p:cNvPr>
          <p:cNvSpPr>
            <a:spLocks noGrp="1"/>
          </p:cNvSpPr>
          <p:nvPr>
            <p:ph type="title"/>
          </p:nvPr>
        </p:nvSpPr>
        <p:spPr/>
        <p:txBody>
          <a:bodyPr/>
          <a:lstStyle/>
          <a:p>
            <a:r>
              <a:rPr lang="zh-CN" altLang="en-US" dirty="0"/>
              <a:t>边际技术替代率</a:t>
            </a:r>
            <a:endParaRPr lang="en-US" dirty="0"/>
          </a:p>
        </p:txBody>
      </p:sp>
      <p:sp>
        <p:nvSpPr>
          <p:cNvPr id="3" name="内容占位符 2">
            <a:extLst>
              <a:ext uri="{FF2B5EF4-FFF2-40B4-BE49-F238E27FC236}">
                <a16:creationId xmlns:a16="http://schemas.microsoft.com/office/drawing/2014/main" id="{D4B4DB31-E947-4107-93A2-D9787FBFA7A8}"/>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C3B62001-A28A-42B5-8380-32428E34B99D}"/>
              </a:ext>
            </a:extLst>
          </p:cNvPr>
          <p:cNvSpPr>
            <a:spLocks noChangeShapeType="1"/>
          </p:cNvSpPr>
          <p:nvPr/>
        </p:nvSpPr>
        <p:spPr bwMode="auto">
          <a:xfrm>
            <a:off x="1447800" y="1662113"/>
            <a:ext cx="0" cy="36242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36FA5B82-B376-47ED-A511-12A7FC186B5A}"/>
              </a:ext>
            </a:extLst>
          </p:cNvPr>
          <p:cNvSpPr>
            <a:spLocks noChangeShapeType="1"/>
          </p:cNvSpPr>
          <p:nvPr/>
        </p:nvSpPr>
        <p:spPr bwMode="auto">
          <a:xfrm>
            <a:off x="1447800" y="5300663"/>
            <a:ext cx="39100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27775949-F70B-47C9-B2F0-CE78306E811B}"/>
              </a:ext>
            </a:extLst>
          </p:cNvPr>
          <p:cNvSpPr>
            <a:spLocks noChangeShapeType="1"/>
          </p:cNvSpPr>
          <p:nvPr/>
        </p:nvSpPr>
        <p:spPr bwMode="auto">
          <a:xfrm flipV="1">
            <a:off x="3389313" y="3630613"/>
            <a:ext cx="0" cy="14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Arc 6">
            <a:extLst>
              <a:ext uri="{FF2B5EF4-FFF2-40B4-BE49-F238E27FC236}">
                <a16:creationId xmlns:a16="http://schemas.microsoft.com/office/drawing/2014/main" id="{6A24A450-4D6E-49E1-891E-BB170A739BDC}"/>
              </a:ext>
            </a:extLst>
          </p:cNvPr>
          <p:cNvSpPr>
            <a:spLocks/>
          </p:cNvSpPr>
          <p:nvPr/>
        </p:nvSpPr>
        <p:spPr bwMode="auto">
          <a:xfrm rot="10800000">
            <a:off x="1908175" y="1504950"/>
            <a:ext cx="3333750" cy="3425825"/>
          </a:xfrm>
          <a:custGeom>
            <a:avLst/>
            <a:gdLst>
              <a:gd name="T0" fmla="*/ 2147483646 w 21267"/>
              <a:gd name="T1" fmla="*/ 0 h 21294"/>
              <a:gd name="T2" fmla="*/ 2147483646 w 21267"/>
              <a:gd name="T3" fmla="*/ 2147483646 h 21294"/>
              <a:gd name="T4" fmla="*/ 0 w 21267"/>
              <a:gd name="T5" fmla="*/ 2147483646 h 21294"/>
              <a:gd name="T6" fmla="*/ 0 60000 65536"/>
              <a:gd name="T7" fmla="*/ 0 60000 65536"/>
              <a:gd name="T8" fmla="*/ 0 60000 65536"/>
              <a:gd name="T9" fmla="*/ 0 w 21267"/>
              <a:gd name="T10" fmla="*/ 0 h 21294"/>
              <a:gd name="T11" fmla="*/ 21267 w 21267"/>
              <a:gd name="T12" fmla="*/ 21294 h 21294"/>
            </a:gdLst>
            <a:ahLst/>
            <a:cxnLst>
              <a:cxn ang="T6">
                <a:pos x="T0" y="T1"/>
              </a:cxn>
              <a:cxn ang="T7">
                <a:pos x="T2" y="T3"/>
              </a:cxn>
              <a:cxn ang="T8">
                <a:pos x="T4" y="T5"/>
              </a:cxn>
            </a:cxnLst>
            <a:rect l="T9" t="T10" r="T11" b="T12"/>
            <a:pathLst>
              <a:path w="21267" h="21294" fill="none" extrusionOk="0">
                <a:moveTo>
                  <a:pt x="3624" y="0"/>
                </a:moveTo>
                <a:cubicBezTo>
                  <a:pt x="12612" y="1530"/>
                  <a:pt x="19671" y="8538"/>
                  <a:pt x="21266" y="17515"/>
                </a:cubicBezTo>
              </a:path>
              <a:path w="21267" h="21294" stroke="0" extrusionOk="0">
                <a:moveTo>
                  <a:pt x="3624" y="0"/>
                </a:moveTo>
                <a:cubicBezTo>
                  <a:pt x="12612" y="1530"/>
                  <a:pt x="19671" y="8538"/>
                  <a:pt x="21266" y="17515"/>
                </a:cubicBezTo>
                <a:lnTo>
                  <a:pt x="0" y="21294"/>
                </a:lnTo>
                <a:lnTo>
                  <a:pt x="3624" y="0"/>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Rectangle 7">
            <a:extLst>
              <a:ext uri="{FF2B5EF4-FFF2-40B4-BE49-F238E27FC236}">
                <a16:creationId xmlns:a16="http://schemas.microsoft.com/office/drawing/2014/main" id="{4AD7579A-F5DB-44D5-A875-4379D4642E3E}"/>
              </a:ext>
            </a:extLst>
          </p:cNvPr>
          <p:cNvSpPr>
            <a:spLocks noChangeArrowheads="1"/>
          </p:cNvSpPr>
          <p:nvPr/>
        </p:nvSpPr>
        <p:spPr bwMode="auto">
          <a:xfrm>
            <a:off x="836613" y="151447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dirty="0">
                <a:ea typeface="宋体" panose="02010600030101010101" pitchFamily="2" charset="-122"/>
              </a:rPr>
              <a:t>K</a:t>
            </a:r>
            <a:endParaRPr lang="en-US" altLang="zh-CN" sz="2800" baseline="-25000" dirty="0">
              <a:ea typeface="宋体" panose="02010600030101010101" pitchFamily="2" charset="-122"/>
            </a:endParaRPr>
          </a:p>
        </p:txBody>
      </p:sp>
      <p:sp>
        <p:nvSpPr>
          <p:cNvPr id="10" name="Rectangle 8">
            <a:extLst>
              <a:ext uri="{FF2B5EF4-FFF2-40B4-BE49-F238E27FC236}">
                <a16:creationId xmlns:a16="http://schemas.microsoft.com/office/drawing/2014/main" id="{211F9F04-A8DF-4A2F-8DE2-1DBA4AEBFDB8}"/>
              </a:ext>
            </a:extLst>
          </p:cNvPr>
          <p:cNvSpPr>
            <a:spLocks noChangeArrowheads="1"/>
          </p:cNvSpPr>
          <p:nvPr/>
        </p:nvSpPr>
        <p:spPr bwMode="auto">
          <a:xfrm>
            <a:off x="5313363" y="5372100"/>
            <a:ext cx="331822" cy="38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baseline="-25000" dirty="0">
                <a:ea typeface="宋体" panose="02010600030101010101" pitchFamily="2" charset="-122"/>
              </a:rPr>
              <a:t>L</a:t>
            </a:r>
          </a:p>
        </p:txBody>
      </p:sp>
      <p:sp>
        <p:nvSpPr>
          <p:cNvPr id="11" name="Rectangle 9">
            <a:extLst>
              <a:ext uri="{FF2B5EF4-FFF2-40B4-BE49-F238E27FC236}">
                <a16:creationId xmlns:a16="http://schemas.microsoft.com/office/drawing/2014/main" id="{884EBED9-3751-4243-A8F7-5E18480737D5}"/>
              </a:ext>
            </a:extLst>
          </p:cNvPr>
          <p:cNvSpPr>
            <a:spLocks noChangeArrowheads="1"/>
          </p:cNvSpPr>
          <p:nvPr/>
        </p:nvSpPr>
        <p:spPr bwMode="auto">
          <a:xfrm>
            <a:off x="4710113" y="4605338"/>
            <a:ext cx="120065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2800" dirty="0">
                <a:ea typeface="宋体" panose="02010600030101010101" pitchFamily="2" charset="-122"/>
              </a:rPr>
              <a:t>Q</a:t>
            </a:r>
            <a:r>
              <a:rPr lang="en-US" altLang="zh-CN" sz="2800" dirty="0">
                <a:latin typeface="Symbol" panose="05050102010706020507" pitchFamily="18" charset="2"/>
                <a:ea typeface="宋体" panose="02010600030101010101" pitchFamily="2" charset="-122"/>
              </a:rPr>
              <a:t>=100</a:t>
            </a:r>
          </a:p>
        </p:txBody>
      </p:sp>
      <p:sp>
        <p:nvSpPr>
          <p:cNvPr id="12" name="Line 10">
            <a:extLst>
              <a:ext uri="{FF2B5EF4-FFF2-40B4-BE49-F238E27FC236}">
                <a16:creationId xmlns:a16="http://schemas.microsoft.com/office/drawing/2014/main" id="{1F6B27CB-7693-4293-B8F2-38E8883097BA}"/>
              </a:ext>
            </a:extLst>
          </p:cNvPr>
          <p:cNvSpPr>
            <a:spLocks noChangeShapeType="1"/>
          </p:cNvSpPr>
          <p:nvPr/>
        </p:nvSpPr>
        <p:spPr bwMode="auto">
          <a:xfrm>
            <a:off x="2320925" y="3414713"/>
            <a:ext cx="660400" cy="7667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754CB689-6C5F-4A16-BBE1-C1702E66E713}"/>
              </a:ext>
            </a:extLst>
          </p:cNvPr>
          <p:cNvSpPr>
            <a:spLocks noChangeShapeType="1"/>
          </p:cNvSpPr>
          <p:nvPr/>
        </p:nvSpPr>
        <p:spPr bwMode="auto">
          <a:xfrm>
            <a:off x="2695575" y="3760788"/>
            <a:ext cx="0" cy="15144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a16="http://schemas.microsoft.com/office/drawing/2014/main" id="{14B53209-D932-4C62-9CBA-9ECF93390579}"/>
              </a:ext>
            </a:extLst>
          </p:cNvPr>
          <p:cNvSpPr>
            <a:spLocks noChangeShapeType="1"/>
          </p:cNvSpPr>
          <p:nvPr/>
        </p:nvSpPr>
        <p:spPr bwMode="auto">
          <a:xfrm flipH="1">
            <a:off x="1439863" y="3775075"/>
            <a:ext cx="125571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 name="Object 14">
            <a:extLst>
              <a:ext uri="{FF2B5EF4-FFF2-40B4-BE49-F238E27FC236}">
                <a16:creationId xmlns:a16="http://schemas.microsoft.com/office/drawing/2014/main" id="{F4DDDCC3-9B1E-42E3-99ED-025F474C28F5}"/>
              </a:ext>
            </a:extLst>
          </p:cNvPr>
          <p:cNvGraphicFramePr>
            <a:graphicFrameLocks/>
          </p:cNvGraphicFramePr>
          <p:nvPr/>
        </p:nvGraphicFramePr>
        <p:xfrm>
          <a:off x="979488" y="3409950"/>
          <a:ext cx="384175" cy="536575"/>
        </p:xfrm>
        <a:graphic>
          <a:graphicData uri="http://schemas.openxmlformats.org/presentationml/2006/ole">
            <mc:AlternateContent xmlns:mc="http://schemas.openxmlformats.org/markup-compatibility/2006">
              <mc:Choice xmlns:v="urn:schemas-microsoft-com:vml" Requires="v">
                <p:oleObj spid="_x0000_s1144" name="Equation" r:id="rId3" imgW="380887" imgH="533520" progId="Equation.2">
                  <p:embed/>
                </p:oleObj>
              </mc:Choice>
              <mc:Fallback>
                <p:oleObj name="Equation" r:id="rId3" imgW="380887" imgH="533520" progId="Equation.2">
                  <p:embed/>
                  <p:pic>
                    <p:nvPicPr>
                      <p:cNvPr id="65550" name="Object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3409950"/>
                        <a:ext cx="3841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a:extLst>
              <a:ext uri="{FF2B5EF4-FFF2-40B4-BE49-F238E27FC236}">
                <a16:creationId xmlns:a16="http://schemas.microsoft.com/office/drawing/2014/main" id="{B7AC9F8B-EFFA-4A46-9508-86130F5A2E9C}"/>
              </a:ext>
            </a:extLst>
          </p:cNvPr>
          <p:cNvGraphicFramePr>
            <a:graphicFrameLocks/>
          </p:cNvGraphicFramePr>
          <p:nvPr/>
        </p:nvGraphicFramePr>
        <p:xfrm>
          <a:off x="2493963" y="5343525"/>
          <a:ext cx="349250" cy="527050"/>
        </p:xfrm>
        <a:graphic>
          <a:graphicData uri="http://schemas.openxmlformats.org/presentationml/2006/ole">
            <mc:AlternateContent xmlns:mc="http://schemas.openxmlformats.org/markup-compatibility/2006">
              <mc:Choice xmlns:v="urn:schemas-microsoft-com:vml" Requires="v">
                <p:oleObj spid="_x0000_s1145" name="Equation" r:id="rId5" imgW="361978" imgH="533520" progId="Equation.2">
                  <p:embed/>
                </p:oleObj>
              </mc:Choice>
              <mc:Fallback>
                <p:oleObj name="Equation" r:id="rId5" imgW="361978" imgH="533520" progId="Equation.2">
                  <p:embed/>
                  <p:pic>
                    <p:nvPicPr>
                      <p:cNvPr id="65551"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3" y="5343525"/>
                        <a:ext cx="3492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a:extLst>
              <a:ext uri="{FF2B5EF4-FFF2-40B4-BE49-F238E27FC236}">
                <a16:creationId xmlns:a16="http://schemas.microsoft.com/office/drawing/2014/main" id="{991E86BD-D46C-42ED-AFE8-75EA774C2060}"/>
              </a:ext>
            </a:extLst>
          </p:cNvPr>
          <p:cNvSpPr>
            <a:spLocks noChangeArrowheads="1"/>
          </p:cNvSpPr>
          <p:nvPr/>
        </p:nvSpPr>
        <p:spPr bwMode="auto">
          <a:xfrm>
            <a:off x="2595563" y="3660775"/>
            <a:ext cx="201612" cy="201613"/>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5000"/>
              <a:buFont typeface="Wingdings" panose="05000000000000000000" pitchFamily="2" charset="2"/>
              <a:buChar char="u"/>
              <a:defRPr sz="3200" b="1">
                <a:solidFill>
                  <a:schemeClr val="tx1"/>
                </a:solidFill>
                <a:latin typeface="Arial" panose="020B0604020202020204" pitchFamily="34" charset="0"/>
              </a:defRPr>
            </a:lvl1pPr>
            <a:lvl2pPr marL="742950" indent="-285750">
              <a:spcBef>
                <a:spcPct val="20000"/>
              </a:spcBef>
              <a:buClr>
                <a:schemeClr val="tx1"/>
              </a:buClr>
              <a:buFont typeface="Wingdings" panose="05000000000000000000" pitchFamily="2" charset="2"/>
              <a:buChar char="l"/>
              <a:defRPr sz="3200" b="1">
                <a:solidFill>
                  <a:schemeClr val="tx1"/>
                </a:solidFill>
                <a:latin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3200" b="1">
                <a:solidFill>
                  <a:schemeClr val="tx1"/>
                </a:solidFill>
                <a:latin typeface="Arial" panose="020B0604020202020204" pitchFamily="34" charset="0"/>
              </a:defRPr>
            </a:lvl3pPr>
            <a:lvl4pPr marL="1600200" indent="-228600">
              <a:spcBef>
                <a:spcPct val="20000"/>
              </a:spcBef>
              <a:buClr>
                <a:schemeClr val="tx2"/>
              </a:buClr>
              <a:buSzPct val="10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1"/>
              </a:buClr>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a:solidFill>
                <a:schemeClr val="bg1"/>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75BDB17B-2EFF-43BE-ACF2-4769D258E76D}"/>
                  </a:ext>
                </a:extLst>
              </p:cNvPr>
              <p:cNvSpPr/>
              <p:nvPr/>
            </p:nvSpPr>
            <p:spPr>
              <a:xfrm>
                <a:off x="3797302" y="3206662"/>
                <a:ext cx="5012432" cy="9812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0" smtClean="0">
                          <a:solidFill>
                            <a:schemeClr val="tx1"/>
                          </a:solidFill>
                          <a:latin typeface="Cambria Math" panose="02040503050406030204" pitchFamily="18" charset="0"/>
                        </a:rPr>
                        <m:t>𝐌𝐑𝐓</m:t>
                      </m:r>
                      <m:sSub>
                        <m:sSubPr>
                          <m:ctrlPr>
                            <a:rPr lang="en-US" altLang="zh-CN" sz="2800" b="1" i="1" smtClean="0">
                              <a:solidFill>
                                <a:schemeClr val="tx1"/>
                              </a:solidFill>
                              <a:latin typeface="Cambria Math" panose="02040503050406030204" pitchFamily="18" charset="0"/>
                            </a:rPr>
                          </m:ctrlPr>
                        </m:sSubPr>
                        <m:e>
                          <m:r>
                            <a:rPr lang="en-US" altLang="zh-CN" sz="2800" b="1" i="0" smtClean="0">
                              <a:solidFill>
                                <a:schemeClr val="tx1"/>
                              </a:solidFill>
                              <a:latin typeface="Cambria Math" panose="02040503050406030204" pitchFamily="18" charset="0"/>
                            </a:rPr>
                            <m:t>𝐒</m:t>
                          </m:r>
                        </m:e>
                        <m:sub>
                          <m:r>
                            <a:rPr lang="en-US" altLang="zh-CN" sz="2800" b="1" i="1" smtClean="0">
                              <a:solidFill>
                                <a:schemeClr val="tx1"/>
                              </a:solidFill>
                              <a:latin typeface="Cambria Math" panose="02040503050406030204" pitchFamily="18" charset="0"/>
                            </a:rPr>
                            <m:t>𝑳</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𝑲</m:t>
                          </m:r>
                        </m:sub>
                      </m:sSub>
                      <m:r>
                        <a:rPr lang="en-US" altLang="zh-CN" sz="2800" b="1" i="0" smtClean="0">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r>
                            <a:rPr lang="en-US" altLang="zh-CN" sz="2800" b="1" i="0" smtClean="0">
                              <a:solidFill>
                                <a:schemeClr val="tx1"/>
                              </a:solidFill>
                              <a:latin typeface="Cambria Math" panose="02040503050406030204" pitchFamily="18" charset="0"/>
                            </a:rPr>
                            <m:t>𝐝𝐊</m:t>
                          </m:r>
                        </m:num>
                        <m:den>
                          <m:r>
                            <a:rPr lang="en-US" altLang="zh-CN" sz="2800" b="1" i="0" smtClean="0">
                              <a:solidFill>
                                <a:schemeClr val="tx1"/>
                              </a:solidFill>
                              <a:latin typeface="Cambria Math" panose="02040503050406030204" pitchFamily="18" charset="0"/>
                            </a:rPr>
                            <m:t>𝐝𝐋</m:t>
                          </m:r>
                        </m:den>
                      </m:f>
                      <m:r>
                        <a:rPr lang="en-US" altLang="zh-CN" sz="2800" b="1" i="0">
                          <a:solidFill>
                            <a:schemeClr val="tx1"/>
                          </a:solidFill>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sSub>
                            <m:sSubPr>
                              <m:ctrlPr>
                                <a:rPr lang="en-US" altLang="zh-CN" sz="2800" i="1">
                                  <a:solidFill>
                                    <a:schemeClr val="tx1"/>
                                  </a:solidFill>
                                  <a:latin typeface="Cambria Math" panose="02040503050406030204" pitchFamily="18" charset="0"/>
                                </a:rPr>
                              </m:ctrlPr>
                            </m:sSubPr>
                            <m:e>
                              <m:r>
                                <a:rPr lang="en-US" altLang="zh-CN" sz="2800" b="1" i="0">
                                  <a:solidFill>
                                    <a:schemeClr val="tx1"/>
                                  </a:solidFill>
                                  <a:latin typeface="Cambria Math" panose="02040503050406030204" pitchFamily="18" charset="0"/>
                                </a:rPr>
                                <m:t>𝐌</m:t>
                              </m:r>
                              <m:r>
                                <a:rPr lang="en-US" altLang="zh-CN" sz="2800" b="1" i="0" smtClean="0">
                                  <a:solidFill>
                                    <a:schemeClr val="tx1"/>
                                  </a:solidFill>
                                  <a:latin typeface="Cambria Math" panose="02040503050406030204" pitchFamily="18" charset="0"/>
                                </a:rPr>
                                <m:t>𝐏</m:t>
                              </m:r>
                            </m:e>
                            <m:sub>
                              <m:r>
                                <a:rPr lang="en-US" altLang="zh-CN" sz="2800" b="1" i="1" smtClean="0">
                                  <a:solidFill>
                                    <a:schemeClr val="tx1"/>
                                  </a:solidFill>
                                  <a:latin typeface="Cambria Math" panose="02040503050406030204" pitchFamily="18" charset="0"/>
                                </a:rPr>
                                <m:t>𝑳</m:t>
                              </m:r>
                            </m:sub>
                          </m:sSub>
                        </m:num>
                        <m:den>
                          <m:sSub>
                            <m:sSubPr>
                              <m:ctrlPr>
                                <a:rPr lang="en-US" altLang="zh-CN" sz="2800" i="1">
                                  <a:solidFill>
                                    <a:schemeClr val="tx1"/>
                                  </a:solidFill>
                                  <a:latin typeface="Cambria Math" panose="02040503050406030204" pitchFamily="18" charset="0"/>
                                </a:rPr>
                              </m:ctrlPr>
                            </m:sSubPr>
                            <m:e>
                              <m:r>
                                <a:rPr lang="en-US" altLang="zh-CN" sz="2800" b="1" i="0">
                                  <a:solidFill>
                                    <a:schemeClr val="tx1"/>
                                  </a:solidFill>
                                  <a:latin typeface="Cambria Math" panose="02040503050406030204" pitchFamily="18" charset="0"/>
                                </a:rPr>
                                <m:t>𝐌</m:t>
                              </m:r>
                              <m:r>
                                <a:rPr lang="en-US" altLang="zh-CN" sz="2800" b="1" i="0" smtClean="0">
                                  <a:solidFill>
                                    <a:schemeClr val="tx1"/>
                                  </a:solidFill>
                                  <a:latin typeface="Cambria Math" panose="02040503050406030204" pitchFamily="18" charset="0"/>
                                </a:rPr>
                                <m:t>𝐏</m:t>
                              </m:r>
                            </m:e>
                            <m:sub>
                              <m:r>
                                <a:rPr lang="en-US" altLang="zh-CN" sz="2800" b="1" i="1" smtClean="0">
                                  <a:solidFill>
                                    <a:schemeClr val="tx1"/>
                                  </a:solidFill>
                                  <a:latin typeface="Cambria Math" panose="02040503050406030204" pitchFamily="18" charset="0"/>
                                </a:rPr>
                                <m:t>𝑲</m:t>
                              </m:r>
                            </m:sub>
                          </m:sSub>
                        </m:den>
                      </m:f>
                    </m:oMath>
                  </m:oMathPara>
                </a14:m>
                <a:endParaRPr lang="zh-CN" altLang="en-US" sz="2800" dirty="0">
                  <a:solidFill>
                    <a:schemeClr val="tx1"/>
                  </a:solidFill>
                </a:endParaRPr>
              </a:p>
            </p:txBody>
          </p:sp>
        </mc:Choice>
        <mc:Fallback xmlns="">
          <p:sp>
            <p:nvSpPr>
              <p:cNvPr id="18" name="矩形 17">
                <a:extLst>
                  <a:ext uri="{FF2B5EF4-FFF2-40B4-BE49-F238E27FC236}">
                    <a16:creationId xmlns:a16="http://schemas.microsoft.com/office/drawing/2014/main" id="{75BDB17B-2EFF-43BE-ACF2-4769D258E76D}"/>
                  </a:ext>
                </a:extLst>
              </p:cNvPr>
              <p:cNvSpPr>
                <a:spLocks noRot="1" noChangeAspect="1" noMove="1" noResize="1" noEditPoints="1" noAdjustHandles="1" noChangeArrowheads="1" noChangeShapeType="1" noTextEdit="1"/>
              </p:cNvSpPr>
              <p:nvPr/>
            </p:nvSpPr>
            <p:spPr>
              <a:xfrm>
                <a:off x="3797302" y="3206662"/>
                <a:ext cx="5012432" cy="9812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10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0E9A2-463F-4FE4-A4FA-7EAA426A3A74}"/>
              </a:ext>
            </a:extLst>
          </p:cNvPr>
          <p:cNvSpPr>
            <a:spLocks noGrp="1"/>
          </p:cNvSpPr>
          <p:nvPr>
            <p:ph type="title"/>
          </p:nvPr>
        </p:nvSpPr>
        <p:spPr/>
        <p:txBody>
          <a:bodyPr/>
          <a:lstStyle/>
          <a:p>
            <a:r>
              <a:rPr lang="zh-CN" altLang="en-US" dirty="0"/>
              <a:t>企业</a:t>
            </a:r>
            <a:endParaRPr lang="en-US" dirty="0"/>
          </a:p>
        </p:txBody>
      </p:sp>
      <p:sp>
        <p:nvSpPr>
          <p:cNvPr id="3" name="内容占位符 2">
            <a:extLst>
              <a:ext uri="{FF2B5EF4-FFF2-40B4-BE49-F238E27FC236}">
                <a16:creationId xmlns:a16="http://schemas.microsoft.com/office/drawing/2014/main" id="{B76CD9BD-ED14-4FE5-AF65-252938188BF4}"/>
              </a:ext>
            </a:extLst>
          </p:cNvPr>
          <p:cNvSpPr>
            <a:spLocks noGrp="1"/>
          </p:cNvSpPr>
          <p:nvPr>
            <p:ph idx="1"/>
          </p:nvPr>
        </p:nvSpPr>
        <p:spPr/>
        <p:txBody>
          <a:bodyPr>
            <a:normAutofit fontScale="92500" lnSpcReduction="10000"/>
          </a:bodyPr>
          <a:lstStyle/>
          <a:p>
            <a:r>
              <a:rPr lang="zh-CN" altLang="zh-CN" dirty="0"/>
              <a:t>企业</a:t>
            </a:r>
            <a:r>
              <a:rPr lang="zh-CN" altLang="en-US" dirty="0"/>
              <a:t>：</a:t>
            </a:r>
            <a:r>
              <a:rPr lang="zh-CN" altLang="zh-CN" dirty="0"/>
              <a:t>也称厂商，是使用生产资源从事商品生产或提供劳动的经济单位。</a:t>
            </a:r>
            <a:endParaRPr lang="en-US" altLang="zh-CN" dirty="0"/>
          </a:p>
          <a:p>
            <a:r>
              <a:rPr lang="zh-CN" altLang="en-US" dirty="0"/>
              <a:t>企业的类型：</a:t>
            </a:r>
            <a:endParaRPr lang="en-US" altLang="zh-CN" dirty="0"/>
          </a:p>
          <a:p>
            <a:r>
              <a:rPr lang="zh-CN" altLang="en-US" dirty="0"/>
              <a:t>个人企业：由个人出资和所有的经济单位。</a:t>
            </a:r>
            <a:r>
              <a:rPr lang="en-US" altLang="zh-CN" dirty="0"/>
              <a:t>Ex</a:t>
            </a:r>
            <a:r>
              <a:rPr lang="zh-CN" altLang="en-US" dirty="0"/>
              <a:t>：家庭农场，零售商店。</a:t>
            </a:r>
            <a:endParaRPr lang="en-US" altLang="zh-CN" dirty="0"/>
          </a:p>
          <a:p>
            <a:r>
              <a:rPr lang="zh-CN" altLang="en-US" dirty="0"/>
              <a:t>合伙制企业：由两个或两个以上的自然人共同出资、合伙经营、共享收益、共担风险的企业。</a:t>
            </a:r>
            <a:r>
              <a:rPr lang="zh-CN" altLang="zh-CN" dirty="0"/>
              <a:t>多见商业</a:t>
            </a:r>
            <a:r>
              <a:rPr lang="zh-CN" altLang="en-US" dirty="0"/>
              <a:t>、</a:t>
            </a:r>
            <a:r>
              <a:rPr lang="zh-CN" altLang="zh-CN" dirty="0"/>
              <a:t>法律行业。</a:t>
            </a:r>
            <a:endParaRPr lang="en-US" altLang="zh-CN" dirty="0"/>
          </a:p>
          <a:p>
            <a:r>
              <a:rPr lang="zh-CN" altLang="en-US" dirty="0"/>
              <a:t>公司制企业：按公司法组织并具有法人资格的经济单位。有限公司是公司制的常见形式：有限责任公司、股份有限公司。</a:t>
            </a:r>
            <a:endParaRPr lang="en-US" altLang="zh-CN" dirty="0">
              <a:solidFill>
                <a:srgbClr val="FF6600"/>
              </a:solidFill>
            </a:endParaRPr>
          </a:p>
          <a:p>
            <a:endParaRPr lang="en-US" dirty="0"/>
          </a:p>
        </p:txBody>
      </p:sp>
    </p:spTree>
    <p:extLst>
      <p:ext uri="{BB962C8B-B14F-4D97-AF65-F5344CB8AC3E}">
        <p14:creationId xmlns:p14="http://schemas.microsoft.com/office/powerpoint/2010/main" val="2277060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F5936-C2D2-4977-B4EE-AF0F165FFB5A}"/>
              </a:ext>
            </a:extLst>
          </p:cNvPr>
          <p:cNvSpPr>
            <a:spLocks noGrp="1"/>
          </p:cNvSpPr>
          <p:nvPr>
            <p:ph type="title"/>
          </p:nvPr>
        </p:nvSpPr>
        <p:spPr/>
        <p:txBody>
          <a:bodyPr/>
          <a:lstStyle/>
          <a:p>
            <a:r>
              <a:rPr lang="zh-CN" altLang="zh-CN" dirty="0"/>
              <a:t>边际技术替代率递减</a:t>
            </a:r>
            <a:endParaRPr lang="zh-CN" altLang="en-US" dirty="0"/>
          </a:p>
        </p:txBody>
      </p:sp>
      <p:sp>
        <p:nvSpPr>
          <p:cNvPr id="3" name="内容占位符 2">
            <a:extLst>
              <a:ext uri="{FF2B5EF4-FFF2-40B4-BE49-F238E27FC236}">
                <a16:creationId xmlns:a16="http://schemas.microsoft.com/office/drawing/2014/main" id="{0DF8483C-262B-4080-8037-F22B2DE4C249}"/>
              </a:ext>
            </a:extLst>
          </p:cNvPr>
          <p:cNvSpPr>
            <a:spLocks noGrp="1"/>
          </p:cNvSpPr>
          <p:nvPr>
            <p:ph idx="1"/>
          </p:nvPr>
        </p:nvSpPr>
        <p:spPr/>
        <p:txBody>
          <a:bodyPr/>
          <a:lstStyle/>
          <a:p>
            <a:r>
              <a:rPr lang="zh-CN" altLang="en-US" dirty="0"/>
              <a:t>边际技术替代率递减规律是指在保持产量不变的条件下，随着一种生产要素数量的增加，每增加</a:t>
            </a:r>
            <a:r>
              <a:rPr lang="en-US" altLang="zh-CN" dirty="0"/>
              <a:t>1</a:t>
            </a:r>
            <a:r>
              <a:rPr lang="zh-CN" altLang="en-US" dirty="0"/>
              <a:t>单位该要素所能够替代的另外一种生产要素的数量递减，即一种要素对另外一种要素的边际技术替代率随着该要素的增加而递减。</a:t>
            </a:r>
            <a:endParaRPr lang="en-US" altLang="zh-CN" dirty="0"/>
          </a:p>
          <a:p>
            <a:r>
              <a:rPr lang="zh-CN" altLang="en-US" dirty="0"/>
              <a:t>原因：边际报酬递减规律</a:t>
            </a:r>
          </a:p>
        </p:txBody>
      </p:sp>
    </p:spTree>
    <p:extLst>
      <p:ext uri="{BB962C8B-B14F-4D97-AF65-F5344CB8AC3E}">
        <p14:creationId xmlns:p14="http://schemas.microsoft.com/office/powerpoint/2010/main" val="1836263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81C26-96BB-497D-83AF-D6C729A61D6B}"/>
              </a:ext>
            </a:extLst>
          </p:cNvPr>
          <p:cNvSpPr>
            <a:spLocks noGrp="1"/>
          </p:cNvSpPr>
          <p:nvPr>
            <p:ph type="title"/>
          </p:nvPr>
        </p:nvSpPr>
        <p:spPr/>
        <p:txBody>
          <a:bodyPr/>
          <a:lstStyle/>
          <a:p>
            <a:r>
              <a:rPr lang="zh-CN" altLang="en-US" dirty="0"/>
              <a:t>等成本线</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3DBDCB-DF68-42BD-901D-65FB6EA3E3AC}"/>
                  </a:ext>
                </a:extLst>
              </p:cNvPr>
              <p:cNvSpPr>
                <a:spLocks noGrp="1"/>
              </p:cNvSpPr>
              <p:nvPr>
                <p:ph idx="1"/>
              </p:nvPr>
            </p:nvSpPr>
            <p:spPr/>
            <p:txBody>
              <a:bodyPr>
                <a:normAutofit/>
              </a:bodyPr>
              <a:lstStyle/>
              <a:p>
                <a:r>
                  <a:rPr lang="zh-CN" altLang="en-US" sz="3200" dirty="0">
                    <a:latin typeface="+mn-ea"/>
                  </a:rPr>
                  <a:t>假设有两种投入要素，厂商面对给定的投入要素价格 </a:t>
                </a:r>
                <a:r>
                  <a:rPr lang="en-US" altLang="zh-CN" sz="3200" dirty="0">
                    <a:latin typeface="+mn-ea"/>
                  </a:rPr>
                  <a:t>  (</a:t>
                </a:r>
                <a:r>
                  <a:rPr lang="en-US" altLang="zh-CN" sz="3200" dirty="0" err="1">
                    <a:latin typeface="+mn-ea"/>
                  </a:rPr>
                  <a:t>w,r</a:t>
                </a:r>
                <a:r>
                  <a:rPr lang="en-US" altLang="zh-CN" sz="3200" dirty="0">
                    <a:latin typeface="+mn-ea"/>
                  </a:rPr>
                  <a:t>)</a:t>
                </a:r>
              </a:p>
              <a:p>
                <a:r>
                  <a:rPr lang="zh-CN" altLang="en-US" sz="3200" dirty="0">
                    <a:latin typeface="+mn-ea"/>
                  </a:rPr>
                  <a:t>一条包含成本为常数</a:t>
                </a:r>
                <a14:m>
                  <m:oMath xmlns:m="http://schemas.openxmlformats.org/officeDocument/2006/math">
                    <m:r>
                      <a:rPr lang="en-US" altLang="zh-CN" sz="3200" b="1">
                        <a:latin typeface="Cambria Math" panose="02040503050406030204" pitchFamily="18" charset="0"/>
                      </a:rPr>
                      <m:t>𝐜</m:t>
                    </m:r>
                  </m:oMath>
                </a14:m>
                <a:r>
                  <a:rPr lang="zh-CN" altLang="en-US" sz="3200" dirty="0">
                    <a:latin typeface="+mn-ea"/>
                  </a:rPr>
                  <a:t>的所有投入组合称为等成本线。</a:t>
                </a:r>
                <a:endParaRPr lang="en-US" altLang="zh-CN" sz="3200" dirty="0">
                  <a:latin typeface="+mn-ea"/>
                </a:endParaRPr>
              </a:p>
              <a:p>
                <a:r>
                  <a:rPr lang="zh-CN" altLang="en-US" sz="3200" dirty="0">
                    <a:latin typeface="+mn-ea"/>
                  </a:rPr>
                  <a:t>例如，给定</a:t>
                </a:r>
                <a:r>
                  <a:rPr lang="en-US" altLang="zh-CN" sz="3200" dirty="0">
                    <a:latin typeface="+mn-ea"/>
                  </a:rPr>
                  <a:t>  </a:t>
                </a:r>
              </a:p>
              <a:p>
                <a:pPr lvl="1"/>
                <a:r>
                  <a:rPr lang="en-US" altLang="zh-CN" sz="2800" dirty="0">
                    <a:latin typeface="+mn-ea"/>
                  </a:rPr>
                  <a:t>w (</a:t>
                </a:r>
                <a:r>
                  <a:rPr lang="zh-CN" altLang="en-US" sz="2800" dirty="0">
                    <a:latin typeface="+mn-ea"/>
                  </a:rPr>
                  <a:t>劳动力价格</a:t>
                </a:r>
                <a:r>
                  <a:rPr lang="en-US" altLang="zh-CN" sz="2800" dirty="0">
                    <a:latin typeface="+mn-ea"/>
                  </a:rPr>
                  <a:t>),  </a:t>
                </a:r>
              </a:p>
              <a:p>
                <a:pPr lvl="1"/>
                <a:r>
                  <a:rPr lang="en-US" altLang="zh-CN" sz="2800" dirty="0">
                    <a:latin typeface="+mn-ea"/>
                  </a:rPr>
                  <a:t>r (</a:t>
                </a:r>
                <a:r>
                  <a:rPr lang="zh-CN" altLang="en-US" sz="2800" dirty="0">
                    <a:latin typeface="+mn-ea"/>
                  </a:rPr>
                  <a:t>资本的价格</a:t>
                </a:r>
                <a:r>
                  <a:rPr lang="en-US" altLang="zh-CN" sz="2800" dirty="0">
                    <a:latin typeface="+mn-ea"/>
                  </a:rPr>
                  <a:t>),   </a:t>
                </a:r>
              </a:p>
              <a:p>
                <a:pPr lvl="1"/>
                <a:r>
                  <a:rPr lang="en-US" altLang="zh-CN" sz="2800" dirty="0">
                    <a:latin typeface="+mn-ea"/>
                  </a:rPr>
                  <a:t>$100 </a:t>
                </a:r>
                <a:r>
                  <a:rPr lang="zh-CN" altLang="en-US" sz="2800" dirty="0">
                    <a:latin typeface="+mn-ea"/>
                  </a:rPr>
                  <a:t>的等成本线方程为：</a:t>
                </a:r>
                <a:r>
                  <a:rPr lang="en-US" altLang="zh-CN" sz="2800" dirty="0" err="1">
                    <a:latin typeface="+mn-ea"/>
                  </a:rPr>
                  <a:t>wL+rK</a:t>
                </a:r>
                <a:r>
                  <a:rPr lang="en-US" altLang="zh-CN" sz="2800" dirty="0">
                    <a:latin typeface="+mn-ea"/>
                  </a:rPr>
                  <a:t>=100</a:t>
                </a:r>
              </a:p>
              <a:p>
                <a:endParaRPr lang="en-US" sz="3200" dirty="0">
                  <a:latin typeface="+mn-ea"/>
                </a:endParaRPr>
              </a:p>
            </p:txBody>
          </p:sp>
        </mc:Choice>
        <mc:Fallback xmlns="">
          <p:sp>
            <p:nvSpPr>
              <p:cNvPr id="3" name="内容占位符 2">
                <a:extLst>
                  <a:ext uri="{FF2B5EF4-FFF2-40B4-BE49-F238E27FC236}">
                    <a16:creationId xmlns:a16="http://schemas.microsoft.com/office/drawing/2014/main" id="{9D3DBDCB-DF68-42BD-901D-65FB6EA3E3AC}"/>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en-US">
                    <a:noFill/>
                  </a:rPr>
                  <a:t> </a:t>
                </a:r>
              </a:p>
            </p:txBody>
          </p:sp>
        </mc:Fallback>
      </mc:AlternateContent>
    </p:spTree>
    <p:extLst>
      <p:ext uri="{BB962C8B-B14F-4D97-AF65-F5344CB8AC3E}">
        <p14:creationId xmlns:p14="http://schemas.microsoft.com/office/powerpoint/2010/main" val="317587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6B032-B683-4E52-A8B1-122D122B8C07}"/>
              </a:ext>
            </a:extLst>
          </p:cNvPr>
          <p:cNvSpPr>
            <a:spLocks noGrp="1"/>
          </p:cNvSpPr>
          <p:nvPr>
            <p:ph type="title"/>
          </p:nvPr>
        </p:nvSpPr>
        <p:spPr/>
        <p:txBody>
          <a:bodyPr/>
          <a:lstStyle/>
          <a:p>
            <a:r>
              <a:rPr lang="zh-CN" altLang="en-US" dirty="0"/>
              <a:t>等成本线</a:t>
            </a:r>
            <a:endParaRPr lang="en-US" dirty="0"/>
          </a:p>
        </p:txBody>
      </p:sp>
      <p:sp>
        <p:nvSpPr>
          <p:cNvPr id="3" name="内容占位符 2">
            <a:extLst>
              <a:ext uri="{FF2B5EF4-FFF2-40B4-BE49-F238E27FC236}">
                <a16:creationId xmlns:a16="http://schemas.microsoft.com/office/drawing/2014/main" id="{23690092-2EA3-4938-B287-CE1CDD00AF48}"/>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9D0D2A28-F2F1-4BA0-B69C-9247F89EAF8D}"/>
              </a:ext>
            </a:extLst>
          </p:cNvPr>
          <p:cNvSpPr>
            <a:spLocks noChangeShapeType="1"/>
          </p:cNvSpPr>
          <p:nvPr/>
        </p:nvSpPr>
        <p:spPr bwMode="auto">
          <a:xfrm>
            <a:off x="1619250" y="1690688"/>
            <a:ext cx="0" cy="340518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5BA6B557-8C48-4611-A227-B5D91B9EFA0B}"/>
              </a:ext>
            </a:extLst>
          </p:cNvPr>
          <p:cNvSpPr>
            <a:spLocks noChangeShapeType="1"/>
          </p:cNvSpPr>
          <p:nvPr/>
        </p:nvSpPr>
        <p:spPr bwMode="auto">
          <a:xfrm>
            <a:off x="1619250" y="5095875"/>
            <a:ext cx="392906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5F3949F0-53C1-4F93-9CE6-51615EE83528}"/>
              </a:ext>
            </a:extLst>
          </p:cNvPr>
          <p:cNvSpPr>
            <a:spLocks noChangeShapeType="1"/>
          </p:cNvSpPr>
          <p:nvPr/>
        </p:nvSpPr>
        <p:spPr bwMode="auto">
          <a:xfrm flipH="1" flipV="1">
            <a:off x="1614488" y="2808288"/>
            <a:ext cx="3390900" cy="229393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a:extLst>
              <a:ext uri="{FF2B5EF4-FFF2-40B4-BE49-F238E27FC236}">
                <a16:creationId xmlns:a16="http://schemas.microsoft.com/office/drawing/2014/main" id="{F789E888-D736-4C6E-A0D9-B6E5A1EF6F84}"/>
              </a:ext>
            </a:extLst>
          </p:cNvPr>
          <p:cNvSpPr>
            <a:spLocks noChangeShapeType="1"/>
          </p:cNvSpPr>
          <p:nvPr/>
        </p:nvSpPr>
        <p:spPr bwMode="auto">
          <a:xfrm flipH="1" flipV="1">
            <a:off x="1614488" y="3467100"/>
            <a:ext cx="2409825" cy="1630363"/>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7">
            <a:extLst>
              <a:ext uri="{FF2B5EF4-FFF2-40B4-BE49-F238E27FC236}">
                <a16:creationId xmlns:a16="http://schemas.microsoft.com/office/drawing/2014/main" id="{22701EEC-430C-4BBE-AA8B-B6D311FF5B5F}"/>
              </a:ext>
            </a:extLst>
          </p:cNvPr>
          <p:cNvSpPr>
            <a:spLocks noChangeArrowheads="1"/>
          </p:cNvSpPr>
          <p:nvPr/>
        </p:nvSpPr>
        <p:spPr bwMode="auto">
          <a:xfrm>
            <a:off x="3556000" y="3205163"/>
            <a:ext cx="213340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solidFill>
                  <a:schemeClr val="hlink"/>
                </a:solidFill>
                <a:ea typeface="宋体" panose="02010600030101010101" pitchFamily="2" charset="-122"/>
              </a:rPr>
              <a:t>c’ </a:t>
            </a:r>
            <a:r>
              <a:rPr lang="en-US" altLang="zh-CN" sz="3200" dirty="0">
                <a:solidFill>
                  <a:schemeClr val="hlink"/>
                </a:solidFill>
                <a:latin typeface="Symbol" panose="05050102010706020507" pitchFamily="18" charset="2"/>
                <a:ea typeface="宋体" panose="02010600030101010101" pitchFamily="2" charset="-122"/>
              </a:rPr>
              <a:t>º</a:t>
            </a:r>
            <a:r>
              <a:rPr lang="en-US" altLang="zh-CN" sz="3200" dirty="0">
                <a:solidFill>
                  <a:schemeClr val="hlink"/>
                </a:solidFill>
                <a:ea typeface="宋体" panose="02010600030101010101" pitchFamily="2" charset="-122"/>
              </a:rPr>
              <a:t> </a:t>
            </a:r>
            <a:r>
              <a:rPr lang="en-US" altLang="zh-CN" dirty="0" err="1">
                <a:solidFill>
                  <a:srgbClr val="FF9900"/>
                </a:solidFill>
              </a:rPr>
              <a:t>wL</a:t>
            </a:r>
            <a:r>
              <a:rPr lang="en-US" altLang="zh-CN" sz="3200" dirty="0" err="1">
                <a:solidFill>
                  <a:srgbClr val="FF9900"/>
                </a:solidFill>
                <a:ea typeface="宋体" panose="02010600030101010101" pitchFamily="2" charset="-122"/>
              </a:rPr>
              <a:t>+</a:t>
            </a:r>
            <a:r>
              <a:rPr lang="en-US" altLang="zh-CN" dirty="0" err="1">
                <a:solidFill>
                  <a:srgbClr val="FF9900"/>
                </a:solidFill>
              </a:rPr>
              <a:t>r</a:t>
            </a:r>
            <a:r>
              <a:rPr lang="en-US" altLang="zh-CN" sz="3200" dirty="0" err="1">
                <a:solidFill>
                  <a:srgbClr val="FF9900"/>
                </a:solidFill>
                <a:ea typeface="宋体" panose="02010600030101010101" pitchFamily="2" charset="-122"/>
              </a:rPr>
              <a:t>K</a:t>
            </a:r>
            <a:endParaRPr lang="en-US" altLang="zh-CN" sz="3200" baseline="-25000" dirty="0">
              <a:solidFill>
                <a:srgbClr val="FF9900"/>
              </a:solidFill>
              <a:ea typeface="宋体" panose="02010600030101010101" pitchFamily="2" charset="-122"/>
            </a:endParaRPr>
          </a:p>
        </p:txBody>
      </p:sp>
      <p:sp>
        <p:nvSpPr>
          <p:cNvPr id="10" name="Rectangle 8">
            <a:extLst>
              <a:ext uri="{FF2B5EF4-FFF2-40B4-BE49-F238E27FC236}">
                <a16:creationId xmlns:a16="http://schemas.microsoft.com/office/drawing/2014/main" id="{5BC30B87-6C51-44B9-B603-6B69F6EB3AB8}"/>
              </a:ext>
            </a:extLst>
          </p:cNvPr>
          <p:cNvSpPr>
            <a:spLocks noChangeArrowheads="1"/>
          </p:cNvSpPr>
          <p:nvPr/>
        </p:nvSpPr>
        <p:spPr bwMode="auto">
          <a:xfrm>
            <a:off x="2762250" y="2209800"/>
            <a:ext cx="227786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sz="3200" dirty="0">
                <a:solidFill>
                  <a:schemeClr val="tx2"/>
                </a:solidFill>
                <a:ea typeface="宋体" panose="02010600030101010101" pitchFamily="2" charset="-122"/>
              </a:rPr>
              <a:t>c” </a:t>
            </a:r>
            <a:r>
              <a:rPr lang="en-US" altLang="zh-CN" sz="3200" dirty="0">
                <a:solidFill>
                  <a:schemeClr val="tx2"/>
                </a:solidFill>
                <a:latin typeface="Symbol" panose="05050102010706020507" pitchFamily="18" charset="2"/>
                <a:ea typeface="宋体" panose="02010600030101010101" pitchFamily="2" charset="-122"/>
              </a:rPr>
              <a:t>º</a:t>
            </a:r>
            <a:r>
              <a:rPr lang="en-US" altLang="zh-CN" sz="3200" dirty="0">
                <a:solidFill>
                  <a:schemeClr val="tx2"/>
                </a:solidFill>
                <a:ea typeface="宋体" panose="02010600030101010101" pitchFamily="2" charset="-122"/>
              </a:rPr>
              <a:t> </a:t>
            </a:r>
            <a:r>
              <a:rPr lang="en-US" altLang="zh-CN" dirty="0" err="1">
                <a:solidFill>
                  <a:schemeClr val="tx2"/>
                </a:solidFill>
              </a:rPr>
              <a:t>w</a:t>
            </a:r>
            <a:r>
              <a:rPr lang="en-US" altLang="zh-CN" sz="3200" dirty="0" err="1">
                <a:solidFill>
                  <a:schemeClr val="tx2"/>
                </a:solidFill>
                <a:ea typeface="宋体" panose="02010600030101010101" pitchFamily="2" charset="-122"/>
              </a:rPr>
              <a:t>L+</a:t>
            </a:r>
            <a:r>
              <a:rPr lang="en-US" altLang="zh-CN" dirty="0" err="1">
                <a:solidFill>
                  <a:schemeClr val="tx2"/>
                </a:solidFill>
              </a:rPr>
              <a:t>r</a:t>
            </a:r>
            <a:r>
              <a:rPr lang="en-US" altLang="zh-CN" sz="3200" dirty="0" err="1">
                <a:solidFill>
                  <a:schemeClr val="tx2"/>
                </a:solidFill>
                <a:ea typeface="宋体" panose="02010600030101010101" pitchFamily="2" charset="-122"/>
              </a:rPr>
              <a:t>K</a:t>
            </a:r>
            <a:endParaRPr lang="en-US" altLang="zh-CN" sz="3200" baseline="-25000" dirty="0">
              <a:solidFill>
                <a:schemeClr val="tx2"/>
              </a:solidFill>
              <a:ea typeface="宋体" panose="02010600030101010101" pitchFamily="2" charset="-122"/>
            </a:endParaRPr>
          </a:p>
        </p:txBody>
      </p:sp>
      <p:sp>
        <p:nvSpPr>
          <p:cNvPr id="11" name="Line 9">
            <a:extLst>
              <a:ext uri="{FF2B5EF4-FFF2-40B4-BE49-F238E27FC236}">
                <a16:creationId xmlns:a16="http://schemas.microsoft.com/office/drawing/2014/main" id="{F54DC2EC-76CC-4789-988C-27DE1E62A3CE}"/>
              </a:ext>
            </a:extLst>
          </p:cNvPr>
          <p:cNvSpPr>
            <a:spLocks noChangeShapeType="1"/>
          </p:cNvSpPr>
          <p:nvPr/>
        </p:nvSpPr>
        <p:spPr bwMode="auto">
          <a:xfrm flipH="1">
            <a:off x="2436813" y="2678113"/>
            <a:ext cx="749300" cy="64928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AB89C141-B7E8-46FC-8C68-1E548F631CB1}"/>
              </a:ext>
            </a:extLst>
          </p:cNvPr>
          <p:cNvSpPr>
            <a:spLocks noChangeShapeType="1"/>
          </p:cNvSpPr>
          <p:nvPr/>
        </p:nvSpPr>
        <p:spPr bwMode="auto">
          <a:xfrm flipH="1">
            <a:off x="3186113" y="3659188"/>
            <a:ext cx="909637"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id="{FED45831-F623-4657-8674-DFE26B23CECA}"/>
              </a:ext>
            </a:extLst>
          </p:cNvPr>
          <p:cNvSpPr>
            <a:spLocks noChangeArrowheads="1"/>
          </p:cNvSpPr>
          <p:nvPr/>
        </p:nvSpPr>
        <p:spPr bwMode="auto">
          <a:xfrm>
            <a:off x="5172075" y="4144963"/>
            <a:ext cx="1262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a:ea typeface="宋体" panose="02010600030101010101" pitchFamily="2" charset="-122"/>
              </a:rPr>
              <a:t>c’ &lt; c”</a:t>
            </a:r>
          </a:p>
        </p:txBody>
      </p:sp>
      <p:sp>
        <p:nvSpPr>
          <p:cNvPr id="14" name="Rectangle 12">
            <a:extLst>
              <a:ext uri="{FF2B5EF4-FFF2-40B4-BE49-F238E27FC236}">
                <a16:creationId xmlns:a16="http://schemas.microsoft.com/office/drawing/2014/main" id="{6DAA4F0D-A448-45E4-803C-81696EF4767D}"/>
              </a:ext>
            </a:extLst>
          </p:cNvPr>
          <p:cNvSpPr>
            <a:spLocks noChangeArrowheads="1"/>
          </p:cNvSpPr>
          <p:nvPr/>
        </p:nvSpPr>
        <p:spPr bwMode="auto">
          <a:xfrm>
            <a:off x="5389563" y="5126038"/>
            <a:ext cx="4055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L</a:t>
            </a:r>
            <a:endParaRPr lang="en-US" altLang="zh-CN" baseline="-25000" dirty="0">
              <a:ea typeface="宋体" panose="02010600030101010101" pitchFamily="2" charset="-122"/>
            </a:endParaRPr>
          </a:p>
        </p:txBody>
      </p:sp>
      <p:sp>
        <p:nvSpPr>
          <p:cNvPr id="15" name="Rectangle 13">
            <a:extLst>
              <a:ext uri="{FF2B5EF4-FFF2-40B4-BE49-F238E27FC236}">
                <a16:creationId xmlns:a16="http://schemas.microsoft.com/office/drawing/2014/main" id="{4E8E4C6B-8E86-49FF-A977-02B6610FD829}"/>
              </a:ext>
            </a:extLst>
          </p:cNvPr>
          <p:cNvSpPr>
            <a:spLocks noChangeArrowheads="1"/>
          </p:cNvSpPr>
          <p:nvPr/>
        </p:nvSpPr>
        <p:spPr bwMode="auto">
          <a:xfrm>
            <a:off x="974725" y="143192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en-US" altLang="zh-CN" dirty="0">
                <a:ea typeface="宋体" panose="02010600030101010101" pitchFamily="2" charset="-122"/>
              </a:rPr>
              <a:t>K</a:t>
            </a:r>
            <a:endParaRPr lang="en-US" altLang="zh-CN" baseline="-25000" dirty="0">
              <a:ea typeface="宋体" panose="02010600030101010101" pitchFamily="2" charset="-122"/>
            </a:endParaRPr>
          </a:p>
        </p:txBody>
      </p:sp>
      <p:sp>
        <p:nvSpPr>
          <p:cNvPr id="16" name="Rectangle 14">
            <a:extLst>
              <a:ext uri="{FF2B5EF4-FFF2-40B4-BE49-F238E27FC236}">
                <a16:creationId xmlns:a16="http://schemas.microsoft.com/office/drawing/2014/main" id="{66EC01DC-6A85-4DBA-B165-77A91526D5F1}"/>
              </a:ext>
            </a:extLst>
          </p:cNvPr>
          <p:cNvSpPr>
            <a:spLocks noChangeArrowheads="1"/>
          </p:cNvSpPr>
          <p:nvPr/>
        </p:nvSpPr>
        <p:spPr bwMode="auto">
          <a:xfrm>
            <a:off x="2432050" y="1490663"/>
            <a:ext cx="19139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r>
              <a:rPr lang="zh-CN" altLang="en-US" dirty="0">
                <a:ea typeface="宋体" panose="02010600030101010101" pitchFamily="2" charset="-122"/>
              </a:rPr>
              <a:t>斜率</a:t>
            </a:r>
            <a:r>
              <a:rPr lang="en-US" altLang="zh-CN" dirty="0">
                <a:ea typeface="宋体" panose="02010600030101010101" pitchFamily="2" charset="-122"/>
              </a:rPr>
              <a:t>= -r/</a:t>
            </a:r>
            <a:r>
              <a:rPr lang="en-US" altLang="zh-CN" sz="2400" dirty="0"/>
              <a:t>w</a:t>
            </a:r>
            <a:r>
              <a:rPr lang="en-US" altLang="zh-CN" dirty="0">
                <a:ea typeface="宋体" panose="02010600030101010101" pitchFamily="2" charset="-122"/>
              </a:rPr>
              <a:t>.</a:t>
            </a:r>
          </a:p>
        </p:txBody>
      </p:sp>
    </p:spTree>
    <p:extLst>
      <p:ext uri="{BB962C8B-B14F-4D97-AF65-F5344CB8AC3E}">
        <p14:creationId xmlns:p14="http://schemas.microsoft.com/office/powerpoint/2010/main" val="3592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69786-D197-408A-A369-D7D21A17DE0A}"/>
              </a:ext>
            </a:extLst>
          </p:cNvPr>
          <p:cNvSpPr>
            <a:spLocks noGrp="1"/>
          </p:cNvSpPr>
          <p:nvPr>
            <p:ph type="title"/>
          </p:nvPr>
        </p:nvSpPr>
        <p:spPr/>
        <p:txBody>
          <a:bodyPr/>
          <a:lstStyle/>
          <a:p>
            <a:r>
              <a:rPr lang="zh-CN" altLang="en-US" dirty="0"/>
              <a:t>等成本线的变化</a:t>
            </a:r>
          </a:p>
        </p:txBody>
      </p:sp>
      <p:sp>
        <p:nvSpPr>
          <p:cNvPr id="3" name="内容占位符 2">
            <a:extLst>
              <a:ext uri="{FF2B5EF4-FFF2-40B4-BE49-F238E27FC236}">
                <a16:creationId xmlns:a16="http://schemas.microsoft.com/office/drawing/2014/main" id="{F0D2B5EF-14CB-400E-A832-D1FE738E080D}"/>
              </a:ext>
            </a:extLst>
          </p:cNvPr>
          <p:cNvSpPr>
            <a:spLocks noGrp="1"/>
          </p:cNvSpPr>
          <p:nvPr>
            <p:ph idx="1"/>
          </p:nvPr>
        </p:nvSpPr>
        <p:spPr/>
        <p:txBody>
          <a:bodyPr/>
          <a:lstStyle/>
          <a:p>
            <a:r>
              <a:rPr lang="zh-CN" altLang="en-US" dirty="0"/>
              <a:t>要素价格不变，总成本</a:t>
            </a:r>
            <a:r>
              <a:rPr lang="en-US" altLang="zh-CN" dirty="0"/>
              <a:t>C</a:t>
            </a:r>
            <a:r>
              <a:rPr lang="zh-CN" altLang="en-US" dirty="0"/>
              <a:t>的变化：平移</a:t>
            </a:r>
            <a:endParaRPr lang="en-US" altLang="zh-CN" dirty="0"/>
          </a:p>
          <a:p>
            <a:pPr lvl="1"/>
            <a:r>
              <a:rPr lang="zh-CN" altLang="en-US" dirty="0"/>
              <a:t>成本上升，向右平移。成本下降，向左平移。</a:t>
            </a:r>
            <a:endParaRPr lang="en-US" altLang="zh-CN" dirty="0"/>
          </a:p>
          <a:p>
            <a:r>
              <a:rPr lang="zh-CN" altLang="en-US" dirty="0"/>
              <a:t>总成本不变，要素价格变化：旋转</a:t>
            </a:r>
            <a:endParaRPr lang="en-US" altLang="zh-CN" dirty="0"/>
          </a:p>
          <a:p>
            <a:pPr lvl="1"/>
            <a:r>
              <a:rPr lang="zh-CN" altLang="en-US" dirty="0"/>
              <a:t>工资上升，顺时针旋转。</a:t>
            </a:r>
            <a:r>
              <a:rPr lang="zh-CN" altLang="zh-CN" dirty="0"/>
              <a:t>资本价格</a:t>
            </a:r>
            <a:r>
              <a:rPr lang="zh-CN" altLang="en-US" dirty="0"/>
              <a:t>上升，逆时针旋转。</a:t>
            </a:r>
          </a:p>
        </p:txBody>
      </p:sp>
    </p:spTree>
    <p:extLst>
      <p:ext uri="{BB962C8B-B14F-4D97-AF65-F5344CB8AC3E}">
        <p14:creationId xmlns:p14="http://schemas.microsoft.com/office/powerpoint/2010/main" val="1220021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B9BE5-FBCE-4823-A01B-4E2AF6B927A6}"/>
              </a:ext>
            </a:extLst>
          </p:cNvPr>
          <p:cNvSpPr>
            <a:spLocks noGrp="1"/>
          </p:cNvSpPr>
          <p:nvPr>
            <p:ph type="title"/>
          </p:nvPr>
        </p:nvSpPr>
        <p:spPr/>
        <p:txBody>
          <a:bodyPr/>
          <a:lstStyle/>
          <a:p>
            <a:r>
              <a:rPr lang="zh-CN" altLang="en-US" dirty="0"/>
              <a:t>生产要素最优组合</a:t>
            </a:r>
          </a:p>
        </p:txBody>
      </p:sp>
      <p:sp>
        <p:nvSpPr>
          <p:cNvPr id="3" name="内容占位符 2">
            <a:extLst>
              <a:ext uri="{FF2B5EF4-FFF2-40B4-BE49-F238E27FC236}">
                <a16:creationId xmlns:a16="http://schemas.microsoft.com/office/drawing/2014/main" id="{D15681A0-29CF-48F8-BFDC-0F42C7806032}"/>
              </a:ext>
            </a:extLst>
          </p:cNvPr>
          <p:cNvSpPr>
            <a:spLocks noGrp="1"/>
          </p:cNvSpPr>
          <p:nvPr>
            <p:ph idx="1"/>
          </p:nvPr>
        </p:nvSpPr>
        <p:spPr/>
        <p:txBody>
          <a:bodyPr/>
          <a:lstStyle/>
          <a:p>
            <a:r>
              <a:rPr lang="zh-CN" altLang="en-US" dirty="0"/>
              <a:t>生产者面临两种约束</a:t>
            </a:r>
          </a:p>
          <a:p>
            <a:pPr lvl="1"/>
            <a:r>
              <a:rPr lang="zh-CN" altLang="en-US" dirty="0"/>
              <a:t>成本既定</a:t>
            </a:r>
          </a:p>
          <a:p>
            <a:pPr lvl="1"/>
            <a:r>
              <a:rPr lang="zh-CN" altLang="en-US" dirty="0"/>
              <a:t>产量既定</a:t>
            </a:r>
            <a:endParaRPr lang="en-US" altLang="zh-CN" dirty="0"/>
          </a:p>
          <a:p>
            <a:r>
              <a:rPr lang="zh-CN" altLang="en-US" dirty="0"/>
              <a:t>对生产要素的选择行为</a:t>
            </a:r>
          </a:p>
          <a:p>
            <a:pPr lvl="1"/>
            <a:r>
              <a:rPr lang="zh-CN" altLang="en-US" dirty="0"/>
              <a:t>成本既定：成本既定条件下的产量最大化</a:t>
            </a:r>
          </a:p>
          <a:p>
            <a:pPr lvl="1"/>
            <a:r>
              <a:rPr lang="zh-CN" altLang="en-US" dirty="0"/>
              <a:t>产量既定：产量既定条件下的成本最小化</a:t>
            </a:r>
          </a:p>
          <a:p>
            <a:pPr lvl="1"/>
            <a:r>
              <a:rPr lang="zh-CN" altLang="en-US" dirty="0"/>
              <a:t>实现生产者均衡，即生产要素的最优组合</a:t>
            </a:r>
          </a:p>
        </p:txBody>
      </p:sp>
    </p:spTree>
    <p:extLst>
      <p:ext uri="{BB962C8B-B14F-4D97-AF65-F5344CB8AC3E}">
        <p14:creationId xmlns:p14="http://schemas.microsoft.com/office/powerpoint/2010/main" val="1220767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FF3F3-9E23-44EA-A785-C6D9F04B1157}"/>
              </a:ext>
            </a:extLst>
          </p:cNvPr>
          <p:cNvSpPr>
            <a:spLocks noGrp="1"/>
          </p:cNvSpPr>
          <p:nvPr>
            <p:ph type="title"/>
          </p:nvPr>
        </p:nvSpPr>
        <p:spPr/>
        <p:txBody>
          <a:bodyPr/>
          <a:lstStyle/>
          <a:p>
            <a:r>
              <a:rPr lang="zh-CN" altLang="en-US" dirty="0"/>
              <a:t>成本既定条件下的产量最大化</a:t>
            </a:r>
          </a:p>
        </p:txBody>
      </p:sp>
      <p:sp>
        <p:nvSpPr>
          <p:cNvPr id="3" name="内容占位符 2">
            <a:extLst>
              <a:ext uri="{FF2B5EF4-FFF2-40B4-BE49-F238E27FC236}">
                <a16:creationId xmlns:a16="http://schemas.microsoft.com/office/drawing/2014/main" id="{57477CCD-CE2A-4CC3-A50F-A0575BEC90C2}"/>
              </a:ext>
            </a:extLst>
          </p:cNvPr>
          <p:cNvSpPr>
            <a:spLocks noGrp="1"/>
          </p:cNvSpPr>
          <p:nvPr>
            <p:ph idx="1"/>
          </p:nvPr>
        </p:nvSpPr>
        <p:spPr/>
        <p:txBody>
          <a:bodyPr/>
          <a:lstStyle/>
          <a:p>
            <a:endParaRPr lang="zh-CN" altLang="en-US" dirty="0"/>
          </a:p>
        </p:txBody>
      </p:sp>
      <p:sp>
        <p:nvSpPr>
          <p:cNvPr id="5" name="文本占位符 177154">
            <a:extLst>
              <a:ext uri="{FF2B5EF4-FFF2-40B4-BE49-F238E27FC236}">
                <a16:creationId xmlns:a16="http://schemas.microsoft.com/office/drawing/2014/main" id="{0A0C17ED-02DE-4593-8B54-0A393B9EC87D}"/>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77155">
            <a:extLst>
              <a:ext uri="{FF2B5EF4-FFF2-40B4-BE49-F238E27FC236}">
                <a16:creationId xmlns:a16="http://schemas.microsoft.com/office/drawing/2014/main" id="{01E24DB3-5C1F-4CE8-8E35-D8B72C115F4E}"/>
              </a:ext>
            </a:extLst>
          </p:cNvPr>
          <p:cNvSpPr>
            <a:spLocks noChangeShapeType="1"/>
          </p:cNvSpPr>
          <p:nvPr/>
        </p:nvSpPr>
        <p:spPr bwMode="auto">
          <a:xfrm>
            <a:off x="2438400" y="1752600"/>
            <a:ext cx="0" cy="3657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77156">
            <a:extLst>
              <a:ext uri="{FF2B5EF4-FFF2-40B4-BE49-F238E27FC236}">
                <a16:creationId xmlns:a16="http://schemas.microsoft.com/office/drawing/2014/main" id="{0F4726C4-70E5-4B30-ACAA-F575C5EFBF13}"/>
              </a:ext>
            </a:extLst>
          </p:cNvPr>
          <p:cNvSpPr>
            <a:spLocks noChangeShapeType="1"/>
          </p:cNvSpPr>
          <p:nvPr/>
        </p:nvSpPr>
        <p:spPr bwMode="auto">
          <a:xfrm>
            <a:off x="2438400" y="54102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任意多边形 177157">
            <a:extLst>
              <a:ext uri="{FF2B5EF4-FFF2-40B4-BE49-F238E27FC236}">
                <a16:creationId xmlns:a16="http://schemas.microsoft.com/office/drawing/2014/main" id="{06598148-74A0-4983-A7BE-D9D595F1AF2C}"/>
              </a:ext>
            </a:extLst>
          </p:cNvPr>
          <p:cNvSpPr>
            <a:spLocks noChangeArrowheads="1"/>
          </p:cNvSpPr>
          <p:nvPr/>
        </p:nvSpPr>
        <p:spPr bwMode="auto">
          <a:xfrm flipH="1" flipV="1">
            <a:off x="3200400" y="23622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任意多边形 177158">
            <a:extLst>
              <a:ext uri="{FF2B5EF4-FFF2-40B4-BE49-F238E27FC236}">
                <a16:creationId xmlns:a16="http://schemas.microsoft.com/office/drawing/2014/main" id="{14C16878-3AC8-4C1E-886E-E7D7529DEE65}"/>
              </a:ext>
            </a:extLst>
          </p:cNvPr>
          <p:cNvSpPr>
            <a:spLocks noChangeArrowheads="1"/>
          </p:cNvSpPr>
          <p:nvPr/>
        </p:nvSpPr>
        <p:spPr bwMode="auto">
          <a:xfrm flipH="1" flipV="1">
            <a:off x="2819400" y="26670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任意多边形 177159">
            <a:extLst>
              <a:ext uri="{FF2B5EF4-FFF2-40B4-BE49-F238E27FC236}">
                <a16:creationId xmlns:a16="http://schemas.microsoft.com/office/drawing/2014/main" id="{5ECFC8A3-B257-4414-99EA-40922C390183}"/>
              </a:ext>
            </a:extLst>
          </p:cNvPr>
          <p:cNvSpPr>
            <a:spLocks noChangeArrowheads="1"/>
          </p:cNvSpPr>
          <p:nvPr/>
        </p:nvSpPr>
        <p:spPr bwMode="auto">
          <a:xfrm flipH="1" flipV="1">
            <a:off x="3657600" y="20574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文本框 177160">
            <a:extLst>
              <a:ext uri="{FF2B5EF4-FFF2-40B4-BE49-F238E27FC236}">
                <a16:creationId xmlns:a16="http://schemas.microsoft.com/office/drawing/2014/main" id="{446A2E73-E5B8-4F00-A67A-1BEF67F0F052}"/>
              </a:ext>
            </a:extLst>
          </p:cNvPr>
          <p:cNvSpPr txBox="1">
            <a:spLocks noChangeArrowheads="1"/>
          </p:cNvSpPr>
          <p:nvPr/>
        </p:nvSpPr>
        <p:spPr bwMode="auto">
          <a:xfrm>
            <a:off x="2057400" y="5181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12" name="文本框 177161">
            <a:extLst>
              <a:ext uri="{FF2B5EF4-FFF2-40B4-BE49-F238E27FC236}">
                <a16:creationId xmlns:a16="http://schemas.microsoft.com/office/drawing/2014/main" id="{23A73AF6-0B04-4531-A562-DC361D37A3E0}"/>
              </a:ext>
            </a:extLst>
          </p:cNvPr>
          <p:cNvSpPr txBox="1">
            <a:spLocks noChangeArrowheads="1"/>
          </p:cNvSpPr>
          <p:nvPr/>
        </p:nvSpPr>
        <p:spPr bwMode="auto">
          <a:xfrm>
            <a:off x="71628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p>
        </p:txBody>
      </p:sp>
      <p:sp>
        <p:nvSpPr>
          <p:cNvPr id="13" name="文本框 177162">
            <a:extLst>
              <a:ext uri="{FF2B5EF4-FFF2-40B4-BE49-F238E27FC236}">
                <a16:creationId xmlns:a16="http://schemas.microsoft.com/office/drawing/2014/main" id="{6FC0317D-6267-473C-9FF2-55BD28A1D763}"/>
              </a:ext>
            </a:extLst>
          </p:cNvPr>
          <p:cNvSpPr txBox="1">
            <a:spLocks noChangeArrowheads="1"/>
          </p:cNvSpPr>
          <p:nvPr/>
        </p:nvSpPr>
        <p:spPr bwMode="auto">
          <a:xfrm>
            <a:off x="5181600" y="4800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14" name="文本框 177163">
            <a:extLst>
              <a:ext uri="{FF2B5EF4-FFF2-40B4-BE49-F238E27FC236}">
                <a16:creationId xmlns:a16="http://schemas.microsoft.com/office/drawing/2014/main" id="{A8C417B3-8433-4C95-AC36-1734E804EFF3}"/>
              </a:ext>
            </a:extLst>
          </p:cNvPr>
          <p:cNvSpPr txBox="1">
            <a:spLocks noChangeArrowheads="1"/>
          </p:cNvSpPr>
          <p:nvPr/>
        </p:nvSpPr>
        <p:spPr bwMode="auto">
          <a:xfrm>
            <a:off x="5638800" y="457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2</a:t>
            </a:r>
          </a:p>
        </p:txBody>
      </p:sp>
      <p:sp>
        <p:nvSpPr>
          <p:cNvPr id="15" name="文本框 177164">
            <a:extLst>
              <a:ext uri="{FF2B5EF4-FFF2-40B4-BE49-F238E27FC236}">
                <a16:creationId xmlns:a16="http://schemas.microsoft.com/office/drawing/2014/main" id="{D9A35209-C808-43AC-9C00-0EA3C96CBF83}"/>
              </a:ext>
            </a:extLst>
          </p:cNvPr>
          <p:cNvSpPr txBox="1">
            <a:spLocks noChangeArrowheads="1"/>
          </p:cNvSpPr>
          <p:nvPr/>
        </p:nvSpPr>
        <p:spPr bwMode="auto">
          <a:xfrm>
            <a:off x="6096000" y="4191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3</a:t>
            </a:r>
          </a:p>
        </p:txBody>
      </p:sp>
      <p:sp>
        <p:nvSpPr>
          <p:cNvPr id="16" name="文本框 177165">
            <a:extLst>
              <a:ext uri="{FF2B5EF4-FFF2-40B4-BE49-F238E27FC236}">
                <a16:creationId xmlns:a16="http://schemas.microsoft.com/office/drawing/2014/main" id="{B08D604E-BAEE-4B7F-ADBF-F5890282D555}"/>
              </a:ext>
            </a:extLst>
          </p:cNvPr>
          <p:cNvSpPr txBox="1">
            <a:spLocks noChangeArrowheads="1"/>
          </p:cNvSpPr>
          <p:nvPr/>
        </p:nvSpPr>
        <p:spPr bwMode="auto">
          <a:xfrm>
            <a:off x="2057400" y="160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p>
        </p:txBody>
      </p:sp>
      <p:sp>
        <p:nvSpPr>
          <p:cNvPr id="17" name="直接连接符 177166">
            <a:extLst>
              <a:ext uri="{FF2B5EF4-FFF2-40B4-BE49-F238E27FC236}">
                <a16:creationId xmlns:a16="http://schemas.microsoft.com/office/drawing/2014/main" id="{4A16DFB2-DA3F-4A19-BD60-79FBC5667BC1}"/>
              </a:ext>
            </a:extLst>
          </p:cNvPr>
          <p:cNvSpPr>
            <a:spLocks noChangeShapeType="1"/>
          </p:cNvSpPr>
          <p:nvPr/>
        </p:nvSpPr>
        <p:spPr bwMode="auto">
          <a:xfrm>
            <a:off x="2438400" y="2514600"/>
            <a:ext cx="2819400" cy="2895600"/>
          </a:xfrm>
          <a:prstGeom prst="line">
            <a:avLst/>
          </a:prstGeom>
          <a:noFill/>
          <a:ln w="38100">
            <a:solidFill>
              <a:srgbClr val="FF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177167">
            <a:extLst>
              <a:ext uri="{FF2B5EF4-FFF2-40B4-BE49-F238E27FC236}">
                <a16:creationId xmlns:a16="http://schemas.microsoft.com/office/drawing/2014/main" id="{6A7116E0-782B-40C9-9630-C51B7D83FE8A}"/>
              </a:ext>
            </a:extLst>
          </p:cNvPr>
          <p:cNvSpPr txBox="1">
            <a:spLocks noChangeArrowheads="1"/>
          </p:cNvSpPr>
          <p:nvPr/>
        </p:nvSpPr>
        <p:spPr bwMode="auto">
          <a:xfrm>
            <a:off x="20574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p>
        </p:txBody>
      </p:sp>
      <p:sp>
        <p:nvSpPr>
          <p:cNvPr id="19" name="文本框 177168">
            <a:extLst>
              <a:ext uri="{FF2B5EF4-FFF2-40B4-BE49-F238E27FC236}">
                <a16:creationId xmlns:a16="http://schemas.microsoft.com/office/drawing/2014/main" id="{53788A3F-3FE9-4250-962C-CC02278AE09F}"/>
              </a:ext>
            </a:extLst>
          </p:cNvPr>
          <p:cNvSpPr txBox="1">
            <a:spLocks noChangeArrowheads="1"/>
          </p:cNvSpPr>
          <p:nvPr/>
        </p:nvSpPr>
        <p:spPr bwMode="auto">
          <a:xfrm>
            <a:off x="50292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p>
        </p:txBody>
      </p:sp>
      <p:sp>
        <p:nvSpPr>
          <p:cNvPr id="20" name="文本框 177169">
            <a:extLst>
              <a:ext uri="{FF2B5EF4-FFF2-40B4-BE49-F238E27FC236}">
                <a16:creationId xmlns:a16="http://schemas.microsoft.com/office/drawing/2014/main" id="{F723F560-58C2-45A2-B621-F8A190DCEA36}"/>
              </a:ext>
            </a:extLst>
          </p:cNvPr>
          <p:cNvSpPr txBox="1">
            <a:spLocks noChangeArrowheads="1"/>
          </p:cNvSpPr>
          <p:nvPr/>
        </p:nvSpPr>
        <p:spPr bwMode="auto">
          <a:xfrm>
            <a:off x="3886200" y="3581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21" name="文本框 177170">
            <a:extLst>
              <a:ext uri="{FF2B5EF4-FFF2-40B4-BE49-F238E27FC236}">
                <a16:creationId xmlns:a16="http://schemas.microsoft.com/office/drawing/2014/main" id="{D9EADAD1-0849-4184-8BA4-1C07A7B518E9}"/>
              </a:ext>
            </a:extLst>
          </p:cNvPr>
          <p:cNvSpPr txBox="1">
            <a:spLocks noChangeArrowheads="1"/>
          </p:cNvSpPr>
          <p:nvPr/>
        </p:nvSpPr>
        <p:spPr bwMode="auto">
          <a:xfrm>
            <a:off x="2514600" y="2819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G</a:t>
            </a:r>
          </a:p>
        </p:txBody>
      </p:sp>
      <p:sp>
        <p:nvSpPr>
          <p:cNvPr id="22" name="文本框 177171">
            <a:extLst>
              <a:ext uri="{FF2B5EF4-FFF2-40B4-BE49-F238E27FC236}">
                <a16:creationId xmlns:a16="http://schemas.microsoft.com/office/drawing/2014/main" id="{4B107DBE-52E2-4A4A-BA8E-3BF3DBEE0C23}"/>
              </a:ext>
            </a:extLst>
          </p:cNvPr>
          <p:cNvSpPr txBox="1">
            <a:spLocks noChangeArrowheads="1"/>
          </p:cNvSpPr>
          <p:nvPr/>
        </p:nvSpPr>
        <p:spPr bwMode="auto">
          <a:xfrm>
            <a:off x="4572000" y="4953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F</a:t>
            </a:r>
          </a:p>
        </p:txBody>
      </p:sp>
      <p:sp>
        <p:nvSpPr>
          <p:cNvPr id="23" name="直接连接符 177172">
            <a:extLst>
              <a:ext uri="{FF2B5EF4-FFF2-40B4-BE49-F238E27FC236}">
                <a16:creationId xmlns:a16="http://schemas.microsoft.com/office/drawing/2014/main" id="{C980DBEC-73F7-4375-B7A0-B04A6CA919FC}"/>
              </a:ext>
            </a:extLst>
          </p:cNvPr>
          <p:cNvSpPr>
            <a:spLocks noChangeShapeType="1"/>
          </p:cNvSpPr>
          <p:nvPr/>
        </p:nvSpPr>
        <p:spPr bwMode="auto">
          <a:xfrm>
            <a:off x="2438400" y="4038600"/>
            <a:ext cx="1447800" cy="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177173">
            <a:extLst>
              <a:ext uri="{FF2B5EF4-FFF2-40B4-BE49-F238E27FC236}">
                <a16:creationId xmlns:a16="http://schemas.microsoft.com/office/drawing/2014/main" id="{B79624AD-7B7A-4437-A945-8B43291DAB83}"/>
              </a:ext>
            </a:extLst>
          </p:cNvPr>
          <p:cNvSpPr>
            <a:spLocks noChangeShapeType="1"/>
          </p:cNvSpPr>
          <p:nvPr/>
        </p:nvSpPr>
        <p:spPr bwMode="auto">
          <a:xfrm>
            <a:off x="3886200" y="4038600"/>
            <a:ext cx="0" cy="1371600"/>
          </a:xfrm>
          <a:prstGeom prst="line">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文本框 177174">
            <a:extLst>
              <a:ext uri="{FF2B5EF4-FFF2-40B4-BE49-F238E27FC236}">
                <a16:creationId xmlns:a16="http://schemas.microsoft.com/office/drawing/2014/main" id="{661BD569-BAE5-4F35-957A-093201E25B25}"/>
              </a:ext>
            </a:extLst>
          </p:cNvPr>
          <p:cNvSpPr txBox="1">
            <a:spLocks noChangeArrowheads="1"/>
          </p:cNvSpPr>
          <p:nvPr/>
        </p:nvSpPr>
        <p:spPr bwMode="auto">
          <a:xfrm>
            <a:off x="1905000" y="3810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p>
        </p:txBody>
      </p:sp>
      <p:sp>
        <p:nvSpPr>
          <p:cNvPr id="26" name="文本框 177175">
            <a:extLst>
              <a:ext uri="{FF2B5EF4-FFF2-40B4-BE49-F238E27FC236}">
                <a16:creationId xmlns:a16="http://schemas.microsoft.com/office/drawing/2014/main" id="{4D11B709-EB4B-46C3-BEE7-5E1199330039}"/>
              </a:ext>
            </a:extLst>
          </p:cNvPr>
          <p:cNvSpPr txBox="1">
            <a:spLocks noChangeArrowheads="1"/>
          </p:cNvSpPr>
          <p:nvPr/>
        </p:nvSpPr>
        <p:spPr bwMode="auto">
          <a:xfrm>
            <a:off x="36576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p>
        </p:txBody>
      </p:sp>
      <p:sp>
        <p:nvSpPr>
          <p:cNvPr id="28" name="椭圆 177177">
            <a:extLst>
              <a:ext uri="{FF2B5EF4-FFF2-40B4-BE49-F238E27FC236}">
                <a16:creationId xmlns:a16="http://schemas.microsoft.com/office/drawing/2014/main" id="{E5BFBC11-B5CA-4401-98EA-EB9E62396235}"/>
              </a:ext>
            </a:extLst>
          </p:cNvPr>
          <p:cNvSpPr>
            <a:spLocks noChangeArrowheads="1"/>
          </p:cNvSpPr>
          <p:nvPr/>
        </p:nvSpPr>
        <p:spPr bwMode="auto">
          <a:xfrm>
            <a:off x="3851275" y="3933825"/>
            <a:ext cx="73025" cy="71438"/>
          </a:xfrm>
          <a:prstGeom prst="ellipse">
            <a:avLst/>
          </a:prstGeom>
          <a:solidFill>
            <a:srgbClr val="FFFF00"/>
          </a:solidFill>
          <a:ln w="38100">
            <a:solidFill>
              <a:srgbClr val="FF00FF"/>
            </a:solidFill>
            <a:round/>
            <a:headEnd/>
            <a:tailEnd/>
          </a:ln>
        </p:spPr>
        <p:txBody>
          <a:bodyPr/>
          <a:lstStyle/>
          <a:p>
            <a:pPr algn="r"/>
            <a:endParaRPr lang="zh-CN" altLang="en-US"/>
          </a:p>
        </p:txBody>
      </p:sp>
      <p:sp>
        <p:nvSpPr>
          <p:cNvPr id="32" name="文本框 31">
            <a:extLst>
              <a:ext uri="{FF2B5EF4-FFF2-40B4-BE49-F238E27FC236}">
                <a16:creationId xmlns:a16="http://schemas.microsoft.com/office/drawing/2014/main" id="{02913E45-C85B-4289-B613-F94E4E34D90F}"/>
              </a:ext>
            </a:extLst>
          </p:cNvPr>
          <p:cNvSpPr txBox="1"/>
          <p:nvPr/>
        </p:nvSpPr>
        <p:spPr>
          <a:xfrm>
            <a:off x="4734633" y="2080736"/>
            <a:ext cx="3780717" cy="1477328"/>
          </a:xfrm>
          <a:prstGeom prst="rect">
            <a:avLst/>
          </a:prstGeom>
          <a:noFill/>
        </p:spPr>
        <p:txBody>
          <a:bodyPr wrap="square" rtlCol="0">
            <a:spAutoFit/>
          </a:bodyPr>
          <a:lstStyle/>
          <a:p>
            <a:r>
              <a:rPr lang="zh-CN" altLang="en-US" dirty="0"/>
              <a:t>在等成本线上，等产量曲线离原点</a:t>
            </a:r>
          </a:p>
          <a:p>
            <a:r>
              <a:rPr lang="zh-CN" altLang="en-US" dirty="0"/>
              <a:t>越远，企业所能获得的产量就越大；</a:t>
            </a:r>
          </a:p>
          <a:p>
            <a:r>
              <a:rPr lang="zh-CN" altLang="en-US" dirty="0"/>
              <a:t>当等产量曲线恰好与等成本线相切时，企业在既定的成本约束下实现了产量最大化。</a:t>
            </a:r>
          </a:p>
        </p:txBody>
      </p:sp>
    </p:spTree>
    <p:extLst>
      <p:ext uri="{BB962C8B-B14F-4D97-AF65-F5344CB8AC3E}">
        <p14:creationId xmlns:p14="http://schemas.microsoft.com/office/powerpoint/2010/main" val="382010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38BBE-7A4A-4798-BBB5-912F7879C497}"/>
              </a:ext>
            </a:extLst>
          </p:cNvPr>
          <p:cNvSpPr>
            <a:spLocks noGrp="1"/>
          </p:cNvSpPr>
          <p:nvPr>
            <p:ph type="title"/>
          </p:nvPr>
        </p:nvSpPr>
        <p:spPr/>
        <p:txBody>
          <a:bodyPr/>
          <a:lstStyle/>
          <a:p>
            <a:r>
              <a:rPr lang="zh-CN" altLang="en-US" dirty="0"/>
              <a:t> 产量既定条件下的成本最小化</a:t>
            </a:r>
          </a:p>
        </p:txBody>
      </p:sp>
      <p:sp>
        <p:nvSpPr>
          <p:cNvPr id="3" name="内容占位符 2">
            <a:extLst>
              <a:ext uri="{FF2B5EF4-FFF2-40B4-BE49-F238E27FC236}">
                <a16:creationId xmlns:a16="http://schemas.microsoft.com/office/drawing/2014/main" id="{AC75D8D4-0D22-466F-BD20-DF3FD54D4CC6}"/>
              </a:ext>
            </a:extLst>
          </p:cNvPr>
          <p:cNvSpPr>
            <a:spLocks noGrp="1"/>
          </p:cNvSpPr>
          <p:nvPr>
            <p:ph idx="1"/>
          </p:nvPr>
        </p:nvSpPr>
        <p:spPr/>
        <p:txBody>
          <a:bodyPr/>
          <a:lstStyle/>
          <a:p>
            <a:endParaRPr lang="zh-CN" altLang="en-US" dirty="0"/>
          </a:p>
        </p:txBody>
      </p:sp>
      <p:sp>
        <p:nvSpPr>
          <p:cNvPr id="5" name="文本占位符 178178">
            <a:extLst>
              <a:ext uri="{FF2B5EF4-FFF2-40B4-BE49-F238E27FC236}">
                <a16:creationId xmlns:a16="http://schemas.microsoft.com/office/drawing/2014/main" id="{315F7978-9317-4A5B-82DC-6D51F02D350C}"/>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78179">
            <a:extLst>
              <a:ext uri="{FF2B5EF4-FFF2-40B4-BE49-F238E27FC236}">
                <a16:creationId xmlns:a16="http://schemas.microsoft.com/office/drawing/2014/main" id="{75ED2DB9-81AA-4E89-A0BF-9BBB187F8FDD}"/>
              </a:ext>
            </a:extLst>
          </p:cNvPr>
          <p:cNvSpPr>
            <a:spLocks noChangeShapeType="1"/>
          </p:cNvSpPr>
          <p:nvPr/>
        </p:nvSpPr>
        <p:spPr bwMode="auto">
          <a:xfrm>
            <a:off x="2438400" y="1752600"/>
            <a:ext cx="0" cy="3657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78180">
            <a:extLst>
              <a:ext uri="{FF2B5EF4-FFF2-40B4-BE49-F238E27FC236}">
                <a16:creationId xmlns:a16="http://schemas.microsoft.com/office/drawing/2014/main" id="{F9852261-8AE2-4AB8-BAA3-F77F6F739B14}"/>
              </a:ext>
            </a:extLst>
          </p:cNvPr>
          <p:cNvSpPr>
            <a:spLocks noChangeShapeType="1"/>
          </p:cNvSpPr>
          <p:nvPr/>
        </p:nvSpPr>
        <p:spPr bwMode="auto">
          <a:xfrm>
            <a:off x="2438400" y="54102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任意多边形 178181">
            <a:extLst>
              <a:ext uri="{FF2B5EF4-FFF2-40B4-BE49-F238E27FC236}">
                <a16:creationId xmlns:a16="http://schemas.microsoft.com/office/drawing/2014/main" id="{97A76B33-D9A9-4287-8166-D97B208A3088}"/>
              </a:ext>
            </a:extLst>
          </p:cNvPr>
          <p:cNvSpPr>
            <a:spLocks noChangeArrowheads="1"/>
          </p:cNvSpPr>
          <p:nvPr/>
        </p:nvSpPr>
        <p:spPr bwMode="auto">
          <a:xfrm flipH="1" flipV="1">
            <a:off x="2743200" y="26670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文本框 178182">
            <a:extLst>
              <a:ext uri="{FF2B5EF4-FFF2-40B4-BE49-F238E27FC236}">
                <a16:creationId xmlns:a16="http://schemas.microsoft.com/office/drawing/2014/main" id="{59CF9F09-EC8A-4F0F-A534-1E327C4DC4DD}"/>
              </a:ext>
            </a:extLst>
          </p:cNvPr>
          <p:cNvSpPr txBox="1">
            <a:spLocks noChangeArrowheads="1"/>
          </p:cNvSpPr>
          <p:nvPr/>
        </p:nvSpPr>
        <p:spPr bwMode="auto">
          <a:xfrm>
            <a:off x="2057400" y="5181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10" name="文本框 178183">
            <a:extLst>
              <a:ext uri="{FF2B5EF4-FFF2-40B4-BE49-F238E27FC236}">
                <a16:creationId xmlns:a16="http://schemas.microsoft.com/office/drawing/2014/main" id="{E8FAA206-14F9-4DBD-942F-F4CFA2D616EB}"/>
              </a:ext>
            </a:extLst>
          </p:cNvPr>
          <p:cNvSpPr txBox="1">
            <a:spLocks noChangeArrowheads="1"/>
          </p:cNvSpPr>
          <p:nvPr/>
        </p:nvSpPr>
        <p:spPr bwMode="auto">
          <a:xfrm>
            <a:off x="71628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p>
        </p:txBody>
      </p:sp>
      <p:sp>
        <p:nvSpPr>
          <p:cNvPr id="11" name="文本框 178184">
            <a:extLst>
              <a:ext uri="{FF2B5EF4-FFF2-40B4-BE49-F238E27FC236}">
                <a16:creationId xmlns:a16="http://schemas.microsoft.com/office/drawing/2014/main" id="{3A56B25D-482D-4769-87B6-555CC2B913E2}"/>
              </a:ext>
            </a:extLst>
          </p:cNvPr>
          <p:cNvSpPr txBox="1">
            <a:spLocks noChangeArrowheads="1"/>
          </p:cNvSpPr>
          <p:nvPr/>
        </p:nvSpPr>
        <p:spPr bwMode="auto">
          <a:xfrm>
            <a:off x="5181600" y="4800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Q</a:t>
            </a:r>
            <a:r>
              <a:rPr lang="en-US" altLang="zh-CN" baseline="-25000">
                <a:solidFill>
                  <a:schemeClr val="tx1"/>
                </a:solidFill>
                <a:latin typeface="Verdana" panose="020B0604030504040204" pitchFamily="34" charset="0"/>
              </a:rPr>
              <a:t>1</a:t>
            </a:r>
          </a:p>
        </p:txBody>
      </p:sp>
      <p:sp>
        <p:nvSpPr>
          <p:cNvPr id="12" name="文本框 178185">
            <a:extLst>
              <a:ext uri="{FF2B5EF4-FFF2-40B4-BE49-F238E27FC236}">
                <a16:creationId xmlns:a16="http://schemas.microsoft.com/office/drawing/2014/main" id="{371BEF06-55B6-4E95-A389-27577C5BD92D}"/>
              </a:ext>
            </a:extLst>
          </p:cNvPr>
          <p:cNvSpPr txBox="1">
            <a:spLocks noChangeArrowheads="1"/>
          </p:cNvSpPr>
          <p:nvPr/>
        </p:nvSpPr>
        <p:spPr bwMode="auto">
          <a:xfrm>
            <a:off x="2057400" y="160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p>
        </p:txBody>
      </p:sp>
      <p:sp>
        <p:nvSpPr>
          <p:cNvPr id="13" name="直接连接符 178186">
            <a:extLst>
              <a:ext uri="{FF2B5EF4-FFF2-40B4-BE49-F238E27FC236}">
                <a16:creationId xmlns:a16="http://schemas.microsoft.com/office/drawing/2014/main" id="{6ADBE3C5-3EB1-4726-A391-28CEC060F785}"/>
              </a:ext>
            </a:extLst>
          </p:cNvPr>
          <p:cNvSpPr>
            <a:spLocks noChangeShapeType="1"/>
          </p:cNvSpPr>
          <p:nvPr/>
        </p:nvSpPr>
        <p:spPr bwMode="auto">
          <a:xfrm>
            <a:off x="2438400" y="2514600"/>
            <a:ext cx="2819400" cy="2895600"/>
          </a:xfrm>
          <a:prstGeom prst="line">
            <a:avLst/>
          </a:prstGeom>
          <a:noFill/>
          <a:ln w="38100">
            <a:solidFill>
              <a:srgbClr val="FFFF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文本框 178187">
            <a:extLst>
              <a:ext uri="{FF2B5EF4-FFF2-40B4-BE49-F238E27FC236}">
                <a16:creationId xmlns:a16="http://schemas.microsoft.com/office/drawing/2014/main" id="{D443C2A5-D890-46DF-8E04-0015C1BDC02C}"/>
              </a:ext>
            </a:extLst>
          </p:cNvPr>
          <p:cNvSpPr txBox="1">
            <a:spLocks noChangeArrowheads="1"/>
          </p:cNvSpPr>
          <p:nvPr/>
        </p:nvSpPr>
        <p:spPr bwMode="auto">
          <a:xfrm>
            <a:off x="19050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3</a:t>
            </a:r>
          </a:p>
        </p:txBody>
      </p:sp>
      <p:sp>
        <p:nvSpPr>
          <p:cNvPr id="15" name="文本框 178188">
            <a:extLst>
              <a:ext uri="{FF2B5EF4-FFF2-40B4-BE49-F238E27FC236}">
                <a16:creationId xmlns:a16="http://schemas.microsoft.com/office/drawing/2014/main" id="{8886646D-CFC3-4CEC-A688-2444BADA24E4}"/>
              </a:ext>
            </a:extLst>
          </p:cNvPr>
          <p:cNvSpPr txBox="1">
            <a:spLocks noChangeArrowheads="1"/>
          </p:cNvSpPr>
          <p:nvPr/>
        </p:nvSpPr>
        <p:spPr bwMode="auto">
          <a:xfrm>
            <a:off x="51054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3</a:t>
            </a:r>
          </a:p>
        </p:txBody>
      </p:sp>
      <p:sp>
        <p:nvSpPr>
          <p:cNvPr id="16" name="文本框 178189">
            <a:extLst>
              <a:ext uri="{FF2B5EF4-FFF2-40B4-BE49-F238E27FC236}">
                <a16:creationId xmlns:a16="http://schemas.microsoft.com/office/drawing/2014/main" id="{3DC23492-70D7-496B-A118-7C84836BF06E}"/>
              </a:ext>
            </a:extLst>
          </p:cNvPr>
          <p:cNvSpPr txBox="1">
            <a:spLocks noChangeArrowheads="1"/>
          </p:cNvSpPr>
          <p:nvPr/>
        </p:nvSpPr>
        <p:spPr bwMode="auto">
          <a:xfrm>
            <a:off x="34290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p>
        </p:txBody>
      </p:sp>
      <p:sp>
        <p:nvSpPr>
          <p:cNvPr id="17" name="文本框 178190">
            <a:extLst>
              <a:ext uri="{FF2B5EF4-FFF2-40B4-BE49-F238E27FC236}">
                <a16:creationId xmlns:a16="http://schemas.microsoft.com/office/drawing/2014/main" id="{C448D334-A33E-4820-9AA9-4C664B9929E2}"/>
              </a:ext>
            </a:extLst>
          </p:cNvPr>
          <p:cNvSpPr txBox="1">
            <a:spLocks noChangeArrowheads="1"/>
          </p:cNvSpPr>
          <p:nvPr/>
        </p:nvSpPr>
        <p:spPr bwMode="auto">
          <a:xfrm>
            <a:off x="2819400" y="2514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G</a:t>
            </a:r>
          </a:p>
        </p:txBody>
      </p:sp>
      <p:sp>
        <p:nvSpPr>
          <p:cNvPr id="18" name="文本框 178191">
            <a:extLst>
              <a:ext uri="{FF2B5EF4-FFF2-40B4-BE49-F238E27FC236}">
                <a16:creationId xmlns:a16="http://schemas.microsoft.com/office/drawing/2014/main" id="{4E6D3B8A-3E95-45B1-ACA7-022548CA6C23}"/>
              </a:ext>
            </a:extLst>
          </p:cNvPr>
          <p:cNvSpPr txBox="1">
            <a:spLocks noChangeArrowheads="1"/>
          </p:cNvSpPr>
          <p:nvPr/>
        </p:nvSpPr>
        <p:spPr bwMode="auto">
          <a:xfrm>
            <a:off x="4876800" y="4648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F</a:t>
            </a:r>
          </a:p>
        </p:txBody>
      </p:sp>
      <p:sp>
        <p:nvSpPr>
          <p:cNvPr id="19" name="文本框 178192">
            <a:extLst>
              <a:ext uri="{FF2B5EF4-FFF2-40B4-BE49-F238E27FC236}">
                <a16:creationId xmlns:a16="http://schemas.microsoft.com/office/drawing/2014/main" id="{D5C017D2-D984-48F6-B0F4-437BDB88869F}"/>
              </a:ext>
            </a:extLst>
          </p:cNvPr>
          <p:cNvSpPr txBox="1">
            <a:spLocks noChangeArrowheads="1"/>
          </p:cNvSpPr>
          <p:nvPr/>
        </p:nvSpPr>
        <p:spPr bwMode="auto">
          <a:xfrm>
            <a:off x="1905000" y="4114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p>
        </p:txBody>
      </p:sp>
      <p:sp>
        <p:nvSpPr>
          <p:cNvPr id="20" name="文本框 178193">
            <a:extLst>
              <a:ext uri="{FF2B5EF4-FFF2-40B4-BE49-F238E27FC236}">
                <a16:creationId xmlns:a16="http://schemas.microsoft.com/office/drawing/2014/main" id="{D8D86570-76DC-41F4-97F0-D24CDAFB94A1}"/>
              </a:ext>
            </a:extLst>
          </p:cNvPr>
          <p:cNvSpPr txBox="1">
            <a:spLocks noChangeArrowheads="1"/>
          </p:cNvSpPr>
          <p:nvPr/>
        </p:nvSpPr>
        <p:spPr bwMode="auto">
          <a:xfrm>
            <a:off x="32766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p>
        </p:txBody>
      </p:sp>
      <p:sp>
        <p:nvSpPr>
          <p:cNvPr id="21" name="直接连接符 178194">
            <a:extLst>
              <a:ext uri="{FF2B5EF4-FFF2-40B4-BE49-F238E27FC236}">
                <a16:creationId xmlns:a16="http://schemas.microsoft.com/office/drawing/2014/main" id="{FB4A7387-7840-4F95-8EAF-4E713B261922}"/>
              </a:ext>
            </a:extLst>
          </p:cNvPr>
          <p:cNvSpPr>
            <a:spLocks noChangeShapeType="1"/>
          </p:cNvSpPr>
          <p:nvPr/>
        </p:nvSpPr>
        <p:spPr bwMode="auto">
          <a:xfrm>
            <a:off x="2438400" y="3276600"/>
            <a:ext cx="2133600" cy="2133600"/>
          </a:xfrm>
          <a:prstGeom prst="line">
            <a:avLst/>
          </a:prstGeom>
          <a:noFill/>
          <a:ln w="38100" cap="sq">
            <a:solidFill>
              <a:srgbClr val="FFFF0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178195">
            <a:extLst>
              <a:ext uri="{FF2B5EF4-FFF2-40B4-BE49-F238E27FC236}">
                <a16:creationId xmlns:a16="http://schemas.microsoft.com/office/drawing/2014/main" id="{A8F2F5C0-E936-4276-A11F-9588A73CB22A}"/>
              </a:ext>
            </a:extLst>
          </p:cNvPr>
          <p:cNvSpPr>
            <a:spLocks noChangeShapeType="1"/>
          </p:cNvSpPr>
          <p:nvPr/>
        </p:nvSpPr>
        <p:spPr bwMode="auto">
          <a:xfrm>
            <a:off x="2438400" y="3962400"/>
            <a:ext cx="1447800" cy="1447800"/>
          </a:xfrm>
          <a:prstGeom prst="line">
            <a:avLst/>
          </a:prstGeom>
          <a:noFill/>
          <a:ln w="38100" cap="sq">
            <a:solidFill>
              <a:srgbClr val="FFFF00"/>
            </a:solidFill>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178196">
            <a:extLst>
              <a:ext uri="{FF2B5EF4-FFF2-40B4-BE49-F238E27FC236}">
                <a16:creationId xmlns:a16="http://schemas.microsoft.com/office/drawing/2014/main" id="{9B8719A5-7C5D-4ADF-94A0-EBFB61FD6BF4}"/>
              </a:ext>
            </a:extLst>
          </p:cNvPr>
          <p:cNvSpPr>
            <a:spLocks noChangeShapeType="1"/>
          </p:cNvSpPr>
          <p:nvPr/>
        </p:nvSpPr>
        <p:spPr bwMode="auto">
          <a:xfrm flipH="1">
            <a:off x="2438400" y="4343400"/>
            <a:ext cx="9906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178197">
            <a:extLst>
              <a:ext uri="{FF2B5EF4-FFF2-40B4-BE49-F238E27FC236}">
                <a16:creationId xmlns:a16="http://schemas.microsoft.com/office/drawing/2014/main" id="{64E8DFFC-7D7E-427D-BCB1-D52A4BEA46C5}"/>
              </a:ext>
            </a:extLst>
          </p:cNvPr>
          <p:cNvSpPr>
            <a:spLocks noChangeShapeType="1"/>
          </p:cNvSpPr>
          <p:nvPr/>
        </p:nvSpPr>
        <p:spPr bwMode="auto">
          <a:xfrm>
            <a:off x="3429000" y="4343400"/>
            <a:ext cx="0" cy="1066800"/>
          </a:xfrm>
          <a:prstGeom prst="line">
            <a:avLst/>
          </a:prstGeom>
          <a:noFill/>
          <a:ln w="1905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 name="文本框 178198">
            <a:extLst>
              <a:ext uri="{FF2B5EF4-FFF2-40B4-BE49-F238E27FC236}">
                <a16:creationId xmlns:a16="http://schemas.microsoft.com/office/drawing/2014/main" id="{D3FF2F9E-437F-4FAD-8CEC-4F7E9EEEB420}"/>
              </a:ext>
            </a:extLst>
          </p:cNvPr>
          <p:cNvSpPr txBox="1">
            <a:spLocks noChangeArrowheads="1"/>
          </p:cNvSpPr>
          <p:nvPr/>
        </p:nvSpPr>
        <p:spPr bwMode="auto">
          <a:xfrm>
            <a:off x="1905000" y="2971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2</a:t>
            </a:r>
          </a:p>
        </p:txBody>
      </p:sp>
      <p:sp>
        <p:nvSpPr>
          <p:cNvPr id="26" name="文本框 178199">
            <a:extLst>
              <a:ext uri="{FF2B5EF4-FFF2-40B4-BE49-F238E27FC236}">
                <a16:creationId xmlns:a16="http://schemas.microsoft.com/office/drawing/2014/main" id="{9883BAF9-07D4-49B0-8EB6-501A7D93AAA8}"/>
              </a:ext>
            </a:extLst>
          </p:cNvPr>
          <p:cNvSpPr txBox="1">
            <a:spLocks noChangeArrowheads="1"/>
          </p:cNvSpPr>
          <p:nvPr/>
        </p:nvSpPr>
        <p:spPr bwMode="auto">
          <a:xfrm>
            <a:off x="1905000" y="3581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1</a:t>
            </a:r>
          </a:p>
        </p:txBody>
      </p:sp>
      <p:sp>
        <p:nvSpPr>
          <p:cNvPr id="27" name="文本框 178200">
            <a:extLst>
              <a:ext uri="{FF2B5EF4-FFF2-40B4-BE49-F238E27FC236}">
                <a16:creationId xmlns:a16="http://schemas.microsoft.com/office/drawing/2014/main" id="{CC29DB2D-0EF1-4D97-B3C9-71E7367CFAF1}"/>
              </a:ext>
            </a:extLst>
          </p:cNvPr>
          <p:cNvSpPr txBox="1">
            <a:spLocks noChangeArrowheads="1"/>
          </p:cNvSpPr>
          <p:nvPr/>
        </p:nvSpPr>
        <p:spPr bwMode="auto">
          <a:xfrm>
            <a:off x="36576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1</a:t>
            </a:r>
          </a:p>
        </p:txBody>
      </p:sp>
      <p:sp>
        <p:nvSpPr>
          <p:cNvPr id="28" name="文本框 178201">
            <a:extLst>
              <a:ext uri="{FF2B5EF4-FFF2-40B4-BE49-F238E27FC236}">
                <a16:creationId xmlns:a16="http://schemas.microsoft.com/office/drawing/2014/main" id="{DDAA2BCC-9294-4D9C-A0CC-BCF92B946AC6}"/>
              </a:ext>
            </a:extLst>
          </p:cNvPr>
          <p:cNvSpPr txBox="1">
            <a:spLocks noChangeArrowheads="1"/>
          </p:cNvSpPr>
          <p:nvPr/>
        </p:nvSpPr>
        <p:spPr bwMode="auto">
          <a:xfrm>
            <a:off x="43434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2</a:t>
            </a:r>
          </a:p>
        </p:txBody>
      </p:sp>
      <p:sp>
        <p:nvSpPr>
          <p:cNvPr id="30" name="椭圆 178203">
            <a:extLst>
              <a:ext uri="{FF2B5EF4-FFF2-40B4-BE49-F238E27FC236}">
                <a16:creationId xmlns:a16="http://schemas.microsoft.com/office/drawing/2014/main" id="{C0A8D968-160C-445F-841C-4297A80B7EAE}"/>
              </a:ext>
            </a:extLst>
          </p:cNvPr>
          <p:cNvSpPr>
            <a:spLocks noChangeArrowheads="1"/>
          </p:cNvSpPr>
          <p:nvPr/>
        </p:nvSpPr>
        <p:spPr bwMode="auto">
          <a:xfrm>
            <a:off x="3419475" y="4292600"/>
            <a:ext cx="73025" cy="73025"/>
          </a:xfrm>
          <a:prstGeom prst="ellipse">
            <a:avLst/>
          </a:prstGeom>
          <a:solidFill>
            <a:srgbClr val="FFFF00"/>
          </a:solidFill>
          <a:ln w="38100">
            <a:solidFill>
              <a:srgbClr val="FF00FF"/>
            </a:solidFill>
            <a:round/>
            <a:headEnd/>
            <a:tailEnd/>
          </a:ln>
        </p:spPr>
        <p:txBody>
          <a:bodyPr/>
          <a:lstStyle/>
          <a:p>
            <a:pPr algn="r"/>
            <a:endParaRPr lang="zh-CN" altLang="en-US"/>
          </a:p>
        </p:txBody>
      </p:sp>
      <p:sp>
        <p:nvSpPr>
          <p:cNvPr id="33" name="文本框 32">
            <a:extLst>
              <a:ext uri="{FF2B5EF4-FFF2-40B4-BE49-F238E27FC236}">
                <a16:creationId xmlns:a16="http://schemas.microsoft.com/office/drawing/2014/main" id="{6BE494E1-2F04-4FFF-90E5-8C698BE1B934}"/>
              </a:ext>
            </a:extLst>
          </p:cNvPr>
          <p:cNvSpPr txBox="1"/>
          <p:nvPr/>
        </p:nvSpPr>
        <p:spPr>
          <a:xfrm>
            <a:off x="4637365" y="2354263"/>
            <a:ext cx="3722021" cy="923330"/>
          </a:xfrm>
          <a:prstGeom prst="rect">
            <a:avLst/>
          </a:prstGeom>
          <a:noFill/>
        </p:spPr>
        <p:txBody>
          <a:bodyPr wrap="square" rtlCol="0">
            <a:spAutoFit/>
          </a:bodyPr>
          <a:lstStyle/>
          <a:p>
            <a:r>
              <a:rPr lang="zh-CN" altLang="en-US" dirty="0"/>
              <a:t>当等成本线降低到与等产量曲线相切时，企业实现产量既定条件下的成本最小化，生产处于均衡状态。</a:t>
            </a:r>
          </a:p>
        </p:txBody>
      </p:sp>
    </p:spTree>
    <p:extLst>
      <p:ext uri="{BB962C8B-B14F-4D97-AF65-F5344CB8AC3E}">
        <p14:creationId xmlns:p14="http://schemas.microsoft.com/office/powerpoint/2010/main" val="70684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2A09-5023-4419-92C7-EFB1866FAB2A}"/>
              </a:ext>
            </a:extLst>
          </p:cNvPr>
          <p:cNvSpPr>
            <a:spLocks noGrp="1"/>
          </p:cNvSpPr>
          <p:nvPr>
            <p:ph type="title"/>
          </p:nvPr>
        </p:nvSpPr>
        <p:spPr/>
        <p:txBody>
          <a:bodyPr/>
          <a:lstStyle/>
          <a:p>
            <a:r>
              <a:rPr lang="zh-CN" altLang="en-US" dirty="0"/>
              <a:t>最优要素组合的条件</a:t>
            </a:r>
          </a:p>
        </p:txBody>
      </p:sp>
      <p:sp>
        <p:nvSpPr>
          <p:cNvPr id="3" name="内容占位符 2">
            <a:extLst>
              <a:ext uri="{FF2B5EF4-FFF2-40B4-BE49-F238E27FC236}">
                <a16:creationId xmlns:a16="http://schemas.microsoft.com/office/drawing/2014/main" id="{A3473BB7-1907-4D3E-969C-E7A593B9FCB6}"/>
              </a:ext>
            </a:extLst>
          </p:cNvPr>
          <p:cNvSpPr>
            <a:spLocks noGrp="1"/>
          </p:cNvSpPr>
          <p:nvPr>
            <p:ph idx="1"/>
          </p:nvPr>
        </p:nvSpPr>
        <p:spPr/>
        <p:txBody>
          <a:bodyPr>
            <a:normAutofit lnSpcReduction="10000"/>
          </a:bodyPr>
          <a:lstStyle/>
          <a:p>
            <a:pPr>
              <a:defRPr/>
            </a:pPr>
            <a:r>
              <a:rPr lang="zh-CN" altLang="en-US" sz="3200" dirty="0">
                <a:latin typeface="+mn-ea"/>
              </a:rPr>
              <a:t>等成本线的斜率与等产量线在该点的斜率刚好相等，即 </a:t>
            </a:r>
            <a:endParaRPr lang="en-US" altLang="zh-CN" sz="3200" dirty="0">
              <a:latin typeface="+mn-ea"/>
            </a:endParaRPr>
          </a:p>
          <a:p>
            <a:pPr lvl="1">
              <a:buFont typeface="Monotype Sorts" pitchFamily="2" charset="2"/>
              <a:buNone/>
              <a:defRPr/>
            </a:pPr>
            <a:r>
              <a:rPr lang="en-US" altLang="zh-CN" sz="2800" dirty="0">
                <a:latin typeface="+mn-ea"/>
              </a:rPr>
              <a:t>                  MRTS</a:t>
            </a:r>
            <a:r>
              <a:rPr lang="en-US" altLang="zh-CN" sz="2800" baseline="-25000" dirty="0">
                <a:latin typeface="+mn-ea"/>
              </a:rPr>
              <a:t>L,K </a:t>
            </a:r>
            <a:r>
              <a:rPr lang="en-US" altLang="zh-CN" sz="2800" dirty="0">
                <a:latin typeface="+mn-ea"/>
              </a:rPr>
              <a:t>(x*)= w/r</a:t>
            </a:r>
            <a:r>
              <a:rPr lang="en-US" altLang="zh-CN" sz="2800" baseline="-25000" dirty="0">
                <a:latin typeface="+mn-ea"/>
              </a:rPr>
              <a:t>.</a:t>
            </a:r>
            <a:endParaRPr lang="en-US" altLang="zh-CN" sz="2800" dirty="0">
              <a:latin typeface="+mn-ea"/>
            </a:endParaRPr>
          </a:p>
          <a:p>
            <a:r>
              <a:rPr lang="zh-CN" altLang="en-US" dirty="0"/>
              <a:t>生产技术角度：每增加</a:t>
            </a:r>
            <a:r>
              <a:rPr lang="en-US" altLang="zh-CN" dirty="0"/>
              <a:t>1</a:t>
            </a:r>
            <a:r>
              <a:rPr lang="zh-CN" altLang="en-US" dirty="0"/>
              <a:t>单位劳动可以代替的资本数量</a:t>
            </a:r>
            <a:endParaRPr lang="en-US" altLang="zh-CN" dirty="0"/>
          </a:p>
          <a:p>
            <a:r>
              <a:rPr lang="zh-CN" altLang="en-US" dirty="0"/>
              <a:t>市场价格角度：每单位劳动可以换取的资本数量</a:t>
            </a:r>
            <a:endParaRPr lang="en-US" altLang="zh-CN" dirty="0"/>
          </a:p>
          <a:p>
            <a:r>
              <a:rPr lang="zh-CN" altLang="en-US" dirty="0"/>
              <a:t>当从生产技术角度衡量的劳动对资本的替代率与按市场价格角度衡量的二者间替代率相等时企业实现在既定成本条件下的产量最大化企业处于生产者均衡状态</a:t>
            </a:r>
            <a:r>
              <a:rPr lang="en-US" altLang="zh-CN" dirty="0"/>
              <a:t>.</a:t>
            </a:r>
            <a:endParaRPr lang="zh-CN" altLang="en-US" dirty="0"/>
          </a:p>
        </p:txBody>
      </p:sp>
    </p:spTree>
    <p:extLst>
      <p:ext uri="{BB962C8B-B14F-4D97-AF65-F5344CB8AC3E}">
        <p14:creationId xmlns:p14="http://schemas.microsoft.com/office/powerpoint/2010/main" val="2352527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03C58-FDFE-4302-8644-395710AD8F2B}"/>
              </a:ext>
            </a:extLst>
          </p:cNvPr>
          <p:cNvSpPr>
            <a:spLocks noGrp="1"/>
          </p:cNvSpPr>
          <p:nvPr>
            <p:ph type="title"/>
          </p:nvPr>
        </p:nvSpPr>
        <p:spPr/>
        <p:txBody>
          <a:bodyPr/>
          <a:lstStyle/>
          <a:p>
            <a:r>
              <a:rPr lang="zh-CN" altLang="en-US" dirty="0"/>
              <a:t>生产扩展曲线</a:t>
            </a:r>
          </a:p>
        </p:txBody>
      </p:sp>
      <p:sp>
        <p:nvSpPr>
          <p:cNvPr id="3" name="内容占位符 2">
            <a:extLst>
              <a:ext uri="{FF2B5EF4-FFF2-40B4-BE49-F238E27FC236}">
                <a16:creationId xmlns:a16="http://schemas.microsoft.com/office/drawing/2014/main" id="{C4C6BC00-3058-492E-8E64-3B677B3BE994}"/>
              </a:ext>
            </a:extLst>
          </p:cNvPr>
          <p:cNvSpPr>
            <a:spLocks noGrp="1"/>
          </p:cNvSpPr>
          <p:nvPr>
            <p:ph idx="1"/>
          </p:nvPr>
        </p:nvSpPr>
        <p:spPr/>
        <p:txBody>
          <a:bodyPr/>
          <a:lstStyle/>
          <a:p>
            <a:r>
              <a:rPr lang="zh-CN" altLang="en-US" dirty="0"/>
              <a:t>企业的生产扩展曲线简称为生产扩展线，表示在 生产要素价格和其他条件不变的情况下，随着成本或者产量增加，按照企业的所有生产要素最优组合点描绘出来的一条曲线。</a:t>
            </a:r>
            <a:endParaRPr lang="en-US" altLang="zh-CN" dirty="0"/>
          </a:p>
          <a:p>
            <a:r>
              <a:rPr lang="zh-CN" altLang="en-US" dirty="0"/>
              <a:t>随着等成本线的平移，最优要素组合的变化轨迹</a:t>
            </a:r>
          </a:p>
        </p:txBody>
      </p:sp>
    </p:spTree>
    <p:extLst>
      <p:ext uri="{BB962C8B-B14F-4D97-AF65-F5344CB8AC3E}">
        <p14:creationId xmlns:p14="http://schemas.microsoft.com/office/powerpoint/2010/main" val="1930505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60956-732D-4B88-8A9C-617F23A1FE0C}"/>
              </a:ext>
            </a:extLst>
          </p:cNvPr>
          <p:cNvSpPr>
            <a:spLocks noGrp="1"/>
          </p:cNvSpPr>
          <p:nvPr>
            <p:ph type="title"/>
          </p:nvPr>
        </p:nvSpPr>
        <p:spPr/>
        <p:txBody>
          <a:bodyPr/>
          <a:lstStyle/>
          <a:p>
            <a:r>
              <a:rPr lang="zh-CN" altLang="en-US" dirty="0"/>
              <a:t>生产扩展曲线</a:t>
            </a:r>
          </a:p>
        </p:txBody>
      </p:sp>
      <p:sp>
        <p:nvSpPr>
          <p:cNvPr id="3" name="内容占位符 2">
            <a:extLst>
              <a:ext uri="{FF2B5EF4-FFF2-40B4-BE49-F238E27FC236}">
                <a16:creationId xmlns:a16="http://schemas.microsoft.com/office/drawing/2014/main" id="{F501F4FD-6E59-47B4-B0A8-ADB234B2B80F}"/>
              </a:ext>
            </a:extLst>
          </p:cNvPr>
          <p:cNvSpPr>
            <a:spLocks noGrp="1"/>
          </p:cNvSpPr>
          <p:nvPr>
            <p:ph idx="1"/>
          </p:nvPr>
        </p:nvSpPr>
        <p:spPr/>
        <p:txBody>
          <a:bodyPr/>
          <a:lstStyle/>
          <a:p>
            <a:endParaRPr lang="zh-CN" altLang="en-US" dirty="0"/>
          </a:p>
        </p:txBody>
      </p:sp>
      <p:sp>
        <p:nvSpPr>
          <p:cNvPr id="5" name="文本占位符 180226">
            <a:extLst>
              <a:ext uri="{FF2B5EF4-FFF2-40B4-BE49-F238E27FC236}">
                <a16:creationId xmlns:a16="http://schemas.microsoft.com/office/drawing/2014/main" id="{981D3F73-611C-417C-96E1-0DA1377D534D}"/>
              </a:ext>
            </a:extLst>
          </p:cNvPr>
          <p:cNvSpPr txBox="1">
            <a:spLocks/>
          </p:cNvSpPr>
          <p:nvPr/>
        </p:nvSpPr>
        <p:spPr>
          <a:xfrm>
            <a:off x="1169988" y="1946275"/>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noProof="1"/>
          </a:p>
          <a:p>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6" name="直接连接符 180227">
            <a:extLst>
              <a:ext uri="{FF2B5EF4-FFF2-40B4-BE49-F238E27FC236}">
                <a16:creationId xmlns:a16="http://schemas.microsoft.com/office/drawing/2014/main" id="{B87BE386-101A-436B-9F72-4EEED802F7CA}"/>
              </a:ext>
            </a:extLst>
          </p:cNvPr>
          <p:cNvSpPr>
            <a:spLocks noChangeShapeType="1"/>
          </p:cNvSpPr>
          <p:nvPr/>
        </p:nvSpPr>
        <p:spPr bwMode="auto">
          <a:xfrm>
            <a:off x="2209800" y="1828800"/>
            <a:ext cx="0" cy="3657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180228">
            <a:extLst>
              <a:ext uri="{FF2B5EF4-FFF2-40B4-BE49-F238E27FC236}">
                <a16:creationId xmlns:a16="http://schemas.microsoft.com/office/drawing/2014/main" id="{09D27E55-50F3-48AF-AC51-F16875EF8DF5}"/>
              </a:ext>
            </a:extLst>
          </p:cNvPr>
          <p:cNvSpPr>
            <a:spLocks noChangeShapeType="1"/>
          </p:cNvSpPr>
          <p:nvPr/>
        </p:nvSpPr>
        <p:spPr bwMode="auto">
          <a:xfrm>
            <a:off x="2209800" y="5486400"/>
            <a:ext cx="4572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任意多边形 180229">
            <a:extLst>
              <a:ext uri="{FF2B5EF4-FFF2-40B4-BE49-F238E27FC236}">
                <a16:creationId xmlns:a16="http://schemas.microsoft.com/office/drawing/2014/main" id="{657253E1-BDEC-4808-8150-96B1BE1EF86C}"/>
              </a:ext>
            </a:extLst>
          </p:cNvPr>
          <p:cNvSpPr>
            <a:spLocks noChangeArrowheads="1"/>
          </p:cNvSpPr>
          <p:nvPr/>
        </p:nvSpPr>
        <p:spPr bwMode="auto">
          <a:xfrm flipH="1" flipV="1">
            <a:off x="2514600" y="25146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任意多边形 180230">
            <a:extLst>
              <a:ext uri="{FF2B5EF4-FFF2-40B4-BE49-F238E27FC236}">
                <a16:creationId xmlns:a16="http://schemas.microsoft.com/office/drawing/2014/main" id="{BC2F039D-9A66-4E5E-A85B-246CFEECE7E0}"/>
              </a:ext>
            </a:extLst>
          </p:cNvPr>
          <p:cNvSpPr>
            <a:spLocks noChangeArrowheads="1"/>
          </p:cNvSpPr>
          <p:nvPr/>
        </p:nvSpPr>
        <p:spPr bwMode="auto">
          <a:xfrm flipH="1" flipV="1">
            <a:off x="2362200" y="29718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任意多边形 180231">
            <a:extLst>
              <a:ext uri="{FF2B5EF4-FFF2-40B4-BE49-F238E27FC236}">
                <a16:creationId xmlns:a16="http://schemas.microsoft.com/office/drawing/2014/main" id="{5EA0A99E-3486-44AF-A65F-9AC920CD6D76}"/>
              </a:ext>
            </a:extLst>
          </p:cNvPr>
          <p:cNvSpPr>
            <a:spLocks noChangeArrowheads="1"/>
          </p:cNvSpPr>
          <p:nvPr/>
        </p:nvSpPr>
        <p:spPr bwMode="auto">
          <a:xfrm flipH="1" flipV="1">
            <a:off x="2895600" y="2362200"/>
            <a:ext cx="2705100" cy="2430463"/>
          </a:xfrm>
          <a:custGeom>
            <a:avLst/>
            <a:gdLst>
              <a:gd name="T0" fmla="*/ 1690 w 21600"/>
              <a:gd name="T1" fmla="*/ 0 h 21534"/>
              <a:gd name="T2" fmla="*/ 21600 w 21600"/>
              <a:gd name="T3" fmla="*/ 21534 h 21534"/>
              <a:gd name="T4" fmla="*/ 1690 w 21600"/>
              <a:gd name="T5" fmla="*/ 0 h 21534"/>
              <a:gd name="T6" fmla="*/ 21600 w 21600"/>
              <a:gd name="T7" fmla="*/ 21534 h 21534"/>
              <a:gd name="T8" fmla="*/ 0 w 21600"/>
              <a:gd name="T9" fmla="*/ 21534 h 21534"/>
            </a:gdLst>
            <a:ahLst/>
            <a:cxnLst>
              <a:cxn ang="0">
                <a:pos x="T0" y="T1"/>
              </a:cxn>
              <a:cxn ang="0">
                <a:pos x="T2" y="T3"/>
              </a:cxn>
              <a:cxn ang="0">
                <a:pos x="T4" y="T5"/>
              </a:cxn>
              <a:cxn ang="0">
                <a:pos x="T6" y="T7"/>
              </a:cxn>
              <a:cxn ang="0">
                <a:pos x="T8" y="T9"/>
              </a:cxn>
            </a:cxnLst>
            <a:rect l="0" t="0" r="r" b="b"/>
            <a:pathLst>
              <a:path w="21600" h="21534" fill="none">
                <a:moveTo>
                  <a:pt x="1690" y="0"/>
                </a:moveTo>
                <a:cubicBezTo>
                  <a:pt x="12833" y="865"/>
                  <a:pt x="21600" y="10176"/>
                  <a:pt x="21600" y="21534"/>
                </a:cubicBezTo>
              </a:path>
              <a:path w="21600" h="21534" stroke="0">
                <a:moveTo>
                  <a:pt x="1690" y="0"/>
                </a:moveTo>
                <a:cubicBezTo>
                  <a:pt x="12833" y="865"/>
                  <a:pt x="21600" y="10176"/>
                  <a:pt x="21600" y="21534"/>
                </a:cubicBezTo>
                <a:lnTo>
                  <a:pt x="0" y="21534"/>
                </a:lnTo>
                <a:close/>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文本框 180232">
            <a:extLst>
              <a:ext uri="{FF2B5EF4-FFF2-40B4-BE49-F238E27FC236}">
                <a16:creationId xmlns:a16="http://schemas.microsoft.com/office/drawing/2014/main" id="{B94FE8EF-55D5-4EC9-A485-FD87F86B4B41}"/>
              </a:ext>
            </a:extLst>
          </p:cNvPr>
          <p:cNvSpPr txBox="1">
            <a:spLocks noChangeArrowheads="1"/>
          </p:cNvSpPr>
          <p:nvPr/>
        </p:nvSpPr>
        <p:spPr bwMode="auto">
          <a:xfrm>
            <a:off x="18288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o</a:t>
            </a:r>
          </a:p>
        </p:txBody>
      </p:sp>
      <p:sp>
        <p:nvSpPr>
          <p:cNvPr id="12" name="文本框 180233">
            <a:extLst>
              <a:ext uri="{FF2B5EF4-FFF2-40B4-BE49-F238E27FC236}">
                <a16:creationId xmlns:a16="http://schemas.microsoft.com/office/drawing/2014/main" id="{484A31C6-2E3E-470C-B462-FF47610A6ED2}"/>
              </a:ext>
            </a:extLst>
          </p:cNvPr>
          <p:cNvSpPr txBox="1">
            <a:spLocks noChangeArrowheads="1"/>
          </p:cNvSpPr>
          <p:nvPr/>
        </p:nvSpPr>
        <p:spPr bwMode="auto">
          <a:xfrm>
            <a:off x="6705600" y="5410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p>
        </p:txBody>
      </p:sp>
      <p:sp>
        <p:nvSpPr>
          <p:cNvPr id="13" name="文本框 180234">
            <a:extLst>
              <a:ext uri="{FF2B5EF4-FFF2-40B4-BE49-F238E27FC236}">
                <a16:creationId xmlns:a16="http://schemas.microsoft.com/office/drawing/2014/main" id="{FEE4A672-A0A6-4B92-84EB-52C3263B5CEF}"/>
              </a:ext>
            </a:extLst>
          </p:cNvPr>
          <p:cNvSpPr txBox="1">
            <a:spLocks noChangeArrowheads="1"/>
          </p:cNvSpPr>
          <p:nvPr/>
        </p:nvSpPr>
        <p:spPr bwMode="auto">
          <a:xfrm>
            <a:off x="4876800" y="4953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tx1"/>
                </a:solidFill>
                <a:latin typeface="Verdana" panose="020B0604030504040204" pitchFamily="34" charset="0"/>
              </a:rPr>
              <a:t>Ｑ</a:t>
            </a:r>
            <a:r>
              <a:rPr lang="en-US" altLang="zh-CN" baseline="-25000">
                <a:solidFill>
                  <a:schemeClr val="tx1"/>
                </a:solidFill>
                <a:latin typeface="Verdana" panose="020B0604030504040204" pitchFamily="34" charset="0"/>
              </a:rPr>
              <a:t>1</a:t>
            </a:r>
          </a:p>
        </p:txBody>
      </p:sp>
      <p:sp>
        <p:nvSpPr>
          <p:cNvPr id="14" name="文本框 180235">
            <a:extLst>
              <a:ext uri="{FF2B5EF4-FFF2-40B4-BE49-F238E27FC236}">
                <a16:creationId xmlns:a16="http://schemas.microsoft.com/office/drawing/2014/main" id="{76E9CD90-52FA-4A2D-B4AC-3CB1496072BC}"/>
              </a:ext>
            </a:extLst>
          </p:cNvPr>
          <p:cNvSpPr txBox="1">
            <a:spLocks noChangeArrowheads="1"/>
          </p:cNvSpPr>
          <p:nvPr/>
        </p:nvSpPr>
        <p:spPr bwMode="auto">
          <a:xfrm>
            <a:off x="5105400" y="4724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tx1"/>
                </a:solidFill>
                <a:latin typeface="Verdana" panose="020B0604030504040204" pitchFamily="34" charset="0"/>
              </a:rPr>
              <a:t>Ｑ</a:t>
            </a:r>
            <a:r>
              <a:rPr lang="en-US" altLang="zh-CN" baseline="-25000">
                <a:solidFill>
                  <a:schemeClr val="tx1"/>
                </a:solidFill>
                <a:latin typeface="Verdana" panose="020B0604030504040204" pitchFamily="34" charset="0"/>
              </a:rPr>
              <a:t>2</a:t>
            </a:r>
          </a:p>
        </p:txBody>
      </p:sp>
      <p:sp>
        <p:nvSpPr>
          <p:cNvPr id="15" name="文本框 180236">
            <a:extLst>
              <a:ext uri="{FF2B5EF4-FFF2-40B4-BE49-F238E27FC236}">
                <a16:creationId xmlns:a16="http://schemas.microsoft.com/office/drawing/2014/main" id="{B66E4CAC-2D0F-421D-A429-D1162F510806}"/>
              </a:ext>
            </a:extLst>
          </p:cNvPr>
          <p:cNvSpPr txBox="1">
            <a:spLocks noChangeArrowheads="1"/>
          </p:cNvSpPr>
          <p:nvPr/>
        </p:nvSpPr>
        <p:spPr bwMode="auto">
          <a:xfrm>
            <a:off x="5334000" y="4419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tx1"/>
                </a:solidFill>
                <a:latin typeface="Verdana" panose="020B0604030504040204" pitchFamily="34" charset="0"/>
              </a:rPr>
              <a:t>Ｑ</a:t>
            </a:r>
            <a:r>
              <a:rPr lang="en-US" altLang="zh-CN" baseline="-25000">
                <a:solidFill>
                  <a:schemeClr val="tx1"/>
                </a:solidFill>
                <a:latin typeface="Verdana" panose="020B0604030504040204" pitchFamily="34" charset="0"/>
              </a:rPr>
              <a:t>3</a:t>
            </a:r>
          </a:p>
        </p:txBody>
      </p:sp>
      <p:sp>
        <p:nvSpPr>
          <p:cNvPr id="16" name="直接连接符 180237">
            <a:extLst>
              <a:ext uri="{FF2B5EF4-FFF2-40B4-BE49-F238E27FC236}">
                <a16:creationId xmlns:a16="http://schemas.microsoft.com/office/drawing/2014/main" id="{1D19C8DD-586E-4666-94DC-8D78475EBA6D}"/>
              </a:ext>
            </a:extLst>
          </p:cNvPr>
          <p:cNvSpPr>
            <a:spLocks noChangeShapeType="1"/>
          </p:cNvSpPr>
          <p:nvPr/>
        </p:nvSpPr>
        <p:spPr bwMode="auto">
          <a:xfrm>
            <a:off x="2209800" y="2590800"/>
            <a:ext cx="2819400" cy="2895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文本框 180238">
            <a:extLst>
              <a:ext uri="{FF2B5EF4-FFF2-40B4-BE49-F238E27FC236}">
                <a16:creationId xmlns:a16="http://schemas.microsoft.com/office/drawing/2014/main" id="{7A3C4DE3-1E57-460D-8D17-E0633E9C52E9}"/>
              </a:ext>
            </a:extLst>
          </p:cNvPr>
          <p:cNvSpPr txBox="1">
            <a:spLocks noChangeArrowheads="1"/>
          </p:cNvSpPr>
          <p:nvPr/>
        </p:nvSpPr>
        <p:spPr bwMode="auto">
          <a:xfrm>
            <a:off x="1676400" y="2743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2</a:t>
            </a:r>
          </a:p>
        </p:txBody>
      </p:sp>
      <p:sp>
        <p:nvSpPr>
          <p:cNvPr id="18" name="文本框 180239">
            <a:extLst>
              <a:ext uri="{FF2B5EF4-FFF2-40B4-BE49-F238E27FC236}">
                <a16:creationId xmlns:a16="http://schemas.microsoft.com/office/drawing/2014/main" id="{81F504CA-4C11-42EB-8303-DE999AF5EE90}"/>
              </a:ext>
            </a:extLst>
          </p:cNvPr>
          <p:cNvSpPr txBox="1">
            <a:spLocks noChangeArrowheads="1"/>
          </p:cNvSpPr>
          <p:nvPr/>
        </p:nvSpPr>
        <p:spPr bwMode="auto">
          <a:xfrm>
            <a:off x="3657600" y="3657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3</a:t>
            </a:r>
          </a:p>
        </p:txBody>
      </p:sp>
      <p:sp>
        <p:nvSpPr>
          <p:cNvPr id="19" name="直接连接符 180240">
            <a:extLst>
              <a:ext uri="{FF2B5EF4-FFF2-40B4-BE49-F238E27FC236}">
                <a16:creationId xmlns:a16="http://schemas.microsoft.com/office/drawing/2014/main" id="{65060E58-89D8-4E8F-85B6-E908EA99CC19}"/>
              </a:ext>
            </a:extLst>
          </p:cNvPr>
          <p:cNvSpPr>
            <a:spLocks noChangeShapeType="1"/>
          </p:cNvSpPr>
          <p:nvPr/>
        </p:nvSpPr>
        <p:spPr bwMode="auto">
          <a:xfrm>
            <a:off x="2209800" y="4114800"/>
            <a:ext cx="14478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直接连接符 180241">
            <a:extLst>
              <a:ext uri="{FF2B5EF4-FFF2-40B4-BE49-F238E27FC236}">
                <a16:creationId xmlns:a16="http://schemas.microsoft.com/office/drawing/2014/main" id="{7E5A796D-EE04-413C-AEDB-9A63FE05130A}"/>
              </a:ext>
            </a:extLst>
          </p:cNvPr>
          <p:cNvSpPr>
            <a:spLocks noChangeShapeType="1"/>
          </p:cNvSpPr>
          <p:nvPr/>
        </p:nvSpPr>
        <p:spPr bwMode="auto">
          <a:xfrm>
            <a:off x="3657600" y="4114800"/>
            <a:ext cx="0" cy="1371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文本框 180242">
            <a:extLst>
              <a:ext uri="{FF2B5EF4-FFF2-40B4-BE49-F238E27FC236}">
                <a16:creationId xmlns:a16="http://schemas.microsoft.com/office/drawing/2014/main" id="{6AB70B11-2261-49DA-A7E3-B1CB2C4837FA}"/>
              </a:ext>
            </a:extLst>
          </p:cNvPr>
          <p:cNvSpPr txBox="1">
            <a:spLocks noChangeArrowheads="1"/>
          </p:cNvSpPr>
          <p:nvPr/>
        </p:nvSpPr>
        <p:spPr bwMode="auto">
          <a:xfrm>
            <a:off x="1676400" y="3810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r>
              <a:rPr lang="en-US" altLang="zh-CN" baseline="-25000">
                <a:solidFill>
                  <a:schemeClr val="tx1"/>
                </a:solidFill>
                <a:latin typeface="Verdana" panose="020B0604030504040204" pitchFamily="34" charset="0"/>
              </a:rPr>
              <a:t>3</a:t>
            </a:r>
          </a:p>
        </p:txBody>
      </p:sp>
      <p:sp>
        <p:nvSpPr>
          <p:cNvPr id="22" name="直接连接符 180243">
            <a:extLst>
              <a:ext uri="{FF2B5EF4-FFF2-40B4-BE49-F238E27FC236}">
                <a16:creationId xmlns:a16="http://schemas.microsoft.com/office/drawing/2014/main" id="{AE2EDE0A-7E30-43FD-8385-CAF042DD7D6C}"/>
              </a:ext>
            </a:extLst>
          </p:cNvPr>
          <p:cNvSpPr>
            <a:spLocks noChangeShapeType="1"/>
          </p:cNvSpPr>
          <p:nvPr/>
        </p:nvSpPr>
        <p:spPr bwMode="auto">
          <a:xfrm>
            <a:off x="2209800" y="3733800"/>
            <a:ext cx="1752600" cy="1752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180244">
            <a:extLst>
              <a:ext uri="{FF2B5EF4-FFF2-40B4-BE49-F238E27FC236}">
                <a16:creationId xmlns:a16="http://schemas.microsoft.com/office/drawing/2014/main" id="{E1837031-9B7A-4B6A-A3EF-AA1DA8527DDB}"/>
              </a:ext>
            </a:extLst>
          </p:cNvPr>
          <p:cNvSpPr>
            <a:spLocks noChangeShapeType="1"/>
          </p:cNvSpPr>
          <p:nvPr/>
        </p:nvSpPr>
        <p:spPr bwMode="auto">
          <a:xfrm>
            <a:off x="2209800" y="3124200"/>
            <a:ext cx="2362200" cy="2362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文本框 180245">
            <a:extLst>
              <a:ext uri="{FF2B5EF4-FFF2-40B4-BE49-F238E27FC236}">
                <a16:creationId xmlns:a16="http://schemas.microsoft.com/office/drawing/2014/main" id="{1ED198FF-A669-4148-A239-251D9A48BD16}"/>
              </a:ext>
            </a:extLst>
          </p:cNvPr>
          <p:cNvSpPr txBox="1">
            <a:spLocks noChangeArrowheads="1"/>
          </p:cNvSpPr>
          <p:nvPr/>
        </p:nvSpPr>
        <p:spPr bwMode="auto">
          <a:xfrm>
            <a:off x="1676400" y="2362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3</a:t>
            </a:r>
          </a:p>
        </p:txBody>
      </p:sp>
      <p:sp>
        <p:nvSpPr>
          <p:cNvPr id="25" name="文本框 180246">
            <a:extLst>
              <a:ext uri="{FF2B5EF4-FFF2-40B4-BE49-F238E27FC236}">
                <a16:creationId xmlns:a16="http://schemas.microsoft.com/office/drawing/2014/main" id="{030085BF-FA46-4983-BBF1-D8CE99EB744D}"/>
              </a:ext>
            </a:extLst>
          </p:cNvPr>
          <p:cNvSpPr txBox="1">
            <a:spLocks noChangeArrowheads="1"/>
          </p:cNvSpPr>
          <p:nvPr/>
        </p:nvSpPr>
        <p:spPr bwMode="auto">
          <a:xfrm>
            <a:off x="1676400" y="3352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A</a:t>
            </a:r>
            <a:r>
              <a:rPr lang="en-US" altLang="zh-CN" baseline="-25000">
                <a:solidFill>
                  <a:schemeClr val="tx1"/>
                </a:solidFill>
                <a:latin typeface="Verdana" panose="020B0604030504040204" pitchFamily="34" charset="0"/>
              </a:rPr>
              <a:t>1</a:t>
            </a:r>
          </a:p>
        </p:txBody>
      </p:sp>
      <p:sp>
        <p:nvSpPr>
          <p:cNvPr id="26" name="文本框 180247">
            <a:extLst>
              <a:ext uri="{FF2B5EF4-FFF2-40B4-BE49-F238E27FC236}">
                <a16:creationId xmlns:a16="http://schemas.microsoft.com/office/drawing/2014/main" id="{13EC91D1-5E8A-48E8-915A-5C42E78D0EF5}"/>
              </a:ext>
            </a:extLst>
          </p:cNvPr>
          <p:cNvSpPr txBox="1">
            <a:spLocks noChangeArrowheads="1"/>
          </p:cNvSpPr>
          <p:nvPr/>
        </p:nvSpPr>
        <p:spPr bwMode="auto">
          <a:xfrm>
            <a:off x="38100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1</a:t>
            </a:r>
          </a:p>
        </p:txBody>
      </p:sp>
      <p:sp>
        <p:nvSpPr>
          <p:cNvPr id="27" name="文本框 180248">
            <a:extLst>
              <a:ext uri="{FF2B5EF4-FFF2-40B4-BE49-F238E27FC236}">
                <a16:creationId xmlns:a16="http://schemas.microsoft.com/office/drawing/2014/main" id="{47DBC78C-2778-491B-9A11-428F7D584BAA}"/>
              </a:ext>
            </a:extLst>
          </p:cNvPr>
          <p:cNvSpPr txBox="1">
            <a:spLocks noChangeArrowheads="1"/>
          </p:cNvSpPr>
          <p:nvPr/>
        </p:nvSpPr>
        <p:spPr bwMode="auto">
          <a:xfrm>
            <a:off x="42672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2</a:t>
            </a:r>
          </a:p>
        </p:txBody>
      </p:sp>
      <p:sp>
        <p:nvSpPr>
          <p:cNvPr id="28" name="文本框 180249">
            <a:extLst>
              <a:ext uri="{FF2B5EF4-FFF2-40B4-BE49-F238E27FC236}">
                <a16:creationId xmlns:a16="http://schemas.microsoft.com/office/drawing/2014/main" id="{F545739D-8B4C-4754-8B5F-BF5F1505F166}"/>
              </a:ext>
            </a:extLst>
          </p:cNvPr>
          <p:cNvSpPr txBox="1">
            <a:spLocks noChangeArrowheads="1"/>
          </p:cNvSpPr>
          <p:nvPr/>
        </p:nvSpPr>
        <p:spPr bwMode="auto">
          <a:xfrm>
            <a:off x="48768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B</a:t>
            </a:r>
            <a:r>
              <a:rPr lang="en-US" altLang="zh-CN" baseline="-25000">
                <a:solidFill>
                  <a:schemeClr val="tx1"/>
                </a:solidFill>
                <a:latin typeface="Verdana" panose="020B0604030504040204" pitchFamily="34" charset="0"/>
              </a:rPr>
              <a:t>3</a:t>
            </a:r>
          </a:p>
        </p:txBody>
      </p:sp>
      <p:sp>
        <p:nvSpPr>
          <p:cNvPr id="29" name="直接连接符 180250">
            <a:extLst>
              <a:ext uri="{FF2B5EF4-FFF2-40B4-BE49-F238E27FC236}">
                <a16:creationId xmlns:a16="http://schemas.microsoft.com/office/drawing/2014/main" id="{432EF8AA-188F-444C-B106-898AF114AF94}"/>
              </a:ext>
            </a:extLst>
          </p:cNvPr>
          <p:cNvSpPr>
            <a:spLocks noChangeShapeType="1"/>
          </p:cNvSpPr>
          <p:nvPr/>
        </p:nvSpPr>
        <p:spPr bwMode="auto">
          <a:xfrm>
            <a:off x="2209800" y="4343400"/>
            <a:ext cx="1143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180251">
            <a:extLst>
              <a:ext uri="{FF2B5EF4-FFF2-40B4-BE49-F238E27FC236}">
                <a16:creationId xmlns:a16="http://schemas.microsoft.com/office/drawing/2014/main" id="{6079A0C4-8BD8-4904-9B27-1084860D2EA5}"/>
              </a:ext>
            </a:extLst>
          </p:cNvPr>
          <p:cNvSpPr>
            <a:spLocks noChangeShapeType="1"/>
          </p:cNvSpPr>
          <p:nvPr/>
        </p:nvSpPr>
        <p:spPr bwMode="auto">
          <a:xfrm>
            <a:off x="3429000" y="4343400"/>
            <a:ext cx="0" cy="11430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180252">
            <a:extLst>
              <a:ext uri="{FF2B5EF4-FFF2-40B4-BE49-F238E27FC236}">
                <a16:creationId xmlns:a16="http://schemas.microsoft.com/office/drawing/2014/main" id="{522BC3B7-582E-4E69-8972-3A2DF039FEE8}"/>
              </a:ext>
            </a:extLst>
          </p:cNvPr>
          <p:cNvSpPr>
            <a:spLocks noChangeShapeType="1"/>
          </p:cNvSpPr>
          <p:nvPr/>
        </p:nvSpPr>
        <p:spPr bwMode="auto">
          <a:xfrm>
            <a:off x="2209800" y="4648200"/>
            <a:ext cx="8382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180253">
            <a:extLst>
              <a:ext uri="{FF2B5EF4-FFF2-40B4-BE49-F238E27FC236}">
                <a16:creationId xmlns:a16="http://schemas.microsoft.com/office/drawing/2014/main" id="{A7151810-FDC3-4E00-96AC-9CB299ED2F79}"/>
              </a:ext>
            </a:extLst>
          </p:cNvPr>
          <p:cNvSpPr>
            <a:spLocks noChangeShapeType="1"/>
          </p:cNvSpPr>
          <p:nvPr/>
        </p:nvSpPr>
        <p:spPr bwMode="auto">
          <a:xfrm>
            <a:off x="3048000" y="4648200"/>
            <a:ext cx="0" cy="8382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文本框 180254">
            <a:extLst>
              <a:ext uri="{FF2B5EF4-FFF2-40B4-BE49-F238E27FC236}">
                <a16:creationId xmlns:a16="http://schemas.microsoft.com/office/drawing/2014/main" id="{1AD9C072-D17E-4402-A20A-CEDF58D8E3FB}"/>
              </a:ext>
            </a:extLst>
          </p:cNvPr>
          <p:cNvSpPr txBox="1">
            <a:spLocks noChangeArrowheads="1"/>
          </p:cNvSpPr>
          <p:nvPr/>
        </p:nvSpPr>
        <p:spPr bwMode="auto">
          <a:xfrm>
            <a:off x="1676400" y="4114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r>
              <a:rPr lang="en-US" altLang="zh-CN" baseline="-25000">
                <a:solidFill>
                  <a:schemeClr val="tx1"/>
                </a:solidFill>
                <a:latin typeface="Verdana" panose="020B0604030504040204" pitchFamily="34" charset="0"/>
              </a:rPr>
              <a:t>2</a:t>
            </a:r>
          </a:p>
        </p:txBody>
      </p:sp>
      <p:sp>
        <p:nvSpPr>
          <p:cNvPr id="34" name="文本框 180255">
            <a:extLst>
              <a:ext uri="{FF2B5EF4-FFF2-40B4-BE49-F238E27FC236}">
                <a16:creationId xmlns:a16="http://schemas.microsoft.com/office/drawing/2014/main" id="{A7CA5A8E-FC87-4008-B504-0148F71CD042}"/>
              </a:ext>
            </a:extLst>
          </p:cNvPr>
          <p:cNvSpPr txBox="1">
            <a:spLocks noChangeArrowheads="1"/>
          </p:cNvSpPr>
          <p:nvPr/>
        </p:nvSpPr>
        <p:spPr bwMode="auto">
          <a:xfrm>
            <a:off x="1676400" y="4419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r>
              <a:rPr lang="en-US" altLang="zh-CN" baseline="-25000">
                <a:solidFill>
                  <a:schemeClr val="tx1"/>
                </a:solidFill>
                <a:latin typeface="Verdana" panose="020B0604030504040204" pitchFamily="34" charset="0"/>
              </a:rPr>
              <a:t>1</a:t>
            </a:r>
          </a:p>
        </p:txBody>
      </p:sp>
      <p:sp>
        <p:nvSpPr>
          <p:cNvPr id="35" name="文本框 180256">
            <a:extLst>
              <a:ext uri="{FF2B5EF4-FFF2-40B4-BE49-F238E27FC236}">
                <a16:creationId xmlns:a16="http://schemas.microsoft.com/office/drawing/2014/main" id="{CB991842-3867-46FF-8CA9-4CCF3CB52560}"/>
              </a:ext>
            </a:extLst>
          </p:cNvPr>
          <p:cNvSpPr txBox="1">
            <a:spLocks noChangeArrowheads="1"/>
          </p:cNvSpPr>
          <p:nvPr/>
        </p:nvSpPr>
        <p:spPr bwMode="auto">
          <a:xfrm>
            <a:off x="28194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r>
              <a:rPr lang="en-US" altLang="zh-CN" baseline="-25000">
                <a:solidFill>
                  <a:schemeClr val="tx1"/>
                </a:solidFill>
                <a:latin typeface="Verdana" panose="020B0604030504040204" pitchFamily="34" charset="0"/>
              </a:rPr>
              <a:t>1</a:t>
            </a:r>
          </a:p>
        </p:txBody>
      </p:sp>
      <p:sp>
        <p:nvSpPr>
          <p:cNvPr id="36" name="文本框 180257">
            <a:extLst>
              <a:ext uri="{FF2B5EF4-FFF2-40B4-BE49-F238E27FC236}">
                <a16:creationId xmlns:a16="http://schemas.microsoft.com/office/drawing/2014/main" id="{6323A77A-0235-483C-9AA0-7D50E59AF8CF}"/>
              </a:ext>
            </a:extLst>
          </p:cNvPr>
          <p:cNvSpPr txBox="1">
            <a:spLocks noChangeArrowheads="1"/>
          </p:cNvSpPr>
          <p:nvPr/>
        </p:nvSpPr>
        <p:spPr bwMode="auto">
          <a:xfrm>
            <a:off x="32004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r>
              <a:rPr lang="en-US" altLang="zh-CN" baseline="-25000">
                <a:solidFill>
                  <a:schemeClr val="tx1"/>
                </a:solidFill>
                <a:latin typeface="Verdana" panose="020B0604030504040204" pitchFamily="34" charset="0"/>
              </a:rPr>
              <a:t>2</a:t>
            </a:r>
          </a:p>
        </p:txBody>
      </p:sp>
      <p:sp>
        <p:nvSpPr>
          <p:cNvPr id="37" name="文本框 180258">
            <a:extLst>
              <a:ext uri="{FF2B5EF4-FFF2-40B4-BE49-F238E27FC236}">
                <a16:creationId xmlns:a16="http://schemas.microsoft.com/office/drawing/2014/main" id="{19BE8F62-9DD1-4BB5-98C3-8742B4F52F4E}"/>
              </a:ext>
            </a:extLst>
          </p:cNvPr>
          <p:cNvSpPr txBox="1">
            <a:spLocks noChangeArrowheads="1"/>
          </p:cNvSpPr>
          <p:nvPr/>
        </p:nvSpPr>
        <p:spPr bwMode="auto">
          <a:xfrm>
            <a:off x="3505200" y="548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L</a:t>
            </a:r>
            <a:r>
              <a:rPr lang="en-US" altLang="zh-CN" baseline="-25000">
                <a:solidFill>
                  <a:schemeClr val="tx1"/>
                </a:solidFill>
                <a:latin typeface="Verdana" panose="020B0604030504040204" pitchFamily="34" charset="0"/>
              </a:rPr>
              <a:t>3</a:t>
            </a:r>
          </a:p>
        </p:txBody>
      </p:sp>
      <p:sp>
        <p:nvSpPr>
          <p:cNvPr id="38" name="文本框 180259">
            <a:extLst>
              <a:ext uri="{FF2B5EF4-FFF2-40B4-BE49-F238E27FC236}">
                <a16:creationId xmlns:a16="http://schemas.microsoft.com/office/drawing/2014/main" id="{5BF32370-67DC-41E0-A70E-82DC0E841CB2}"/>
              </a:ext>
            </a:extLst>
          </p:cNvPr>
          <p:cNvSpPr txBox="1">
            <a:spLocks noChangeArrowheads="1"/>
          </p:cNvSpPr>
          <p:nvPr/>
        </p:nvSpPr>
        <p:spPr bwMode="auto">
          <a:xfrm>
            <a:off x="3352800" y="3962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2</a:t>
            </a:r>
          </a:p>
        </p:txBody>
      </p:sp>
      <p:sp>
        <p:nvSpPr>
          <p:cNvPr id="39" name="文本框 180260">
            <a:extLst>
              <a:ext uri="{FF2B5EF4-FFF2-40B4-BE49-F238E27FC236}">
                <a16:creationId xmlns:a16="http://schemas.microsoft.com/office/drawing/2014/main" id="{7FC9A621-7D64-4353-AA34-0409783EF9B3}"/>
              </a:ext>
            </a:extLst>
          </p:cNvPr>
          <p:cNvSpPr txBox="1">
            <a:spLocks noChangeArrowheads="1"/>
          </p:cNvSpPr>
          <p:nvPr/>
        </p:nvSpPr>
        <p:spPr bwMode="auto">
          <a:xfrm>
            <a:off x="2895600" y="426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E</a:t>
            </a:r>
            <a:r>
              <a:rPr lang="en-US" altLang="zh-CN" baseline="-25000">
                <a:solidFill>
                  <a:schemeClr val="tx1"/>
                </a:solidFill>
                <a:latin typeface="Verdana" panose="020B0604030504040204" pitchFamily="34" charset="0"/>
              </a:rPr>
              <a:t>1</a:t>
            </a:r>
          </a:p>
        </p:txBody>
      </p:sp>
      <p:sp>
        <p:nvSpPr>
          <p:cNvPr id="40" name="文本框 180261">
            <a:extLst>
              <a:ext uri="{FF2B5EF4-FFF2-40B4-BE49-F238E27FC236}">
                <a16:creationId xmlns:a16="http://schemas.microsoft.com/office/drawing/2014/main" id="{7712936F-2D99-41D9-B55A-11B26FB80C19}"/>
              </a:ext>
            </a:extLst>
          </p:cNvPr>
          <p:cNvSpPr txBox="1">
            <a:spLocks noChangeArrowheads="1"/>
          </p:cNvSpPr>
          <p:nvPr/>
        </p:nvSpPr>
        <p:spPr bwMode="auto">
          <a:xfrm>
            <a:off x="1828800" y="1676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solidFill>
                  <a:schemeClr val="tx1"/>
                </a:solidFill>
                <a:latin typeface="Verdana" panose="020B0604030504040204" pitchFamily="34" charset="0"/>
              </a:rPr>
              <a:t>K</a:t>
            </a:r>
          </a:p>
        </p:txBody>
      </p:sp>
      <p:sp>
        <p:nvSpPr>
          <p:cNvPr id="41" name="任意多边形 180262">
            <a:extLst>
              <a:ext uri="{FF2B5EF4-FFF2-40B4-BE49-F238E27FC236}">
                <a16:creationId xmlns:a16="http://schemas.microsoft.com/office/drawing/2014/main" id="{DC69D834-2549-418A-9604-E2542DDAC579}"/>
              </a:ext>
            </a:extLst>
          </p:cNvPr>
          <p:cNvSpPr>
            <a:spLocks noChangeArrowheads="1"/>
          </p:cNvSpPr>
          <p:nvPr/>
        </p:nvSpPr>
        <p:spPr bwMode="auto">
          <a:xfrm>
            <a:off x="2209800" y="3200400"/>
            <a:ext cx="2057400" cy="2286000"/>
          </a:xfrm>
          <a:custGeom>
            <a:avLst/>
            <a:gdLst>
              <a:gd name="T0" fmla="*/ 0 w 1296"/>
              <a:gd name="T1" fmla="*/ 1440 h 1440"/>
              <a:gd name="T2" fmla="*/ 384 w 1296"/>
              <a:gd name="T3" fmla="*/ 1152 h 1440"/>
              <a:gd name="T4" fmla="*/ 576 w 1296"/>
              <a:gd name="T5" fmla="*/ 864 h 1440"/>
              <a:gd name="T6" fmla="*/ 768 w 1296"/>
              <a:gd name="T7" fmla="*/ 720 h 1440"/>
              <a:gd name="T8" fmla="*/ 912 w 1296"/>
              <a:gd name="T9" fmla="*/ 576 h 1440"/>
              <a:gd name="T10" fmla="*/ 1296 w 1296"/>
              <a:gd name="T11" fmla="*/ 0 h 1440"/>
            </a:gdLst>
            <a:ahLst/>
            <a:cxnLst>
              <a:cxn ang="0">
                <a:pos x="T0" y="T1"/>
              </a:cxn>
              <a:cxn ang="0">
                <a:pos x="T2" y="T3"/>
              </a:cxn>
              <a:cxn ang="0">
                <a:pos x="T4" y="T5"/>
              </a:cxn>
              <a:cxn ang="0">
                <a:pos x="T6" y="T7"/>
              </a:cxn>
              <a:cxn ang="0">
                <a:pos x="T8" y="T9"/>
              </a:cxn>
              <a:cxn ang="0">
                <a:pos x="T10" y="T11"/>
              </a:cxn>
            </a:cxnLst>
            <a:rect l="0" t="0" r="r" b="b"/>
            <a:pathLst>
              <a:path w="1296" h="1440">
                <a:moveTo>
                  <a:pt x="0" y="1440"/>
                </a:moveTo>
                <a:cubicBezTo>
                  <a:pt x="144" y="1344"/>
                  <a:pt x="288" y="1248"/>
                  <a:pt x="384" y="1152"/>
                </a:cubicBezTo>
                <a:cubicBezTo>
                  <a:pt x="480" y="1056"/>
                  <a:pt x="512" y="936"/>
                  <a:pt x="576" y="864"/>
                </a:cubicBezTo>
                <a:cubicBezTo>
                  <a:pt x="640" y="792"/>
                  <a:pt x="712" y="768"/>
                  <a:pt x="768" y="720"/>
                </a:cubicBezTo>
                <a:cubicBezTo>
                  <a:pt x="824" y="672"/>
                  <a:pt x="824" y="696"/>
                  <a:pt x="912" y="576"/>
                </a:cubicBezTo>
                <a:cubicBezTo>
                  <a:pt x="1000" y="456"/>
                  <a:pt x="1224" y="104"/>
                  <a:pt x="1296" y="0"/>
                </a:cubicBezTo>
              </a:path>
            </a:pathLst>
          </a:custGeom>
          <a:noFill/>
          <a:ln w="38100">
            <a:solidFill>
              <a:srgbClr val="FF99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文本框 180263">
            <a:extLst>
              <a:ext uri="{FF2B5EF4-FFF2-40B4-BE49-F238E27FC236}">
                <a16:creationId xmlns:a16="http://schemas.microsoft.com/office/drawing/2014/main" id="{7E982A42-07DF-40BD-9F8E-996980820704}"/>
              </a:ext>
            </a:extLst>
          </p:cNvPr>
          <p:cNvSpPr txBox="1">
            <a:spLocks noChangeArrowheads="1"/>
          </p:cNvSpPr>
          <p:nvPr/>
        </p:nvSpPr>
        <p:spPr bwMode="auto">
          <a:xfrm>
            <a:off x="4267200" y="2590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tx1"/>
                </a:solidFill>
                <a:latin typeface="Verdana" panose="020B0604030504040204" pitchFamily="34" charset="0"/>
              </a:rPr>
              <a:t>扩张线</a:t>
            </a:r>
          </a:p>
        </p:txBody>
      </p:sp>
    </p:spTree>
    <p:extLst>
      <p:ext uri="{BB962C8B-B14F-4D97-AF65-F5344CB8AC3E}">
        <p14:creationId xmlns:p14="http://schemas.microsoft.com/office/powerpoint/2010/main" val="158414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2D930-B936-43AB-8DEE-9D2C9F7DFE36}"/>
              </a:ext>
            </a:extLst>
          </p:cNvPr>
          <p:cNvSpPr>
            <a:spLocks noGrp="1"/>
          </p:cNvSpPr>
          <p:nvPr>
            <p:ph type="title"/>
          </p:nvPr>
        </p:nvSpPr>
        <p:spPr/>
        <p:txBody>
          <a:bodyPr/>
          <a:lstStyle/>
          <a:p>
            <a:r>
              <a:rPr lang="zh-CN" altLang="en-US" dirty="0"/>
              <a:t>企业</a:t>
            </a:r>
          </a:p>
        </p:txBody>
      </p:sp>
      <p:sp>
        <p:nvSpPr>
          <p:cNvPr id="3" name="内容占位符 2">
            <a:extLst>
              <a:ext uri="{FF2B5EF4-FFF2-40B4-BE49-F238E27FC236}">
                <a16:creationId xmlns:a16="http://schemas.microsoft.com/office/drawing/2014/main" id="{A2B0740D-430B-4D7B-B299-96DAA38E4876}"/>
              </a:ext>
            </a:extLst>
          </p:cNvPr>
          <p:cNvSpPr>
            <a:spLocks noGrp="1"/>
          </p:cNvSpPr>
          <p:nvPr>
            <p:ph idx="1"/>
          </p:nvPr>
        </p:nvSpPr>
        <p:spPr/>
        <p:txBody>
          <a:bodyPr>
            <a:normAutofit fontScale="92500" lnSpcReduction="10000"/>
          </a:bodyPr>
          <a:lstStyle/>
          <a:p>
            <a:r>
              <a:rPr lang="zh-CN" altLang="zh-CN" dirty="0"/>
              <a:t>有限公司具有责任有限，连续性，筹资能力强的有点，成为现代社会最普遍重要的企业组织形式。</a:t>
            </a:r>
            <a:endParaRPr lang="en-US" altLang="zh-CN" dirty="0"/>
          </a:p>
          <a:p>
            <a:r>
              <a:rPr lang="zh-CN" altLang="en-US" dirty="0"/>
              <a:t>它的目标是什么？</a:t>
            </a:r>
            <a:r>
              <a:rPr lang="en-US" altLang="zh-CN" dirty="0"/>
              <a:t>-</a:t>
            </a:r>
            <a:r>
              <a:rPr lang="zh-CN" altLang="en-US" dirty="0"/>
              <a:t>利润最大化</a:t>
            </a:r>
            <a:endParaRPr lang="en-US" altLang="zh-CN" dirty="0"/>
          </a:p>
          <a:p>
            <a:pPr lvl="1"/>
            <a:r>
              <a:rPr lang="zh-CN" altLang="zh-CN" dirty="0"/>
              <a:t>理性经济人</a:t>
            </a:r>
            <a:r>
              <a:rPr lang="zh-CN" altLang="en-US" dirty="0"/>
              <a:t>假定</a:t>
            </a:r>
            <a:r>
              <a:rPr lang="zh-CN" altLang="zh-CN" dirty="0"/>
              <a:t>在生产领域的体现</a:t>
            </a:r>
            <a:r>
              <a:rPr lang="zh-CN" altLang="en-US" dirty="0"/>
              <a:t>。</a:t>
            </a:r>
            <a:endParaRPr lang="en-US" altLang="zh-CN" dirty="0"/>
          </a:p>
          <a:p>
            <a:pPr lvl="1"/>
            <a:r>
              <a:rPr lang="zh-CN" altLang="en-US" dirty="0"/>
              <a:t>企业的利润等于销售产品的总收益与生产商品的总成本两者之间的差额。</a:t>
            </a:r>
            <a:endParaRPr lang="en-US" altLang="zh-CN" dirty="0"/>
          </a:p>
          <a:p>
            <a:pPr lvl="1"/>
            <a:r>
              <a:rPr lang="zh-CN" altLang="en-US" dirty="0"/>
              <a:t>总收益是企业的销售收入，等于销售产品的价格与销售数量的乘积</a:t>
            </a:r>
            <a:endParaRPr lang="en-US" altLang="zh-CN" dirty="0"/>
          </a:p>
          <a:p>
            <a:pPr lvl="1"/>
            <a:r>
              <a:rPr lang="zh-CN" altLang="en-US" dirty="0"/>
              <a:t>总成本是企业生产过程中的各种有形与无形支出，它们都取决于企业的产出数量。</a:t>
            </a:r>
            <a:endParaRPr lang="en-US" altLang="zh-CN" dirty="0"/>
          </a:p>
          <a:p>
            <a:r>
              <a:rPr lang="zh-CN" altLang="en-US" dirty="0"/>
              <a:t>企业为什么存在？</a:t>
            </a:r>
            <a:r>
              <a:rPr lang="zh-CN" altLang="zh-CN" dirty="0"/>
              <a:t>市场的边界？</a:t>
            </a:r>
            <a:endParaRPr lang="en-US" altLang="zh-CN" dirty="0"/>
          </a:p>
          <a:p>
            <a:pPr lvl="1"/>
            <a:r>
              <a:rPr lang="zh-CN" altLang="zh-CN" dirty="0"/>
              <a:t>新制度经济学</a:t>
            </a:r>
            <a:r>
              <a:rPr lang="zh-CN" altLang="en-US" dirty="0"/>
              <a:t>：</a:t>
            </a:r>
            <a:r>
              <a:rPr lang="zh-CN" altLang="zh-CN" dirty="0"/>
              <a:t>科斯</a:t>
            </a:r>
            <a:r>
              <a:rPr lang="zh-CN" altLang="en-US" dirty="0"/>
              <a:t>、</a:t>
            </a:r>
            <a:r>
              <a:rPr lang="zh-CN" altLang="zh-CN" dirty="0"/>
              <a:t>阿尔钦、德姆塞茨</a:t>
            </a:r>
            <a:r>
              <a:rPr lang="zh-CN" altLang="en-US" dirty="0"/>
              <a:t>、</a:t>
            </a:r>
            <a:r>
              <a:rPr lang="zh-CN" altLang="zh-CN" dirty="0"/>
              <a:t>张五常</a:t>
            </a:r>
            <a:r>
              <a:rPr lang="zh-CN" altLang="en-US" dirty="0"/>
              <a:t>、</a:t>
            </a:r>
            <a:r>
              <a:rPr lang="zh-CN" altLang="zh-CN" dirty="0"/>
              <a:t>哈特</a:t>
            </a:r>
            <a:r>
              <a:rPr lang="zh-CN" altLang="en-US" dirty="0"/>
              <a:t>、</a:t>
            </a:r>
            <a:r>
              <a:rPr lang="zh-CN" altLang="zh-CN" dirty="0"/>
              <a:t>威廉姆森</a:t>
            </a:r>
            <a:r>
              <a:rPr lang="zh-CN" altLang="en-US" dirty="0"/>
              <a:t>。</a:t>
            </a:r>
          </a:p>
        </p:txBody>
      </p:sp>
    </p:spTree>
    <p:extLst>
      <p:ext uri="{BB962C8B-B14F-4D97-AF65-F5344CB8AC3E}">
        <p14:creationId xmlns:p14="http://schemas.microsoft.com/office/powerpoint/2010/main" val="2474937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4B43E-8B90-4C15-9624-5781F1C129BB}"/>
              </a:ext>
            </a:extLst>
          </p:cNvPr>
          <p:cNvSpPr>
            <a:spLocks noGrp="1"/>
          </p:cNvSpPr>
          <p:nvPr>
            <p:ph type="title"/>
          </p:nvPr>
        </p:nvSpPr>
        <p:spPr/>
        <p:txBody>
          <a:bodyPr/>
          <a:lstStyle/>
          <a:p>
            <a:r>
              <a:rPr lang="zh-CN" altLang="en-US" dirty="0"/>
              <a:t>生产函数的性质：规模报酬</a:t>
            </a:r>
            <a:endParaRPr lang="en-US" dirty="0"/>
          </a:p>
        </p:txBody>
      </p:sp>
      <p:sp>
        <p:nvSpPr>
          <p:cNvPr id="3" name="内容占位符 2">
            <a:extLst>
              <a:ext uri="{FF2B5EF4-FFF2-40B4-BE49-F238E27FC236}">
                <a16:creationId xmlns:a16="http://schemas.microsoft.com/office/drawing/2014/main" id="{BC1C15D2-8502-4EA2-B73E-5B5D369A128F}"/>
              </a:ext>
            </a:extLst>
          </p:cNvPr>
          <p:cNvSpPr>
            <a:spLocks noGrp="1"/>
          </p:cNvSpPr>
          <p:nvPr>
            <p:ph idx="1"/>
          </p:nvPr>
        </p:nvSpPr>
        <p:spPr/>
        <p:txBody>
          <a:bodyPr>
            <a:noAutofit/>
          </a:bodyPr>
          <a:lstStyle/>
          <a:p>
            <a:r>
              <a:rPr lang="zh-CN" altLang="zh-CN" dirty="0"/>
              <a:t>规模</a:t>
            </a:r>
            <a:r>
              <a:rPr lang="zh-CN" altLang="en-US" dirty="0">
                <a:latin typeface="+mn-ea"/>
              </a:rPr>
              <a:t>报酬</a:t>
            </a:r>
            <a:r>
              <a:rPr lang="zh-CN" altLang="zh-CN" dirty="0"/>
              <a:t>：一定技术条件下，所有要素同时同比例增加带来的产量增加。</a:t>
            </a:r>
            <a:endParaRPr lang="en-US" altLang="zh-CN" dirty="0"/>
          </a:p>
          <a:p>
            <a:pPr lvl="1"/>
            <a:r>
              <a:rPr lang="zh-CN" altLang="en-US" sz="2800" dirty="0">
                <a:latin typeface="+mn-ea"/>
              </a:rPr>
              <a:t>规模报酬不变、递增、递减</a:t>
            </a:r>
            <a:endParaRPr lang="en-US" altLang="zh-CN" sz="2800" dirty="0">
              <a:latin typeface="+mn-ea"/>
            </a:endParaRPr>
          </a:p>
          <a:p>
            <a:r>
              <a:rPr lang="zh-CN" altLang="en-US" dirty="0">
                <a:latin typeface="+mn-ea"/>
              </a:rPr>
              <a:t>规模报酬递增：当所有投入增长一倍时，产出增长超过一倍</a:t>
            </a:r>
            <a:endParaRPr lang="en-US" altLang="zh-CN" dirty="0">
              <a:latin typeface="+mn-ea"/>
            </a:endParaRPr>
          </a:p>
          <a:p>
            <a:pPr lvl="1"/>
            <a:r>
              <a:rPr lang="zh-CN" altLang="en-US" sz="2800" dirty="0">
                <a:latin typeface="+mn-ea"/>
              </a:rPr>
              <a:t>一个企业生产比多个企业生产更有效率</a:t>
            </a:r>
          </a:p>
          <a:p>
            <a:r>
              <a:rPr lang="zh-CN" altLang="zh-CN" dirty="0"/>
              <a:t>企业规模变化一般过程：递增</a:t>
            </a:r>
            <a:r>
              <a:rPr lang="en-US" altLang="zh-CN" dirty="0"/>
              <a:t>-</a:t>
            </a:r>
            <a:r>
              <a:rPr lang="zh-CN" altLang="zh-CN" dirty="0"/>
              <a:t>不变</a:t>
            </a:r>
            <a:r>
              <a:rPr lang="en-US" altLang="zh-CN" dirty="0"/>
              <a:t>-</a:t>
            </a:r>
            <a:r>
              <a:rPr lang="zh-CN" altLang="zh-CN" dirty="0"/>
              <a:t>递减</a:t>
            </a:r>
          </a:p>
          <a:p>
            <a:r>
              <a:rPr lang="zh-CN" altLang="zh-CN" dirty="0"/>
              <a:t>生产规模弹性：衡量产量对生产要素用量百分比变化的敏感程度。等于产量变化百分比除以要素同时等比例变化的百分比。</a:t>
            </a:r>
            <a:endParaRPr lang="zh-CN" altLang="en-US" dirty="0">
              <a:latin typeface="+mn-ea"/>
            </a:endParaRPr>
          </a:p>
          <a:p>
            <a:endParaRPr lang="zh-CN" altLang="en-US" dirty="0">
              <a:latin typeface="+mn-ea"/>
            </a:endParaRPr>
          </a:p>
          <a:p>
            <a:endParaRPr lang="en-US" dirty="0">
              <a:latin typeface="+mn-ea"/>
            </a:endParaRPr>
          </a:p>
        </p:txBody>
      </p:sp>
    </p:spTree>
    <p:extLst>
      <p:ext uri="{BB962C8B-B14F-4D97-AF65-F5344CB8AC3E}">
        <p14:creationId xmlns:p14="http://schemas.microsoft.com/office/powerpoint/2010/main" val="2144773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07533ED-FF17-41DE-9A66-65C8FCEC07C0}"/>
              </a:ext>
            </a:extLst>
          </p:cNvPr>
          <p:cNvSpPr>
            <a:spLocks noGrp="1"/>
          </p:cNvSpPr>
          <p:nvPr>
            <p:ph type="title"/>
          </p:nvPr>
        </p:nvSpPr>
        <p:spPr/>
        <p:txBody>
          <a:bodyPr/>
          <a:lstStyle/>
          <a:p>
            <a:r>
              <a:rPr lang="zh-CN" altLang="en-US" dirty="0"/>
              <a:t>成本</a:t>
            </a:r>
            <a:endParaRPr lang="en-US" dirty="0"/>
          </a:p>
        </p:txBody>
      </p:sp>
      <p:sp>
        <p:nvSpPr>
          <p:cNvPr id="5" name="文本占位符 4">
            <a:extLst>
              <a:ext uri="{FF2B5EF4-FFF2-40B4-BE49-F238E27FC236}">
                <a16:creationId xmlns:a16="http://schemas.microsoft.com/office/drawing/2014/main" id="{DF4C522F-8402-446A-9E16-A8C3C78075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2190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AC03387-9689-4C93-A4F5-7CFAEF1D5A9E}"/>
              </a:ext>
            </a:extLst>
          </p:cNvPr>
          <p:cNvSpPr>
            <a:spLocks noGrp="1"/>
          </p:cNvSpPr>
          <p:nvPr>
            <p:ph type="title"/>
          </p:nvPr>
        </p:nvSpPr>
        <p:spPr/>
        <p:txBody>
          <a:bodyPr/>
          <a:lstStyle/>
          <a:p>
            <a:r>
              <a:rPr lang="zh-CN" altLang="en-US" dirty="0"/>
              <a:t>经济学中的成本</a:t>
            </a:r>
          </a:p>
        </p:txBody>
      </p:sp>
      <p:sp>
        <p:nvSpPr>
          <p:cNvPr id="5" name="内容占位符 4">
            <a:extLst>
              <a:ext uri="{FF2B5EF4-FFF2-40B4-BE49-F238E27FC236}">
                <a16:creationId xmlns:a16="http://schemas.microsoft.com/office/drawing/2014/main" id="{72217716-9B96-4A18-B640-F40E907FDE91}"/>
              </a:ext>
            </a:extLst>
          </p:cNvPr>
          <p:cNvSpPr>
            <a:spLocks noGrp="1"/>
          </p:cNvSpPr>
          <p:nvPr>
            <p:ph idx="1"/>
          </p:nvPr>
        </p:nvSpPr>
        <p:spPr/>
        <p:txBody>
          <a:bodyPr>
            <a:normAutofit/>
          </a:bodyPr>
          <a:lstStyle/>
          <a:p>
            <a:r>
              <a:rPr lang="zh-CN" altLang="zh-CN" dirty="0"/>
              <a:t>成本：费用，人们通过一定活动获得某种物品（劳务）或取得某种利益所要付出的代价，是企业对购买生产要素的货币支出。</a:t>
            </a:r>
            <a:endParaRPr lang="en-US" altLang="zh-CN" dirty="0"/>
          </a:p>
          <a:p>
            <a:r>
              <a:rPr lang="zh-CN" altLang="en-US" dirty="0"/>
              <a:t>会计成本：会计账户上记录着的企业在过去一段时期内生产和经营过程中的实际支出。</a:t>
            </a:r>
            <a:endParaRPr lang="zh-CN" altLang="zh-CN" dirty="0"/>
          </a:p>
          <a:p>
            <a:r>
              <a:rPr lang="zh-CN" altLang="zh-CN" dirty="0"/>
              <a:t>机会成本：把稀缺资源用在某一特定用途，放弃在其他可能用途中产生的最高收益。</a:t>
            </a:r>
            <a:endParaRPr lang="en-US" altLang="zh-CN" dirty="0"/>
          </a:p>
          <a:p>
            <a:r>
              <a:rPr lang="zh-CN" altLang="zh-CN" dirty="0"/>
              <a:t>经济成本</a:t>
            </a:r>
            <a:r>
              <a:rPr lang="en-US" altLang="zh-CN" dirty="0"/>
              <a:t>=</a:t>
            </a:r>
            <a:r>
              <a:rPr lang="zh-CN" altLang="zh-CN" dirty="0"/>
              <a:t>显性成本</a:t>
            </a:r>
            <a:r>
              <a:rPr lang="en-US" altLang="zh-CN" dirty="0"/>
              <a:t>+</a:t>
            </a:r>
            <a:r>
              <a:rPr lang="zh-CN" altLang="zh-CN" dirty="0"/>
              <a:t>隐性成本。</a:t>
            </a:r>
            <a:endParaRPr lang="en-US" altLang="zh-CN" dirty="0"/>
          </a:p>
        </p:txBody>
      </p:sp>
    </p:spTree>
    <p:extLst>
      <p:ext uri="{BB962C8B-B14F-4D97-AF65-F5344CB8AC3E}">
        <p14:creationId xmlns:p14="http://schemas.microsoft.com/office/powerpoint/2010/main" val="51842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E26E4-8E5F-4824-AD0C-B66FF5D4CC99}"/>
              </a:ext>
            </a:extLst>
          </p:cNvPr>
          <p:cNvSpPr>
            <a:spLocks noGrp="1"/>
          </p:cNvSpPr>
          <p:nvPr>
            <p:ph type="title"/>
          </p:nvPr>
        </p:nvSpPr>
        <p:spPr/>
        <p:txBody>
          <a:bodyPr/>
          <a:lstStyle/>
          <a:p>
            <a:r>
              <a:rPr lang="zh-CN" altLang="en-US" dirty="0"/>
              <a:t>经济学中的成本</a:t>
            </a:r>
          </a:p>
        </p:txBody>
      </p:sp>
      <p:sp>
        <p:nvSpPr>
          <p:cNvPr id="3" name="内容占位符 2">
            <a:extLst>
              <a:ext uri="{FF2B5EF4-FFF2-40B4-BE49-F238E27FC236}">
                <a16:creationId xmlns:a16="http://schemas.microsoft.com/office/drawing/2014/main" id="{82EBE7BE-9484-48FF-9AD3-A64CC83B6455}"/>
              </a:ext>
            </a:extLst>
          </p:cNvPr>
          <p:cNvSpPr>
            <a:spLocks noGrp="1"/>
          </p:cNvSpPr>
          <p:nvPr>
            <p:ph idx="1"/>
          </p:nvPr>
        </p:nvSpPr>
        <p:spPr/>
        <p:txBody>
          <a:bodyPr/>
          <a:lstStyle/>
          <a:p>
            <a:r>
              <a:rPr lang="zh-CN" altLang="zh-CN" dirty="0"/>
              <a:t>显性成本：需要企业支出货币的投入成本</a:t>
            </a:r>
            <a:endParaRPr lang="en-US" altLang="zh-CN" dirty="0"/>
          </a:p>
          <a:p>
            <a:pPr lvl="1"/>
            <a:r>
              <a:rPr lang="zh-CN" altLang="zh-CN" dirty="0"/>
              <a:t>支付给工人的工资</a:t>
            </a:r>
          </a:p>
          <a:p>
            <a:r>
              <a:rPr lang="zh-CN" altLang="zh-CN" dirty="0"/>
              <a:t>隐性成本：不需要企业支付货币的投入成本</a:t>
            </a:r>
            <a:endParaRPr lang="en-US" altLang="zh-CN" dirty="0"/>
          </a:p>
          <a:p>
            <a:pPr lvl="1"/>
            <a:r>
              <a:rPr lang="zh-CN" altLang="zh-CN" dirty="0"/>
              <a:t>企业所有者</a:t>
            </a:r>
            <a:r>
              <a:rPr lang="zh-CN" altLang="en-US" dirty="0"/>
              <a:t>的</a:t>
            </a:r>
            <a:r>
              <a:rPr lang="zh-CN" altLang="zh-CN" dirty="0"/>
              <a:t>时间机会成本</a:t>
            </a:r>
          </a:p>
          <a:p>
            <a:r>
              <a:rPr lang="zh-CN" altLang="zh-CN" dirty="0"/>
              <a:t>可回收成本：已发生的会计成本中，可以通过出租出售加以回收的成本。</a:t>
            </a:r>
            <a:endParaRPr lang="en-US" altLang="zh-CN" dirty="0"/>
          </a:p>
          <a:p>
            <a:r>
              <a:rPr lang="zh-CN" altLang="zh-CN" dirty="0"/>
              <a:t>沉没成本：已发生的会计成本中，不可能回收的成本。企业未来决策不考虑沉没成本。</a:t>
            </a:r>
            <a:endParaRPr lang="zh-CN" altLang="en-US" dirty="0"/>
          </a:p>
        </p:txBody>
      </p:sp>
    </p:spTree>
    <p:extLst>
      <p:ext uri="{BB962C8B-B14F-4D97-AF65-F5344CB8AC3E}">
        <p14:creationId xmlns:p14="http://schemas.microsoft.com/office/powerpoint/2010/main" val="614473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1AB0-E173-4226-8FED-37DD823ED0B8}"/>
              </a:ext>
            </a:extLst>
          </p:cNvPr>
          <p:cNvSpPr>
            <a:spLocks noGrp="1"/>
          </p:cNvSpPr>
          <p:nvPr>
            <p:ph type="title"/>
          </p:nvPr>
        </p:nvSpPr>
        <p:spPr/>
        <p:txBody>
          <a:bodyPr/>
          <a:lstStyle/>
          <a:p>
            <a:r>
              <a:rPr lang="zh-CN" altLang="en-US" dirty="0"/>
              <a:t>利润</a:t>
            </a:r>
          </a:p>
        </p:txBody>
      </p:sp>
      <p:sp>
        <p:nvSpPr>
          <p:cNvPr id="3" name="内容占位符 2">
            <a:extLst>
              <a:ext uri="{FF2B5EF4-FFF2-40B4-BE49-F238E27FC236}">
                <a16:creationId xmlns:a16="http://schemas.microsoft.com/office/drawing/2014/main" id="{DBA6B912-3648-4067-A7D5-7082C71C49D0}"/>
              </a:ext>
            </a:extLst>
          </p:cNvPr>
          <p:cNvSpPr>
            <a:spLocks noGrp="1"/>
          </p:cNvSpPr>
          <p:nvPr>
            <p:ph idx="1"/>
          </p:nvPr>
        </p:nvSpPr>
        <p:spPr/>
        <p:txBody>
          <a:bodyPr/>
          <a:lstStyle/>
          <a:p>
            <a:r>
              <a:rPr lang="zh-CN" altLang="en-US" dirty="0"/>
              <a:t>经济利润是指企业销售产品获得的收益与经济成本之间的差额。</a:t>
            </a:r>
            <a:endParaRPr lang="en-US" altLang="zh-CN" dirty="0"/>
          </a:p>
          <a:p>
            <a:pPr lvl="1"/>
            <a:r>
              <a:rPr lang="zh-CN" altLang="en-US" dirty="0"/>
              <a:t>经济利润</a:t>
            </a:r>
            <a:r>
              <a:rPr lang="en-US" altLang="zh-CN" dirty="0"/>
              <a:t>=</a:t>
            </a:r>
            <a:r>
              <a:rPr lang="zh-CN" altLang="en-US" dirty="0"/>
              <a:t>收益</a:t>
            </a:r>
            <a:r>
              <a:rPr lang="en-US" altLang="zh-CN" dirty="0"/>
              <a:t>-</a:t>
            </a:r>
            <a:r>
              <a:rPr lang="zh-CN" altLang="en-US" dirty="0"/>
              <a:t>经济成本</a:t>
            </a:r>
            <a:endParaRPr lang="en-US" altLang="zh-CN" dirty="0"/>
          </a:p>
          <a:p>
            <a:r>
              <a:rPr lang="zh-CN" altLang="en-US" dirty="0"/>
              <a:t>会计利润是指企业销售产品获得的收益与会计成本之间的差额。</a:t>
            </a:r>
            <a:endParaRPr lang="en-US" altLang="zh-CN" dirty="0"/>
          </a:p>
          <a:p>
            <a:pPr lvl="1"/>
            <a:r>
              <a:rPr lang="zh-CN" altLang="en-US" dirty="0"/>
              <a:t>会计利润</a:t>
            </a:r>
            <a:r>
              <a:rPr lang="en-US" altLang="zh-CN" dirty="0"/>
              <a:t>=</a:t>
            </a:r>
            <a:r>
              <a:rPr lang="zh-CN" altLang="en-US" dirty="0"/>
              <a:t>收益</a:t>
            </a:r>
            <a:r>
              <a:rPr lang="en-US" altLang="zh-CN" dirty="0"/>
              <a:t>-</a:t>
            </a:r>
            <a:r>
              <a:rPr lang="zh-CN" altLang="en-US" dirty="0"/>
              <a:t>会计成本</a:t>
            </a:r>
          </a:p>
        </p:txBody>
      </p:sp>
    </p:spTree>
    <p:extLst>
      <p:ext uri="{BB962C8B-B14F-4D97-AF65-F5344CB8AC3E}">
        <p14:creationId xmlns:p14="http://schemas.microsoft.com/office/powerpoint/2010/main" val="4038598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1147E-FFAA-4BF6-A6EC-4D19DB38666F}"/>
              </a:ext>
            </a:extLst>
          </p:cNvPr>
          <p:cNvSpPr>
            <a:spLocks noGrp="1"/>
          </p:cNvSpPr>
          <p:nvPr>
            <p:ph type="title"/>
          </p:nvPr>
        </p:nvSpPr>
        <p:spPr/>
        <p:txBody>
          <a:bodyPr/>
          <a:lstStyle/>
          <a:p>
            <a:r>
              <a:rPr lang="zh-CN" altLang="en-US" dirty="0"/>
              <a:t>经济利润与会计利润</a:t>
            </a:r>
            <a:endParaRPr lang="en-US" dirty="0"/>
          </a:p>
        </p:txBody>
      </p:sp>
      <p:sp>
        <p:nvSpPr>
          <p:cNvPr id="3" name="内容占位符 2">
            <a:extLst>
              <a:ext uri="{FF2B5EF4-FFF2-40B4-BE49-F238E27FC236}">
                <a16:creationId xmlns:a16="http://schemas.microsoft.com/office/drawing/2014/main" id="{4FB0A378-5A64-4D28-95FD-0D691489E43C}"/>
              </a:ext>
            </a:extLst>
          </p:cNvPr>
          <p:cNvSpPr>
            <a:spLocks noGrp="1"/>
          </p:cNvSpPr>
          <p:nvPr>
            <p:ph idx="1"/>
          </p:nvPr>
        </p:nvSpPr>
        <p:spPr/>
        <p:txBody>
          <a:bodyPr/>
          <a:lstStyle/>
          <a:p>
            <a:r>
              <a:rPr lang="zh-CN" altLang="en-US" dirty="0"/>
              <a:t>会计利润没有考虑隐性成本，因此会计利润要大于经济利润</a:t>
            </a:r>
            <a:endParaRPr lang="en-US" dirty="0"/>
          </a:p>
        </p:txBody>
      </p:sp>
      <p:pic>
        <p:nvPicPr>
          <p:cNvPr id="4" name="Picture 2">
            <a:extLst>
              <a:ext uri="{FF2B5EF4-FFF2-40B4-BE49-F238E27FC236}">
                <a16:creationId xmlns:a16="http://schemas.microsoft.com/office/drawing/2014/main" id="{D2F10113-E8B9-4AF3-A963-7D602BE57641}"/>
              </a:ext>
            </a:extLst>
          </p:cNvPr>
          <p:cNvPicPr>
            <a:picLocks noChangeAspect="1" noChangeArrowheads="1"/>
          </p:cNvPicPr>
          <p:nvPr/>
        </p:nvPicPr>
        <p:blipFill>
          <a:blip r:embed="rId2" cstate="print"/>
          <a:srcRect/>
          <a:stretch>
            <a:fillRect/>
          </a:stretch>
        </p:blipFill>
        <p:spPr bwMode="auto">
          <a:xfrm>
            <a:off x="1042226" y="3023640"/>
            <a:ext cx="7223950" cy="3667468"/>
          </a:xfrm>
          <a:prstGeom prst="rect">
            <a:avLst/>
          </a:prstGeom>
          <a:noFill/>
          <a:ln w="9525">
            <a:noFill/>
            <a:miter lim="800000"/>
            <a:headEnd/>
            <a:tailEnd/>
          </a:ln>
        </p:spPr>
      </p:pic>
    </p:spTree>
    <p:extLst>
      <p:ext uri="{BB962C8B-B14F-4D97-AF65-F5344CB8AC3E}">
        <p14:creationId xmlns:p14="http://schemas.microsoft.com/office/powerpoint/2010/main" val="1211566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FB2C6-CE4C-4FC8-B7F3-9A79B197E708}"/>
              </a:ext>
            </a:extLst>
          </p:cNvPr>
          <p:cNvSpPr>
            <a:spLocks noGrp="1"/>
          </p:cNvSpPr>
          <p:nvPr>
            <p:ph type="title"/>
          </p:nvPr>
        </p:nvSpPr>
        <p:spPr/>
        <p:txBody>
          <a:bodyPr/>
          <a:lstStyle/>
          <a:p>
            <a:r>
              <a:rPr lang="zh-CN" altLang="en-US" dirty="0"/>
              <a:t>例子</a:t>
            </a:r>
            <a:endParaRPr lang="en-US" dirty="0"/>
          </a:p>
        </p:txBody>
      </p:sp>
      <p:sp>
        <p:nvSpPr>
          <p:cNvPr id="3" name="内容占位符 2">
            <a:extLst>
              <a:ext uri="{FF2B5EF4-FFF2-40B4-BE49-F238E27FC236}">
                <a16:creationId xmlns:a16="http://schemas.microsoft.com/office/drawing/2014/main" id="{4B3CB044-2573-41F3-889F-58166488B41C}"/>
              </a:ext>
            </a:extLst>
          </p:cNvPr>
          <p:cNvSpPr>
            <a:spLocks noGrp="1"/>
          </p:cNvSpPr>
          <p:nvPr>
            <p:ph idx="1"/>
          </p:nvPr>
        </p:nvSpPr>
        <p:spPr/>
        <p:txBody>
          <a:bodyPr/>
          <a:lstStyle/>
          <a:p>
            <a:pPr marL="0" indent="0">
              <a:buNone/>
            </a:pPr>
            <a:r>
              <a:rPr lang="zh-CN" altLang="zh-CN" dirty="0">
                <a:latin typeface="+mn-ea"/>
              </a:rPr>
              <a:t>办公室的</a:t>
            </a:r>
            <a:r>
              <a:rPr lang="zh-CN" altLang="en-US" dirty="0">
                <a:latin typeface="+mn-ea"/>
              </a:rPr>
              <a:t>租</a:t>
            </a:r>
            <a:r>
              <a:rPr lang="zh-CN" altLang="zh-CN" dirty="0">
                <a:latin typeface="+mn-ea"/>
              </a:rPr>
              <a:t>金上涨了$500</a:t>
            </a:r>
          </a:p>
          <a:p>
            <a:pPr marL="0" indent="0">
              <a:lnSpc>
                <a:spcPct val="100000"/>
              </a:lnSpc>
              <a:spcBef>
                <a:spcPct val="20000"/>
              </a:spcBef>
              <a:buClr>
                <a:srgbClr val="003399"/>
              </a:buClr>
              <a:buNone/>
            </a:pPr>
            <a:r>
              <a:rPr lang="zh-CN" altLang="zh-CN" b="1" dirty="0">
                <a:latin typeface="+mn-ea"/>
              </a:rPr>
              <a:t>a.</a:t>
            </a:r>
            <a:r>
              <a:rPr lang="zh-CN" altLang="zh-CN" dirty="0">
                <a:latin typeface="+mn-ea"/>
              </a:rPr>
              <a:t>租用办公室</a:t>
            </a:r>
          </a:p>
          <a:p>
            <a:pPr marL="0" indent="0">
              <a:lnSpc>
                <a:spcPct val="100000"/>
              </a:lnSpc>
              <a:spcBef>
                <a:spcPct val="5000"/>
              </a:spcBef>
              <a:buClr>
                <a:srgbClr val="003399"/>
              </a:buClr>
              <a:buNone/>
            </a:pPr>
            <a:r>
              <a:rPr lang="zh-CN" altLang="zh-CN" dirty="0">
                <a:latin typeface="+mn-ea"/>
              </a:rPr>
              <a:t>  显性成本增加了$500</a:t>
            </a:r>
            <a:r>
              <a:rPr lang="zh-CN" altLang="en-US" dirty="0">
                <a:latin typeface="+mn-ea"/>
              </a:rPr>
              <a:t>，</a:t>
            </a:r>
            <a:r>
              <a:rPr lang="zh-CN" altLang="zh-CN" dirty="0">
                <a:latin typeface="+mn-ea"/>
              </a:rPr>
              <a:t>会计利润与经济利润都减少了$500 </a:t>
            </a:r>
            <a:endParaRPr lang="en-US" altLang="zh-CN" dirty="0">
              <a:latin typeface="+mn-ea"/>
            </a:endParaRPr>
          </a:p>
          <a:p>
            <a:pPr marL="0" indent="0">
              <a:lnSpc>
                <a:spcPct val="100000"/>
              </a:lnSpc>
              <a:spcBef>
                <a:spcPct val="5000"/>
              </a:spcBef>
              <a:buClr>
                <a:srgbClr val="003399"/>
              </a:buClr>
              <a:buNone/>
            </a:pPr>
            <a:endParaRPr lang="zh-CN" altLang="zh-CN" dirty="0">
              <a:latin typeface="+mn-ea"/>
            </a:endParaRPr>
          </a:p>
          <a:p>
            <a:pPr marL="0" indent="0">
              <a:lnSpc>
                <a:spcPct val="100000"/>
              </a:lnSpc>
              <a:spcBef>
                <a:spcPct val="30000"/>
              </a:spcBef>
              <a:buClr>
                <a:srgbClr val="003399"/>
              </a:buClr>
              <a:buNone/>
            </a:pPr>
            <a:r>
              <a:rPr lang="zh-CN" altLang="zh-CN" b="1" dirty="0">
                <a:latin typeface="+mn-ea"/>
              </a:rPr>
              <a:t>b.</a:t>
            </a:r>
            <a:r>
              <a:rPr lang="zh-CN" altLang="zh-CN" dirty="0">
                <a:latin typeface="+mn-ea"/>
              </a:rPr>
              <a:t>自己拥有办公室</a:t>
            </a:r>
          </a:p>
          <a:p>
            <a:pPr marL="0" indent="0">
              <a:lnSpc>
                <a:spcPct val="100000"/>
              </a:lnSpc>
              <a:spcBef>
                <a:spcPct val="5000"/>
              </a:spcBef>
              <a:buClr>
                <a:srgbClr val="003399"/>
              </a:buClr>
              <a:buNone/>
            </a:pPr>
            <a:r>
              <a:rPr lang="zh-CN" altLang="zh-CN" dirty="0">
                <a:latin typeface="+mn-ea"/>
              </a:rPr>
              <a:t>  显性成本没有变化，因此会计利润也不会变。隐性成本增加了$500（使用办公室的机会成本是租用它的价格），因此经济利润减少了$500</a:t>
            </a:r>
          </a:p>
          <a:p>
            <a:endParaRPr lang="en-US" dirty="0">
              <a:latin typeface="+mn-ea"/>
            </a:endParaRPr>
          </a:p>
        </p:txBody>
      </p:sp>
    </p:spTree>
    <p:extLst>
      <p:ext uri="{BB962C8B-B14F-4D97-AF65-F5344CB8AC3E}">
        <p14:creationId xmlns:p14="http://schemas.microsoft.com/office/powerpoint/2010/main" val="319566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FDFA6D5-EE46-435D-BE0F-E9D3B1F0FF58}"/>
              </a:ext>
            </a:extLst>
          </p:cNvPr>
          <p:cNvSpPr>
            <a:spLocks noGrp="1"/>
          </p:cNvSpPr>
          <p:nvPr>
            <p:ph type="title"/>
          </p:nvPr>
        </p:nvSpPr>
        <p:spPr/>
        <p:txBody>
          <a:bodyPr/>
          <a:lstStyle/>
          <a:p>
            <a:r>
              <a:rPr lang="zh-CN" altLang="en-US" dirty="0"/>
              <a:t>短期成本</a:t>
            </a:r>
            <a:endParaRPr lang="en-US" dirty="0"/>
          </a:p>
        </p:txBody>
      </p:sp>
      <p:sp>
        <p:nvSpPr>
          <p:cNvPr id="7" name="文本占位符 6">
            <a:extLst>
              <a:ext uri="{FF2B5EF4-FFF2-40B4-BE49-F238E27FC236}">
                <a16:creationId xmlns:a16="http://schemas.microsoft.com/office/drawing/2014/main" id="{6800379D-8B6A-44EC-8D8D-290E25F782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0915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65699-E0B5-480A-B4EF-3659636AA140}"/>
              </a:ext>
            </a:extLst>
          </p:cNvPr>
          <p:cNvSpPr>
            <a:spLocks noGrp="1"/>
          </p:cNvSpPr>
          <p:nvPr>
            <p:ph type="title"/>
          </p:nvPr>
        </p:nvSpPr>
        <p:spPr/>
        <p:txBody>
          <a:bodyPr/>
          <a:lstStyle/>
          <a:p>
            <a:r>
              <a:rPr lang="zh-CN" altLang="en-US" dirty="0"/>
              <a:t>短期成本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FFC0B2-D74E-4122-9EE9-524623D36374}"/>
                  </a:ext>
                </a:extLst>
              </p:cNvPr>
              <p:cNvSpPr>
                <a:spLocks noGrp="1"/>
              </p:cNvSpPr>
              <p:nvPr>
                <p:ph idx="1"/>
              </p:nvPr>
            </p:nvSpPr>
            <p:spPr/>
            <p:txBody>
              <a:bodyPr>
                <a:normAutofit/>
              </a:bodyPr>
              <a:lstStyle/>
              <a:p>
                <a:r>
                  <a:rPr lang="zh-CN" altLang="zh-CN" dirty="0"/>
                  <a:t>固定成本</a:t>
                </a:r>
                <a:r>
                  <a:rPr lang="en-US" altLang="zh-CN" dirty="0">
                    <a:latin typeface="+mn-ea"/>
                  </a:rPr>
                  <a:t>FC</a:t>
                </a:r>
                <a:r>
                  <a:rPr lang="zh-CN" altLang="en-US" dirty="0">
                    <a:latin typeface="+mn-ea"/>
                  </a:rPr>
                  <a:t> </a:t>
                </a:r>
                <a:r>
                  <a:rPr lang="zh-CN" altLang="zh-CN" dirty="0"/>
                  <a:t>：生产成本中不随产量变化的成本。不生产照样存在。</a:t>
                </a:r>
                <a:endParaRPr lang="en-US" altLang="zh-CN" dirty="0"/>
              </a:p>
              <a:p>
                <a:pPr lvl="1"/>
                <a:r>
                  <a:rPr lang="zh-CN" altLang="en-US" dirty="0">
                    <a:latin typeface="+mn-ea"/>
                  </a:rPr>
                  <a:t>短期的固定成本</a:t>
                </a:r>
                <a:r>
                  <a:rPr lang="en-US" altLang="zh-CN" dirty="0">
                    <a:latin typeface="+mn-ea"/>
                  </a:rPr>
                  <a:t> </a:t>
                </a:r>
                <a:r>
                  <a:rPr lang="zh-CN" altLang="en-US" dirty="0">
                    <a:latin typeface="+mn-ea"/>
                  </a:rPr>
                  <a:t>（</a:t>
                </a:r>
                <a14:m>
                  <m:oMath xmlns:m="http://schemas.openxmlformats.org/officeDocument/2006/math">
                    <m:r>
                      <a:rPr lang="en-US" altLang="zh-CN" dirty="0">
                        <a:latin typeface="Cambria Math" panose="02040503050406030204" pitchFamily="18" charset="0"/>
                      </a:rPr>
                      <m:t>𝐅𝐂</m:t>
                    </m:r>
                    <m:r>
                      <a:rPr lang="en-US" altLang="zh-CN" b="1" i="1" dirty="0">
                        <a:latin typeface="Cambria Math" panose="02040503050406030204" pitchFamily="18" charset="0"/>
                      </a:rPr>
                      <m:t>=</m:t>
                    </m:r>
                    <m:r>
                      <a:rPr lang="en-US" altLang="zh-CN" b="1" dirty="0">
                        <a:latin typeface="Cambria Math" panose="02040503050406030204" pitchFamily="18" charset="0"/>
                      </a:rPr>
                      <m:t>𝐫</m:t>
                    </m:r>
                    <m:acc>
                      <m:accPr>
                        <m:chr m:val="̅"/>
                        <m:ctrlPr>
                          <a:rPr lang="en-US" altLang="zh-CN" b="1" i="1" dirty="0">
                            <a:latin typeface="Cambria Math" panose="02040503050406030204" pitchFamily="18" charset="0"/>
                          </a:rPr>
                        </m:ctrlPr>
                      </m:accPr>
                      <m:e>
                        <m:r>
                          <a:rPr lang="en-US" altLang="zh-CN" b="1" dirty="0">
                            <a:latin typeface="Cambria Math" panose="02040503050406030204" pitchFamily="18" charset="0"/>
                          </a:rPr>
                          <m:t>𝐊</m:t>
                        </m:r>
                      </m:e>
                    </m:acc>
                    <m:r>
                      <a:rPr lang="en-US" altLang="zh-CN" b="1" i="1" dirty="0">
                        <a:latin typeface="Cambria Math" panose="02040503050406030204" pitchFamily="18" charset="0"/>
                      </a:rPr>
                      <m:t>)</m:t>
                    </m:r>
                  </m:oMath>
                </a14:m>
                <a:r>
                  <a:rPr lang="zh-CN" altLang="en-US" b="1" dirty="0">
                    <a:latin typeface="+mn-ea"/>
                  </a:rPr>
                  <a:t>。</a:t>
                </a:r>
                <a:endParaRPr lang="en-US" altLang="zh-CN" dirty="0">
                  <a:latin typeface="+mn-ea"/>
                </a:endParaRPr>
              </a:p>
              <a:p>
                <a:r>
                  <a:rPr lang="zh-CN" altLang="zh-CN" dirty="0"/>
                  <a:t>可变成本</a:t>
                </a:r>
                <a:r>
                  <a:rPr lang="en-US" altLang="zh-CN" dirty="0">
                    <a:latin typeface="+mn-ea"/>
                  </a:rPr>
                  <a:t>VC(Q)</a:t>
                </a:r>
                <a:r>
                  <a:rPr lang="zh-CN" altLang="en-US" dirty="0">
                    <a:latin typeface="+mn-ea"/>
                  </a:rPr>
                  <a:t> </a:t>
                </a:r>
                <a:r>
                  <a:rPr lang="zh-CN" altLang="zh-CN" dirty="0"/>
                  <a:t>：随产量变化的成本。</a:t>
                </a:r>
                <a:r>
                  <a:rPr lang="zh-CN" altLang="en-US" dirty="0">
                    <a:latin typeface="+mn-ea"/>
                  </a:rPr>
                  <a:t>产出为</a:t>
                </a:r>
                <a:r>
                  <a:rPr lang="en-US" altLang="zh-CN" dirty="0">
                    <a:latin typeface="+mn-ea"/>
                  </a:rPr>
                  <a:t>Q</a:t>
                </a:r>
                <a:r>
                  <a:rPr lang="zh-CN" altLang="en-US" dirty="0">
                    <a:latin typeface="+mn-ea"/>
                  </a:rPr>
                  <a:t>的短期可变要素投入的成本。</a:t>
                </a:r>
                <a:endParaRPr lang="en-US" altLang="zh-CN" dirty="0">
                  <a:latin typeface="+mn-ea"/>
                </a:endParaRPr>
              </a:p>
              <a:p>
                <a:pPr marL="0" indent="0">
                  <a:buNone/>
                </a:pPr>
                <a:r>
                  <a:rPr lang="en-US" altLang="zh-CN" b="1" dirty="0">
                    <a:latin typeface="+mn-ea"/>
                  </a:rPr>
                  <a:t>       </a:t>
                </a:r>
                <a14:m>
                  <m:oMath xmlns:m="http://schemas.openxmlformats.org/officeDocument/2006/math">
                    <m:r>
                      <a:rPr lang="en-US" altLang="zh-CN" b="1" dirty="0">
                        <a:latin typeface="Cambria Math" panose="02040503050406030204" pitchFamily="18" charset="0"/>
                      </a:rPr>
                      <m:t>𝐕𝐂</m:t>
                    </m:r>
                    <m:r>
                      <a:rPr lang="en-US" altLang="zh-CN" b="1" dirty="0">
                        <a:latin typeface="Cambria Math" panose="02040503050406030204" pitchFamily="18" charset="0"/>
                      </a:rPr>
                      <m:t>(</m:t>
                    </m:r>
                    <m:r>
                      <a:rPr lang="en-US" altLang="zh-CN" b="1" dirty="0">
                        <a:latin typeface="Cambria Math" panose="02040503050406030204" pitchFamily="18" charset="0"/>
                      </a:rPr>
                      <m:t>𝐐</m:t>
                    </m:r>
                    <m:r>
                      <a:rPr lang="en-US" altLang="zh-CN" b="1" dirty="0">
                        <a:latin typeface="Cambria Math" panose="02040503050406030204" pitchFamily="18" charset="0"/>
                      </a:rPr>
                      <m:t>)=</m:t>
                    </m:r>
                    <m:r>
                      <a:rPr lang="en-US" altLang="zh-CN" b="1" dirty="0">
                        <a:latin typeface="Cambria Math" panose="02040503050406030204" pitchFamily="18" charset="0"/>
                      </a:rPr>
                      <m:t>𝐰𝐋</m:t>
                    </m:r>
                    <m:r>
                      <a:rPr lang="en-US" altLang="zh-CN" b="1" dirty="0">
                        <a:latin typeface="Cambria Math" panose="02040503050406030204" pitchFamily="18" charset="0"/>
                      </a:rPr>
                      <m:t>,  </m:t>
                    </m:r>
                    <m:r>
                      <a:rPr lang="en-US" altLang="zh-CN" b="1" dirty="0">
                        <a:latin typeface="Cambria Math" panose="02040503050406030204" pitchFamily="18" charset="0"/>
                      </a:rPr>
                      <m:t>𝐬</m:t>
                    </m:r>
                    <m:r>
                      <a:rPr lang="en-US" altLang="zh-CN" b="1" dirty="0">
                        <a:latin typeface="Cambria Math" panose="02040503050406030204" pitchFamily="18" charset="0"/>
                      </a:rPr>
                      <m:t>.</m:t>
                    </m:r>
                    <m:r>
                      <a:rPr lang="en-US" altLang="zh-CN" b="1" dirty="0">
                        <a:latin typeface="Cambria Math" panose="02040503050406030204" pitchFamily="18" charset="0"/>
                      </a:rPr>
                      <m:t>𝐭</m:t>
                    </m:r>
                    <m:r>
                      <a:rPr lang="en-US" altLang="zh-CN" b="1" dirty="0">
                        <a:latin typeface="Cambria Math" panose="02040503050406030204" pitchFamily="18" charset="0"/>
                      </a:rPr>
                      <m:t>.   </m:t>
                    </m:r>
                    <m:r>
                      <a:rPr lang="en-US" altLang="zh-CN" b="1" dirty="0">
                        <a:latin typeface="Cambria Math" panose="02040503050406030204" pitchFamily="18" charset="0"/>
                      </a:rPr>
                      <m:t>𝐟</m:t>
                    </m:r>
                    <m:r>
                      <a:rPr lang="en-US" altLang="zh-CN" b="1" dirty="0">
                        <a:latin typeface="Cambria Math" panose="02040503050406030204" pitchFamily="18" charset="0"/>
                      </a:rPr>
                      <m:t>(</m:t>
                    </m:r>
                    <m:r>
                      <a:rPr lang="en-US" altLang="zh-CN" b="1" dirty="0">
                        <a:latin typeface="Cambria Math" panose="02040503050406030204" pitchFamily="18" charset="0"/>
                      </a:rPr>
                      <m:t>𝐋</m:t>
                    </m:r>
                    <m:r>
                      <a:rPr lang="en-US" altLang="zh-CN" b="1" dirty="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b="1" dirty="0">
                            <a:latin typeface="Cambria Math" panose="02040503050406030204" pitchFamily="18" charset="0"/>
                          </a:rPr>
                          <m:t>𝐊</m:t>
                        </m:r>
                      </m:e>
                    </m:acc>
                    <m:r>
                      <a:rPr lang="en-US" altLang="zh-CN" b="1" dirty="0">
                        <a:latin typeface="Cambria Math" panose="02040503050406030204" pitchFamily="18" charset="0"/>
                      </a:rPr>
                      <m:t>)=</m:t>
                    </m:r>
                    <m:r>
                      <a:rPr lang="en-US" altLang="zh-CN" b="1" dirty="0">
                        <a:latin typeface="Cambria Math" panose="02040503050406030204" pitchFamily="18" charset="0"/>
                      </a:rPr>
                      <m:t>𝐐</m:t>
                    </m:r>
                  </m:oMath>
                </a14:m>
                <a:r>
                  <a:rPr lang="en-US" altLang="zh-CN" dirty="0">
                    <a:latin typeface="+mn-ea"/>
                  </a:rPr>
                  <a:t> </a:t>
                </a:r>
              </a:p>
              <a:p>
                <a:r>
                  <a:rPr lang="en-US" altLang="zh-CN" dirty="0">
                    <a:latin typeface="+mn-ea"/>
                  </a:rPr>
                  <a:t>VC</a:t>
                </a:r>
                <a:r>
                  <a:rPr lang="zh-CN" altLang="en-US" dirty="0">
                    <a:latin typeface="+mn-ea"/>
                  </a:rPr>
                  <a:t>即厂商的可变成本函数。</a:t>
                </a:r>
                <a:endParaRPr lang="en-US" altLang="zh-CN" dirty="0">
                  <a:latin typeface="+mn-ea"/>
                </a:endParaRPr>
              </a:p>
              <a:p>
                <a:r>
                  <a:rPr lang="en-US" altLang="zh-CN" dirty="0">
                    <a:latin typeface="+mn-ea"/>
                  </a:rPr>
                  <a:t>VC </a:t>
                </a:r>
                <a:r>
                  <a:rPr lang="zh-CN" altLang="en-US" dirty="0">
                    <a:latin typeface="+mn-ea"/>
                  </a:rPr>
                  <a:t>的形式依赖于固定投入水平</a:t>
                </a:r>
                <a:r>
                  <a:rPr lang="en-US" altLang="zh-CN" dirty="0">
                    <a:latin typeface="+mn-ea"/>
                  </a:rPr>
                  <a:t>!</a:t>
                </a:r>
              </a:p>
              <a:p>
                <a:endParaRPr lang="en-US" dirty="0">
                  <a:latin typeface="+mn-ea"/>
                </a:endParaRPr>
              </a:p>
            </p:txBody>
          </p:sp>
        </mc:Choice>
        <mc:Fallback xmlns="">
          <p:sp>
            <p:nvSpPr>
              <p:cNvPr id="3" name="内容占位符 2">
                <a:extLst>
                  <a:ext uri="{FF2B5EF4-FFF2-40B4-BE49-F238E27FC236}">
                    <a16:creationId xmlns:a16="http://schemas.microsoft.com/office/drawing/2014/main" id="{23FFC0B2-D74E-4122-9EE9-524623D36374}"/>
                  </a:ext>
                </a:extLst>
              </p:cNvPr>
              <p:cNvSpPr>
                <a:spLocks noGrp="1" noRot="1" noChangeAspect="1" noMove="1" noResize="1" noEditPoints="1" noAdjustHandles="1" noChangeArrowheads="1" noChangeShapeType="1" noTextEdit="1"/>
              </p:cNvSpPr>
              <p:nvPr>
                <p:ph idx="1"/>
              </p:nvPr>
            </p:nvSpPr>
            <p:spPr>
              <a:blipFill>
                <a:blip r:embed="rId2"/>
                <a:stretch>
                  <a:fillRect l="-1391" t="-2521" r="-3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41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D6EAD-40DD-4C68-BFE7-C3970C3FB1F6}"/>
              </a:ext>
            </a:extLst>
          </p:cNvPr>
          <p:cNvSpPr>
            <a:spLocks noGrp="1"/>
          </p:cNvSpPr>
          <p:nvPr>
            <p:ph type="title"/>
          </p:nvPr>
        </p:nvSpPr>
        <p:spPr/>
        <p:txBody>
          <a:bodyPr/>
          <a:lstStyle/>
          <a:p>
            <a:r>
              <a:rPr lang="zh-CN" altLang="en-US" dirty="0"/>
              <a:t>短期总成本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97E60A-1114-4816-86D3-984DF4263B59}"/>
                  </a:ext>
                </a:extLst>
              </p:cNvPr>
              <p:cNvSpPr>
                <a:spLocks noGrp="1"/>
              </p:cNvSpPr>
              <p:nvPr>
                <p:ph idx="1"/>
              </p:nvPr>
            </p:nvSpPr>
            <p:spPr/>
            <p:txBody>
              <a:bodyPr>
                <a:normAutofit/>
              </a:bodyPr>
              <a:lstStyle/>
              <a:p>
                <a:r>
                  <a:rPr lang="en-US" altLang="zh-CN" sz="3200" dirty="0">
                    <a:latin typeface="+mn-ea"/>
                  </a:rPr>
                  <a:t>TC(Q) </a:t>
                </a:r>
                <a:r>
                  <a:rPr lang="zh-CN" altLang="en-US" sz="3200" dirty="0">
                    <a:latin typeface="+mn-ea"/>
                  </a:rPr>
                  <a:t>表示产出为</a:t>
                </a:r>
                <a:r>
                  <a:rPr lang="en-US" altLang="zh-CN" sz="3200" dirty="0">
                    <a:latin typeface="+mn-ea"/>
                  </a:rPr>
                  <a:t>Q</a:t>
                </a:r>
                <a:r>
                  <a:rPr lang="zh-CN" altLang="en-US" sz="3200" dirty="0">
                    <a:latin typeface="+mn-ea"/>
                  </a:rPr>
                  <a:t>时的所有固定和可变要素投入总成本。</a:t>
                </a:r>
                <a:endParaRPr lang="en-US" altLang="zh-CN" sz="3200" dirty="0">
                  <a:latin typeface="+mn-ea"/>
                </a:endParaRPr>
              </a:p>
              <a:p>
                <a:endParaRPr lang="en-US" altLang="zh-CN" sz="3200"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i="1" dirty="0">
                          <a:latin typeface="Cambria Math" panose="02040503050406030204" pitchFamily="18" charset="0"/>
                        </a:rPr>
                        <m:t>𝐓𝐂</m:t>
                      </m:r>
                      <m:d>
                        <m:dPr>
                          <m:ctrlPr>
                            <a:rPr lang="en-US" altLang="zh-CN" sz="3200" i="1" dirty="0">
                              <a:latin typeface="Cambria Math" panose="02040503050406030204" pitchFamily="18" charset="0"/>
                            </a:rPr>
                          </m:ctrlPr>
                        </m:dPr>
                        <m:e>
                          <m:r>
                            <a:rPr lang="en-US" altLang="zh-CN" sz="3200" b="1" dirty="0">
                              <a:latin typeface="Cambria Math" panose="02040503050406030204" pitchFamily="18" charset="0"/>
                            </a:rPr>
                            <m:t>𝐐</m:t>
                          </m:r>
                        </m:e>
                      </m:d>
                      <m:r>
                        <a:rPr lang="en-US" altLang="zh-CN" sz="3200" b="1" dirty="0">
                          <a:latin typeface="Cambria Math" panose="02040503050406030204" pitchFamily="18" charset="0"/>
                        </a:rPr>
                        <m:t>=</m:t>
                      </m:r>
                      <m:r>
                        <a:rPr lang="en-US" altLang="zh-CN" sz="3200" b="1" dirty="0">
                          <a:latin typeface="Cambria Math" panose="02040503050406030204" pitchFamily="18" charset="0"/>
                        </a:rPr>
                        <m:t>𝐅𝐂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𝐕𝐂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oMath>
                  </m:oMathPara>
                </a14:m>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8897E60A-1114-4816-86D3-984DF4263B59}"/>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70163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4DFE2DC-F45C-43C8-AAC5-CD9B1E163C4A}"/>
              </a:ext>
            </a:extLst>
          </p:cNvPr>
          <p:cNvSpPr>
            <a:spLocks noGrp="1"/>
          </p:cNvSpPr>
          <p:nvPr>
            <p:ph type="title"/>
          </p:nvPr>
        </p:nvSpPr>
        <p:spPr/>
        <p:txBody>
          <a:bodyPr/>
          <a:lstStyle/>
          <a:p>
            <a:r>
              <a:rPr lang="zh-CN" altLang="en-US" dirty="0"/>
              <a:t>生产</a:t>
            </a:r>
            <a:endParaRPr lang="en-US" dirty="0"/>
          </a:p>
        </p:txBody>
      </p:sp>
      <p:sp>
        <p:nvSpPr>
          <p:cNvPr id="5" name="文本占位符 4">
            <a:extLst>
              <a:ext uri="{FF2B5EF4-FFF2-40B4-BE49-F238E27FC236}">
                <a16:creationId xmlns:a16="http://schemas.microsoft.com/office/drawing/2014/main" id="{1642FC8E-730F-497C-92A3-B67F4B876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798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96ADA-74F6-40B3-8B8B-C42117FD99AA}"/>
              </a:ext>
            </a:extLst>
          </p:cNvPr>
          <p:cNvSpPr>
            <a:spLocks noGrp="1"/>
          </p:cNvSpPr>
          <p:nvPr>
            <p:ph type="title"/>
          </p:nvPr>
        </p:nvSpPr>
        <p:spPr/>
        <p:txBody>
          <a:bodyPr/>
          <a:lstStyle/>
          <a:p>
            <a:r>
              <a:rPr lang="zh-CN" altLang="en-US" dirty="0"/>
              <a:t>短期平均成本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BE918A-4F44-4356-97BE-7130F6B14250}"/>
                  </a:ext>
                </a:extLst>
              </p:cNvPr>
              <p:cNvSpPr>
                <a:spLocks noGrp="1"/>
              </p:cNvSpPr>
              <p:nvPr>
                <p:ph idx="1"/>
              </p:nvPr>
            </p:nvSpPr>
            <p:spPr/>
            <p:txBody>
              <a:bodyPr>
                <a:normAutofit lnSpcReduction="10000"/>
              </a:bodyPr>
              <a:lstStyle/>
              <a:p>
                <a:r>
                  <a:rPr lang="zh-CN" altLang="en-US" sz="3200" dirty="0">
                    <a:latin typeface="+mn-ea"/>
                  </a:rPr>
                  <a:t>平均固定成本</a:t>
                </a:r>
                <a:endParaRPr lang="en-US" altLang="zh-CN" sz="3200"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dirty="0">
                          <a:latin typeface="Cambria Math" panose="02040503050406030204" pitchFamily="18" charset="0"/>
                        </a:rPr>
                        <m:t>𝐀𝐅𝐂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r>
                        <a:rPr lang="en-US" altLang="zh-CN" sz="3200" b="1" dirty="0">
                          <a:latin typeface="Cambria Math" panose="02040503050406030204" pitchFamily="18" charset="0"/>
                        </a:rPr>
                        <m:t>𝐅𝐂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oMath>
                  </m:oMathPara>
                </a14:m>
                <a:endParaRPr lang="en-US" altLang="zh-CN" sz="3200" dirty="0">
                  <a:latin typeface="+mn-ea"/>
                </a:endParaRPr>
              </a:p>
              <a:p>
                <a:r>
                  <a:rPr lang="zh-CN" altLang="en-US" sz="3200" dirty="0">
                    <a:latin typeface="+mn-ea"/>
                  </a:rPr>
                  <a:t>平均可变成本</a:t>
                </a:r>
                <a:endParaRPr lang="en-US" altLang="zh-CN" sz="3200" dirty="0">
                  <a:latin typeface="+mn-ea"/>
                </a:endParaRPr>
              </a:p>
              <a:p>
                <a:endParaRPr lang="en-US" altLang="zh-CN" sz="3200"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dirty="0">
                          <a:latin typeface="Cambria Math" panose="02040503050406030204" pitchFamily="18" charset="0"/>
                        </a:rPr>
                        <m:t>𝐀𝐕𝐂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r>
                        <a:rPr lang="en-US" altLang="zh-CN" sz="3200" b="1" dirty="0">
                          <a:latin typeface="Cambria Math" panose="02040503050406030204" pitchFamily="18" charset="0"/>
                        </a:rPr>
                        <m:t>𝐕𝐂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r>
                        <a:rPr lang="en-US" altLang="zh-CN" sz="3200" b="1" dirty="0" err="1">
                          <a:latin typeface="Cambria Math" panose="02040503050406030204" pitchFamily="18" charset="0"/>
                        </a:rPr>
                        <m:t>𝐰𝐋</m:t>
                      </m:r>
                      <m:r>
                        <a:rPr lang="en-US" altLang="zh-CN" sz="3200" b="1" dirty="0">
                          <a:latin typeface="Cambria Math" panose="02040503050406030204" pitchFamily="18" charset="0"/>
                        </a:rPr>
                        <m:t>/</m:t>
                      </m:r>
                      <m:r>
                        <a:rPr lang="en-US" altLang="zh-CN" sz="3200" b="1" dirty="0">
                          <a:latin typeface="Cambria Math" panose="02040503050406030204" pitchFamily="18" charset="0"/>
                        </a:rPr>
                        <m:t>𝐐</m:t>
                      </m:r>
                      <m:r>
                        <a:rPr lang="en-US" altLang="zh-CN" sz="3200" b="1" dirty="0">
                          <a:latin typeface="Cambria Math" panose="02040503050406030204" pitchFamily="18" charset="0"/>
                        </a:rPr>
                        <m:t>=</m:t>
                      </m:r>
                      <m:r>
                        <a:rPr lang="en-US" altLang="zh-CN" sz="3200" b="1" dirty="0">
                          <a:latin typeface="Cambria Math" panose="02040503050406030204" pitchFamily="18" charset="0"/>
                        </a:rPr>
                        <m:t>𝐰</m:t>
                      </m:r>
                      <m:r>
                        <a:rPr lang="en-US" altLang="zh-CN" sz="3200" b="1" dirty="0">
                          <a:latin typeface="Cambria Math" panose="02040503050406030204" pitchFamily="18" charset="0"/>
                        </a:rPr>
                        <m:t>/</m:t>
                      </m:r>
                      <m:r>
                        <a:rPr lang="en-US" altLang="zh-CN" sz="3200" b="1" dirty="0">
                          <a:latin typeface="Cambria Math" panose="02040503050406030204" pitchFamily="18" charset="0"/>
                        </a:rPr>
                        <m:t>𝐀</m:t>
                      </m:r>
                      <m:sSub>
                        <m:sSubPr>
                          <m:ctrlPr>
                            <a:rPr lang="en-US" altLang="zh-CN" sz="3200" b="1" i="1" dirty="0">
                              <a:latin typeface="Cambria Math" panose="02040503050406030204" pitchFamily="18" charset="0"/>
                            </a:rPr>
                          </m:ctrlPr>
                        </m:sSubPr>
                        <m:e>
                          <m:r>
                            <a:rPr lang="en-US" altLang="zh-CN" sz="3200" b="1" dirty="0">
                              <a:latin typeface="Cambria Math" panose="02040503050406030204" pitchFamily="18" charset="0"/>
                            </a:rPr>
                            <m:t>𝐏</m:t>
                          </m:r>
                        </m:e>
                        <m:sub>
                          <m:r>
                            <a:rPr lang="en-US" altLang="zh-CN" sz="3200" b="1" i="1" dirty="0">
                              <a:latin typeface="Cambria Math" panose="02040503050406030204" pitchFamily="18" charset="0"/>
                            </a:rPr>
                            <m:t>𝑳</m:t>
                          </m:r>
                        </m:sub>
                      </m:sSub>
                    </m:oMath>
                  </m:oMathPara>
                </a14:m>
                <a:endParaRPr lang="en-US" altLang="zh-CN" sz="3200" dirty="0">
                  <a:latin typeface="+mn-ea"/>
                </a:endParaRPr>
              </a:p>
              <a:p>
                <a:pPr marL="0" indent="0">
                  <a:buNone/>
                </a:pPr>
                <a:endParaRPr lang="en-US" altLang="zh-CN" sz="3200" dirty="0">
                  <a:latin typeface="+mn-ea"/>
                </a:endParaRPr>
              </a:p>
              <a:p>
                <a:r>
                  <a:rPr lang="zh-CN" altLang="en-US" sz="3200" dirty="0">
                    <a:latin typeface="+mn-ea"/>
                  </a:rPr>
                  <a:t>平均总成本</a:t>
                </a:r>
                <a:endParaRPr lang="en-US" altLang="zh-CN" sz="3200"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dirty="0">
                          <a:latin typeface="Cambria Math" panose="02040503050406030204" pitchFamily="18" charset="0"/>
                        </a:rPr>
                        <m:t>𝐀𝐂</m:t>
                      </m:r>
                      <m:d>
                        <m:dPr>
                          <m:ctrlPr>
                            <a:rPr lang="en-US" altLang="zh-CN" sz="3200" i="1" dirty="0">
                              <a:latin typeface="Cambria Math" panose="02040503050406030204" pitchFamily="18" charset="0"/>
                            </a:rPr>
                          </m:ctrlPr>
                        </m:dPr>
                        <m:e>
                          <m:r>
                            <a:rPr lang="en-US" altLang="zh-CN" sz="3200" dirty="0">
                              <a:latin typeface="Cambria Math" panose="02040503050406030204" pitchFamily="18" charset="0"/>
                            </a:rPr>
                            <m:t>𝐐</m:t>
                          </m:r>
                        </m:e>
                      </m:d>
                      <m:r>
                        <a:rPr lang="en-US" altLang="zh-CN" sz="3200" dirty="0">
                          <a:latin typeface="Cambria Math" panose="02040503050406030204" pitchFamily="18" charset="0"/>
                        </a:rPr>
                        <m:t>=</m:t>
                      </m:r>
                      <m:f>
                        <m:fPr>
                          <m:ctrlPr>
                            <a:rPr lang="en-US" altLang="zh-CN" sz="3200" i="1" dirty="0">
                              <a:latin typeface="Cambria Math" panose="02040503050406030204" pitchFamily="18" charset="0"/>
                            </a:rPr>
                          </m:ctrlPr>
                        </m:fPr>
                        <m:num>
                          <m:r>
                            <a:rPr lang="en-US" altLang="zh-CN" sz="3200" dirty="0">
                              <a:latin typeface="Cambria Math" panose="02040503050406030204" pitchFamily="18" charset="0"/>
                            </a:rPr>
                            <m:t>𝐅𝐂</m:t>
                          </m:r>
                        </m:num>
                        <m:den>
                          <m:r>
                            <a:rPr lang="en-US" altLang="zh-CN" sz="3200" dirty="0">
                              <a:latin typeface="Cambria Math" panose="02040503050406030204" pitchFamily="18" charset="0"/>
                            </a:rPr>
                            <m:t>𝐐</m:t>
                          </m:r>
                        </m:den>
                      </m:f>
                      <m:r>
                        <a:rPr lang="en-US" altLang="zh-CN" sz="3200" b="1" i="1" dirty="0">
                          <a:latin typeface="Cambria Math" panose="02040503050406030204" pitchFamily="18" charset="0"/>
                        </a:rPr>
                        <m:t>+</m:t>
                      </m:r>
                      <m:r>
                        <a:rPr lang="en-US" altLang="zh-CN" sz="3200" dirty="0">
                          <a:latin typeface="Cambria Math" panose="02040503050406030204" pitchFamily="18" charset="0"/>
                        </a:rPr>
                        <m:t>𝐀𝐕𝐂</m:t>
                      </m:r>
                      <m:r>
                        <a:rPr lang="en-US" altLang="zh-CN" sz="3200" dirty="0">
                          <a:latin typeface="Cambria Math" panose="02040503050406030204" pitchFamily="18" charset="0"/>
                        </a:rPr>
                        <m:t>(</m:t>
                      </m:r>
                      <m:r>
                        <a:rPr lang="en-US" altLang="zh-CN" sz="3200" dirty="0">
                          <a:latin typeface="Cambria Math" panose="02040503050406030204" pitchFamily="18" charset="0"/>
                        </a:rPr>
                        <m:t>𝐐</m:t>
                      </m:r>
                      <m:r>
                        <a:rPr lang="en-US" altLang="zh-CN" sz="3200" dirty="0">
                          <a:latin typeface="Cambria Math" panose="02040503050406030204" pitchFamily="18" charset="0"/>
                        </a:rPr>
                        <m:t>)</m:t>
                      </m:r>
                    </m:oMath>
                  </m:oMathPara>
                </a14:m>
                <a:endParaRPr lang="zh-CN" altLang="en-US" sz="3200" dirty="0">
                  <a:latin typeface="+mn-ea"/>
                </a:endParaRPr>
              </a:p>
              <a:p>
                <a:pPr marL="0" indent="0">
                  <a:buNone/>
                </a:pPr>
                <a:endParaRPr lang="en-US" altLang="zh-CN" sz="3200" dirty="0">
                  <a:latin typeface="+mn-ea"/>
                </a:endParaRPr>
              </a:p>
              <a:p>
                <a:endParaRPr lang="en-US" altLang="zh-CN" sz="3200" dirty="0">
                  <a:latin typeface="+mn-ea"/>
                </a:endParaRPr>
              </a:p>
              <a:p>
                <a:endParaRPr lang="en-US" altLang="zh-CN" sz="3200" dirty="0">
                  <a:latin typeface="+mn-ea"/>
                </a:endParaRPr>
              </a:p>
              <a:p>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DBBE918A-4F44-4356-97BE-7130F6B14250}"/>
                  </a:ext>
                </a:extLst>
              </p:cNvPr>
              <p:cNvSpPr>
                <a:spLocks noGrp="1" noRot="1" noChangeAspect="1" noMove="1" noResize="1" noEditPoints="1" noAdjustHandles="1" noChangeArrowheads="1" noChangeShapeType="1" noTextEdit="1"/>
              </p:cNvSpPr>
              <p:nvPr>
                <p:ph idx="1"/>
              </p:nvPr>
            </p:nvSpPr>
            <p:spPr>
              <a:blipFill>
                <a:blip r:embed="rId2"/>
                <a:stretch>
                  <a:fillRect l="-1777" t="-3782"/>
                </a:stretch>
              </a:blipFill>
            </p:spPr>
            <p:txBody>
              <a:bodyPr/>
              <a:lstStyle/>
              <a:p>
                <a:r>
                  <a:rPr lang="en-US">
                    <a:noFill/>
                  </a:rPr>
                  <a:t> </a:t>
                </a:r>
              </a:p>
            </p:txBody>
          </p:sp>
        </mc:Fallback>
      </mc:AlternateContent>
    </p:spTree>
    <p:extLst>
      <p:ext uri="{BB962C8B-B14F-4D97-AF65-F5344CB8AC3E}">
        <p14:creationId xmlns:p14="http://schemas.microsoft.com/office/powerpoint/2010/main" val="717419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9FF5-E359-4AC3-BB33-33BEE861EA2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2645214A-4256-4A42-A921-69F7A7451602}"/>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634934C6-51FC-46A2-A70A-2F7F2F4E04A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613"/>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4A6D53DE-B36B-4079-AFE9-5BE5C7E596B2}"/>
              </a:ext>
            </a:extLst>
          </p:cNvPr>
          <p:cNvSpPr>
            <a:spLocks noChangeArrowheads="1"/>
          </p:cNvSpPr>
          <p:nvPr/>
        </p:nvSpPr>
        <p:spPr bwMode="auto">
          <a:xfrm>
            <a:off x="8027988" y="6062663"/>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6" name="Rectangle 4">
            <a:extLst>
              <a:ext uri="{FF2B5EF4-FFF2-40B4-BE49-F238E27FC236}">
                <a16:creationId xmlns:a16="http://schemas.microsoft.com/office/drawing/2014/main" id="{315E8B8E-7C54-4D4C-B54E-12CB4BF88319}"/>
              </a:ext>
            </a:extLst>
          </p:cNvPr>
          <p:cNvSpPr>
            <a:spLocks noChangeArrowheads="1"/>
          </p:cNvSpPr>
          <p:nvPr/>
        </p:nvSpPr>
        <p:spPr bwMode="auto">
          <a:xfrm>
            <a:off x="765175" y="44291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p>
        </p:txBody>
      </p:sp>
      <p:sp>
        <p:nvSpPr>
          <p:cNvPr id="7" name="Rectangle 5">
            <a:extLst>
              <a:ext uri="{FF2B5EF4-FFF2-40B4-BE49-F238E27FC236}">
                <a16:creationId xmlns:a16="http://schemas.microsoft.com/office/drawing/2014/main" id="{02F11152-2BB2-43F8-BC45-95F62268B901}"/>
              </a:ext>
            </a:extLst>
          </p:cNvPr>
          <p:cNvSpPr>
            <a:spLocks noChangeArrowheads="1"/>
          </p:cNvSpPr>
          <p:nvPr/>
        </p:nvSpPr>
        <p:spPr bwMode="auto">
          <a:xfrm>
            <a:off x="8218488" y="5157788"/>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FC</a:t>
            </a:r>
          </a:p>
        </p:txBody>
      </p:sp>
      <p:sp>
        <p:nvSpPr>
          <p:cNvPr id="8" name="Rectangle 6">
            <a:extLst>
              <a:ext uri="{FF2B5EF4-FFF2-40B4-BE49-F238E27FC236}">
                <a16:creationId xmlns:a16="http://schemas.microsoft.com/office/drawing/2014/main" id="{5AA1D0D3-4C64-42A1-BD5C-E34360BEFFF2}"/>
              </a:ext>
            </a:extLst>
          </p:cNvPr>
          <p:cNvSpPr>
            <a:spLocks noChangeArrowheads="1"/>
          </p:cNvSpPr>
          <p:nvPr/>
        </p:nvSpPr>
        <p:spPr bwMode="auto">
          <a:xfrm>
            <a:off x="8194675" y="1728788"/>
            <a:ext cx="68448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VC</a:t>
            </a:r>
          </a:p>
        </p:txBody>
      </p:sp>
      <p:sp>
        <p:nvSpPr>
          <p:cNvPr id="9" name="Rectangle 7">
            <a:extLst>
              <a:ext uri="{FF2B5EF4-FFF2-40B4-BE49-F238E27FC236}">
                <a16:creationId xmlns:a16="http://schemas.microsoft.com/office/drawing/2014/main" id="{6D639943-8046-422D-9EA5-F6C524AB787B}"/>
              </a:ext>
            </a:extLst>
          </p:cNvPr>
          <p:cNvSpPr>
            <a:spLocks noChangeArrowheads="1"/>
          </p:cNvSpPr>
          <p:nvPr/>
        </p:nvSpPr>
        <p:spPr bwMode="auto">
          <a:xfrm>
            <a:off x="8194675" y="1085850"/>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TC</a:t>
            </a:r>
          </a:p>
        </p:txBody>
      </p:sp>
      <p:sp>
        <p:nvSpPr>
          <p:cNvPr id="10" name="Line 8">
            <a:extLst>
              <a:ext uri="{FF2B5EF4-FFF2-40B4-BE49-F238E27FC236}">
                <a16:creationId xmlns:a16="http://schemas.microsoft.com/office/drawing/2014/main" id="{71F3C1BC-D21D-4ED4-A347-3D5DA58FA194}"/>
              </a:ext>
            </a:extLst>
          </p:cNvPr>
          <p:cNvSpPr>
            <a:spLocks noChangeShapeType="1"/>
          </p:cNvSpPr>
          <p:nvPr/>
        </p:nvSpPr>
        <p:spPr bwMode="auto">
          <a:xfrm flipV="1">
            <a:off x="6607048" y="2801938"/>
            <a:ext cx="0" cy="5207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9">
            <a:extLst>
              <a:ext uri="{FF2B5EF4-FFF2-40B4-BE49-F238E27FC236}">
                <a16:creationId xmlns:a16="http://schemas.microsoft.com/office/drawing/2014/main" id="{69FF5C0F-107C-47D7-B07F-E19202CE44AA}"/>
              </a:ext>
            </a:extLst>
          </p:cNvPr>
          <p:cNvSpPr>
            <a:spLocks noChangeArrowheads="1"/>
          </p:cNvSpPr>
          <p:nvPr/>
        </p:nvSpPr>
        <p:spPr bwMode="auto">
          <a:xfrm>
            <a:off x="5775325" y="3062288"/>
            <a:ext cx="66524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FC</a:t>
            </a:r>
          </a:p>
        </p:txBody>
      </p:sp>
      <p:cxnSp>
        <p:nvCxnSpPr>
          <p:cNvPr id="12" name="直接箭头连接符 11">
            <a:extLst>
              <a:ext uri="{FF2B5EF4-FFF2-40B4-BE49-F238E27FC236}">
                <a16:creationId xmlns:a16="http://schemas.microsoft.com/office/drawing/2014/main" id="{A27A05CB-C0FE-4788-AA0E-3D5A5E254757}"/>
              </a:ext>
            </a:extLst>
          </p:cNvPr>
          <p:cNvCxnSpPr/>
          <p:nvPr/>
        </p:nvCxnSpPr>
        <p:spPr>
          <a:xfrm>
            <a:off x="950976" y="5925312"/>
            <a:ext cx="7763256" cy="457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0271D41-CA98-4F23-BFE6-1541D1B33BCE}"/>
              </a:ext>
            </a:extLst>
          </p:cNvPr>
          <p:cNvCxnSpPr/>
          <p:nvPr/>
        </p:nvCxnSpPr>
        <p:spPr>
          <a:xfrm flipV="1">
            <a:off x="932688" y="1085850"/>
            <a:ext cx="0" cy="48394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651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FDD75-6881-446A-8560-953A5D5F75FC}"/>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8A548C4-C9F3-422D-8012-1932C8CC35C7}"/>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9885230D-8512-4751-94E5-9BC381F3014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6" y="-399309"/>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49BA473A-9EE7-40F4-B695-7C9633360AC1}"/>
              </a:ext>
            </a:extLst>
          </p:cNvPr>
          <p:cNvSpPr>
            <a:spLocks noChangeArrowheads="1"/>
          </p:cNvSpPr>
          <p:nvPr/>
        </p:nvSpPr>
        <p:spPr bwMode="auto">
          <a:xfrm>
            <a:off x="193675" y="419100"/>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6" name="Rectangle 4">
            <a:extLst>
              <a:ext uri="{FF2B5EF4-FFF2-40B4-BE49-F238E27FC236}">
                <a16:creationId xmlns:a16="http://schemas.microsoft.com/office/drawing/2014/main" id="{914DF273-96DA-4176-831A-276FECE2826F}"/>
              </a:ext>
            </a:extLst>
          </p:cNvPr>
          <p:cNvSpPr>
            <a:spLocks noChangeArrowheads="1"/>
          </p:cNvSpPr>
          <p:nvPr/>
        </p:nvSpPr>
        <p:spPr bwMode="auto">
          <a:xfrm>
            <a:off x="7408863" y="5300663"/>
            <a:ext cx="92493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AFC</a:t>
            </a:r>
          </a:p>
        </p:txBody>
      </p:sp>
      <p:sp>
        <p:nvSpPr>
          <p:cNvPr id="7" name="Rectangle 5">
            <a:extLst>
              <a:ext uri="{FF2B5EF4-FFF2-40B4-BE49-F238E27FC236}">
                <a16:creationId xmlns:a16="http://schemas.microsoft.com/office/drawing/2014/main" id="{4A234314-65E0-40BF-87B7-8808B6A1F974}"/>
              </a:ext>
            </a:extLst>
          </p:cNvPr>
          <p:cNvSpPr>
            <a:spLocks noChangeArrowheads="1"/>
          </p:cNvSpPr>
          <p:nvPr/>
        </p:nvSpPr>
        <p:spPr bwMode="auto">
          <a:xfrm>
            <a:off x="7408863" y="4419600"/>
            <a:ext cx="9174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AVC</a:t>
            </a:r>
          </a:p>
        </p:txBody>
      </p:sp>
      <p:sp>
        <p:nvSpPr>
          <p:cNvPr id="8" name="Rectangle 6">
            <a:extLst>
              <a:ext uri="{FF2B5EF4-FFF2-40B4-BE49-F238E27FC236}">
                <a16:creationId xmlns:a16="http://schemas.microsoft.com/office/drawing/2014/main" id="{A28072FB-CDBD-4256-93FF-6892B72FB372}"/>
              </a:ext>
            </a:extLst>
          </p:cNvPr>
          <p:cNvSpPr>
            <a:spLocks noChangeArrowheads="1"/>
          </p:cNvSpPr>
          <p:nvPr/>
        </p:nvSpPr>
        <p:spPr bwMode="auto">
          <a:xfrm>
            <a:off x="7408863" y="3657600"/>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AC</a:t>
            </a:r>
          </a:p>
        </p:txBody>
      </p:sp>
      <p:sp>
        <p:nvSpPr>
          <p:cNvPr id="9" name="Rectangle 7">
            <a:extLst>
              <a:ext uri="{FF2B5EF4-FFF2-40B4-BE49-F238E27FC236}">
                <a16:creationId xmlns:a16="http://schemas.microsoft.com/office/drawing/2014/main" id="{1E3A31C3-14D1-47B1-88F9-7242617663FD}"/>
              </a:ext>
            </a:extLst>
          </p:cNvPr>
          <p:cNvSpPr>
            <a:spLocks noChangeArrowheads="1"/>
          </p:cNvSpPr>
          <p:nvPr/>
        </p:nvSpPr>
        <p:spPr bwMode="auto">
          <a:xfrm>
            <a:off x="8075613" y="6051550"/>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10" name="Rectangle 8">
            <a:extLst>
              <a:ext uri="{FF2B5EF4-FFF2-40B4-BE49-F238E27FC236}">
                <a16:creationId xmlns:a16="http://schemas.microsoft.com/office/drawing/2014/main" id="{1D7F667D-10FC-4098-AD42-261858DCC664}"/>
              </a:ext>
            </a:extLst>
          </p:cNvPr>
          <p:cNvSpPr>
            <a:spLocks noChangeArrowheads="1"/>
          </p:cNvSpPr>
          <p:nvPr/>
        </p:nvSpPr>
        <p:spPr bwMode="auto">
          <a:xfrm>
            <a:off x="741363" y="60515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0</a:t>
            </a:r>
          </a:p>
        </p:txBody>
      </p:sp>
      <p:sp>
        <p:nvSpPr>
          <p:cNvPr id="11" name="Rectangle 9">
            <a:extLst>
              <a:ext uri="{FF2B5EF4-FFF2-40B4-BE49-F238E27FC236}">
                <a16:creationId xmlns:a16="http://schemas.microsoft.com/office/drawing/2014/main" id="{D2DF8A94-9DBE-47E6-B61B-CB648DD9DFAC}"/>
              </a:ext>
            </a:extLst>
          </p:cNvPr>
          <p:cNvSpPr>
            <a:spLocks noChangeArrowheads="1"/>
          </p:cNvSpPr>
          <p:nvPr/>
        </p:nvSpPr>
        <p:spPr bwMode="auto">
          <a:xfrm>
            <a:off x="1876424" y="1390841"/>
            <a:ext cx="4867486" cy="107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由于</a:t>
            </a:r>
            <a:r>
              <a:rPr lang="en-US" altLang="zh-CN" dirty="0">
                <a:solidFill>
                  <a:schemeClr val="tx1"/>
                </a:solidFill>
                <a:ea typeface="宋体" panose="02010600030101010101" pitchFamily="2" charset="-122"/>
              </a:rPr>
              <a:t> AFC</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0 as Q </a:t>
            </a:r>
            <a:r>
              <a:rPr lang="en-US" altLang="zh-CN" dirty="0">
                <a:solidFill>
                  <a:schemeClr val="tx1"/>
                </a:solidFill>
                <a:latin typeface="Symbol" panose="05050102010706020507" pitchFamily="18" charset="2"/>
                <a:ea typeface="宋体" panose="02010600030101010101" pitchFamily="2" charset="-122"/>
              </a:rPr>
              <a:t>® ¥</a:t>
            </a:r>
            <a:r>
              <a:rPr lang="en-US" altLang="zh-CN" dirty="0">
                <a:solidFill>
                  <a:schemeClr val="tx1"/>
                </a:solidFill>
                <a:ea typeface="宋体" panose="02010600030101010101" pitchFamily="2" charset="-122"/>
              </a:rPr>
              <a:t>,</a:t>
            </a:r>
            <a:br>
              <a:rPr lang="en-US" altLang="zh-CN" dirty="0">
                <a:solidFill>
                  <a:schemeClr val="tx1"/>
                </a:solidFill>
                <a:ea typeface="宋体" panose="02010600030101010101" pitchFamily="2" charset="-122"/>
              </a:rPr>
            </a:br>
            <a:r>
              <a:rPr lang="en-US" altLang="zh-CN" dirty="0">
                <a:solidFill>
                  <a:schemeClr val="tx1"/>
                </a:solidFill>
                <a:ea typeface="宋体" panose="02010600030101010101" pitchFamily="2" charset="-122"/>
              </a:rPr>
              <a:t>AC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AVC  as Q </a:t>
            </a:r>
            <a:r>
              <a:rPr lang="en-US" altLang="zh-CN" dirty="0">
                <a:solidFill>
                  <a:schemeClr val="tx1"/>
                </a:solidFill>
                <a:latin typeface="Symbol" panose="05050102010706020507" pitchFamily="18" charset="2"/>
                <a:ea typeface="宋体" panose="02010600030101010101" pitchFamily="2" charset="-122"/>
              </a:rPr>
              <a:t>® ¥</a:t>
            </a:r>
            <a:r>
              <a:rPr lang="zh-CN" altLang="en-US"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latin typeface="Symbol" panose="05050102010706020507" pitchFamily="18" charset="2"/>
              <a:ea typeface="宋体" panose="02010600030101010101" pitchFamily="2" charset="-122"/>
            </a:endParaRPr>
          </a:p>
        </p:txBody>
      </p:sp>
      <p:sp>
        <p:nvSpPr>
          <p:cNvPr id="12" name="Rectangle 10">
            <a:extLst>
              <a:ext uri="{FF2B5EF4-FFF2-40B4-BE49-F238E27FC236}">
                <a16:creationId xmlns:a16="http://schemas.microsoft.com/office/drawing/2014/main" id="{BB1AAAE2-E3FC-47FE-893C-D525E7FF1F5A}"/>
              </a:ext>
            </a:extLst>
          </p:cNvPr>
          <p:cNvSpPr>
            <a:spLocks noChangeArrowheads="1"/>
          </p:cNvSpPr>
          <p:nvPr/>
        </p:nvSpPr>
        <p:spPr bwMode="auto">
          <a:xfrm>
            <a:off x="1865884" y="2403475"/>
            <a:ext cx="672033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由于</a:t>
            </a:r>
            <a:r>
              <a:rPr lang="en-US" altLang="zh-CN" dirty="0">
                <a:solidFill>
                  <a:schemeClr val="tx1"/>
                </a:solidFill>
                <a:ea typeface="宋体" panose="02010600030101010101" pitchFamily="2" charset="-122"/>
              </a:rPr>
              <a:t>AVC</a:t>
            </a:r>
            <a:r>
              <a:rPr lang="zh-CN" altLang="en-US" dirty="0">
                <a:solidFill>
                  <a:schemeClr val="tx1"/>
                </a:solidFill>
                <a:ea typeface="宋体" panose="02010600030101010101" pitchFamily="2" charset="-122"/>
              </a:rPr>
              <a:t>最终上升，</a:t>
            </a:r>
            <a:r>
              <a:rPr lang="en-US" altLang="zh-CN" dirty="0">
                <a:solidFill>
                  <a:schemeClr val="tx1"/>
                </a:solidFill>
                <a:ea typeface="宋体" panose="02010600030101010101" pitchFamily="2" charset="-122"/>
              </a:rPr>
              <a:t> AC</a:t>
            </a:r>
            <a:r>
              <a:rPr lang="zh-CN" altLang="en-US" dirty="0">
                <a:solidFill>
                  <a:schemeClr val="tx1"/>
                </a:solidFill>
                <a:ea typeface="宋体" panose="02010600030101010101" pitchFamily="2" charset="-122"/>
              </a:rPr>
              <a:t>也会上升。</a:t>
            </a:r>
            <a:endParaRPr lang="en-US" altLang="zh-CN" dirty="0">
              <a:solidFill>
                <a:schemeClr val="tx1"/>
              </a:solidFill>
              <a:ea typeface="宋体" panose="02010600030101010101" pitchFamily="2" charset="-122"/>
            </a:endParaRPr>
          </a:p>
        </p:txBody>
      </p:sp>
      <p:cxnSp>
        <p:nvCxnSpPr>
          <p:cNvPr id="13" name="直接箭头连接符 12">
            <a:extLst>
              <a:ext uri="{FF2B5EF4-FFF2-40B4-BE49-F238E27FC236}">
                <a16:creationId xmlns:a16="http://schemas.microsoft.com/office/drawing/2014/main" id="{3897CF61-9FC1-4FB7-92D7-5EB025B7506B}"/>
              </a:ext>
            </a:extLst>
          </p:cNvPr>
          <p:cNvCxnSpPr/>
          <p:nvPr/>
        </p:nvCxnSpPr>
        <p:spPr>
          <a:xfrm>
            <a:off x="932688" y="5907024"/>
            <a:ext cx="7653528" cy="144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EF6C571-BD21-4F0A-B30D-76AFF1A8683B}"/>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884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D49D2-DD06-462B-9D90-9644FB446977}"/>
              </a:ext>
            </a:extLst>
          </p:cNvPr>
          <p:cNvSpPr>
            <a:spLocks noGrp="1"/>
          </p:cNvSpPr>
          <p:nvPr>
            <p:ph type="title"/>
          </p:nvPr>
        </p:nvSpPr>
        <p:spPr/>
        <p:txBody>
          <a:bodyPr/>
          <a:lstStyle/>
          <a:p>
            <a:r>
              <a:rPr lang="zh-CN" altLang="en-US" dirty="0"/>
              <a:t>短期边际成本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F4717C-BD70-45F6-AC78-1ADA91563D17}"/>
                  </a:ext>
                </a:extLst>
              </p:cNvPr>
              <p:cNvSpPr>
                <a:spLocks noGrp="1"/>
              </p:cNvSpPr>
              <p:nvPr>
                <p:ph idx="1"/>
              </p:nvPr>
            </p:nvSpPr>
            <p:spPr/>
            <p:txBody>
              <a:bodyPr>
                <a:normAutofit/>
              </a:bodyPr>
              <a:lstStyle/>
              <a:p>
                <a:r>
                  <a:rPr lang="zh-CN" altLang="en-US" sz="3200" dirty="0"/>
                  <a:t>边际成本</a:t>
                </a:r>
                <a:r>
                  <a:rPr lang="en-US" altLang="zh-CN" sz="3200" dirty="0"/>
                  <a:t>(MC)</a:t>
                </a:r>
                <a:r>
                  <a:rPr lang="zh-CN" altLang="en-US" sz="3200" dirty="0"/>
                  <a:t> 增加一单位产量带来的总成本的改变量。固定成本</a:t>
                </a:r>
                <a:r>
                  <a:rPr lang="en-US" altLang="zh-CN" sz="3200" dirty="0"/>
                  <a:t>FC</a:t>
                </a:r>
                <a:r>
                  <a:rPr lang="zh-CN" altLang="en-US" sz="3200" dirty="0"/>
                  <a:t>不随着产出</a:t>
                </a:r>
                <a:r>
                  <a:rPr lang="en-US" altLang="zh-CN" sz="3200" dirty="0"/>
                  <a:t>Q</a:t>
                </a:r>
                <a:r>
                  <a:rPr lang="zh-CN" altLang="en-US" sz="3200" dirty="0"/>
                  <a:t>的改变而改变，因此</a:t>
                </a:r>
                <a:r>
                  <a:rPr lang="en-US" altLang="zh-CN" sz="3200" dirty="0"/>
                  <a:t> </a:t>
                </a:r>
              </a:p>
              <a:p>
                <a:pPr marL="0" indent="0">
                  <a:buNone/>
                </a:pPr>
                <a14:m>
                  <m:oMathPara xmlns:m="http://schemas.openxmlformats.org/officeDocument/2006/math">
                    <m:oMathParaPr>
                      <m:jc m:val="center"/>
                    </m:oMathParaPr>
                    <m:oMath xmlns:m="http://schemas.openxmlformats.org/officeDocument/2006/math">
                      <m:r>
                        <a:rPr lang="en-US" altLang="zh-CN" sz="3200" smtClean="0">
                          <a:solidFill>
                            <a:schemeClr val="tx1"/>
                          </a:solidFill>
                          <a:latin typeface="Cambria Math" panose="02040503050406030204" pitchFamily="18" charset="0"/>
                        </a:rPr>
                        <m:t>𝐌𝐂</m:t>
                      </m:r>
                      <m:d>
                        <m:dPr>
                          <m:ctrlPr>
                            <a:rPr lang="en-US" altLang="zh-CN" sz="3200" i="1">
                              <a:solidFill>
                                <a:schemeClr val="tx1"/>
                              </a:solidFill>
                              <a:latin typeface="Cambria Math" panose="02040503050406030204" pitchFamily="18" charset="0"/>
                            </a:rPr>
                          </m:ctrlPr>
                        </m:dPr>
                        <m:e>
                          <m:r>
                            <a:rPr lang="en-US" altLang="zh-CN" sz="3200">
                              <a:solidFill>
                                <a:schemeClr val="tx1"/>
                              </a:solidFill>
                              <a:latin typeface="Cambria Math" panose="02040503050406030204" pitchFamily="18" charset="0"/>
                            </a:rPr>
                            <m:t>𝐐</m:t>
                          </m:r>
                        </m:e>
                      </m:d>
                      <m:r>
                        <a:rPr lang="en-US" altLang="zh-CN" sz="3200">
                          <a:solidFill>
                            <a:schemeClr val="tx1"/>
                          </a:solidFill>
                          <a:latin typeface="Cambria Math" panose="02040503050406030204" pitchFamily="18" charset="0"/>
                        </a:rPr>
                        <m:t>=</m:t>
                      </m:r>
                      <m:r>
                        <a:rPr lang="en-US" altLang="zh-CN" sz="3200" dirty="0">
                          <a:solidFill>
                            <a:schemeClr val="tx1"/>
                          </a:solidFill>
                          <a:latin typeface="Cambria Math" panose="02040503050406030204" pitchFamily="18" charset="0"/>
                        </a:rPr>
                        <m:t>𝐥𝐢</m:t>
                      </m:r>
                      <m:sSub>
                        <m:sSubPr>
                          <m:ctrlPr>
                            <a:rPr lang="en-US" altLang="zh-CN" sz="3200" i="1" dirty="0">
                              <a:solidFill>
                                <a:schemeClr val="tx1"/>
                              </a:solidFill>
                              <a:latin typeface="Cambria Math" panose="02040503050406030204" pitchFamily="18" charset="0"/>
                            </a:rPr>
                          </m:ctrlPr>
                        </m:sSubPr>
                        <m:e>
                          <m:r>
                            <a:rPr lang="en-US" altLang="zh-CN" sz="3200" dirty="0">
                              <a:solidFill>
                                <a:schemeClr val="tx1"/>
                              </a:solidFill>
                              <a:latin typeface="Cambria Math" panose="02040503050406030204" pitchFamily="18" charset="0"/>
                            </a:rPr>
                            <m:t>𝐦</m:t>
                          </m:r>
                        </m:e>
                        <m:sub>
                          <m:r>
                            <a:rPr lang="en-US" altLang="zh-CN" sz="3200" dirty="0">
                              <a:solidFill>
                                <a:schemeClr val="tx1"/>
                              </a:solidFill>
                              <a:latin typeface="Cambria Math" panose="02040503050406030204" pitchFamily="18" charset="0"/>
                            </a:rPr>
                            <m:t>𝚫</m:t>
                          </m:r>
                          <m:r>
                            <a:rPr lang="en-US" altLang="zh-CN" sz="3200" dirty="0">
                              <a:solidFill>
                                <a:schemeClr val="tx1"/>
                              </a:solidFill>
                              <a:latin typeface="Cambria Math" panose="02040503050406030204" pitchFamily="18" charset="0"/>
                            </a:rPr>
                            <m:t>𝐐</m:t>
                          </m:r>
                          <m:r>
                            <a:rPr lang="en-US" altLang="zh-CN" sz="3200" dirty="0">
                              <a:solidFill>
                                <a:schemeClr val="tx1"/>
                              </a:solidFill>
                              <a:latin typeface="Cambria Math" panose="02040503050406030204" pitchFamily="18" charset="0"/>
                            </a:rPr>
                            <m:t>→</m:t>
                          </m:r>
                          <m:r>
                            <a:rPr lang="en-US" altLang="zh-CN" sz="3200" dirty="0">
                              <a:solidFill>
                                <a:schemeClr val="tx1"/>
                              </a:solidFill>
                              <a:latin typeface="Cambria Math" panose="02040503050406030204" pitchFamily="18" charset="0"/>
                            </a:rPr>
                            <m:t>𝟎</m:t>
                          </m:r>
                        </m:sub>
                      </m:sSub>
                      <m:f>
                        <m:fPr>
                          <m:ctrlPr>
                            <a:rPr lang="en-US" altLang="zh-CN" sz="3200" i="1" dirty="0">
                              <a:solidFill>
                                <a:schemeClr val="tx1"/>
                              </a:solidFill>
                              <a:latin typeface="Cambria Math" panose="02040503050406030204" pitchFamily="18" charset="0"/>
                            </a:rPr>
                          </m:ctrlPr>
                        </m:fPr>
                        <m:num>
                          <m:r>
                            <a:rPr lang="en-US" altLang="zh-CN" sz="3200" dirty="0">
                              <a:solidFill>
                                <a:schemeClr val="tx1"/>
                              </a:solidFill>
                              <a:latin typeface="Cambria Math" panose="02040503050406030204" pitchFamily="18" charset="0"/>
                            </a:rPr>
                            <m:t>𝚫</m:t>
                          </m:r>
                          <m:r>
                            <a:rPr lang="en-US" altLang="zh-CN" sz="3200" dirty="0">
                              <a:solidFill>
                                <a:schemeClr val="tx1"/>
                              </a:solidFill>
                              <a:latin typeface="Cambria Math" panose="02040503050406030204" pitchFamily="18" charset="0"/>
                            </a:rPr>
                            <m:t>𝐓𝐂</m:t>
                          </m:r>
                          <m:d>
                            <m:dPr>
                              <m:ctrlPr>
                                <a:rPr lang="en-US" altLang="zh-CN" sz="3200" i="1" dirty="0">
                                  <a:solidFill>
                                    <a:schemeClr val="tx1"/>
                                  </a:solidFill>
                                  <a:latin typeface="Cambria Math" panose="02040503050406030204" pitchFamily="18" charset="0"/>
                                </a:rPr>
                              </m:ctrlPr>
                            </m:dPr>
                            <m:e>
                              <m:r>
                                <a:rPr lang="en-US" altLang="zh-CN" sz="3200" dirty="0">
                                  <a:solidFill>
                                    <a:schemeClr val="tx1"/>
                                  </a:solidFill>
                                  <a:latin typeface="Cambria Math" panose="02040503050406030204" pitchFamily="18" charset="0"/>
                                </a:rPr>
                                <m:t>𝐐</m:t>
                              </m:r>
                            </m:e>
                          </m:d>
                        </m:num>
                        <m:den>
                          <m:r>
                            <a:rPr lang="en-US" altLang="zh-CN" sz="3200" dirty="0">
                              <a:solidFill>
                                <a:schemeClr val="tx1"/>
                              </a:solidFill>
                              <a:latin typeface="Cambria Math" panose="02040503050406030204" pitchFamily="18" charset="0"/>
                            </a:rPr>
                            <m:t>𝚫</m:t>
                          </m:r>
                          <m:r>
                            <a:rPr lang="en-US" altLang="zh-CN" sz="3200" dirty="0">
                              <a:solidFill>
                                <a:schemeClr val="tx1"/>
                              </a:solidFill>
                              <a:latin typeface="Cambria Math" panose="02040503050406030204" pitchFamily="18" charset="0"/>
                            </a:rPr>
                            <m:t>𝐐</m:t>
                          </m:r>
                        </m:den>
                      </m:f>
                      <m:r>
                        <a:rPr lang="en-US" altLang="zh-CN" sz="3200" dirty="0">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𝐓</m:t>
                      </m:r>
                      <m:sSup>
                        <m:sSupPr>
                          <m:ctrlPr>
                            <a:rPr lang="en-US" altLang="zh-CN" sz="3200" i="1">
                              <a:solidFill>
                                <a:schemeClr val="tx1"/>
                              </a:solidFill>
                              <a:latin typeface="Cambria Math" panose="02040503050406030204" pitchFamily="18" charset="0"/>
                            </a:rPr>
                          </m:ctrlPr>
                        </m:sSupPr>
                        <m:e>
                          <m:r>
                            <a:rPr lang="en-US" altLang="zh-CN" sz="3200">
                              <a:solidFill>
                                <a:schemeClr val="tx1"/>
                              </a:solidFill>
                              <a:latin typeface="Cambria Math" panose="02040503050406030204" pitchFamily="18" charset="0"/>
                            </a:rPr>
                            <m:t>𝐂</m:t>
                          </m:r>
                        </m:e>
                        <m:sup>
                          <m:r>
                            <a:rPr lang="en-US" altLang="zh-CN" sz="3200">
                              <a:solidFill>
                                <a:schemeClr val="tx1"/>
                              </a:solidFill>
                              <a:latin typeface="Cambria Math" panose="02040503050406030204" pitchFamily="18" charset="0"/>
                            </a:rPr>
                            <m:t>′</m:t>
                          </m:r>
                        </m:sup>
                      </m:sSup>
                      <m:d>
                        <m:dPr>
                          <m:ctrlPr>
                            <a:rPr lang="en-US" altLang="zh-CN" sz="3200" i="1">
                              <a:solidFill>
                                <a:schemeClr val="tx1"/>
                              </a:solidFill>
                              <a:latin typeface="Cambria Math" panose="02040503050406030204" pitchFamily="18" charset="0"/>
                            </a:rPr>
                          </m:ctrlPr>
                        </m:dPr>
                        <m:e>
                          <m:r>
                            <a:rPr lang="en-US" altLang="zh-CN" sz="3200">
                              <a:solidFill>
                                <a:schemeClr val="tx1"/>
                              </a:solidFill>
                              <a:latin typeface="Cambria Math" panose="02040503050406030204" pitchFamily="18" charset="0"/>
                            </a:rPr>
                            <m:t>𝐐</m:t>
                          </m:r>
                        </m:e>
                      </m:d>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𝐕𝐂</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𝐐</m:t>
                      </m:r>
                      <m:r>
                        <a:rPr lang="en-US" altLang="zh-CN" sz="3200" b="1">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m:t>
                      </m:r>
                      <m:f>
                        <m:fPr>
                          <m:ctrlPr>
                            <a:rPr lang="en-US" altLang="zh-CN" sz="3200" i="1">
                              <a:solidFill>
                                <a:schemeClr val="tx1"/>
                              </a:solidFill>
                              <a:latin typeface="Cambria Math" panose="02040503050406030204" pitchFamily="18" charset="0"/>
                            </a:rPr>
                          </m:ctrlPr>
                        </m:fPr>
                        <m:num>
                          <m:r>
                            <a:rPr lang="en-US" altLang="zh-CN" sz="3200">
                              <a:solidFill>
                                <a:schemeClr val="tx1"/>
                              </a:solidFill>
                              <a:latin typeface="Cambria Math" panose="02040503050406030204" pitchFamily="18" charset="0"/>
                            </a:rPr>
                            <m:t>𝐝</m:t>
                          </m:r>
                          <m:r>
                            <a:rPr lang="en-US" altLang="zh-CN" sz="3200">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𝐰𝐋</m:t>
                          </m:r>
                          <m:r>
                            <a:rPr lang="en-US" altLang="zh-CN" sz="3200">
                              <a:solidFill>
                                <a:schemeClr val="tx1"/>
                              </a:solidFill>
                              <a:latin typeface="Cambria Math" panose="02040503050406030204" pitchFamily="18" charset="0"/>
                            </a:rPr>
                            <m:t>)</m:t>
                          </m:r>
                        </m:num>
                        <m:den>
                          <m:r>
                            <a:rPr lang="en-US" altLang="zh-CN" sz="3200">
                              <a:solidFill>
                                <a:schemeClr val="tx1"/>
                              </a:solidFill>
                              <a:latin typeface="Cambria Math" panose="02040503050406030204" pitchFamily="18" charset="0"/>
                            </a:rPr>
                            <m:t>𝐝𝐐</m:t>
                          </m:r>
                        </m:den>
                      </m:f>
                      <m:r>
                        <a:rPr lang="en-US" altLang="zh-CN" sz="3200">
                          <a:solidFill>
                            <a:schemeClr val="tx1"/>
                          </a:solidFill>
                          <a:latin typeface="Cambria Math" panose="02040503050406030204" pitchFamily="18" charset="0"/>
                        </a:rPr>
                        <m:t>=</m:t>
                      </m:r>
                      <m:r>
                        <a:rPr lang="en-US" altLang="zh-CN" sz="3200">
                          <a:solidFill>
                            <a:schemeClr val="tx1"/>
                          </a:solidFill>
                          <a:latin typeface="Cambria Math" panose="02040503050406030204" pitchFamily="18" charset="0"/>
                        </a:rPr>
                        <m:t>𝐰</m:t>
                      </m:r>
                      <m:f>
                        <m:fPr>
                          <m:ctrlPr>
                            <a:rPr lang="en-US" altLang="zh-CN" sz="3200" i="1">
                              <a:solidFill>
                                <a:schemeClr val="tx1"/>
                              </a:solidFill>
                              <a:latin typeface="Cambria Math" panose="02040503050406030204" pitchFamily="18" charset="0"/>
                            </a:rPr>
                          </m:ctrlPr>
                        </m:fPr>
                        <m:num>
                          <m:r>
                            <a:rPr lang="en-US" altLang="zh-CN" sz="3200">
                              <a:solidFill>
                                <a:schemeClr val="tx1"/>
                              </a:solidFill>
                              <a:latin typeface="Cambria Math" panose="02040503050406030204" pitchFamily="18" charset="0"/>
                            </a:rPr>
                            <m:t>𝐝𝐋</m:t>
                          </m:r>
                        </m:num>
                        <m:den>
                          <m:r>
                            <a:rPr lang="en-US" altLang="zh-CN" sz="3200">
                              <a:solidFill>
                                <a:schemeClr val="tx1"/>
                              </a:solidFill>
                              <a:latin typeface="Cambria Math" panose="02040503050406030204" pitchFamily="18" charset="0"/>
                            </a:rPr>
                            <m:t>𝐝𝐐</m:t>
                          </m:r>
                        </m:den>
                      </m:f>
                      <m:r>
                        <a:rPr lang="en-US" altLang="zh-CN" sz="3200">
                          <a:solidFill>
                            <a:schemeClr val="tx1"/>
                          </a:solidFill>
                          <a:latin typeface="Cambria Math" panose="02040503050406030204" pitchFamily="18" charset="0"/>
                        </a:rPr>
                        <m:t>=</m:t>
                      </m:r>
                      <m:f>
                        <m:fPr>
                          <m:ctrlPr>
                            <a:rPr lang="en-US" altLang="zh-CN" sz="3200" i="1">
                              <a:solidFill>
                                <a:schemeClr val="tx1"/>
                              </a:solidFill>
                              <a:latin typeface="Cambria Math" panose="02040503050406030204" pitchFamily="18" charset="0"/>
                            </a:rPr>
                          </m:ctrlPr>
                        </m:fPr>
                        <m:num>
                          <m:r>
                            <a:rPr lang="en-US" altLang="zh-CN" sz="3200">
                              <a:solidFill>
                                <a:schemeClr val="tx1"/>
                              </a:solidFill>
                              <a:latin typeface="Cambria Math" panose="02040503050406030204" pitchFamily="18" charset="0"/>
                            </a:rPr>
                            <m:t>𝐰</m:t>
                          </m:r>
                        </m:num>
                        <m:den>
                          <m:r>
                            <a:rPr lang="en-US" altLang="zh-CN" sz="3200">
                              <a:solidFill>
                                <a:schemeClr val="tx1"/>
                              </a:solidFill>
                              <a:latin typeface="Cambria Math" panose="02040503050406030204" pitchFamily="18" charset="0"/>
                            </a:rPr>
                            <m:t>𝐌</m:t>
                          </m:r>
                          <m:sSub>
                            <m:sSubPr>
                              <m:ctrlPr>
                                <a:rPr lang="en-US" altLang="zh-CN" sz="3200" i="1">
                                  <a:solidFill>
                                    <a:schemeClr val="tx1"/>
                                  </a:solidFill>
                                  <a:latin typeface="Cambria Math" panose="02040503050406030204" pitchFamily="18" charset="0"/>
                                </a:rPr>
                              </m:ctrlPr>
                            </m:sSubPr>
                            <m:e>
                              <m:r>
                                <a:rPr lang="en-US" altLang="zh-CN" sz="3200">
                                  <a:solidFill>
                                    <a:schemeClr val="tx1"/>
                                  </a:solidFill>
                                  <a:latin typeface="Cambria Math" panose="02040503050406030204" pitchFamily="18" charset="0"/>
                                </a:rPr>
                                <m:t>𝐏</m:t>
                              </m:r>
                            </m:e>
                            <m:sub>
                              <m:r>
                                <a:rPr lang="en-US" altLang="zh-CN" sz="3200">
                                  <a:solidFill>
                                    <a:schemeClr val="tx1"/>
                                  </a:solidFill>
                                  <a:latin typeface="Cambria Math" panose="02040503050406030204" pitchFamily="18" charset="0"/>
                                </a:rPr>
                                <m:t>𝑳</m:t>
                              </m:r>
                            </m:sub>
                          </m:sSub>
                        </m:den>
                      </m:f>
                    </m:oMath>
                  </m:oMathPara>
                </a14:m>
                <a:endParaRPr lang="en-US" altLang="zh-CN" sz="3200" dirty="0"/>
              </a:p>
              <a:p>
                <a:r>
                  <a:rPr lang="en-US" altLang="zh-CN" sz="3200" dirty="0"/>
                  <a:t>MC </a:t>
                </a:r>
                <a:r>
                  <a:rPr lang="zh-CN" altLang="en-US" sz="3200" dirty="0"/>
                  <a:t>同时为可变成本和总成本函数的斜率。</a:t>
                </a:r>
                <a:endParaRPr lang="en-US" altLang="zh-CN" sz="3200" dirty="0"/>
              </a:p>
              <a:p>
                <a:endParaRPr lang="en-US" sz="3200" dirty="0"/>
              </a:p>
            </p:txBody>
          </p:sp>
        </mc:Choice>
        <mc:Fallback xmlns="">
          <p:sp>
            <p:nvSpPr>
              <p:cNvPr id="3" name="内容占位符 2">
                <a:extLst>
                  <a:ext uri="{FF2B5EF4-FFF2-40B4-BE49-F238E27FC236}">
                    <a16:creationId xmlns:a16="http://schemas.microsoft.com/office/drawing/2014/main" id="{C3F4717C-BD70-45F6-AC78-1ADA91563D17}"/>
                  </a:ext>
                </a:extLst>
              </p:cNvPr>
              <p:cNvSpPr>
                <a:spLocks noGrp="1" noRot="1" noChangeAspect="1" noMove="1" noResize="1" noEditPoints="1" noAdjustHandles="1" noChangeArrowheads="1" noChangeShapeType="1" noTextEdit="1"/>
              </p:cNvSpPr>
              <p:nvPr>
                <p:ph idx="1"/>
              </p:nvPr>
            </p:nvSpPr>
            <p:spPr>
              <a:blipFill>
                <a:blip r:embed="rId2"/>
                <a:stretch>
                  <a:fillRect l="-1777" t="-2941" r="-3168"/>
                </a:stretch>
              </a:blipFill>
            </p:spPr>
            <p:txBody>
              <a:bodyPr/>
              <a:lstStyle/>
              <a:p>
                <a:r>
                  <a:rPr lang="en-US">
                    <a:noFill/>
                  </a:rPr>
                  <a:t> </a:t>
                </a:r>
              </a:p>
            </p:txBody>
          </p:sp>
        </mc:Fallback>
      </mc:AlternateContent>
    </p:spTree>
    <p:extLst>
      <p:ext uri="{BB962C8B-B14F-4D97-AF65-F5344CB8AC3E}">
        <p14:creationId xmlns:p14="http://schemas.microsoft.com/office/powerpoint/2010/main" val="1521263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103F1-2396-4F00-BD6F-A3A1C1ABD636}"/>
              </a:ext>
            </a:extLst>
          </p:cNvPr>
          <p:cNvSpPr>
            <a:spLocks noGrp="1"/>
          </p:cNvSpPr>
          <p:nvPr>
            <p:ph type="title"/>
          </p:nvPr>
        </p:nvSpPr>
        <p:spPr/>
        <p:txBody>
          <a:bodyPr/>
          <a:lstStyle/>
          <a:p>
            <a:r>
              <a:rPr lang="zh-CN" altLang="en-US" dirty="0"/>
              <a:t>短期边际成本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C53046-8271-4C50-B5D1-96CBE29A81A4}"/>
                  </a:ext>
                </a:extLst>
              </p:cNvPr>
              <p:cNvSpPr>
                <a:spLocks noGrp="1"/>
              </p:cNvSpPr>
              <p:nvPr>
                <p:ph idx="1"/>
              </p:nvPr>
            </p:nvSpPr>
            <p:spPr/>
            <p:txBody>
              <a:bodyPr>
                <a:normAutofit/>
              </a:bodyPr>
              <a:lstStyle/>
              <a:p>
                <a:r>
                  <a:rPr lang="zh-CN" altLang="en-US" sz="3200" dirty="0">
                    <a:solidFill>
                      <a:schemeClr val="tx1"/>
                    </a:solidFill>
                    <a:latin typeface="+mn-ea"/>
                  </a:rPr>
                  <a:t>增加一单位劳动的投入会增加</a:t>
                </a:r>
                <a:r>
                  <a:rPr lang="en-US" altLang="zh-CN" sz="3200" dirty="0">
                    <a:solidFill>
                      <a:schemeClr val="tx1"/>
                    </a:solidFill>
                    <a:latin typeface="+mn-ea"/>
                  </a:rPr>
                  <a:t>MP</a:t>
                </a:r>
                <a:r>
                  <a:rPr lang="en-US" altLang="zh-CN" sz="3200" i="1" baseline="-25000" dirty="0">
                    <a:solidFill>
                      <a:schemeClr val="tx1"/>
                    </a:solidFill>
                    <a:latin typeface="+mn-ea"/>
                  </a:rPr>
                  <a:t>L</a:t>
                </a:r>
                <a:r>
                  <a:rPr lang="zh-CN" altLang="en-US" sz="3200" dirty="0">
                    <a:solidFill>
                      <a:schemeClr val="tx1"/>
                    </a:solidFill>
                    <a:latin typeface="+mn-ea"/>
                  </a:rPr>
                  <a:t>单位的额外产出。因此增加</a:t>
                </a:r>
                <a:r>
                  <a:rPr lang="en-US" altLang="zh-CN" sz="3200" dirty="0">
                    <a:solidFill>
                      <a:schemeClr val="tx1"/>
                    </a:solidFill>
                    <a:latin typeface="+mn-ea"/>
                  </a:rPr>
                  <a:t>1</a:t>
                </a:r>
                <a:r>
                  <a:rPr lang="zh-CN" altLang="en-US" sz="3200" dirty="0">
                    <a:solidFill>
                      <a:schemeClr val="tx1"/>
                    </a:solidFill>
                    <a:latin typeface="+mn-ea"/>
                  </a:rPr>
                  <a:t>单位额外产出所需增加的劳动的投入量为：</a:t>
                </a:r>
                <a:endParaRPr lang="en-US" altLang="zh-CN" sz="3200" dirty="0">
                  <a:solidFill>
                    <a:schemeClr val="tx1"/>
                  </a:solidFill>
                  <a:latin typeface="+mn-ea"/>
                </a:endParaRPr>
              </a:p>
              <a:p>
                <a:pPr marL="0" indent="0">
                  <a:buNone/>
                </a:pPr>
                <a14:m>
                  <m:oMathPara xmlns:m="http://schemas.openxmlformats.org/officeDocument/2006/math">
                    <m:oMathParaPr>
                      <m:jc m:val="center"/>
                    </m:oMathParaPr>
                    <m:oMath xmlns:m="http://schemas.openxmlformats.org/officeDocument/2006/math">
                      <m:r>
                        <a:rPr lang="en-US" altLang="zh-CN" sz="3200" b="1">
                          <a:solidFill>
                            <a:schemeClr val="tx1"/>
                          </a:solidFill>
                          <a:latin typeface="Cambria Math" panose="02040503050406030204" pitchFamily="18" charset="0"/>
                        </a:rPr>
                        <m:t>𝟏</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𝐌</m:t>
                      </m:r>
                      <m:sSub>
                        <m:sSubPr>
                          <m:ctrlPr>
                            <a:rPr lang="en-US" altLang="zh-CN" sz="3200" b="1" i="1">
                              <a:solidFill>
                                <a:schemeClr val="tx1"/>
                              </a:solidFill>
                              <a:latin typeface="Cambria Math" panose="02040503050406030204" pitchFamily="18" charset="0"/>
                            </a:rPr>
                          </m:ctrlPr>
                        </m:sSubPr>
                        <m:e>
                          <m:r>
                            <a:rPr lang="en-US" altLang="zh-CN" sz="3200" b="1">
                              <a:solidFill>
                                <a:schemeClr val="tx1"/>
                              </a:solidFill>
                              <a:latin typeface="Cambria Math" panose="02040503050406030204" pitchFamily="18" charset="0"/>
                            </a:rPr>
                            <m:t>𝐏</m:t>
                          </m:r>
                        </m:e>
                        <m:sub>
                          <m:r>
                            <a:rPr lang="en-US" altLang="zh-CN" sz="3200" b="1" i="1">
                              <a:solidFill>
                                <a:schemeClr val="tx1"/>
                              </a:solidFill>
                              <a:latin typeface="Cambria Math" panose="02040503050406030204" pitchFamily="18" charset="0"/>
                            </a:rPr>
                            <m:t>𝑳</m:t>
                          </m:r>
                        </m:sub>
                      </m:sSub>
                    </m:oMath>
                  </m:oMathPara>
                </a14:m>
                <a:endParaRPr lang="zh-CN" altLang="en-US" sz="3200" dirty="0">
                  <a:solidFill>
                    <a:schemeClr val="tx1"/>
                  </a:solidFill>
                  <a:latin typeface="+mn-ea"/>
                </a:endParaRPr>
              </a:p>
              <a:p>
                <a:r>
                  <a:rPr lang="zh-CN" altLang="en-US" sz="3200" dirty="0">
                    <a:solidFill>
                      <a:schemeClr val="tx1"/>
                    </a:solidFill>
                    <a:latin typeface="+mn-ea"/>
                  </a:rPr>
                  <a:t>因此厂商的多生产一单位产出的额外成本为：</a:t>
                </a:r>
                <a:endParaRPr lang="en-US" altLang="zh-CN" sz="3200" dirty="0">
                  <a:solidFill>
                    <a:schemeClr val="tx1"/>
                  </a:solidFill>
                  <a:latin typeface="+mn-ea"/>
                </a:endParaRPr>
              </a:p>
              <a:p>
                <a:pPr marL="0" indent="0">
                  <a:buNone/>
                </a:pPr>
                <a14:m>
                  <m:oMathPara xmlns:m="http://schemas.openxmlformats.org/officeDocument/2006/math">
                    <m:oMathParaPr>
                      <m:jc m:val="center"/>
                    </m:oMathParaPr>
                    <m:oMath xmlns:m="http://schemas.openxmlformats.org/officeDocument/2006/math">
                      <m:sSub>
                        <m:sSubPr>
                          <m:ctrlPr>
                            <a:rPr lang="en-US" altLang="zh-CN" sz="3200" b="1" i="1">
                              <a:solidFill>
                                <a:schemeClr val="tx1"/>
                              </a:solidFill>
                              <a:latin typeface="Cambria Math" panose="02040503050406030204" pitchFamily="18" charset="0"/>
                            </a:rPr>
                          </m:ctrlPr>
                        </m:sSubPr>
                        <m:e>
                          <m:r>
                            <a:rPr lang="en-US" altLang="zh-CN" sz="3200" b="1">
                              <a:solidFill>
                                <a:schemeClr val="tx1"/>
                              </a:solidFill>
                              <a:latin typeface="Cambria Math" panose="02040503050406030204" pitchFamily="18" charset="0"/>
                            </a:rPr>
                            <m:t>𝐌𝐂</m:t>
                          </m:r>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𝐰</m:t>
                          </m:r>
                        </m:e>
                        <m:sub>
                          <m:r>
                            <a:rPr lang="en-US" altLang="zh-CN" sz="3200" b="1">
                              <a:solidFill>
                                <a:schemeClr val="tx1"/>
                              </a:solidFill>
                              <a:latin typeface="Cambria Math" panose="02040503050406030204" pitchFamily="18" charset="0"/>
                            </a:rPr>
                            <m:t> </m:t>
                          </m:r>
                        </m:sub>
                      </m:sSub>
                      <m:r>
                        <a:rPr lang="en-US" altLang="zh-CN" sz="3200" b="1">
                          <a:solidFill>
                            <a:schemeClr val="tx1"/>
                          </a:solidFill>
                          <a:latin typeface="Cambria Math" panose="02040503050406030204" pitchFamily="18" charset="0"/>
                        </a:rPr>
                        <m:t>/</m:t>
                      </m:r>
                      <m:r>
                        <a:rPr lang="en-US" altLang="zh-CN" sz="3200" b="1">
                          <a:solidFill>
                            <a:schemeClr val="tx1"/>
                          </a:solidFill>
                          <a:latin typeface="Cambria Math" panose="02040503050406030204" pitchFamily="18" charset="0"/>
                        </a:rPr>
                        <m:t>𝐌</m:t>
                      </m:r>
                      <m:sSub>
                        <m:sSubPr>
                          <m:ctrlPr>
                            <a:rPr lang="en-US" altLang="zh-CN" sz="3200" b="1" i="1">
                              <a:solidFill>
                                <a:schemeClr val="tx1"/>
                              </a:solidFill>
                              <a:latin typeface="Cambria Math" panose="02040503050406030204" pitchFamily="18" charset="0"/>
                            </a:rPr>
                          </m:ctrlPr>
                        </m:sSubPr>
                        <m:e>
                          <m:r>
                            <a:rPr lang="en-US" altLang="zh-CN" sz="3200" b="1">
                              <a:solidFill>
                                <a:schemeClr val="tx1"/>
                              </a:solidFill>
                              <a:latin typeface="Cambria Math" panose="02040503050406030204" pitchFamily="18" charset="0"/>
                            </a:rPr>
                            <m:t>𝐏</m:t>
                          </m:r>
                        </m:e>
                        <m:sub>
                          <m:r>
                            <a:rPr lang="en-US" altLang="zh-CN" sz="3200" b="1" i="1">
                              <a:solidFill>
                                <a:schemeClr val="tx1"/>
                              </a:solidFill>
                              <a:latin typeface="Cambria Math" panose="02040503050406030204" pitchFamily="18" charset="0"/>
                            </a:rPr>
                            <m:t>𝑳</m:t>
                          </m:r>
                        </m:sub>
                      </m:sSub>
                    </m:oMath>
                  </m:oMathPara>
                </a14:m>
                <a:endParaRPr lang="zh-CN" altLang="en-US" sz="3200" dirty="0">
                  <a:solidFill>
                    <a:schemeClr val="tx1"/>
                  </a:solidFill>
                  <a:latin typeface="+mn-ea"/>
                </a:endParaRPr>
              </a:p>
              <a:p>
                <a:endParaRPr lang="en-US" altLang="zh-CN" sz="3200" dirty="0">
                  <a:solidFill>
                    <a:schemeClr val="tx1"/>
                  </a:solidFill>
                  <a:latin typeface="+mn-ea"/>
                </a:endParaRPr>
              </a:p>
              <a:p>
                <a:endParaRPr lang="en-US" sz="3200"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AFC53046-8271-4C50-B5D1-96CBE29A81A4}"/>
                  </a:ext>
                </a:extLst>
              </p:cNvPr>
              <p:cNvSpPr>
                <a:spLocks noGrp="1" noRot="1" noChangeAspect="1" noMove="1" noResize="1" noEditPoints="1" noAdjustHandles="1" noChangeArrowheads="1" noChangeShapeType="1" noTextEdit="1"/>
              </p:cNvSpPr>
              <p:nvPr>
                <p:ph idx="1"/>
              </p:nvPr>
            </p:nvSpPr>
            <p:spPr>
              <a:blipFill>
                <a:blip r:embed="rId2"/>
                <a:stretch>
                  <a:fillRect l="-1777" t="-2941" r="-232"/>
                </a:stretch>
              </a:blipFill>
            </p:spPr>
            <p:txBody>
              <a:bodyPr/>
              <a:lstStyle/>
              <a:p>
                <a:r>
                  <a:rPr lang="en-US">
                    <a:noFill/>
                  </a:rPr>
                  <a:t> </a:t>
                </a:r>
              </a:p>
            </p:txBody>
          </p:sp>
        </mc:Fallback>
      </mc:AlternateContent>
    </p:spTree>
    <p:extLst>
      <p:ext uri="{BB962C8B-B14F-4D97-AF65-F5344CB8AC3E}">
        <p14:creationId xmlns:p14="http://schemas.microsoft.com/office/powerpoint/2010/main" val="805100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1179C-AA64-4A2E-91F6-22819C51D412}"/>
              </a:ext>
            </a:extLst>
          </p:cNvPr>
          <p:cNvSpPr>
            <a:spLocks noGrp="1"/>
          </p:cNvSpPr>
          <p:nvPr>
            <p:ph type="title"/>
          </p:nvPr>
        </p:nvSpPr>
        <p:spPr/>
        <p:txBody>
          <a:bodyPr/>
          <a:lstStyle/>
          <a:p>
            <a:r>
              <a:rPr lang="zh-CN" altLang="en-US" dirty="0"/>
              <a:t>短期边际与平均可变成本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B0215A-AC30-4EB9-AC44-9A81EF8B03B6}"/>
                  </a:ext>
                </a:extLst>
              </p:cNvPr>
              <p:cNvSpPr>
                <a:spLocks noGrp="1"/>
              </p:cNvSpPr>
              <p:nvPr>
                <p:ph idx="1"/>
              </p:nvPr>
            </p:nvSpPr>
            <p:spPr/>
            <p:txBody>
              <a:bodyPr>
                <a:normAutofit lnSpcReduction="10000"/>
              </a:bodyPr>
              <a:lstStyle/>
              <a:p>
                <a:r>
                  <a:rPr lang="zh-CN" altLang="en-US" dirty="0">
                    <a:latin typeface="+mn-ea"/>
                  </a:rPr>
                  <a:t>边际成本与平均可变成本有何联系</a:t>
                </a:r>
                <a:r>
                  <a:rPr lang="en-US" altLang="zh-CN" dirty="0">
                    <a:latin typeface="+mn-ea"/>
                  </a:rPr>
                  <a:t>?</a:t>
                </a:r>
              </a:p>
              <a:p>
                <a14:m>
                  <m:oMath xmlns:m="http://schemas.openxmlformats.org/officeDocument/2006/math">
                    <m:r>
                      <a:rPr lang="en-US" altLang="zh-CN" b="1">
                        <a:latin typeface="Cambria Math" panose="02040503050406030204" pitchFamily="18" charset="0"/>
                      </a:rPr>
                      <m:t>𝐌𝐂</m:t>
                    </m:r>
                    <m:r>
                      <a:rPr lang="en-US" altLang="zh-CN" b="1">
                        <a:latin typeface="Cambria Math" panose="02040503050406030204" pitchFamily="18" charset="0"/>
                      </a:rPr>
                      <m:t>=</m:t>
                    </m:r>
                    <m:f>
                      <m:fPr>
                        <m:ctrlPr>
                          <a:rPr lang="en-US" altLang="zh-CN" i="1">
                            <a:latin typeface="Cambria Math" panose="02040503050406030204" pitchFamily="18" charset="0"/>
                          </a:rPr>
                        </m:ctrlPr>
                      </m:fPr>
                      <m:num>
                        <m:r>
                          <a:rPr lang="en-US" altLang="zh-CN" b="1">
                            <a:latin typeface="Cambria Math" panose="02040503050406030204" pitchFamily="18" charset="0"/>
                          </a:rPr>
                          <m:t>𝐰</m:t>
                        </m:r>
                      </m:num>
                      <m:den>
                        <m:r>
                          <a:rPr lang="en-US" altLang="zh-CN" b="1">
                            <a:latin typeface="Cambria Math" panose="02040503050406030204" pitchFamily="18" charset="0"/>
                          </a:rPr>
                          <m:t>𝐌</m:t>
                        </m:r>
                        <m:sSub>
                          <m:sSubPr>
                            <m:ctrlPr>
                              <a:rPr lang="en-US" altLang="zh-CN" i="1">
                                <a:latin typeface="Cambria Math" panose="02040503050406030204" pitchFamily="18" charset="0"/>
                              </a:rPr>
                            </m:ctrlPr>
                          </m:sSubPr>
                          <m:e>
                            <m:r>
                              <a:rPr lang="en-US" altLang="zh-CN" b="1">
                                <a:latin typeface="Cambria Math" panose="02040503050406030204" pitchFamily="18" charset="0"/>
                              </a:rPr>
                              <m:t>𝐏</m:t>
                            </m:r>
                          </m:e>
                          <m:sub>
                            <m:r>
                              <a:rPr lang="en-US" altLang="zh-CN" b="1" i="1">
                                <a:latin typeface="Cambria Math" panose="02040503050406030204" pitchFamily="18" charset="0"/>
                              </a:rPr>
                              <m:t>𝑳</m:t>
                            </m:r>
                          </m:sub>
                        </m:sSub>
                      </m:den>
                    </m:f>
                    <m:r>
                      <a:rPr lang="en-US" altLang="zh-CN" b="1">
                        <a:latin typeface="Cambria Math" panose="02040503050406030204" pitchFamily="18" charset="0"/>
                      </a:rPr>
                      <m:t>,    </m:t>
                    </m:r>
                    <m:r>
                      <a:rPr lang="en-US" altLang="zh-CN" b="1">
                        <a:latin typeface="Cambria Math" panose="02040503050406030204" pitchFamily="18" charset="0"/>
                      </a:rPr>
                      <m:t>𝐀𝐕𝐂</m:t>
                    </m:r>
                    <m:r>
                      <a:rPr lang="en-US" altLang="zh-CN" b="1">
                        <a:latin typeface="Cambria Math" panose="02040503050406030204" pitchFamily="18" charset="0"/>
                      </a:rPr>
                      <m:t>=</m:t>
                    </m:r>
                    <m:f>
                      <m:fPr>
                        <m:ctrlPr>
                          <a:rPr lang="en-US" altLang="zh-CN" i="1">
                            <a:latin typeface="Cambria Math" panose="02040503050406030204" pitchFamily="18" charset="0"/>
                          </a:rPr>
                        </m:ctrlPr>
                      </m:fPr>
                      <m:num>
                        <m:r>
                          <a:rPr lang="en-US" altLang="zh-CN" b="1">
                            <a:latin typeface="Cambria Math" panose="02040503050406030204" pitchFamily="18" charset="0"/>
                          </a:rPr>
                          <m:t>𝐰</m:t>
                        </m:r>
                      </m:num>
                      <m:den>
                        <m:r>
                          <a:rPr lang="en-US" altLang="zh-CN" b="1">
                            <a:latin typeface="Cambria Math" panose="02040503050406030204" pitchFamily="18" charset="0"/>
                          </a:rPr>
                          <m:t>𝐀</m:t>
                        </m:r>
                        <m:sSub>
                          <m:sSubPr>
                            <m:ctrlPr>
                              <a:rPr lang="en-US" altLang="zh-CN" i="1">
                                <a:latin typeface="Cambria Math" panose="02040503050406030204" pitchFamily="18" charset="0"/>
                              </a:rPr>
                            </m:ctrlPr>
                          </m:sSubPr>
                          <m:e>
                            <m:r>
                              <a:rPr lang="en-US" altLang="zh-CN" b="1">
                                <a:latin typeface="Cambria Math" panose="02040503050406030204" pitchFamily="18" charset="0"/>
                              </a:rPr>
                              <m:t>𝐏</m:t>
                            </m:r>
                          </m:e>
                          <m:sub>
                            <m:r>
                              <a:rPr lang="en-US" altLang="zh-CN" b="1" i="1">
                                <a:latin typeface="Cambria Math" panose="02040503050406030204" pitchFamily="18" charset="0"/>
                              </a:rPr>
                              <m:t>𝑳</m:t>
                            </m:r>
                          </m:sub>
                        </m:sSub>
                      </m:den>
                    </m:f>
                  </m:oMath>
                </a14:m>
                <a:r>
                  <a:rPr lang="en-US" altLang="zh-CN" dirty="0">
                    <a:latin typeface="+mn-ea"/>
                  </a:rPr>
                  <a:t> </a:t>
                </a:r>
              </a:p>
              <a:p>
                <a:endParaRPr lang="en-US" altLang="zh-CN" dirty="0">
                  <a:latin typeface="+mn-ea"/>
                </a:endParaRPr>
              </a:p>
              <a:p>
                <a14:m>
                  <m:oMath xmlns:m="http://schemas.openxmlformats.org/officeDocument/2006/math">
                    <m:r>
                      <a:rPr lang="en-US" altLang="zh-CN" b="1">
                        <a:latin typeface="Cambria Math" panose="02040503050406030204" pitchFamily="18" charset="0"/>
                      </a:rPr>
                      <m:t>𝐌𝐂</m:t>
                    </m:r>
                    <m:r>
                      <a:rPr lang="en-US" altLang="zh-CN" b="1">
                        <a:latin typeface="Cambria Math" panose="02040503050406030204" pitchFamily="18" charset="0"/>
                      </a:rPr>
                      <m:t>&lt;</m:t>
                    </m:r>
                    <m:r>
                      <a:rPr lang="en-US" altLang="zh-CN" b="1">
                        <a:latin typeface="Cambria Math" panose="02040503050406030204" pitchFamily="18" charset="0"/>
                      </a:rPr>
                      <m:t>𝐀𝐕𝐂</m:t>
                    </m:r>
                    <m:r>
                      <a:rPr lang="en-US" altLang="zh-CN" b="1">
                        <a:latin typeface="Cambria Math" panose="02040503050406030204" pitchFamily="18" charset="0"/>
                      </a:rPr>
                      <m:t>,  </m:t>
                    </m:r>
                    <m:r>
                      <a:rPr lang="en-US" altLang="zh-CN" b="1">
                        <a:latin typeface="Cambria Math" panose="02040503050406030204" pitchFamily="18" charset="0"/>
                      </a:rPr>
                      <m:t>𝐀𝐕𝐂</m:t>
                    </m:r>
                    <m:r>
                      <a:rPr lang="en-US" altLang="zh-CN" b="1">
                        <a:latin typeface="Cambria Math" panose="02040503050406030204" pitchFamily="18" charset="0"/>
                      </a:rPr>
                      <m:t> </m:t>
                    </m:r>
                    <m:r>
                      <a:rPr lang="zh-CN" altLang="en-US">
                        <a:latin typeface="Cambria Math" panose="02040503050406030204" pitchFamily="18" charset="0"/>
                      </a:rPr>
                      <m:t>下降</m:t>
                    </m:r>
                  </m:oMath>
                </a14:m>
                <a:endParaRPr lang="en-US" altLang="zh-CN" dirty="0">
                  <a:latin typeface="+mn-ea"/>
                </a:endParaRPr>
              </a:p>
              <a:p>
                <a14:m>
                  <m:oMath xmlns:m="http://schemas.openxmlformats.org/officeDocument/2006/math">
                    <m:r>
                      <a:rPr lang="en-US" altLang="zh-CN" b="1">
                        <a:latin typeface="Cambria Math" panose="02040503050406030204" pitchFamily="18" charset="0"/>
                      </a:rPr>
                      <m:t>𝐌𝐂</m:t>
                    </m:r>
                    <m:r>
                      <a:rPr lang="en-US" altLang="zh-CN" b="1">
                        <a:latin typeface="Cambria Math" panose="02040503050406030204" pitchFamily="18" charset="0"/>
                      </a:rPr>
                      <m:t>=</m:t>
                    </m:r>
                    <m:r>
                      <a:rPr lang="en-US" altLang="zh-CN" b="1">
                        <a:latin typeface="Cambria Math" panose="02040503050406030204" pitchFamily="18" charset="0"/>
                      </a:rPr>
                      <m:t>𝐀𝐕𝐂</m:t>
                    </m:r>
                    <m:r>
                      <a:rPr lang="en-US" altLang="zh-CN" b="1">
                        <a:latin typeface="Cambria Math" panose="02040503050406030204" pitchFamily="18" charset="0"/>
                      </a:rPr>
                      <m:t>,  </m:t>
                    </m:r>
                    <m:r>
                      <a:rPr lang="en-US" altLang="zh-CN" b="1">
                        <a:latin typeface="Cambria Math" panose="02040503050406030204" pitchFamily="18" charset="0"/>
                      </a:rPr>
                      <m:t>𝐀𝐕𝐂</m:t>
                    </m:r>
                    <m:r>
                      <m:rPr>
                        <m:nor/>
                      </m:rPr>
                      <a:rPr lang="en-US" altLang="zh-CN" b="1">
                        <a:latin typeface="+mn-ea"/>
                      </a:rPr>
                      <m:t> </m:t>
                    </m:r>
                    <m:r>
                      <m:rPr>
                        <m:nor/>
                      </m:rPr>
                      <a:rPr lang="zh-CN" altLang="en-US" dirty="0">
                        <a:latin typeface="+mn-ea"/>
                      </a:rPr>
                      <m:t>最小</m:t>
                    </m:r>
                  </m:oMath>
                </a14:m>
                <a:endParaRPr lang="en-US" altLang="zh-CN" dirty="0">
                  <a:latin typeface="+mn-ea"/>
                </a:endParaRPr>
              </a:p>
              <a:p>
                <a14:m>
                  <m:oMath xmlns:m="http://schemas.openxmlformats.org/officeDocument/2006/math">
                    <m:r>
                      <a:rPr lang="en-US" altLang="zh-CN" b="1">
                        <a:latin typeface="Cambria Math" panose="02040503050406030204" pitchFamily="18" charset="0"/>
                      </a:rPr>
                      <m:t>𝐌𝐂</m:t>
                    </m:r>
                    <m:r>
                      <a:rPr lang="en-US" altLang="zh-CN" b="1">
                        <a:latin typeface="Cambria Math" panose="02040503050406030204" pitchFamily="18" charset="0"/>
                      </a:rPr>
                      <m:t>&gt;</m:t>
                    </m:r>
                    <m:r>
                      <a:rPr lang="en-US" altLang="zh-CN" b="1">
                        <a:latin typeface="Cambria Math" panose="02040503050406030204" pitchFamily="18" charset="0"/>
                      </a:rPr>
                      <m:t>𝐀𝐕𝐂</m:t>
                    </m:r>
                    <m:r>
                      <a:rPr lang="en-US" altLang="zh-CN" b="1">
                        <a:latin typeface="Cambria Math" panose="02040503050406030204" pitchFamily="18" charset="0"/>
                      </a:rPr>
                      <m:t>,  </m:t>
                    </m:r>
                    <m:r>
                      <a:rPr lang="en-US" altLang="zh-CN" b="1">
                        <a:latin typeface="Cambria Math" panose="02040503050406030204" pitchFamily="18" charset="0"/>
                      </a:rPr>
                      <m:t>𝐀𝐕𝐂</m:t>
                    </m:r>
                    <m:r>
                      <a:rPr lang="en-US" altLang="zh-CN" b="1">
                        <a:latin typeface="Cambria Math" panose="02040503050406030204" pitchFamily="18" charset="0"/>
                      </a:rPr>
                      <m:t> </m:t>
                    </m:r>
                    <m:r>
                      <a:rPr lang="zh-CN" altLang="en-US" b="1">
                        <a:latin typeface="Cambria Math" panose="02040503050406030204" pitchFamily="18" charset="0"/>
                      </a:rPr>
                      <m:t>上升</m:t>
                    </m:r>
                  </m:oMath>
                </a14:m>
                <a:endParaRPr lang="en-US" altLang="zh-CN" dirty="0">
                  <a:latin typeface="+mn-ea"/>
                </a:endParaRPr>
              </a:p>
              <a:p>
                <a:endParaRPr lang="en-US" altLang="zh-CN" dirty="0">
                  <a:latin typeface="+mn-ea"/>
                </a:endParaRPr>
              </a:p>
              <a:p>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𝐝𝐀</m:t>
                        </m:r>
                        <m:r>
                          <a:rPr lang="en-US" altLang="zh-CN" b="1">
                            <a:latin typeface="Cambria Math" panose="02040503050406030204" pitchFamily="18" charset="0"/>
                          </a:rPr>
                          <m:t>𝐕</m:t>
                        </m:r>
                        <m:r>
                          <m:rPr>
                            <m:sty m:val="p"/>
                          </m:rPr>
                          <a:rPr lang="en-US" altLang="zh-CN">
                            <a:latin typeface="Cambria Math" panose="02040503050406030204" pitchFamily="18" charset="0"/>
                          </a:rPr>
                          <m:t>C</m:t>
                        </m:r>
                      </m:num>
                      <m:den>
                        <m:r>
                          <a:rPr lang="en-US" altLang="zh-CN">
                            <a:latin typeface="Cambria Math" panose="02040503050406030204" pitchFamily="18" charset="0"/>
                          </a:rPr>
                          <m:t>𝐝𝐐</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𝟏</m:t>
                        </m:r>
                      </m:num>
                      <m:den>
                        <m:r>
                          <a:rPr lang="en-US" altLang="zh-CN">
                            <a:latin typeface="Cambria Math" panose="02040503050406030204" pitchFamily="18" charset="0"/>
                          </a:rPr>
                          <m:t>𝐐</m:t>
                        </m:r>
                      </m:den>
                    </m:f>
                    <m:r>
                      <a:rPr lang="en-US" altLang="zh-CN">
                        <a:latin typeface="Cambria Math" panose="02040503050406030204" pitchFamily="18" charset="0"/>
                      </a:rPr>
                      <m:t> (</m:t>
                    </m:r>
                    <m:r>
                      <a:rPr lang="en-US" altLang="zh-CN">
                        <a:latin typeface="Cambria Math" panose="02040503050406030204" pitchFamily="18" charset="0"/>
                      </a:rPr>
                      <m:t>𝐌𝐂</m:t>
                    </m:r>
                    <m:r>
                      <a:rPr lang="en-US" altLang="zh-CN">
                        <a:latin typeface="Cambria Math" panose="02040503050406030204" pitchFamily="18" charset="0"/>
                      </a:rPr>
                      <m:t>−</m:t>
                    </m:r>
                    <m:r>
                      <a:rPr lang="en-US" altLang="zh-CN">
                        <a:latin typeface="Cambria Math" panose="02040503050406030204" pitchFamily="18" charset="0"/>
                      </a:rPr>
                      <m:t>𝐀</m:t>
                    </m:r>
                    <m:r>
                      <a:rPr lang="en-US" altLang="zh-CN" b="1">
                        <a:latin typeface="Cambria Math" panose="02040503050406030204" pitchFamily="18" charset="0"/>
                      </a:rPr>
                      <m:t>𝐕</m:t>
                    </m:r>
                    <m:r>
                      <a:rPr lang="en-US" altLang="zh-CN">
                        <a:latin typeface="Cambria Math" panose="02040503050406030204" pitchFamily="18" charset="0"/>
                      </a:rPr>
                      <m:t>𝐂</m:t>
                    </m:r>
                    <m:r>
                      <a:rPr lang="en-US" altLang="zh-CN">
                        <a:latin typeface="Cambria Math" panose="02040503050406030204" pitchFamily="18" charset="0"/>
                      </a:rPr>
                      <m:t>)</m:t>
                    </m:r>
                  </m:oMath>
                </a14:m>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dirty="0">
                  <a:latin typeface="+mn-ea"/>
                </a:endParaRPr>
              </a:p>
            </p:txBody>
          </p:sp>
        </mc:Choice>
        <mc:Fallback xmlns="">
          <p:sp>
            <p:nvSpPr>
              <p:cNvPr id="3" name="内容占位符 2">
                <a:extLst>
                  <a:ext uri="{FF2B5EF4-FFF2-40B4-BE49-F238E27FC236}">
                    <a16:creationId xmlns:a16="http://schemas.microsoft.com/office/drawing/2014/main" id="{41B0215A-AC30-4EB9-AC44-9A81EF8B03B6}"/>
                  </a:ext>
                </a:extLst>
              </p:cNvPr>
              <p:cNvSpPr>
                <a:spLocks noGrp="1" noRot="1" noChangeAspect="1" noMove="1" noResize="1" noEditPoints="1" noAdjustHandles="1" noChangeArrowheads="1" noChangeShapeType="1" noTextEdit="1"/>
              </p:cNvSpPr>
              <p:nvPr>
                <p:ph idx="1"/>
              </p:nvPr>
            </p:nvSpPr>
            <p:spPr>
              <a:blipFill>
                <a:blip r:embed="rId2"/>
                <a:stretch>
                  <a:fillRect l="-1391" t="-3221"/>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AD1CD5D5-D9B9-431F-B0C4-8B0C3656D7CD}"/>
              </a:ext>
            </a:extLst>
          </p:cNvPr>
          <p:cNvPicPr>
            <a:picLocks noChangeAspect="1"/>
          </p:cNvPicPr>
          <p:nvPr/>
        </p:nvPicPr>
        <p:blipFill>
          <a:blip r:embed="rId3"/>
          <a:stretch>
            <a:fillRect/>
          </a:stretch>
        </p:blipFill>
        <p:spPr>
          <a:xfrm>
            <a:off x="5547521" y="3518715"/>
            <a:ext cx="3367879" cy="3144731"/>
          </a:xfrm>
          <a:prstGeom prst="rect">
            <a:avLst/>
          </a:prstGeom>
        </p:spPr>
      </p:pic>
    </p:spTree>
    <p:extLst>
      <p:ext uri="{BB962C8B-B14F-4D97-AF65-F5344CB8AC3E}">
        <p14:creationId xmlns:p14="http://schemas.microsoft.com/office/powerpoint/2010/main" val="1073891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75E18-2F67-488A-8735-D27D963C8702}"/>
              </a:ext>
            </a:extLst>
          </p:cNvPr>
          <p:cNvSpPr>
            <a:spLocks noGrp="1"/>
          </p:cNvSpPr>
          <p:nvPr>
            <p:ph type="title"/>
          </p:nvPr>
        </p:nvSpPr>
        <p:spPr/>
        <p:txBody>
          <a:bodyPr/>
          <a:lstStyle/>
          <a:p>
            <a:r>
              <a:rPr lang="zh-CN" altLang="en-US" dirty="0"/>
              <a:t>短期边际与平均可变成本</a:t>
            </a:r>
            <a:endParaRPr lang="en-US" dirty="0"/>
          </a:p>
        </p:txBody>
      </p:sp>
      <p:sp>
        <p:nvSpPr>
          <p:cNvPr id="3" name="内容占位符 2">
            <a:extLst>
              <a:ext uri="{FF2B5EF4-FFF2-40B4-BE49-F238E27FC236}">
                <a16:creationId xmlns:a16="http://schemas.microsoft.com/office/drawing/2014/main" id="{F754934E-8CF4-422A-AA15-2CAD54C54BD8}"/>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8F3CE544-4243-4497-8511-3B83A73FC24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613"/>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2CC96BA7-4368-4628-8E76-377BB0756120}"/>
              </a:ext>
            </a:extLst>
          </p:cNvPr>
          <p:cNvSpPr>
            <a:spLocks noChangeArrowheads="1"/>
          </p:cNvSpPr>
          <p:nvPr/>
        </p:nvSpPr>
        <p:spPr bwMode="auto">
          <a:xfrm>
            <a:off x="193675" y="419100"/>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6" name="Rectangle 4">
            <a:extLst>
              <a:ext uri="{FF2B5EF4-FFF2-40B4-BE49-F238E27FC236}">
                <a16:creationId xmlns:a16="http://schemas.microsoft.com/office/drawing/2014/main" id="{D7A1520D-A268-4646-BBEC-A5D3FE031678}"/>
              </a:ext>
            </a:extLst>
          </p:cNvPr>
          <p:cNvSpPr>
            <a:spLocks noChangeArrowheads="1"/>
          </p:cNvSpPr>
          <p:nvPr/>
        </p:nvSpPr>
        <p:spPr bwMode="auto">
          <a:xfrm>
            <a:off x="8099425" y="6134100"/>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7" name="Rectangle 5">
            <a:extLst>
              <a:ext uri="{FF2B5EF4-FFF2-40B4-BE49-F238E27FC236}">
                <a16:creationId xmlns:a16="http://schemas.microsoft.com/office/drawing/2014/main" id="{099ECF2B-A8AC-46BF-A6B5-4A7D335ED6C2}"/>
              </a:ext>
            </a:extLst>
          </p:cNvPr>
          <p:cNvSpPr>
            <a:spLocks noChangeArrowheads="1"/>
          </p:cNvSpPr>
          <p:nvPr/>
        </p:nvSpPr>
        <p:spPr bwMode="auto">
          <a:xfrm>
            <a:off x="7551738" y="4371975"/>
            <a:ext cx="9174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AVC</a:t>
            </a:r>
          </a:p>
        </p:txBody>
      </p:sp>
      <p:sp>
        <p:nvSpPr>
          <p:cNvPr id="8" name="Rectangle 6">
            <a:extLst>
              <a:ext uri="{FF2B5EF4-FFF2-40B4-BE49-F238E27FC236}">
                <a16:creationId xmlns:a16="http://schemas.microsoft.com/office/drawing/2014/main" id="{CE9BA793-C20F-4378-8061-FAD07709C45B}"/>
              </a:ext>
            </a:extLst>
          </p:cNvPr>
          <p:cNvSpPr>
            <a:spLocks noChangeArrowheads="1"/>
          </p:cNvSpPr>
          <p:nvPr/>
        </p:nvSpPr>
        <p:spPr bwMode="auto">
          <a:xfrm>
            <a:off x="7718425" y="2728913"/>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MC</a:t>
            </a:r>
          </a:p>
        </p:txBody>
      </p:sp>
      <p:sp>
        <p:nvSpPr>
          <p:cNvPr id="9" name="Oval 8">
            <a:extLst>
              <a:ext uri="{FF2B5EF4-FFF2-40B4-BE49-F238E27FC236}">
                <a16:creationId xmlns:a16="http://schemas.microsoft.com/office/drawing/2014/main" id="{CB952E6F-124F-49DE-9E75-B11839607A50}"/>
              </a:ext>
            </a:extLst>
          </p:cNvPr>
          <p:cNvSpPr>
            <a:spLocks noChangeArrowheads="1"/>
          </p:cNvSpPr>
          <p:nvPr/>
        </p:nvSpPr>
        <p:spPr bwMode="auto">
          <a:xfrm>
            <a:off x="3319463" y="4549775"/>
            <a:ext cx="187325" cy="1873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0" name="Rectangle 9">
            <a:extLst>
              <a:ext uri="{FF2B5EF4-FFF2-40B4-BE49-F238E27FC236}">
                <a16:creationId xmlns:a16="http://schemas.microsoft.com/office/drawing/2014/main" id="{96EAF7BB-714B-4D24-A7AF-AF4CE994CAEC}"/>
              </a:ext>
            </a:extLst>
          </p:cNvPr>
          <p:cNvSpPr>
            <a:spLocks noChangeArrowheads="1"/>
          </p:cNvSpPr>
          <p:nvPr/>
        </p:nvSpPr>
        <p:spPr bwMode="auto">
          <a:xfrm>
            <a:off x="1217613" y="1898650"/>
            <a:ext cx="6347059"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MC </a:t>
            </a:r>
            <a:r>
              <a:rPr lang="zh-CN" altLang="en-US" dirty="0">
                <a:solidFill>
                  <a:schemeClr val="tx1"/>
                </a:solidFill>
                <a:ea typeface="宋体" panose="02010600030101010101" pitchFamily="2" charset="-122"/>
              </a:rPr>
              <a:t>与 </a:t>
            </a:r>
            <a:r>
              <a:rPr lang="en-US" altLang="zh-CN" dirty="0">
                <a:solidFill>
                  <a:schemeClr val="tx1"/>
                </a:solidFill>
                <a:ea typeface="宋体" panose="02010600030101010101" pitchFamily="2" charset="-122"/>
              </a:rPr>
              <a:t>AVC</a:t>
            </a:r>
            <a:r>
              <a:rPr lang="zh-CN" altLang="en-US" dirty="0">
                <a:solidFill>
                  <a:schemeClr val="tx1"/>
                </a:solidFill>
                <a:ea typeface="宋体" panose="02010600030101010101" pitchFamily="2" charset="-122"/>
              </a:rPr>
              <a:t> 相交于</a:t>
            </a:r>
            <a:r>
              <a:rPr lang="en-US" altLang="zh-CN" dirty="0">
                <a:solidFill>
                  <a:schemeClr val="tx1"/>
                </a:solidFill>
                <a:ea typeface="宋体" panose="02010600030101010101" pitchFamily="2" charset="-122"/>
              </a:rPr>
              <a:t>AVC</a:t>
            </a:r>
            <a:r>
              <a:rPr lang="zh-CN" altLang="en-US" dirty="0">
                <a:solidFill>
                  <a:schemeClr val="tx1"/>
                </a:solidFill>
                <a:ea typeface="宋体" panose="02010600030101010101" pitchFamily="2" charset="-122"/>
              </a:rPr>
              <a:t>的最低点</a:t>
            </a:r>
            <a:endParaRPr lang="en-US" altLang="zh-CN" dirty="0">
              <a:solidFill>
                <a:schemeClr val="tx1"/>
              </a:solidFill>
              <a:ea typeface="宋体" panose="02010600030101010101" pitchFamily="2" charset="-122"/>
            </a:endParaRPr>
          </a:p>
        </p:txBody>
      </p:sp>
      <p:cxnSp>
        <p:nvCxnSpPr>
          <p:cNvPr id="11" name="直接箭头连接符 10">
            <a:extLst>
              <a:ext uri="{FF2B5EF4-FFF2-40B4-BE49-F238E27FC236}">
                <a16:creationId xmlns:a16="http://schemas.microsoft.com/office/drawing/2014/main" id="{635E6E9B-05B7-442F-87BE-57CAAF6F2D36}"/>
              </a:ext>
            </a:extLst>
          </p:cNvPr>
          <p:cNvCxnSpPr/>
          <p:nvPr/>
        </p:nvCxnSpPr>
        <p:spPr>
          <a:xfrm>
            <a:off x="932688" y="5907024"/>
            <a:ext cx="7662672" cy="18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55AB660-539C-49C4-AB1C-648F2A9BC3CB}"/>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01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4207C-79B5-4387-B447-0C87D574CE47}"/>
              </a:ext>
            </a:extLst>
          </p:cNvPr>
          <p:cNvSpPr>
            <a:spLocks noGrp="1"/>
          </p:cNvSpPr>
          <p:nvPr>
            <p:ph type="title"/>
          </p:nvPr>
        </p:nvSpPr>
        <p:spPr/>
        <p:txBody>
          <a:bodyPr/>
          <a:lstStyle/>
          <a:p>
            <a:r>
              <a:rPr lang="zh-CN" altLang="en-US" dirty="0"/>
              <a:t>短期边际与平均成本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9D143E-0F14-4AED-9B65-73AAB4ADC784}"/>
                  </a:ext>
                </a:extLst>
              </p:cNvPr>
              <p:cNvSpPr>
                <a:spLocks noGrp="1"/>
              </p:cNvSpPr>
              <p:nvPr>
                <p:ph idx="1"/>
              </p:nvPr>
            </p:nvSpPr>
            <p:spPr/>
            <p:txBody>
              <a:bodyPr>
                <a:normAutofit/>
              </a:bodyPr>
              <a:lstStyle/>
              <a:p>
                <a:r>
                  <a:rPr lang="zh-CN" altLang="en-US" sz="3200" dirty="0">
                    <a:latin typeface="+mn-ea"/>
                  </a:rPr>
                  <a:t>边际成本与平均成本有何联系</a:t>
                </a:r>
                <a:r>
                  <a:rPr lang="en-US" altLang="zh-CN" sz="3200" dirty="0">
                    <a:latin typeface="+mn-ea"/>
                  </a:rPr>
                  <a:t>?</a:t>
                </a:r>
              </a:p>
              <a:p>
                <a:endParaRPr lang="en-US" altLang="zh-CN" sz="3200" dirty="0">
                  <a:latin typeface="+mn-ea"/>
                </a:endParaRPr>
              </a:p>
              <a:p>
                <a14:m>
                  <m:oMath xmlns:m="http://schemas.openxmlformats.org/officeDocument/2006/math">
                    <m:r>
                      <a:rPr lang="en-US" altLang="zh-CN" sz="3200" b="1">
                        <a:latin typeface="Cambria Math" panose="02040503050406030204" pitchFamily="18" charset="0"/>
                      </a:rPr>
                      <m:t>𝐌𝐂</m:t>
                    </m:r>
                    <m:r>
                      <a:rPr lang="en-US" altLang="zh-CN" sz="3200" b="1">
                        <a:latin typeface="Cambria Math" panose="02040503050406030204" pitchFamily="18" charset="0"/>
                      </a:rPr>
                      <m:t>&lt;</m:t>
                    </m:r>
                    <m:r>
                      <a:rPr lang="en-US" altLang="zh-CN" sz="3200" b="1">
                        <a:latin typeface="Cambria Math" panose="02040503050406030204" pitchFamily="18" charset="0"/>
                      </a:rPr>
                      <m:t>𝐀𝐂</m:t>
                    </m:r>
                    <m:r>
                      <a:rPr lang="en-US" altLang="zh-CN" sz="3200" b="1">
                        <a:latin typeface="Cambria Math" panose="02040503050406030204" pitchFamily="18" charset="0"/>
                      </a:rPr>
                      <m:t>,  </m:t>
                    </m:r>
                    <m:r>
                      <a:rPr lang="en-US" altLang="zh-CN" sz="3200" b="1">
                        <a:latin typeface="Cambria Math" panose="02040503050406030204" pitchFamily="18" charset="0"/>
                      </a:rPr>
                      <m:t>𝐀𝐂</m:t>
                    </m:r>
                    <m:r>
                      <a:rPr lang="en-US" altLang="zh-CN" sz="3200" b="1">
                        <a:latin typeface="Cambria Math" panose="02040503050406030204" pitchFamily="18" charset="0"/>
                      </a:rPr>
                      <m:t> </m:t>
                    </m:r>
                    <m:r>
                      <a:rPr lang="zh-CN" altLang="en-US" sz="3200">
                        <a:latin typeface="Cambria Math" panose="02040503050406030204" pitchFamily="18" charset="0"/>
                      </a:rPr>
                      <m:t>下降</m:t>
                    </m:r>
                  </m:oMath>
                </a14:m>
                <a:endParaRPr lang="en-US" altLang="zh-CN" sz="3200" dirty="0">
                  <a:latin typeface="+mn-ea"/>
                </a:endParaRPr>
              </a:p>
              <a:p>
                <a14:m>
                  <m:oMath xmlns:m="http://schemas.openxmlformats.org/officeDocument/2006/math">
                    <m:r>
                      <a:rPr lang="en-US" altLang="zh-CN" sz="3200" b="1">
                        <a:latin typeface="Cambria Math" panose="02040503050406030204" pitchFamily="18" charset="0"/>
                      </a:rPr>
                      <m:t>𝐌𝐂</m:t>
                    </m:r>
                    <m:r>
                      <a:rPr lang="en-US" altLang="zh-CN" sz="3200" b="1">
                        <a:latin typeface="Cambria Math" panose="02040503050406030204" pitchFamily="18" charset="0"/>
                      </a:rPr>
                      <m:t>=</m:t>
                    </m:r>
                    <m:r>
                      <a:rPr lang="en-US" altLang="zh-CN" sz="3200" b="1">
                        <a:latin typeface="Cambria Math" panose="02040503050406030204" pitchFamily="18" charset="0"/>
                      </a:rPr>
                      <m:t>𝐀𝐂</m:t>
                    </m:r>
                    <m:r>
                      <a:rPr lang="en-US" altLang="zh-CN" sz="3200" b="1">
                        <a:latin typeface="Cambria Math" panose="02040503050406030204" pitchFamily="18" charset="0"/>
                      </a:rPr>
                      <m:t>,  </m:t>
                    </m:r>
                    <m:r>
                      <a:rPr lang="en-US" altLang="zh-CN" sz="3200" b="1">
                        <a:latin typeface="Cambria Math" panose="02040503050406030204" pitchFamily="18" charset="0"/>
                      </a:rPr>
                      <m:t>𝐀𝐂</m:t>
                    </m:r>
                    <m:r>
                      <a:rPr lang="en-US" altLang="zh-CN" sz="3200" b="1">
                        <a:latin typeface="Cambria Math" panose="02040503050406030204" pitchFamily="18" charset="0"/>
                      </a:rPr>
                      <m:t> </m:t>
                    </m:r>
                  </m:oMath>
                </a14:m>
                <a:r>
                  <a:rPr lang="zh-CN" altLang="en-US" sz="3200" dirty="0">
                    <a:latin typeface="+mn-ea"/>
                  </a:rPr>
                  <a:t>最小</a:t>
                </a:r>
                <a:endParaRPr lang="en-US" altLang="zh-CN" sz="3200" dirty="0">
                  <a:latin typeface="+mn-ea"/>
                </a:endParaRPr>
              </a:p>
              <a:p>
                <a14:m>
                  <m:oMath xmlns:m="http://schemas.openxmlformats.org/officeDocument/2006/math">
                    <m:r>
                      <a:rPr lang="en-US" altLang="zh-CN" sz="3200" b="1">
                        <a:latin typeface="Cambria Math" panose="02040503050406030204" pitchFamily="18" charset="0"/>
                      </a:rPr>
                      <m:t>𝐌𝐂</m:t>
                    </m:r>
                    <m:r>
                      <a:rPr lang="en-US" altLang="zh-CN" sz="3200" b="1">
                        <a:latin typeface="Cambria Math" panose="02040503050406030204" pitchFamily="18" charset="0"/>
                      </a:rPr>
                      <m:t>&gt;</m:t>
                    </m:r>
                    <m:r>
                      <a:rPr lang="en-US" altLang="zh-CN" sz="3200" b="1">
                        <a:latin typeface="Cambria Math" panose="02040503050406030204" pitchFamily="18" charset="0"/>
                      </a:rPr>
                      <m:t>𝐀𝐂</m:t>
                    </m:r>
                    <m:r>
                      <a:rPr lang="en-US" altLang="zh-CN" sz="3200" b="1">
                        <a:latin typeface="Cambria Math" panose="02040503050406030204" pitchFamily="18" charset="0"/>
                      </a:rPr>
                      <m:t>,  </m:t>
                    </m:r>
                    <m:r>
                      <a:rPr lang="en-US" altLang="zh-CN" sz="3200" b="1">
                        <a:latin typeface="Cambria Math" panose="02040503050406030204" pitchFamily="18" charset="0"/>
                      </a:rPr>
                      <m:t>𝐀𝐂</m:t>
                    </m:r>
                    <m:r>
                      <a:rPr lang="en-US" altLang="zh-CN" sz="3200" b="1">
                        <a:latin typeface="Cambria Math" panose="02040503050406030204" pitchFamily="18" charset="0"/>
                      </a:rPr>
                      <m:t> </m:t>
                    </m:r>
                    <m:r>
                      <a:rPr lang="zh-CN" altLang="en-US" sz="3200">
                        <a:latin typeface="Cambria Math" panose="02040503050406030204" pitchFamily="18" charset="0"/>
                      </a:rPr>
                      <m:t>上升</m:t>
                    </m:r>
                  </m:oMath>
                </a14:m>
                <a:endParaRPr lang="en-US" altLang="zh-CN" sz="3200" dirty="0">
                  <a:latin typeface="+mn-ea"/>
                </a:endParaRPr>
              </a:p>
              <a:p>
                <a:endParaRPr lang="en-US" altLang="zh-CN" sz="3200" dirty="0">
                  <a:latin typeface="+mn-ea"/>
                </a:endParaRPr>
              </a:p>
              <a:p>
                <a14:m>
                  <m:oMath xmlns:m="http://schemas.openxmlformats.org/officeDocument/2006/math">
                    <m:f>
                      <m:fPr>
                        <m:ctrlPr>
                          <a:rPr lang="en-US" altLang="zh-CN" sz="3200" b="1" i="1">
                            <a:latin typeface="Cambria Math" panose="02040503050406030204" pitchFamily="18" charset="0"/>
                          </a:rPr>
                        </m:ctrlPr>
                      </m:fPr>
                      <m:num>
                        <m:r>
                          <a:rPr lang="en-US" altLang="zh-CN" sz="3200" b="1">
                            <a:latin typeface="Cambria Math" panose="02040503050406030204" pitchFamily="18" charset="0"/>
                          </a:rPr>
                          <m:t>𝐝𝐀</m:t>
                        </m:r>
                        <m:r>
                          <m:rPr>
                            <m:sty m:val="p"/>
                          </m:rPr>
                          <a:rPr lang="en-US" altLang="zh-CN" sz="3200">
                            <a:latin typeface="Cambria Math" panose="02040503050406030204" pitchFamily="18" charset="0"/>
                          </a:rPr>
                          <m:t>C</m:t>
                        </m:r>
                      </m:num>
                      <m:den>
                        <m:r>
                          <a:rPr lang="en-US" altLang="zh-CN" sz="3200" b="1">
                            <a:latin typeface="Cambria Math" panose="02040503050406030204" pitchFamily="18" charset="0"/>
                          </a:rPr>
                          <m:t>𝐝𝐐</m:t>
                        </m:r>
                      </m:den>
                    </m:f>
                    <m:r>
                      <a:rPr lang="en-US" altLang="zh-CN" sz="3200" b="1">
                        <a:latin typeface="Cambria Math" panose="02040503050406030204" pitchFamily="18" charset="0"/>
                      </a:rPr>
                      <m:t>=</m:t>
                    </m:r>
                    <m:f>
                      <m:fPr>
                        <m:ctrlPr>
                          <a:rPr lang="en-US" altLang="zh-CN" sz="3200" b="1" i="1">
                            <a:latin typeface="Cambria Math" panose="02040503050406030204" pitchFamily="18" charset="0"/>
                          </a:rPr>
                        </m:ctrlPr>
                      </m:fPr>
                      <m:num>
                        <m:r>
                          <a:rPr lang="en-US" altLang="zh-CN" sz="3200" b="1">
                            <a:latin typeface="Cambria Math" panose="02040503050406030204" pitchFamily="18" charset="0"/>
                          </a:rPr>
                          <m:t>𝟏</m:t>
                        </m:r>
                      </m:num>
                      <m:den>
                        <m:r>
                          <a:rPr lang="en-US" altLang="zh-CN" sz="3200" b="1">
                            <a:latin typeface="Cambria Math" panose="02040503050406030204" pitchFamily="18" charset="0"/>
                          </a:rPr>
                          <m:t>𝐐</m:t>
                        </m:r>
                      </m:den>
                    </m:f>
                    <m:r>
                      <a:rPr lang="en-US" altLang="zh-CN" sz="3200" b="1">
                        <a:latin typeface="Cambria Math" panose="02040503050406030204" pitchFamily="18" charset="0"/>
                      </a:rPr>
                      <m:t> (</m:t>
                    </m:r>
                    <m:r>
                      <a:rPr lang="en-US" altLang="zh-CN" sz="3200" b="1">
                        <a:latin typeface="Cambria Math" panose="02040503050406030204" pitchFamily="18" charset="0"/>
                      </a:rPr>
                      <m:t>𝐌𝐂</m:t>
                    </m:r>
                    <m:r>
                      <a:rPr lang="en-US" altLang="zh-CN" sz="3200" b="1">
                        <a:latin typeface="Cambria Math" panose="02040503050406030204" pitchFamily="18" charset="0"/>
                      </a:rPr>
                      <m:t>−</m:t>
                    </m:r>
                    <m:r>
                      <a:rPr lang="en-US" altLang="zh-CN" sz="3200" b="1">
                        <a:latin typeface="Cambria Math" panose="02040503050406030204" pitchFamily="18" charset="0"/>
                      </a:rPr>
                      <m:t>𝐀𝐂</m:t>
                    </m:r>
                    <m:r>
                      <a:rPr lang="en-US" altLang="zh-CN" sz="3200" b="1">
                        <a:latin typeface="Cambria Math" panose="02040503050406030204" pitchFamily="18" charset="0"/>
                      </a:rPr>
                      <m:t>)</m:t>
                    </m:r>
                  </m:oMath>
                </a14:m>
                <a:endParaRPr lang="en-US" altLang="zh-CN" sz="3200" dirty="0">
                  <a:latin typeface="+mn-ea"/>
                </a:endParaRPr>
              </a:p>
              <a:p>
                <a:endParaRPr lang="en-US" altLang="zh-CN" sz="3200" dirty="0">
                  <a:latin typeface="+mn-ea"/>
                </a:endParaRPr>
              </a:p>
              <a:p>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EC9D143E-0F14-4AED-9B65-73AAB4ADC784}"/>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3568180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3F376-3B9E-4B66-A8A9-6AC96DFBD19C}"/>
              </a:ext>
            </a:extLst>
          </p:cNvPr>
          <p:cNvSpPr>
            <a:spLocks noGrp="1"/>
          </p:cNvSpPr>
          <p:nvPr>
            <p:ph type="title"/>
          </p:nvPr>
        </p:nvSpPr>
        <p:spPr/>
        <p:txBody>
          <a:bodyPr/>
          <a:lstStyle/>
          <a:p>
            <a:r>
              <a:rPr lang="zh-CN" altLang="en-US" dirty="0"/>
              <a:t>短期边际与平均成本</a:t>
            </a:r>
            <a:endParaRPr lang="en-US" dirty="0"/>
          </a:p>
        </p:txBody>
      </p:sp>
      <p:sp>
        <p:nvSpPr>
          <p:cNvPr id="3" name="内容占位符 2">
            <a:extLst>
              <a:ext uri="{FF2B5EF4-FFF2-40B4-BE49-F238E27FC236}">
                <a16:creationId xmlns:a16="http://schemas.microsoft.com/office/drawing/2014/main" id="{CF8C09AD-56E6-4440-9CF3-1812FF54F950}"/>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F2F1EA20-438D-454C-A513-5181BD07395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613"/>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2BEFDC5A-FB3C-4DFD-9D4F-A9B894167115}"/>
              </a:ext>
            </a:extLst>
          </p:cNvPr>
          <p:cNvSpPr>
            <a:spLocks noChangeArrowheads="1"/>
          </p:cNvSpPr>
          <p:nvPr/>
        </p:nvSpPr>
        <p:spPr bwMode="auto">
          <a:xfrm>
            <a:off x="193675" y="419100"/>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6" name="Rectangle 4">
            <a:extLst>
              <a:ext uri="{FF2B5EF4-FFF2-40B4-BE49-F238E27FC236}">
                <a16:creationId xmlns:a16="http://schemas.microsoft.com/office/drawing/2014/main" id="{D84E8DEC-EAEA-4FE6-B86C-1D83A6B777AE}"/>
              </a:ext>
            </a:extLst>
          </p:cNvPr>
          <p:cNvSpPr>
            <a:spLocks noChangeArrowheads="1"/>
          </p:cNvSpPr>
          <p:nvPr/>
        </p:nvSpPr>
        <p:spPr bwMode="auto">
          <a:xfrm>
            <a:off x="8099425" y="6134100"/>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7" name="Rectangle 5">
            <a:extLst>
              <a:ext uri="{FF2B5EF4-FFF2-40B4-BE49-F238E27FC236}">
                <a16:creationId xmlns:a16="http://schemas.microsoft.com/office/drawing/2014/main" id="{B8FD7BA4-C63B-4D21-A9BA-A90DE406F0A8}"/>
              </a:ext>
            </a:extLst>
          </p:cNvPr>
          <p:cNvSpPr>
            <a:spLocks noChangeArrowheads="1"/>
          </p:cNvSpPr>
          <p:nvPr/>
        </p:nvSpPr>
        <p:spPr bwMode="auto">
          <a:xfrm>
            <a:off x="7551738" y="4371975"/>
            <a:ext cx="91749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AVC</a:t>
            </a:r>
          </a:p>
        </p:txBody>
      </p:sp>
      <p:sp>
        <p:nvSpPr>
          <p:cNvPr id="8" name="Rectangle 6">
            <a:extLst>
              <a:ext uri="{FF2B5EF4-FFF2-40B4-BE49-F238E27FC236}">
                <a16:creationId xmlns:a16="http://schemas.microsoft.com/office/drawing/2014/main" id="{56561BB3-C32D-4DBA-860A-74CDC4C67017}"/>
              </a:ext>
            </a:extLst>
          </p:cNvPr>
          <p:cNvSpPr>
            <a:spLocks noChangeArrowheads="1"/>
          </p:cNvSpPr>
          <p:nvPr/>
        </p:nvSpPr>
        <p:spPr bwMode="auto">
          <a:xfrm>
            <a:off x="7718425" y="2728913"/>
            <a:ext cx="745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MC</a:t>
            </a:r>
          </a:p>
        </p:txBody>
      </p:sp>
      <p:sp>
        <p:nvSpPr>
          <p:cNvPr id="9" name="Rectangle 7">
            <a:extLst>
              <a:ext uri="{FF2B5EF4-FFF2-40B4-BE49-F238E27FC236}">
                <a16:creationId xmlns:a16="http://schemas.microsoft.com/office/drawing/2014/main" id="{499527B1-A562-4428-ACCA-E267BB054B3F}"/>
              </a:ext>
            </a:extLst>
          </p:cNvPr>
          <p:cNvSpPr>
            <a:spLocks noChangeArrowheads="1"/>
          </p:cNvSpPr>
          <p:nvPr/>
        </p:nvSpPr>
        <p:spPr bwMode="auto">
          <a:xfrm>
            <a:off x="7551738" y="3514725"/>
            <a:ext cx="7053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AC</a:t>
            </a:r>
          </a:p>
        </p:txBody>
      </p:sp>
      <p:sp>
        <p:nvSpPr>
          <p:cNvPr id="10" name="Oval 8">
            <a:extLst>
              <a:ext uri="{FF2B5EF4-FFF2-40B4-BE49-F238E27FC236}">
                <a16:creationId xmlns:a16="http://schemas.microsoft.com/office/drawing/2014/main" id="{21007191-8376-4A1E-81D5-993666D65AEB}"/>
              </a:ext>
            </a:extLst>
          </p:cNvPr>
          <p:cNvSpPr>
            <a:spLocks noChangeArrowheads="1"/>
          </p:cNvSpPr>
          <p:nvPr/>
        </p:nvSpPr>
        <p:spPr bwMode="auto">
          <a:xfrm>
            <a:off x="3319463" y="4549775"/>
            <a:ext cx="187325" cy="1873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1" name="Oval 9">
            <a:extLst>
              <a:ext uri="{FF2B5EF4-FFF2-40B4-BE49-F238E27FC236}">
                <a16:creationId xmlns:a16="http://schemas.microsoft.com/office/drawing/2014/main" id="{684B33E7-FD1A-4CAD-A13F-5C28A89D5863}"/>
              </a:ext>
            </a:extLst>
          </p:cNvPr>
          <p:cNvSpPr>
            <a:spLocks noChangeArrowheads="1"/>
          </p:cNvSpPr>
          <p:nvPr/>
        </p:nvSpPr>
        <p:spPr bwMode="auto">
          <a:xfrm>
            <a:off x="5176838" y="4025900"/>
            <a:ext cx="187325" cy="187325"/>
          </a:xfrm>
          <a:prstGeom prst="ellipse">
            <a:avLst/>
          </a:prstGeom>
          <a:solidFill>
            <a:srgbClr val="1997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cxnSp>
        <p:nvCxnSpPr>
          <p:cNvPr id="12" name="直接箭头连接符 11">
            <a:extLst>
              <a:ext uri="{FF2B5EF4-FFF2-40B4-BE49-F238E27FC236}">
                <a16:creationId xmlns:a16="http://schemas.microsoft.com/office/drawing/2014/main" id="{A623B605-2157-4CA9-83BA-CA274FAB3FEF}"/>
              </a:ext>
            </a:extLst>
          </p:cNvPr>
          <p:cNvCxnSpPr/>
          <p:nvPr/>
        </p:nvCxnSpPr>
        <p:spPr>
          <a:xfrm>
            <a:off x="932688" y="5907024"/>
            <a:ext cx="7631608" cy="18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1B21E17-A29C-495D-81EE-DEDAC80F644B}"/>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979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4080C-0840-4886-B19F-27169C969798}"/>
              </a:ext>
            </a:extLst>
          </p:cNvPr>
          <p:cNvSpPr>
            <a:spLocks noGrp="1"/>
          </p:cNvSpPr>
          <p:nvPr>
            <p:ph type="title"/>
          </p:nvPr>
        </p:nvSpPr>
        <p:spPr/>
        <p:txBody>
          <a:bodyPr/>
          <a:lstStyle/>
          <a:p>
            <a:r>
              <a:rPr lang="zh-CN" altLang="en-US" dirty="0"/>
              <a:t>短期边际与平均成本</a:t>
            </a:r>
            <a:endParaRPr lang="en-US" dirty="0"/>
          </a:p>
        </p:txBody>
      </p:sp>
      <p:sp>
        <p:nvSpPr>
          <p:cNvPr id="3" name="内容占位符 2">
            <a:extLst>
              <a:ext uri="{FF2B5EF4-FFF2-40B4-BE49-F238E27FC236}">
                <a16:creationId xmlns:a16="http://schemas.microsoft.com/office/drawing/2014/main" id="{EEC2C538-5AF5-4237-9A00-CDB705BAD9C1}"/>
              </a:ext>
            </a:extLst>
          </p:cNvPr>
          <p:cNvSpPr>
            <a:spLocks noGrp="1"/>
          </p:cNvSpPr>
          <p:nvPr>
            <p:ph idx="1"/>
          </p:nvPr>
        </p:nvSpPr>
        <p:spPr/>
        <p:txBody>
          <a:bodyPr>
            <a:normAutofit/>
          </a:bodyPr>
          <a:lstStyle/>
          <a:p>
            <a:r>
              <a:rPr lang="en-US" altLang="zh-CN" sz="3200" dirty="0">
                <a:latin typeface="+mn-ea"/>
              </a:rPr>
              <a:t>MC </a:t>
            </a:r>
            <a:r>
              <a:rPr lang="zh-CN" altLang="en-US" sz="3200" dirty="0">
                <a:latin typeface="+mn-ea"/>
              </a:rPr>
              <a:t>与</a:t>
            </a:r>
            <a:r>
              <a:rPr lang="en-US" altLang="zh-CN" sz="3200" dirty="0">
                <a:latin typeface="+mn-ea"/>
              </a:rPr>
              <a:t>AVC</a:t>
            </a:r>
            <a:r>
              <a:rPr lang="zh-CN" altLang="en-US" sz="3200" dirty="0">
                <a:latin typeface="+mn-ea"/>
              </a:rPr>
              <a:t>相交于</a:t>
            </a:r>
            <a:r>
              <a:rPr lang="en-US" altLang="zh-CN" sz="3200" dirty="0">
                <a:latin typeface="+mn-ea"/>
              </a:rPr>
              <a:t>AVC</a:t>
            </a:r>
            <a:r>
              <a:rPr lang="zh-CN" altLang="en-US" sz="3200" dirty="0">
                <a:latin typeface="+mn-ea"/>
              </a:rPr>
              <a:t>的最低点。</a:t>
            </a:r>
            <a:endParaRPr lang="en-US" altLang="zh-CN" sz="3200" dirty="0">
              <a:latin typeface="+mn-ea"/>
            </a:endParaRPr>
          </a:p>
          <a:p>
            <a:endParaRPr lang="en-US" altLang="zh-CN" sz="3200" dirty="0">
              <a:latin typeface="+mn-ea"/>
            </a:endParaRPr>
          </a:p>
          <a:p>
            <a:r>
              <a:rPr lang="en-US" altLang="zh-CN" sz="3200" dirty="0">
                <a:latin typeface="+mn-ea"/>
              </a:rPr>
              <a:t>MC </a:t>
            </a:r>
            <a:r>
              <a:rPr lang="zh-CN" altLang="en-US" sz="3200" dirty="0">
                <a:latin typeface="+mn-ea"/>
              </a:rPr>
              <a:t>与</a:t>
            </a:r>
            <a:r>
              <a:rPr lang="en-US" altLang="zh-CN" sz="3200" dirty="0">
                <a:latin typeface="+mn-ea"/>
              </a:rPr>
              <a:t>AC</a:t>
            </a:r>
            <a:r>
              <a:rPr lang="zh-CN" altLang="en-US" sz="3200" dirty="0">
                <a:latin typeface="+mn-ea"/>
              </a:rPr>
              <a:t>相交于</a:t>
            </a:r>
            <a:r>
              <a:rPr lang="en-US" altLang="zh-CN" sz="3200" dirty="0">
                <a:latin typeface="+mn-ea"/>
              </a:rPr>
              <a:t>AC</a:t>
            </a:r>
            <a:r>
              <a:rPr lang="zh-CN" altLang="en-US" sz="3200" dirty="0">
                <a:latin typeface="+mn-ea"/>
              </a:rPr>
              <a:t>的最低点。</a:t>
            </a:r>
            <a:endParaRPr lang="en-US" altLang="zh-CN" sz="3200" dirty="0">
              <a:latin typeface="+mn-ea"/>
            </a:endParaRPr>
          </a:p>
          <a:p>
            <a:endParaRPr lang="en-US" altLang="zh-CN" sz="3200" dirty="0">
              <a:latin typeface="+mn-ea"/>
            </a:endParaRPr>
          </a:p>
          <a:p>
            <a:endParaRPr lang="en-US" sz="3200" dirty="0">
              <a:latin typeface="+mn-ea"/>
            </a:endParaRPr>
          </a:p>
        </p:txBody>
      </p:sp>
    </p:spTree>
    <p:extLst>
      <p:ext uri="{BB962C8B-B14F-4D97-AF65-F5344CB8AC3E}">
        <p14:creationId xmlns:p14="http://schemas.microsoft.com/office/powerpoint/2010/main" val="104380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D911C-A6D1-499E-8F58-C807C8979B25}"/>
              </a:ext>
            </a:extLst>
          </p:cNvPr>
          <p:cNvSpPr>
            <a:spLocks noGrp="1"/>
          </p:cNvSpPr>
          <p:nvPr>
            <p:ph type="title"/>
          </p:nvPr>
        </p:nvSpPr>
        <p:spPr/>
        <p:txBody>
          <a:bodyPr/>
          <a:lstStyle/>
          <a:p>
            <a:r>
              <a:rPr lang="zh-CN" altLang="en-US" dirty="0"/>
              <a:t>生产</a:t>
            </a:r>
          </a:p>
        </p:txBody>
      </p:sp>
      <p:sp>
        <p:nvSpPr>
          <p:cNvPr id="3" name="内容占位符 2">
            <a:extLst>
              <a:ext uri="{FF2B5EF4-FFF2-40B4-BE49-F238E27FC236}">
                <a16:creationId xmlns:a16="http://schemas.microsoft.com/office/drawing/2014/main" id="{38A359F6-6F41-4566-9D09-ADC6B9560567}"/>
              </a:ext>
            </a:extLst>
          </p:cNvPr>
          <p:cNvSpPr>
            <a:spLocks noGrp="1"/>
          </p:cNvSpPr>
          <p:nvPr>
            <p:ph idx="1"/>
          </p:nvPr>
        </p:nvSpPr>
        <p:spPr/>
        <p:txBody>
          <a:bodyPr>
            <a:normAutofit lnSpcReduction="10000"/>
          </a:bodyPr>
          <a:lstStyle/>
          <a:p>
            <a:r>
              <a:rPr lang="zh-CN" altLang="zh-CN" dirty="0"/>
              <a:t>生产：各种投入转换为产出的过程。</a:t>
            </a:r>
            <a:endParaRPr lang="en-US" altLang="zh-CN" dirty="0"/>
          </a:p>
          <a:p>
            <a:r>
              <a:rPr lang="zh-CN" altLang="zh-CN" dirty="0"/>
              <a:t>生产要素是生产过程中的各种投入：</a:t>
            </a:r>
            <a:endParaRPr lang="en-US" altLang="zh-CN" dirty="0"/>
          </a:p>
          <a:p>
            <a:r>
              <a:rPr lang="zh-CN" altLang="zh-CN" dirty="0"/>
              <a:t>劳动：劳动者在生产过程中提供的体力和脑力总和。</a:t>
            </a:r>
            <a:endParaRPr lang="en-US" altLang="zh-CN" dirty="0"/>
          </a:p>
          <a:p>
            <a:r>
              <a:rPr lang="zh-CN" altLang="zh-CN" dirty="0"/>
              <a:t>资本：实物资本，厂房、设备、原材料。无形资本，商标专利。</a:t>
            </a:r>
            <a:endParaRPr lang="en-US" altLang="zh-CN" dirty="0"/>
          </a:p>
          <a:p>
            <a:r>
              <a:rPr lang="zh-CN" altLang="zh-CN" dirty="0"/>
              <a:t>土地：土地本身和地上地下的资源。</a:t>
            </a:r>
            <a:endParaRPr lang="en-US" altLang="zh-CN" dirty="0"/>
          </a:p>
          <a:p>
            <a:r>
              <a:rPr lang="zh-CN" altLang="zh-CN" dirty="0"/>
              <a:t>企业家才能：企业家组织建立和经营管理企业的才能。生产、创新、承担风险的能力。特别的劳动，决定企业成败。</a:t>
            </a:r>
            <a:endParaRPr lang="zh-CN" altLang="en-US" dirty="0"/>
          </a:p>
        </p:txBody>
      </p:sp>
    </p:spTree>
    <p:extLst>
      <p:ext uri="{BB962C8B-B14F-4D97-AF65-F5344CB8AC3E}">
        <p14:creationId xmlns:p14="http://schemas.microsoft.com/office/powerpoint/2010/main" val="1201902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E5E1-DBAC-41D1-9DB2-3C1539380BD2}"/>
              </a:ext>
            </a:extLst>
          </p:cNvPr>
          <p:cNvSpPr>
            <a:spLocks noGrp="1"/>
          </p:cNvSpPr>
          <p:nvPr>
            <p:ph type="title"/>
          </p:nvPr>
        </p:nvSpPr>
        <p:spPr/>
        <p:txBody>
          <a:bodyPr/>
          <a:lstStyle/>
          <a:p>
            <a:r>
              <a:rPr lang="zh-CN" altLang="en-US" dirty="0"/>
              <a:t>短期成本变化规律</a:t>
            </a:r>
          </a:p>
        </p:txBody>
      </p:sp>
      <p:sp>
        <p:nvSpPr>
          <p:cNvPr id="3" name="内容占位符 2">
            <a:extLst>
              <a:ext uri="{FF2B5EF4-FFF2-40B4-BE49-F238E27FC236}">
                <a16:creationId xmlns:a16="http://schemas.microsoft.com/office/drawing/2014/main" id="{68F544D5-D692-4272-8DAD-B9C353622357}"/>
              </a:ext>
            </a:extLst>
          </p:cNvPr>
          <p:cNvSpPr>
            <a:spLocks noGrp="1"/>
          </p:cNvSpPr>
          <p:nvPr>
            <p:ph idx="1"/>
          </p:nvPr>
        </p:nvSpPr>
        <p:spPr/>
        <p:txBody>
          <a:bodyPr>
            <a:normAutofit/>
          </a:bodyPr>
          <a:lstStyle/>
          <a:p>
            <a:pPr marL="0" indent="0">
              <a:buNone/>
            </a:pPr>
            <a:r>
              <a:rPr lang="en-US" altLang="zh-CN" dirty="0"/>
              <a:t>1.</a:t>
            </a:r>
            <a:r>
              <a:rPr lang="zh-CN" altLang="en-US" dirty="0"/>
              <a:t>总成本随着产出而增加，它的增长率先递减再递增。 它始终大于零，即便是在产出为零处。</a:t>
            </a:r>
          </a:p>
          <a:p>
            <a:pPr marL="0" indent="0">
              <a:buNone/>
            </a:pPr>
            <a:r>
              <a:rPr lang="en-US" altLang="zh-CN" dirty="0"/>
              <a:t>2.</a:t>
            </a:r>
            <a:r>
              <a:rPr lang="zh-CN" altLang="en-US" dirty="0"/>
              <a:t>随着产出增加</a:t>
            </a:r>
            <a:r>
              <a:rPr lang="en-US" altLang="zh-CN" dirty="0"/>
              <a:t>, </a:t>
            </a:r>
            <a:r>
              <a:rPr lang="zh-CN" altLang="en-US" dirty="0"/>
              <a:t>单位成本</a:t>
            </a:r>
            <a:r>
              <a:rPr lang="en-US" altLang="zh-CN" dirty="0"/>
              <a:t>, </a:t>
            </a:r>
            <a:r>
              <a:rPr lang="zh-CN" altLang="en-US" dirty="0"/>
              <a:t>单位可变成本和边际成本都是先递减再递增。</a:t>
            </a:r>
          </a:p>
          <a:p>
            <a:pPr marL="0" indent="0">
              <a:buNone/>
            </a:pPr>
            <a:r>
              <a:rPr lang="en-US" altLang="zh-CN" dirty="0"/>
              <a:t>3.</a:t>
            </a:r>
            <a:r>
              <a:rPr lang="zh-CN" altLang="en-US" dirty="0"/>
              <a:t>平均成本和边际成本的关系</a:t>
            </a:r>
            <a:r>
              <a:rPr lang="en-US" altLang="zh-CN" dirty="0"/>
              <a:t>: </a:t>
            </a:r>
            <a:r>
              <a:rPr lang="zh-CN" altLang="en-US" dirty="0"/>
              <a:t>当边际成本小于平均成本平均成本下降</a:t>
            </a:r>
            <a:r>
              <a:rPr lang="en-US" altLang="zh-CN" dirty="0"/>
              <a:t>; </a:t>
            </a:r>
            <a:r>
              <a:rPr lang="zh-CN" altLang="en-US" dirty="0"/>
              <a:t>当边际成本大于平均成本</a:t>
            </a:r>
            <a:r>
              <a:rPr lang="en-US" altLang="zh-CN" dirty="0"/>
              <a:t>,</a:t>
            </a:r>
            <a:r>
              <a:rPr lang="zh-CN" altLang="en-US" dirty="0"/>
              <a:t>平均成本上升当边际成本等于平均成本</a:t>
            </a:r>
            <a:r>
              <a:rPr lang="en-US" altLang="zh-CN" dirty="0"/>
              <a:t>,</a:t>
            </a:r>
            <a:r>
              <a:rPr lang="zh-CN" altLang="en-US" dirty="0"/>
              <a:t>平均成本达到最小值点。</a:t>
            </a:r>
          </a:p>
        </p:txBody>
      </p:sp>
    </p:spTree>
    <p:extLst>
      <p:ext uri="{BB962C8B-B14F-4D97-AF65-F5344CB8AC3E}">
        <p14:creationId xmlns:p14="http://schemas.microsoft.com/office/powerpoint/2010/main" val="3924265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5F807-0E93-490D-8315-9B4730B7EE53}"/>
              </a:ext>
            </a:extLst>
          </p:cNvPr>
          <p:cNvSpPr>
            <a:spLocks noGrp="1"/>
          </p:cNvSpPr>
          <p:nvPr>
            <p:ph type="title"/>
          </p:nvPr>
        </p:nvSpPr>
        <p:spPr/>
        <p:txBody>
          <a:bodyPr/>
          <a:lstStyle/>
          <a:p>
            <a:r>
              <a:rPr lang="zh-CN" altLang="en-US" dirty="0"/>
              <a:t>短期成本变化规律</a:t>
            </a:r>
          </a:p>
        </p:txBody>
      </p:sp>
      <p:sp>
        <p:nvSpPr>
          <p:cNvPr id="3" name="内容占位符 2">
            <a:extLst>
              <a:ext uri="{FF2B5EF4-FFF2-40B4-BE49-F238E27FC236}">
                <a16:creationId xmlns:a16="http://schemas.microsoft.com/office/drawing/2014/main" id="{90C1CC91-D75B-44C3-B3BA-0127BFFE8B5A}"/>
              </a:ext>
            </a:extLst>
          </p:cNvPr>
          <p:cNvSpPr>
            <a:spLocks noGrp="1"/>
          </p:cNvSpPr>
          <p:nvPr>
            <p:ph idx="1"/>
          </p:nvPr>
        </p:nvSpPr>
        <p:spPr/>
        <p:txBody>
          <a:bodyPr>
            <a:normAutofit/>
          </a:bodyPr>
          <a:lstStyle/>
          <a:p>
            <a:pPr marL="0" indent="0">
              <a:buNone/>
            </a:pPr>
            <a:r>
              <a:rPr lang="en-US" altLang="zh-CN" dirty="0"/>
              <a:t>4.</a:t>
            </a:r>
            <a:r>
              <a:rPr lang="zh-CN" altLang="en-US" dirty="0"/>
              <a:t>平均可变成本和边际成本的关系</a:t>
            </a:r>
            <a:r>
              <a:rPr lang="en-US" altLang="zh-CN" dirty="0"/>
              <a:t>: </a:t>
            </a:r>
            <a:r>
              <a:rPr lang="zh-CN" altLang="en-US" dirty="0"/>
              <a:t>类似于平均成本和边际成本。</a:t>
            </a:r>
          </a:p>
          <a:p>
            <a:pPr marL="0" indent="0">
              <a:buNone/>
            </a:pPr>
            <a:r>
              <a:rPr lang="en-US" altLang="zh-CN" dirty="0"/>
              <a:t>5.</a:t>
            </a:r>
            <a:r>
              <a:rPr lang="zh-CN" altLang="en-US" dirty="0"/>
              <a:t>平均可变成本和平均成本的关系</a:t>
            </a:r>
            <a:r>
              <a:rPr lang="en-US" altLang="zh-CN" dirty="0"/>
              <a:t>: </a:t>
            </a:r>
            <a:r>
              <a:rPr lang="zh-CN" altLang="en-US" dirty="0"/>
              <a:t>两条曲线之间的距离会越来越小。</a:t>
            </a:r>
          </a:p>
          <a:p>
            <a:pPr marL="0" indent="0">
              <a:buNone/>
            </a:pPr>
            <a:r>
              <a:rPr lang="en-US" altLang="zh-CN" dirty="0"/>
              <a:t>6. </a:t>
            </a:r>
            <a:r>
              <a:rPr lang="zh-CN" altLang="en-US" dirty="0"/>
              <a:t>边际成本和总成本之间的关系</a:t>
            </a:r>
            <a:r>
              <a:rPr lang="en-US" altLang="zh-CN" dirty="0"/>
              <a:t>: </a:t>
            </a:r>
            <a:r>
              <a:rPr lang="zh-CN" altLang="en-US" dirty="0"/>
              <a:t>下降的边际成本对应凹的总成本曲线</a:t>
            </a:r>
            <a:r>
              <a:rPr lang="en-US" altLang="zh-CN" dirty="0"/>
              <a:t>, </a:t>
            </a:r>
            <a:r>
              <a:rPr lang="zh-CN" altLang="en-US" dirty="0"/>
              <a:t>表示总成本的增加速率越来越小</a:t>
            </a:r>
            <a:r>
              <a:rPr lang="en-US" altLang="zh-CN" dirty="0"/>
              <a:t>; </a:t>
            </a:r>
            <a:r>
              <a:rPr lang="zh-CN" altLang="en-US" dirty="0"/>
              <a:t>增加的边际成本对应凸的总成本曲线</a:t>
            </a:r>
            <a:r>
              <a:rPr lang="en-US" altLang="zh-CN" dirty="0"/>
              <a:t>, </a:t>
            </a:r>
            <a:r>
              <a:rPr lang="zh-CN" altLang="en-US" dirty="0"/>
              <a:t>表示总成本的增加速率越来越大。</a:t>
            </a:r>
          </a:p>
        </p:txBody>
      </p:sp>
    </p:spTree>
    <p:extLst>
      <p:ext uri="{BB962C8B-B14F-4D97-AF65-F5344CB8AC3E}">
        <p14:creationId xmlns:p14="http://schemas.microsoft.com/office/powerpoint/2010/main" val="21092427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C092-24FD-4B36-9011-3A04B07D87B9}"/>
              </a:ext>
            </a:extLst>
          </p:cNvPr>
          <p:cNvSpPr>
            <a:spLocks noGrp="1"/>
          </p:cNvSpPr>
          <p:nvPr>
            <p:ph type="title"/>
          </p:nvPr>
        </p:nvSpPr>
        <p:spPr/>
        <p:txBody>
          <a:bodyPr/>
          <a:lstStyle/>
          <a:p>
            <a:r>
              <a:rPr lang="zh-CN" altLang="en-US" dirty="0"/>
              <a:t>例子</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FB8D58-E00E-4D5E-8C3F-445041847682}"/>
                  </a:ext>
                </a:extLst>
              </p:cNvPr>
              <p:cNvSpPr>
                <a:spLocks noGrp="1"/>
              </p:cNvSpPr>
              <p:nvPr>
                <p:ph idx="1"/>
              </p:nvPr>
            </p:nvSpPr>
            <p:spPr/>
            <p:txBody>
              <a:bodyPr>
                <a:noAutofit/>
              </a:bodyPr>
              <a:lstStyle/>
              <a:p>
                <a14:m>
                  <m:oMath xmlns:m="http://schemas.openxmlformats.org/officeDocument/2006/math">
                    <m:r>
                      <a:rPr lang="en-US" altLang="zh-CN" sz="3200" b="1">
                        <a:latin typeface="Cambria Math" panose="02040503050406030204" pitchFamily="18" charset="0"/>
                      </a:rPr>
                      <m:t>𝐐</m:t>
                    </m:r>
                    <m:r>
                      <a:rPr lang="en-US" altLang="zh-CN" sz="3200" b="1">
                        <a:latin typeface="Cambria Math" panose="02040503050406030204" pitchFamily="18" charset="0"/>
                      </a:rPr>
                      <m:t>=</m:t>
                    </m:r>
                    <m:r>
                      <a:rPr lang="en-US" altLang="zh-CN" sz="3200" b="1">
                        <a:latin typeface="Cambria Math" panose="02040503050406030204" pitchFamily="18" charset="0"/>
                      </a:rPr>
                      <m:t>𝐟</m:t>
                    </m:r>
                    <m:d>
                      <m:dPr>
                        <m:ctrlPr>
                          <a:rPr lang="en-US" altLang="zh-CN" sz="3200" b="1" i="1">
                            <a:latin typeface="Cambria Math" panose="02040503050406030204" pitchFamily="18" charset="0"/>
                          </a:rPr>
                        </m:ctrlPr>
                      </m:dPr>
                      <m:e>
                        <m:r>
                          <a:rPr lang="en-US" altLang="zh-CN" sz="3200" b="1">
                            <a:latin typeface="Cambria Math" panose="02040503050406030204" pitchFamily="18" charset="0"/>
                          </a:rPr>
                          <m:t>𝐊</m:t>
                        </m:r>
                        <m:r>
                          <a:rPr lang="en-US" altLang="zh-CN" sz="3200" b="1">
                            <a:latin typeface="Cambria Math" panose="02040503050406030204" pitchFamily="18" charset="0"/>
                          </a:rPr>
                          <m:t>,</m:t>
                        </m:r>
                        <m:r>
                          <a:rPr lang="en-US" altLang="zh-CN" sz="3200" b="1">
                            <a:latin typeface="Cambria Math" panose="02040503050406030204" pitchFamily="18" charset="0"/>
                          </a:rPr>
                          <m:t>𝐋</m:t>
                        </m:r>
                      </m:e>
                    </m:d>
                    <m:r>
                      <a:rPr lang="en-US" altLang="zh-CN" sz="3200" b="1">
                        <a:latin typeface="Cambria Math" panose="02040503050406030204" pitchFamily="18" charset="0"/>
                      </a:rPr>
                      <m:t>=</m:t>
                    </m:r>
                    <m:rad>
                      <m:radPr>
                        <m:degHide m:val="on"/>
                        <m:ctrlPr>
                          <a:rPr lang="en-US" altLang="zh-CN" sz="3200" b="1" i="1">
                            <a:latin typeface="Cambria Math" panose="02040503050406030204" pitchFamily="18" charset="0"/>
                          </a:rPr>
                        </m:ctrlPr>
                      </m:radPr>
                      <m:deg/>
                      <m:e>
                        <m:r>
                          <a:rPr lang="en-US" altLang="zh-CN" sz="3200" b="1">
                            <a:latin typeface="Cambria Math" panose="02040503050406030204" pitchFamily="18" charset="0"/>
                          </a:rPr>
                          <m:t>𝐊𝐋</m:t>
                        </m:r>
                      </m:e>
                    </m:rad>
                    <m:r>
                      <a:rPr lang="en-US" altLang="zh-CN" sz="3200" b="1" i="1">
                        <a:latin typeface="Cambria Math" panose="02040503050406030204" pitchFamily="18" charset="0"/>
                      </a:rPr>
                      <m:t>.</m:t>
                    </m:r>
                  </m:oMath>
                </a14:m>
                <a:endParaRPr lang="en-US" altLang="zh-CN" sz="3200" b="1" dirty="0">
                  <a:latin typeface="+mn-ea"/>
                </a:endParaRPr>
              </a:p>
              <a:p>
                <a14:m>
                  <m:oMath xmlns:m="http://schemas.openxmlformats.org/officeDocument/2006/math">
                    <m:r>
                      <a:rPr lang="en-US" altLang="zh-CN" sz="3200" b="1">
                        <a:latin typeface="Cambria Math" panose="02040503050406030204" pitchFamily="18" charset="0"/>
                      </a:rPr>
                      <m:t>𝐊</m:t>
                    </m:r>
                    <m:r>
                      <a:rPr lang="en-US" altLang="zh-CN" sz="3200" b="1">
                        <a:latin typeface="Cambria Math" panose="02040503050406030204" pitchFamily="18" charset="0"/>
                      </a:rPr>
                      <m:t>=</m:t>
                    </m:r>
                    <m:acc>
                      <m:accPr>
                        <m:chr m:val="̅"/>
                        <m:ctrlPr>
                          <a:rPr lang="en-US" altLang="zh-CN" sz="3200" b="1" i="1">
                            <a:latin typeface="Cambria Math" panose="02040503050406030204" pitchFamily="18" charset="0"/>
                          </a:rPr>
                        </m:ctrlPr>
                      </m:accPr>
                      <m:e>
                        <m:r>
                          <a:rPr lang="en-US" altLang="zh-CN" sz="3200" b="1">
                            <a:latin typeface="Cambria Math" panose="02040503050406030204" pitchFamily="18" charset="0"/>
                          </a:rPr>
                          <m:t>𝐊</m:t>
                        </m:r>
                      </m:e>
                    </m:acc>
                    <m:r>
                      <a:rPr lang="en-US" altLang="zh-CN" sz="3200" b="1">
                        <a:latin typeface="Cambria Math" panose="02040503050406030204" pitchFamily="18" charset="0"/>
                      </a:rPr>
                      <m:t>, </m:t>
                    </m:r>
                    <m:r>
                      <a:rPr lang="en-US" altLang="zh-CN" sz="3200" b="1">
                        <a:latin typeface="Cambria Math" panose="02040503050406030204" pitchFamily="18" charset="0"/>
                      </a:rPr>
                      <m:t>𝐋</m:t>
                    </m:r>
                    <m:r>
                      <a:rPr lang="en-US" altLang="zh-CN" sz="3200" b="1">
                        <a:latin typeface="Cambria Math" panose="02040503050406030204" pitchFamily="18" charset="0"/>
                      </a:rPr>
                      <m:t>=</m:t>
                    </m:r>
                    <m:f>
                      <m:fPr>
                        <m:ctrlPr>
                          <a:rPr lang="en-US" altLang="zh-CN" sz="3200" b="1" i="1">
                            <a:latin typeface="Cambria Math" panose="02040503050406030204" pitchFamily="18" charset="0"/>
                          </a:rPr>
                        </m:ctrlPr>
                      </m:fPr>
                      <m:num>
                        <m:sSup>
                          <m:sSupPr>
                            <m:ctrlPr>
                              <a:rPr lang="en-US" altLang="zh-CN" sz="3200" b="1"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acc>
                          <m:accPr>
                            <m:chr m:val="̅"/>
                            <m:ctrlPr>
                              <a:rPr lang="en-US" altLang="zh-CN" sz="3200" i="1">
                                <a:latin typeface="Cambria Math" panose="02040503050406030204" pitchFamily="18" charset="0"/>
                              </a:rPr>
                            </m:ctrlPr>
                          </m:accPr>
                          <m:e>
                            <m:r>
                              <m:rPr>
                                <m:sty m:val="p"/>
                              </m:rPr>
                              <a:rPr lang="en-US" altLang="zh-CN" sz="3200">
                                <a:latin typeface="Cambria Math" panose="02040503050406030204" pitchFamily="18" charset="0"/>
                              </a:rPr>
                              <m:t>K</m:t>
                            </m:r>
                          </m:e>
                        </m:acc>
                      </m:den>
                    </m:f>
                  </m:oMath>
                </a14:m>
                <a:endParaRPr lang="en-US" altLang="zh-CN" sz="3200" dirty="0">
                  <a:latin typeface="+mn-ea"/>
                </a:endParaRPr>
              </a:p>
              <a:p>
                <a14:m>
                  <m:oMath xmlns:m="http://schemas.openxmlformats.org/officeDocument/2006/math">
                    <m:r>
                      <a:rPr lang="en-US" altLang="zh-CN" sz="3200" b="1" dirty="0">
                        <a:latin typeface="Cambria Math" panose="02040503050406030204" pitchFamily="18" charset="0"/>
                      </a:rPr>
                      <m:t>𝐓𝐂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𝐫</m:t>
                    </m:r>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oMath>
                </a14:m>
                <a:endParaRPr lang="en-US" altLang="zh-CN" sz="3200" dirty="0">
                  <a:latin typeface="+mn-ea"/>
                </a:endParaRPr>
              </a:p>
              <a:p>
                <a14:m>
                  <m:oMath xmlns:m="http://schemas.openxmlformats.org/officeDocument/2006/math">
                    <m:r>
                      <a:rPr lang="en-US" altLang="zh-CN" sz="3200" b="1" dirty="0">
                        <a:latin typeface="Cambria Math" panose="02040503050406030204" pitchFamily="18" charset="0"/>
                      </a:rPr>
                      <m:t>𝐅𝐂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𝐫</m:t>
                    </m:r>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r>
                      <a:rPr lang="en-US" altLang="zh-CN" sz="3200" b="1">
                        <a:latin typeface="Cambria Math" panose="02040503050406030204" pitchFamily="18" charset="0"/>
                      </a:rPr>
                      <m:t>,   </m:t>
                    </m:r>
                    <m:r>
                      <a:rPr lang="en-US" altLang="zh-CN" sz="3200" b="1" dirty="0">
                        <a:latin typeface="Cambria Math" panose="02040503050406030204" pitchFamily="18" charset="0"/>
                      </a:rPr>
                      <m:t>𝐕𝐂</m:t>
                    </m:r>
                    <m:r>
                      <a:rPr lang="en-US" altLang="zh-CN" sz="3200" b="1" dirty="0">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oMath>
                </a14:m>
                <a:endParaRPr lang="en-US" altLang="zh-CN" sz="3200" dirty="0">
                  <a:latin typeface="+mn-ea"/>
                </a:endParaRPr>
              </a:p>
              <a:p>
                <a14:m>
                  <m:oMath xmlns:m="http://schemas.openxmlformats.org/officeDocument/2006/math">
                    <m:r>
                      <a:rPr lang="en-US" altLang="zh-CN" sz="3200" dirty="0">
                        <a:latin typeface="Cambria Math" panose="02040503050406030204" pitchFamily="18" charset="0"/>
                      </a:rPr>
                      <m:t>𝐀𝐂</m:t>
                    </m:r>
                    <m:r>
                      <a:rPr lang="en-US" altLang="zh-CN" sz="3200" b="1" i="1" dirty="0">
                        <a:latin typeface="Cambria Math" panose="02040503050406030204" pitchFamily="18" charset="0"/>
                      </a:rPr>
                      <m:t>=</m:t>
                    </m:r>
                    <m:r>
                      <a:rPr lang="en-US" altLang="zh-CN" sz="3200" b="1" dirty="0">
                        <a:latin typeface="Cambria Math" panose="02040503050406030204" pitchFamily="18" charset="0"/>
                      </a:rPr>
                      <m:t>𝐫</m:t>
                    </m:r>
                    <m:acc>
                      <m:accPr>
                        <m:chr m:val="̅"/>
                        <m:ctrlPr>
                          <a:rPr lang="en-US" altLang="zh-CN" sz="3200" i="1">
                            <a:latin typeface="Cambria Math" panose="02040503050406030204" pitchFamily="18" charset="0"/>
                          </a:rPr>
                        </m:ctrlPr>
                      </m:accPr>
                      <m:e>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𝐊</m:t>
                            </m:r>
                          </m:num>
                          <m:den>
                            <m:r>
                              <a:rPr lang="en-US" altLang="zh-CN" sz="3200" b="1">
                                <a:latin typeface="Cambria Math" panose="02040503050406030204" pitchFamily="18" charset="0"/>
                              </a:rPr>
                              <m:t>𝐐</m:t>
                            </m:r>
                          </m:den>
                        </m:f>
                      </m:e>
                    </m:acc>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a:latin typeface="Cambria Math" panose="02040503050406030204" pitchFamily="18" charset="0"/>
                      </a:rPr>
                      <m:t>𝐐</m:t>
                    </m:r>
                    <m:r>
                      <a:rPr lang="en-US" altLang="zh-CN" sz="3200" b="1">
                        <a:latin typeface="Cambria Math" panose="02040503050406030204" pitchFamily="18" charset="0"/>
                      </a:rPr>
                      <m:t>,     </m:t>
                    </m:r>
                    <m:r>
                      <a:rPr lang="en-US" altLang="zh-CN" sz="3200" b="1" dirty="0">
                        <a:latin typeface="Cambria Math" panose="02040503050406030204" pitchFamily="18" charset="0"/>
                      </a:rPr>
                      <m:t>𝐀𝐕𝐂</m:t>
                    </m:r>
                    <m:r>
                      <a:rPr lang="en-US" altLang="zh-CN" sz="3200" b="1" dirty="0">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a:latin typeface="Cambria Math" panose="02040503050406030204" pitchFamily="18" charset="0"/>
                      </a:rPr>
                      <m:t>𝐐</m:t>
                    </m:r>
                  </m:oMath>
                </a14:m>
                <a:endParaRPr lang="en-US" altLang="zh-CN" sz="3200" dirty="0">
                  <a:latin typeface="+mn-ea"/>
                </a:endParaRPr>
              </a:p>
              <a:p>
                <a14:m>
                  <m:oMath xmlns:m="http://schemas.openxmlformats.org/officeDocument/2006/math">
                    <m:r>
                      <a:rPr lang="en-US" altLang="zh-CN" sz="3200" b="1" dirty="0">
                        <a:latin typeface="Cambria Math" panose="02040503050406030204" pitchFamily="18" charset="0"/>
                      </a:rPr>
                      <m:t>𝐌𝐂</m:t>
                    </m:r>
                    <m:r>
                      <a:rPr lang="en-US" altLang="zh-CN" sz="3200" b="1" dirty="0">
                        <a:latin typeface="Cambria Math" panose="02040503050406030204" pitchFamily="18" charset="0"/>
                      </a:rPr>
                      <m:t>=</m:t>
                    </m:r>
                    <m:r>
                      <a:rPr lang="en-US" altLang="zh-CN" sz="3200" b="1" dirty="0">
                        <a:latin typeface="Cambria Math" panose="02040503050406030204" pitchFamily="18" charset="0"/>
                      </a:rPr>
                      <m:t>𝟐</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a:latin typeface="Cambria Math" panose="02040503050406030204" pitchFamily="18" charset="0"/>
                      </a:rPr>
                      <m:t>𝐐</m:t>
                    </m:r>
                  </m:oMath>
                </a14:m>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4BFB8D58-E00E-4D5E-8C3F-445041847682}"/>
                  </a:ext>
                </a:extLst>
              </p:cNvPr>
              <p:cNvSpPr>
                <a:spLocks noGrp="1" noRot="1" noChangeAspect="1" noMove="1" noResize="1" noEditPoints="1" noAdjustHandles="1" noChangeArrowheads="1" noChangeShapeType="1" noTextEdit="1"/>
              </p:cNvSpPr>
              <p:nvPr>
                <p:ph idx="1"/>
              </p:nvPr>
            </p:nvSpPr>
            <p:spPr>
              <a:blipFill>
                <a:blip r:embed="rId2"/>
                <a:stretch>
                  <a:fillRect b="-280"/>
                </a:stretch>
              </a:blipFill>
            </p:spPr>
            <p:txBody>
              <a:bodyPr/>
              <a:lstStyle/>
              <a:p>
                <a:r>
                  <a:rPr lang="en-US">
                    <a:noFill/>
                  </a:rPr>
                  <a:t> </a:t>
                </a:r>
              </a:p>
            </p:txBody>
          </p:sp>
        </mc:Fallback>
      </mc:AlternateContent>
    </p:spTree>
    <p:extLst>
      <p:ext uri="{BB962C8B-B14F-4D97-AF65-F5344CB8AC3E}">
        <p14:creationId xmlns:p14="http://schemas.microsoft.com/office/powerpoint/2010/main" val="15309802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1A0AF5B-3787-4DF7-9B75-81FC9C44D9C9}"/>
              </a:ext>
            </a:extLst>
          </p:cNvPr>
          <p:cNvSpPr>
            <a:spLocks noGrp="1"/>
          </p:cNvSpPr>
          <p:nvPr>
            <p:ph type="title"/>
          </p:nvPr>
        </p:nvSpPr>
        <p:spPr/>
        <p:txBody>
          <a:bodyPr/>
          <a:lstStyle/>
          <a:p>
            <a:r>
              <a:rPr lang="zh-CN" altLang="en-US" dirty="0"/>
              <a:t>长期成本</a:t>
            </a:r>
          </a:p>
        </p:txBody>
      </p:sp>
      <p:sp>
        <p:nvSpPr>
          <p:cNvPr id="5" name="文本占位符 4">
            <a:extLst>
              <a:ext uri="{FF2B5EF4-FFF2-40B4-BE49-F238E27FC236}">
                <a16:creationId xmlns:a16="http://schemas.microsoft.com/office/drawing/2014/main" id="{05F6B69C-9B2F-4255-A0C5-468C7E82973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12309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40C9E62-0338-4BCE-918F-85DDD22B1194}"/>
              </a:ext>
            </a:extLst>
          </p:cNvPr>
          <p:cNvSpPr>
            <a:spLocks noGrp="1"/>
          </p:cNvSpPr>
          <p:nvPr>
            <p:ph type="title"/>
          </p:nvPr>
        </p:nvSpPr>
        <p:spPr/>
        <p:txBody>
          <a:bodyPr/>
          <a:lstStyle/>
          <a:p>
            <a:r>
              <a:rPr lang="zh-CN" altLang="en-US" dirty="0"/>
              <a:t>长期成本</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727406E0-40F6-460D-A28E-D93ADB2C03D0}"/>
                  </a:ext>
                </a:extLst>
              </p:cNvPr>
              <p:cNvSpPr>
                <a:spLocks noGrp="1"/>
              </p:cNvSpPr>
              <p:nvPr>
                <p:ph idx="1"/>
              </p:nvPr>
            </p:nvSpPr>
            <p:spPr/>
            <p:txBody>
              <a:bodyPr/>
              <a:lstStyle/>
              <a:p>
                <a:r>
                  <a:rPr lang="zh-CN" altLang="en-US" dirty="0"/>
                  <a:t>长期总成本</a:t>
                </a:r>
                <a:r>
                  <a:rPr lang="en-US" altLang="zh-CN" dirty="0"/>
                  <a:t>(LTC)</a:t>
                </a:r>
                <a:r>
                  <a:rPr lang="zh-CN" altLang="en-US" dirty="0"/>
                  <a:t>是指企业在长期中生产一定产量水平时 通过改变生产规模所能达到的最低成本。</a:t>
                </a:r>
                <a:endParaRPr lang="en-US" altLang="zh-CN" dirty="0"/>
              </a:p>
              <a:p>
                <a:r>
                  <a:rPr lang="zh-CN" altLang="en-US" dirty="0"/>
                  <a:t>长期平均成本</a:t>
                </a:r>
                <a:r>
                  <a:rPr lang="en-US" altLang="zh-CN" dirty="0"/>
                  <a:t>(LAC)</a:t>
                </a:r>
                <a:r>
                  <a:rPr lang="zh-CN" altLang="en-US" dirty="0"/>
                  <a:t>是指从长期来看，企业平均每单位产量所花费的总成本</a:t>
                </a:r>
                <a:endParaRPr lang="en-US" altLang="zh-CN" dirty="0"/>
              </a:p>
              <a:p>
                <a:pPr lvl="1"/>
                <a:r>
                  <a:rPr lang="en-US" altLang="zh-CN" dirty="0"/>
                  <a:t>LAC=LTC/Q</a:t>
                </a:r>
              </a:p>
              <a:p>
                <a:r>
                  <a:rPr lang="zh-CN" altLang="en-US" dirty="0"/>
                  <a:t>长期边际成本</a:t>
                </a:r>
                <a:r>
                  <a:rPr lang="en-US" altLang="zh-CN" dirty="0"/>
                  <a:t>(LMC)</a:t>
                </a:r>
                <a:r>
                  <a:rPr lang="zh-CN" altLang="en-US" dirty="0"/>
                  <a:t>是指从长期来看，企业每增加</a:t>
                </a:r>
                <a:r>
                  <a:rPr lang="en-US" altLang="zh-CN" dirty="0"/>
                  <a:t>1</a:t>
                </a:r>
                <a:r>
                  <a:rPr lang="zh-CN" altLang="en-US" dirty="0"/>
                  <a:t>单位产量所增加的总成本</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L</m:t>
                      </m:r>
                      <m:r>
                        <a:rPr lang="en-US" altLang="zh-CN">
                          <a:latin typeface="Cambria Math" panose="02040503050406030204" pitchFamily="18" charset="0"/>
                        </a:rPr>
                        <m:t>𝐌𝐂</m:t>
                      </m:r>
                      <m:d>
                        <m:dPr>
                          <m:ctrlPr>
                            <a:rPr lang="en-US" altLang="zh-CN" i="1">
                              <a:latin typeface="Cambria Math" panose="02040503050406030204" pitchFamily="18" charset="0"/>
                            </a:rPr>
                          </m:ctrlPr>
                        </m:dPr>
                        <m:e>
                          <m:r>
                            <a:rPr lang="en-US" altLang="zh-CN">
                              <a:latin typeface="Cambria Math" panose="02040503050406030204" pitchFamily="18" charset="0"/>
                            </a:rPr>
                            <m:t>𝐐</m:t>
                          </m:r>
                        </m:e>
                      </m:d>
                      <m:r>
                        <a:rPr lang="en-US" altLang="zh-CN">
                          <a:latin typeface="Cambria Math" panose="02040503050406030204" pitchFamily="18" charset="0"/>
                        </a:rPr>
                        <m:t>=</m:t>
                      </m:r>
                      <m:r>
                        <a:rPr lang="en-US" altLang="zh-CN" dirty="0">
                          <a:latin typeface="Cambria Math" panose="02040503050406030204" pitchFamily="18" charset="0"/>
                        </a:rPr>
                        <m:t>𝐥𝐢</m:t>
                      </m:r>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𝐦</m:t>
                          </m:r>
                        </m:e>
                        <m:sub>
                          <m:r>
                            <a:rPr lang="en-US" altLang="zh-CN" dirty="0">
                              <a:latin typeface="Cambria Math" panose="02040503050406030204" pitchFamily="18" charset="0"/>
                            </a:rPr>
                            <m:t>𝚫</m:t>
                          </m:r>
                          <m:r>
                            <a:rPr lang="en-US" altLang="zh-CN" dirty="0">
                              <a:latin typeface="Cambria Math" panose="02040503050406030204" pitchFamily="18" charset="0"/>
                            </a:rPr>
                            <m:t>𝐐</m:t>
                          </m:r>
                          <m:r>
                            <a:rPr lang="en-US" altLang="zh-CN" dirty="0">
                              <a:latin typeface="Cambria Math" panose="02040503050406030204" pitchFamily="18" charset="0"/>
                            </a:rPr>
                            <m:t>→</m:t>
                          </m:r>
                          <m:r>
                            <a:rPr lang="en-US" altLang="zh-CN" dirty="0">
                              <a:latin typeface="Cambria Math" panose="02040503050406030204" pitchFamily="18" charset="0"/>
                            </a:rPr>
                            <m:t>𝟎</m:t>
                          </m:r>
                        </m:sub>
                      </m:sSub>
                      <m:f>
                        <m:fPr>
                          <m:ctrlPr>
                            <a:rPr lang="en-US" altLang="zh-CN" i="1" dirty="0">
                              <a:latin typeface="Cambria Math" panose="02040503050406030204" pitchFamily="18" charset="0"/>
                            </a:rPr>
                          </m:ctrlPr>
                        </m:fPr>
                        <m:num>
                          <m:r>
                            <a:rPr lang="en-US" altLang="zh-CN" dirty="0">
                              <a:latin typeface="Cambria Math" panose="02040503050406030204" pitchFamily="18" charset="0"/>
                            </a:rPr>
                            <m:t>𝚫</m:t>
                          </m:r>
                          <m:r>
                            <m:rPr>
                              <m:sty m:val="p"/>
                            </m:rPr>
                            <a:rPr lang="en-US" altLang="zh-CN" b="0" i="0" dirty="0" smtClean="0">
                              <a:latin typeface="Cambria Math" panose="02040503050406030204" pitchFamily="18" charset="0"/>
                            </a:rPr>
                            <m:t>L</m:t>
                          </m:r>
                          <m:r>
                            <a:rPr lang="en-US" altLang="zh-CN" dirty="0">
                              <a:latin typeface="Cambria Math" panose="02040503050406030204" pitchFamily="18" charset="0"/>
                            </a:rPr>
                            <m:t>𝐓𝐂</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𝐐</m:t>
                              </m:r>
                            </m:e>
                          </m:d>
                        </m:num>
                        <m:den>
                          <m:r>
                            <a:rPr lang="en-US" altLang="zh-CN" dirty="0">
                              <a:latin typeface="Cambria Math" panose="02040503050406030204" pitchFamily="18" charset="0"/>
                            </a:rPr>
                            <m:t>𝚫</m:t>
                          </m:r>
                          <m:r>
                            <a:rPr lang="en-US" altLang="zh-CN" dirty="0">
                              <a:latin typeface="Cambria Math" panose="02040503050406030204" pitchFamily="18" charset="0"/>
                            </a:rPr>
                            <m:t>𝐐</m:t>
                          </m:r>
                        </m:den>
                      </m:f>
                    </m:oMath>
                  </m:oMathPara>
                </a14:m>
                <a:endParaRPr lang="en-US" altLang="zh-CN" dirty="0"/>
              </a:p>
              <a:p>
                <a:pPr lvl="1"/>
                <a:endParaRPr lang="zh-CN" altLang="en-US" dirty="0"/>
              </a:p>
            </p:txBody>
          </p:sp>
        </mc:Choice>
        <mc:Fallback xmlns="">
          <p:sp>
            <p:nvSpPr>
              <p:cNvPr id="5" name="内容占位符 4">
                <a:extLst>
                  <a:ext uri="{FF2B5EF4-FFF2-40B4-BE49-F238E27FC236}">
                    <a16:creationId xmlns:a16="http://schemas.microsoft.com/office/drawing/2014/main" id="{727406E0-40F6-460D-A28E-D93ADB2C03D0}"/>
                  </a:ext>
                </a:extLst>
              </p:cNvPr>
              <p:cNvSpPr>
                <a:spLocks noGrp="1" noRot="1" noChangeAspect="1" noMove="1" noResize="1" noEditPoints="1" noAdjustHandles="1" noChangeArrowheads="1" noChangeShapeType="1" noTextEdit="1"/>
              </p:cNvSpPr>
              <p:nvPr>
                <p:ph idx="1"/>
              </p:nvPr>
            </p:nvSpPr>
            <p:spPr>
              <a:blipFill>
                <a:blip r:embed="rId2"/>
                <a:stretch>
                  <a:fillRect l="-1391" t="-2521" r="-25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2247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2B813-1299-46BB-901A-7224E284CDAE}"/>
              </a:ext>
            </a:extLst>
          </p:cNvPr>
          <p:cNvSpPr>
            <a:spLocks noGrp="1"/>
          </p:cNvSpPr>
          <p:nvPr>
            <p:ph type="title"/>
          </p:nvPr>
        </p:nvSpPr>
        <p:spPr/>
        <p:txBody>
          <a:bodyPr/>
          <a:lstStyle/>
          <a:p>
            <a:r>
              <a:rPr lang="zh-CN" altLang="en-US" dirty="0"/>
              <a:t>短期与长期总成本</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5E27D5-C77A-488F-BD37-D17B0DEB5587}"/>
                  </a:ext>
                </a:extLst>
              </p:cNvPr>
              <p:cNvSpPr>
                <a:spLocks noGrp="1"/>
              </p:cNvSpPr>
              <p:nvPr>
                <p:ph idx="1"/>
              </p:nvPr>
            </p:nvSpPr>
            <p:spPr/>
            <p:txBody>
              <a:bodyPr>
                <a:normAutofit/>
              </a:bodyPr>
              <a:lstStyle/>
              <a:p>
                <a:r>
                  <a:rPr lang="zh-CN" altLang="en-US" sz="3200" dirty="0">
                    <a:latin typeface="+mn-ea"/>
                  </a:rPr>
                  <a:t>长期来看所有投入要素均可改变。</a:t>
                </a:r>
                <a:endParaRPr lang="en-US" altLang="zh-CN" sz="3200" dirty="0">
                  <a:latin typeface="+mn-ea"/>
                </a:endParaRPr>
              </a:p>
              <a:p>
                <a:endParaRPr lang="en-US" altLang="zh-CN" sz="3200" dirty="0">
                  <a:latin typeface="+mn-ea"/>
                </a:endParaRPr>
              </a:p>
              <a:p>
                <a:r>
                  <a:rPr lang="zh-CN" altLang="en-US" sz="3200" dirty="0">
                    <a:latin typeface="+mn-ea"/>
                  </a:rPr>
                  <a:t>短期厂商不能改变资本的投入量</a:t>
                </a:r>
                <a:r>
                  <a:rPr lang="en-US" altLang="zh-CN" sz="3200" dirty="0">
                    <a:latin typeface="+mn-ea"/>
                  </a:rPr>
                  <a:t>K=</a:t>
                </a:r>
                <a14:m>
                  <m:oMath xmlns:m="http://schemas.openxmlformats.org/officeDocument/2006/math">
                    <m:acc>
                      <m:accPr>
                        <m:chr m:val="̅"/>
                        <m:ctrlPr>
                          <a:rPr lang="en-US" altLang="zh-CN" sz="3200" i="1">
                            <a:latin typeface="Cambria Math" panose="02040503050406030204" pitchFamily="18" charset="0"/>
                          </a:rPr>
                        </m:ctrlPr>
                      </m:accPr>
                      <m:e>
                        <m:r>
                          <a:rPr lang="en-US" altLang="zh-CN" sz="3200">
                            <a:latin typeface="Cambria Math" panose="02040503050406030204" pitchFamily="18" charset="0"/>
                          </a:rPr>
                          <m:t>𝐊</m:t>
                        </m:r>
                      </m:e>
                    </m:acc>
                  </m:oMath>
                </a14:m>
                <a:endParaRPr lang="en-US" altLang="zh-CN" sz="3200" baseline="-25000" dirty="0">
                  <a:latin typeface="+mn-ea"/>
                </a:endParaRPr>
              </a:p>
              <a:p>
                <a:endParaRPr lang="en-US" altLang="zh-CN" sz="3200" dirty="0">
                  <a:latin typeface="+mn-ea"/>
                </a:endParaRPr>
              </a:p>
              <a:p>
                <a:r>
                  <a:rPr lang="zh-CN" altLang="en-US" sz="3200" dirty="0">
                    <a:latin typeface="+mn-ea"/>
                  </a:rPr>
                  <a:t>生产</a:t>
                </a:r>
                <a:r>
                  <a:rPr lang="en-US" altLang="zh-CN" sz="3200" dirty="0">
                    <a:latin typeface="+mn-ea"/>
                  </a:rPr>
                  <a:t>Q</a:t>
                </a:r>
                <a:r>
                  <a:rPr lang="zh-CN" altLang="en-US" sz="3200" dirty="0">
                    <a:latin typeface="+mn-ea"/>
                  </a:rPr>
                  <a:t>单位产出的短期总成本与长期相比有什么特点？</a:t>
                </a:r>
                <a:endParaRPr lang="en-US" altLang="zh-CN"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C65E27D5-C77A-488F-BD37-D17B0DEB5587}"/>
                  </a:ext>
                </a:extLst>
              </p:cNvPr>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Tree>
    <p:extLst>
      <p:ext uri="{BB962C8B-B14F-4D97-AF65-F5344CB8AC3E}">
        <p14:creationId xmlns:p14="http://schemas.microsoft.com/office/powerpoint/2010/main" val="3719008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9FB0F-C10F-4F97-B543-5B2CC0F72D09}"/>
              </a:ext>
            </a:extLst>
          </p:cNvPr>
          <p:cNvSpPr>
            <a:spLocks noGrp="1"/>
          </p:cNvSpPr>
          <p:nvPr>
            <p:ph type="title"/>
          </p:nvPr>
        </p:nvSpPr>
        <p:spPr/>
        <p:txBody>
          <a:bodyPr/>
          <a:lstStyle/>
          <a:p>
            <a:r>
              <a:rPr lang="zh-CN" altLang="en-US" dirty="0"/>
              <a:t> 长期 </a:t>
            </a:r>
            <a:endParaRPr lang="en-US" dirty="0"/>
          </a:p>
        </p:txBody>
      </p:sp>
      <p:sp>
        <p:nvSpPr>
          <p:cNvPr id="3" name="内容占位符 2">
            <a:extLst>
              <a:ext uri="{FF2B5EF4-FFF2-40B4-BE49-F238E27FC236}">
                <a16:creationId xmlns:a16="http://schemas.microsoft.com/office/drawing/2014/main" id="{CC77307E-DCEB-49D4-94CA-E79FB0CB95D8}"/>
              </a:ext>
            </a:extLst>
          </p:cNvPr>
          <p:cNvSpPr>
            <a:spLocks noGrp="1"/>
          </p:cNvSpPr>
          <p:nvPr>
            <p:ph idx="1"/>
          </p:nvPr>
        </p:nvSpPr>
        <p:spPr/>
        <p:txBody>
          <a:bodyPr>
            <a:normAutofit/>
          </a:bodyPr>
          <a:lstStyle/>
          <a:p>
            <a:r>
              <a:rPr lang="zh-CN" altLang="en-US" sz="3200" dirty="0">
                <a:latin typeface="+mn-ea"/>
              </a:rPr>
              <a:t>厂商对于不同的短期环境有不同的短期总成本曲线。</a:t>
            </a:r>
            <a:endParaRPr lang="en-US" altLang="zh-CN" sz="3200" dirty="0">
              <a:latin typeface="+mn-ea"/>
            </a:endParaRPr>
          </a:p>
          <a:p>
            <a:r>
              <a:rPr lang="zh-CN" altLang="en-US" sz="3200" dirty="0">
                <a:latin typeface="+mn-ea"/>
              </a:rPr>
              <a:t>假设厂商可能出于以下三种可能规模：</a:t>
            </a:r>
            <a:r>
              <a:rPr lang="en-US" altLang="zh-CN" sz="3200" dirty="0">
                <a:latin typeface="+mn-ea"/>
              </a:rPr>
              <a:t/>
            </a:r>
            <a:br>
              <a:rPr lang="en-US" altLang="zh-CN" sz="3200" dirty="0">
                <a:latin typeface="+mn-ea"/>
              </a:rPr>
            </a:br>
            <a:r>
              <a:rPr lang="en-US" altLang="zh-CN" sz="3200" dirty="0">
                <a:latin typeface="+mn-ea"/>
              </a:rPr>
              <a:t>		K =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a:t>
            </a:r>
            <a:br>
              <a:rPr lang="en-US" altLang="zh-CN" sz="3200" dirty="0">
                <a:latin typeface="+mn-ea"/>
              </a:rPr>
            </a:br>
            <a:r>
              <a:rPr lang="zh-CN" altLang="en-US" sz="3200" dirty="0">
                <a:latin typeface="+mn-ea"/>
              </a:rPr>
              <a:t>或</a:t>
            </a:r>
            <a:r>
              <a:rPr lang="en-US" altLang="zh-CN" sz="3200" dirty="0">
                <a:latin typeface="+mn-ea"/>
              </a:rPr>
              <a:t>   	K =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&lt;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&lt;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a:t>
            </a:r>
            <a:br>
              <a:rPr lang="en-US" altLang="zh-CN" sz="3200" dirty="0">
                <a:latin typeface="+mn-ea"/>
              </a:rPr>
            </a:br>
            <a:r>
              <a:rPr lang="zh-CN" altLang="en-US" sz="3200" dirty="0">
                <a:latin typeface="+mn-ea"/>
              </a:rPr>
              <a:t>或</a:t>
            </a:r>
            <a:r>
              <a:rPr lang="en-US" altLang="zh-CN" sz="3200" dirty="0">
                <a:latin typeface="+mn-ea"/>
              </a:rPr>
              <a:t>  		K =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endParaRPr lang="en-US" sz="3200" dirty="0">
              <a:latin typeface="+mn-ea"/>
            </a:endParaRPr>
          </a:p>
        </p:txBody>
      </p:sp>
    </p:spTree>
    <p:extLst>
      <p:ext uri="{BB962C8B-B14F-4D97-AF65-F5344CB8AC3E}">
        <p14:creationId xmlns:p14="http://schemas.microsoft.com/office/powerpoint/2010/main" val="131609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954C2-8294-40DC-B2E6-7EC727F00477}"/>
              </a:ext>
            </a:extLst>
          </p:cNvPr>
          <p:cNvSpPr>
            <a:spLocks noGrp="1"/>
          </p:cNvSpPr>
          <p:nvPr>
            <p:ph type="title"/>
          </p:nvPr>
        </p:nvSpPr>
        <p:spPr/>
        <p:txBody>
          <a:bodyPr/>
          <a:lstStyle/>
          <a:p>
            <a:r>
              <a:rPr lang="zh-CN" altLang="en-US" dirty="0"/>
              <a:t>短期与长期总成本曲线</a:t>
            </a:r>
            <a:endParaRPr lang="en-US" dirty="0"/>
          </a:p>
        </p:txBody>
      </p:sp>
      <p:sp>
        <p:nvSpPr>
          <p:cNvPr id="3" name="内容占位符 2">
            <a:extLst>
              <a:ext uri="{FF2B5EF4-FFF2-40B4-BE49-F238E27FC236}">
                <a16:creationId xmlns:a16="http://schemas.microsoft.com/office/drawing/2014/main" id="{7A5DD2A7-B09C-4CB8-9848-39149CB41F6D}"/>
              </a:ext>
            </a:extLst>
          </p:cNvPr>
          <p:cNvSpPr>
            <a:spLocks noGrp="1"/>
          </p:cNvSpPr>
          <p:nvPr>
            <p:ph idx="1"/>
          </p:nvPr>
        </p:nvSpPr>
        <p:spPr/>
        <p:txBody>
          <a:bodyPr>
            <a:normAutofit/>
          </a:bodyPr>
          <a:lstStyle/>
          <a:p>
            <a:r>
              <a:rPr lang="zh-CN" altLang="en-US" sz="3200" dirty="0">
                <a:latin typeface="+mn-ea"/>
              </a:rPr>
              <a:t>假设厂商有三个短期总成本曲线</a:t>
            </a:r>
            <a:endParaRPr lang="en-US" altLang="zh-CN" sz="3200" dirty="0">
              <a:latin typeface="+mn-ea"/>
            </a:endParaRPr>
          </a:p>
          <a:p>
            <a:r>
              <a:rPr lang="zh-CN" altLang="en-US" sz="3200" dirty="0">
                <a:latin typeface="+mn-ea"/>
              </a:rPr>
              <a:t>在长期，厂商可以任意选择这三种短期总成本曲线，因为它只要选择工厂规模</a:t>
            </a:r>
            <a:r>
              <a:rPr lang="en-US" altLang="zh-CN" sz="3200" dirty="0">
                <a:latin typeface="+mn-ea"/>
              </a:rPr>
              <a:t>K</a:t>
            </a:r>
            <a:r>
              <a:rPr lang="en-US" altLang="zh-CN" sz="3200" baseline="-25000" dirty="0">
                <a:latin typeface="+mn-ea"/>
              </a:rPr>
              <a:t> </a:t>
            </a:r>
            <a:r>
              <a:rPr lang="zh-CN" altLang="en-US" sz="3200" dirty="0">
                <a:latin typeface="+mn-ea"/>
              </a:rPr>
              <a:t>，使其等于</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a:t>
            </a:r>
            <a:r>
              <a:rPr lang="en-US" altLang="zh-CN" sz="3200" dirty="0">
                <a:latin typeface="+mn-ea"/>
              </a:rPr>
              <a:t>, </a:t>
            </a:r>
            <a:r>
              <a:rPr lang="zh-CN" altLang="en-US" sz="3200" dirty="0">
                <a:latin typeface="+mn-ea"/>
              </a:rPr>
              <a:t>或者</a:t>
            </a:r>
            <a:r>
              <a:rPr lang="en-US" altLang="zh-CN" sz="3200" dirty="0">
                <a:latin typeface="+mn-ea"/>
              </a:rPr>
              <a:t> </a:t>
            </a:r>
            <a:r>
              <a:rPr lang="en-US" altLang="zh-CN" sz="3200" dirty="0">
                <a:ea typeface="宋体" panose="02010600030101010101" pitchFamily="2" charset="-122"/>
              </a:rPr>
              <a:t>K</a:t>
            </a:r>
            <a:r>
              <a:rPr lang="en-US" altLang="zh-CN" sz="3200" dirty="0">
                <a:latin typeface="Symbol" panose="05050102010706020507" pitchFamily="18" charset="2"/>
                <a:ea typeface="宋体" panose="02010600030101010101" pitchFamily="2" charset="-122"/>
              </a:rPr>
              <a:t>¢¢¢ </a:t>
            </a:r>
            <a:r>
              <a:rPr lang="zh-CN" altLang="en-US" sz="3200" dirty="0">
                <a:latin typeface="+mn-ea"/>
              </a:rPr>
              <a:t>。</a:t>
            </a:r>
            <a:endParaRPr lang="en-US" altLang="zh-CN" sz="3200" dirty="0">
              <a:latin typeface="+mn-ea"/>
            </a:endParaRPr>
          </a:p>
          <a:p>
            <a:r>
              <a:rPr lang="zh-CN" altLang="en-US" sz="3200" dirty="0">
                <a:latin typeface="+mn-ea"/>
              </a:rPr>
              <a:t>为了生产</a:t>
            </a:r>
            <a:r>
              <a:rPr lang="en-US" altLang="zh-CN" sz="3200" dirty="0">
                <a:latin typeface="+mn-ea"/>
              </a:rPr>
              <a:t>Q, </a:t>
            </a:r>
            <a:r>
              <a:rPr lang="zh-CN" altLang="en-US" sz="3200" dirty="0">
                <a:latin typeface="+mn-ea"/>
              </a:rPr>
              <a:t>厂商如何作出决策？</a:t>
            </a:r>
            <a:endParaRPr lang="en-US" altLang="zh-CN" sz="3200" dirty="0">
              <a:latin typeface="+mn-ea"/>
            </a:endParaRPr>
          </a:p>
          <a:p>
            <a:endParaRPr lang="en-US" sz="3200" dirty="0">
              <a:latin typeface="+mn-ea"/>
            </a:endParaRPr>
          </a:p>
        </p:txBody>
      </p:sp>
    </p:spTree>
    <p:extLst>
      <p:ext uri="{BB962C8B-B14F-4D97-AF65-F5344CB8AC3E}">
        <p14:creationId xmlns:p14="http://schemas.microsoft.com/office/powerpoint/2010/main" val="3220285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BEDC6-1C0E-4E45-9951-CFF807C5B065}"/>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AC463117-8C85-422F-8DCE-1EB5B9FF2B2C}"/>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35B6AB1B-F0F6-420F-AC83-73FEBC934F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613"/>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00E47832-0F6B-4B8E-A687-492BBC57233F}"/>
              </a:ext>
            </a:extLst>
          </p:cNvPr>
          <p:cNvSpPr>
            <a:spLocks noChangeArrowheads="1"/>
          </p:cNvSpPr>
          <p:nvPr/>
        </p:nvSpPr>
        <p:spPr bwMode="auto">
          <a:xfrm>
            <a:off x="8218488" y="6045200"/>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6" name="Rectangle 4">
            <a:extLst>
              <a:ext uri="{FF2B5EF4-FFF2-40B4-BE49-F238E27FC236}">
                <a16:creationId xmlns:a16="http://schemas.microsoft.com/office/drawing/2014/main" id="{6CFCFF9D-1544-4FD9-9DA6-E843E1F6D58E}"/>
              </a:ext>
            </a:extLst>
          </p:cNvPr>
          <p:cNvSpPr>
            <a:spLocks noChangeArrowheads="1"/>
          </p:cNvSpPr>
          <p:nvPr/>
        </p:nvSpPr>
        <p:spPr bwMode="auto">
          <a:xfrm>
            <a:off x="407988" y="5494338"/>
            <a:ext cx="53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rgbClr val="4AFF0E"/>
                </a:solidFill>
                <a:ea typeface="宋体" panose="02010600030101010101" pitchFamily="2" charset="-122"/>
              </a:rPr>
              <a:t>F</a:t>
            </a:r>
            <a:r>
              <a:rPr lang="en-US" altLang="zh-CN">
                <a:solidFill>
                  <a:srgbClr val="4AFF0E"/>
                </a:solidFill>
                <a:latin typeface="Symbol" panose="05050102010706020507" pitchFamily="18" charset="2"/>
                <a:ea typeface="宋体" panose="02010600030101010101" pitchFamily="2" charset="-122"/>
              </a:rPr>
              <a:t>¢</a:t>
            </a:r>
          </a:p>
        </p:txBody>
      </p:sp>
      <p:sp>
        <p:nvSpPr>
          <p:cNvPr id="7" name="Rectangle 5">
            <a:extLst>
              <a:ext uri="{FF2B5EF4-FFF2-40B4-BE49-F238E27FC236}">
                <a16:creationId xmlns:a16="http://schemas.microsoft.com/office/drawing/2014/main" id="{6A43E9DD-DF1D-4DE6-9A13-69DF73CBE7E5}"/>
              </a:ext>
            </a:extLst>
          </p:cNvPr>
          <p:cNvSpPr>
            <a:spLocks noChangeArrowheads="1"/>
          </p:cNvSpPr>
          <p:nvPr/>
        </p:nvSpPr>
        <p:spPr bwMode="auto">
          <a:xfrm>
            <a:off x="765175" y="6045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0</a:t>
            </a:r>
          </a:p>
        </p:txBody>
      </p:sp>
      <p:sp>
        <p:nvSpPr>
          <p:cNvPr id="8" name="Rectangle 7">
            <a:extLst>
              <a:ext uri="{FF2B5EF4-FFF2-40B4-BE49-F238E27FC236}">
                <a16:creationId xmlns:a16="http://schemas.microsoft.com/office/drawing/2014/main" id="{86D88707-D35F-4BF0-A682-05BC23189A0E}"/>
              </a:ext>
            </a:extLst>
          </p:cNvPr>
          <p:cNvSpPr>
            <a:spLocks noChangeArrowheads="1"/>
          </p:cNvSpPr>
          <p:nvPr/>
        </p:nvSpPr>
        <p:spPr bwMode="auto">
          <a:xfrm>
            <a:off x="6789738" y="1184275"/>
            <a:ext cx="168751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4AFF0E"/>
                </a:solidFill>
                <a:ea typeface="宋体" panose="02010600030101010101" pitchFamily="2" charset="-122"/>
              </a:rPr>
              <a:t>TC(K</a:t>
            </a:r>
            <a:r>
              <a:rPr lang="en-US" altLang="zh-CN" dirty="0">
                <a:solidFill>
                  <a:srgbClr val="4AFF0E"/>
                </a:solidFill>
                <a:latin typeface="Symbol" panose="05050102010706020507" pitchFamily="18" charset="2"/>
                <a:ea typeface="宋体" panose="02010600030101010101" pitchFamily="2" charset="-122"/>
              </a:rPr>
              <a:t>¢</a:t>
            </a:r>
            <a:r>
              <a:rPr lang="en-US" altLang="zh-CN" dirty="0">
                <a:solidFill>
                  <a:srgbClr val="4AFF0E"/>
                </a:solidFill>
                <a:ea typeface="宋体" panose="02010600030101010101" pitchFamily="2" charset="-122"/>
              </a:rPr>
              <a:t>)</a:t>
            </a:r>
          </a:p>
        </p:txBody>
      </p:sp>
      <p:sp>
        <p:nvSpPr>
          <p:cNvPr id="9" name="Rectangle 8">
            <a:extLst>
              <a:ext uri="{FF2B5EF4-FFF2-40B4-BE49-F238E27FC236}">
                <a16:creationId xmlns:a16="http://schemas.microsoft.com/office/drawing/2014/main" id="{CBA310D9-50D9-4D31-B24B-B7A8C22F48AD}"/>
              </a:ext>
            </a:extLst>
          </p:cNvPr>
          <p:cNvSpPr>
            <a:spLocks noChangeArrowheads="1"/>
          </p:cNvSpPr>
          <p:nvPr/>
        </p:nvSpPr>
        <p:spPr bwMode="auto">
          <a:xfrm>
            <a:off x="7167563" y="2613025"/>
            <a:ext cx="178752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2"/>
                </a:solidFill>
                <a:ea typeface="宋体" panose="02010600030101010101" pitchFamily="2" charset="-122"/>
              </a:rPr>
              <a:t>TC(K</a:t>
            </a:r>
            <a:r>
              <a:rPr lang="en-US" altLang="zh-CN" dirty="0">
                <a:solidFill>
                  <a:schemeClr val="tx2"/>
                </a:solidFill>
                <a:latin typeface="Symbol" panose="05050102010706020507" pitchFamily="18" charset="2"/>
                <a:ea typeface="宋体" panose="02010600030101010101" pitchFamily="2" charset="-122"/>
              </a:rPr>
              <a:t>¢¢</a:t>
            </a:r>
            <a:r>
              <a:rPr lang="en-US" altLang="zh-CN" dirty="0">
                <a:solidFill>
                  <a:schemeClr val="tx2"/>
                </a:solidFill>
                <a:ea typeface="宋体" panose="02010600030101010101" pitchFamily="2" charset="-122"/>
              </a:rPr>
              <a:t>)</a:t>
            </a:r>
          </a:p>
        </p:txBody>
      </p:sp>
      <p:sp>
        <p:nvSpPr>
          <p:cNvPr id="10" name="Rectangle 9">
            <a:extLst>
              <a:ext uri="{FF2B5EF4-FFF2-40B4-BE49-F238E27FC236}">
                <a16:creationId xmlns:a16="http://schemas.microsoft.com/office/drawing/2014/main" id="{B5FD842A-7D5C-4BC8-AD03-56B3E9EDB591}"/>
              </a:ext>
            </a:extLst>
          </p:cNvPr>
          <p:cNvSpPr>
            <a:spLocks noChangeArrowheads="1"/>
          </p:cNvSpPr>
          <p:nvPr/>
        </p:nvSpPr>
        <p:spPr bwMode="auto">
          <a:xfrm>
            <a:off x="190500" y="4303713"/>
            <a:ext cx="755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hlink"/>
                </a:solidFill>
                <a:ea typeface="宋体" panose="02010600030101010101" pitchFamily="2" charset="-122"/>
              </a:rPr>
              <a:t>F</a:t>
            </a:r>
            <a:r>
              <a:rPr lang="en-US" altLang="zh-CN">
                <a:solidFill>
                  <a:schemeClr val="hlink"/>
                </a:solidFill>
                <a:latin typeface="Symbol" panose="05050102010706020507" pitchFamily="18" charset="2"/>
                <a:ea typeface="宋体" panose="02010600030101010101" pitchFamily="2" charset="-122"/>
              </a:rPr>
              <a:t>¢¢¢</a:t>
            </a:r>
          </a:p>
        </p:txBody>
      </p:sp>
      <p:sp>
        <p:nvSpPr>
          <p:cNvPr id="11" name="Rectangle 10">
            <a:extLst>
              <a:ext uri="{FF2B5EF4-FFF2-40B4-BE49-F238E27FC236}">
                <a16:creationId xmlns:a16="http://schemas.microsoft.com/office/drawing/2014/main" id="{34662DF4-D5A3-4A04-985A-867C26B5FE54}"/>
              </a:ext>
            </a:extLst>
          </p:cNvPr>
          <p:cNvSpPr>
            <a:spLocks noChangeArrowheads="1"/>
          </p:cNvSpPr>
          <p:nvPr/>
        </p:nvSpPr>
        <p:spPr bwMode="auto">
          <a:xfrm>
            <a:off x="1690688" y="3732213"/>
            <a:ext cx="19050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hlink"/>
                </a:solidFill>
                <a:ea typeface="宋体" panose="02010600030101010101" pitchFamily="2" charset="-122"/>
              </a:rPr>
              <a:t>TC(K</a:t>
            </a:r>
            <a:r>
              <a:rPr lang="en-US" altLang="zh-CN" dirty="0">
                <a:solidFill>
                  <a:schemeClr val="hlink"/>
                </a:solidFill>
                <a:latin typeface="Symbol" panose="05050102010706020507" pitchFamily="18" charset="2"/>
                <a:ea typeface="宋体" panose="02010600030101010101" pitchFamily="2" charset="-122"/>
              </a:rPr>
              <a:t>¢¢¢</a:t>
            </a:r>
            <a:r>
              <a:rPr lang="en-US" altLang="zh-CN" dirty="0">
                <a:solidFill>
                  <a:schemeClr val="hlink"/>
                </a:solidFill>
                <a:ea typeface="宋体" panose="02010600030101010101" pitchFamily="2" charset="-122"/>
              </a:rPr>
              <a:t>)</a:t>
            </a:r>
          </a:p>
        </p:txBody>
      </p:sp>
      <p:sp>
        <p:nvSpPr>
          <p:cNvPr id="12" name="Line 11">
            <a:extLst>
              <a:ext uri="{FF2B5EF4-FFF2-40B4-BE49-F238E27FC236}">
                <a16:creationId xmlns:a16="http://schemas.microsoft.com/office/drawing/2014/main" id="{2045FB45-353A-49A7-B6B0-39194D885DBB}"/>
              </a:ext>
            </a:extLst>
          </p:cNvPr>
          <p:cNvSpPr>
            <a:spLocks noChangeShapeType="1"/>
          </p:cNvSpPr>
          <p:nvPr/>
        </p:nvSpPr>
        <p:spPr bwMode="auto">
          <a:xfrm>
            <a:off x="3662363" y="4843463"/>
            <a:ext cx="0" cy="108108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50331D97-32AC-4C67-BF79-8F5C9631D6A5}"/>
              </a:ext>
            </a:extLst>
          </p:cNvPr>
          <p:cNvSpPr>
            <a:spLocks noChangeShapeType="1"/>
          </p:cNvSpPr>
          <p:nvPr/>
        </p:nvSpPr>
        <p:spPr bwMode="auto">
          <a:xfrm>
            <a:off x="6332538" y="4006850"/>
            <a:ext cx="0" cy="19177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3">
            <a:extLst>
              <a:ext uri="{FF2B5EF4-FFF2-40B4-BE49-F238E27FC236}">
                <a16:creationId xmlns:a16="http://schemas.microsoft.com/office/drawing/2014/main" id="{33E392A8-F442-4A98-8147-5C126D10A175}"/>
              </a:ext>
            </a:extLst>
          </p:cNvPr>
          <p:cNvSpPr>
            <a:spLocks noChangeArrowheads="1"/>
          </p:cNvSpPr>
          <p:nvPr/>
        </p:nvSpPr>
        <p:spPr bwMode="auto">
          <a:xfrm>
            <a:off x="3441700" y="6015038"/>
            <a:ext cx="60593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
        <p:nvSpPr>
          <p:cNvPr id="15" name="Rectangle 14">
            <a:extLst>
              <a:ext uri="{FF2B5EF4-FFF2-40B4-BE49-F238E27FC236}">
                <a16:creationId xmlns:a16="http://schemas.microsoft.com/office/drawing/2014/main" id="{54A2AADB-2DB3-4C23-823E-2A83FD77D122}"/>
              </a:ext>
            </a:extLst>
          </p:cNvPr>
          <p:cNvSpPr>
            <a:spLocks noChangeArrowheads="1"/>
          </p:cNvSpPr>
          <p:nvPr/>
        </p:nvSpPr>
        <p:spPr bwMode="auto">
          <a:xfrm>
            <a:off x="6110288" y="6015038"/>
            <a:ext cx="70692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
        <p:nvSpPr>
          <p:cNvPr id="16" name="Rectangle 15">
            <a:extLst>
              <a:ext uri="{FF2B5EF4-FFF2-40B4-BE49-F238E27FC236}">
                <a16:creationId xmlns:a16="http://schemas.microsoft.com/office/drawing/2014/main" id="{CBC41100-C890-4C2F-8B63-A5E518D93E15}"/>
              </a:ext>
            </a:extLst>
          </p:cNvPr>
          <p:cNvSpPr>
            <a:spLocks noChangeArrowheads="1"/>
          </p:cNvSpPr>
          <p:nvPr/>
        </p:nvSpPr>
        <p:spPr bwMode="auto">
          <a:xfrm>
            <a:off x="979488" y="1112838"/>
            <a:ext cx="462626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0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K* = K</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7" name="Rectangle 16">
            <a:extLst>
              <a:ext uri="{FF2B5EF4-FFF2-40B4-BE49-F238E27FC236}">
                <a16:creationId xmlns:a16="http://schemas.microsoft.com/office/drawing/2014/main" id="{DC04A2C8-504E-4AEC-B0FB-D29C327B04B5}"/>
              </a:ext>
            </a:extLst>
          </p:cNvPr>
          <p:cNvSpPr>
            <a:spLocks noChangeArrowheads="1"/>
          </p:cNvSpPr>
          <p:nvPr/>
        </p:nvSpPr>
        <p:spPr bwMode="auto">
          <a:xfrm>
            <a:off x="979488" y="1684338"/>
            <a:ext cx="467916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K* = K</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8" name="Rectangle 17">
            <a:extLst>
              <a:ext uri="{FF2B5EF4-FFF2-40B4-BE49-F238E27FC236}">
                <a16:creationId xmlns:a16="http://schemas.microsoft.com/office/drawing/2014/main" id="{8064B06F-F14B-4CB5-A671-E659AE329E6F}"/>
              </a:ext>
            </a:extLst>
          </p:cNvPr>
          <p:cNvSpPr>
            <a:spLocks noChangeArrowheads="1"/>
          </p:cNvSpPr>
          <p:nvPr/>
        </p:nvSpPr>
        <p:spPr bwMode="auto">
          <a:xfrm>
            <a:off x="979488" y="2255838"/>
            <a:ext cx="484748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&lt;</a:t>
            </a:r>
            <a:r>
              <a:rPr lang="en-US" altLang="zh-CN" dirty="0">
                <a:solidFill>
                  <a:schemeClr val="tx1"/>
                </a:solidFill>
                <a:ea typeface="宋体" panose="02010600030101010101" pitchFamily="2" charset="-122"/>
              </a:rPr>
              <a:t> Q,          K* = K</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9" name="Rectangle 18">
            <a:extLst>
              <a:ext uri="{FF2B5EF4-FFF2-40B4-BE49-F238E27FC236}">
                <a16:creationId xmlns:a16="http://schemas.microsoft.com/office/drawing/2014/main" id="{B66136BC-9AAD-417C-8E92-CF645260928D}"/>
              </a:ext>
            </a:extLst>
          </p:cNvPr>
          <p:cNvSpPr>
            <a:spLocks noChangeArrowheads="1"/>
          </p:cNvSpPr>
          <p:nvPr/>
        </p:nvSpPr>
        <p:spPr bwMode="auto">
          <a:xfrm>
            <a:off x="6480175" y="3946525"/>
            <a:ext cx="2415726"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LTC, </a:t>
            </a:r>
            <a:r>
              <a:rPr lang="zh-CN" altLang="en-US" dirty="0">
                <a:solidFill>
                  <a:schemeClr val="tx1"/>
                </a:solidFill>
                <a:ea typeface="宋体" panose="02010600030101010101" pitchFamily="2" charset="-122"/>
              </a:rPr>
              <a:t>厂商的</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长期总成本</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曲线</a:t>
            </a:r>
            <a:endParaRPr lang="en-US" altLang="zh-CN" dirty="0">
              <a:solidFill>
                <a:schemeClr val="tx1"/>
              </a:solidFill>
              <a:ea typeface="宋体" panose="02010600030101010101" pitchFamily="2" charset="-122"/>
            </a:endParaRPr>
          </a:p>
        </p:txBody>
      </p:sp>
      <p:sp>
        <p:nvSpPr>
          <p:cNvPr id="20" name="Rectangle 19">
            <a:extLst>
              <a:ext uri="{FF2B5EF4-FFF2-40B4-BE49-F238E27FC236}">
                <a16:creationId xmlns:a16="http://schemas.microsoft.com/office/drawing/2014/main" id="{8C21D5F9-D468-4500-8414-CB5487D08816}"/>
              </a:ext>
            </a:extLst>
          </p:cNvPr>
          <p:cNvSpPr>
            <a:spLocks noChangeArrowheads="1"/>
          </p:cNvSpPr>
          <p:nvPr/>
        </p:nvSpPr>
        <p:spPr bwMode="auto">
          <a:xfrm>
            <a:off x="765175" y="442913"/>
            <a:ext cx="377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p>
        </p:txBody>
      </p:sp>
      <p:sp>
        <p:nvSpPr>
          <p:cNvPr id="21" name="Rectangle 20">
            <a:extLst>
              <a:ext uri="{FF2B5EF4-FFF2-40B4-BE49-F238E27FC236}">
                <a16:creationId xmlns:a16="http://schemas.microsoft.com/office/drawing/2014/main" id="{8E118000-4B9C-40E0-95F0-251FB068E598}"/>
              </a:ext>
            </a:extLst>
          </p:cNvPr>
          <p:cNvSpPr>
            <a:spLocks noChangeArrowheads="1"/>
          </p:cNvSpPr>
          <p:nvPr/>
        </p:nvSpPr>
        <p:spPr bwMode="auto">
          <a:xfrm>
            <a:off x="312738" y="5065713"/>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2"/>
                </a:solidFill>
                <a:ea typeface="宋体" panose="02010600030101010101" pitchFamily="2" charset="-122"/>
              </a:rPr>
              <a:t>F</a:t>
            </a:r>
            <a:r>
              <a:rPr lang="en-US" altLang="zh-CN">
                <a:solidFill>
                  <a:schemeClr val="tx2"/>
                </a:solidFill>
                <a:latin typeface="Symbol" panose="05050102010706020507" pitchFamily="18" charset="2"/>
                <a:ea typeface="宋体" panose="02010600030101010101" pitchFamily="2" charset="-122"/>
              </a:rPr>
              <a:t>¢¢</a:t>
            </a:r>
          </a:p>
        </p:txBody>
      </p:sp>
      <p:cxnSp>
        <p:nvCxnSpPr>
          <p:cNvPr id="22" name="直接箭头连接符 21">
            <a:extLst>
              <a:ext uri="{FF2B5EF4-FFF2-40B4-BE49-F238E27FC236}">
                <a16:creationId xmlns:a16="http://schemas.microsoft.com/office/drawing/2014/main" id="{1F1DEEC4-D1D8-44FC-9BCA-6A8CC1C7F019}"/>
              </a:ext>
            </a:extLst>
          </p:cNvPr>
          <p:cNvCxnSpPr/>
          <p:nvPr/>
        </p:nvCxnSpPr>
        <p:spPr>
          <a:xfrm>
            <a:off x="932688" y="5907024"/>
            <a:ext cx="7668387" cy="17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556DEE8-0641-459B-84F4-FFBEC3228591}"/>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897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9759E-7840-4616-BD7D-DC9D79F2F827}"/>
              </a:ext>
            </a:extLst>
          </p:cNvPr>
          <p:cNvSpPr>
            <a:spLocks noGrp="1"/>
          </p:cNvSpPr>
          <p:nvPr>
            <p:ph type="title"/>
          </p:nvPr>
        </p:nvSpPr>
        <p:spPr/>
        <p:txBody>
          <a:bodyPr/>
          <a:lstStyle/>
          <a:p>
            <a:r>
              <a:rPr lang="zh-CN" altLang="en-US" dirty="0"/>
              <a:t>短期与长期总成本曲线</a:t>
            </a:r>
            <a:endParaRPr lang="en-US" dirty="0"/>
          </a:p>
        </p:txBody>
      </p:sp>
      <p:sp>
        <p:nvSpPr>
          <p:cNvPr id="3" name="内容占位符 2">
            <a:extLst>
              <a:ext uri="{FF2B5EF4-FFF2-40B4-BE49-F238E27FC236}">
                <a16:creationId xmlns:a16="http://schemas.microsoft.com/office/drawing/2014/main" id="{9EB124E2-D74E-49C5-BF85-4A63D5CA42C6}"/>
              </a:ext>
            </a:extLst>
          </p:cNvPr>
          <p:cNvSpPr>
            <a:spLocks noGrp="1"/>
          </p:cNvSpPr>
          <p:nvPr>
            <p:ph idx="1"/>
          </p:nvPr>
        </p:nvSpPr>
        <p:spPr/>
        <p:txBody>
          <a:bodyPr/>
          <a:lstStyle/>
          <a:p>
            <a:endParaRPr lang="en-US" dirty="0"/>
          </a:p>
        </p:txBody>
      </p:sp>
      <p:pic>
        <p:nvPicPr>
          <p:cNvPr id="4" name="Picture 2" descr="https://timgsa.baidu.com/timg?image&amp;quality=80&amp;size=b9999_10000&amp;sec=1523022642102&amp;di=d264303ab6d71c01c070838473db6229&amp;imgtype=0&amp;src=http%3A%2F%2Fwww.jinrongren.net%2Fuploadfile%2F2016%2F0126%2F20160126090026585.png">
            <a:extLst>
              <a:ext uri="{FF2B5EF4-FFF2-40B4-BE49-F238E27FC236}">
                <a16:creationId xmlns:a16="http://schemas.microsoft.com/office/drawing/2014/main" id="{BF4B6A25-C4DE-429D-A55E-4B5A328AC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047" y="1866900"/>
            <a:ext cx="6524625" cy="47339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ABEB49F-1145-4B05-A88C-DEA7602DFD68}"/>
              </a:ext>
            </a:extLst>
          </p:cNvPr>
          <p:cNvSpPr txBox="1"/>
          <p:nvPr/>
        </p:nvSpPr>
        <p:spPr>
          <a:xfrm>
            <a:off x="6035229" y="0"/>
            <a:ext cx="3108771" cy="2031325"/>
          </a:xfrm>
          <a:prstGeom prst="rect">
            <a:avLst/>
          </a:prstGeom>
          <a:noFill/>
        </p:spPr>
        <p:txBody>
          <a:bodyPr wrap="square" rtlCol="0">
            <a:spAutoFit/>
          </a:bodyPr>
          <a:lstStyle/>
          <a:p>
            <a:r>
              <a:rPr lang="zh-CN" altLang="en-US" dirty="0"/>
              <a:t>随着产量的变动，企业不断地调整短期内固定不变的生产要素投入数量，使得生产任意产量时所对应的成本都</a:t>
            </a:r>
          </a:p>
          <a:p>
            <a:r>
              <a:rPr lang="zh-CN" altLang="en-US" dirty="0"/>
              <a:t>是 可供选择的短期生产成本中生产该产量所能达到的最低成本点</a:t>
            </a:r>
          </a:p>
        </p:txBody>
      </p:sp>
    </p:spTree>
    <p:extLst>
      <p:ext uri="{BB962C8B-B14F-4D97-AF65-F5344CB8AC3E}">
        <p14:creationId xmlns:p14="http://schemas.microsoft.com/office/powerpoint/2010/main" val="72502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9FB0F-3643-4879-A363-3BC2E6514F37}"/>
              </a:ext>
            </a:extLst>
          </p:cNvPr>
          <p:cNvSpPr>
            <a:spLocks noGrp="1"/>
          </p:cNvSpPr>
          <p:nvPr>
            <p:ph type="title"/>
          </p:nvPr>
        </p:nvSpPr>
        <p:spPr/>
        <p:txBody>
          <a:bodyPr/>
          <a:lstStyle/>
          <a:p>
            <a:r>
              <a:rPr lang="zh-CN" altLang="en-US" dirty="0"/>
              <a:t>生产函数</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0581E7-C24A-499D-A745-3CACFFE4F9F1}"/>
                  </a:ext>
                </a:extLst>
              </p:cNvPr>
              <p:cNvSpPr>
                <a:spLocks noGrp="1"/>
              </p:cNvSpPr>
              <p:nvPr>
                <p:ph idx="1"/>
              </p:nvPr>
            </p:nvSpPr>
            <p:spPr/>
            <p:txBody>
              <a:bodyPr>
                <a:normAutofit lnSpcReduction="10000"/>
              </a:bodyPr>
              <a:lstStyle/>
              <a:p>
                <a:r>
                  <a:rPr lang="zh-CN" altLang="en-US" dirty="0">
                    <a:latin typeface="+mn-ea"/>
                  </a:rPr>
                  <a:t>生产函数表示在技术水平不变的条件下，企业在一定时期内使用的各种生产要素数量与它们所能生产的 最大产量之间的关系。</a:t>
                </a:r>
                <a:endParaRPr lang="en-US" altLang="zh-CN" dirty="0">
                  <a:solidFill>
                    <a:schemeClr val="tx1"/>
                  </a:solidFill>
                  <a:latin typeface="+mn-ea"/>
                </a:endParaRPr>
              </a:p>
              <a:p>
                <a:r>
                  <a:rPr lang="zh-CN" altLang="en-US" dirty="0">
                    <a:solidFill>
                      <a:schemeClr val="tx1"/>
                    </a:solidFill>
                    <a:latin typeface="+mn-ea"/>
                  </a:rPr>
                  <a:t>投入要素组合是要素投入水平的向量，用</a:t>
                </a:r>
                <a:r>
                  <a:rPr lang="en-US" altLang="zh-CN" dirty="0">
                    <a:latin typeface="+mn-ea"/>
                  </a:rPr>
                  <a:t>(x</a:t>
                </a:r>
                <a:r>
                  <a:rPr lang="en-US" altLang="zh-CN" baseline="-25000" dirty="0">
                    <a:latin typeface="+mn-ea"/>
                  </a:rPr>
                  <a:t>1</a:t>
                </a:r>
                <a:r>
                  <a:rPr lang="en-US" altLang="zh-CN" dirty="0">
                    <a:latin typeface="+mn-ea"/>
                  </a:rPr>
                  <a:t>, x</a:t>
                </a:r>
                <a:r>
                  <a:rPr lang="en-US" altLang="zh-CN" baseline="-25000" dirty="0">
                    <a:latin typeface="+mn-ea"/>
                  </a:rPr>
                  <a:t>2</a:t>
                </a:r>
                <a:r>
                  <a:rPr lang="zh-CN" altLang="en-US" dirty="0">
                    <a:latin typeface="+mn-ea"/>
                  </a:rPr>
                  <a:t>，</a:t>
                </a:r>
                <a14:m>
                  <m:oMath xmlns:m="http://schemas.openxmlformats.org/officeDocument/2006/math">
                    <m:r>
                      <a:rPr lang="en-US" altLang="zh-CN" i="1" dirty="0">
                        <a:latin typeface="Cambria Math" panose="02040503050406030204" pitchFamily="18" charset="0"/>
                      </a:rPr>
                      <m:t>…</m:t>
                    </m:r>
                    <m:r>
                      <a:rPr lang="en-US" altLang="zh-CN" i="1">
                        <a:latin typeface="Cambria Math" panose="02040503050406030204" pitchFamily="18" charset="0"/>
                      </a:rPr>
                      <m:t> </m:t>
                    </m:r>
                  </m:oMath>
                </a14:m>
                <a:r>
                  <a:rPr lang="en-US" altLang="zh-CN" dirty="0">
                    <a:latin typeface="+mn-ea"/>
                  </a:rPr>
                  <a:t>)</a:t>
                </a:r>
                <a:r>
                  <a:rPr lang="zh-CN" altLang="en-US" dirty="0">
                    <a:solidFill>
                      <a:schemeClr val="tx1"/>
                    </a:solidFill>
                    <a:latin typeface="+mn-ea"/>
                  </a:rPr>
                  <a:t>表示</a:t>
                </a:r>
                <a:endParaRPr lang="en-US" altLang="zh-CN" b="1" dirty="0">
                  <a:solidFill>
                    <a:schemeClr val="tx1"/>
                  </a:solidFill>
                  <a:latin typeface="+mn-ea"/>
                </a:endParaRPr>
              </a:p>
              <a:p>
                <a14:m>
                  <m:oMath xmlns:m="http://schemas.openxmlformats.org/officeDocument/2006/math">
                    <m:r>
                      <m:rPr>
                        <m:nor/>
                      </m:rPr>
                      <a:rPr lang="en-US" altLang="zh-CN" b="1" dirty="0">
                        <a:solidFill>
                          <a:schemeClr val="tx1"/>
                        </a:solidFill>
                        <a:latin typeface="+mn-ea"/>
                      </a:rPr>
                      <m:t>Q</m:t>
                    </m:r>
                  </m:oMath>
                </a14:m>
                <a:r>
                  <a:rPr lang="zh-CN" altLang="en-US" dirty="0">
                    <a:solidFill>
                      <a:schemeClr val="tx1"/>
                    </a:solidFill>
                    <a:latin typeface="+mn-ea"/>
                  </a:rPr>
                  <a:t> 表示产量。</a:t>
                </a:r>
                <a:endParaRPr lang="en-US" altLang="zh-CN" dirty="0">
                  <a:solidFill>
                    <a:schemeClr val="tx1"/>
                  </a:solidFill>
                  <a:latin typeface="+mn-ea"/>
                </a:endParaRPr>
              </a:p>
              <a:p>
                <a:r>
                  <a:rPr lang="zh-CN" altLang="en-US" dirty="0">
                    <a:solidFill>
                      <a:schemeClr val="tx1"/>
                    </a:solidFill>
                    <a:latin typeface="+mn-ea"/>
                  </a:rPr>
                  <a:t>生产函数描述了投入要素组合的最大可能产量。</a:t>
                </a:r>
                <a:endParaRPr lang="en-US" altLang="zh-CN" dirty="0">
                  <a:solidFill>
                    <a:schemeClr val="tx1"/>
                  </a:solidFill>
                  <a:latin typeface="+mn-ea"/>
                </a:endParaRPr>
              </a:p>
              <a:p>
                <a:pPr marL="0" indent="0" algn="ctr">
                  <a:buNone/>
                </a:pPr>
                <a:r>
                  <a:rPr lang="zh-CN" altLang="en-US" dirty="0">
                    <a:solidFill>
                      <a:schemeClr val="tx1"/>
                    </a:solidFill>
                  </a:rPr>
                  <a:t> </a:t>
                </a:r>
                <a:r>
                  <a:rPr lang="en-US" altLang="zh-CN" dirty="0">
                    <a:solidFill>
                      <a:schemeClr val="tx1"/>
                    </a:solidFill>
                  </a:rPr>
                  <a:t>Q=f</a:t>
                </a:r>
                <a:r>
                  <a:rPr lang="en-US" altLang="zh-CN" dirty="0">
                    <a:latin typeface="+mn-ea"/>
                  </a:rPr>
                  <a:t>(x</a:t>
                </a:r>
                <a:r>
                  <a:rPr lang="en-US" altLang="zh-CN" baseline="-25000" dirty="0">
                    <a:latin typeface="+mn-ea"/>
                  </a:rPr>
                  <a:t>1</a:t>
                </a:r>
                <a:r>
                  <a:rPr lang="en-US" altLang="zh-CN" dirty="0">
                    <a:latin typeface="+mn-ea"/>
                  </a:rPr>
                  <a:t>, x</a:t>
                </a:r>
                <a:r>
                  <a:rPr lang="en-US" altLang="zh-CN" baseline="-25000" dirty="0">
                    <a:latin typeface="+mn-ea"/>
                  </a:rPr>
                  <a:t>2</a:t>
                </a:r>
                <a:r>
                  <a:rPr lang="zh-CN" altLang="en-US" dirty="0">
                    <a:latin typeface="+mn-ea"/>
                  </a:rPr>
                  <a:t>，</a:t>
                </a:r>
                <a14:m>
                  <m:oMath xmlns:m="http://schemas.openxmlformats.org/officeDocument/2006/math">
                    <m:r>
                      <a:rPr lang="en-US" altLang="zh-CN" i="1" dirty="0">
                        <a:latin typeface="Cambria Math" panose="02040503050406030204" pitchFamily="18" charset="0"/>
                      </a:rPr>
                      <m:t>…</m:t>
                    </m:r>
                    <m:r>
                      <a:rPr lang="en-US" altLang="zh-CN" i="1">
                        <a:latin typeface="Cambria Math" panose="02040503050406030204" pitchFamily="18" charset="0"/>
                      </a:rPr>
                      <m:t> </m:t>
                    </m:r>
                  </m:oMath>
                </a14:m>
                <a:r>
                  <a:rPr lang="en-US" altLang="zh-CN" dirty="0">
                    <a:latin typeface="+mn-ea"/>
                  </a:rPr>
                  <a:t>) </a:t>
                </a:r>
              </a:p>
              <a:p>
                <a:r>
                  <a:rPr lang="zh-CN" altLang="en-US" dirty="0">
                    <a:latin typeface="+mn-ea"/>
                  </a:rPr>
                  <a:t>一般考虑最重要的两种要素：劳动和资本。</a:t>
                </a:r>
                <a:r>
                  <a:rPr lang="en-US" altLang="zh-CN" dirty="0">
                    <a:solidFill>
                      <a:schemeClr val="tx1"/>
                    </a:solidFill>
                    <a:latin typeface="+mn-ea"/>
                  </a:rPr>
                  <a:t> x</a:t>
                </a:r>
                <a:r>
                  <a:rPr lang="en-US" altLang="zh-CN" baseline="-25000" dirty="0">
                    <a:solidFill>
                      <a:schemeClr val="tx1"/>
                    </a:solidFill>
                    <a:latin typeface="+mn-ea"/>
                  </a:rPr>
                  <a:t>1</a:t>
                </a:r>
                <a:r>
                  <a:rPr lang="en-US" altLang="zh-CN" dirty="0">
                    <a:solidFill>
                      <a:schemeClr val="tx1"/>
                    </a:solidFill>
                    <a:latin typeface="+mn-ea"/>
                  </a:rPr>
                  <a:t>=L, x</a:t>
                </a:r>
                <a:r>
                  <a:rPr lang="en-US" altLang="zh-CN" baseline="-25000" dirty="0">
                    <a:solidFill>
                      <a:schemeClr val="tx1"/>
                    </a:solidFill>
                    <a:latin typeface="+mn-ea"/>
                  </a:rPr>
                  <a:t>2</a:t>
                </a:r>
                <a:r>
                  <a:rPr lang="en-US" altLang="zh-CN" dirty="0">
                    <a:solidFill>
                      <a:schemeClr val="tx1"/>
                    </a:solidFill>
                    <a:latin typeface="+mn-ea"/>
                  </a:rPr>
                  <a:t>=K. </a:t>
                </a:r>
              </a:p>
              <a:p>
                <a:endParaRPr lang="en-US" dirty="0">
                  <a:solidFill>
                    <a:schemeClr val="tx1"/>
                  </a:solidFill>
                  <a:latin typeface="+mn-ea"/>
                </a:endParaRPr>
              </a:p>
            </p:txBody>
          </p:sp>
        </mc:Choice>
        <mc:Fallback xmlns="">
          <p:sp>
            <p:nvSpPr>
              <p:cNvPr id="3" name="内容占位符 2">
                <a:extLst>
                  <a:ext uri="{FF2B5EF4-FFF2-40B4-BE49-F238E27FC236}">
                    <a16:creationId xmlns:a16="http://schemas.microsoft.com/office/drawing/2014/main" id="{BE0581E7-C24A-499D-A745-3CACFFE4F9F1}"/>
                  </a:ext>
                </a:extLst>
              </p:cNvPr>
              <p:cNvSpPr>
                <a:spLocks noGrp="1" noRot="1" noChangeAspect="1" noMove="1" noResize="1" noEditPoints="1" noAdjustHandles="1" noChangeArrowheads="1" noChangeShapeType="1" noTextEdit="1"/>
              </p:cNvSpPr>
              <p:nvPr>
                <p:ph idx="1"/>
              </p:nvPr>
            </p:nvSpPr>
            <p:spPr>
              <a:blipFill>
                <a:blip r:embed="rId2"/>
                <a:stretch>
                  <a:fillRect l="-1391" t="-3221" r="-3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3425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0C85B-954A-4BCA-B854-0F1688833646}"/>
              </a:ext>
            </a:extLst>
          </p:cNvPr>
          <p:cNvSpPr>
            <a:spLocks noGrp="1"/>
          </p:cNvSpPr>
          <p:nvPr>
            <p:ph type="title"/>
          </p:nvPr>
        </p:nvSpPr>
        <p:spPr/>
        <p:txBody>
          <a:bodyPr/>
          <a:lstStyle/>
          <a:p>
            <a:r>
              <a:rPr lang="zh-CN" altLang="en-US" dirty="0"/>
              <a:t>短期与长期总成本</a:t>
            </a:r>
            <a:endParaRPr lang="en-US" dirty="0"/>
          </a:p>
        </p:txBody>
      </p:sp>
      <p:sp>
        <p:nvSpPr>
          <p:cNvPr id="3" name="内容占位符 2">
            <a:extLst>
              <a:ext uri="{FF2B5EF4-FFF2-40B4-BE49-F238E27FC236}">
                <a16:creationId xmlns:a16="http://schemas.microsoft.com/office/drawing/2014/main" id="{AB9BDBA2-F40A-4D11-879F-9878127EB7CA}"/>
              </a:ext>
            </a:extLst>
          </p:cNvPr>
          <p:cNvSpPr>
            <a:spLocks noGrp="1"/>
          </p:cNvSpPr>
          <p:nvPr>
            <p:ph idx="1"/>
          </p:nvPr>
        </p:nvSpPr>
        <p:spPr/>
        <p:txBody>
          <a:bodyPr>
            <a:normAutofit/>
          </a:bodyPr>
          <a:lstStyle/>
          <a:p>
            <a:r>
              <a:rPr lang="zh-CN" altLang="en-US" sz="3200" dirty="0"/>
              <a:t>除非短期投入水平约束就是长期的均衡投入量，即</a:t>
            </a:r>
            <a:r>
              <a:rPr lang="en-US" altLang="zh-CN" sz="3200" dirty="0"/>
              <a:t>K’= K* (Q) </a:t>
            </a:r>
            <a:r>
              <a:rPr lang="zh-CN" altLang="en-US" sz="3200" dirty="0"/>
              <a:t>，否则短期总成本超过长期总成本！</a:t>
            </a:r>
          </a:p>
          <a:p>
            <a:r>
              <a:rPr lang="zh-CN" altLang="en-US" sz="3200" dirty="0"/>
              <a:t>这意味着长期总成本曲线总是与短期总成本曲线相切于一点。</a:t>
            </a:r>
          </a:p>
          <a:p>
            <a:endParaRPr lang="en-US" sz="3200" dirty="0"/>
          </a:p>
        </p:txBody>
      </p:sp>
    </p:spTree>
    <p:extLst>
      <p:ext uri="{BB962C8B-B14F-4D97-AF65-F5344CB8AC3E}">
        <p14:creationId xmlns:p14="http://schemas.microsoft.com/office/powerpoint/2010/main" val="29571699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98DBA-3465-4201-87DE-067265829D53}"/>
              </a:ext>
            </a:extLst>
          </p:cNvPr>
          <p:cNvSpPr>
            <a:spLocks noGrp="1"/>
          </p:cNvSpPr>
          <p:nvPr>
            <p:ph type="title"/>
          </p:nvPr>
        </p:nvSpPr>
        <p:spPr/>
        <p:txBody>
          <a:bodyPr/>
          <a:lstStyle/>
          <a:p>
            <a:r>
              <a:rPr lang="zh-CN" altLang="en-US" dirty="0"/>
              <a:t>例子</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CB648C-AA34-4D6A-B585-D1511E70A065}"/>
                  </a:ext>
                </a:extLst>
              </p:cNvPr>
              <p:cNvSpPr>
                <a:spLocks noGrp="1"/>
              </p:cNvSpPr>
              <p:nvPr>
                <p:ph idx="1"/>
              </p:nvPr>
            </p:nvSpPr>
            <p:spPr/>
            <p:txBody>
              <a:bodyPr>
                <a:normAutofit/>
              </a:bodyPr>
              <a:lstStyle/>
              <a:p>
                <a:r>
                  <a:rPr lang="zh-CN" altLang="en-US" sz="3200" b="1" dirty="0">
                    <a:latin typeface="+mn-ea"/>
                  </a:rPr>
                  <a:t>假设</a:t>
                </a:r>
                <a14:m>
                  <m:oMath xmlns:m="http://schemas.openxmlformats.org/officeDocument/2006/math">
                    <m:r>
                      <a:rPr lang="en-US" altLang="zh-CN" sz="3200" b="1">
                        <a:latin typeface="Cambria Math" panose="02040503050406030204" pitchFamily="18" charset="0"/>
                      </a:rPr>
                      <m:t>  </m:t>
                    </m:r>
                    <m:r>
                      <a:rPr lang="en-US" altLang="zh-CN" sz="3200" b="1">
                        <a:latin typeface="Cambria Math" panose="02040503050406030204" pitchFamily="18" charset="0"/>
                      </a:rPr>
                      <m:t>𝐐</m:t>
                    </m:r>
                    <m:r>
                      <a:rPr lang="en-US" altLang="zh-CN" sz="3200" b="1">
                        <a:latin typeface="Cambria Math" panose="02040503050406030204" pitchFamily="18" charset="0"/>
                      </a:rPr>
                      <m:t>=</m:t>
                    </m:r>
                    <m:rad>
                      <m:radPr>
                        <m:degHide m:val="on"/>
                        <m:ctrlPr>
                          <a:rPr lang="en-US" altLang="zh-CN" sz="3200" i="1">
                            <a:latin typeface="Cambria Math" panose="02040503050406030204" pitchFamily="18" charset="0"/>
                          </a:rPr>
                        </m:ctrlPr>
                      </m:radPr>
                      <m:deg/>
                      <m:e>
                        <m:r>
                          <a:rPr lang="en-US" altLang="zh-CN" sz="3200" b="1">
                            <a:latin typeface="Cambria Math" panose="02040503050406030204" pitchFamily="18" charset="0"/>
                          </a:rPr>
                          <m:t>𝐊𝐋</m:t>
                        </m:r>
                      </m:e>
                    </m:rad>
                    <m:r>
                      <a:rPr lang="en-US" altLang="zh-CN" sz="3200" b="1" i="1">
                        <a:latin typeface="Cambria Math" panose="02040503050406030204" pitchFamily="18" charset="0"/>
                      </a:rPr>
                      <m:t>.</m:t>
                    </m:r>
                  </m:oMath>
                </a14:m>
                <a:endParaRPr lang="en-US" altLang="zh-CN" sz="3200" dirty="0">
                  <a:latin typeface="+mn-ea"/>
                </a:endParaRPr>
              </a:p>
              <a:p>
                <a:r>
                  <a:rPr lang="zh-CN" altLang="en-US" sz="3200" dirty="0">
                    <a:latin typeface="+mn-ea"/>
                  </a:rPr>
                  <a:t>短期</a:t>
                </a:r>
                <a14:m>
                  <m:oMath xmlns:m="http://schemas.openxmlformats.org/officeDocument/2006/math">
                    <m:r>
                      <a:rPr lang="en-US" altLang="zh-CN" sz="3200" b="1">
                        <a:latin typeface="Cambria Math" panose="02040503050406030204" pitchFamily="18" charset="0"/>
                      </a:rPr>
                      <m:t> </m:t>
                    </m:r>
                    <m:r>
                      <a:rPr lang="en-US" altLang="zh-CN" sz="3200">
                        <a:latin typeface="Cambria Math" panose="02040503050406030204" pitchFamily="18" charset="0"/>
                      </a:rPr>
                      <m:t>𝐊</m:t>
                    </m:r>
                    <m:r>
                      <a:rPr lang="en-US" altLang="zh-CN" sz="3200">
                        <a:latin typeface="Cambria Math" panose="02040503050406030204" pitchFamily="18" charset="0"/>
                      </a:rPr>
                      <m:t>=</m:t>
                    </m:r>
                    <m:acc>
                      <m:accPr>
                        <m:chr m:val="̅"/>
                        <m:ctrlPr>
                          <a:rPr lang="en-US" altLang="zh-CN" sz="3200" i="1">
                            <a:latin typeface="Cambria Math" panose="02040503050406030204" pitchFamily="18" charset="0"/>
                          </a:rPr>
                        </m:ctrlPr>
                      </m:accPr>
                      <m:e>
                        <m:r>
                          <a:rPr lang="en-US" altLang="zh-CN" sz="3200">
                            <a:latin typeface="Cambria Math" panose="02040503050406030204" pitchFamily="18" charset="0"/>
                          </a:rPr>
                          <m:t>𝐊</m:t>
                        </m:r>
                      </m:e>
                    </m:acc>
                    <m:r>
                      <a:rPr lang="en-US" altLang="zh-CN" sz="3200">
                        <a:latin typeface="Cambria Math" panose="02040503050406030204" pitchFamily="18" charset="0"/>
                      </a:rPr>
                      <m:t>, </m:t>
                    </m:r>
                    <m:r>
                      <a:rPr lang="en-US" altLang="zh-CN" sz="3200" b="1">
                        <a:latin typeface="Cambria Math" panose="02040503050406030204" pitchFamily="18" charset="0"/>
                      </a:rPr>
                      <m:t>  </m:t>
                    </m:r>
                    <m:r>
                      <a:rPr lang="en-US" altLang="zh-CN" sz="3200" b="1">
                        <a:latin typeface="Cambria Math" panose="02040503050406030204" pitchFamily="18" charset="0"/>
                      </a:rPr>
                      <m:t>𝐋</m:t>
                    </m:r>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i="1">
                        <a:latin typeface="Cambria Math" panose="02040503050406030204" pitchFamily="18" charset="0"/>
                      </a:rPr>
                      <m:t>,  </m:t>
                    </m:r>
                  </m:oMath>
                </a14:m>
                <a:endParaRPr lang="en-US" altLang="zh-CN" sz="3200" i="1"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a:latin typeface="Cambria Math" panose="02040503050406030204" pitchFamily="18" charset="0"/>
                        </a:rPr>
                        <m:t>𝐓𝐂</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𝐰</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a:latin typeface="Cambria Math" panose="02040503050406030204" pitchFamily="18" charset="0"/>
                        </a:rPr>
                        <m:t>+</m:t>
                      </m:r>
                      <m:r>
                        <a:rPr lang="en-US" altLang="zh-CN" sz="3200" b="1">
                          <a:latin typeface="Cambria Math" panose="02040503050406030204" pitchFamily="18" charset="0"/>
                        </a:rPr>
                        <m:t>𝐫</m:t>
                      </m:r>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oMath>
                  </m:oMathPara>
                </a14:m>
                <a:endParaRPr lang="zh-CN" altLang="zh-CN" sz="3200" dirty="0">
                  <a:latin typeface="+mn-ea"/>
                </a:endParaRPr>
              </a:p>
              <a:p>
                <a:r>
                  <a:rPr lang="zh-CN" altLang="en-US" sz="3200" dirty="0">
                    <a:latin typeface="+mn-ea"/>
                  </a:rPr>
                  <a:t>长期 </a:t>
                </a:r>
                <a:r>
                  <a:rPr lang="en-US" altLang="zh-CN" sz="3200" dirty="0">
                    <a:latin typeface="+mn-ea"/>
                  </a:rPr>
                  <a:t> </a:t>
                </a:r>
                <a14:m>
                  <m:oMath xmlns:m="http://schemas.openxmlformats.org/officeDocument/2006/math">
                    <m:r>
                      <a:rPr lang="en-US" altLang="zh-CN" sz="3200" b="1">
                        <a:latin typeface="Cambria Math" panose="02040503050406030204" pitchFamily="18" charset="0"/>
                      </a:rPr>
                      <m:t>𝐦𝐢</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𝐧</m:t>
                        </m:r>
                      </m:e>
                      <m:sub>
                        <m:r>
                          <a:rPr lang="en-US" altLang="zh-CN" sz="3200" b="1">
                            <a:latin typeface="Cambria Math" panose="02040503050406030204" pitchFamily="18" charset="0"/>
                          </a:rPr>
                          <m:t>𝐊</m:t>
                        </m:r>
                        <m:r>
                          <a:rPr lang="en-US" altLang="zh-CN" sz="3200" b="1">
                            <a:latin typeface="Cambria Math" panose="02040503050406030204" pitchFamily="18" charset="0"/>
                          </a:rPr>
                          <m:t>≥</m:t>
                        </m:r>
                        <m:r>
                          <a:rPr lang="en-US" altLang="zh-CN" sz="3200" b="1">
                            <a:latin typeface="Cambria Math" panose="02040503050406030204" pitchFamily="18" charset="0"/>
                          </a:rPr>
                          <m:t>𝟎</m:t>
                        </m:r>
                      </m:sub>
                    </m:sSub>
                    <m:r>
                      <a:rPr lang="en-US" altLang="zh-CN" sz="3200" b="1">
                        <a:latin typeface="Cambria Math" panose="02040503050406030204" pitchFamily="18" charset="0"/>
                      </a:rPr>
                      <m:t>   </m:t>
                    </m:r>
                    <m:r>
                      <a:rPr lang="en-US" altLang="zh-CN" sz="3200" b="1">
                        <a:latin typeface="Cambria Math" panose="02040503050406030204" pitchFamily="18" charset="0"/>
                      </a:rPr>
                      <m:t>𝐰</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r>
                          <a:rPr lang="en-US" altLang="zh-CN" sz="3200" b="1">
                            <a:latin typeface="Cambria Math" panose="02040503050406030204" pitchFamily="18" charset="0"/>
                          </a:rPr>
                          <m:t>𝐊</m:t>
                        </m:r>
                      </m:den>
                    </m:f>
                    <m:r>
                      <a:rPr lang="en-US" altLang="zh-CN" sz="3200" b="1">
                        <a:latin typeface="Cambria Math" panose="02040503050406030204" pitchFamily="18" charset="0"/>
                      </a:rPr>
                      <m:t>+</m:t>
                    </m:r>
                    <m:r>
                      <a:rPr lang="en-US" altLang="zh-CN" sz="3200" b="1">
                        <a:latin typeface="Cambria Math" panose="02040503050406030204" pitchFamily="18" charset="0"/>
                      </a:rPr>
                      <m:t>𝐫𝐊</m:t>
                    </m:r>
                    <m:r>
                      <a:rPr lang="en-US" altLang="zh-CN" sz="3200" b="1">
                        <a:latin typeface="Cambria Math" panose="02040503050406030204" pitchFamily="18" charset="0"/>
                      </a:rPr>
                      <m:t>,   </m:t>
                    </m:r>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𝐊</m:t>
                        </m:r>
                      </m:e>
                      <m:sup>
                        <m:r>
                          <a:rPr lang="en-US" altLang="zh-CN" sz="3200" b="1">
                            <a:latin typeface="Cambria Math" panose="02040503050406030204" pitchFamily="18" charset="0"/>
                          </a:rPr>
                          <m:t>∗</m:t>
                        </m:r>
                      </m:sup>
                    </m:sSup>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r>
                          <a:rPr lang="en-US" altLang="zh-CN" sz="3200" b="1">
                            <a:latin typeface="Cambria Math" panose="02040503050406030204" pitchFamily="18" charset="0"/>
                          </a:rPr>
                          <m:t>𝐫</m:t>
                        </m:r>
                      </m:den>
                    </m:f>
                    <m:r>
                      <a:rPr lang="en-US" altLang="zh-CN" sz="3200" b="1">
                        <a:latin typeface="Cambria Math" panose="02040503050406030204" pitchFamily="18" charset="0"/>
                      </a:rPr>
                      <m:t>𝐐</m:t>
                    </m:r>
                  </m:oMath>
                </a14:m>
                <a:endParaRPr lang="en-US" altLang="zh-CN" sz="3200" dirty="0">
                  <a:latin typeface="+mn-ea"/>
                </a:endParaRPr>
              </a:p>
              <a:p>
                <a:pPr marL="0" indent="0">
                  <a:buNone/>
                </a:pPr>
                <a:endParaRPr lang="en-US" altLang="zh-CN" sz="3200" b="1" i="1"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a:latin typeface="Cambria Math" panose="02040503050406030204" pitchFamily="18" charset="0"/>
                        </a:rPr>
                        <m:t>𝐋𝐓𝐂</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𝟐</m:t>
                      </m:r>
                      <m:rad>
                        <m:radPr>
                          <m:degHide m:val="on"/>
                          <m:ctrlPr>
                            <a:rPr lang="en-US" altLang="zh-CN" sz="3200" i="1">
                              <a:latin typeface="Cambria Math" panose="02040503050406030204" pitchFamily="18" charset="0"/>
                            </a:rPr>
                          </m:ctrlPr>
                        </m:radPr>
                        <m:deg/>
                        <m:e>
                          <m:r>
                            <a:rPr lang="en-US" altLang="zh-CN" sz="3200" b="1">
                              <a:latin typeface="Cambria Math" panose="02040503050406030204" pitchFamily="18" charset="0"/>
                            </a:rPr>
                            <m:t>𝐰𝐫</m:t>
                          </m:r>
                        </m:e>
                      </m:rad>
                      <m:r>
                        <a:rPr lang="en-US" altLang="zh-CN" sz="3200" b="1">
                          <a:latin typeface="Cambria Math" panose="02040503050406030204" pitchFamily="18" charset="0"/>
                        </a:rPr>
                        <m:t>𝐐</m:t>
                      </m:r>
                    </m:oMath>
                  </m:oMathPara>
                </a14:m>
                <a:endParaRPr lang="en-US" altLang="zh-CN" sz="3200" dirty="0">
                  <a:latin typeface="+mn-ea"/>
                </a:endParaRPr>
              </a:p>
              <a:p>
                <a:pPr marL="0" indent="0">
                  <a:buNone/>
                </a:pPr>
                <a:endParaRPr lang="zh-CN" altLang="zh-CN" sz="3200" dirty="0">
                  <a:latin typeface="+mn-ea"/>
                </a:endParaRPr>
              </a:p>
              <a:p>
                <a:endParaRPr lang="zh-CN" altLang="en-US"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C4CB648C-AA34-4D6A-B585-D1511E70A065}"/>
                  </a:ext>
                </a:extLst>
              </p:cNvPr>
              <p:cNvSpPr>
                <a:spLocks noGrp="1" noRot="1" noChangeAspect="1" noMove="1" noResize="1" noEditPoints="1" noAdjustHandles="1" noChangeArrowheads="1" noChangeShapeType="1" noTextEdit="1"/>
              </p:cNvSpPr>
              <p:nvPr>
                <p:ph idx="1"/>
              </p:nvPr>
            </p:nvSpPr>
            <p:spPr>
              <a:blipFill>
                <a:blip r:embed="rId2"/>
                <a:stretch>
                  <a:fillRect l="-1777" t="-1821"/>
                </a:stretch>
              </a:blipFill>
            </p:spPr>
            <p:txBody>
              <a:bodyPr/>
              <a:lstStyle/>
              <a:p>
                <a:r>
                  <a:rPr lang="en-US">
                    <a:noFill/>
                  </a:rPr>
                  <a:t> </a:t>
                </a:r>
              </a:p>
            </p:txBody>
          </p:sp>
        </mc:Fallback>
      </mc:AlternateContent>
    </p:spTree>
    <p:extLst>
      <p:ext uri="{BB962C8B-B14F-4D97-AF65-F5344CB8AC3E}">
        <p14:creationId xmlns:p14="http://schemas.microsoft.com/office/powerpoint/2010/main" val="2884454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2236F-46F5-4F56-B3CE-4FE388671C44}"/>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899102D-26A4-493D-ADB9-F91F253FA01C}"/>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0F733AEB-A693-4DDE-B58F-3A9FD2CC465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5613"/>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89D85763-715B-4EC9-8C15-289EEBC36BB0}"/>
              </a:ext>
            </a:extLst>
          </p:cNvPr>
          <p:cNvSpPr>
            <a:spLocks noChangeArrowheads="1"/>
          </p:cNvSpPr>
          <p:nvPr/>
        </p:nvSpPr>
        <p:spPr bwMode="auto">
          <a:xfrm>
            <a:off x="8218488" y="6045200"/>
            <a:ext cx="46487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Q</a:t>
            </a:r>
          </a:p>
        </p:txBody>
      </p:sp>
      <p:sp>
        <p:nvSpPr>
          <p:cNvPr id="6" name="Rectangle 4">
            <a:extLst>
              <a:ext uri="{FF2B5EF4-FFF2-40B4-BE49-F238E27FC236}">
                <a16:creationId xmlns:a16="http://schemas.microsoft.com/office/drawing/2014/main" id="{636F5030-750F-4BC4-A5EC-049FB04B8673}"/>
              </a:ext>
            </a:extLst>
          </p:cNvPr>
          <p:cNvSpPr>
            <a:spLocks noChangeArrowheads="1"/>
          </p:cNvSpPr>
          <p:nvPr/>
        </p:nvSpPr>
        <p:spPr bwMode="auto">
          <a:xfrm>
            <a:off x="407988" y="5494338"/>
            <a:ext cx="53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rgbClr val="4AFF0E"/>
                </a:solidFill>
                <a:ea typeface="宋体" panose="02010600030101010101" pitchFamily="2" charset="-122"/>
              </a:rPr>
              <a:t>F</a:t>
            </a:r>
            <a:r>
              <a:rPr lang="en-US" altLang="zh-CN">
                <a:solidFill>
                  <a:srgbClr val="4AFF0E"/>
                </a:solidFill>
                <a:latin typeface="Symbol" panose="05050102010706020507" pitchFamily="18" charset="2"/>
                <a:ea typeface="宋体" panose="02010600030101010101" pitchFamily="2" charset="-122"/>
              </a:rPr>
              <a:t>¢</a:t>
            </a:r>
          </a:p>
        </p:txBody>
      </p:sp>
      <p:sp>
        <p:nvSpPr>
          <p:cNvPr id="7" name="Rectangle 5">
            <a:extLst>
              <a:ext uri="{FF2B5EF4-FFF2-40B4-BE49-F238E27FC236}">
                <a16:creationId xmlns:a16="http://schemas.microsoft.com/office/drawing/2014/main" id="{2278FE01-D9AF-4BED-B740-C20CBCDAE082}"/>
              </a:ext>
            </a:extLst>
          </p:cNvPr>
          <p:cNvSpPr>
            <a:spLocks noChangeArrowheads="1"/>
          </p:cNvSpPr>
          <p:nvPr/>
        </p:nvSpPr>
        <p:spPr bwMode="auto">
          <a:xfrm>
            <a:off x="765175" y="6045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0</a:t>
            </a:r>
          </a:p>
        </p:txBody>
      </p:sp>
      <p:sp>
        <p:nvSpPr>
          <p:cNvPr id="8" name="Rectangle 7">
            <a:extLst>
              <a:ext uri="{FF2B5EF4-FFF2-40B4-BE49-F238E27FC236}">
                <a16:creationId xmlns:a16="http://schemas.microsoft.com/office/drawing/2014/main" id="{77C62626-BF48-45B9-8DC5-F90744234F2B}"/>
              </a:ext>
            </a:extLst>
          </p:cNvPr>
          <p:cNvSpPr>
            <a:spLocks noChangeArrowheads="1"/>
          </p:cNvSpPr>
          <p:nvPr/>
        </p:nvSpPr>
        <p:spPr bwMode="auto">
          <a:xfrm>
            <a:off x="6789738" y="1184275"/>
            <a:ext cx="168751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4AFF0E"/>
                </a:solidFill>
                <a:ea typeface="宋体" panose="02010600030101010101" pitchFamily="2" charset="-122"/>
              </a:rPr>
              <a:t>TC(K</a:t>
            </a:r>
            <a:r>
              <a:rPr lang="en-US" altLang="zh-CN" dirty="0">
                <a:solidFill>
                  <a:srgbClr val="4AFF0E"/>
                </a:solidFill>
                <a:latin typeface="Symbol" panose="05050102010706020507" pitchFamily="18" charset="2"/>
                <a:ea typeface="宋体" panose="02010600030101010101" pitchFamily="2" charset="-122"/>
              </a:rPr>
              <a:t>¢</a:t>
            </a:r>
            <a:r>
              <a:rPr lang="en-US" altLang="zh-CN" dirty="0">
                <a:solidFill>
                  <a:srgbClr val="4AFF0E"/>
                </a:solidFill>
                <a:ea typeface="宋体" panose="02010600030101010101" pitchFamily="2" charset="-122"/>
              </a:rPr>
              <a:t>)</a:t>
            </a:r>
          </a:p>
        </p:txBody>
      </p:sp>
      <p:sp>
        <p:nvSpPr>
          <p:cNvPr id="9" name="Rectangle 8">
            <a:extLst>
              <a:ext uri="{FF2B5EF4-FFF2-40B4-BE49-F238E27FC236}">
                <a16:creationId xmlns:a16="http://schemas.microsoft.com/office/drawing/2014/main" id="{7CE96C90-9D16-4069-B279-ED65B47009E8}"/>
              </a:ext>
            </a:extLst>
          </p:cNvPr>
          <p:cNvSpPr>
            <a:spLocks noChangeArrowheads="1"/>
          </p:cNvSpPr>
          <p:nvPr/>
        </p:nvSpPr>
        <p:spPr bwMode="auto">
          <a:xfrm>
            <a:off x="7167563" y="2613025"/>
            <a:ext cx="178752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2"/>
                </a:solidFill>
                <a:ea typeface="宋体" panose="02010600030101010101" pitchFamily="2" charset="-122"/>
              </a:rPr>
              <a:t>TC(K</a:t>
            </a:r>
            <a:r>
              <a:rPr lang="en-US" altLang="zh-CN" dirty="0">
                <a:solidFill>
                  <a:schemeClr val="tx2"/>
                </a:solidFill>
                <a:latin typeface="Symbol" panose="05050102010706020507" pitchFamily="18" charset="2"/>
                <a:ea typeface="宋体" panose="02010600030101010101" pitchFamily="2" charset="-122"/>
              </a:rPr>
              <a:t>¢¢</a:t>
            </a:r>
            <a:r>
              <a:rPr lang="en-US" altLang="zh-CN" dirty="0">
                <a:solidFill>
                  <a:schemeClr val="tx2"/>
                </a:solidFill>
                <a:ea typeface="宋体" panose="02010600030101010101" pitchFamily="2" charset="-122"/>
              </a:rPr>
              <a:t>)</a:t>
            </a:r>
          </a:p>
        </p:txBody>
      </p:sp>
      <p:sp>
        <p:nvSpPr>
          <p:cNvPr id="10" name="Rectangle 9">
            <a:extLst>
              <a:ext uri="{FF2B5EF4-FFF2-40B4-BE49-F238E27FC236}">
                <a16:creationId xmlns:a16="http://schemas.microsoft.com/office/drawing/2014/main" id="{790AC7F1-3ABB-4D07-8A76-45B3215661ED}"/>
              </a:ext>
            </a:extLst>
          </p:cNvPr>
          <p:cNvSpPr>
            <a:spLocks noChangeArrowheads="1"/>
          </p:cNvSpPr>
          <p:nvPr/>
        </p:nvSpPr>
        <p:spPr bwMode="auto">
          <a:xfrm>
            <a:off x="190500" y="4303713"/>
            <a:ext cx="755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hlink"/>
                </a:solidFill>
                <a:ea typeface="宋体" panose="02010600030101010101" pitchFamily="2" charset="-122"/>
              </a:rPr>
              <a:t>F</a:t>
            </a:r>
            <a:r>
              <a:rPr lang="en-US" altLang="zh-CN">
                <a:solidFill>
                  <a:schemeClr val="hlink"/>
                </a:solidFill>
                <a:latin typeface="Symbol" panose="05050102010706020507" pitchFamily="18" charset="2"/>
                <a:ea typeface="宋体" panose="02010600030101010101" pitchFamily="2" charset="-122"/>
              </a:rPr>
              <a:t>¢¢¢</a:t>
            </a:r>
          </a:p>
        </p:txBody>
      </p:sp>
      <p:sp>
        <p:nvSpPr>
          <p:cNvPr id="11" name="Rectangle 10">
            <a:extLst>
              <a:ext uri="{FF2B5EF4-FFF2-40B4-BE49-F238E27FC236}">
                <a16:creationId xmlns:a16="http://schemas.microsoft.com/office/drawing/2014/main" id="{F2EF3754-2DC4-4568-B75B-78A0802A66AF}"/>
              </a:ext>
            </a:extLst>
          </p:cNvPr>
          <p:cNvSpPr>
            <a:spLocks noChangeArrowheads="1"/>
          </p:cNvSpPr>
          <p:nvPr/>
        </p:nvSpPr>
        <p:spPr bwMode="auto">
          <a:xfrm>
            <a:off x="1690688" y="3732213"/>
            <a:ext cx="190500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hlink"/>
                </a:solidFill>
                <a:ea typeface="宋体" panose="02010600030101010101" pitchFamily="2" charset="-122"/>
              </a:rPr>
              <a:t>TC(K</a:t>
            </a:r>
            <a:r>
              <a:rPr lang="en-US" altLang="zh-CN" dirty="0">
                <a:solidFill>
                  <a:schemeClr val="hlink"/>
                </a:solidFill>
                <a:latin typeface="Symbol" panose="05050102010706020507" pitchFamily="18" charset="2"/>
                <a:ea typeface="宋体" panose="02010600030101010101" pitchFamily="2" charset="-122"/>
              </a:rPr>
              <a:t>¢¢¢</a:t>
            </a:r>
            <a:r>
              <a:rPr lang="en-US" altLang="zh-CN" dirty="0">
                <a:solidFill>
                  <a:schemeClr val="hlink"/>
                </a:solidFill>
                <a:ea typeface="宋体" panose="02010600030101010101" pitchFamily="2" charset="-122"/>
              </a:rPr>
              <a:t>)</a:t>
            </a:r>
          </a:p>
        </p:txBody>
      </p:sp>
      <p:sp>
        <p:nvSpPr>
          <p:cNvPr id="12" name="Line 11">
            <a:extLst>
              <a:ext uri="{FF2B5EF4-FFF2-40B4-BE49-F238E27FC236}">
                <a16:creationId xmlns:a16="http://schemas.microsoft.com/office/drawing/2014/main" id="{6850D171-6FBE-44BD-9362-466590380748}"/>
              </a:ext>
            </a:extLst>
          </p:cNvPr>
          <p:cNvSpPr>
            <a:spLocks noChangeShapeType="1"/>
          </p:cNvSpPr>
          <p:nvPr/>
        </p:nvSpPr>
        <p:spPr bwMode="auto">
          <a:xfrm>
            <a:off x="3662363" y="4843463"/>
            <a:ext cx="0" cy="108108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a:extLst>
              <a:ext uri="{FF2B5EF4-FFF2-40B4-BE49-F238E27FC236}">
                <a16:creationId xmlns:a16="http://schemas.microsoft.com/office/drawing/2014/main" id="{E76DDEE5-C909-4095-98BE-95163D340ED3}"/>
              </a:ext>
            </a:extLst>
          </p:cNvPr>
          <p:cNvSpPr>
            <a:spLocks noChangeShapeType="1"/>
          </p:cNvSpPr>
          <p:nvPr/>
        </p:nvSpPr>
        <p:spPr bwMode="auto">
          <a:xfrm>
            <a:off x="6332538" y="4006850"/>
            <a:ext cx="0" cy="19177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3">
            <a:extLst>
              <a:ext uri="{FF2B5EF4-FFF2-40B4-BE49-F238E27FC236}">
                <a16:creationId xmlns:a16="http://schemas.microsoft.com/office/drawing/2014/main" id="{572A44F7-B448-4F6D-9A41-FDEE2105E47A}"/>
              </a:ext>
            </a:extLst>
          </p:cNvPr>
          <p:cNvSpPr>
            <a:spLocks noChangeArrowheads="1"/>
          </p:cNvSpPr>
          <p:nvPr/>
        </p:nvSpPr>
        <p:spPr bwMode="auto">
          <a:xfrm>
            <a:off x="3441700" y="6015038"/>
            <a:ext cx="60593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
        <p:nvSpPr>
          <p:cNvPr id="15" name="Rectangle 14">
            <a:extLst>
              <a:ext uri="{FF2B5EF4-FFF2-40B4-BE49-F238E27FC236}">
                <a16:creationId xmlns:a16="http://schemas.microsoft.com/office/drawing/2014/main" id="{FA3F51F2-779D-40E4-8728-3CA0A2357366}"/>
              </a:ext>
            </a:extLst>
          </p:cNvPr>
          <p:cNvSpPr>
            <a:spLocks noChangeArrowheads="1"/>
          </p:cNvSpPr>
          <p:nvPr/>
        </p:nvSpPr>
        <p:spPr bwMode="auto">
          <a:xfrm>
            <a:off x="6110288" y="6015038"/>
            <a:ext cx="70692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
        <p:nvSpPr>
          <p:cNvPr id="16" name="Rectangle 15">
            <a:extLst>
              <a:ext uri="{FF2B5EF4-FFF2-40B4-BE49-F238E27FC236}">
                <a16:creationId xmlns:a16="http://schemas.microsoft.com/office/drawing/2014/main" id="{EB1FC925-3F21-46CC-999D-C99EACB76487}"/>
              </a:ext>
            </a:extLst>
          </p:cNvPr>
          <p:cNvSpPr>
            <a:spLocks noChangeArrowheads="1"/>
          </p:cNvSpPr>
          <p:nvPr/>
        </p:nvSpPr>
        <p:spPr bwMode="auto">
          <a:xfrm>
            <a:off x="979488" y="1112838"/>
            <a:ext cx="462626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0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K* = K</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7" name="Rectangle 16">
            <a:extLst>
              <a:ext uri="{FF2B5EF4-FFF2-40B4-BE49-F238E27FC236}">
                <a16:creationId xmlns:a16="http://schemas.microsoft.com/office/drawing/2014/main" id="{4395FA35-6A78-4E77-BDF1-51E509769047}"/>
              </a:ext>
            </a:extLst>
          </p:cNvPr>
          <p:cNvSpPr>
            <a:spLocks noChangeArrowheads="1"/>
          </p:cNvSpPr>
          <p:nvPr/>
        </p:nvSpPr>
        <p:spPr bwMode="auto">
          <a:xfrm>
            <a:off x="979488" y="1684338"/>
            <a:ext cx="467916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 </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K* = K </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8" name="Rectangle 17">
            <a:extLst>
              <a:ext uri="{FF2B5EF4-FFF2-40B4-BE49-F238E27FC236}">
                <a16:creationId xmlns:a16="http://schemas.microsoft.com/office/drawing/2014/main" id="{466F44E6-D722-45F2-9882-38B4D87C589F}"/>
              </a:ext>
            </a:extLst>
          </p:cNvPr>
          <p:cNvSpPr>
            <a:spLocks noChangeArrowheads="1"/>
          </p:cNvSpPr>
          <p:nvPr/>
        </p:nvSpPr>
        <p:spPr bwMode="auto">
          <a:xfrm>
            <a:off x="979488" y="2255838"/>
            <a:ext cx="484748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 If Q</a:t>
            </a:r>
            <a:r>
              <a:rPr lang="en-US" altLang="zh-CN" dirty="0">
                <a:solidFill>
                  <a:schemeClr val="tx1"/>
                </a:solidFill>
                <a:latin typeface="Symbol" panose="05050102010706020507" pitchFamily="18" charset="2"/>
                <a:ea typeface="宋体" panose="02010600030101010101" pitchFamily="2" charset="-122"/>
              </a:rPr>
              <a:t>¢¢</a:t>
            </a:r>
            <a:r>
              <a:rPr lang="en-US" altLang="zh-CN" dirty="0">
                <a:solidFill>
                  <a:schemeClr val="tx1"/>
                </a:solidFill>
                <a:ea typeface="宋体" panose="02010600030101010101" pitchFamily="2" charset="-122"/>
              </a:rPr>
              <a:t> </a:t>
            </a:r>
            <a:r>
              <a:rPr lang="en-US" altLang="zh-CN" dirty="0">
                <a:solidFill>
                  <a:schemeClr val="tx1"/>
                </a:solidFill>
                <a:latin typeface="Symbol" panose="05050102010706020507" pitchFamily="18" charset="2"/>
                <a:ea typeface="宋体" panose="02010600030101010101" pitchFamily="2" charset="-122"/>
              </a:rPr>
              <a:t>&lt;</a:t>
            </a:r>
            <a:r>
              <a:rPr lang="en-US" altLang="zh-CN" dirty="0">
                <a:solidFill>
                  <a:schemeClr val="tx1"/>
                </a:solidFill>
                <a:ea typeface="宋体" panose="02010600030101010101" pitchFamily="2" charset="-122"/>
              </a:rPr>
              <a:t> Q,          K* = K </a:t>
            </a:r>
            <a:r>
              <a:rPr lang="en-US" altLang="zh-CN" dirty="0">
                <a:solidFill>
                  <a:schemeClr val="tx1"/>
                </a:solidFill>
                <a:latin typeface="Symbol" panose="05050102010706020507" pitchFamily="18" charset="2"/>
                <a:ea typeface="宋体" panose="02010600030101010101" pitchFamily="2" charset="-122"/>
              </a:rPr>
              <a:t>¢¢¢</a:t>
            </a:r>
            <a:endParaRPr lang="en-US" altLang="zh-CN" dirty="0">
              <a:solidFill>
                <a:schemeClr val="tx1"/>
              </a:solidFill>
              <a:ea typeface="宋体" panose="02010600030101010101" pitchFamily="2" charset="-122"/>
            </a:endParaRPr>
          </a:p>
        </p:txBody>
      </p:sp>
      <p:sp>
        <p:nvSpPr>
          <p:cNvPr id="19" name="Rectangle 18">
            <a:extLst>
              <a:ext uri="{FF2B5EF4-FFF2-40B4-BE49-F238E27FC236}">
                <a16:creationId xmlns:a16="http://schemas.microsoft.com/office/drawing/2014/main" id="{B339CC2C-76F2-41EF-91B3-329421F05149}"/>
              </a:ext>
            </a:extLst>
          </p:cNvPr>
          <p:cNvSpPr>
            <a:spLocks noChangeArrowheads="1"/>
          </p:cNvSpPr>
          <p:nvPr/>
        </p:nvSpPr>
        <p:spPr bwMode="auto">
          <a:xfrm>
            <a:off x="6480175" y="3946525"/>
            <a:ext cx="2415726"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LTC, </a:t>
            </a:r>
            <a:r>
              <a:rPr lang="zh-CN" altLang="en-US" dirty="0">
                <a:solidFill>
                  <a:schemeClr val="tx1"/>
                </a:solidFill>
                <a:ea typeface="宋体" panose="02010600030101010101" pitchFamily="2" charset="-122"/>
              </a:rPr>
              <a:t>厂商的</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长期总成本</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曲线</a:t>
            </a:r>
            <a:endParaRPr lang="en-US" altLang="zh-CN" dirty="0">
              <a:solidFill>
                <a:schemeClr val="tx1"/>
              </a:solidFill>
              <a:ea typeface="宋体" panose="02010600030101010101" pitchFamily="2" charset="-122"/>
            </a:endParaRPr>
          </a:p>
        </p:txBody>
      </p:sp>
      <p:sp>
        <p:nvSpPr>
          <p:cNvPr id="20" name="Rectangle 19">
            <a:extLst>
              <a:ext uri="{FF2B5EF4-FFF2-40B4-BE49-F238E27FC236}">
                <a16:creationId xmlns:a16="http://schemas.microsoft.com/office/drawing/2014/main" id="{71CABB28-27C0-46A6-83BA-BD28E084B327}"/>
              </a:ext>
            </a:extLst>
          </p:cNvPr>
          <p:cNvSpPr>
            <a:spLocks noChangeArrowheads="1"/>
          </p:cNvSpPr>
          <p:nvPr/>
        </p:nvSpPr>
        <p:spPr bwMode="auto">
          <a:xfrm>
            <a:off x="765175" y="442913"/>
            <a:ext cx="377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p>
        </p:txBody>
      </p:sp>
      <p:sp>
        <p:nvSpPr>
          <p:cNvPr id="21" name="Rectangle 20">
            <a:extLst>
              <a:ext uri="{FF2B5EF4-FFF2-40B4-BE49-F238E27FC236}">
                <a16:creationId xmlns:a16="http://schemas.microsoft.com/office/drawing/2014/main" id="{A47DB2D0-86BF-44B5-9170-753CC75781F1}"/>
              </a:ext>
            </a:extLst>
          </p:cNvPr>
          <p:cNvSpPr>
            <a:spLocks noChangeArrowheads="1"/>
          </p:cNvSpPr>
          <p:nvPr/>
        </p:nvSpPr>
        <p:spPr bwMode="auto">
          <a:xfrm>
            <a:off x="312738" y="5065713"/>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a:solidFill>
                  <a:schemeClr val="tx2"/>
                </a:solidFill>
                <a:ea typeface="宋体" panose="02010600030101010101" pitchFamily="2" charset="-122"/>
              </a:rPr>
              <a:t>F</a:t>
            </a:r>
            <a:r>
              <a:rPr lang="en-US" altLang="zh-CN">
                <a:solidFill>
                  <a:schemeClr val="tx2"/>
                </a:solidFill>
                <a:latin typeface="Symbol" panose="05050102010706020507" pitchFamily="18" charset="2"/>
                <a:ea typeface="宋体" panose="02010600030101010101" pitchFamily="2" charset="-122"/>
              </a:rPr>
              <a:t>¢¢</a:t>
            </a:r>
          </a:p>
        </p:txBody>
      </p:sp>
      <p:cxnSp>
        <p:nvCxnSpPr>
          <p:cNvPr id="22" name="直接箭头连接符 21">
            <a:extLst>
              <a:ext uri="{FF2B5EF4-FFF2-40B4-BE49-F238E27FC236}">
                <a16:creationId xmlns:a16="http://schemas.microsoft.com/office/drawing/2014/main" id="{4046A224-0FD1-4614-8489-F9E7D43739EB}"/>
              </a:ext>
            </a:extLst>
          </p:cNvPr>
          <p:cNvCxnSpPr/>
          <p:nvPr/>
        </p:nvCxnSpPr>
        <p:spPr>
          <a:xfrm>
            <a:off x="932688" y="5907024"/>
            <a:ext cx="7668387" cy="17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C983112-7AEA-425D-A95B-DA21AD10B77B}"/>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287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5B2F5-C7BF-4BDB-9F65-2A594FE1C415}"/>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32993ED9-3F5A-4516-9653-96C33EA405F2}"/>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C33D42BE-AD3C-4355-B3AE-E31920D1C68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91" y="-455705"/>
            <a:ext cx="10048875" cy="776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9CA48EB-C167-4D9E-A356-7FE7807C477B}"/>
              </a:ext>
            </a:extLst>
          </p:cNvPr>
          <p:cNvSpPr>
            <a:spLocks noChangeArrowheads="1"/>
          </p:cNvSpPr>
          <p:nvPr/>
        </p:nvSpPr>
        <p:spPr bwMode="auto">
          <a:xfrm>
            <a:off x="8075613" y="6042025"/>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p>
        </p:txBody>
      </p:sp>
      <p:sp>
        <p:nvSpPr>
          <p:cNvPr id="6" name="Rectangle 4">
            <a:extLst>
              <a:ext uri="{FF2B5EF4-FFF2-40B4-BE49-F238E27FC236}">
                <a16:creationId xmlns:a16="http://schemas.microsoft.com/office/drawing/2014/main" id="{A6F1EA20-3646-4C42-9DA4-E4F39E0607B3}"/>
              </a:ext>
            </a:extLst>
          </p:cNvPr>
          <p:cNvSpPr>
            <a:spLocks noChangeArrowheads="1"/>
          </p:cNvSpPr>
          <p:nvPr/>
        </p:nvSpPr>
        <p:spPr bwMode="auto">
          <a:xfrm>
            <a:off x="122238" y="323850"/>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7" name="Rectangle 5">
            <a:extLst>
              <a:ext uri="{FF2B5EF4-FFF2-40B4-BE49-F238E27FC236}">
                <a16:creationId xmlns:a16="http://schemas.microsoft.com/office/drawing/2014/main" id="{6064D0F4-F781-49EF-B68F-B1B172243D03}"/>
              </a:ext>
            </a:extLst>
          </p:cNvPr>
          <p:cNvSpPr>
            <a:spLocks noChangeArrowheads="1"/>
          </p:cNvSpPr>
          <p:nvPr/>
        </p:nvSpPr>
        <p:spPr bwMode="auto">
          <a:xfrm>
            <a:off x="2576513" y="1231900"/>
            <a:ext cx="1651093"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hlink"/>
                </a:solidFill>
                <a:ea typeface="宋体" panose="02010600030101010101" pitchFamily="2" charset="-122"/>
              </a:rPr>
              <a:t>AC(K</a:t>
            </a:r>
            <a:r>
              <a:rPr lang="en-US" altLang="zh-CN" dirty="0">
                <a:solidFill>
                  <a:schemeClr val="hlink"/>
                </a:solidFill>
                <a:latin typeface="Symbol" panose="05050102010706020507" pitchFamily="18" charset="2"/>
                <a:ea typeface="宋体" panose="02010600030101010101" pitchFamily="2" charset="-122"/>
              </a:rPr>
              <a:t>¢¢¢</a:t>
            </a:r>
            <a:r>
              <a:rPr lang="en-US" altLang="zh-CN" dirty="0">
                <a:solidFill>
                  <a:schemeClr val="hlink"/>
                </a:solidFill>
                <a:ea typeface="宋体" panose="02010600030101010101" pitchFamily="2" charset="-122"/>
              </a:rPr>
              <a:t>)</a:t>
            </a:r>
          </a:p>
        </p:txBody>
      </p:sp>
      <p:sp>
        <p:nvSpPr>
          <p:cNvPr id="8" name="Rectangle 6">
            <a:extLst>
              <a:ext uri="{FF2B5EF4-FFF2-40B4-BE49-F238E27FC236}">
                <a16:creationId xmlns:a16="http://schemas.microsoft.com/office/drawing/2014/main" id="{5156A68B-4CD2-45E0-B40A-B706D122428C}"/>
              </a:ext>
            </a:extLst>
          </p:cNvPr>
          <p:cNvSpPr>
            <a:spLocks noChangeArrowheads="1"/>
          </p:cNvSpPr>
          <p:nvPr/>
        </p:nvSpPr>
        <p:spPr bwMode="auto">
          <a:xfrm>
            <a:off x="6915150" y="3660775"/>
            <a:ext cx="155010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2"/>
                </a:solidFill>
                <a:ea typeface="宋体" panose="02010600030101010101" pitchFamily="2" charset="-122"/>
              </a:rPr>
              <a:t>AC(K</a:t>
            </a:r>
            <a:r>
              <a:rPr lang="en-US" altLang="zh-CN" dirty="0">
                <a:solidFill>
                  <a:schemeClr val="tx2"/>
                </a:solidFill>
                <a:latin typeface="Symbol" panose="05050102010706020507" pitchFamily="18" charset="2"/>
                <a:ea typeface="宋体" panose="02010600030101010101" pitchFamily="2" charset="-122"/>
              </a:rPr>
              <a:t>¢¢</a:t>
            </a:r>
            <a:r>
              <a:rPr lang="en-US" altLang="zh-CN" dirty="0">
                <a:solidFill>
                  <a:schemeClr val="tx2"/>
                </a:solidFill>
                <a:ea typeface="宋体" panose="02010600030101010101" pitchFamily="2" charset="-122"/>
              </a:rPr>
              <a:t>)</a:t>
            </a:r>
          </a:p>
        </p:txBody>
      </p:sp>
      <p:sp>
        <p:nvSpPr>
          <p:cNvPr id="9" name="Rectangle 7">
            <a:extLst>
              <a:ext uri="{FF2B5EF4-FFF2-40B4-BE49-F238E27FC236}">
                <a16:creationId xmlns:a16="http://schemas.microsoft.com/office/drawing/2014/main" id="{EFD93EB3-F6CE-472B-A945-A03B27595FC1}"/>
              </a:ext>
            </a:extLst>
          </p:cNvPr>
          <p:cNvSpPr>
            <a:spLocks noChangeArrowheads="1"/>
          </p:cNvSpPr>
          <p:nvPr/>
        </p:nvSpPr>
        <p:spPr bwMode="auto">
          <a:xfrm>
            <a:off x="6986588" y="2732088"/>
            <a:ext cx="144911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4AFF0E"/>
                </a:solidFill>
                <a:ea typeface="宋体" panose="02010600030101010101" pitchFamily="2" charset="-122"/>
              </a:rPr>
              <a:t>AC(K</a:t>
            </a:r>
            <a:r>
              <a:rPr lang="en-US" altLang="zh-CN" dirty="0">
                <a:solidFill>
                  <a:srgbClr val="4AFF0E"/>
                </a:solidFill>
                <a:latin typeface="Symbol" panose="05050102010706020507" pitchFamily="18" charset="2"/>
                <a:ea typeface="宋体" panose="02010600030101010101" pitchFamily="2" charset="-122"/>
              </a:rPr>
              <a:t>¢</a:t>
            </a:r>
            <a:r>
              <a:rPr lang="en-US" altLang="zh-CN" dirty="0">
                <a:solidFill>
                  <a:srgbClr val="4AFF0E"/>
                </a:solidFill>
                <a:ea typeface="宋体" panose="02010600030101010101" pitchFamily="2" charset="-122"/>
              </a:rPr>
              <a:t>)</a:t>
            </a:r>
          </a:p>
        </p:txBody>
      </p:sp>
      <p:sp>
        <p:nvSpPr>
          <p:cNvPr id="10" name="Rectangle 8">
            <a:extLst>
              <a:ext uri="{FF2B5EF4-FFF2-40B4-BE49-F238E27FC236}">
                <a16:creationId xmlns:a16="http://schemas.microsoft.com/office/drawing/2014/main" id="{969939C2-AB38-4452-A385-46DFF5BFD678}"/>
              </a:ext>
            </a:extLst>
          </p:cNvPr>
          <p:cNvSpPr>
            <a:spLocks noChangeArrowheads="1"/>
          </p:cNvSpPr>
          <p:nvPr/>
        </p:nvSpPr>
        <p:spPr bwMode="auto">
          <a:xfrm>
            <a:off x="7319963" y="4613275"/>
            <a:ext cx="102912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FF4C1F"/>
                </a:solidFill>
                <a:ea typeface="宋体" panose="02010600030101010101" pitchFamily="2" charset="-122"/>
              </a:rPr>
              <a:t>LAC</a:t>
            </a:r>
          </a:p>
        </p:txBody>
      </p:sp>
      <p:sp>
        <p:nvSpPr>
          <p:cNvPr id="11" name="Rectangle 9">
            <a:extLst>
              <a:ext uri="{FF2B5EF4-FFF2-40B4-BE49-F238E27FC236}">
                <a16:creationId xmlns:a16="http://schemas.microsoft.com/office/drawing/2014/main" id="{C8A0A41E-B859-48CC-A9D1-FB48F4536029}"/>
              </a:ext>
            </a:extLst>
          </p:cNvPr>
          <p:cNvSpPr>
            <a:spLocks noChangeArrowheads="1"/>
          </p:cNvSpPr>
          <p:nvPr/>
        </p:nvSpPr>
        <p:spPr bwMode="auto">
          <a:xfrm>
            <a:off x="1050925" y="4351338"/>
            <a:ext cx="4419480"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zh-CN" altLang="en-US" dirty="0">
                <a:solidFill>
                  <a:schemeClr val="tx1"/>
                </a:solidFill>
                <a:ea typeface="宋体" panose="02010600030101010101" pitchFamily="2" charset="-122"/>
              </a:rPr>
              <a:t>厂商的长期平均总</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成本曲线为短期平</a:t>
            </a:r>
            <a:endParaRPr lang="en-US" altLang="zh-CN" dirty="0">
              <a:solidFill>
                <a:schemeClr val="tx1"/>
              </a:solidFill>
              <a:ea typeface="宋体" panose="02010600030101010101" pitchFamily="2" charset="-122"/>
            </a:endParaRPr>
          </a:p>
          <a:p>
            <a:pPr>
              <a:spcBef>
                <a:spcPct val="0"/>
              </a:spcBef>
              <a:buClrTx/>
              <a:buSzTx/>
              <a:buFontTx/>
              <a:buNone/>
            </a:pPr>
            <a:r>
              <a:rPr lang="zh-CN" altLang="en-US" dirty="0">
                <a:solidFill>
                  <a:schemeClr val="tx1"/>
                </a:solidFill>
                <a:ea typeface="宋体" panose="02010600030101010101" pitchFamily="2" charset="-122"/>
              </a:rPr>
              <a:t>均总成本曲线的包络线 </a:t>
            </a:r>
            <a:endParaRPr lang="en-US" altLang="zh-CN" dirty="0">
              <a:solidFill>
                <a:schemeClr val="tx1"/>
              </a:solidFill>
              <a:ea typeface="宋体" panose="02010600030101010101" pitchFamily="2" charset="-122"/>
            </a:endParaRPr>
          </a:p>
        </p:txBody>
      </p:sp>
      <p:cxnSp>
        <p:nvCxnSpPr>
          <p:cNvPr id="12" name="直接箭头连接符 11">
            <a:extLst>
              <a:ext uri="{FF2B5EF4-FFF2-40B4-BE49-F238E27FC236}">
                <a16:creationId xmlns:a16="http://schemas.microsoft.com/office/drawing/2014/main" id="{CFEA1CBA-D890-4084-AAF1-1EAB2158D373}"/>
              </a:ext>
            </a:extLst>
          </p:cNvPr>
          <p:cNvCxnSpPr/>
          <p:nvPr/>
        </p:nvCxnSpPr>
        <p:spPr>
          <a:xfrm>
            <a:off x="932688" y="5907024"/>
            <a:ext cx="7655687" cy="143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9691621-8FED-451B-B9C6-D296B27491EC}"/>
              </a:ext>
            </a:extLst>
          </p:cNvPr>
          <p:cNvCxnSpPr/>
          <p:nvPr/>
        </p:nvCxnSpPr>
        <p:spPr>
          <a:xfrm flipH="1" flipV="1">
            <a:off x="914400" y="942975"/>
            <a:ext cx="27432" cy="49823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Line 11">
            <a:extLst>
              <a:ext uri="{FF2B5EF4-FFF2-40B4-BE49-F238E27FC236}">
                <a16:creationId xmlns:a16="http://schemas.microsoft.com/office/drawing/2014/main" id="{0D72C0FA-0CB4-4A1E-81F4-E5C2D8EFF8D3}"/>
              </a:ext>
            </a:extLst>
          </p:cNvPr>
          <p:cNvSpPr>
            <a:spLocks noChangeShapeType="1"/>
          </p:cNvSpPr>
          <p:nvPr/>
        </p:nvSpPr>
        <p:spPr bwMode="auto">
          <a:xfrm flipH="1">
            <a:off x="3662363" y="4064001"/>
            <a:ext cx="13710" cy="18605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3">
            <a:extLst>
              <a:ext uri="{FF2B5EF4-FFF2-40B4-BE49-F238E27FC236}">
                <a16:creationId xmlns:a16="http://schemas.microsoft.com/office/drawing/2014/main" id="{0DE77094-4940-4CE3-836B-2C413A0B7EF5}"/>
              </a:ext>
            </a:extLst>
          </p:cNvPr>
          <p:cNvSpPr>
            <a:spLocks noChangeArrowheads="1"/>
          </p:cNvSpPr>
          <p:nvPr/>
        </p:nvSpPr>
        <p:spPr bwMode="auto">
          <a:xfrm>
            <a:off x="3441700" y="6015038"/>
            <a:ext cx="60593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
        <p:nvSpPr>
          <p:cNvPr id="16" name="Line 12">
            <a:extLst>
              <a:ext uri="{FF2B5EF4-FFF2-40B4-BE49-F238E27FC236}">
                <a16:creationId xmlns:a16="http://schemas.microsoft.com/office/drawing/2014/main" id="{3E3C4DB5-56B7-400C-A29C-F3D6FCBBE686}"/>
              </a:ext>
            </a:extLst>
          </p:cNvPr>
          <p:cNvSpPr>
            <a:spLocks noChangeShapeType="1"/>
          </p:cNvSpPr>
          <p:nvPr/>
        </p:nvSpPr>
        <p:spPr bwMode="auto">
          <a:xfrm>
            <a:off x="6339311" y="4348163"/>
            <a:ext cx="43584" cy="157321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4">
            <a:extLst>
              <a:ext uri="{FF2B5EF4-FFF2-40B4-BE49-F238E27FC236}">
                <a16:creationId xmlns:a16="http://schemas.microsoft.com/office/drawing/2014/main" id="{1782C788-6630-4B04-AEBC-F7F740755224}"/>
              </a:ext>
            </a:extLst>
          </p:cNvPr>
          <p:cNvSpPr>
            <a:spLocks noChangeArrowheads="1"/>
          </p:cNvSpPr>
          <p:nvPr/>
        </p:nvSpPr>
        <p:spPr bwMode="auto">
          <a:xfrm>
            <a:off x="6110288" y="6015038"/>
            <a:ext cx="70692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r>
              <a:rPr lang="en-US" altLang="zh-CN" dirty="0">
                <a:solidFill>
                  <a:schemeClr val="tx1"/>
                </a:solidFill>
                <a:latin typeface="Symbol" panose="05050102010706020507" pitchFamily="18" charset="2"/>
                <a:ea typeface="宋体" panose="02010600030101010101" pitchFamily="2" charset="-122"/>
              </a:rPr>
              <a:t>¢¢</a:t>
            </a:r>
          </a:p>
        </p:txBody>
      </p:sp>
    </p:spTree>
    <p:extLst>
      <p:ext uri="{BB962C8B-B14F-4D97-AF65-F5344CB8AC3E}">
        <p14:creationId xmlns:p14="http://schemas.microsoft.com/office/powerpoint/2010/main" val="4614558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39D4D-2827-409B-A944-74839D410C6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7F3F2C56-6802-4A8A-B4FD-2CF9D53AE3A4}"/>
              </a:ext>
            </a:extLst>
          </p:cNvPr>
          <p:cNvSpPr>
            <a:spLocks noGrp="1"/>
          </p:cNvSpPr>
          <p:nvPr>
            <p:ph idx="1"/>
          </p:nvPr>
        </p:nvSpPr>
        <p:spPr/>
        <p:txBody>
          <a:bodyPr/>
          <a:lstStyle/>
          <a:p>
            <a:endParaRPr lang="en-US" dirty="0"/>
          </a:p>
        </p:txBody>
      </p:sp>
      <p:sp>
        <p:nvSpPr>
          <p:cNvPr id="4" name="Line 3">
            <a:extLst>
              <a:ext uri="{FF2B5EF4-FFF2-40B4-BE49-F238E27FC236}">
                <a16:creationId xmlns:a16="http://schemas.microsoft.com/office/drawing/2014/main" id="{95F9BE92-2137-4CB6-86D8-821B2FB5C476}"/>
              </a:ext>
            </a:extLst>
          </p:cNvPr>
          <p:cNvSpPr>
            <a:spLocks noChangeShapeType="1"/>
          </p:cNvSpPr>
          <p:nvPr/>
        </p:nvSpPr>
        <p:spPr bwMode="auto">
          <a:xfrm>
            <a:off x="1428750" y="1690688"/>
            <a:ext cx="0" cy="34528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
            <a:extLst>
              <a:ext uri="{FF2B5EF4-FFF2-40B4-BE49-F238E27FC236}">
                <a16:creationId xmlns:a16="http://schemas.microsoft.com/office/drawing/2014/main" id="{98A2BE7C-615E-49E5-8076-BE6779BAF325}"/>
              </a:ext>
            </a:extLst>
          </p:cNvPr>
          <p:cNvSpPr>
            <a:spLocks noChangeShapeType="1"/>
          </p:cNvSpPr>
          <p:nvPr/>
        </p:nvSpPr>
        <p:spPr bwMode="auto">
          <a:xfrm>
            <a:off x="1428750" y="5167313"/>
            <a:ext cx="49768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Arc 5">
            <a:extLst>
              <a:ext uri="{FF2B5EF4-FFF2-40B4-BE49-F238E27FC236}">
                <a16:creationId xmlns:a16="http://schemas.microsoft.com/office/drawing/2014/main" id="{01FE63D7-379C-430A-9D52-631BCD788B87}"/>
              </a:ext>
            </a:extLst>
          </p:cNvPr>
          <p:cNvSpPr>
            <a:spLocks/>
          </p:cNvSpPr>
          <p:nvPr/>
        </p:nvSpPr>
        <p:spPr bwMode="auto">
          <a:xfrm rot="-8580000">
            <a:off x="2030413" y="1525588"/>
            <a:ext cx="3690937" cy="3167062"/>
          </a:xfrm>
          <a:custGeom>
            <a:avLst/>
            <a:gdLst>
              <a:gd name="T0" fmla="*/ 0 w 21600"/>
              <a:gd name="T1" fmla="*/ 464364894 h 21600"/>
              <a:gd name="T2" fmla="*/ 630432374 w 21600"/>
              <a:gd name="T3" fmla="*/ 0 h 21600"/>
              <a:gd name="T4" fmla="*/ 630695182 w 21600"/>
              <a:gd name="T5" fmla="*/ 4643648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lnTo>
                  <a:pt x="0" y="21600"/>
                </a:lnTo>
                <a:close/>
              </a:path>
            </a:pathLst>
          </a:custGeom>
          <a:noFill/>
          <a:ln w="25400" cap="rnd">
            <a:solidFill>
              <a:srgbClr val="FF4C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Arc 6">
            <a:extLst>
              <a:ext uri="{FF2B5EF4-FFF2-40B4-BE49-F238E27FC236}">
                <a16:creationId xmlns:a16="http://schemas.microsoft.com/office/drawing/2014/main" id="{A14F5FE5-8D2D-4567-8B8D-CDACFD402CCA}"/>
              </a:ext>
            </a:extLst>
          </p:cNvPr>
          <p:cNvSpPr>
            <a:spLocks/>
          </p:cNvSpPr>
          <p:nvPr/>
        </p:nvSpPr>
        <p:spPr bwMode="auto">
          <a:xfrm>
            <a:off x="1835150" y="2471738"/>
            <a:ext cx="1576388" cy="1343025"/>
          </a:xfrm>
          <a:custGeom>
            <a:avLst/>
            <a:gdLst>
              <a:gd name="T0" fmla="*/ 58315517 w 42613"/>
              <a:gd name="T1" fmla="*/ 15614717 h 21600"/>
              <a:gd name="T2" fmla="*/ 0 w 42613"/>
              <a:gd name="T3" fmla="*/ 11516812 h 21600"/>
              <a:gd name="T4" fmla="*/ 29277505 w 42613"/>
              <a:gd name="T5" fmla="*/ 0 h 21600"/>
              <a:gd name="T6" fmla="*/ 0 60000 65536"/>
              <a:gd name="T7" fmla="*/ 0 60000 65536"/>
              <a:gd name="T8" fmla="*/ 0 60000 65536"/>
              <a:gd name="T9" fmla="*/ 0 w 42613"/>
              <a:gd name="T10" fmla="*/ 0 h 21600"/>
              <a:gd name="T11" fmla="*/ 42613 w 42613"/>
              <a:gd name="T12" fmla="*/ 21600 h 21600"/>
            </a:gdLst>
            <a:ahLst/>
            <a:cxnLst>
              <a:cxn ang="T6">
                <a:pos x="T0" y="T1"/>
              </a:cxn>
              <a:cxn ang="T7">
                <a:pos x="T2" y="T3"/>
              </a:cxn>
              <a:cxn ang="T8">
                <a:pos x="T4" y="T5"/>
              </a:cxn>
            </a:cxnLst>
            <a:rect l="T9" t="T10" r="T11" b="T12"/>
            <a:pathLst>
              <a:path w="42613" h="21600" fill="none" extrusionOk="0">
                <a:moveTo>
                  <a:pt x="42613" y="4039"/>
                </a:moveTo>
                <a:cubicBezTo>
                  <a:pt x="40673" y="14227"/>
                  <a:pt x="31765" y="21599"/>
                  <a:pt x="21394" y="21600"/>
                </a:cubicBezTo>
                <a:cubicBezTo>
                  <a:pt x="10615" y="21600"/>
                  <a:pt x="1486" y="13654"/>
                  <a:pt x="0" y="2978"/>
                </a:cubicBezTo>
              </a:path>
              <a:path w="42613" h="21600" stroke="0" extrusionOk="0">
                <a:moveTo>
                  <a:pt x="42613" y="4039"/>
                </a:moveTo>
                <a:cubicBezTo>
                  <a:pt x="40673" y="14227"/>
                  <a:pt x="31765" y="21599"/>
                  <a:pt x="21394" y="21600"/>
                </a:cubicBezTo>
                <a:cubicBezTo>
                  <a:pt x="10615" y="21600"/>
                  <a:pt x="1486" y="13654"/>
                  <a:pt x="0" y="2978"/>
                </a:cubicBezTo>
                <a:lnTo>
                  <a:pt x="21394" y="0"/>
                </a:lnTo>
                <a:lnTo>
                  <a:pt x="42613" y="4039"/>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Arc 7">
            <a:extLst>
              <a:ext uri="{FF2B5EF4-FFF2-40B4-BE49-F238E27FC236}">
                <a16:creationId xmlns:a16="http://schemas.microsoft.com/office/drawing/2014/main" id="{20F87D6A-2758-41DC-9F77-4D808ED1344C}"/>
              </a:ext>
            </a:extLst>
          </p:cNvPr>
          <p:cNvSpPr>
            <a:spLocks/>
          </p:cNvSpPr>
          <p:nvPr/>
        </p:nvSpPr>
        <p:spPr bwMode="auto">
          <a:xfrm>
            <a:off x="3054350" y="2705100"/>
            <a:ext cx="1598613" cy="1370013"/>
          </a:xfrm>
          <a:custGeom>
            <a:avLst/>
            <a:gdLst>
              <a:gd name="T0" fmla="*/ 59156563 w 43200"/>
              <a:gd name="T1" fmla="*/ 1182984 h 22034"/>
              <a:gd name="T2" fmla="*/ 5477 w 43200"/>
              <a:gd name="T3" fmla="*/ 0 h 22034"/>
              <a:gd name="T4" fmla="*/ 29578300 w 43200"/>
              <a:gd name="T5" fmla="*/ 1677852 h 22034"/>
              <a:gd name="T6" fmla="*/ 0 60000 65536"/>
              <a:gd name="T7" fmla="*/ 0 60000 65536"/>
              <a:gd name="T8" fmla="*/ 0 60000 65536"/>
              <a:gd name="T9" fmla="*/ 0 w 43200"/>
              <a:gd name="T10" fmla="*/ 0 h 22034"/>
              <a:gd name="T11" fmla="*/ 43200 w 43200"/>
              <a:gd name="T12" fmla="*/ 22034 h 22034"/>
            </a:gdLst>
            <a:ahLst/>
            <a:cxnLst>
              <a:cxn ang="T6">
                <a:pos x="T0" y="T1"/>
              </a:cxn>
              <a:cxn ang="T7">
                <a:pos x="T2" y="T3"/>
              </a:cxn>
              <a:cxn ang="T8">
                <a:pos x="T4" y="T5"/>
              </a:cxn>
            </a:cxnLst>
            <a:rect l="T9" t="T10" r="T11" b="T12"/>
            <a:pathLst>
              <a:path w="43200" h="22034" fill="none" extrusionOk="0">
                <a:moveTo>
                  <a:pt x="43199" y="306"/>
                </a:moveTo>
                <a:cubicBezTo>
                  <a:pt x="43199" y="348"/>
                  <a:pt x="43200" y="391"/>
                  <a:pt x="43200" y="434"/>
                </a:cubicBezTo>
                <a:cubicBezTo>
                  <a:pt x="43200" y="12363"/>
                  <a:pt x="33529" y="22034"/>
                  <a:pt x="21600" y="22034"/>
                </a:cubicBezTo>
                <a:cubicBezTo>
                  <a:pt x="9670" y="22034"/>
                  <a:pt x="0" y="12363"/>
                  <a:pt x="0" y="434"/>
                </a:cubicBezTo>
                <a:cubicBezTo>
                  <a:pt x="-1" y="289"/>
                  <a:pt x="1" y="144"/>
                  <a:pt x="4" y="0"/>
                </a:cubicBezTo>
              </a:path>
              <a:path w="43200" h="22034" stroke="0" extrusionOk="0">
                <a:moveTo>
                  <a:pt x="43199" y="306"/>
                </a:moveTo>
                <a:cubicBezTo>
                  <a:pt x="43199" y="348"/>
                  <a:pt x="43200" y="391"/>
                  <a:pt x="43200" y="434"/>
                </a:cubicBezTo>
                <a:cubicBezTo>
                  <a:pt x="43200" y="12363"/>
                  <a:pt x="33529" y="22034"/>
                  <a:pt x="21600" y="22034"/>
                </a:cubicBezTo>
                <a:cubicBezTo>
                  <a:pt x="9670" y="22034"/>
                  <a:pt x="0" y="12363"/>
                  <a:pt x="0" y="434"/>
                </a:cubicBezTo>
                <a:cubicBezTo>
                  <a:pt x="-1" y="289"/>
                  <a:pt x="1" y="144"/>
                  <a:pt x="4" y="0"/>
                </a:cubicBezTo>
                <a:lnTo>
                  <a:pt x="21600" y="434"/>
                </a:lnTo>
                <a:lnTo>
                  <a:pt x="43199" y="306"/>
                </a:lnTo>
                <a:close/>
              </a:path>
            </a:pathLst>
          </a:custGeom>
          <a:noFill/>
          <a:ln w="25400" cap="rnd">
            <a:solidFill>
              <a:srgbClr val="1997F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Arc 8">
            <a:extLst>
              <a:ext uri="{FF2B5EF4-FFF2-40B4-BE49-F238E27FC236}">
                <a16:creationId xmlns:a16="http://schemas.microsoft.com/office/drawing/2014/main" id="{5578FCED-94CE-48BB-8116-7C00BDC0622B}"/>
              </a:ext>
            </a:extLst>
          </p:cNvPr>
          <p:cNvSpPr>
            <a:spLocks/>
          </p:cNvSpPr>
          <p:nvPr/>
        </p:nvSpPr>
        <p:spPr bwMode="auto">
          <a:xfrm>
            <a:off x="4519613" y="2311400"/>
            <a:ext cx="1576387" cy="1343025"/>
          </a:xfrm>
          <a:custGeom>
            <a:avLst/>
            <a:gdLst>
              <a:gd name="T0" fmla="*/ 58315443 w 42613"/>
              <a:gd name="T1" fmla="*/ 15614717 h 21600"/>
              <a:gd name="T2" fmla="*/ 0 w 42613"/>
              <a:gd name="T3" fmla="*/ 11516812 h 21600"/>
              <a:gd name="T4" fmla="*/ 29277450 w 42613"/>
              <a:gd name="T5" fmla="*/ 0 h 21600"/>
              <a:gd name="T6" fmla="*/ 0 60000 65536"/>
              <a:gd name="T7" fmla="*/ 0 60000 65536"/>
              <a:gd name="T8" fmla="*/ 0 60000 65536"/>
              <a:gd name="T9" fmla="*/ 0 w 42613"/>
              <a:gd name="T10" fmla="*/ 0 h 21600"/>
              <a:gd name="T11" fmla="*/ 42613 w 42613"/>
              <a:gd name="T12" fmla="*/ 21600 h 21600"/>
            </a:gdLst>
            <a:ahLst/>
            <a:cxnLst>
              <a:cxn ang="T6">
                <a:pos x="T0" y="T1"/>
              </a:cxn>
              <a:cxn ang="T7">
                <a:pos x="T2" y="T3"/>
              </a:cxn>
              <a:cxn ang="T8">
                <a:pos x="T4" y="T5"/>
              </a:cxn>
            </a:cxnLst>
            <a:rect l="T9" t="T10" r="T11" b="T12"/>
            <a:pathLst>
              <a:path w="42613" h="21600" fill="none" extrusionOk="0">
                <a:moveTo>
                  <a:pt x="42613" y="4039"/>
                </a:moveTo>
                <a:cubicBezTo>
                  <a:pt x="40673" y="14227"/>
                  <a:pt x="31765" y="21599"/>
                  <a:pt x="21394" y="21600"/>
                </a:cubicBezTo>
                <a:cubicBezTo>
                  <a:pt x="10615" y="21600"/>
                  <a:pt x="1486" y="13654"/>
                  <a:pt x="0" y="2978"/>
                </a:cubicBezTo>
              </a:path>
              <a:path w="42613" h="21600" stroke="0" extrusionOk="0">
                <a:moveTo>
                  <a:pt x="42613" y="4039"/>
                </a:moveTo>
                <a:cubicBezTo>
                  <a:pt x="40673" y="14227"/>
                  <a:pt x="31765" y="21599"/>
                  <a:pt x="21394" y="21600"/>
                </a:cubicBezTo>
                <a:cubicBezTo>
                  <a:pt x="10615" y="21600"/>
                  <a:pt x="1486" y="13654"/>
                  <a:pt x="0" y="2978"/>
                </a:cubicBezTo>
                <a:lnTo>
                  <a:pt x="21394" y="0"/>
                </a:lnTo>
                <a:lnTo>
                  <a:pt x="42613" y="4039"/>
                </a:lnTo>
                <a:close/>
              </a:path>
            </a:pathLst>
          </a:custGeom>
          <a:noFill/>
          <a:ln w="25400" cap="rnd">
            <a:solidFill>
              <a:srgbClr val="4AFF0E"/>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Line 9">
            <a:extLst>
              <a:ext uri="{FF2B5EF4-FFF2-40B4-BE49-F238E27FC236}">
                <a16:creationId xmlns:a16="http://schemas.microsoft.com/office/drawing/2014/main" id="{A066DEB9-2B94-4439-9557-40EAF80A33EF}"/>
              </a:ext>
            </a:extLst>
          </p:cNvPr>
          <p:cNvSpPr>
            <a:spLocks noChangeShapeType="1"/>
          </p:cNvSpPr>
          <p:nvPr/>
        </p:nvSpPr>
        <p:spPr bwMode="auto">
          <a:xfrm>
            <a:off x="2436813" y="3784600"/>
            <a:ext cx="0" cy="138906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a:extLst>
              <a:ext uri="{FF2B5EF4-FFF2-40B4-BE49-F238E27FC236}">
                <a16:creationId xmlns:a16="http://schemas.microsoft.com/office/drawing/2014/main" id="{240CB86F-F659-4699-8194-F62AF471261F}"/>
              </a:ext>
            </a:extLst>
          </p:cNvPr>
          <p:cNvSpPr>
            <a:spLocks noChangeShapeType="1"/>
          </p:cNvSpPr>
          <p:nvPr/>
        </p:nvSpPr>
        <p:spPr bwMode="auto">
          <a:xfrm>
            <a:off x="3865563" y="4089400"/>
            <a:ext cx="0" cy="10763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a:extLst>
              <a:ext uri="{FF2B5EF4-FFF2-40B4-BE49-F238E27FC236}">
                <a16:creationId xmlns:a16="http://schemas.microsoft.com/office/drawing/2014/main" id="{09ED5D1B-ADDA-4B38-95E6-75F9B4A395AA}"/>
              </a:ext>
            </a:extLst>
          </p:cNvPr>
          <p:cNvSpPr>
            <a:spLocks noChangeShapeType="1"/>
          </p:cNvSpPr>
          <p:nvPr/>
        </p:nvSpPr>
        <p:spPr bwMode="auto">
          <a:xfrm>
            <a:off x="5640388" y="3524250"/>
            <a:ext cx="0" cy="16383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Oval 12">
            <a:extLst>
              <a:ext uri="{FF2B5EF4-FFF2-40B4-BE49-F238E27FC236}">
                <a16:creationId xmlns:a16="http://schemas.microsoft.com/office/drawing/2014/main" id="{4A40A28F-61E3-43AC-990D-3301DD55BB22}"/>
              </a:ext>
            </a:extLst>
          </p:cNvPr>
          <p:cNvSpPr>
            <a:spLocks noChangeArrowheads="1"/>
          </p:cNvSpPr>
          <p:nvPr/>
        </p:nvSpPr>
        <p:spPr bwMode="auto">
          <a:xfrm>
            <a:off x="2362200" y="3695700"/>
            <a:ext cx="165100" cy="1651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4" name="Oval 13">
            <a:extLst>
              <a:ext uri="{FF2B5EF4-FFF2-40B4-BE49-F238E27FC236}">
                <a16:creationId xmlns:a16="http://schemas.microsoft.com/office/drawing/2014/main" id="{1D9D9983-8709-44A1-88A6-008719646318}"/>
              </a:ext>
            </a:extLst>
          </p:cNvPr>
          <p:cNvSpPr>
            <a:spLocks noChangeArrowheads="1"/>
          </p:cNvSpPr>
          <p:nvPr/>
        </p:nvSpPr>
        <p:spPr bwMode="auto">
          <a:xfrm>
            <a:off x="3784600" y="3975100"/>
            <a:ext cx="165100" cy="165100"/>
          </a:xfrm>
          <a:prstGeom prst="ellipse">
            <a:avLst/>
          </a:prstGeom>
          <a:solidFill>
            <a:srgbClr val="1997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5" name="Oval 14">
            <a:extLst>
              <a:ext uri="{FF2B5EF4-FFF2-40B4-BE49-F238E27FC236}">
                <a16:creationId xmlns:a16="http://schemas.microsoft.com/office/drawing/2014/main" id="{849F2A6C-217D-4595-9ECF-9EDA0F79536A}"/>
              </a:ext>
            </a:extLst>
          </p:cNvPr>
          <p:cNvSpPr>
            <a:spLocks noChangeArrowheads="1"/>
          </p:cNvSpPr>
          <p:nvPr/>
        </p:nvSpPr>
        <p:spPr bwMode="auto">
          <a:xfrm>
            <a:off x="5562600" y="3441700"/>
            <a:ext cx="165100" cy="165100"/>
          </a:xfrm>
          <a:prstGeom prst="ellipse">
            <a:avLst/>
          </a:prstGeom>
          <a:solidFill>
            <a:srgbClr val="4AFF0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6" name="Rectangle 15">
            <a:extLst>
              <a:ext uri="{FF2B5EF4-FFF2-40B4-BE49-F238E27FC236}">
                <a16:creationId xmlns:a16="http://schemas.microsoft.com/office/drawing/2014/main" id="{57CEED0A-60DD-47CC-857C-DFFAF38EE545}"/>
              </a:ext>
            </a:extLst>
          </p:cNvPr>
          <p:cNvSpPr>
            <a:spLocks noChangeArrowheads="1"/>
          </p:cNvSpPr>
          <p:nvPr/>
        </p:nvSpPr>
        <p:spPr bwMode="auto">
          <a:xfrm>
            <a:off x="6308725" y="2713038"/>
            <a:ext cx="102912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FF4C1F"/>
                </a:solidFill>
                <a:ea typeface="宋体" panose="02010600030101010101" pitchFamily="2" charset="-122"/>
              </a:rPr>
              <a:t>LAC</a:t>
            </a:r>
          </a:p>
        </p:txBody>
      </p:sp>
      <p:sp>
        <p:nvSpPr>
          <p:cNvPr id="17" name="Rectangle 16">
            <a:extLst>
              <a:ext uri="{FF2B5EF4-FFF2-40B4-BE49-F238E27FC236}">
                <a16:creationId xmlns:a16="http://schemas.microsoft.com/office/drawing/2014/main" id="{04A47F9C-86DB-4C7B-9B00-47E1DF8FAA39}"/>
              </a:ext>
            </a:extLst>
          </p:cNvPr>
          <p:cNvSpPr>
            <a:spLocks noChangeArrowheads="1"/>
          </p:cNvSpPr>
          <p:nvPr/>
        </p:nvSpPr>
        <p:spPr bwMode="auto">
          <a:xfrm>
            <a:off x="250825" y="1157288"/>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a:solidFill>
                  <a:schemeClr val="tx1"/>
                </a:solidFill>
                <a:ea typeface="宋体" panose="02010600030101010101" pitchFamily="2" charset="-122"/>
              </a:rPr>
              <a:t>$/</a:t>
            </a:r>
            <a:r>
              <a:rPr lang="zh-CN" altLang="en-US" sz="2800">
                <a:solidFill>
                  <a:schemeClr val="tx1"/>
                </a:solidFill>
                <a:ea typeface="宋体" panose="02010600030101010101" pitchFamily="2" charset="-122"/>
              </a:rPr>
              <a:t>产出</a:t>
            </a:r>
            <a:endParaRPr lang="en-US" altLang="zh-CN" sz="2800">
              <a:solidFill>
                <a:schemeClr val="tx1"/>
              </a:solidFill>
              <a:ea typeface="宋体" panose="02010600030101010101" pitchFamily="2" charset="-122"/>
            </a:endParaRPr>
          </a:p>
        </p:txBody>
      </p:sp>
      <p:sp>
        <p:nvSpPr>
          <p:cNvPr id="18" name="Rectangle 17">
            <a:extLst>
              <a:ext uri="{FF2B5EF4-FFF2-40B4-BE49-F238E27FC236}">
                <a16:creationId xmlns:a16="http://schemas.microsoft.com/office/drawing/2014/main" id="{74881480-8A79-417B-B064-7B32A8FE078C}"/>
              </a:ext>
            </a:extLst>
          </p:cNvPr>
          <p:cNvSpPr>
            <a:spLocks noChangeArrowheads="1"/>
          </p:cNvSpPr>
          <p:nvPr/>
        </p:nvSpPr>
        <p:spPr bwMode="auto">
          <a:xfrm>
            <a:off x="6327775" y="5246688"/>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p>
        </p:txBody>
      </p:sp>
      <p:sp>
        <p:nvSpPr>
          <p:cNvPr id="19" name="Rectangle 18">
            <a:extLst>
              <a:ext uri="{FF2B5EF4-FFF2-40B4-BE49-F238E27FC236}">
                <a16:creationId xmlns:a16="http://schemas.microsoft.com/office/drawing/2014/main" id="{0CBB5669-53D9-4995-9B3A-85BF16EDA260}"/>
              </a:ext>
            </a:extLst>
          </p:cNvPr>
          <p:cNvSpPr>
            <a:spLocks noChangeArrowheads="1"/>
          </p:cNvSpPr>
          <p:nvPr/>
        </p:nvSpPr>
        <p:spPr bwMode="auto">
          <a:xfrm>
            <a:off x="2765425" y="1660525"/>
            <a:ext cx="100668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ACs</a:t>
            </a:r>
          </a:p>
        </p:txBody>
      </p:sp>
      <p:sp>
        <p:nvSpPr>
          <p:cNvPr id="20" name="Line 19">
            <a:extLst>
              <a:ext uri="{FF2B5EF4-FFF2-40B4-BE49-F238E27FC236}">
                <a16:creationId xmlns:a16="http://schemas.microsoft.com/office/drawing/2014/main" id="{B32BDDD1-7E3C-4AFD-984C-CA97FBA005AF}"/>
              </a:ext>
            </a:extLst>
          </p:cNvPr>
          <p:cNvSpPr>
            <a:spLocks noChangeShapeType="1"/>
          </p:cNvSpPr>
          <p:nvPr/>
        </p:nvSpPr>
        <p:spPr bwMode="auto">
          <a:xfrm flipH="1">
            <a:off x="1928813" y="2238375"/>
            <a:ext cx="1000125" cy="8334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0">
            <a:extLst>
              <a:ext uri="{FF2B5EF4-FFF2-40B4-BE49-F238E27FC236}">
                <a16:creationId xmlns:a16="http://schemas.microsoft.com/office/drawing/2014/main" id="{E48AC16A-D309-43A7-A92D-33FD4611A231}"/>
              </a:ext>
            </a:extLst>
          </p:cNvPr>
          <p:cNvSpPr>
            <a:spLocks noChangeShapeType="1"/>
          </p:cNvSpPr>
          <p:nvPr/>
        </p:nvSpPr>
        <p:spPr bwMode="auto">
          <a:xfrm>
            <a:off x="3571875" y="2166938"/>
            <a:ext cx="833438" cy="13573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1">
            <a:extLst>
              <a:ext uri="{FF2B5EF4-FFF2-40B4-BE49-F238E27FC236}">
                <a16:creationId xmlns:a16="http://schemas.microsoft.com/office/drawing/2014/main" id="{E7421947-F0E3-4CAB-8A1B-1F23BF0467F9}"/>
              </a:ext>
            </a:extLst>
          </p:cNvPr>
          <p:cNvSpPr>
            <a:spLocks noChangeShapeType="1"/>
          </p:cNvSpPr>
          <p:nvPr/>
        </p:nvSpPr>
        <p:spPr bwMode="auto">
          <a:xfrm>
            <a:off x="4238625" y="2071688"/>
            <a:ext cx="1785938" cy="762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4130624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8450D-57A6-48DC-BCE4-234D83A8E3B0}"/>
              </a:ext>
            </a:extLst>
          </p:cNvPr>
          <p:cNvSpPr>
            <a:spLocks noGrp="1"/>
          </p:cNvSpPr>
          <p:nvPr>
            <p:ph type="title"/>
          </p:nvPr>
        </p:nvSpPr>
        <p:spPr/>
        <p:txBody>
          <a:bodyPr/>
          <a:lstStyle/>
          <a:p>
            <a:r>
              <a:rPr lang="zh-CN" altLang="en-US" dirty="0"/>
              <a:t>例子</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865CE9-D259-46E1-99EE-DED446214EC7}"/>
                  </a:ext>
                </a:extLst>
              </p:cNvPr>
              <p:cNvSpPr>
                <a:spLocks noGrp="1"/>
              </p:cNvSpPr>
              <p:nvPr>
                <p:ph idx="1"/>
              </p:nvPr>
            </p:nvSpPr>
            <p:spPr/>
            <p:txBody>
              <a:bodyPr>
                <a:noAutofit/>
              </a:bodyPr>
              <a:lstStyle/>
              <a:p>
                <a:r>
                  <a:rPr lang="zh-CN" altLang="en-US" sz="3200" b="1" dirty="0">
                    <a:latin typeface="+mn-ea"/>
                  </a:rPr>
                  <a:t>假设</a:t>
                </a:r>
                <a14:m>
                  <m:oMath xmlns:m="http://schemas.openxmlformats.org/officeDocument/2006/math">
                    <m:r>
                      <a:rPr lang="en-US" altLang="zh-CN" sz="3200" b="1">
                        <a:latin typeface="Cambria Math" panose="02040503050406030204" pitchFamily="18" charset="0"/>
                      </a:rPr>
                      <m:t>  </m:t>
                    </m:r>
                    <m:r>
                      <a:rPr lang="en-US" altLang="zh-CN" sz="3200" b="1">
                        <a:latin typeface="Cambria Math" panose="02040503050406030204" pitchFamily="18" charset="0"/>
                      </a:rPr>
                      <m:t>𝐐</m:t>
                    </m:r>
                    <m:r>
                      <a:rPr lang="en-US" altLang="zh-CN" sz="3200" b="1">
                        <a:latin typeface="Cambria Math" panose="02040503050406030204" pitchFamily="18" charset="0"/>
                      </a:rPr>
                      <m:t>=</m:t>
                    </m:r>
                    <m:rad>
                      <m:radPr>
                        <m:degHide m:val="on"/>
                        <m:ctrlPr>
                          <a:rPr lang="en-US" altLang="zh-CN" sz="3200" i="1">
                            <a:latin typeface="Cambria Math" panose="02040503050406030204" pitchFamily="18" charset="0"/>
                          </a:rPr>
                        </m:ctrlPr>
                      </m:radPr>
                      <m:deg/>
                      <m:e>
                        <m:r>
                          <a:rPr lang="en-US" altLang="zh-CN" sz="3200" b="1">
                            <a:latin typeface="Cambria Math" panose="02040503050406030204" pitchFamily="18" charset="0"/>
                          </a:rPr>
                          <m:t>𝐊𝐋</m:t>
                        </m:r>
                      </m:e>
                    </m:rad>
                    <m:r>
                      <a:rPr lang="en-US" altLang="zh-CN" sz="3200" b="1" i="1">
                        <a:latin typeface="Cambria Math" panose="02040503050406030204" pitchFamily="18" charset="0"/>
                      </a:rPr>
                      <m:t>.</m:t>
                    </m:r>
                  </m:oMath>
                </a14:m>
                <a:endParaRPr lang="en-US" altLang="zh-CN" sz="3200" dirty="0">
                  <a:latin typeface="+mn-ea"/>
                </a:endParaRPr>
              </a:p>
              <a:p>
                <a:r>
                  <a:rPr lang="zh-CN" altLang="en-US" sz="3200" dirty="0">
                    <a:latin typeface="+mn-ea"/>
                  </a:rPr>
                  <a:t>短期</a:t>
                </a:r>
                <a14:m>
                  <m:oMath xmlns:m="http://schemas.openxmlformats.org/officeDocument/2006/math">
                    <m:r>
                      <a:rPr lang="en-US" altLang="zh-CN" sz="3200" b="1">
                        <a:latin typeface="Cambria Math" panose="02040503050406030204" pitchFamily="18" charset="0"/>
                      </a:rPr>
                      <m:t> </m:t>
                    </m:r>
                    <m:r>
                      <a:rPr lang="en-US" altLang="zh-CN" sz="3200">
                        <a:latin typeface="Cambria Math" panose="02040503050406030204" pitchFamily="18" charset="0"/>
                      </a:rPr>
                      <m:t>𝐊</m:t>
                    </m:r>
                    <m:r>
                      <a:rPr lang="en-US" altLang="zh-CN" sz="3200">
                        <a:latin typeface="Cambria Math" panose="02040503050406030204" pitchFamily="18" charset="0"/>
                      </a:rPr>
                      <m:t>=</m:t>
                    </m:r>
                    <m:acc>
                      <m:accPr>
                        <m:chr m:val="̅"/>
                        <m:ctrlPr>
                          <a:rPr lang="en-US" altLang="zh-CN" sz="3200" i="1">
                            <a:latin typeface="Cambria Math" panose="02040503050406030204" pitchFamily="18" charset="0"/>
                          </a:rPr>
                        </m:ctrlPr>
                      </m:accPr>
                      <m:e>
                        <m:r>
                          <a:rPr lang="en-US" altLang="zh-CN" sz="3200">
                            <a:latin typeface="Cambria Math" panose="02040503050406030204" pitchFamily="18" charset="0"/>
                          </a:rPr>
                          <m:t>𝐊</m:t>
                        </m:r>
                      </m:e>
                    </m:acc>
                    <m:r>
                      <a:rPr lang="en-US" altLang="zh-CN" sz="3200">
                        <a:latin typeface="Cambria Math" panose="02040503050406030204" pitchFamily="18" charset="0"/>
                      </a:rPr>
                      <m:t>, </m:t>
                    </m:r>
                    <m:r>
                      <a:rPr lang="en-US" altLang="zh-CN" sz="3200" b="1">
                        <a:latin typeface="Cambria Math" panose="02040503050406030204" pitchFamily="18" charset="0"/>
                      </a:rPr>
                      <m:t>  </m:t>
                    </m:r>
                    <m:r>
                      <a:rPr lang="en-US" altLang="zh-CN" sz="3200" b="1">
                        <a:latin typeface="Cambria Math" panose="02040503050406030204" pitchFamily="18" charset="0"/>
                      </a:rPr>
                      <m:t>𝐋</m:t>
                    </m:r>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i="1">
                                <a:latin typeface="Cambria Math" panose="02040503050406030204" pitchFamily="18" charset="0"/>
                              </a:rPr>
                              <m:t>𝟐</m:t>
                            </m:r>
                          </m:sup>
                        </m:sSup>
                      </m:num>
                      <m:den>
                        <m:acc>
                          <m:accPr>
                            <m:chr m:val="̅"/>
                            <m:ctrlPr>
                              <a:rPr lang="en-US" altLang="zh-CN" sz="3200" i="1">
                                <a:latin typeface="Cambria Math" panose="02040503050406030204" pitchFamily="18" charset="0"/>
                              </a:rPr>
                            </m:ctrlPr>
                          </m:accPr>
                          <m:e>
                            <m:r>
                              <a:rPr lang="en-US" altLang="zh-CN" sz="3200" b="1" i="1">
                                <a:latin typeface="Cambria Math" panose="02040503050406030204" pitchFamily="18" charset="0"/>
                              </a:rPr>
                              <m:t>𝐊</m:t>
                            </m:r>
                          </m:e>
                        </m:acc>
                      </m:den>
                    </m:f>
                    <m:r>
                      <a:rPr lang="en-US" altLang="zh-CN" sz="3200" b="1" i="1">
                        <a:latin typeface="Cambria Math" panose="02040503050406030204" pitchFamily="18" charset="0"/>
                      </a:rPr>
                      <m:t>,  </m:t>
                    </m:r>
                  </m:oMath>
                </a14:m>
                <a:endParaRPr lang="en-US" altLang="zh-CN" sz="3200" i="1"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a:latin typeface="Cambria Math" panose="02040503050406030204" pitchFamily="18" charset="0"/>
                        </a:rPr>
                        <m:t>𝐓𝐂</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𝐰</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den>
                      </m:f>
                      <m:r>
                        <a:rPr lang="en-US" altLang="zh-CN" sz="3200" b="1">
                          <a:latin typeface="Cambria Math" panose="02040503050406030204" pitchFamily="18" charset="0"/>
                        </a:rPr>
                        <m:t>+</m:t>
                      </m:r>
                      <m:r>
                        <a:rPr lang="en-US" altLang="zh-CN" sz="3200" b="1">
                          <a:latin typeface="Cambria Math" panose="02040503050406030204" pitchFamily="18" charset="0"/>
                        </a:rPr>
                        <m:t>𝐫</m:t>
                      </m:r>
                      <m:acc>
                        <m:accPr>
                          <m:chr m:val="̅"/>
                          <m:ctrlPr>
                            <a:rPr lang="en-US" altLang="zh-CN" sz="3200" i="1">
                              <a:latin typeface="Cambria Math" panose="02040503050406030204" pitchFamily="18" charset="0"/>
                            </a:rPr>
                          </m:ctrlPr>
                        </m:accPr>
                        <m:e>
                          <m:r>
                            <a:rPr lang="en-US" altLang="zh-CN" sz="3200" b="1">
                              <a:latin typeface="Cambria Math" panose="02040503050406030204" pitchFamily="18" charset="0"/>
                            </a:rPr>
                            <m:t>𝐊</m:t>
                          </m:r>
                        </m:e>
                      </m:acc>
                      <m:r>
                        <a:rPr lang="en-US" altLang="zh-CN" sz="3200" b="1">
                          <a:latin typeface="Cambria Math" panose="02040503050406030204" pitchFamily="18" charset="0"/>
                        </a:rPr>
                        <m:t>,  </m:t>
                      </m:r>
                      <m:r>
                        <a:rPr lang="en-US" altLang="zh-CN" sz="3200" b="1">
                          <a:latin typeface="Cambria Math" panose="02040503050406030204" pitchFamily="18" charset="0"/>
                        </a:rPr>
                        <m:t>𝐀𝐂</m:t>
                      </m:r>
                      <m:d>
                        <m:dPr>
                          <m:ctrlPr>
                            <a:rPr lang="en-US" altLang="zh-CN" sz="3200" b="1"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a:latin typeface="Cambria Math" panose="02040503050406030204" pitchFamily="18" charset="0"/>
                        </a:rPr>
                        <m:t>𝐰</m:t>
                      </m:r>
                      <m:f>
                        <m:fPr>
                          <m:ctrlPr>
                            <a:rPr lang="en-US" altLang="zh-CN" sz="3200" i="1">
                              <a:latin typeface="Cambria Math" panose="02040503050406030204" pitchFamily="18" charset="0"/>
                            </a:rPr>
                          </m:ctrlPr>
                        </m:fPr>
                        <m:num>
                          <m:r>
                            <a:rPr lang="en-US" altLang="zh-CN" sz="3200" b="1" i="1">
                              <a:latin typeface="Cambria Math" panose="02040503050406030204" pitchFamily="18" charset="0"/>
                            </a:rPr>
                            <m:t>𝑸</m:t>
                          </m:r>
                        </m:num>
                        <m:den>
                          <m:acc>
                            <m:accPr>
                              <m:chr m:val="̅"/>
                              <m:ctrlPr>
                                <a:rPr lang="en-US" altLang="zh-CN" sz="3200" i="1">
                                  <a:latin typeface="Cambria Math" panose="02040503050406030204" pitchFamily="18" charset="0"/>
                                </a:rPr>
                              </m:ctrlPr>
                            </m:accPr>
                            <m:e>
                              <m:r>
                                <a:rPr lang="en-US" altLang="zh-CN" sz="3200">
                                  <a:latin typeface="Cambria Math" panose="02040503050406030204" pitchFamily="18" charset="0"/>
                                </a:rPr>
                                <m:t>𝐊</m:t>
                              </m:r>
                            </m:e>
                          </m:acc>
                        </m:den>
                      </m:f>
                      <m:r>
                        <a:rPr lang="en-US" altLang="zh-CN" sz="3200">
                          <a:latin typeface="Cambria Math" panose="02040503050406030204" pitchFamily="18" charset="0"/>
                        </a:rPr>
                        <m:t>+</m:t>
                      </m:r>
                      <m:f>
                        <m:fPr>
                          <m:ctrlPr>
                            <a:rPr lang="en-US" altLang="zh-CN" sz="3200" b="1" i="1">
                              <a:latin typeface="Cambria Math" panose="02040503050406030204" pitchFamily="18" charset="0"/>
                            </a:rPr>
                          </m:ctrlPr>
                        </m:fPr>
                        <m:num>
                          <m:r>
                            <a:rPr lang="en-US" altLang="zh-CN" sz="3200">
                              <a:latin typeface="Cambria Math" panose="02040503050406030204" pitchFamily="18" charset="0"/>
                            </a:rPr>
                            <m:t>𝐫</m:t>
                          </m:r>
                          <m:acc>
                            <m:accPr>
                              <m:chr m:val="̅"/>
                              <m:ctrlPr>
                                <a:rPr lang="en-US" altLang="zh-CN" sz="3200" i="1">
                                  <a:latin typeface="Cambria Math" panose="02040503050406030204" pitchFamily="18" charset="0"/>
                                </a:rPr>
                              </m:ctrlPr>
                            </m:accPr>
                            <m:e>
                              <m:r>
                                <a:rPr lang="en-US" altLang="zh-CN" sz="3200">
                                  <a:latin typeface="Cambria Math" panose="02040503050406030204" pitchFamily="18" charset="0"/>
                                </a:rPr>
                                <m:t>𝐊</m:t>
                              </m:r>
                            </m:e>
                          </m:acc>
                        </m:num>
                        <m:den>
                          <m:r>
                            <a:rPr lang="en-US" altLang="zh-CN" sz="3200" b="1">
                              <a:latin typeface="Cambria Math" panose="02040503050406030204" pitchFamily="18" charset="0"/>
                            </a:rPr>
                            <m:t>𝐐</m:t>
                          </m:r>
                        </m:den>
                      </m:f>
                    </m:oMath>
                  </m:oMathPara>
                </a14:m>
                <a:endParaRPr lang="zh-CN" altLang="zh-CN" sz="3200" dirty="0">
                  <a:latin typeface="+mn-ea"/>
                </a:endParaRPr>
              </a:p>
              <a:p>
                <a:r>
                  <a:rPr lang="zh-CN" altLang="en-US" sz="3200" dirty="0">
                    <a:latin typeface="+mn-ea"/>
                  </a:rPr>
                  <a:t>长期 </a:t>
                </a:r>
                <a:r>
                  <a:rPr lang="en-US" altLang="zh-CN" sz="3200" dirty="0">
                    <a:latin typeface="+mn-ea"/>
                  </a:rPr>
                  <a:t> </a:t>
                </a:r>
                <a14:m>
                  <m:oMath xmlns:m="http://schemas.openxmlformats.org/officeDocument/2006/math">
                    <m:r>
                      <a:rPr lang="en-US" altLang="zh-CN" sz="3200" b="1">
                        <a:latin typeface="Cambria Math" panose="02040503050406030204" pitchFamily="18" charset="0"/>
                      </a:rPr>
                      <m:t>𝐦𝐢</m:t>
                    </m:r>
                    <m:sSub>
                      <m:sSubPr>
                        <m:ctrlPr>
                          <a:rPr lang="en-US" altLang="zh-CN" sz="3200" i="1">
                            <a:latin typeface="Cambria Math" panose="02040503050406030204" pitchFamily="18" charset="0"/>
                          </a:rPr>
                        </m:ctrlPr>
                      </m:sSubPr>
                      <m:e>
                        <m:r>
                          <a:rPr lang="en-US" altLang="zh-CN" sz="3200" b="1">
                            <a:latin typeface="Cambria Math" panose="02040503050406030204" pitchFamily="18" charset="0"/>
                          </a:rPr>
                          <m:t>𝐧</m:t>
                        </m:r>
                      </m:e>
                      <m:sub>
                        <m:r>
                          <a:rPr lang="en-US" altLang="zh-CN" sz="3200" b="1">
                            <a:latin typeface="Cambria Math" panose="02040503050406030204" pitchFamily="18" charset="0"/>
                          </a:rPr>
                          <m:t>𝐊</m:t>
                        </m:r>
                        <m:r>
                          <a:rPr lang="en-US" altLang="zh-CN" sz="3200" b="1">
                            <a:latin typeface="Cambria Math" panose="02040503050406030204" pitchFamily="18" charset="0"/>
                          </a:rPr>
                          <m:t>≥</m:t>
                        </m:r>
                        <m:r>
                          <a:rPr lang="en-US" altLang="zh-CN" sz="3200" b="1">
                            <a:latin typeface="Cambria Math" panose="02040503050406030204" pitchFamily="18" charset="0"/>
                          </a:rPr>
                          <m:t>𝟎</m:t>
                        </m:r>
                      </m:sub>
                    </m:sSub>
                    <m:r>
                      <a:rPr lang="en-US" altLang="zh-CN" sz="3200" b="1">
                        <a:latin typeface="Cambria Math" panose="02040503050406030204" pitchFamily="18" charset="0"/>
                      </a:rPr>
                      <m:t>   </m:t>
                    </m:r>
                    <m:r>
                      <a:rPr lang="en-US" altLang="zh-CN" sz="3200" b="1">
                        <a:latin typeface="Cambria Math" panose="02040503050406030204" pitchFamily="18" charset="0"/>
                      </a:rPr>
                      <m:t>𝐰</m:t>
                    </m:r>
                    <m:f>
                      <m:fPr>
                        <m:ctrlPr>
                          <a:rPr lang="en-US" altLang="zh-CN" sz="3200" i="1">
                            <a:latin typeface="Cambria Math" panose="02040503050406030204" pitchFamily="18" charset="0"/>
                          </a:rPr>
                        </m:ctrlPr>
                      </m:fPr>
                      <m:num>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𝐐</m:t>
                            </m:r>
                          </m:e>
                          <m:sup>
                            <m:r>
                              <a:rPr lang="en-US" altLang="zh-CN" sz="3200" b="1">
                                <a:latin typeface="Cambria Math" panose="02040503050406030204" pitchFamily="18" charset="0"/>
                              </a:rPr>
                              <m:t>𝟐</m:t>
                            </m:r>
                          </m:sup>
                        </m:sSup>
                      </m:num>
                      <m:den>
                        <m:r>
                          <a:rPr lang="en-US" altLang="zh-CN" sz="3200" b="1">
                            <a:latin typeface="Cambria Math" panose="02040503050406030204" pitchFamily="18" charset="0"/>
                          </a:rPr>
                          <m:t>𝐊</m:t>
                        </m:r>
                      </m:den>
                    </m:f>
                    <m:r>
                      <a:rPr lang="en-US" altLang="zh-CN" sz="3200" b="1">
                        <a:latin typeface="Cambria Math" panose="02040503050406030204" pitchFamily="18" charset="0"/>
                      </a:rPr>
                      <m:t>+</m:t>
                    </m:r>
                    <m:r>
                      <a:rPr lang="en-US" altLang="zh-CN" sz="3200" b="1">
                        <a:latin typeface="Cambria Math" panose="02040503050406030204" pitchFamily="18" charset="0"/>
                      </a:rPr>
                      <m:t>𝐫𝐊</m:t>
                    </m:r>
                    <m:r>
                      <a:rPr lang="en-US" altLang="zh-CN" sz="3200" b="1">
                        <a:latin typeface="Cambria Math" panose="02040503050406030204" pitchFamily="18" charset="0"/>
                      </a:rPr>
                      <m:t>,   </m:t>
                    </m:r>
                    <m:sSup>
                      <m:sSupPr>
                        <m:ctrlPr>
                          <a:rPr lang="en-US" altLang="zh-CN" sz="3200" i="1">
                            <a:latin typeface="Cambria Math" panose="02040503050406030204" pitchFamily="18" charset="0"/>
                          </a:rPr>
                        </m:ctrlPr>
                      </m:sSupPr>
                      <m:e>
                        <m:r>
                          <a:rPr lang="en-US" altLang="zh-CN" sz="3200" b="1">
                            <a:latin typeface="Cambria Math" panose="02040503050406030204" pitchFamily="18" charset="0"/>
                          </a:rPr>
                          <m:t>𝐊</m:t>
                        </m:r>
                      </m:e>
                      <m:sup>
                        <m:r>
                          <a:rPr lang="en-US" altLang="zh-CN" sz="3200" b="1">
                            <a:latin typeface="Cambria Math" panose="02040503050406030204" pitchFamily="18" charset="0"/>
                          </a:rPr>
                          <m:t>∗</m:t>
                        </m:r>
                      </m:sup>
                    </m:sSup>
                    <m:r>
                      <a:rPr lang="en-US" altLang="zh-CN" sz="3200" b="1">
                        <a:latin typeface="Cambria Math" panose="02040503050406030204" pitchFamily="18" charset="0"/>
                      </a:rPr>
                      <m:t>=√</m:t>
                    </m:r>
                    <m:f>
                      <m:fPr>
                        <m:ctrlPr>
                          <a:rPr lang="en-US" altLang="zh-CN" sz="3200" i="1">
                            <a:latin typeface="Cambria Math" panose="02040503050406030204" pitchFamily="18" charset="0"/>
                          </a:rPr>
                        </m:ctrlPr>
                      </m:fPr>
                      <m:num>
                        <m:r>
                          <a:rPr lang="en-US" altLang="zh-CN" sz="3200" b="1">
                            <a:latin typeface="Cambria Math" panose="02040503050406030204" pitchFamily="18" charset="0"/>
                          </a:rPr>
                          <m:t>𝐰</m:t>
                        </m:r>
                      </m:num>
                      <m:den>
                        <m:r>
                          <a:rPr lang="en-US" altLang="zh-CN" sz="3200" b="1">
                            <a:latin typeface="Cambria Math" panose="02040503050406030204" pitchFamily="18" charset="0"/>
                          </a:rPr>
                          <m:t>𝐫</m:t>
                        </m:r>
                      </m:den>
                    </m:f>
                    <m:r>
                      <a:rPr lang="en-US" altLang="zh-CN" sz="3200" b="1">
                        <a:latin typeface="Cambria Math" panose="02040503050406030204" pitchFamily="18" charset="0"/>
                      </a:rPr>
                      <m:t>𝐐</m:t>
                    </m:r>
                  </m:oMath>
                </a14:m>
                <a:endParaRPr lang="en-US" altLang="zh-CN" sz="3200" b="1" i="1"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3200" b="1">
                          <a:latin typeface="Cambria Math" panose="02040503050406030204" pitchFamily="18" charset="0"/>
                        </a:rPr>
                        <m:t>𝐋𝐓𝐂</m:t>
                      </m:r>
                      <m:d>
                        <m:dPr>
                          <m:ctrlPr>
                            <a:rPr lang="en-US" altLang="zh-CN" sz="3200" i="1">
                              <a:latin typeface="Cambria Math" panose="02040503050406030204" pitchFamily="18" charset="0"/>
                            </a:rPr>
                          </m:ctrlPr>
                        </m:dPr>
                        <m:e>
                          <m:r>
                            <a:rPr lang="en-US" altLang="zh-CN" sz="3200" b="1">
                              <a:latin typeface="Cambria Math" panose="02040503050406030204" pitchFamily="18" charset="0"/>
                            </a:rPr>
                            <m:t>𝐐</m:t>
                          </m:r>
                        </m:e>
                      </m:d>
                      <m:r>
                        <a:rPr lang="en-US" altLang="zh-CN" sz="3200" b="1">
                          <a:latin typeface="Cambria Math" panose="02040503050406030204" pitchFamily="18" charset="0"/>
                        </a:rPr>
                        <m:t>=</m:t>
                      </m:r>
                      <m:r>
                        <a:rPr lang="en-US" altLang="zh-CN" sz="3200" b="1">
                          <a:latin typeface="Cambria Math" panose="02040503050406030204" pitchFamily="18" charset="0"/>
                        </a:rPr>
                        <m:t>𝟐</m:t>
                      </m:r>
                      <m:rad>
                        <m:radPr>
                          <m:degHide m:val="on"/>
                          <m:ctrlPr>
                            <a:rPr lang="en-US" altLang="zh-CN" sz="3200" i="1">
                              <a:latin typeface="Cambria Math" panose="02040503050406030204" pitchFamily="18" charset="0"/>
                            </a:rPr>
                          </m:ctrlPr>
                        </m:radPr>
                        <m:deg/>
                        <m:e>
                          <m:r>
                            <a:rPr lang="en-US" altLang="zh-CN" sz="3200" b="1">
                              <a:latin typeface="Cambria Math" panose="02040503050406030204" pitchFamily="18" charset="0"/>
                            </a:rPr>
                            <m:t>𝐰𝐫</m:t>
                          </m:r>
                        </m:e>
                      </m:rad>
                      <m:r>
                        <a:rPr lang="en-US" altLang="zh-CN" sz="3200" b="1">
                          <a:latin typeface="Cambria Math" panose="02040503050406030204" pitchFamily="18" charset="0"/>
                        </a:rPr>
                        <m:t>𝐐</m:t>
                      </m:r>
                      <m:r>
                        <a:rPr lang="en-US" altLang="zh-CN" sz="3200" b="1">
                          <a:latin typeface="Cambria Math" panose="02040503050406030204" pitchFamily="18" charset="0"/>
                        </a:rPr>
                        <m:t>,   </m:t>
                      </m:r>
                      <m:r>
                        <a:rPr lang="en-US" altLang="zh-CN" sz="3200" b="1">
                          <a:latin typeface="Cambria Math" panose="02040503050406030204" pitchFamily="18" charset="0"/>
                        </a:rPr>
                        <m:t>𝐋𝐀𝐂</m:t>
                      </m:r>
                      <m:r>
                        <a:rPr lang="en-US" altLang="zh-CN" sz="3200" b="1">
                          <a:latin typeface="Cambria Math" panose="02040503050406030204" pitchFamily="18" charset="0"/>
                        </a:rPr>
                        <m:t>(</m:t>
                      </m:r>
                      <m:r>
                        <a:rPr lang="en-US" altLang="zh-CN" sz="3200" b="1">
                          <a:latin typeface="Cambria Math" panose="02040503050406030204" pitchFamily="18" charset="0"/>
                        </a:rPr>
                        <m:t>𝐐</m:t>
                      </m:r>
                      <m:r>
                        <a:rPr lang="en-US" altLang="zh-CN" sz="3200" b="1">
                          <a:latin typeface="Cambria Math" panose="02040503050406030204" pitchFamily="18" charset="0"/>
                        </a:rPr>
                        <m:t>)=</m:t>
                      </m:r>
                      <m:r>
                        <a:rPr lang="en-US" altLang="zh-CN" sz="3200">
                          <a:latin typeface="Cambria Math" panose="02040503050406030204" pitchFamily="18" charset="0"/>
                        </a:rPr>
                        <m:t>𝟐</m:t>
                      </m:r>
                      <m:rad>
                        <m:radPr>
                          <m:degHide m:val="on"/>
                          <m:ctrlPr>
                            <a:rPr lang="en-US" altLang="zh-CN" sz="3200" i="1">
                              <a:latin typeface="Cambria Math" panose="02040503050406030204" pitchFamily="18" charset="0"/>
                            </a:rPr>
                          </m:ctrlPr>
                        </m:radPr>
                        <m:deg/>
                        <m:e>
                          <m:r>
                            <a:rPr lang="en-US" altLang="zh-CN" sz="3200">
                              <a:latin typeface="Cambria Math" panose="02040503050406030204" pitchFamily="18" charset="0"/>
                            </a:rPr>
                            <m:t>𝐰𝐫</m:t>
                          </m:r>
                        </m:e>
                      </m:rad>
                    </m:oMath>
                  </m:oMathPara>
                </a14:m>
                <a:endParaRPr lang="en-US" altLang="zh-CN" sz="3200" dirty="0">
                  <a:latin typeface="+mn-ea"/>
                </a:endParaRPr>
              </a:p>
              <a:p>
                <a:pPr marL="0" indent="0">
                  <a:buNone/>
                </a:pPr>
                <a:endParaRPr lang="zh-CN" altLang="zh-CN" sz="3200" dirty="0">
                  <a:latin typeface="+mn-ea"/>
                </a:endParaRPr>
              </a:p>
              <a:p>
                <a:endParaRPr lang="zh-CN" altLang="en-US" sz="3200" dirty="0">
                  <a:latin typeface="+mn-ea"/>
                </a:endParaRPr>
              </a:p>
              <a:p>
                <a:endParaRPr lang="en-US" sz="3200" dirty="0">
                  <a:latin typeface="+mn-ea"/>
                </a:endParaRPr>
              </a:p>
            </p:txBody>
          </p:sp>
        </mc:Choice>
        <mc:Fallback xmlns="">
          <p:sp>
            <p:nvSpPr>
              <p:cNvPr id="3" name="内容占位符 2">
                <a:extLst>
                  <a:ext uri="{FF2B5EF4-FFF2-40B4-BE49-F238E27FC236}">
                    <a16:creationId xmlns:a16="http://schemas.microsoft.com/office/drawing/2014/main" id="{3B865CE9-D259-46E1-99EE-DED446214EC7}"/>
                  </a:ext>
                </a:extLst>
              </p:cNvPr>
              <p:cNvSpPr>
                <a:spLocks noGrp="1" noRot="1" noChangeAspect="1" noMove="1" noResize="1" noEditPoints="1" noAdjustHandles="1" noChangeArrowheads="1" noChangeShapeType="1" noTextEdit="1"/>
              </p:cNvSpPr>
              <p:nvPr>
                <p:ph idx="1"/>
              </p:nvPr>
            </p:nvSpPr>
            <p:spPr>
              <a:blipFill>
                <a:blip r:embed="rId2"/>
                <a:stretch>
                  <a:fillRect l="-1777" t="-1821" b="-2381"/>
                </a:stretch>
              </a:blipFill>
            </p:spPr>
            <p:txBody>
              <a:bodyPr/>
              <a:lstStyle/>
              <a:p>
                <a:r>
                  <a:rPr lang="en-US">
                    <a:noFill/>
                  </a:rPr>
                  <a:t> </a:t>
                </a:r>
              </a:p>
            </p:txBody>
          </p:sp>
        </mc:Fallback>
      </mc:AlternateContent>
    </p:spTree>
    <p:extLst>
      <p:ext uri="{BB962C8B-B14F-4D97-AF65-F5344CB8AC3E}">
        <p14:creationId xmlns:p14="http://schemas.microsoft.com/office/powerpoint/2010/main" val="10663965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5F873-6A76-466B-A993-1DE90204B36A}"/>
              </a:ext>
            </a:extLst>
          </p:cNvPr>
          <p:cNvSpPr>
            <a:spLocks noGrp="1"/>
          </p:cNvSpPr>
          <p:nvPr>
            <p:ph type="title"/>
          </p:nvPr>
        </p:nvSpPr>
        <p:spPr/>
        <p:txBody>
          <a:bodyPr/>
          <a:lstStyle/>
          <a:p>
            <a:r>
              <a:rPr lang="zh-CN" altLang="en-US" dirty="0"/>
              <a:t>长期边际成本曲线</a:t>
            </a:r>
          </a:p>
        </p:txBody>
      </p:sp>
      <p:sp>
        <p:nvSpPr>
          <p:cNvPr id="3" name="内容占位符 2">
            <a:extLst>
              <a:ext uri="{FF2B5EF4-FFF2-40B4-BE49-F238E27FC236}">
                <a16:creationId xmlns:a16="http://schemas.microsoft.com/office/drawing/2014/main" id="{52DF973F-9A99-45C1-B522-95C4DF868AFD}"/>
              </a:ext>
            </a:extLst>
          </p:cNvPr>
          <p:cNvSpPr>
            <a:spLocks noGrp="1"/>
          </p:cNvSpPr>
          <p:nvPr>
            <p:ph idx="1"/>
          </p:nvPr>
        </p:nvSpPr>
        <p:spPr/>
        <p:txBody>
          <a:bodyPr/>
          <a:lstStyle/>
          <a:p>
            <a:r>
              <a:rPr lang="zh-CN" altLang="en-US" dirty="0"/>
              <a:t>通过长期总成本曲线可以得到企业的长期边际成本曲线</a:t>
            </a:r>
            <a:endParaRPr lang="en-US" altLang="zh-CN" dirty="0"/>
          </a:p>
          <a:p>
            <a:r>
              <a:rPr lang="zh-CN" altLang="en-US" dirty="0"/>
              <a:t>将每一个产量上对应的长期总成本曲线的斜率值描绘在坐标平面中，就得到长期边际成本曲线</a:t>
            </a:r>
            <a:r>
              <a:rPr lang="en-US" altLang="zh-CN" dirty="0"/>
              <a:t>LMC</a:t>
            </a:r>
          </a:p>
          <a:p>
            <a:r>
              <a:rPr lang="zh-CN" altLang="en-US" dirty="0"/>
              <a:t>长期边际成本曲线不是所有短期边际成本曲线的包络线</a:t>
            </a:r>
          </a:p>
        </p:txBody>
      </p:sp>
    </p:spTree>
    <p:extLst>
      <p:ext uri="{BB962C8B-B14F-4D97-AF65-F5344CB8AC3E}">
        <p14:creationId xmlns:p14="http://schemas.microsoft.com/office/powerpoint/2010/main" val="16627395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F8BB8-522C-4C2D-BB9C-132C6856B1B8}"/>
              </a:ext>
            </a:extLst>
          </p:cNvPr>
          <p:cNvSpPr>
            <a:spLocks noGrp="1"/>
          </p:cNvSpPr>
          <p:nvPr>
            <p:ph type="title"/>
          </p:nvPr>
        </p:nvSpPr>
        <p:spPr/>
        <p:txBody>
          <a:bodyPr/>
          <a:lstStyle/>
          <a:p>
            <a:r>
              <a:rPr lang="zh-CN" altLang="en-US" dirty="0"/>
              <a:t>短期与长期边际成本曲线</a:t>
            </a:r>
            <a:endParaRPr lang="en-US" dirty="0"/>
          </a:p>
        </p:txBody>
      </p:sp>
      <p:sp>
        <p:nvSpPr>
          <p:cNvPr id="3" name="内容占位符 2">
            <a:extLst>
              <a:ext uri="{FF2B5EF4-FFF2-40B4-BE49-F238E27FC236}">
                <a16:creationId xmlns:a16="http://schemas.microsoft.com/office/drawing/2014/main" id="{53C120F7-B0DB-4850-9408-17BCF1622217}"/>
              </a:ext>
            </a:extLst>
          </p:cNvPr>
          <p:cNvSpPr>
            <a:spLocks noGrp="1"/>
          </p:cNvSpPr>
          <p:nvPr>
            <p:ph idx="1"/>
          </p:nvPr>
        </p:nvSpPr>
        <p:spPr/>
        <p:txBody>
          <a:bodyPr/>
          <a:lstStyle/>
          <a:p>
            <a:endParaRPr lang="en-US" dirty="0"/>
          </a:p>
        </p:txBody>
      </p:sp>
      <p:sp>
        <p:nvSpPr>
          <p:cNvPr id="5" name="Line 3">
            <a:extLst>
              <a:ext uri="{FF2B5EF4-FFF2-40B4-BE49-F238E27FC236}">
                <a16:creationId xmlns:a16="http://schemas.microsoft.com/office/drawing/2014/main" id="{ADF07470-6545-47FC-AAFF-60EF22DAFA22}"/>
              </a:ext>
            </a:extLst>
          </p:cNvPr>
          <p:cNvSpPr>
            <a:spLocks noChangeShapeType="1"/>
          </p:cNvSpPr>
          <p:nvPr/>
        </p:nvSpPr>
        <p:spPr bwMode="auto">
          <a:xfrm>
            <a:off x="1428750" y="1690688"/>
            <a:ext cx="0" cy="34528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E1C9FE2A-5F27-4431-8284-F6BDB51F612D}"/>
              </a:ext>
            </a:extLst>
          </p:cNvPr>
          <p:cNvSpPr>
            <a:spLocks noChangeShapeType="1"/>
          </p:cNvSpPr>
          <p:nvPr/>
        </p:nvSpPr>
        <p:spPr bwMode="auto">
          <a:xfrm>
            <a:off x="1428750" y="5167313"/>
            <a:ext cx="4976813"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Arc 5">
            <a:extLst>
              <a:ext uri="{FF2B5EF4-FFF2-40B4-BE49-F238E27FC236}">
                <a16:creationId xmlns:a16="http://schemas.microsoft.com/office/drawing/2014/main" id="{25975562-C757-4A06-B54A-B15046B58AB5}"/>
              </a:ext>
            </a:extLst>
          </p:cNvPr>
          <p:cNvSpPr>
            <a:spLocks/>
          </p:cNvSpPr>
          <p:nvPr/>
        </p:nvSpPr>
        <p:spPr bwMode="auto">
          <a:xfrm rot="-8580000">
            <a:off x="2030413" y="1525588"/>
            <a:ext cx="3690937" cy="3167062"/>
          </a:xfrm>
          <a:custGeom>
            <a:avLst/>
            <a:gdLst>
              <a:gd name="T0" fmla="*/ 0 w 21600"/>
              <a:gd name="T1" fmla="*/ 464364894 h 21600"/>
              <a:gd name="T2" fmla="*/ 630432374 w 21600"/>
              <a:gd name="T3" fmla="*/ 0 h 21600"/>
              <a:gd name="T4" fmla="*/ 630695182 w 21600"/>
              <a:gd name="T5" fmla="*/ 4643648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lnTo>
                  <a:pt x="0" y="21600"/>
                </a:lnTo>
                <a:close/>
              </a:path>
            </a:pathLst>
          </a:custGeom>
          <a:noFill/>
          <a:ln w="25400" cap="rnd">
            <a:solidFill>
              <a:srgbClr val="FF4C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 name="Arc 6">
            <a:extLst>
              <a:ext uri="{FF2B5EF4-FFF2-40B4-BE49-F238E27FC236}">
                <a16:creationId xmlns:a16="http://schemas.microsoft.com/office/drawing/2014/main" id="{86605C87-044E-4E93-9A46-CCF5C21D5472}"/>
              </a:ext>
            </a:extLst>
          </p:cNvPr>
          <p:cNvSpPr>
            <a:spLocks/>
          </p:cNvSpPr>
          <p:nvPr/>
        </p:nvSpPr>
        <p:spPr bwMode="auto">
          <a:xfrm>
            <a:off x="1835150" y="2471738"/>
            <a:ext cx="1576388" cy="1343025"/>
          </a:xfrm>
          <a:custGeom>
            <a:avLst/>
            <a:gdLst>
              <a:gd name="T0" fmla="*/ 58315517 w 42613"/>
              <a:gd name="T1" fmla="*/ 15614717 h 21600"/>
              <a:gd name="T2" fmla="*/ 0 w 42613"/>
              <a:gd name="T3" fmla="*/ 11516812 h 21600"/>
              <a:gd name="T4" fmla="*/ 29277505 w 42613"/>
              <a:gd name="T5" fmla="*/ 0 h 21600"/>
              <a:gd name="T6" fmla="*/ 0 60000 65536"/>
              <a:gd name="T7" fmla="*/ 0 60000 65536"/>
              <a:gd name="T8" fmla="*/ 0 60000 65536"/>
              <a:gd name="T9" fmla="*/ 0 w 42613"/>
              <a:gd name="T10" fmla="*/ 0 h 21600"/>
              <a:gd name="T11" fmla="*/ 42613 w 42613"/>
              <a:gd name="T12" fmla="*/ 21600 h 21600"/>
            </a:gdLst>
            <a:ahLst/>
            <a:cxnLst>
              <a:cxn ang="T6">
                <a:pos x="T0" y="T1"/>
              </a:cxn>
              <a:cxn ang="T7">
                <a:pos x="T2" y="T3"/>
              </a:cxn>
              <a:cxn ang="T8">
                <a:pos x="T4" y="T5"/>
              </a:cxn>
            </a:cxnLst>
            <a:rect l="T9" t="T10" r="T11" b="T12"/>
            <a:pathLst>
              <a:path w="42613" h="21600" fill="none" extrusionOk="0">
                <a:moveTo>
                  <a:pt x="42613" y="4039"/>
                </a:moveTo>
                <a:cubicBezTo>
                  <a:pt x="40673" y="14227"/>
                  <a:pt x="31765" y="21599"/>
                  <a:pt x="21394" y="21600"/>
                </a:cubicBezTo>
                <a:cubicBezTo>
                  <a:pt x="10615" y="21600"/>
                  <a:pt x="1486" y="13654"/>
                  <a:pt x="0" y="2978"/>
                </a:cubicBezTo>
              </a:path>
              <a:path w="42613" h="21600" stroke="0" extrusionOk="0">
                <a:moveTo>
                  <a:pt x="42613" y="4039"/>
                </a:moveTo>
                <a:cubicBezTo>
                  <a:pt x="40673" y="14227"/>
                  <a:pt x="31765" y="21599"/>
                  <a:pt x="21394" y="21600"/>
                </a:cubicBezTo>
                <a:cubicBezTo>
                  <a:pt x="10615" y="21600"/>
                  <a:pt x="1486" y="13654"/>
                  <a:pt x="0" y="2978"/>
                </a:cubicBezTo>
                <a:lnTo>
                  <a:pt x="21394" y="0"/>
                </a:lnTo>
                <a:lnTo>
                  <a:pt x="42613" y="4039"/>
                </a:lnTo>
                <a:close/>
              </a:path>
            </a:pathLst>
          </a:custGeom>
          <a:noFill/>
          <a:ln w="25400" cap="rnd">
            <a:solidFill>
              <a:schemeClr va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 name="Arc 7">
            <a:extLst>
              <a:ext uri="{FF2B5EF4-FFF2-40B4-BE49-F238E27FC236}">
                <a16:creationId xmlns:a16="http://schemas.microsoft.com/office/drawing/2014/main" id="{D4A57A94-322D-44A7-B37A-1F4338B3CE03}"/>
              </a:ext>
            </a:extLst>
          </p:cNvPr>
          <p:cNvSpPr>
            <a:spLocks/>
          </p:cNvSpPr>
          <p:nvPr/>
        </p:nvSpPr>
        <p:spPr bwMode="auto">
          <a:xfrm>
            <a:off x="3054350" y="2705100"/>
            <a:ext cx="1598613" cy="1370013"/>
          </a:xfrm>
          <a:custGeom>
            <a:avLst/>
            <a:gdLst>
              <a:gd name="T0" fmla="*/ 59156563 w 43200"/>
              <a:gd name="T1" fmla="*/ 1182984 h 22034"/>
              <a:gd name="T2" fmla="*/ 5477 w 43200"/>
              <a:gd name="T3" fmla="*/ 0 h 22034"/>
              <a:gd name="T4" fmla="*/ 29578300 w 43200"/>
              <a:gd name="T5" fmla="*/ 1677852 h 22034"/>
              <a:gd name="T6" fmla="*/ 0 60000 65536"/>
              <a:gd name="T7" fmla="*/ 0 60000 65536"/>
              <a:gd name="T8" fmla="*/ 0 60000 65536"/>
              <a:gd name="T9" fmla="*/ 0 w 43200"/>
              <a:gd name="T10" fmla="*/ 0 h 22034"/>
              <a:gd name="T11" fmla="*/ 43200 w 43200"/>
              <a:gd name="T12" fmla="*/ 22034 h 22034"/>
            </a:gdLst>
            <a:ahLst/>
            <a:cxnLst>
              <a:cxn ang="T6">
                <a:pos x="T0" y="T1"/>
              </a:cxn>
              <a:cxn ang="T7">
                <a:pos x="T2" y="T3"/>
              </a:cxn>
              <a:cxn ang="T8">
                <a:pos x="T4" y="T5"/>
              </a:cxn>
            </a:cxnLst>
            <a:rect l="T9" t="T10" r="T11" b="T12"/>
            <a:pathLst>
              <a:path w="43200" h="22034" fill="none" extrusionOk="0">
                <a:moveTo>
                  <a:pt x="43199" y="306"/>
                </a:moveTo>
                <a:cubicBezTo>
                  <a:pt x="43199" y="348"/>
                  <a:pt x="43200" y="391"/>
                  <a:pt x="43200" y="434"/>
                </a:cubicBezTo>
                <a:cubicBezTo>
                  <a:pt x="43200" y="12363"/>
                  <a:pt x="33529" y="22034"/>
                  <a:pt x="21600" y="22034"/>
                </a:cubicBezTo>
                <a:cubicBezTo>
                  <a:pt x="9670" y="22034"/>
                  <a:pt x="0" y="12363"/>
                  <a:pt x="0" y="434"/>
                </a:cubicBezTo>
                <a:cubicBezTo>
                  <a:pt x="-1" y="289"/>
                  <a:pt x="1" y="144"/>
                  <a:pt x="4" y="0"/>
                </a:cubicBezTo>
              </a:path>
              <a:path w="43200" h="22034" stroke="0" extrusionOk="0">
                <a:moveTo>
                  <a:pt x="43199" y="306"/>
                </a:moveTo>
                <a:cubicBezTo>
                  <a:pt x="43199" y="348"/>
                  <a:pt x="43200" y="391"/>
                  <a:pt x="43200" y="434"/>
                </a:cubicBezTo>
                <a:cubicBezTo>
                  <a:pt x="43200" y="12363"/>
                  <a:pt x="33529" y="22034"/>
                  <a:pt x="21600" y="22034"/>
                </a:cubicBezTo>
                <a:cubicBezTo>
                  <a:pt x="9670" y="22034"/>
                  <a:pt x="0" y="12363"/>
                  <a:pt x="0" y="434"/>
                </a:cubicBezTo>
                <a:cubicBezTo>
                  <a:pt x="-1" y="289"/>
                  <a:pt x="1" y="144"/>
                  <a:pt x="4" y="0"/>
                </a:cubicBezTo>
                <a:lnTo>
                  <a:pt x="21600" y="434"/>
                </a:lnTo>
                <a:lnTo>
                  <a:pt x="43199" y="306"/>
                </a:lnTo>
                <a:close/>
              </a:path>
            </a:pathLst>
          </a:custGeom>
          <a:noFill/>
          <a:ln w="25400" cap="rnd">
            <a:solidFill>
              <a:srgbClr val="1997F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 name="Arc 8">
            <a:extLst>
              <a:ext uri="{FF2B5EF4-FFF2-40B4-BE49-F238E27FC236}">
                <a16:creationId xmlns:a16="http://schemas.microsoft.com/office/drawing/2014/main" id="{2231F375-0415-442B-963E-2AF6459EE110}"/>
              </a:ext>
            </a:extLst>
          </p:cNvPr>
          <p:cNvSpPr>
            <a:spLocks/>
          </p:cNvSpPr>
          <p:nvPr/>
        </p:nvSpPr>
        <p:spPr bwMode="auto">
          <a:xfrm>
            <a:off x="4519613" y="2311400"/>
            <a:ext cx="1576387" cy="1343025"/>
          </a:xfrm>
          <a:custGeom>
            <a:avLst/>
            <a:gdLst>
              <a:gd name="T0" fmla="*/ 58315443 w 42613"/>
              <a:gd name="T1" fmla="*/ 15614717 h 21600"/>
              <a:gd name="T2" fmla="*/ 0 w 42613"/>
              <a:gd name="T3" fmla="*/ 11516812 h 21600"/>
              <a:gd name="T4" fmla="*/ 29277450 w 42613"/>
              <a:gd name="T5" fmla="*/ 0 h 21600"/>
              <a:gd name="T6" fmla="*/ 0 60000 65536"/>
              <a:gd name="T7" fmla="*/ 0 60000 65536"/>
              <a:gd name="T8" fmla="*/ 0 60000 65536"/>
              <a:gd name="T9" fmla="*/ 0 w 42613"/>
              <a:gd name="T10" fmla="*/ 0 h 21600"/>
              <a:gd name="T11" fmla="*/ 42613 w 42613"/>
              <a:gd name="T12" fmla="*/ 21600 h 21600"/>
            </a:gdLst>
            <a:ahLst/>
            <a:cxnLst>
              <a:cxn ang="T6">
                <a:pos x="T0" y="T1"/>
              </a:cxn>
              <a:cxn ang="T7">
                <a:pos x="T2" y="T3"/>
              </a:cxn>
              <a:cxn ang="T8">
                <a:pos x="T4" y="T5"/>
              </a:cxn>
            </a:cxnLst>
            <a:rect l="T9" t="T10" r="T11" b="T12"/>
            <a:pathLst>
              <a:path w="42613" h="21600" fill="none" extrusionOk="0">
                <a:moveTo>
                  <a:pt x="42613" y="4039"/>
                </a:moveTo>
                <a:cubicBezTo>
                  <a:pt x="40673" y="14227"/>
                  <a:pt x="31765" y="21599"/>
                  <a:pt x="21394" y="21600"/>
                </a:cubicBezTo>
                <a:cubicBezTo>
                  <a:pt x="10615" y="21600"/>
                  <a:pt x="1486" y="13654"/>
                  <a:pt x="0" y="2978"/>
                </a:cubicBezTo>
              </a:path>
              <a:path w="42613" h="21600" stroke="0" extrusionOk="0">
                <a:moveTo>
                  <a:pt x="42613" y="4039"/>
                </a:moveTo>
                <a:cubicBezTo>
                  <a:pt x="40673" y="14227"/>
                  <a:pt x="31765" y="21599"/>
                  <a:pt x="21394" y="21600"/>
                </a:cubicBezTo>
                <a:cubicBezTo>
                  <a:pt x="10615" y="21600"/>
                  <a:pt x="1486" y="13654"/>
                  <a:pt x="0" y="2978"/>
                </a:cubicBezTo>
                <a:lnTo>
                  <a:pt x="21394" y="0"/>
                </a:lnTo>
                <a:lnTo>
                  <a:pt x="42613" y="4039"/>
                </a:lnTo>
                <a:close/>
              </a:path>
            </a:pathLst>
          </a:custGeom>
          <a:noFill/>
          <a:ln w="25400" cap="rnd">
            <a:solidFill>
              <a:srgbClr val="4AFF0E"/>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Arc 9">
            <a:extLst>
              <a:ext uri="{FF2B5EF4-FFF2-40B4-BE49-F238E27FC236}">
                <a16:creationId xmlns:a16="http://schemas.microsoft.com/office/drawing/2014/main" id="{E19984F5-74B3-4084-AB28-48045B3CE71A}"/>
              </a:ext>
            </a:extLst>
          </p:cNvPr>
          <p:cNvSpPr>
            <a:spLocks/>
          </p:cNvSpPr>
          <p:nvPr/>
        </p:nvSpPr>
        <p:spPr bwMode="auto">
          <a:xfrm>
            <a:off x="1801813" y="1223963"/>
            <a:ext cx="4337050" cy="3230562"/>
          </a:xfrm>
          <a:custGeom>
            <a:avLst/>
            <a:gdLst>
              <a:gd name="T0" fmla="*/ 883555014 w 21289"/>
              <a:gd name="T1" fmla="*/ 81714374 h 21600"/>
              <a:gd name="T2" fmla="*/ 0 w 21289"/>
              <a:gd name="T3" fmla="*/ 483172724 h 21600"/>
              <a:gd name="T4" fmla="*/ 0 w 21289"/>
              <a:gd name="T5" fmla="*/ 0 h 21600"/>
              <a:gd name="T6" fmla="*/ 0 60000 65536"/>
              <a:gd name="T7" fmla="*/ 0 60000 65536"/>
              <a:gd name="T8" fmla="*/ 0 60000 65536"/>
              <a:gd name="T9" fmla="*/ 0 w 21289"/>
              <a:gd name="T10" fmla="*/ 0 h 21600"/>
              <a:gd name="T11" fmla="*/ 21289 w 21289"/>
              <a:gd name="T12" fmla="*/ 21600 h 21600"/>
            </a:gdLst>
            <a:ahLst/>
            <a:cxnLst>
              <a:cxn ang="T6">
                <a:pos x="T0" y="T1"/>
              </a:cxn>
              <a:cxn ang="T7">
                <a:pos x="T2" y="T3"/>
              </a:cxn>
              <a:cxn ang="T8">
                <a:pos x="T4" y="T5"/>
              </a:cxn>
            </a:cxnLst>
            <a:rect l="T9" t="T10" r="T11" b="T12"/>
            <a:pathLst>
              <a:path w="21289" h="21600" fill="none" extrusionOk="0">
                <a:moveTo>
                  <a:pt x="21288" y="3652"/>
                </a:moveTo>
                <a:cubicBezTo>
                  <a:pt x="19509" y="14021"/>
                  <a:pt x="10519" y="21599"/>
                  <a:pt x="0" y="21600"/>
                </a:cubicBezTo>
              </a:path>
              <a:path w="21289" h="21600" stroke="0" extrusionOk="0">
                <a:moveTo>
                  <a:pt x="21288" y="3652"/>
                </a:moveTo>
                <a:cubicBezTo>
                  <a:pt x="19509" y="14021"/>
                  <a:pt x="10519" y="21599"/>
                  <a:pt x="0" y="21600"/>
                </a:cubicBezTo>
                <a:lnTo>
                  <a:pt x="0" y="0"/>
                </a:lnTo>
                <a:lnTo>
                  <a:pt x="21288" y="3652"/>
                </a:lnTo>
                <a:close/>
              </a:path>
            </a:pathLst>
          </a:custGeom>
          <a:noFill/>
          <a:ln w="25400" cap="rnd">
            <a:solidFill>
              <a:srgbClr val="FF4C1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415F9CCE-5D3A-4460-8A31-9A0B0F96C50F}"/>
              </a:ext>
            </a:extLst>
          </p:cNvPr>
          <p:cNvSpPr>
            <a:spLocks noChangeShapeType="1"/>
          </p:cNvSpPr>
          <p:nvPr/>
        </p:nvSpPr>
        <p:spPr bwMode="auto">
          <a:xfrm>
            <a:off x="2436813" y="3784600"/>
            <a:ext cx="0" cy="138906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a:extLst>
              <a:ext uri="{FF2B5EF4-FFF2-40B4-BE49-F238E27FC236}">
                <a16:creationId xmlns:a16="http://schemas.microsoft.com/office/drawing/2014/main" id="{78F1172D-51F5-47BD-9139-FCACA08A8F9F}"/>
              </a:ext>
            </a:extLst>
          </p:cNvPr>
          <p:cNvSpPr>
            <a:spLocks noChangeShapeType="1"/>
          </p:cNvSpPr>
          <p:nvPr/>
        </p:nvSpPr>
        <p:spPr bwMode="auto">
          <a:xfrm>
            <a:off x="3865563" y="4089400"/>
            <a:ext cx="0" cy="107632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2999CAAE-2F13-4A20-8C7D-CD1A9F9AF36B}"/>
              </a:ext>
            </a:extLst>
          </p:cNvPr>
          <p:cNvSpPr>
            <a:spLocks noChangeShapeType="1"/>
          </p:cNvSpPr>
          <p:nvPr/>
        </p:nvSpPr>
        <p:spPr bwMode="auto">
          <a:xfrm>
            <a:off x="5640388" y="2806700"/>
            <a:ext cx="0" cy="23558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Arc 13">
            <a:extLst>
              <a:ext uri="{FF2B5EF4-FFF2-40B4-BE49-F238E27FC236}">
                <a16:creationId xmlns:a16="http://schemas.microsoft.com/office/drawing/2014/main" id="{B68A6B62-363E-49CB-9124-D976823DACB2}"/>
              </a:ext>
            </a:extLst>
          </p:cNvPr>
          <p:cNvSpPr>
            <a:spLocks/>
          </p:cNvSpPr>
          <p:nvPr/>
        </p:nvSpPr>
        <p:spPr bwMode="auto">
          <a:xfrm>
            <a:off x="1700213" y="3168650"/>
            <a:ext cx="995362" cy="1876425"/>
          </a:xfrm>
          <a:custGeom>
            <a:avLst/>
            <a:gdLst>
              <a:gd name="T0" fmla="*/ 45867848 w 21600"/>
              <a:gd name="T1" fmla="*/ 0 h 21600"/>
              <a:gd name="T2" fmla="*/ 0 w 21600"/>
              <a:gd name="T3" fmla="*/ 16300790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chemeClr val="hlink"/>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14">
            <a:extLst>
              <a:ext uri="{FF2B5EF4-FFF2-40B4-BE49-F238E27FC236}">
                <a16:creationId xmlns:a16="http://schemas.microsoft.com/office/drawing/2014/main" id="{1203AB5D-58BB-47FF-8ADB-4C1FE53C83DE}"/>
              </a:ext>
            </a:extLst>
          </p:cNvPr>
          <p:cNvSpPr>
            <a:spLocks/>
          </p:cNvSpPr>
          <p:nvPr/>
        </p:nvSpPr>
        <p:spPr bwMode="auto">
          <a:xfrm>
            <a:off x="2381250" y="2982913"/>
            <a:ext cx="1857375" cy="1741487"/>
          </a:xfrm>
          <a:custGeom>
            <a:avLst/>
            <a:gdLst>
              <a:gd name="T0" fmla="*/ 161305554 w 21387"/>
              <a:gd name="T1" fmla="*/ 22415273 h 20224"/>
              <a:gd name="T2" fmla="*/ 57215348 w 21387"/>
              <a:gd name="T3" fmla="*/ 149959304 h 20224"/>
              <a:gd name="T4" fmla="*/ 0 w 21387"/>
              <a:gd name="T5" fmla="*/ 0 h 20224"/>
              <a:gd name="T6" fmla="*/ 0 60000 65536"/>
              <a:gd name="T7" fmla="*/ 0 60000 65536"/>
              <a:gd name="T8" fmla="*/ 0 60000 65536"/>
              <a:gd name="T9" fmla="*/ 0 w 21387"/>
              <a:gd name="T10" fmla="*/ 0 h 20224"/>
              <a:gd name="T11" fmla="*/ 21387 w 21387"/>
              <a:gd name="T12" fmla="*/ 20224 h 20224"/>
            </a:gdLst>
            <a:ahLst/>
            <a:cxnLst>
              <a:cxn ang="T6">
                <a:pos x="T0" y="T1"/>
              </a:cxn>
              <a:cxn ang="T7">
                <a:pos x="T2" y="T3"/>
              </a:cxn>
              <a:cxn ang="T8">
                <a:pos x="T4" y="T5"/>
              </a:cxn>
            </a:cxnLst>
            <a:rect l="T9" t="T10" r="T11" b="T12"/>
            <a:pathLst>
              <a:path w="21387" h="20224" fill="none" extrusionOk="0">
                <a:moveTo>
                  <a:pt x="21387" y="3023"/>
                </a:moveTo>
                <a:cubicBezTo>
                  <a:pt x="20281" y="10850"/>
                  <a:pt x="14987" y="17447"/>
                  <a:pt x="7586" y="20224"/>
                </a:cubicBezTo>
              </a:path>
              <a:path w="21387" h="20224" stroke="0" extrusionOk="0">
                <a:moveTo>
                  <a:pt x="21387" y="3023"/>
                </a:moveTo>
                <a:cubicBezTo>
                  <a:pt x="20281" y="10850"/>
                  <a:pt x="14987" y="17447"/>
                  <a:pt x="7586" y="20224"/>
                </a:cubicBezTo>
                <a:lnTo>
                  <a:pt x="0" y="0"/>
                </a:lnTo>
                <a:lnTo>
                  <a:pt x="21387" y="3023"/>
                </a:lnTo>
                <a:close/>
              </a:path>
            </a:pathLst>
          </a:custGeom>
          <a:noFill/>
          <a:ln w="25400" cap="rnd">
            <a:solidFill>
              <a:srgbClr val="1997F4"/>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Arc 15">
            <a:extLst>
              <a:ext uri="{FF2B5EF4-FFF2-40B4-BE49-F238E27FC236}">
                <a16:creationId xmlns:a16="http://schemas.microsoft.com/office/drawing/2014/main" id="{5C97DCFD-77D8-4C89-AE30-67C8E9FDAE76}"/>
              </a:ext>
            </a:extLst>
          </p:cNvPr>
          <p:cNvSpPr>
            <a:spLocks/>
          </p:cNvSpPr>
          <p:nvPr/>
        </p:nvSpPr>
        <p:spPr bwMode="auto">
          <a:xfrm>
            <a:off x="4268788" y="1538288"/>
            <a:ext cx="1514475" cy="2849562"/>
          </a:xfrm>
          <a:custGeom>
            <a:avLst/>
            <a:gdLst>
              <a:gd name="T0" fmla="*/ 106186784 w 21600"/>
              <a:gd name="T1" fmla="*/ 0 h 20916"/>
              <a:gd name="T2" fmla="*/ 26512287 w 21600"/>
              <a:gd name="T3" fmla="*/ 388219717 h 20916"/>
              <a:gd name="T4" fmla="*/ 0 w 21600"/>
              <a:gd name="T5" fmla="*/ 0 h 20916"/>
              <a:gd name="T6" fmla="*/ 0 60000 65536"/>
              <a:gd name="T7" fmla="*/ 0 60000 65536"/>
              <a:gd name="T8" fmla="*/ 0 60000 65536"/>
              <a:gd name="T9" fmla="*/ 0 w 21600"/>
              <a:gd name="T10" fmla="*/ 0 h 20916"/>
              <a:gd name="T11" fmla="*/ 21600 w 21600"/>
              <a:gd name="T12" fmla="*/ 20916 h 20916"/>
            </a:gdLst>
            <a:ahLst/>
            <a:cxnLst>
              <a:cxn ang="T6">
                <a:pos x="T0" y="T1"/>
              </a:cxn>
              <a:cxn ang="T7">
                <a:pos x="T2" y="T3"/>
              </a:cxn>
              <a:cxn ang="T8">
                <a:pos x="T4" y="T5"/>
              </a:cxn>
            </a:cxnLst>
            <a:rect l="T9" t="T10" r="T11" b="T12"/>
            <a:pathLst>
              <a:path w="21600" h="20916" fill="none" extrusionOk="0">
                <a:moveTo>
                  <a:pt x="21600" y="0"/>
                </a:moveTo>
                <a:cubicBezTo>
                  <a:pt x="21600" y="9852"/>
                  <a:pt x="14933" y="18456"/>
                  <a:pt x="5392" y="20915"/>
                </a:cubicBezTo>
              </a:path>
              <a:path w="21600" h="20916" stroke="0" extrusionOk="0">
                <a:moveTo>
                  <a:pt x="21600" y="0"/>
                </a:moveTo>
                <a:cubicBezTo>
                  <a:pt x="21600" y="9852"/>
                  <a:pt x="14933" y="18456"/>
                  <a:pt x="5392" y="20915"/>
                </a:cubicBezTo>
                <a:lnTo>
                  <a:pt x="0" y="0"/>
                </a:lnTo>
                <a:lnTo>
                  <a:pt x="21600" y="0"/>
                </a:lnTo>
                <a:close/>
              </a:path>
            </a:pathLst>
          </a:custGeom>
          <a:noFill/>
          <a:ln w="25400" cap="rnd">
            <a:solidFill>
              <a:srgbClr val="4AFF0E"/>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Oval 16">
            <a:extLst>
              <a:ext uri="{FF2B5EF4-FFF2-40B4-BE49-F238E27FC236}">
                <a16:creationId xmlns:a16="http://schemas.microsoft.com/office/drawing/2014/main" id="{DA9B901B-3E99-4ECF-99E7-B72901CB2F63}"/>
              </a:ext>
            </a:extLst>
          </p:cNvPr>
          <p:cNvSpPr>
            <a:spLocks noChangeArrowheads="1"/>
          </p:cNvSpPr>
          <p:nvPr/>
        </p:nvSpPr>
        <p:spPr bwMode="auto">
          <a:xfrm>
            <a:off x="2362200" y="3695700"/>
            <a:ext cx="165100" cy="1651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19" name="Oval 17">
            <a:extLst>
              <a:ext uri="{FF2B5EF4-FFF2-40B4-BE49-F238E27FC236}">
                <a16:creationId xmlns:a16="http://schemas.microsoft.com/office/drawing/2014/main" id="{0970C6CC-2638-4B87-940B-D5ABAE90DF81}"/>
              </a:ext>
            </a:extLst>
          </p:cNvPr>
          <p:cNvSpPr>
            <a:spLocks noChangeArrowheads="1"/>
          </p:cNvSpPr>
          <p:nvPr/>
        </p:nvSpPr>
        <p:spPr bwMode="auto">
          <a:xfrm>
            <a:off x="2349500" y="4330700"/>
            <a:ext cx="165100" cy="1651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20" name="Oval 18">
            <a:extLst>
              <a:ext uri="{FF2B5EF4-FFF2-40B4-BE49-F238E27FC236}">
                <a16:creationId xmlns:a16="http://schemas.microsoft.com/office/drawing/2014/main" id="{37A4683C-A771-4DE5-8182-A806369D96CD}"/>
              </a:ext>
            </a:extLst>
          </p:cNvPr>
          <p:cNvSpPr>
            <a:spLocks noChangeArrowheads="1"/>
          </p:cNvSpPr>
          <p:nvPr/>
        </p:nvSpPr>
        <p:spPr bwMode="auto">
          <a:xfrm>
            <a:off x="3784600" y="3975100"/>
            <a:ext cx="165100" cy="165100"/>
          </a:xfrm>
          <a:prstGeom prst="ellipse">
            <a:avLst/>
          </a:prstGeom>
          <a:solidFill>
            <a:srgbClr val="1997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21" name="Oval 19">
            <a:extLst>
              <a:ext uri="{FF2B5EF4-FFF2-40B4-BE49-F238E27FC236}">
                <a16:creationId xmlns:a16="http://schemas.microsoft.com/office/drawing/2014/main" id="{3CA972F6-8DAD-413A-AAC0-B6CB4CE840E9}"/>
              </a:ext>
            </a:extLst>
          </p:cNvPr>
          <p:cNvSpPr>
            <a:spLocks noChangeArrowheads="1"/>
          </p:cNvSpPr>
          <p:nvPr/>
        </p:nvSpPr>
        <p:spPr bwMode="auto">
          <a:xfrm>
            <a:off x="5562600" y="3441700"/>
            <a:ext cx="165100" cy="165100"/>
          </a:xfrm>
          <a:prstGeom prst="ellipse">
            <a:avLst/>
          </a:prstGeom>
          <a:solidFill>
            <a:srgbClr val="4AFF0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22" name="Oval 20">
            <a:extLst>
              <a:ext uri="{FF2B5EF4-FFF2-40B4-BE49-F238E27FC236}">
                <a16:creationId xmlns:a16="http://schemas.microsoft.com/office/drawing/2014/main" id="{D70DEE08-120A-4A0D-A65E-8977A75C3B38}"/>
              </a:ext>
            </a:extLst>
          </p:cNvPr>
          <p:cNvSpPr>
            <a:spLocks noChangeArrowheads="1"/>
          </p:cNvSpPr>
          <p:nvPr/>
        </p:nvSpPr>
        <p:spPr bwMode="auto">
          <a:xfrm>
            <a:off x="5562600" y="2692400"/>
            <a:ext cx="165100" cy="165100"/>
          </a:xfrm>
          <a:prstGeom prst="ellipse">
            <a:avLst/>
          </a:prstGeom>
          <a:solidFill>
            <a:srgbClr val="4AFF0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endParaRPr lang="zh-CN" altLang="en-US">
              <a:solidFill>
                <a:schemeClr val="tx1"/>
              </a:solidFill>
              <a:ea typeface="宋体" panose="02010600030101010101" pitchFamily="2" charset="-122"/>
            </a:endParaRPr>
          </a:p>
        </p:txBody>
      </p:sp>
      <p:sp>
        <p:nvSpPr>
          <p:cNvPr id="23" name="Rectangle 21">
            <a:extLst>
              <a:ext uri="{FF2B5EF4-FFF2-40B4-BE49-F238E27FC236}">
                <a16:creationId xmlns:a16="http://schemas.microsoft.com/office/drawing/2014/main" id="{E006B7D8-B71B-4F5F-BE7A-71D4B9D58E92}"/>
              </a:ext>
            </a:extLst>
          </p:cNvPr>
          <p:cNvSpPr>
            <a:spLocks noChangeArrowheads="1"/>
          </p:cNvSpPr>
          <p:nvPr/>
        </p:nvSpPr>
        <p:spPr bwMode="auto">
          <a:xfrm>
            <a:off x="6308725" y="2713038"/>
            <a:ext cx="102912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FF4C1F"/>
                </a:solidFill>
                <a:ea typeface="宋体" panose="02010600030101010101" pitchFamily="2" charset="-122"/>
              </a:rPr>
              <a:t>LAC</a:t>
            </a:r>
          </a:p>
        </p:txBody>
      </p:sp>
      <p:sp>
        <p:nvSpPr>
          <p:cNvPr id="24" name="Rectangle 22">
            <a:extLst>
              <a:ext uri="{FF2B5EF4-FFF2-40B4-BE49-F238E27FC236}">
                <a16:creationId xmlns:a16="http://schemas.microsoft.com/office/drawing/2014/main" id="{CDEC3125-82E6-463C-8ACD-183F5EC31B7B}"/>
              </a:ext>
            </a:extLst>
          </p:cNvPr>
          <p:cNvSpPr>
            <a:spLocks noChangeArrowheads="1"/>
          </p:cNvSpPr>
          <p:nvPr/>
        </p:nvSpPr>
        <p:spPr bwMode="auto">
          <a:xfrm>
            <a:off x="6156325" y="1474788"/>
            <a:ext cx="107401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rgbClr val="FF4C1F"/>
                </a:solidFill>
                <a:ea typeface="宋体" panose="02010600030101010101" pitchFamily="2" charset="-122"/>
              </a:rPr>
              <a:t>LMC</a:t>
            </a:r>
          </a:p>
        </p:txBody>
      </p:sp>
      <p:sp>
        <p:nvSpPr>
          <p:cNvPr id="25" name="Rectangle 23">
            <a:extLst>
              <a:ext uri="{FF2B5EF4-FFF2-40B4-BE49-F238E27FC236}">
                <a16:creationId xmlns:a16="http://schemas.microsoft.com/office/drawing/2014/main" id="{B323790C-361C-4434-A1EE-93D8D451E2AB}"/>
              </a:ext>
            </a:extLst>
          </p:cNvPr>
          <p:cNvSpPr>
            <a:spLocks noChangeArrowheads="1"/>
          </p:cNvSpPr>
          <p:nvPr/>
        </p:nvSpPr>
        <p:spPr bwMode="auto">
          <a:xfrm>
            <a:off x="250825" y="1157288"/>
            <a:ext cx="120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产出</a:t>
            </a:r>
            <a:endParaRPr lang="en-US" altLang="zh-CN" sz="2800" dirty="0">
              <a:solidFill>
                <a:schemeClr val="tx1"/>
              </a:solidFill>
              <a:ea typeface="宋体" panose="02010600030101010101" pitchFamily="2" charset="-122"/>
            </a:endParaRPr>
          </a:p>
        </p:txBody>
      </p:sp>
      <p:sp>
        <p:nvSpPr>
          <p:cNvPr id="26" name="Rectangle 24">
            <a:extLst>
              <a:ext uri="{FF2B5EF4-FFF2-40B4-BE49-F238E27FC236}">
                <a16:creationId xmlns:a16="http://schemas.microsoft.com/office/drawing/2014/main" id="{0DA50B8E-5174-44F7-BEDF-CC37B19764DB}"/>
              </a:ext>
            </a:extLst>
          </p:cNvPr>
          <p:cNvSpPr>
            <a:spLocks noChangeArrowheads="1"/>
          </p:cNvSpPr>
          <p:nvPr/>
        </p:nvSpPr>
        <p:spPr bwMode="auto">
          <a:xfrm>
            <a:off x="6327775" y="5246688"/>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Q</a:t>
            </a:r>
          </a:p>
        </p:txBody>
      </p:sp>
      <p:sp>
        <p:nvSpPr>
          <p:cNvPr id="27" name="Rectangle 25">
            <a:extLst>
              <a:ext uri="{FF2B5EF4-FFF2-40B4-BE49-F238E27FC236}">
                <a16:creationId xmlns:a16="http://schemas.microsoft.com/office/drawing/2014/main" id="{E5E76155-DDD5-4E44-A1DD-5835391386EE}"/>
              </a:ext>
            </a:extLst>
          </p:cNvPr>
          <p:cNvSpPr>
            <a:spLocks noChangeArrowheads="1"/>
          </p:cNvSpPr>
          <p:nvPr/>
        </p:nvSpPr>
        <p:spPr bwMode="auto">
          <a:xfrm>
            <a:off x="2765425" y="1660525"/>
            <a:ext cx="1051570"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spcBef>
                <a:spcPct val="0"/>
              </a:spcBef>
              <a:buClrTx/>
              <a:buSzTx/>
              <a:buFontTx/>
              <a:buNone/>
            </a:pPr>
            <a:r>
              <a:rPr lang="en-US" altLang="zh-CN" dirty="0">
                <a:solidFill>
                  <a:schemeClr val="tx1"/>
                </a:solidFill>
                <a:ea typeface="宋体" panose="02010600030101010101" pitchFamily="2" charset="-122"/>
              </a:rPr>
              <a:t>MCs</a:t>
            </a:r>
          </a:p>
        </p:txBody>
      </p:sp>
      <p:sp>
        <p:nvSpPr>
          <p:cNvPr id="28" name="Line 26">
            <a:extLst>
              <a:ext uri="{FF2B5EF4-FFF2-40B4-BE49-F238E27FC236}">
                <a16:creationId xmlns:a16="http://schemas.microsoft.com/office/drawing/2014/main" id="{44E284B9-F49E-40F9-B308-4D12DFBCE9F8}"/>
              </a:ext>
            </a:extLst>
          </p:cNvPr>
          <p:cNvSpPr>
            <a:spLocks noChangeShapeType="1"/>
          </p:cNvSpPr>
          <p:nvPr/>
        </p:nvSpPr>
        <p:spPr bwMode="auto">
          <a:xfrm flipH="1">
            <a:off x="2690813" y="2238375"/>
            <a:ext cx="238125" cy="8334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a:extLst>
              <a:ext uri="{FF2B5EF4-FFF2-40B4-BE49-F238E27FC236}">
                <a16:creationId xmlns:a16="http://schemas.microsoft.com/office/drawing/2014/main" id="{BF884A99-EFED-4140-89EC-8C1336AB39BB}"/>
              </a:ext>
            </a:extLst>
          </p:cNvPr>
          <p:cNvSpPr>
            <a:spLocks noChangeShapeType="1"/>
          </p:cNvSpPr>
          <p:nvPr/>
        </p:nvSpPr>
        <p:spPr bwMode="auto">
          <a:xfrm>
            <a:off x="3571875" y="2166938"/>
            <a:ext cx="595313" cy="12144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a:extLst>
              <a:ext uri="{FF2B5EF4-FFF2-40B4-BE49-F238E27FC236}">
                <a16:creationId xmlns:a16="http://schemas.microsoft.com/office/drawing/2014/main" id="{5D920595-4918-4378-8DAF-76BDFAC734B0}"/>
              </a:ext>
            </a:extLst>
          </p:cNvPr>
          <p:cNvSpPr>
            <a:spLocks noChangeShapeType="1"/>
          </p:cNvSpPr>
          <p:nvPr/>
        </p:nvSpPr>
        <p:spPr bwMode="auto">
          <a:xfrm>
            <a:off x="4238625" y="2071688"/>
            <a:ext cx="1476375" cy="30956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Rectangle 29">
            <a:extLst>
              <a:ext uri="{FF2B5EF4-FFF2-40B4-BE49-F238E27FC236}">
                <a16:creationId xmlns:a16="http://schemas.microsoft.com/office/drawing/2014/main" id="{7EBAEF2B-2C8B-4D31-949E-9DF26D9F562A}"/>
              </a:ext>
            </a:extLst>
          </p:cNvPr>
          <p:cNvSpPr>
            <a:spLocks noChangeArrowheads="1"/>
          </p:cNvSpPr>
          <p:nvPr/>
        </p:nvSpPr>
        <p:spPr bwMode="auto">
          <a:xfrm>
            <a:off x="265113" y="5756275"/>
            <a:ext cx="608019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F6FC6"/>
              </a:buClr>
              <a:buSzPct val="75000"/>
              <a:buFont typeface="Monotype Sorts" pitchFamily="2" charset="2"/>
              <a:buChar char="u"/>
              <a:defRPr sz="3200" b="1">
                <a:solidFill>
                  <a:schemeClr val="accent1"/>
                </a:solidFill>
                <a:latin typeface="Arial" panose="020B0604020202020204" pitchFamily="34" charset="0"/>
              </a:defRPr>
            </a:lvl1pPr>
            <a:lvl2pPr marL="742950" indent="-285750">
              <a:spcBef>
                <a:spcPct val="20000"/>
              </a:spcBef>
              <a:buClr>
                <a:srgbClr val="0F6FC6"/>
              </a:buClr>
              <a:buSzPct val="100000"/>
              <a:buFont typeface="宋体" panose="02010600030101010101" pitchFamily="2" charset="-122"/>
              <a:buChar char="–"/>
              <a:defRPr sz="3200" b="1">
                <a:solidFill>
                  <a:schemeClr val="accent1"/>
                </a:solidFill>
                <a:latin typeface="Arial" panose="020B0604020202020204" pitchFamily="34" charset="0"/>
              </a:defRPr>
            </a:lvl2pPr>
            <a:lvl3pPr marL="1143000" indent="-228600">
              <a:spcBef>
                <a:spcPct val="20000"/>
              </a:spcBef>
              <a:buClr>
                <a:srgbClr val="0F6FC6"/>
              </a:buClr>
              <a:buSzPct val="50000"/>
              <a:buFont typeface="Wingdings" panose="05000000000000000000" pitchFamily="2" charset="2"/>
              <a:buChar char=""/>
              <a:defRPr sz="3200" b="1">
                <a:solidFill>
                  <a:schemeClr val="accent1"/>
                </a:solidFill>
                <a:latin typeface="Arial" panose="020B0604020202020204" pitchFamily="34" charset="0"/>
              </a:defRPr>
            </a:lvl3pPr>
            <a:lvl4pPr marL="1600200" indent="-228600">
              <a:spcBef>
                <a:spcPct val="20000"/>
              </a:spcBef>
              <a:buClr>
                <a:schemeClr val="tx2"/>
              </a:buClr>
              <a:buSzPct val="100000"/>
              <a:buFont typeface="Monotype Sorts" pitchFamily="2" charset="2"/>
              <a:buChar char="–"/>
              <a:defRPr sz="2000">
                <a:solidFill>
                  <a:schemeClr val="accent1"/>
                </a:solidFill>
                <a:latin typeface="Arial" panose="020B0604020202020204" pitchFamily="34" charset="0"/>
              </a:defRPr>
            </a:lvl4pPr>
            <a:lvl5pPr marL="2057400" indent="-228600">
              <a:spcBef>
                <a:spcPct val="20000"/>
              </a:spcBef>
              <a:buClr>
                <a:schemeClr val="tx1"/>
              </a:buClr>
              <a:buFont typeface="Monotype Sorts" pitchFamily="2" charset="2"/>
              <a:buChar char="–"/>
              <a:defRPr sz="2000">
                <a:solidFill>
                  <a:schemeClr val="accent1"/>
                </a:solidFill>
                <a:latin typeface="Arial" panose="020B0604020202020204" pitchFamily="34" charset="0"/>
              </a:defRPr>
            </a:lvl5pPr>
            <a:lvl6pPr marL="25146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6pPr>
            <a:lvl7pPr marL="29718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7pPr>
            <a:lvl8pPr marL="34290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8pPr>
            <a:lvl9pPr marL="3886200" indent="-228600" fontAlgn="base">
              <a:spcBef>
                <a:spcPct val="20000"/>
              </a:spcBef>
              <a:spcAft>
                <a:spcPct val="0"/>
              </a:spcAft>
              <a:buClr>
                <a:schemeClr val="tx1"/>
              </a:buClr>
              <a:buFont typeface="Monotype Sorts" pitchFamily="2" charset="2"/>
              <a:buChar char="–"/>
              <a:defRPr sz="2000">
                <a:solidFill>
                  <a:schemeClr val="accent1"/>
                </a:solidFill>
                <a:latin typeface="Arial" panose="020B0604020202020204" pitchFamily="34" charset="0"/>
              </a:defRPr>
            </a:lvl9pPr>
          </a:lstStyle>
          <a:p>
            <a:pPr>
              <a:buClr>
                <a:schemeClr val="tx2"/>
              </a:buClr>
              <a:buNone/>
            </a:pPr>
            <a:r>
              <a:rPr lang="zh-CN" altLang="en-US" dirty="0">
                <a:solidFill>
                  <a:schemeClr val="tx1"/>
                </a:solidFill>
                <a:latin typeface="+mn-ea"/>
              </a:rPr>
              <a:t>对于任意</a:t>
            </a:r>
            <a:r>
              <a:rPr lang="en-US" altLang="zh-CN" dirty="0">
                <a:solidFill>
                  <a:schemeClr val="tx1"/>
                </a:solidFill>
                <a:latin typeface="+mn-ea"/>
              </a:rPr>
              <a:t>Q , LMC</a:t>
            </a:r>
            <a:r>
              <a:rPr lang="zh-CN" altLang="en-US" dirty="0">
                <a:solidFill>
                  <a:schemeClr val="tx1"/>
                </a:solidFill>
                <a:latin typeface="+mn-ea"/>
              </a:rPr>
              <a:t>与短期</a:t>
            </a:r>
            <a:r>
              <a:rPr lang="en-US" altLang="zh-CN" dirty="0">
                <a:solidFill>
                  <a:schemeClr val="tx1"/>
                </a:solidFill>
                <a:latin typeface="+mn-ea"/>
              </a:rPr>
              <a:t>MC</a:t>
            </a:r>
            <a:r>
              <a:rPr lang="zh-CN" altLang="en-US" dirty="0">
                <a:solidFill>
                  <a:schemeClr val="tx1"/>
                </a:solidFill>
                <a:latin typeface="+mn-ea"/>
              </a:rPr>
              <a:t>相等</a:t>
            </a:r>
            <a:endParaRPr lang="en-US" altLang="zh-CN" dirty="0">
              <a:solidFill>
                <a:schemeClr val="tx1"/>
              </a:solidFill>
              <a:latin typeface="+mn-ea"/>
            </a:endParaRPr>
          </a:p>
        </p:txBody>
      </p:sp>
    </p:spTree>
    <p:extLst>
      <p:ext uri="{BB962C8B-B14F-4D97-AF65-F5344CB8AC3E}">
        <p14:creationId xmlns:p14="http://schemas.microsoft.com/office/powerpoint/2010/main" val="1679045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BA0D3-2DEB-4259-9105-7AD3428BD91A}"/>
              </a:ext>
            </a:extLst>
          </p:cNvPr>
          <p:cNvSpPr>
            <a:spLocks noGrp="1"/>
          </p:cNvSpPr>
          <p:nvPr>
            <p:ph type="title"/>
          </p:nvPr>
        </p:nvSpPr>
        <p:spPr/>
        <p:txBody>
          <a:bodyPr/>
          <a:lstStyle/>
          <a:p>
            <a:r>
              <a:rPr lang="zh-CN" altLang="en-US" dirty="0"/>
              <a:t>规模经济</a:t>
            </a:r>
          </a:p>
        </p:txBody>
      </p:sp>
      <p:sp>
        <p:nvSpPr>
          <p:cNvPr id="3" name="内容占位符 2">
            <a:extLst>
              <a:ext uri="{FF2B5EF4-FFF2-40B4-BE49-F238E27FC236}">
                <a16:creationId xmlns:a16="http://schemas.microsoft.com/office/drawing/2014/main" id="{0BE9AF2F-9CAA-4184-B435-3C8768A52658}"/>
              </a:ext>
            </a:extLst>
          </p:cNvPr>
          <p:cNvSpPr>
            <a:spLocks noGrp="1"/>
          </p:cNvSpPr>
          <p:nvPr>
            <p:ph idx="1"/>
          </p:nvPr>
        </p:nvSpPr>
        <p:spPr/>
        <p:txBody>
          <a:bodyPr/>
          <a:lstStyle/>
          <a:p>
            <a:r>
              <a:rPr lang="zh-CN" altLang="en-US" dirty="0"/>
              <a:t>在企业扩大生产的过程中，如果产量扩大一倍，而生产成本的增加小于一倍，则称企业的生产存在规模经济。</a:t>
            </a:r>
            <a:endParaRPr lang="en-US" altLang="zh-CN" dirty="0"/>
          </a:p>
          <a:p>
            <a:pPr lvl="1"/>
            <a:r>
              <a:rPr lang="zh-CN" altLang="zh-CN" dirty="0"/>
              <a:t>企业规模扩大引起长期平均成本下降</a:t>
            </a:r>
            <a:endParaRPr lang="en-US" altLang="zh-CN" dirty="0"/>
          </a:p>
          <a:p>
            <a:r>
              <a:rPr lang="zh-CN" altLang="en-US" dirty="0"/>
              <a:t>如果企业的产量扩大一倍，而生产成本的增加大于一倍，则称企业的生产存在 规模不经济。</a:t>
            </a:r>
            <a:endParaRPr lang="en-US" altLang="zh-CN" dirty="0"/>
          </a:p>
          <a:p>
            <a:pPr lvl="1"/>
            <a:r>
              <a:rPr lang="zh-CN" altLang="zh-CN" dirty="0"/>
              <a:t>由于规模扩大而导致平均成本上升的情况</a:t>
            </a:r>
            <a:endParaRPr lang="en-US" altLang="zh-CN" dirty="0"/>
          </a:p>
          <a:p>
            <a:r>
              <a:rPr lang="zh-CN" altLang="zh-CN" dirty="0"/>
              <a:t>最适规模：</a:t>
            </a:r>
            <a:r>
              <a:rPr lang="zh-CN" altLang="en-US" dirty="0"/>
              <a:t>长期</a:t>
            </a:r>
            <a:r>
              <a:rPr lang="zh-CN" altLang="zh-CN" dirty="0"/>
              <a:t>平均成本最低时的规模</a:t>
            </a:r>
            <a:r>
              <a:rPr lang="zh-CN" altLang="en-US" dirty="0"/>
              <a:t>。</a:t>
            </a:r>
          </a:p>
        </p:txBody>
      </p:sp>
    </p:spTree>
    <p:extLst>
      <p:ext uri="{BB962C8B-B14F-4D97-AF65-F5344CB8AC3E}">
        <p14:creationId xmlns:p14="http://schemas.microsoft.com/office/powerpoint/2010/main" val="1570504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B8353-DFB6-4ED4-935F-A865D89E4F63}"/>
              </a:ext>
            </a:extLst>
          </p:cNvPr>
          <p:cNvSpPr>
            <a:spLocks noGrp="1"/>
          </p:cNvSpPr>
          <p:nvPr>
            <p:ph type="title"/>
          </p:nvPr>
        </p:nvSpPr>
        <p:spPr/>
        <p:txBody>
          <a:bodyPr/>
          <a:lstStyle/>
          <a:p>
            <a:r>
              <a:rPr lang="zh-CN" altLang="en-US" dirty="0"/>
              <a:t>规模经济</a:t>
            </a:r>
            <a:endParaRPr lang="en-US" dirty="0"/>
          </a:p>
        </p:txBody>
      </p:sp>
      <p:sp>
        <p:nvSpPr>
          <p:cNvPr id="3" name="内容占位符 2">
            <a:extLst>
              <a:ext uri="{FF2B5EF4-FFF2-40B4-BE49-F238E27FC236}">
                <a16:creationId xmlns:a16="http://schemas.microsoft.com/office/drawing/2014/main" id="{CA359FF5-289C-4436-9F71-B65BD42F473B}"/>
              </a:ext>
            </a:extLst>
          </p:cNvPr>
          <p:cNvSpPr>
            <a:spLocks noGrp="1"/>
          </p:cNvSpPr>
          <p:nvPr>
            <p:ph idx="1"/>
          </p:nvPr>
        </p:nvSpPr>
        <p:spPr/>
        <p:txBody>
          <a:bodyPr/>
          <a:lstStyle/>
          <a:p>
            <a:endParaRPr lang="en-US" dirty="0"/>
          </a:p>
        </p:txBody>
      </p:sp>
      <p:sp>
        <p:nvSpPr>
          <p:cNvPr id="5" name="Text Box 10">
            <a:extLst>
              <a:ext uri="{FF2B5EF4-FFF2-40B4-BE49-F238E27FC236}">
                <a16:creationId xmlns:a16="http://schemas.microsoft.com/office/drawing/2014/main" id="{97D6FE4D-6204-49A0-B791-EE15714FAAB4}"/>
              </a:ext>
            </a:extLst>
          </p:cNvPr>
          <p:cNvSpPr txBox="1">
            <a:spLocks noChangeArrowheads="1"/>
          </p:cNvSpPr>
          <p:nvPr/>
        </p:nvSpPr>
        <p:spPr bwMode="auto">
          <a:xfrm>
            <a:off x="204788" y="1879600"/>
            <a:ext cx="319722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65000"/>
              </a:spcBef>
            </a:pPr>
            <a:r>
              <a:rPr lang="zh-CN" altLang="zh-CN" sz="2800" b="1" dirty="0">
                <a:latin typeface="+mn-ea"/>
              </a:rPr>
              <a:t>规模经济：</a:t>
            </a:r>
            <a:r>
              <a:rPr lang="en-US" altLang="zh-CN" sz="2800" dirty="0">
                <a:latin typeface="+mn-ea"/>
              </a:rPr>
              <a:t> LAC</a:t>
            </a:r>
            <a:r>
              <a:rPr lang="zh-CN" altLang="zh-CN" sz="2800" dirty="0">
                <a:latin typeface="+mn-ea"/>
              </a:rPr>
              <a:t>随</a:t>
            </a:r>
            <a:r>
              <a:rPr lang="en-US" altLang="zh-CN" sz="2800" dirty="0">
                <a:latin typeface="+mn-ea"/>
              </a:rPr>
              <a:t>Q</a:t>
            </a:r>
            <a:r>
              <a:rPr lang="zh-CN" altLang="zh-CN" sz="2800" dirty="0">
                <a:latin typeface="+mn-ea"/>
              </a:rPr>
              <a:t>增加而减少</a:t>
            </a:r>
          </a:p>
          <a:p>
            <a:pPr eaLnBrk="1" hangingPunct="1">
              <a:lnSpc>
                <a:spcPct val="110000"/>
              </a:lnSpc>
              <a:spcBef>
                <a:spcPct val="65000"/>
              </a:spcBef>
            </a:pPr>
            <a:r>
              <a:rPr lang="zh-CN" altLang="zh-CN" sz="2800" b="1" dirty="0">
                <a:latin typeface="+mn-ea"/>
              </a:rPr>
              <a:t>规模</a:t>
            </a:r>
            <a:r>
              <a:rPr lang="zh-CN" altLang="en-US" sz="2800" b="1" dirty="0">
                <a:latin typeface="+mn-ea"/>
              </a:rPr>
              <a:t>经济</a:t>
            </a:r>
            <a:r>
              <a:rPr lang="zh-CN" altLang="zh-CN" sz="2800" b="1" dirty="0">
                <a:latin typeface="+mn-ea"/>
              </a:rPr>
              <a:t>不变：</a:t>
            </a:r>
            <a:r>
              <a:rPr lang="en-US" altLang="zh-CN" sz="2800" dirty="0">
                <a:latin typeface="+mn-ea"/>
              </a:rPr>
              <a:t> LAC</a:t>
            </a:r>
            <a:r>
              <a:rPr lang="zh-CN" altLang="zh-CN" sz="2800" dirty="0">
                <a:latin typeface="+mn-ea"/>
              </a:rPr>
              <a:t>在</a:t>
            </a:r>
            <a:r>
              <a:rPr lang="en-US" altLang="zh-CN" sz="2800" dirty="0">
                <a:latin typeface="+mn-ea"/>
              </a:rPr>
              <a:t>Q</a:t>
            </a:r>
            <a:r>
              <a:rPr lang="zh-CN" altLang="zh-CN" sz="2800" dirty="0">
                <a:latin typeface="+mn-ea"/>
              </a:rPr>
              <a:t>变动时保持不变</a:t>
            </a:r>
          </a:p>
          <a:p>
            <a:pPr eaLnBrk="1" hangingPunct="1">
              <a:lnSpc>
                <a:spcPct val="110000"/>
              </a:lnSpc>
              <a:spcBef>
                <a:spcPct val="65000"/>
              </a:spcBef>
            </a:pPr>
            <a:r>
              <a:rPr lang="zh-CN" altLang="zh-CN" sz="2800" b="1" dirty="0">
                <a:latin typeface="+mn-ea"/>
              </a:rPr>
              <a:t>规模不经济：</a:t>
            </a:r>
            <a:r>
              <a:rPr lang="en-US" altLang="zh-CN" sz="2800" b="1" dirty="0">
                <a:latin typeface="+mn-ea"/>
              </a:rPr>
              <a:t>LAC</a:t>
            </a:r>
            <a:r>
              <a:rPr lang="zh-CN" altLang="zh-CN" sz="2800" dirty="0">
                <a:latin typeface="+mn-ea"/>
              </a:rPr>
              <a:t>随</a:t>
            </a:r>
            <a:r>
              <a:rPr lang="en-US" altLang="zh-CN" sz="2800" dirty="0">
                <a:latin typeface="+mn-ea"/>
              </a:rPr>
              <a:t>Q</a:t>
            </a:r>
            <a:r>
              <a:rPr lang="zh-CN" altLang="zh-CN" sz="2800" dirty="0">
                <a:latin typeface="+mn-ea"/>
              </a:rPr>
              <a:t>增加而增加</a:t>
            </a:r>
          </a:p>
        </p:txBody>
      </p:sp>
      <p:grpSp>
        <p:nvGrpSpPr>
          <p:cNvPr id="6" name="Group 8">
            <a:extLst>
              <a:ext uri="{FF2B5EF4-FFF2-40B4-BE49-F238E27FC236}">
                <a16:creationId xmlns:a16="http://schemas.microsoft.com/office/drawing/2014/main" id="{A491CF17-51BF-4106-A364-DFFC551EB3D0}"/>
              </a:ext>
            </a:extLst>
          </p:cNvPr>
          <p:cNvGrpSpPr>
            <a:grpSpLocks/>
          </p:cNvGrpSpPr>
          <p:nvPr/>
        </p:nvGrpSpPr>
        <p:grpSpPr bwMode="auto">
          <a:xfrm>
            <a:off x="4189413" y="2176463"/>
            <a:ext cx="4213225" cy="1744662"/>
            <a:chOff x="0" y="0"/>
            <a:chExt cx="2654" cy="1099"/>
          </a:xfrm>
        </p:grpSpPr>
        <p:sp>
          <p:nvSpPr>
            <p:cNvPr id="7" name="Arc 36">
              <a:extLst>
                <a:ext uri="{FF2B5EF4-FFF2-40B4-BE49-F238E27FC236}">
                  <a16:creationId xmlns:a16="http://schemas.microsoft.com/office/drawing/2014/main" id="{4F74285A-70C5-402D-A5B2-447B5C7621EC}"/>
                </a:ext>
              </a:extLst>
            </p:cNvPr>
            <p:cNvSpPr>
              <a:spLocks/>
            </p:cNvSpPr>
            <p:nvPr/>
          </p:nvSpPr>
          <p:spPr bwMode="auto">
            <a:xfrm flipH="1" flipV="1">
              <a:off x="0" y="0"/>
              <a:ext cx="948" cy="1099"/>
            </a:xfrm>
            <a:custGeom>
              <a:avLst/>
              <a:gdLst>
                <a:gd name="T0" fmla="*/ 0 w 20154"/>
                <a:gd name="T1" fmla="*/ 0 h 21600"/>
                <a:gd name="T2" fmla="*/ 19 w 20154"/>
                <a:gd name="T3" fmla="*/ 0 h 21600"/>
                <a:gd name="T4" fmla="*/ 20153 w 20154"/>
                <a:gd name="T5" fmla="*/ 13780 h 21600"/>
                <a:gd name="T6" fmla="*/ 0 w 20154"/>
                <a:gd name="T7" fmla="*/ 0 h 21600"/>
                <a:gd name="T8" fmla="*/ 19 w 20154"/>
                <a:gd name="T9" fmla="*/ 0 h 21600"/>
                <a:gd name="T10" fmla="*/ 20153 w 20154"/>
                <a:gd name="T11" fmla="*/ 13780 h 21600"/>
                <a:gd name="T12" fmla="*/ 19 w 20154"/>
                <a:gd name="T13" fmla="*/ 21600 h 21600"/>
                <a:gd name="T14" fmla="*/ 0 60000 65536"/>
                <a:gd name="T15" fmla="*/ 0 60000 65536"/>
                <a:gd name="T16" fmla="*/ 0 60000 65536"/>
                <a:gd name="T17" fmla="*/ 0 60000 65536"/>
                <a:gd name="T18" fmla="*/ 0 60000 65536"/>
                <a:gd name="T19" fmla="*/ 0 60000 65536"/>
                <a:gd name="T20" fmla="*/ 0 60000 65536"/>
                <a:gd name="T21" fmla="*/ 0 w 20154"/>
                <a:gd name="T22" fmla="*/ 0 h 21600"/>
                <a:gd name="T23" fmla="*/ 20154 w 2015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54" h="21600" fill="none" extrusionOk="0">
                  <a:moveTo>
                    <a:pt x="0" y="0"/>
                  </a:moveTo>
                  <a:cubicBezTo>
                    <a:pt x="6" y="0"/>
                    <a:pt x="12" y="-1"/>
                    <a:pt x="19" y="0"/>
                  </a:cubicBezTo>
                  <a:cubicBezTo>
                    <a:pt x="8930" y="0"/>
                    <a:pt x="16927" y="5472"/>
                    <a:pt x="20153" y="13780"/>
                  </a:cubicBezTo>
                </a:path>
                <a:path w="20154" h="21600" stroke="0" extrusionOk="0">
                  <a:moveTo>
                    <a:pt x="0" y="0"/>
                  </a:moveTo>
                  <a:cubicBezTo>
                    <a:pt x="6" y="0"/>
                    <a:pt x="12" y="-1"/>
                    <a:pt x="19" y="0"/>
                  </a:cubicBezTo>
                  <a:cubicBezTo>
                    <a:pt x="8930" y="0"/>
                    <a:pt x="16927" y="5472"/>
                    <a:pt x="20153" y="13780"/>
                  </a:cubicBezTo>
                  <a:lnTo>
                    <a:pt x="19"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Arc 37">
              <a:extLst>
                <a:ext uri="{FF2B5EF4-FFF2-40B4-BE49-F238E27FC236}">
                  <a16:creationId xmlns:a16="http://schemas.microsoft.com/office/drawing/2014/main" id="{AA059CED-6B49-4932-87F0-380AE90720C7}"/>
                </a:ext>
              </a:extLst>
            </p:cNvPr>
            <p:cNvSpPr>
              <a:spLocks/>
            </p:cNvSpPr>
            <p:nvPr/>
          </p:nvSpPr>
          <p:spPr bwMode="auto">
            <a:xfrm flipH="1" flipV="1">
              <a:off x="1700" y="0"/>
              <a:ext cx="954" cy="1099"/>
            </a:xfrm>
            <a:custGeom>
              <a:avLst/>
              <a:gdLst>
                <a:gd name="T0" fmla="*/ 0 w 20283"/>
                <a:gd name="T1" fmla="*/ 13881 h 21600"/>
                <a:gd name="T2" fmla="*/ 20174 w 20283"/>
                <a:gd name="T3" fmla="*/ 0 h 21600"/>
                <a:gd name="T4" fmla="*/ 20282 w 20283"/>
                <a:gd name="T5" fmla="*/ 0 h 21600"/>
                <a:gd name="T6" fmla="*/ 0 w 20283"/>
                <a:gd name="T7" fmla="*/ 13881 h 21600"/>
                <a:gd name="T8" fmla="*/ 20174 w 20283"/>
                <a:gd name="T9" fmla="*/ 0 h 21600"/>
                <a:gd name="T10" fmla="*/ 20282 w 20283"/>
                <a:gd name="T11" fmla="*/ 0 h 21600"/>
                <a:gd name="T12" fmla="*/ 20174 w 20283"/>
                <a:gd name="T13" fmla="*/ 21600 h 21600"/>
                <a:gd name="T14" fmla="*/ 0 60000 65536"/>
                <a:gd name="T15" fmla="*/ 0 60000 65536"/>
                <a:gd name="T16" fmla="*/ 0 60000 65536"/>
                <a:gd name="T17" fmla="*/ 0 60000 65536"/>
                <a:gd name="T18" fmla="*/ 0 60000 65536"/>
                <a:gd name="T19" fmla="*/ 0 60000 65536"/>
                <a:gd name="T20" fmla="*/ 0 60000 65536"/>
                <a:gd name="T21" fmla="*/ 0 w 20283"/>
                <a:gd name="T22" fmla="*/ 0 h 21600"/>
                <a:gd name="T23" fmla="*/ 20283 w 20283"/>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83" h="21600" fill="none" extrusionOk="0">
                  <a:moveTo>
                    <a:pt x="0" y="13881"/>
                  </a:moveTo>
                  <a:cubicBezTo>
                    <a:pt x="3199" y="5520"/>
                    <a:pt x="11222" y="-1"/>
                    <a:pt x="20174" y="0"/>
                  </a:cubicBezTo>
                  <a:cubicBezTo>
                    <a:pt x="20210" y="0"/>
                    <a:pt x="20246" y="0"/>
                    <a:pt x="20282" y="0"/>
                  </a:cubicBezTo>
                </a:path>
                <a:path w="20283" h="21600" stroke="0" extrusionOk="0">
                  <a:moveTo>
                    <a:pt x="0" y="13881"/>
                  </a:moveTo>
                  <a:cubicBezTo>
                    <a:pt x="3199" y="5520"/>
                    <a:pt x="11222" y="-1"/>
                    <a:pt x="20174" y="0"/>
                  </a:cubicBezTo>
                  <a:cubicBezTo>
                    <a:pt x="20210" y="0"/>
                    <a:pt x="20246" y="0"/>
                    <a:pt x="20282" y="0"/>
                  </a:cubicBezTo>
                  <a:lnTo>
                    <a:pt x="20174"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Line 38">
              <a:extLst>
                <a:ext uri="{FF2B5EF4-FFF2-40B4-BE49-F238E27FC236}">
                  <a16:creationId xmlns:a16="http://schemas.microsoft.com/office/drawing/2014/main" id="{83D1C195-C8F4-4925-B271-22BE31EAEC2E}"/>
                </a:ext>
              </a:extLst>
            </p:cNvPr>
            <p:cNvSpPr>
              <a:spLocks noChangeShapeType="1"/>
            </p:cNvSpPr>
            <p:nvPr/>
          </p:nvSpPr>
          <p:spPr bwMode="auto">
            <a:xfrm>
              <a:off x="947" y="1099"/>
              <a:ext cx="75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Arc 39">
            <a:extLst>
              <a:ext uri="{FF2B5EF4-FFF2-40B4-BE49-F238E27FC236}">
                <a16:creationId xmlns:a16="http://schemas.microsoft.com/office/drawing/2014/main" id="{A53472EE-AF73-43F3-A1A8-4FEE68F16C15}"/>
              </a:ext>
            </a:extLst>
          </p:cNvPr>
          <p:cNvSpPr>
            <a:spLocks/>
          </p:cNvSpPr>
          <p:nvPr/>
        </p:nvSpPr>
        <p:spPr bwMode="auto">
          <a:xfrm flipH="1" flipV="1">
            <a:off x="4197350" y="2220913"/>
            <a:ext cx="1468438" cy="1736725"/>
          </a:xfrm>
          <a:custGeom>
            <a:avLst/>
            <a:gdLst>
              <a:gd name="T0" fmla="*/ 2053 w 19665"/>
              <a:gd name="T1" fmla="*/ -1 h 21502"/>
              <a:gd name="T2" fmla="*/ 19664 w 19665"/>
              <a:gd name="T3" fmla="*/ 12566 h 21502"/>
              <a:gd name="T4" fmla="*/ 2053 w 19665"/>
              <a:gd name="T5" fmla="*/ -1 h 21502"/>
              <a:gd name="T6" fmla="*/ 19664 w 19665"/>
              <a:gd name="T7" fmla="*/ 12566 h 21502"/>
              <a:gd name="T8" fmla="*/ 0 w 19665"/>
              <a:gd name="T9" fmla="*/ 21502 h 21502"/>
              <a:gd name="T10" fmla="*/ 0 60000 65536"/>
              <a:gd name="T11" fmla="*/ 0 60000 65536"/>
              <a:gd name="T12" fmla="*/ 0 60000 65536"/>
              <a:gd name="T13" fmla="*/ 0 60000 65536"/>
              <a:gd name="T14" fmla="*/ 0 60000 65536"/>
              <a:gd name="T15" fmla="*/ 0 w 19665"/>
              <a:gd name="T16" fmla="*/ 0 h 21502"/>
              <a:gd name="T17" fmla="*/ 19665 w 19665"/>
              <a:gd name="T18" fmla="*/ 21502 h 21502"/>
            </a:gdLst>
            <a:ahLst/>
            <a:cxnLst>
              <a:cxn ang="T10">
                <a:pos x="T0" y="T1"/>
              </a:cxn>
              <a:cxn ang="T11">
                <a:pos x="T2" y="T3"/>
              </a:cxn>
              <a:cxn ang="T12">
                <a:pos x="T4" y="T5"/>
              </a:cxn>
              <a:cxn ang="T13">
                <a:pos x="T6" y="T7"/>
              </a:cxn>
              <a:cxn ang="T14">
                <a:pos x="T8" y="T9"/>
              </a:cxn>
            </a:cxnLst>
            <a:rect l="T15" t="T16" r="T17" b="T18"/>
            <a:pathLst>
              <a:path w="19665" h="21502" fill="none" extrusionOk="0">
                <a:moveTo>
                  <a:pt x="2053" y="-1"/>
                </a:moveTo>
                <a:cubicBezTo>
                  <a:pt x="9749" y="734"/>
                  <a:pt x="16466" y="5527"/>
                  <a:pt x="19664" y="12566"/>
                </a:cubicBezTo>
              </a:path>
              <a:path w="19665" h="21502" stroke="0" extrusionOk="0">
                <a:moveTo>
                  <a:pt x="2053" y="-1"/>
                </a:moveTo>
                <a:cubicBezTo>
                  <a:pt x="9749" y="734"/>
                  <a:pt x="16466" y="5527"/>
                  <a:pt x="19664" y="12566"/>
                </a:cubicBezTo>
                <a:lnTo>
                  <a:pt x="0" y="21502"/>
                </a:lnTo>
                <a:close/>
              </a:path>
            </a:pathLst>
          </a:custGeom>
          <a:noFill/>
          <a:ln w="38100">
            <a:solidFill>
              <a:srgbClr val="0000FF"/>
            </a:solidFill>
            <a:round/>
            <a:headEnd type="triangle" w="lg"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Arc 40">
            <a:extLst>
              <a:ext uri="{FF2B5EF4-FFF2-40B4-BE49-F238E27FC236}">
                <a16:creationId xmlns:a16="http://schemas.microsoft.com/office/drawing/2014/main" id="{2A3FE26B-0AF1-4FE3-8C00-A814892D71D2}"/>
              </a:ext>
            </a:extLst>
          </p:cNvPr>
          <p:cNvSpPr>
            <a:spLocks/>
          </p:cNvSpPr>
          <p:nvPr/>
        </p:nvSpPr>
        <p:spPr bwMode="auto">
          <a:xfrm flipH="1" flipV="1">
            <a:off x="6937375" y="2214563"/>
            <a:ext cx="1509713" cy="1738312"/>
          </a:xfrm>
          <a:custGeom>
            <a:avLst/>
            <a:gdLst>
              <a:gd name="T0" fmla="*/ 0 w 20205"/>
              <a:gd name="T1" fmla="*/ 13882 h 21520"/>
              <a:gd name="T2" fmla="*/ 18343 w 20205"/>
              <a:gd name="T3" fmla="*/ 0 h 21520"/>
              <a:gd name="T4" fmla="*/ 0 w 20205"/>
              <a:gd name="T5" fmla="*/ 13882 h 21520"/>
              <a:gd name="T6" fmla="*/ 18343 w 20205"/>
              <a:gd name="T7" fmla="*/ 0 h 21520"/>
              <a:gd name="T8" fmla="*/ 20205 w 20205"/>
              <a:gd name="T9" fmla="*/ 21520 h 21520"/>
              <a:gd name="T10" fmla="*/ 0 60000 65536"/>
              <a:gd name="T11" fmla="*/ 0 60000 65536"/>
              <a:gd name="T12" fmla="*/ 0 60000 65536"/>
              <a:gd name="T13" fmla="*/ 0 60000 65536"/>
              <a:gd name="T14" fmla="*/ 0 60000 65536"/>
              <a:gd name="T15" fmla="*/ 0 w 20205"/>
              <a:gd name="T16" fmla="*/ 0 h 21520"/>
              <a:gd name="T17" fmla="*/ 20205 w 20205"/>
              <a:gd name="T18" fmla="*/ 21520 h 21520"/>
            </a:gdLst>
            <a:ahLst/>
            <a:cxnLst>
              <a:cxn ang="T10">
                <a:pos x="T0" y="T1"/>
              </a:cxn>
              <a:cxn ang="T11">
                <a:pos x="T2" y="T3"/>
              </a:cxn>
              <a:cxn ang="T12">
                <a:pos x="T4" y="T5"/>
              </a:cxn>
              <a:cxn ang="T13">
                <a:pos x="T6" y="T7"/>
              </a:cxn>
              <a:cxn ang="T14">
                <a:pos x="T8" y="T9"/>
              </a:cxn>
            </a:cxnLst>
            <a:rect l="T15" t="T16" r="T17" b="T18"/>
            <a:pathLst>
              <a:path w="20205" h="21520" fill="none" extrusionOk="0">
                <a:moveTo>
                  <a:pt x="0" y="13882"/>
                </a:moveTo>
                <a:cubicBezTo>
                  <a:pt x="2937" y="6113"/>
                  <a:pt x="10068" y="716"/>
                  <a:pt x="18343" y="0"/>
                </a:cubicBezTo>
              </a:path>
              <a:path w="20205" h="21520" stroke="0" extrusionOk="0">
                <a:moveTo>
                  <a:pt x="0" y="13882"/>
                </a:moveTo>
                <a:cubicBezTo>
                  <a:pt x="2937" y="6113"/>
                  <a:pt x="10068" y="716"/>
                  <a:pt x="18343" y="0"/>
                </a:cubicBezTo>
                <a:lnTo>
                  <a:pt x="20205" y="21520"/>
                </a:lnTo>
                <a:close/>
              </a:path>
            </a:pathLst>
          </a:custGeom>
          <a:noFill/>
          <a:ln w="38100">
            <a:solidFill>
              <a:srgbClr val="0000FF"/>
            </a:solidFill>
            <a:round/>
            <a:headEnd type="triangle" w="lg"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Line 41">
            <a:extLst>
              <a:ext uri="{FF2B5EF4-FFF2-40B4-BE49-F238E27FC236}">
                <a16:creationId xmlns:a16="http://schemas.microsoft.com/office/drawing/2014/main" id="{4D6AC7B9-1123-4C48-90F4-4F51FE63FC56}"/>
              </a:ext>
            </a:extLst>
          </p:cNvPr>
          <p:cNvSpPr>
            <a:spLocks noChangeShapeType="1"/>
          </p:cNvSpPr>
          <p:nvPr/>
        </p:nvSpPr>
        <p:spPr bwMode="auto">
          <a:xfrm>
            <a:off x="5576888" y="3981450"/>
            <a:ext cx="1436687"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44">
            <a:extLst>
              <a:ext uri="{FF2B5EF4-FFF2-40B4-BE49-F238E27FC236}">
                <a16:creationId xmlns:a16="http://schemas.microsoft.com/office/drawing/2014/main" id="{31795DEF-D19D-444C-B959-972C69F484A7}"/>
              </a:ext>
            </a:extLst>
          </p:cNvPr>
          <p:cNvSpPr>
            <a:spLocks noChangeShapeType="1"/>
          </p:cNvSpPr>
          <p:nvPr/>
        </p:nvSpPr>
        <p:spPr bwMode="auto">
          <a:xfrm>
            <a:off x="4057650" y="5184775"/>
            <a:ext cx="1427163"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4" name="Line 45">
            <a:extLst>
              <a:ext uri="{FF2B5EF4-FFF2-40B4-BE49-F238E27FC236}">
                <a16:creationId xmlns:a16="http://schemas.microsoft.com/office/drawing/2014/main" id="{E7C78D52-F6C8-4259-BAA8-FFAE04098EFE}"/>
              </a:ext>
            </a:extLst>
          </p:cNvPr>
          <p:cNvSpPr>
            <a:spLocks noChangeShapeType="1"/>
          </p:cNvSpPr>
          <p:nvPr/>
        </p:nvSpPr>
        <p:spPr bwMode="auto">
          <a:xfrm>
            <a:off x="5567363" y="5189538"/>
            <a:ext cx="1427162"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 name="Line 46">
            <a:extLst>
              <a:ext uri="{FF2B5EF4-FFF2-40B4-BE49-F238E27FC236}">
                <a16:creationId xmlns:a16="http://schemas.microsoft.com/office/drawing/2014/main" id="{CB0E8EC2-B457-4581-B9D9-18C272FF9EAD}"/>
              </a:ext>
            </a:extLst>
          </p:cNvPr>
          <p:cNvSpPr>
            <a:spLocks noChangeShapeType="1"/>
          </p:cNvSpPr>
          <p:nvPr/>
        </p:nvSpPr>
        <p:spPr bwMode="auto">
          <a:xfrm>
            <a:off x="7058025" y="5184775"/>
            <a:ext cx="1298575" cy="0"/>
          </a:xfrm>
          <a:prstGeom prst="line">
            <a:avLst/>
          </a:prstGeom>
          <a:noFill/>
          <a:ln w="381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18">
            <a:extLst>
              <a:ext uri="{FF2B5EF4-FFF2-40B4-BE49-F238E27FC236}">
                <a16:creationId xmlns:a16="http://schemas.microsoft.com/office/drawing/2014/main" id="{C54D9427-782F-4124-A3B7-1BFBAC23BFBB}"/>
              </a:ext>
            </a:extLst>
          </p:cNvPr>
          <p:cNvGrpSpPr>
            <a:grpSpLocks/>
          </p:cNvGrpSpPr>
          <p:nvPr/>
        </p:nvGrpSpPr>
        <p:grpSpPr bwMode="auto">
          <a:xfrm>
            <a:off x="3530600" y="1360488"/>
            <a:ext cx="5267325" cy="4006850"/>
            <a:chOff x="0" y="0"/>
            <a:chExt cx="3318" cy="2524"/>
          </a:xfrm>
        </p:grpSpPr>
        <p:grpSp>
          <p:nvGrpSpPr>
            <p:cNvPr id="17" name="Group 19">
              <a:extLst>
                <a:ext uri="{FF2B5EF4-FFF2-40B4-BE49-F238E27FC236}">
                  <a16:creationId xmlns:a16="http://schemas.microsoft.com/office/drawing/2014/main" id="{0BFC8E61-A29F-4F41-ABB5-997B350811B7}"/>
                </a:ext>
              </a:extLst>
            </p:cNvPr>
            <p:cNvGrpSpPr>
              <a:grpSpLocks/>
            </p:cNvGrpSpPr>
            <p:nvPr/>
          </p:nvGrpSpPr>
          <p:grpSpPr bwMode="auto">
            <a:xfrm>
              <a:off x="301" y="280"/>
              <a:ext cx="2715" cy="2095"/>
              <a:chOff x="0" y="0"/>
              <a:chExt cx="3650" cy="2492"/>
            </a:xfrm>
          </p:grpSpPr>
          <p:sp>
            <p:nvSpPr>
              <p:cNvPr id="20" name="Line 49">
                <a:extLst>
                  <a:ext uri="{FF2B5EF4-FFF2-40B4-BE49-F238E27FC236}">
                    <a16:creationId xmlns:a16="http://schemas.microsoft.com/office/drawing/2014/main" id="{CD8E3CF8-60CF-4466-B623-52195B9207F7}"/>
                  </a:ext>
                </a:extLst>
              </p:cNvPr>
              <p:cNvSpPr>
                <a:spLocks noChangeShapeType="1"/>
              </p:cNvSpPr>
              <p:nvPr/>
            </p:nvSpPr>
            <p:spPr bwMode="auto">
              <a:xfrm>
                <a:off x="0" y="0"/>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50">
                <a:extLst>
                  <a:ext uri="{FF2B5EF4-FFF2-40B4-BE49-F238E27FC236}">
                    <a16:creationId xmlns:a16="http://schemas.microsoft.com/office/drawing/2014/main" id="{A66D3A93-6E4B-4506-BF50-E4AD48C391E3}"/>
                  </a:ext>
                </a:extLst>
              </p:cNvPr>
              <p:cNvSpPr>
                <a:spLocks noChangeShapeType="1"/>
              </p:cNvSpPr>
              <p:nvPr/>
            </p:nvSpPr>
            <p:spPr bwMode="auto">
              <a:xfrm>
                <a:off x="0" y="2492"/>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51">
              <a:extLst>
                <a:ext uri="{FF2B5EF4-FFF2-40B4-BE49-F238E27FC236}">
                  <a16:creationId xmlns:a16="http://schemas.microsoft.com/office/drawing/2014/main" id="{F97A014D-5222-4DBE-9426-C2CF7FB6B094}"/>
                </a:ext>
              </a:extLst>
            </p:cNvPr>
            <p:cNvSpPr txBox="1">
              <a:spLocks noChangeArrowheads="1"/>
            </p:cNvSpPr>
            <p:nvPr/>
          </p:nvSpPr>
          <p:spPr bwMode="auto">
            <a:xfrm>
              <a:off x="2986" y="2226"/>
              <a:ext cx="33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500" b="1" i="1">
                  <a:ea typeface="宋体" panose="02010600030101010101" pitchFamily="2" charset="-122"/>
                </a:rPr>
                <a:t>Q</a:t>
              </a:r>
            </a:p>
          </p:txBody>
        </p:sp>
        <p:sp>
          <p:nvSpPr>
            <p:cNvPr id="19" name="Text Box 52">
              <a:extLst>
                <a:ext uri="{FF2B5EF4-FFF2-40B4-BE49-F238E27FC236}">
                  <a16:creationId xmlns:a16="http://schemas.microsoft.com/office/drawing/2014/main" id="{3D16DFAC-F7B4-47BF-8368-263EB24B6001}"/>
                </a:ext>
              </a:extLst>
            </p:cNvPr>
            <p:cNvSpPr txBox="1">
              <a:spLocks noChangeArrowheads="1"/>
            </p:cNvSpPr>
            <p:nvPr/>
          </p:nvSpPr>
          <p:spPr bwMode="auto">
            <a:xfrm>
              <a:off x="0" y="0"/>
              <a:ext cx="56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zh-CN" sz="2500" i="1" dirty="0">
                  <a:ea typeface="宋体" panose="02010600030101010101" pitchFamily="2" charset="-122"/>
                </a:rPr>
                <a:t>LAC</a:t>
              </a:r>
            </a:p>
          </p:txBody>
        </p:sp>
      </p:grpSp>
    </p:spTree>
    <p:extLst>
      <p:ext uri="{BB962C8B-B14F-4D97-AF65-F5344CB8AC3E}">
        <p14:creationId xmlns:p14="http://schemas.microsoft.com/office/powerpoint/2010/main" val="1440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2"/>
                                      </p:to>
                                    </p:animClr>
                                  </p:sub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down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left)">
                                      <p:cBhvr>
                                        <p:cTn id="26"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2"/>
                                      </p:to>
                                    </p:animClr>
                                  </p:subTnLst>
                                </p:cTn>
                              </p:par>
                              <p:par>
                                <p:cTn id="27" presetID="2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Effect transition="in" filter="wipe(left)">
                                      <p:cBhvr>
                                        <p:cTn id="45" dur="500"/>
                                        <p:tgtEl>
                                          <p:spTgt spid="5">
                                            <p:txEl>
                                              <p:pRg st="2" end="2"/>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18" presetClass="entr" presetSubtype="3"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strips(upRight)">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0" grpId="0" animBg="1"/>
      <p:bldP spid="10" grpId="1"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934A-CD78-4CD0-B8E5-A9C4762D918F}"/>
              </a:ext>
            </a:extLst>
          </p:cNvPr>
          <p:cNvSpPr>
            <a:spLocks noGrp="1"/>
          </p:cNvSpPr>
          <p:nvPr>
            <p:ph type="title"/>
          </p:nvPr>
        </p:nvSpPr>
        <p:spPr/>
        <p:txBody>
          <a:bodyPr/>
          <a:lstStyle/>
          <a:p>
            <a:r>
              <a:rPr lang="zh-CN" altLang="en-US" dirty="0"/>
              <a:t>柯布</a:t>
            </a:r>
            <a:r>
              <a:rPr lang="en-US" altLang="zh-CN" dirty="0"/>
              <a:t>-</a:t>
            </a:r>
            <a:r>
              <a:rPr lang="zh-CN" altLang="en-US" dirty="0"/>
              <a:t>道格拉斯生产函数</a:t>
            </a:r>
            <a:endParaRPr lang="en-US" dirty="0"/>
          </a:p>
        </p:txBody>
      </p:sp>
      <p:sp>
        <p:nvSpPr>
          <p:cNvPr id="3" name="内容占位符 2">
            <a:extLst>
              <a:ext uri="{FF2B5EF4-FFF2-40B4-BE49-F238E27FC236}">
                <a16:creationId xmlns:a16="http://schemas.microsoft.com/office/drawing/2014/main" id="{E8B2F307-02DD-4C16-914E-BD513E1F5C59}"/>
              </a:ext>
            </a:extLst>
          </p:cNvPr>
          <p:cNvSpPr>
            <a:spLocks noGrp="1"/>
          </p:cNvSpPr>
          <p:nvPr>
            <p:ph idx="1"/>
          </p:nvPr>
        </p:nvSpPr>
        <p:spPr/>
        <p:txBody>
          <a:bodyPr/>
          <a:lstStyle/>
          <a:p>
            <a:r>
              <a:rPr lang="zh-CN" altLang="en-US" dirty="0">
                <a:latin typeface="+mn-ea"/>
              </a:rPr>
              <a:t>柯布</a:t>
            </a:r>
            <a:r>
              <a:rPr lang="en-US" altLang="zh-CN" dirty="0">
                <a:latin typeface="+mn-ea"/>
              </a:rPr>
              <a:t>-</a:t>
            </a:r>
            <a:r>
              <a:rPr lang="zh-CN" altLang="en-US" dirty="0">
                <a:latin typeface="+mn-ea"/>
              </a:rPr>
              <a:t>道格拉斯生产函数有如下形式：</a:t>
            </a:r>
            <a:r>
              <a:rPr lang="en-US" altLang="zh-CN" dirty="0">
                <a:latin typeface="+mn-ea"/>
              </a:rPr>
              <a:t/>
            </a:r>
            <a:br>
              <a:rPr lang="en-US" altLang="zh-CN" dirty="0">
                <a:latin typeface="+mn-ea"/>
              </a:rPr>
            </a:br>
            <a:r>
              <a:rPr lang="en-US" altLang="zh-CN" dirty="0">
                <a:latin typeface="+mn-ea"/>
              </a:rPr>
              <a:t/>
            </a:r>
            <a:br>
              <a:rPr lang="en-US" altLang="zh-CN" dirty="0">
                <a:latin typeface="+mn-ea"/>
              </a:rPr>
            </a:br>
            <a:r>
              <a:rPr lang="zh-CN" altLang="en-US" dirty="0">
                <a:latin typeface="+mn-ea"/>
              </a:rPr>
              <a:t>                    </a:t>
            </a:r>
            <a:r>
              <a:rPr lang="en-US" altLang="zh-CN" dirty="0">
                <a:latin typeface="+mn-ea"/>
              </a:rPr>
              <a:t>f(x</a:t>
            </a:r>
            <a:r>
              <a:rPr lang="en-US" altLang="zh-CN" baseline="-25000" dirty="0">
                <a:latin typeface="+mn-ea"/>
              </a:rPr>
              <a:t>1</a:t>
            </a:r>
            <a:r>
              <a:rPr lang="en-US" altLang="zh-CN" dirty="0">
                <a:latin typeface="+mn-ea"/>
              </a:rPr>
              <a:t>, x</a:t>
            </a:r>
            <a:r>
              <a:rPr lang="en-US" altLang="zh-CN" baseline="-25000" dirty="0">
                <a:latin typeface="+mn-ea"/>
              </a:rPr>
              <a:t>2</a:t>
            </a:r>
            <a:r>
              <a:rPr lang="en-US" altLang="zh-CN" dirty="0">
                <a:latin typeface="+mn-ea"/>
              </a:rPr>
              <a:t>) =  x</a:t>
            </a:r>
            <a:r>
              <a:rPr lang="en-US" altLang="zh-CN" baseline="-25000" dirty="0">
                <a:latin typeface="+mn-ea"/>
              </a:rPr>
              <a:t>1</a:t>
            </a:r>
            <a:r>
              <a:rPr lang="en-US" altLang="zh-CN" baseline="30000" dirty="0">
                <a:latin typeface="+mn-ea"/>
              </a:rPr>
              <a:t>a</a:t>
            </a:r>
            <a:r>
              <a:rPr lang="en-US" altLang="zh-CN" dirty="0">
                <a:latin typeface="+mn-ea"/>
              </a:rPr>
              <a:t> x</a:t>
            </a:r>
            <a:r>
              <a:rPr lang="en-US" altLang="zh-CN" baseline="-25000" dirty="0">
                <a:latin typeface="+mn-ea"/>
              </a:rPr>
              <a:t>2</a:t>
            </a:r>
            <a:r>
              <a:rPr lang="en-US" altLang="zh-CN" baseline="30000" dirty="0">
                <a:latin typeface="+mn-ea"/>
              </a:rPr>
              <a:t>b</a:t>
            </a:r>
            <a:endParaRPr lang="en-US" altLang="zh-CN" dirty="0">
              <a:latin typeface="+mn-ea"/>
            </a:endParaRPr>
          </a:p>
          <a:p>
            <a:pPr marL="0" indent="0">
              <a:buNone/>
            </a:pPr>
            <a:r>
              <a:rPr lang="zh-CN" altLang="en-US" dirty="0">
                <a:latin typeface="+mn-ea"/>
              </a:rPr>
              <a:t>   其中 </a:t>
            </a:r>
            <a:r>
              <a:rPr lang="en-US" altLang="zh-CN" dirty="0">
                <a:latin typeface="+mn-ea"/>
              </a:rPr>
              <a:t>a&gt;0, b&gt;0.</a:t>
            </a:r>
          </a:p>
          <a:p>
            <a:r>
              <a:rPr lang="zh-CN" altLang="en-US" dirty="0">
                <a:latin typeface="+mn-ea"/>
              </a:rPr>
              <a:t>例如</a:t>
            </a:r>
            <a:r>
              <a:rPr lang="en-US" altLang="zh-CN" dirty="0">
                <a:latin typeface="+mn-ea"/>
              </a:rPr>
              <a:t/>
            </a:r>
            <a:br>
              <a:rPr lang="en-US" altLang="zh-CN" dirty="0">
                <a:latin typeface="+mn-ea"/>
              </a:rPr>
            </a:br>
            <a:r>
              <a:rPr lang="zh-CN" altLang="en-US" dirty="0">
                <a:latin typeface="+mn-ea"/>
              </a:rPr>
              <a:t>                   </a:t>
            </a:r>
            <a:r>
              <a:rPr lang="en-US" altLang="zh-CN" dirty="0">
                <a:latin typeface="+mn-ea"/>
              </a:rPr>
              <a:t>f(L,K) = L</a:t>
            </a:r>
            <a:r>
              <a:rPr lang="en-US" altLang="zh-CN" baseline="30000" dirty="0">
                <a:latin typeface="+mn-ea"/>
              </a:rPr>
              <a:t>3/4</a:t>
            </a:r>
            <a:r>
              <a:rPr lang="en-US" altLang="zh-CN" dirty="0">
                <a:latin typeface="+mn-ea"/>
              </a:rPr>
              <a:t> K</a:t>
            </a:r>
            <a:r>
              <a:rPr lang="en-US" altLang="zh-CN" baseline="30000" dirty="0">
                <a:latin typeface="+mn-ea"/>
              </a:rPr>
              <a:t>1/4</a:t>
            </a:r>
          </a:p>
          <a:p>
            <a:endParaRPr lang="en-US" altLang="zh-CN" dirty="0">
              <a:latin typeface="+mn-ea"/>
            </a:endParaRPr>
          </a:p>
          <a:p>
            <a:pPr marL="0" indent="0">
              <a:buNone/>
            </a:pPr>
            <a:r>
              <a:rPr lang="en-US" altLang="zh-CN" dirty="0">
                <a:latin typeface="+mn-ea"/>
              </a:rPr>
              <a:t>20</a:t>
            </a:r>
            <a:r>
              <a:rPr lang="zh-CN" altLang="en-US" dirty="0">
                <a:latin typeface="+mn-ea"/>
              </a:rPr>
              <a:t>世纪初期美国的统计数据</a:t>
            </a:r>
            <a:r>
              <a:rPr lang="en-US" altLang="zh-CN" dirty="0">
                <a:latin typeface="+mn-ea"/>
              </a:rPr>
              <a:t>,</a:t>
            </a:r>
            <a:r>
              <a:rPr lang="zh-CN" altLang="en-US" dirty="0">
                <a:latin typeface="+mn-ea"/>
              </a:rPr>
              <a:t>劳动和资本对总量的贡献比例为</a:t>
            </a:r>
            <a:r>
              <a:rPr lang="en-US" altLang="zh-CN" dirty="0">
                <a:latin typeface="+mn-ea"/>
              </a:rPr>
              <a:t>3:1</a:t>
            </a:r>
            <a:r>
              <a:rPr lang="zh-CN" altLang="en-US" dirty="0">
                <a:latin typeface="+mn-ea"/>
              </a:rPr>
              <a:t>。</a:t>
            </a:r>
          </a:p>
          <a:p>
            <a:pPr marL="0" indent="0">
              <a:buNone/>
            </a:pPr>
            <a:endParaRPr lang="en-US" altLang="zh-CN" dirty="0">
              <a:latin typeface="+mn-ea"/>
            </a:endParaRPr>
          </a:p>
          <a:p>
            <a:endParaRPr lang="en-US" dirty="0">
              <a:latin typeface="+mn-ea"/>
            </a:endParaRPr>
          </a:p>
        </p:txBody>
      </p:sp>
    </p:spTree>
    <p:extLst>
      <p:ext uri="{BB962C8B-B14F-4D97-AF65-F5344CB8AC3E}">
        <p14:creationId xmlns:p14="http://schemas.microsoft.com/office/powerpoint/2010/main" val="11449045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97B57-A844-459A-B48D-1BA0C5E67FB5}"/>
              </a:ext>
            </a:extLst>
          </p:cNvPr>
          <p:cNvSpPr>
            <a:spLocks noGrp="1"/>
          </p:cNvSpPr>
          <p:nvPr>
            <p:ph type="title"/>
          </p:nvPr>
        </p:nvSpPr>
        <p:spPr/>
        <p:txBody>
          <a:bodyPr/>
          <a:lstStyle/>
          <a:p>
            <a:r>
              <a:rPr lang="zh-CN" altLang="en-US" dirty="0"/>
              <a:t>规模经济的原因</a:t>
            </a:r>
          </a:p>
        </p:txBody>
      </p:sp>
      <p:sp>
        <p:nvSpPr>
          <p:cNvPr id="3" name="内容占位符 2">
            <a:extLst>
              <a:ext uri="{FF2B5EF4-FFF2-40B4-BE49-F238E27FC236}">
                <a16:creationId xmlns:a16="http://schemas.microsoft.com/office/drawing/2014/main" id="{587E3514-CCE4-458C-8A75-799161421086}"/>
              </a:ext>
            </a:extLst>
          </p:cNvPr>
          <p:cNvSpPr>
            <a:spLocks noGrp="1"/>
          </p:cNvSpPr>
          <p:nvPr>
            <p:ph idx="1"/>
          </p:nvPr>
        </p:nvSpPr>
        <p:spPr/>
        <p:txBody>
          <a:bodyPr>
            <a:normAutofit/>
          </a:bodyPr>
          <a:lstStyle/>
          <a:p>
            <a:r>
              <a:rPr lang="zh-CN" altLang="en-US" dirty="0"/>
              <a:t>专业化：规模扩大后可以进行更精细地分工，实现专业化生产，从而提高效率。</a:t>
            </a:r>
            <a:endParaRPr lang="en-US" altLang="zh-CN" dirty="0"/>
          </a:p>
          <a:p>
            <a:r>
              <a:rPr lang="zh-CN" altLang="en-US" dirty="0"/>
              <a:t>设备的不可分性：很多设备具有不可分性，无论是少量生产还是大量生产，都需要一套设备，不能因为生产少就少用设备。</a:t>
            </a:r>
            <a:endParaRPr lang="en-US" altLang="zh-CN" dirty="0"/>
          </a:p>
          <a:p>
            <a:r>
              <a:rPr lang="zh-CN" altLang="en-US" dirty="0"/>
              <a:t>节约管理费用：规模扩大后可以更好地利用各种基础设施如厂区运输、企业综合管理、仓储服务。</a:t>
            </a:r>
            <a:endParaRPr lang="en-US" altLang="zh-CN" dirty="0"/>
          </a:p>
          <a:p>
            <a:r>
              <a:rPr lang="zh-CN" altLang="en-US" dirty="0"/>
              <a:t>范围经济：指当企业生产多种产品时，多种产品可以共用一套生产设施，从而节省成本。</a:t>
            </a:r>
          </a:p>
        </p:txBody>
      </p:sp>
    </p:spTree>
    <p:extLst>
      <p:ext uri="{BB962C8B-B14F-4D97-AF65-F5344CB8AC3E}">
        <p14:creationId xmlns:p14="http://schemas.microsoft.com/office/powerpoint/2010/main" val="3800333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7A8A7-13B6-4DD0-997A-9A2F1862052E}"/>
              </a:ext>
            </a:extLst>
          </p:cNvPr>
          <p:cNvSpPr>
            <a:spLocks noGrp="1"/>
          </p:cNvSpPr>
          <p:nvPr>
            <p:ph type="title"/>
          </p:nvPr>
        </p:nvSpPr>
        <p:spPr/>
        <p:txBody>
          <a:bodyPr/>
          <a:lstStyle/>
          <a:p>
            <a:r>
              <a:rPr lang="zh-CN" altLang="en-US" dirty="0"/>
              <a:t>规模不经济的原因</a:t>
            </a:r>
          </a:p>
        </p:txBody>
      </p:sp>
      <p:sp>
        <p:nvSpPr>
          <p:cNvPr id="3" name="内容占位符 2">
            <a:extLst>
              <a:ext uri="{FF2B5EF4-FFF2-40B4-BE49-F238E27FC236}">
                <a16:creationId xmlns:a16="http://schemas.microsoft.com/office/drawing/2014/main" id="{7451AFCD-BFE4-4052-94CC-292BDA32840D}"/>
              </a:ext>
            </a:extLst>
          </p:cNvPr>
          <p:cNvSpPr>
            <a:spLocks noGrp="1"/>
          </p:cNvSpPr>
          <p:nvPr>
            <p:ph idx="1"/>
          </p:nvPr>
        </p:nvSpPr>
        <p:spPr/>
        <p:txBody>
          <a:bodyPr>
            <a:normAutofit lnSpcReduction="10000"/>
          </a:bodyPr>
          <a:lstStyle/>
          <a:p>
            <a:r>
              <a:rPr lang="zh-CN" altLang="en-US" dirty="0"/>
              <a:t>管理和协调不灵活。规模扩大后，层级与部门增加，生产决策往往需要各个部门配合执行，其中管理和协调变得滞缓。</a:t>
            </a:r>
            <a:endParaRPr lang="en-US" altLang="zh-CN" dirty="0"/>
          </a:p>
          <a:p>
            <a:r>
              <a:rPr lang="zh-CN" altLang="en-US" dirty="0"/>
              <a:t>生产决策从指定到执行要经过不同的层级，传递速度变慢，而且决策信息在传递过程中也出现不同程度的失真。例如，中央总部的真实意图在西部某一个具体生产企业那里不一定得到清晰理解。</a:t>
            </a:r>
            <a:endParaRPr lang="en-US" altLang="zh-CN" dirty="0"/>
          </a:p>
          <a:p>
            <a:r>
              <a:rPr lang="zh-CN" altLang="en-US" dirty="0"/>
              <a:t>应变能力变弱。规模扩大后，固然能够抗击各种不确定性的冲击，但是及时调整战略就难以做到。如泰坦尼克固然可以抗击风浪，但是却难以灵活转向。</a:t>
            </a:r>
          </a:p>
        </p:txBody>
      </p:sp>
    </p:spTree>
    <p:extLst>
      <p:ext uri="{BB962C8B-B14F-4D97-AF65-F5344CB8AC3E}">
        <p14:creationId xmlns:p14="http://schemas.microsoft.com/office/powerpoint/2010/main" val="373564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42257-80C5-464E-A3A5-E1B805873EF3}"/>
              </a:ext>
            </a:extLst>
          </p:cNvPr>
          <p:cNvSpPr>
            <a:spLocks noGrp="1"/>
          </p:cNvSpPr>
          <p:nvPr>
            <p:ph type="title"/>
          </p:nvPr>
        </p:nvSpPr>
        <p:spPr/>
        <p:txBody>
          <a:bodyPr/>
          <a:lstStyle/>
          <a:p>
            <a:r>
              <a:rPr lang="zh-CN" altLang="en-US" dirty="0"/>
              <a:t>短期与长期</a:t>
            </a:r>
            <a:endParaRPr lang="en-US" dirty="0"/>
          </a:p>
        </p:txBody>
      </p:sp>
      <p:sp>
        <p:nvSpPr>
          <p:cNvPr id="3" name="内容占位符 2">
            <a:extLst>
              <a:ext uri="{FF2B5EF4-FFF2-40B4-BE49-F238E27FC236}">
                <a16:creationId xmlns:a16="http://schemas.microsoft.com/office/drawing/2014/main" id="{26A9A0A7-B71B-4F9D-9037-315ED9D58706}"/>
              </a:ext>
            </a:extLst>
          </p:cNvPr>
          <p:cNvSpPr>
            <a:spLocks noGrp="1"/>
          </p:cNvSpPr>
          <p:nvPr>
            <p:ph idx="1"/>
          </p:nvPr>
        </p:nvSpPr>
        <p:spPr/>
        <p:txBody>
          <a:bodyPr/>
          <a:lstStyle/>
          <a:p>
            <a:r>
              <a:rPr lang="zh-CN" altLang="en-US" dirty="0">
                <a:latin typeface="+mn-ea"/>
              </a:rPr>
              <a:t>从短期来看，厂商来不及调整全部投入要素的数量，只有某些投入要素的投入量是可变的。</a:t>
            </a:r>
            <a:endParaRPr lang="en-US" altLang="zh-CN" dirty="0">
              <a:latin typeface="+mn-ea"/>
            </a:endParaRPr>
          </a:p>
          <a:p>
            <a:r>
              <a:rPr lang="zh-CN" altLang="en-US" dirty="0">
                <a:latin typeface="+mn-ea"/>
              </a:rPr>
              <a:t>从长期来看，所有投入要素的投入量都是可变的。</a:t>
            </a:r>
            <a:endParaRPr lang="en-US" altLang="zh-CN" dirty="0">
              <a:latin typeface="+mn-ea"/>
            </a:endParaRPr>
          </a:p>
          <a:p>
            <a:r>
              <a:rPr lang="zh-CN" altLang="en-US" dirty="0">
                <a:latin typeface="+mn-ea"/>
              </a:rPr>
              <a:t>短期和长期的划分是以生产者能否变动全部要素投入的数量作为标准。</a:t>
            </a:r>
          </a:p>
          <a:p>
            <a:endParaRPr lang="en-US" altLang="zh-CN" dirty="0">
              <a:latin typeface="+mn-ea"/>
            </a:endParaRPr>
          </a:p>
          <a:p>
            <a:endParaRPr lang="en-US" altLang="zh-CN" dirty="0">
              <a:latin typeface="+mn-ea"/>
            </a:endParaRPr>
          </a:p>
          <a:p>
            <a:pPr marL="0" indent="0">
              <a:buNone/>
            </a:pPr>
            <a:endParaRPr lang="en-US" altLang="zh-CN" dirty="0">
              <a:latin typeface="+mn-ea"/>
            </a:endParaRPr>
          </a:p>
          <a:p>
            <a:endParaRPr lang="en-US" dirty="0">
              <a:latin typeface="+mn-ea"/>
            </a:endParaRPr>
          </a:p>
        </p:txBody>
      </p:sp>
    </p:spTree>
    <p:extLst>
      <p:ext uri="{BB962C8B-B14F-4D97-AF65-F5344CB8AC3E}">
        <p14:creationId xmlns:p14="http://schemas.microsoft.com/office/powerpoint/2010/main" val="40457541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3558</Words>
  <Application>Microsoft Office PowerPoint</Application>
  <PresentationFormat>全屏显示(4:3)</PresentationFormat>
  <Paragraphs>562</Paragraphs>
  <Slides>81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4" baseType="lpstr">
      <vt:lpstr>Monotype Sorts</vt:lpstr>
      <vt:lpstr>等线</vt:lpstr>
      <vt:lpstr>等线 Light</vt:lpstr>
      <vt:lpstr>宋体</vt:lpstr>
      <vt:lpstr>Arial</vt:lpstr>
      <vt:lpstr>Calibri</vt:lpstr>
      <vt:lpstr>Calibri Light</vt:lpstr>
      <vt:lpstr>Cambria Math</vt:lpstr>
      <vt:lpstr>Symbol</vt:lpstr>
      <vt:lpstr>Verdana</vt:lpstr>
      <vt:lpstr>Wingdings</vt:lpstr>
      <vt:lpstr>Office 主题​​</vt:lpstr>
      <vt:lpstr>Equation</vt:lpstr>
      <vt:lpstr>第七讲 生产者理论</vt:lpstr>
      <vt:lpstr>生产者</vt:lpstr>
      <vt:lpstr>企业</vt:lpstr>
      <vt:lpstr>企业</vt:lpstr>
      <vt:lpstr>生产</vt:lpstr>
      <vt:lpstr>生产</vt:lpstr>
      <vt:lpstr>生产函数</vt:lpstr>
      <vt:lpstr>柯布-道格拉斯生产函数</vt:lpstr>
      <vt:lpstr>短期与长期</vt:lpstr>
      <vt:lpstr>短期与长期</vt:lpstr>
      <vt:lpstr> 短期</vt:lpstr>
      <vt:lpstr>短期</vt:lpstr>
      <vt:lpstr> 短期</vt:lpstr>
      <vt:lpstr>短期：平均产量与边际产量</vt:lpstr>
      <vt:lpstr>短期：边际产量 </vt:lpstr>
      <vt:lpstr>短期：边际产量递减规律</vt:lpstr>
      <vt:lpstr>短期：经验规律</vt:lpstr>
      <vt:lpstr>短期：边际、平均与总产量</vt:lpstr>
      <vt:lpstr>生产的三个阶段</vt:lpstr>
      <vt:lpstr>生产要素的产出弹性</vt:lpstr>
      <vt:lpstr>长期生产函数 </vt:lpstr>
      <vt:lpstr>科布-道格拉斯生产函数</vt:lpstr>
      <vt:lpstr>科布-道格拉斯生产函数</vt:lpstr>
      <vt:lpstr>固定比例生产函数</vt:lpstr>
      <vt:lpstr>完全替代生产函数</vt:lpstr>
      <vt:lpstr>等产量曲线的性质</vt:lpstr>
      <vt:lpstr>边际技术替代率</vt:lpstr>
      <vt:lpstr>边际技术替代率</vt:lpstr>
      <vt:lpstr>边际技术替代率</vt:lpstr>
      <vt:lpstr>边际技术替代率递减</vt:lpstr>
      <vt:lpstr>等成本线</vt:lpstr>
      <vt:lpstr>等成本线</vt:lpstr>
      <vt:lpstr>等成本线的变化</vt:lpstr>
      <vt:lpstr>生产要素最优组合</vt:lpstr>
      <vt:lpstr>成本既定条件下的产量最大化</vt:lpstr>
      <vt:lpstr> 产量既定条件下的成本最小化</vt:lpstr>
      <vt:lpstr>最优要素组合的条件</vt:lpstr>
      <vt:lpstr>生产扩展曲线</vt:lpstr>
      <vt:lpstr>生产扩展曲线</vt:lpstr>
      <vt:lpstr>生产函数的性质：规模报酬</vt:lpstr>
      <vt:lpstr>成本</vt:lpstr>
      <vt:lpstr>经济学中的成本</vt:lpstr>
      <vt:lpstr>经济学中的成本</vt:lpstr>
      <vt:lpstr>利润</vt:lpstr>
      <vt:lpstr>经济利润与会计利润</vt:lpstr>
      <vt:lpstr>例子</vt:lpstr>
      <vt:lpstr>短期成本</vt:lpstr>
      <vt:lpstr>短期成本</vt:lpstr>
      <vt:lpstr>短期总成本</vt:lpstr>
      <vt:lpstr>短期平均成本</vt:lpstr>
      <vt:lpstr>PowerPoint 演示文稿</vt:lpstr>
      <vt:lpstr>PowerPoint 演示文稿</vt:lpstr>
      <vt:lpstr>短期边际成本</vt:lpstr>
      <vt:lpstr>短期边际成本</vt:lpstr>
      <vt:lpstr>短期边际与平均可变成本</vt:lpstr>
      <vt:lpstr>短期边际与平均可变成本</vt:lpstr>
      <vt:lpstr>短期边际与平均成本</vt:lpstr>
      <vt:lpstr>短期边际与平均成本</vt:lpstr>
      <vt:lpstr>短期边际与平均成本</vt:lpstr>
      <vt:lpstr>短期成本变化规律</vt:lpstr>
      <vt:lpstr>短期成本变化规律</vt:lpstr>
      <vt:lpstr>例子</vt:lpstr>
      <vt:lpstr>长期成本</vt:lpstr>
      <vt:lpstr>长期成本</vt:lpstr>
      <vt:lpstr>短期与长期总成本</vt:lpstr>
      <vt:lpstr> 长期 </vt:lpstr>
      <vt:lpstr>短期与长期总成本曲线</vt:lpstr>
      <vt:lpstr>PowerPoint 演示文稿</vt:lpstr>
      <vt:lpstr>短期与长期总成本曲线</vt:lpstr>
      <vt:lpstr>短期与长期总成本</vt:lpstr>
      <vt:lpstr>例子</vt:lpstr>
      <vt:lpstr>PowerPoint 演示文稿</vt:lpstr>
      <vt:lpstr>PowerPoint 演示文稿</vt:lpstr>
      <vt:lpstr>PowerPoint 演示文稿</vt:lpstr>
      <vt:lpstr>例子</vt:lpstr>
      <vt:lpstr>长期边际成本曲线</vt:lpstr>
      <vt:lpstr>短期与长期边际成本曲线</vt:lpstr>
      <vt:lpstr>规模经济</vt:lpstr>
      <vt:lpstr>规模经济</vt:lpstr>
      <vt:lpstr>规模经济的原因</vt:lpstr>
      <vt:lpstr>规模不经济的原因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YifanYu</dc:creator>
  <cp:lastModifiedBy>740969824@qq.com</cp:lastModifiedBy>
  <cp:revision>64</cp:revision>
  <dcterms:created xsi:type="dcterms:W3CDTF">2019-10-28T06:19:36Z</dcterms:created>
  <dcterms:modified xsi:type="dcterms:W3CDTF">2020-01-05T10:54:42Z</dcterms:modified>
</cp:coreProperties>
</file>